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4" r:id="rId1"/>
  </p:sldMasterIdLst>
  <p:notesMasterIdLst>
    <p:notesMasterId r:id="rId74"/>
  </p:notesMasterIdLst>
  <p:sldIdLst>
    <p:sldId id="305" r:id="rId2"/>
    <p:sldId id="256" r:id="rId3"/>
    <p:sldId id="257" r:id="rId4"/>
    <p:sldId id="258" r:id="rId5"/>
    <p:sldId id="369" r:id="rId6"/>
    <p:sldId id="359" r:id="rId7"/>
    <p:sldId id="329" r:id="rId8"/>
    <p:sldId id="360" r:id="rId9"/>
    <p:sldId id="332" r:id="rId10"/>
    <p:sldId id="411" r:id="rId11"/>
    <p:sldId id="448" r:id="rId12"/>
    <p:sldId id="449" r:id="rId13"/>
    <p:sldId id="450" r:id="rId14"/>
    <p:sldId id="413" r:id="rId15"/>
    <p:sldId id="358" r:id="rId16"/>
    <p:sldId id="381" r:id="rId17"/>
    <p:sldId id="418" r:id="rId18"/>
    <p:sldId id="382" r:id="rId19"/>
    <p:sldId id="271" r:id="rId20"/>
    <p:sldId id="272" r:id="rId21"/>
    <p:sldId id="466" r:id="rId22"/>
    <p:sldId id="270" r:id="rId23"/>
    <p:sldId id="445" r:id="rId24"/>
    <p:sldId id="488" r:id="rId25"/>
    <p:sldId id="416" r:id="rId26"/>
    <p:sldId id="349" r:id="rId27"/>
    <p:sldId id="350" r:id="rId28"/>
    <p:sldId id="351" r:id="rId29"/>
    <p:sldId id="352" r:id="rId30"/>
    <p:sldId id="311" r:id="rId31"/>
    <p:sldId id="346" r:id="rId32"/>
    <p:sldId id="476" r:id="rId33"/>
    <p:sldId id="477" r:id="rId34"/>
    <p:sldId id="478" r:id="rId35"/>
    <p:sldId id="479" r:id="rId36"/>
    <p:sldId id="480" r:id="rId37"/>
    <p:sldId id="481" r:id="rId38"/>
    <p:sldId id="482" r:id="rId39"/>
    <p:sldId id="483" r:id="rId40"/>
    <p:sldId id="484" r:id="rId41"/>
    <p:sldId id="485" r:id="rId42"/>
    <p:sldId id="467" r:id="rId43"/>
    <p:sldId id="468" r:id="rId44"/>
    <p:sldId id="469" r:id="rId45"/>
    <p:sldId id="470" r:id="rId46"/>
    <p:sldId id="471" r:id="rId47"/>
    <p:sldId id="472" r:id="rId48"/>
    <p:sldId id="473" r:id="rId49"/>
    <p:sldId id="474" r:id="rId50"/>
    <p:sldId id="475" r:id="rId51"/>
    <p:sldId id="417" r:id="rId52"/>
    <p:sldId id="409" r:id="rId53"/>
    <p:sldId id="397" r:id="rId54"/>
    <p:sldId id="487" r:id="rId55"/>
    <p:sldId id="430" r:id="rId56"/>
    <p:sldId id="486" r:id="rId57"/>
    <p:sldId id="403" r:id="rId58"/>
    <p:sldId id="404" r:id="rId59"/>
    <p:sldId id="405" r:id="rId60"/>
    <p:sldId id="406" r:id="rId61"/>
    <p:sldId id="407" r:id="rId62"/>
    <p:sldId id="412" r:id="rId63"/>
    <p:sldId id="408" r:id="rId64"/>
    <p:sldId id="289" r:id="rId65"/>
    <p:sldId id="410" r:id="rId66"/>
    <p:sldId id="313" r:id="rId67"/>
    <p:sldId id="415" r:id="rId68"/>
    <p:sldId id="328" r:id="rId69"/>
    <p:sldId id="293" r:id="rId70"/>
    <p:sldId id="294" r:id="rId71"/>
    <p:sldId id="295" r:id="rId72"/>
    <p:sldId id="296"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9352" autoAdjust="0"/>
  </p:normalViewPr>
  <p:slideViewPr>
    <p:cSldViewPr>
      <p:cViewPr varScale="1">
        <p:scale>
          <a:sx n="53" d="100"/>
          <a:sy n="53" d="100"/>
        </p:scale>
        <p:origin x="1152" y="36"/>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00" d="100"/>
        <a:sy n="100" d="100"/>
      </p:scale>
      <p:origin x="0" y="-181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3467C1A-3686-4739-8F66-963B182B3755}" type="slidenum">
              <a:rPr lang="en-US"/>
              <a:pPr>
                <a:defRPr/>
              </a:pPr>
              <a:t>‹#›</a:t>
            </a:fld>
            <a:endParaRPr lang="en-US"/>
          </a:p>
        </p:txBody>
      </p:sp>
    </p:spTree>
    <p:extLst>
      <p:ext uri="{BB962C8B-B14F-4D97-AF65-F5344CB8AC3E}">
        <p14:creationId xmlns:p14="http://schemas.microsoft.com/office/powerpoint/2010/main" val="3947948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pps.bea.gov/iTable/iTable.cf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fred.stlouisfed.org/series/GDPC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bea.gov/iTable/iTable.cfm"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fred.stlouisfed.org/series/GDP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73467C1A-3686-4739-8F66-963B182B3755}" type="slidenum">
              <a:rPr lang="en-US" smtClean="0"/>
              <a:pPr>
                <a:defRPr/>
              </a:pPr>
              <a:t>9</a:t>
            </a:fld>
            <a:endParaRPr lang="en-US"/>
          </a:p>
        </p:txBody>
      </p:sp>
    </p:spTree>
    <p:extLst>
      <p:ext uri="{BB962C8B-B14F-4D97-AF65-F5344CB8AC3E}">
        <p14:creationId xmlns:p14="http://schemas.microsoft.com/office/powerpoint/2010/main" val="258641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Sources:</a:t>
            </a:r>
            <a:br>
              <a:rPr lang="en-US" dirty="0"/>
            </a:br>
            <a:r>
              <a:rPr lang="en-US" dirty="0"/>
              <a:t>GDP:</a:t>
            </a:r>
            <a:r>
              <a:rPr lang="en-US" baseline="0" dirty="0"/>
              <a:t> Table 1.1.6 at </a:t>
            </a:r>
            <a:r>
              <a:rPr lang="en-US" dirty="0">
                <a:hlinkClick r:id="rId3"/>
              </a:rPr>
              <a:t>https://apps.bea.gov/iTable/iTable.cfm</a:t>
            </a:r>
            <a:br>
              <a:rPr lang="en-US" dirty="0"/>
            </a:br>
            <a:r>
              <a:rPr lang="en-US" dirty="0"/>
              <a:t>GDP per capita and mid-year population: Table 7.1</a:t>
            </a:r>
            <a:br>
              <a:rPr lang="en-US" dirty="0"/>
            </a:br>
            <a:r>
              <a:rPr lang="en-US" dirty="0"/>
              <a:t>Data downloaded on September 14, 2023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is also available at </a:t>
            </a:r>
            <a:r>
              <a:rPr lang="en-US" dirty="0">
                <a:hlinkClick r:id="rId4"/>
              </a:rPr>
              <a:t>https://fred.stlouisfed.org/series/GDPCA</a:t>
            </a:r>
            <a:r>
              <a:rPr lang="en-US" dirty="0"/>
              <a:t>.</a:t>
            </a:r>
          </a:p>
        </p:txBody>
      </p:sp>
      <p:sp>
        <p:nvSpPr>
          <p:cNvPr id="4" name="Slide Number Placeholder 3"/>
          <p:cNvSpPr>
            <a:spLocks noGrp="1"/>
          </p:cNvSpPr>
          <p:nvPr>
            <p:ph type="sldNum" sz="quarter" idx="10"/>
          </p:nvPr>
        </p:nvSpPr>
        <p:spPr/>
        <p:txBody>
          <a:bodyPr/>
          <a:lstStyle/>
          <a:p>
            <a:fld id="{CDF8AE17-92DB-4ECB-9231-8043556CA3F0}" type="slidenum">
              <a:rPr lang="en-US" smtClean="0"/>
              <a:t>36</a:t>
            </a:fld>
            <a:endParaRPr lang="en-US"/>
          </a:p>
        </p:txBody>
      </p:sp>
    </p:spTree>
    <p:extLst>
      <p:ext uri="{BB962C8B-B14F-4D97-AF65-F5344CB8AC3E}">
        <p14:creationId xmlns:p14="http://schemas.microsoft.com/office/powerpoint/2010/main" val="2097890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lnSpc>
                <a:spcPct val="110000"/>
              </a:lnSpc>
              <a:spcBef>
                <a:spcPts val="0"/>
              </a:spcBef>
              <a:defRPr/>
            </a:pPr>
            <a:r>
              <a:rPr lang="en-US" dirty="0"/>
              <a:t>Downloaded from </a:t>
            </a:r>
            <a:r>
              <a:rPr lang="en-US" dirty="0">
                <a:hlinkClick r:id="rId3"/>
              </a:rPr>
              <a:t>http://research.stlouisfed.org/fred2/</a:t>
            </a:r>
            <a:r>
              <a:rPr lang="en-US" dirty="0"/>
              <a:t> on January 19, 2023.</a:t>
            </a:r>
          </a:p>
          <a:p>
            <a:pPr>
              <a:lnSpc>
                <a:spcPct val="110000"/>
              </a:lnSpc>
              <a:spcBef>
                <a:spcPts val="0"/>
              </a:spcBef>
              <a:defRPr/>
            </a:pPr>
            <a:r>
              <a:rPr lang="en-US" dirty="0"/>
              <a:t>Notice that the red line (nominal GDP) is steeper than the blue line (real GDP).   That’s because prices generally rise over time.  So, nominal GDP grows at a faster rate than real GDP.  </a:t>
            </a:r>
          </a:p>
          <a:p>
            <a:pPr>
              <a:lnSpc>
                <a:spcPct val="110000"/>
              </a:lnSpc>
              <a:spcBef>
                <a:spcPts val="0"/>
              </a:spcBef>
              <a:defRPr/>
            </a:pPr>
            <a:r>
              <a:rPr lang="en-US" dirty="0"/>
              <a:t>Question: What is the significance of the two lines crossing in 2012?</a:t>
            </a:r>
          </a:p>
          <a:p>
            <a:pPr>
              <a:lnSpc>
                <a:spcPct val="110000"/>
              </a:lnSpc>
              <a:spcBef>
                <a:spcPts val="0"/>
              </a:spcBef>
              <a:defRPr/>
            </a:pPr>
            <a:r>
              <a:rPr lang="en-US" dirty="0"/>
              <a:t>Answer:  2012 is the base year for this real GDP data, so RGDP = NGDP in 2012.  Before 2012, RGDP &gt; NGDP. After 2012, RGDP &lt; NGDP.  This is intuitive if you think about it for a minute:</a:t>
            </a:r>
            <a:r>
              <a:rPr lang="en-US" baseline="0" dirty="0"/>
              <a:t> </a:t>
            </a:r>
            <a:r>
              <a:rPr lang="en-US" dirty="0"/>
              <a:t>Take 1970.  When the economy’s output of 1970 is measured in the (then) current prices, GDP is about $1 trillion.  Between 1970 and 2000, most prices have risen.  Hence, if you value the country’s 1970 using the higher year-2000 prices (to get real GDP), you get a bigger value than if you measure 1970’s output using the low 1970 prices (nominal GDP).  This explains why real GDP is larger than nominal GDP in 1970 (as in most or all years before the base year).  </a:t>
            </a:r>
          </a:p>
          <a:p>
            <a:pPr>
              <a:lnSpc>
                <a:spcPct val="110000"/>
              </a:lnSpc>
              <a:spcBef>
                <a:spcPts val="0"/>
              </a:spcBef>
              <a:defRPr/>
            </a:pPr>
            <a:endParaRPr lang="en-US" dirty="0"/>
          </a:p>
        </p:txBody>
      </p:sp>
      <p:sp>
        <p:nvSpPr>
          <p:cNvPr id="4" name="Slide Number Placeholder 3"/>
          <p:cNvSpPr>
            <a:spLocks noGrp="1"/>
          </p:cNvSpPr>
          <p:nvPr>
            <p:ph type="sldNum" sz="quarter" idx="5"/>
          </p:nvPr>
        </p:nvSpPr>
        <p:spPr/>
        <p:txBody>
          <a:bodyPr/>
          <a:lstStyle/>
          <a:p>
            <a:pPr>
              <a:defRPr/>
            </a:pPr>
            <a:fld id="{0E315F80-572B-48FC-8297-EE8B4FA16BCF}" type="slidenum">
              <a:rPr lang="en-US" smtClean="0"/>
              <a:pPr>
                <a:defRPr/>
              </a:pPr>
              <a:t>39</a:t>
            </a:fld>
            <a:endParaRPr lang="en-US"/>
          </a:p>
        </p:txBody>
      </p:sp>
    </p:spTree>
    <p:extLst>
      <p:ext uri="{BB962C8B-B14F-4D97-AF65-F5344CB8AC3E}">
        <p14:creationId xmlns:p14="http://schemas.microsoft.com/office/powerpoint/2010/main" val="289326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Downloaded from FRED on </a:t>
            </a:r>
            <a:r>
              <a:rPr lang="en-US" dirty="0" err="1"/>
              <a:t>Janruary</a:t>
            </a:r>
            <a:r>
              <a:rPr lang="en-US" dirty="0"/>
              <a:t> 19, 2023.</a:t>
            </a:r>
            <a:br>
              <a:rPr lang="en-US" dirty="0"/>
            </a:br>
            <a:r>
              <a:rPr lang="en-US" dirty="0"/>
              <a:t>Real Gross Domestic Product Growth Rate (A191RL1A225NBEA)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https://fred.stlouisfed.org/series/A191RL1A225NBEA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Gross Domestic Product Growth Rate (A191RP1A027NBEA)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https://fred.stlouisfed.org/series/A191RP1A027NBEA</a:t>
            </a:r>
          </a:p>
        </p:txBody>
      </p:sp>
      <p:sp>
        <p:nvSpPr>
          <p:cNvPr id="4" name="Slide Number Placeholder 3"/>
          <p:cNvSpPr>
            <a:spLocks noGrp="1"/>
          </p:cNvSpPr>
          <p:nvPr>
            <p:ph type="sldNum" sz="quarter" idx="10"/>
          </p:nvPr>
        </p:nvSpPr>
        <p:spPr/>
        <p:txBody>
          <a:bodyPr/>
          <a:lstStyle/>
          <a:p>
            <a:fld id="{99CD5095-9526-4715-A1FF-C60BBF12DE07}" type="slidenum">
              <a:rPr lang="en-US" smtClean="0"/>
              <a:t>40</a:t>
            </a:fld>
            <a:endParaRPr lang="en-US"/>
          </a:p>
        </p:txBody>
      </p:sp>
    </p:spTree>
    <p:extLst>
      <p:ext uri="{BB962C8B-B14F-4D97-AF65-F5344CB8AC3E}">
        <p14:creationId xmlns:p14="http://schemas.microsoft.com/office/powerpoint/2010/main" val="214000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r>
              <a:rPr lang="en-US" baseline="0" dirty="0"/>
              <a:t> accessed on December 13, 2022</a:t>
            </a:r>
            <a:endParaRPr lang="en-US" dirty="0"/>
          </a:p>
        </p:txBody>
      </p:sp>
      <p:sp>
        <p:nvSpPr>
          <p:cNvPr id="4" name="Slide Number Placeholder 3"/>
          <p:cNvSpPr>
            <a:spLocks noGrp="1"/>
          </p:cNvSpPr>
          <p:nvPr>
            <p:ph type="sldNum" sz="quarter" idx="10"/>
          </p:nvPr>
        </p:nvSpPr>
        <p:spPr/>
        <p:txBody>
          <a:bodyPr/>
          <a:lstStyle/>
          <a:p>
            <a:fld id="{99CD5095-9526-4715-A1FF-C60BBF12DE07}" type="slidenum">
              <a:rPr lang="en-US" smtClean="0"/>
              <a:t>45</a:t>
            </a:fld>
            <a:endParaRPr lang="en-US"/>
          </a:p>
        </p:txBody>
      </p:sp>
    </p:spTree>
    <p:extLst>
      <p:ext uri="{BB962C8B-B14F-4D97-AF65-F5344CB8AC3E}">
        <p14:creationId xmlns:p14="http://schemas.microsoft.com/office/powerpoint/2010/main" val="65085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CD5095-9526-4715-A1FF-C60BBF12DE07}" type="slidenum">
              <a:rPr lang="en-US" smtClean="0"/>
              <a:t>55</a:t>
            </a:fld>
            <a:endParaRPr lang="en-US"/>
          </a:p>
        </p:txBody>
      </p:sp>
    </p:spTree>
    <p:extLst>
      <p:ext uri="{BB962C8B-B14F-4D97-AF65-F5344CB8AC3E}">
        <p14:creationId xmlns:p14="http://schemas.microsoft.com/office/powerpoint/2010/main" val="58761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There are other measures</a:t>
            </a:r>
          </a:p>
        </p:txBody>
      </p:sp>
      <p:sp>
        <p:nvSpPr>
          <p:cNvPr id="4" name="Slide Number Placeholder 3"/>
          <p:cNvSpPr>
            <a:spLocks noGrp="1"/>
          </p:cNvSpPr>
          <p:nvPr>
            <p:ph type="sldNum" sz="quarter" idx="10"/>
          </p:nvPr>
        </p:nvSpPr>
        <p:spPr/>
        <p:txBody>
          <a:bodyPr/>
          <a:lstStyle/>
          <a:p>
            <a:fld id="{CDF8AE17-92DB-4ECB-9231-8043556CA3F0}" type="slidenum">
              <a:rPr lang="en-US" smtClean="0"/>
              <a:t>11</a:t>
            </a:fld>
            <a:endParaRPr lang="en-US"/>
          </a:p>
        </p:txBody>
      </p:sp>
    </p:spTree>
    <p:extLst>
      <p:ext uri="{BB962C8B-B14F-4D97-AF65-F5344CB8AC3E}">
        <p14:creationId xmlns:p14="http://schemas.microsoft.com/office/powerpoint/2010/main" val="267466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Downloaded on April 5, 2018</a:t>
            </a:r>
            <a:br>
              <a:rPr lang="en-US" dirty="0"/>
            </a:br>
            <a:r>
              <a:rPr lang="en-US" dirty="0"/>
              <a:t>Sources: BEA.GOV Tables</a:t>
            </a:r>
          </a:p>
          <a:p>
            <a:r>
              <a:rPr lang="en-US" dirty="0"/>
              <a:t>Nominal GDP and its components: Table 1.1.5</a:t>
            </a:r>
          </a:p>
          <a:p>
            <a:r>
              <a:rPr lang="en-US" dirty="0"/>
              <a:t>Real GDP and its components: Table 1.1.6</a:t>
            </a:r>
          </a:p>
          <a:p>
            <a:r>
              <a:rPr lang="en-US" dirty="0"/>
              <a:t>Percentage Shares of Gross Domestic Product: Table 1.1.10</a:t>
            </a:r>
          </a:p>
          <a:p>
            <a:r>
              <a:rPr lang="en-US" dirty="0"/>
              <a:t>Population: Table 7.1</a:t>
            </a:r>
          </a:p>
        </p:txBody>
      </p:sp>
      <p:sp>
        <p:nvSpPr>
          <p:cNvPr id="4" name="Slide Number Placeholder 3"/>
          <p:cNvSpPr>
            <a:spLocks noGrp="1"/>
          </p:cNvSpPr>
          <p:nvPr>
            <p:ph type="sldNum" sz="quarter" idx="10"/>
          </p:nvPr>
        </p:nvSpPr>
        <p:spPr/>
        <p:txBody>
          <a:bodyPr/>
          <a:lstStyle/>
          <a:p>
            <a:fld id="{483AA168-335F-4132-AEF7-88A1A5F7848D}" type="slidenum">
              <a:rPr lang="en-US" smtClean="0"/>
              <a:t>23</a:t>
            </a:fld>
            <a:endParaRPr lang="en-US"/>
          </a:p>
        </p:txBody>
      </p:sp>
    </p:spTree>
    <p:extLst>
      <p:ext uri="{BB962C8B-B14F-4D97-AF65-F5344CB8AC3E}">
        <p14:creationId xmlns:p14="http://schemas.microsoft.com/office/powerpoint/2010/main" val="8071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https://fred.stlouisfed.org/series/DPCERE1A156NBEA</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CC74BA-3DC1-431B-AC75-58BC07D73754}" type="slidenum">
              <a:rPr lang="en-US" altLang="en-US" smtClean="0"/>
              <a:pPr>
                <a:spcBef>
                  <a:spcPct val="0"/>
                </a:spcBef>
              </a:pPr>
              <a:t>26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685800"/>
            <a:ext cx="6096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a:t>
            </a:r>
            <a:r>
              <a:rPr lang="en-US" altLang="en-US" baseline="0" dirty="0"/>
              <a:t> https://fred.stlouisfed.org/series/A006RE1A156NBEA</a:t>
            </a:r>
            <a:endParaRPr lang="en-US" altLang="en-US" dirty="0"/>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D64F8B-9088-435C-8750-ACB86B305FAF}" type="slidenum">
              <a:rPr lang="en-US" altLang="en-US" smtClean="0"/>
              <a:pPr>
                <a:spcBef>
                  <a:spcPct val="0"/>
                </a:spcBef>
              </a:pPr>
              <a:t>27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https://fred.stlouisfed.org/series/A822RE1A156NBEA</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BB9027-9CC1-479D-BC96-1947BBBADC07}" type="slidenum">
              <a:rPr lang="en-US" altLang="en-US" smtClean="0"/>
              <a:pPr>
                <a:spcBef>
                  <a:spcPct val="0"/>
                </a:spcBef>
              </a:pPr>
              <a:t>28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https://fred.stlouisfed.org/series/B020RE1A156NBEA (exports), https://fred.stlouisfed.org/series/B021RE1A156NBEA (imports), and https://fred.stlouisfed.org/series/A019RE1A156NBEA (net exports).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453CAAD-685C-46C7-9733-C7FDE39ECC14}" type="slidenum">
              <a:rPr lang="en-US" altLang="en-US" smtClean="0"/>
              <a:pPr>
                <a:spcBef>
                  <a:spcPct val="0"/>
                </a:spcBef>
              </a:pPr>
              <a:t>29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1000" y="685800"/>
            <a:ext cx="6096000" cy="34290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https://fred.stlouisfed.org/series/A019RE1A156NBEA</a:t>
            </a:r>
          </a:p>
          <a:p>
            <a:endParaRPr lang="en-US" alt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2B0AC37-2FEB-45F9-B3B5-46C996AFAC24}" type="slidenum">
              <a:rPr lang="en-US" altLang="en-US" smtClean="0"/>
              <a:pPr>
                <a:spcBef>
                  <a:spcPct val="0"/>
                </a:spcBef>
              </a:pPr>
              <a:t>30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Sources:</a:t>
            </a:r>
            <a:br>
              <a:rPr lang="en-US" dirty="0"/>
            </a:br>
            <a:r>
              <a:rPr lang="en-US" dirty="0"/>
              <a:t>GDP:</a:t>
            </a:r>
            <a:r>
              <a:rPr lang="en-US" baseline="0" dirty="0"/>
              <a:t> Table 1.1.5 at </a:t>
            </a:r>
            <a:r>
              <a:rPr lang="en-US" dirty="0">
                <a:hlinkClick r:id="rId3"/>
              </a:rPr>
              <a:t>https://apps.bea.gov/iTable/iTable.cfm</a:t>
            </a:r>
            <a:br>
              <a:rPr lang="en-US" dirty="0"/>
            </a:br>
            <a:r>
              <a:rPr lang="en-US" dirty="0"/>
              <a:t>GDP per capita and mid-year population: Table 7.1</a:t>
            </a:r>
            <a:br>
              <a:rPr lang="en-US" dirty="0"/>
            </a:br>
            <a:r>
              <a:rPr lang="en-US" dirty="0"/>
              <a:t>Data downloaded on September 14, 2023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is also available at </a:t>
            </a:r>
            <a:r>
              <a:rPr lang="en-US" dirty="0">
                <a:hlinkClick r:id="rId4"/>
              </a:rPr>
              <a:t>https://fred.stlouisfed.org/series/GDPA</a:t>
            </a:r>
            <a:r>
              <a:rPr lang="en-US" dirty="0"/>
              <a:t>.</a:t>
            </a:r>
          </a:p>
        </p:txBody>
      </p:sp>
      <p:sp>
        <p:nvSpPr>
          <p:cNvPr id="4" name="Slide Number Placeholder 3"/>
          <p:cNvSpPr>
            <a:spLocks noGrp="1"/>
          </p:cNvSpPr>
          <p:nvPr>
            <p:ph type="sldNum" sz="quarter" idx="10"/>
          </p:nvPr>
        </p:nvSpPr>
        <p:spPr/>
        <p:txBody>
          <a:bodyPr/>
          <a:lstStyle/>
          <a:p>
            <a:fld id="{CDF8AE17-92DB-4ECB-9231-8043556CA3F0}" type="slidenum">
              <a:rPr lang="en-US" smtClean="0"/>
              <a:t>35</a:t>
            </a:fld>
            <a:endParaRPr lang="en-US"/>
          </a:p>
        </p:txBody>
      </p:sp>
    </p:spTree>
    <p:extLst>
      <p:ext uri="{BB962C8B-B14F-4D97-AF65-F5344CB8AC3E}">
        <p14:creationId xmlns:p14="http://schemas.microsoft.com/office/powerpoint/2010/main" val="148789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4CC215-5BA1-4942-8F32-1BDBFC397E0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E6F8E-65BE-42AE-9401-FE2894D5AA27}" type="slidenum">
              <a:rPr lang="en-US" smtClean="0"/>
              <a:t>‹#›</a:t>
            </a:fld>
            <a:endParaRPr lang="en-US"/>
          </a:p>
        </p:txBody>
      </p:sp>
    </p:spTree>
    <p:extLst>
      <p:ext uri="{BB962C8B-B14F-4D97-AF65-F5344CB8AC3E}">
        <p14:creationId xmlns:p14="http://schemas.microsoft.com/office/powerpoint/2010/main" val="338433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CC215-5BA1-4942-8F32-1BDBFC397E08}" type="datetimeFigureOut">
              <a:rPr lang="en-US" smtClean="0"/>
              <a:t>9/14/2023</a:t>
            </a:fld>
            <a:endParaRPr lang="en-US"/>
          </a:p>
        </p:txBody>
      </p:sp>
      <p:sp>
        <p:nvSpPr>
          <p:cNvPr id="5" name="Footer Placeholder 4"/>
          <p:cNvSpPr>
            <a:spLocks noGrp="1"/>
          </p:cNvSpPr>
          <p:nvPr>
            <p:ph type="ftr" sz="quarter" idx="11"/>
          </p:nvPr>
        </p:nvSpPr>
        <p:spPr/>
        <p:txBody>
          <a:bodyPr/>
          <a:lstStyle/>
          <a:p>
            <a:pPr>
              <a:defRPr/>
            </a:pPr>
            <a:r>
              <a:rPr lang="en-US"/>
              <a:t>CHAPTER 5 MEASURING A NATION’S INCOME</a:t>
            </a:r>
          </a:p>
        </p:txBody>
      </p:sp>
      <p:sp>
        <p:nvSpPr>
          <p:cNvPr id="6" name="Slide Number Placeholder 5"/>
          <p:cNvSpPr>
            <a:spLocks noGrp="1"/>
          </p:cNvSpPr>
          <p:nvPr>
            <p:ph type="sldNum" sz="quarter" idx="12"/>
          </p:nvPr>
        </p:nvSpPr>
        <p:spPr/>
        <p:txBody>
          <a:bodyPr/>
          <a:lstStyle/>
          <a:p>
            <a:pPr>
              <a:defRPr/>
            </a:pPr>
            <a:fld id="{DE292CCC-24B3-4FCF-AFC7-601560D11951}" type="slidenum">
              <a:rPr lang="en-US" smtClean="0"/>
              <a:pPr>
                <a:defRPr/>
              </a:pPr>
              <a:t>‹#›</a:t>
            </a:fld>
            <a:endParaRPr lang="en-US"/>
          </a:p>
        </p:txBody>
      </p:sp>
    </p:spTree>
    <p:extLst>
      <p:ext uri="{BB962C8B-B14F-4D97-AF65-F5344CB8AC3E}">
        <p14:creationId xmlns:p14="http://schemas.microsoft.com/office/powerpoint/2010/main" val="104600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CC215-5BA1-4942-8F32-1BDBFC397E08}" type="datetimeFigureOut">
              <a:rPr lang="en-US" smtClean="0"/>
              <a:t>9/14/2023</a:t>
            </a:fld>
            <a:endParaRPr lang="en-US"/>
          </a:p>
        </p:txBody>
      </p:sp>
      <p:sp>
        <p:nvSpPr>
          <p:cNvPr id="5" name="Footer Placeholder 4"/>
          <p:cNvSpPr>
            <a:spLocks noGrp="1"/>
          </p:cNvSpPr>
          <p:nvPr>
            <p:ph type="ftr" sz="quarter" idx="11"/>
          </p:nvPr>
        </p:nvSpPr>
        <p:spPr/>
        <p:txBody>
          <a:bodyPr/>
          <a:lstStyle/>
          <a:p>
            <a:pPr>
              <a:defRPr/>
            </a:pPr>
            <a:r>
              <a:rPr lang="en-US"/>
              <a:t>CHAPTER 5 MEASURING A NATION’S INCOME</a:t>
            </a:r>
          </a:p>
        </p:txBody>
      </p:sp>
      <p:sp>
        <p:nvSpPr>
          <p:cNvPr id="6" name="Slide Number Placeholder 5"/>
          <p:cNvSpPr>
            <a:spLocks noGrp="1"/>
          </p:cNvSpPr>
          <p:nvPr>
            <p:ph type="sldNum" sz="quarter" idx="12"/>
          </p:nvPr>
        </p:nvSpPr>
        <p:spPr/>
        <p:txBody>
          <a:bodyPr/>
          <a:lstStyle/>
          <a:p>
            <a:pPr>
              <a:defRPr/>
            </a:pPr>
            <a:fld id="{65585E62-8536-4094-A75D-50DAC20E3A3C}" type="slidenum">
              <a:rPr lang="en-US" smtClean="0"/>
              <a:pPr>
                <a:defRPr/>
              </a:pPr>
              <a:t>‹#›</a:t>
            </a:fld>
            <a:endParaRPr lang="en-US"/>
          </a:p>
        </p:txBody>
      </p:sp>
    </p:spTree>
    <p:extLst>
      <p:ext uri="{BB962C8B-B14F-4D97-AF65-F5344CB8AC3E}">
        <p14:creationId xmlns:p14="http://schemas.microsoft.com/office/powerpoint/2010/main" val="272701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BE1DA3D7-31E6-46DF-BC78-9AC1E51F32C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1141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111760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ftr" sz="quarter" idx="10"/>
          </p:nvPr>
        </p:nvSpPr>
        <p:spPr>
          <a:ln/>
        </p:spPr>
        <p:txBody>
          <a:bodyPr/>
          <a:lstStyle>
            <a:lvl1pPr>
              <a:defRPr/>
            </a:lvl1pPr>
          </a:lstStyle>
          <a:p>
            <a:pPr>
              <a:defRPr/>
            </a:pPr>
            <a:r>
              <a:rPr lang="en-US"/>
              <a:t>CHAPTER 5 MEASURING A NATION’S INCOME</a:t>
            </a:r>
          </a:p>
        </p:txBody>
      </p:sp>
      <p:sp>
        <p:nvSpPr>
          <p:cNvPr id="4" name="Rectangle 7"/>
          <p:cNvSpPr>
            <a:spLocks noGrp="1" noChangeArrowheads="1"/>
          </p:cNvSpPr>
          <p:nvPr>
            <p:ph type="sldNum" sz="quarter" idx="11"/>
          </p:nvPr>
        </p:nvSpPr>
        <p:spPr>
          <a:ln/>
        </p:spPr>
        <p:txBody>
          <a:bodyPr/>
          <a:lstStyle>
            <a:lvl1pPr>
              <a:defRPr/>
            </a:lvl1pPr>
          </a:lstStyle>
          <a:p>
            <a:pPr>
              <a:defRPr/>
            </a:pPr>
            <a:fld id="{4EB95DE2-9271-4E4A-87DC-E7FBAE1EE22B}" type="slidenum">
              <a:rPr lang="en-US"/>
              <a:pPr>
                <a:defRPr/>
              </a:pPr>
              <a:t>‹#›</a:t>
            </a:fld>
            <a:endParaRPr lang="en-US"/>
          </a:p>
        </p:txBody>
      </p:sp>
    </p:spTree>
    <p:extLst>
      <p:ext uri="{BB962C8B-B14F-4D97-AF65-F5344CB8AC3E}">
        <p14:creationId xmlns:p14="http://schemas.microsoft.com/office/powerpoint/2010/main" val="408834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BE1DA3D7-31E6-46DF-BC78-9AC1E51F32C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20165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BE1DA3D7-31E6-46DF-BC78-9AC1E51F32C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5978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38951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4CC215-5BA1-4942-8F32-1BDBFC397E08}" type="datetimeFigureOut">
              <a:rPr lang="en-US" smtClean="0"/>
              <a:t>9/14/2023</a:t>
            </a:fld>
            <a:endParaRPr lang="en-US"/>
          </a:p>
        </p:txBody>
      </p:sp>
      <p:sp>
        <p:nvSpPr>
          <p:cNvPr id="5" name="Footer Placeholder 4"/>
          <p:cNvSpPr>
            <a:spLocks noGrp="1"/>
          </p:cNvSpPr>
          <p:nvPr>
            <p:ph type="ftr" sz="quarter" idx="11"/>
          </p:nvPr>
        </p:nvSpPr>
        <p:spPr/>
        <p:txBody>
          <a:bodyPr/>
          <a:lstStyle/>
          <a:p>
            <a:pPr>
              <a:defRPr/>
            </a:pPr>
            <a:r>
              <a:rPr lang="en-US"/>
              <a:t>CHAPTER 5 MEASURING A NATION’S INCOME</a:t>
            </a:r>
          </a:p>
        </p:txBody>
      </p:sp>
      <p:sp>
        <p:nvSpPr>
          <p:cNvPr id="6" name="Slide Number Placeholder 5"/>
          <p:cNvSpPr>
            <a:spLocks noGrp="1"/>
          </p:cNvSpPr>
          <p:nvPr>
            <p:ph type="sldNum" sz="quarter" idx="12"/>
          </p:nvPr>
        </p:nvSpPr>
        <p:spPr/>
        <p:txBody>
          <a:bodyPr/>
          <a:lstStyle/>
          <a:p>
            <a:pPr>
              <a:defRPr/>
            </a:pPr>
            <a:fld id="{B5AB6A67-FE06-41C9-8976-3A3540584683}" type="slidenum">
              <a:rPr lang="en-US" smtClean="0"/>
              <a:pPr>
                <a:defRPr/>
              </a:pPr>
              <a:t>‹#›</a:t>
            </a:fld>
            <a:endParaRPr lang="en-US"/>
          </a:p>
        </p:txBody>
      </p:sp>
    </p:spTree>
    <p:extLst>
      <p:ext uri="{BB962C8B-B14F-4D97-AF65-F5344CB8AC3E}">
        <p14:creationId xmlns:p14="http://schemas.microsoft.com/office/powerpoint/2010/main" val="217595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4CC215-5BA1-4942-8F32-1BDBFC397E08}" type="datetimeFigureOut">
              <a:rPr lang="en-US" smtClean="0"/>
              <a:t>9/14/2023</a:t>
            </a:fld>
            <a:endParaRPr lang="en-US"/>
          </a:p>
        </p:txBody>
      </p:sp>
      <p:sp>
        <p:nvSpPr>
          <p:cNvPr id="5" name="Footer Placeholder 4"/>
          <p:cNvSpPr>
            <a:spLocks noGrp="1"/>
          </p:cNvSpPr>
          <p:nvPr>
            <p:ph type="ftr" sz="quarter" idx="11"/>
          </p:nvPr>
        </p:nvSpPr>
        <p:spPr/>
        <p:txBody>
          <a:bodyPr/>
          <a:lstStyle/>
          <a:p>
            <a:pPr>
              <a:defRPr/>
            </a:pPr>
            <a:r>
              <a:rPr lang="en-US"/>
              <a:t>CHAPTER 5 MEASURING A NATION’S INCOME</a:t>
            </a:r>
          </a:p>
        </p:txBody>
      </p:sp>
      <p:sp>
        <p:nvSpPr>
          <p:cNvPr id="6" name="Slide Number Placeholder 5"/>
          <p:cNvSpPr>
            <a:spLocks noGrp="1"/>
          </p:cNvSpPr>
          <p:nvPr>
            <p:ph type="sldNum" sz="quarter" idx="12"/>
          </p:nvPr>
        </p:nvSpPr>
        <p:spPr/>
        <p:txBody>
          <a:bodyPr/>
          <a:lstStyle/>
          <a:p>
            <a:pPr>
              <a:defRPr/>
            </a:pPr>
            <a:fld id="{FF632D71-D126-4D05-BECA-89C479231AA6}" type="slidenum">
              <a:rPr lang="en-US" smtClean="0"/>
              <a:pPr>
                <a:defRPr/>
              </a:pPr>
              <a:t>‹#›</a:t>
            </a:fld>
            <a:endParaRPr lang="en-US"/>
          </a:p>
        </p:txBody>
      </p:sp>
    </p:spTree>
    <p:extLst>
      <p:ext uri="{BB962C8B-B14F-4D97-AF65-F5344CB8AC3E}">
        <p14:creationId xmlns:p14="http://schemas.microsoft.com/office/powerpoint/2010/main" val="34101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4CC215-5BA1-4942-8F32-1BDBFC397E08}" type="datetimeFigureOut">
              <a:rPr lang="en-US" smtClean="0"/>
              <a:t>9/14/2023</a:t>
            </a:fld>
            <a:endParaRPr lang="en-US"/>
          </a:p>
        </p:txBody>
      </p:sp>
      <p:sp>
        <p:nvSpPr>
          <p:cNvPr id="6" name="Footer Placeholder 5"/>
          <p:cNvSpPr>
            <a:spLocks noGrp="1"/>
          </p:cNvSpPr>
          <p:nvPr>
            <p:ph type="ftr" sz="quarter" idx="11"/>
          </p:nvPr>
        </p:nvSpPr>
        <p:spPr/>
        <p:txBody>
          <a:bodyPr/>
          <a:lstStyle/>
          <a:p>
            <a:pPr>
              <a:defRPr/>
            </a:pPr>
            <a:r>
              <a:rPr lang="en-US"/>
              <a:t>CHAPTER 5 MEASURING A NATION’S INCOME</a:t>
            </a:r>
          </a:p>
        </p:txBody>
      </p:sp>
      <p:sp>
        <p:nvSpPr>
          <p:cNvPr id="7" name="Slide Number Placeholder 6"/>
          <p:cNvSpPr>
            <a:spLocks noGrp="1"/>
          </p:cNvSpPr>
          <p:nvPr>
            <p:ph type="sldNum" sz="quarter" idx="12"/>
          </p:nvPr>
        </p:nvSpPr>
        <p:spPr/>
        <p:txBody>
          <a:bodyPr/>
          <a:lstStyle/>
          <a:p>
            <a:pPr>
              <a:defRPr/>
            </a:pPr>
            <a:fld id="{2056C6C5-5601-4153-B95D-057E141CFE74}" type="slidenum">
              <a:rPr lang="en-US" smtClean="0"/>
              <a:pPr>
                <a:defRPr/>
              </a:pPr>
              <a:t>‹#›</a:t>
            </a:fld>
            <a:endParaRPr lang="en-US"/>
          </a:p>
        </p:txBody>
      </p:sp>
    </p:spTree>
    <p:extLst>
      <p:ext uri="{BB962C8B-B14F-4D97-AF65-F5344CB8AC3E}">
        <p14:creationId xmlns:p14="http://schemas.microsoft.com/office/powerpoint/2010/main" val="549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CC215-5BA1-4942-8F32-1BDBFC397E08}" type="datetimeFigureOut">
              <a:rPr lang="en-US" smtClean="0"/>
              <a:t>9/14/2023</a:t>
            </a:fld>
            <a:endParaRPr lang="en-US"/>
          </a:p>
        </p:txBody>
      </p:sp>
      <p:sp>
        <p:nvSpPr>
          <p:cNvPr id="8" name="Footer Placeholder 7"/>
          <p:cNvSpPr>
            <a:spLocks noGrp="1"/>
          </p:cNvSpPr>
          <p:nvPr>
            <p:ph type="ftr" sz="quarter" idx="11"/>
          </p:nvPr>
        </p:nvSpPr>
        <p:spPr/>
        <p:txBody>
          <a:bodyPr/>
          <a:lstStyle/>
          <a:p>
            <a:pPr>
              <a:defRPr/>
            </a:pPr>
            <a:r>
              <a:rPr lang="en-US"/>
              <a:t>CHAPTER 5 MEASURING A NATION’S INCOME</a:t>
            </a:r>
          </a:p>
        </p:txBody>
      </p:sp>
      <p:sp>
        <p:nvSpPr>
          <p:cNvPr id="9" name="Slide Number Placeholder 8"/>
          <p:cNvSpPr>
            <a:spLocks noGrp="1"/>
          </p:cNvSpPr>
          <p:nvPr>
            <p:ph type="sldNum" sz="quarter" idx="12"/>
          </p:nvPr>
        </p:nvSpPr>
        <p:spPr/>
        <p:txBody>
          <a:bodyPr/>
          <a:lstStyle/>
          <a:p>
            <a:pPr>
              <a:defRPr/>
            </a:pPr>
            <a:fld id="{B1779E9D-4151-4895-95CB-583C06371F55}" type="slidenum">
              <a:rPr lang="en-US" smtClean="0"/>
              <a:pPr>
                <a:defRPr/>
              </a:pPr>
              <a:t>‹#›</a:t>
            </a:fld>
            <a:endParaRPr lang="en-US"/>
          </a:p>
        </p:txBody>
      </p:sp>
    </p:spTree>
    <p:extLst>
      <p:ext uri="{BB962C8B-B14F-4D97-AF65-F5344CB8AC3E}">
        <p14:creationId xmlns:p14="http://schemas.microsoft.com/office/powerpoint/2010/main" val="38571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4CC215-5BA1-4942-8F32-1BDBFC397E08}" type="datetimeFigureOut">
              <a:rPr lang="en-US" smtClean="0"/>
              <a:t>9/14/2023</a:t>
            </a:fld>
            <a:endParaRPr lang="en-US"/>
          </a:p>
        </p:txBody>
      </p:sp>
      <p:sp>
        <p:nvSpPr>
          <p:cNvPr id="4" name="Footer Placeholder 3"/>
          <p:cNvSpPr>
            <a:spLocks noGrp="1"/>
          </p:cNvSpPr>
          <p:nvPr>
            <p:ph type="ftr" sz="quarter" idx="11"/>
          </p:nvPr>
        </p:nvSpPr>
        <p:spPr/>
        <p:txBody>
          <a:bodyPr/>
          <a:lstStyle/>
          <a:p>
            <a:pPr>
              <a:defRPr/>
            </a:pPr>
            <a:r>
              <a:rPr lang="en-US"/>
              <a:t>CHAPTER 5 MEASURING A NATION’S INCOME</a:t>
            </a:r>
          </a:p>
        </p:txBody>
      </p:sp>
      <p:sp>
        <p:nvSpPr>
          <p:cNvPr id="5" name="Slide Number Placeholder 4"/>
          <p:cNvSpPr>
            <a:spLocks noGrp="1"/>
          </p:cNvSpPr>
          <p:nvPr>
            <p:ph type="sldNum" sz="quarter" idx="12"/>
          </p:nvPr>
        </p:nvSpPr>
        <p:spPr/>
        <p:txBody>
          <a:bodyPr/>
          <a:lstStyle/>
          <a:p>
            <a:pPr>
              <a:defRPr/>
            </a:pPr>
            <a:fld id="{B677FADC-FC87-4848-9875-4D9DCDB7F595}" type="slidenum">
              <a:rPr lang="en-US" smtClean="0"/>
              <a:pPr>
                <a:defRPr/>
              </a:pPr>
              <a:t>‹#›</a:t>
            </a:fld>
            <a:endParaRPr lang="en-US"/>
          </a:p>
        </p:txBody>
      </p:sp>
    </p:spTree>
    <p:extLst>
      <p:ext uri="{BB962C8B-B14F-4D97-AF65-F5344CB8AC3E}">
        <p14:creationId xmlns:p14="http://schemas.microsoft.com/office/powerpoint/2010/main" val="267291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CC215-5BA1-4942-8F32-1BDBFC397E08}" type="datetimeFigureOut">
              <a:rPr lang="en-US" smtClean="0"/>
              <a:t>9/14/2023</a:t>
            </a:fld>
            <a:endParaRPr lang="en-US"/>
          </a:p>
        </p:txBody>
      </p:sp>
      <p:sp>
        <p:nvSpPr>
          <p:cNvPr id="3" name="Footer Placeholder 2"/>
          <p:cNvSpPr>
            <a:spLocks noGrp="1"/>
          </p:cNvSpPr>
          <p:nvPr>
            <p:ph type="ftr" sz="quarter" idx="11"/>
          </p:nvPr>
        </p:nvSpPr>
        <p:spPr/>
        <p:txBody>
          <a:bodyPr/>
          <a:lstStyle/>
          <a:p>
            <a:pPr>
              <a:defRPr/>
            </a:pPr>
            <a:r>
              <a:rPr lang="en-US"/>
              <a:t>CHAPTER 5 MEASURING A NATION’S INCOME</a:t>
            </a:r>
          </a:p>
        </p:txBody>
      </p:sp>
      <p:sp>
        <p:nvSpPr>
          <p:cNvPr id="4" name="Slide Number Placeholder 3"/>
          <p:cNvSpPr>
            <a:spLocks noGrp="1"/>
          </p:cNvSpPr>
          <p:nvPr>
            <p:ph type="sldNum" sz="quarter" idx="12"/>
          </p:nvPr>
        </p:nvSpPr>
        <p:spPr/>
        <p:txBody>
          <a:bodyPr/>
          <a:lstStyle/>
          <a:p>
            <a:pPr>
              <a:defRPr/>
            </a:pPr>
            <a:fld id="{57E6FD14-5E51-448A-A69F-1507AF24E3B3}" type="slidenum">
              <a:rPr lang="en-US" smtClean="0"/>
              <a:pPr>
                <a:defRPr/>
              </a:pPr>
              <a:t>‹#›</a:t>
            </a:fld>
            <a:endParaRPr lang="en-US"/>
          </a:p>
        </p:txBody>
      </p:sp>
    </p:spTree>
    <p:extLst>
      <p:ext uri="{BB962C8B-B14F-4D97-AF65-F5344CB8AC3E}">
        <p14:creationId xmlns:p14="http://schemas.microsoft.com/office/powerpoint/2010/main" val="209767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4CC215-5BA1-4942-8F32-1BDBFC397E08}" type="datetimeFigureOut">
              <a:rPr lang="en-US" smtClean="0"/>
              <a:t>9/14/2023</a:t>
            </a:fld>
            <a:endParaRPr lang="en-US"/>
          </a:p>
        </p:txBody>
      </p:sp>
      <p:sp>
        <p:nvSpPr>
          <p:cNvPr id="6" name="Footer Placeholder 5"/>
          <p:cNvSpPr>
            <a:spLocks noGrp="1"/>
          </p:cNvSpPr>
          <p:nvPr>
            <p:ph type="ftr" sz="quarter" idx="11"/>
          </p:nvPr>
        </p:nvSpPr>
        <p:spPr/>
        <p:txBody>
          <a:bodyPr/>
          <a:lstStyle/>
          <a:p>
            <a:pPr>
              <a:defRPr/>
            </a:pPr>
            <a:r>
              <a:rPr lang="en-US"/>
              <a:t>CHAPTER 5 MEASURING A NATION’S INCOME</a:t>
            </a:r>
          </a:p>
        </p:txBody>
      </p:sp>
      <p:sp>
        <p:nvSpPr>
          <p:cNvPr id="7" name="Slide Number Placeholder 6"/>
          <p:cNvSpPr>
            <a:spLocks noGrp="1"/>
          </p:cNvSpPr>
          <p:nvPr>
            <p:ph type="sldNum" sz="quarter" idx="12"/>
          </p:nvPr>
        </p:nvSpPr>
        <p:spPr/>
        <p:txBody>
          <a:bodyPr/>
          <a:lstStyle/>
          <a:p>
            <a:pPr>
              <a:defRPr/>
            </a:pPr>
            <a:fld id="{CE342C5E-B7EB-4653-9A2D-6B7EB1F434EA}" type="slidenum">
              <a:rPr lang="en-US" smtClean="0"/>
              <a:pPr>
                <a:defRPr/>
              </a:pPr>
              <a:t>‹#›</a:t>
            </a:fld>
            <a:endParaRPr lang="en-US"/>
          </a:p>
        </p:txBody>
      </p:sp>
    </p:spTree>
    <p:extLst>
      <p:ext uri="{BB962C8B-B14F-4D97-AF65-F5344CB8AC3E}">
        <p14:creationId xmlns:p14="http://schemas.microsoft.com/office/powerpoint/2010/main" val="333424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4CC215-5BA1-4942-8F32-1BDBFC397E08}" type="datetimeFigureOut">
              <a:rPr lang="en-US" smtClean="0"/>
              <a:t>9/14/2023</a:t>
            </a:fld>
            <a:endParaRPr lang="en-US"/>
          </a:p>
        </p:txBody>
      </p:sp>
      <p:sp>
        <p:nvSpPr>
          <p:cNvPr id="6" name="Footer Placeholder 5"/>
          <p:cNvSpPr>
            <a:spLocks noGrp="1"/>
          </p:cNvSpPr>
          <p:nvPr>
            <p:ph type="ftr" sz="quarter" idx="11"/>
          </p:nvPr>
        </p:nvSpPr>
        <p:spPr/>
        <p:txBody>
          <a:bodyPr/>
          <a:lstStyle/>
          <a:p>
            <a:pPr>
              <a:defRPr/>
            </a:pPr>
            <a:r>
              <a:rPr lang="en-US"/>
              <a:t>CHAPTER 5 MEASURING A NATION’S INCOME</a:t>
            </a:r>
          </a:p>
        </p:txBody>
      </p:sp>
      <p:sp>
        <p:nvSpPr>
          <p:cNvPr id="7" name="Slide Number Placeholder 6"/>
          <p:cNvSpPr>
            <a:spLocks noGrp="1"/>
          </p:cNvSpPr>
          <p:nvPr>
            <p:ph type="sldNum" sz="quarter" idx="12"/>
          </p:nvPr>
        </p:nvSpPr>
        <p:spPr/>
        <p:txBody>
          <a:bodyPr/>
          <a:lstStyle/>
          <a:p>
            <a:pPr>
              <a:defRPr/>
            </a:pPr>
            <a:fld id="{655BC7C6-E0E1-4F43-849F-61707BCFEDF7}" type="slidenum">
              <a:rPr lang="en-US" smtClean="0"/>
              <a:pPr>
                <a:defRPr/>
              </a:pPr>
              <a:t>‹#›</a:t>
            </a:fld>
            <a:endParaRPr lang="en-US"/>
          </a:p>
        </p:txBody>
      </p:sp>
    </p:spTree>
    <p:extLst>
      <p:ext uri="{BB962C8B-B14F-4D97-AF65-F5344CB8AC3E}">
        <p14:creationId xmlns:p14="http://schemas.microsoft.com/office/powerpoint/2010/main" val="240165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CC215-5BA1-4942-8F32-1BDBFC397E08}" type="datetimeFigureOut">
              <a:rPr lang="en-US" smtClean="0"/>
              <a:t>9/14/2023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CHAPTER 5 MEASURING A NATION’S INCOME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DB44A3-7883-4C9D-A973-D8876F0B3DB5}" type="slidenum">
              <a:rPr lang="en-US" smtClean="0"/>
              <a:pPr>
                <a:defRPr/>
              </a:pPr>
              <a:t>‹#›</a:t>
            </a:fld>
            <a:endParaRPr lang="en-US"/>
          </a:p>
        </p:txBody>
      </p:sp>
    </p:spTree>
    <p:extLst>
      <p:ext uri="{BB962C8B-B14F-4D97-AF65-F5344CB8AC3E}">
        <p14:creationId xmlns:p14="http://schemas.microsoft.com/office/powerpoint/2010/main" val="153385827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758" r:id="rId14"/>
    <p:sldLayoutId id="2147483760" r:id="rId15"/>
    <p:sldLayoutId id="2147483878" r:id="rId1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mjJmo5mN5y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ChnRwedmO6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research.stlouisfed.org/fred2/categories/18" TargetMode="External"/><Relationship Id="rId2" Type="http://schemas.openxmlformats.org/officeDocument/2006/relationships/hyperlink" Target="http://be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ea.gov/national/index.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bea.gov/national/index.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fred.stlouisfed.org/series/GDPA" TargetMode="External"/><Relationship Id="rId4" Type="http://schemas.openxmlformats.org/officeDocument/2006/relationships/hyperlink" Target="https://fred.stlouisfed.org/series/GDP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rGqhTQyY6g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data.worldbank.org/indicator/NY.GDP.MKTP.PP.CD" TargetMode="External"/><Relationship Id="rId7" Type="http://schemas.openxmlformats.org/officeDocument/2006/relationships/hyperlink" Target="https://data.worldbank.org/indicator/NY.GDP.PCAP.KD.ZG" TargetMode="External"/><Relationship Id="rId2" Type="http://schemas.openxmlformats.org/officeDocument/2006/relationships/hyperlink" Target="https://data.worldbank.org/indicator/NY.GDP.MKTP.CD" TargetMode="External"/><Relationship Id="rId1" Type="http://schemas.openxmlformats.org/officeDocument/2006/relationships/slideLayout" Target="../slideLayouts/slideLayout2.xml"/><Relationship Id="rId6" Type="http://schemas.openxmlformats.org/officeDocument/2006/relationships/hyperlink" Target="https://data.worldbank.org/indicator/NY.GDP.MKTP.KD.ZG" TargetMode="External"/><Relationship Id="rId5" Type="http://schemas.openxmlformats.org/officeDocument/2006/relationships/hyperlink" Target="https://data.worldbank.org/indicator/NY.GDP.PCAP.PP.CD" TargetMode="External"/><Relationship Id="rId4" Type="http://schemas.openxmlformats.org/officeDocument/2006/relationships/hyperlink" Target="https://data.worldbank.org/indicator/NY.GDP.PCAP.CD"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youtu.be/PzAr_mL0Qd8"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youtu.be/Z0qHA93oOS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4000" y="0"/>
            <a:ext cx="9144000" cy="2235200"/>
          </a:xfrm>
          <a:prstGeom prst="rect">
            <a:avLst/>
          </a:prstGeom>
          <a:solidFill>
            <a:srgbClr val="FFEFC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endParaRPr lang="en-US" altLang="en-US" sz="2400"/>
          </a:p>
        </p:txBody>
      </p:sp>
      <p:graphicFrame>
        <p:nvGraphicFramePr>
          <p:cNvPr id="3075" name="Object 3"/>
          <p:cNvGraphicFramePr>
            <a:graphicFrameLocks noChangeAspect="1"/>
          </p:cNvGraphicFramePr>
          <p:nvPr/>
        </p:nvGraphicFramePr>
        <p:xfrm>
          <a:off x="2646363" y="2662239"/>
          <a:ext cx="6704012" cy="3978275"/>
        </p:xfrm>
        <a:graphic>
          <a:graphicData uri="http://schemas.openxmlformats.org/presentationml/2006/ole">
            <mc:AlternateContent xmlns:mc="http://schemas.openxmlformats.org/markup-compatibility/2006">
              <mc:Choice xmlns:v="urn:schemas-microsoft-com:vml" Requires="v">
                <p:oleObj name="Image" r:id="rId2" imgW="8336040" imgH="5489587" progId="">
                  <p:embed/>
                </p:oleObj>
              </mc:Choice>
              <mc:Fallback>
                <p:oleObj name="Image" r:id="rId2" imgW="8336040" imgH="5489587" progId="">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2662239"/>
                        <a:ext cx="6704012" cy="39782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4"/>
          <p:cNvSpPr>
            <a:spLocks noChangeArrowheads="1"/>
          </p:cNvSpPr>
          <p:nvPr/>
        </p:nvSpPr>
        <p:spPr bwMode="auto">
          <a:xfrm rot="5400000">
            <a:off x="5829300" y="-2176462"/>
            <a:ext cx="533400" cy="9144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endParaRPr lang="en-US" altLang="en-US" sz="2400"/>
          </a:p>
        </p:txBody>
      </p:sp>
      <p:sp>
        <p:nvSpPr>
          <p:cNvPr id="3077" name="Oval 5"/>
          <p:cNvSpPr>
            <a:spLocks noChangeArrowheads="1"/>
          </p:cNvSpPr>
          <p:nvPr/>
        </p:nvSpPr>
        <p:spPr bwMode="auto">
          <a:xfrm rot="5400000">
            <a:off x="5553075" y="1028700"/>
            <a:ext cx="1066800" cy="1828800"/>
          </a:xfrm>
          <a:prstGeom prst="ellipse">
            <a:avLst/>
          </a:prstGeom>
          <a:solidFill>
            <a:srgbClr val="FFEFCE"/>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endParaRPr lang="en-US" altLang="en-US" sz="2400"/>
          </a:p>
        </p:txBody>
      </p:sp>
      <p:sp>
        <p:nvSpPr>
          <p:cNvPr id="3078" name="Text Box 6"/>
          <p:cNvSpPr txBox="1">
            <a:spLocks noChangeArrowheads="1"/>
          </p:cNvSpPr>
          <p:nvPr/>
        </p:nvSpPr>
        <p:spPr bwMode="auto">
          <a:xfrm>
            <a:off x="1582738" y="712789"/>
            <a:ext cx="9010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lgn="ctr">
              <a:spcBef>
                <a:spcPct val="0"/>
              </a:spcBef>
              <a:buFontTx/>
              <a:buNone/>
            </a:pPr>
            <a:r>
              <a:rPr lang="en-US" altLang="en-US" sz="2000" b="1">
                <a:latin typeface="Arial" charset="0"/>
              </a:rPr>
              <a:t>III </a:t>
            </a:r>
          </a:p>
          <a:p>
            <a:pPr algn="ctr">
              <a:spcBef>
                <a:spcPct val="0"/>
              </a:spcBef>
              <a:buFontTx/>
              <a:buNone/>
            </a:pPr>
            <a:r>
              <a:rPr lang="en-US" altLang="en-US" sz="2400" b="1">
                <a:solidFill>
                  <a:srgbClr val="0094B9"/>
                </a:solidFill>
                <a:latin typeface="Arial" charset="0"/>
              </a:rPr>
              <a:t>THE DATA OF MACROECONOMICS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Domestic Product</a:t>
            </a:r>
          </a:p>
        </p:txBody>
      </p:sp>
      <p:sp>
        <p:nvSpPr>
          <p:cNvPr id="5" name="Text Placeholder 4"/>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43167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Gross Domestic Product</a:t>
            </a:r>
          </a:p>
        </p:txBody>
      </p:sp>
      <p:sp>
        <p:nvSpPr>
          <p:cNvPr id="3" name="Content Placeholder 2"/>
          <p:cNvSpPr>
            <a:spLocks noGrp="1"/>
          </p:cNvSpPr>
          <p:nvPr>
            <p:ph idx="1"/>
          </p:nvPr>
        </p:nvSpPr>
        <p:spPr/>
        <p:txBody>
          <a:bodyPr rtlCol="0">
            <a:normAutofit/>
          </a:bodyPr>
          <a:lstStyle/>
          <a:p>
            <a:pPr>
              <a:defRPr/>
            </a:pPr>
            <a:r>
              <a:rPr lang="en-US" dirty="0">
                <a:solidFill>
                  <a:srgbClr val="0070C0"/>
                </a:solidFill>
              </a:rPr>
              <a:t>GDP is the total market </a:t>
            </a:r>
            <a:r>
              <a:rPr lang="en-US" i="1" dirty="0">
                <a:solidFill>
                  <a:srgbClr val="0070C0"/>
                </a:solidFill>
              </a:rPr>
              <a:t>value of all final goods and services produced</a:t>
            </a:r>
            <a:r>
              <a:rPr lang="en-US" dirty="0">
                <a:solidFill>
                  <a:srgbClr val="0070C0"/>
                </a:solidFill>
              </a:rPr>
              <a:t> within a country in a given period of time.</a:t>
            </a:r>
          </a:p>
          <a:p>
            <a:pPr>
              <a:defRPr/>
            </a:pPr>
            <a:r>
              <a:rPr lang="en-US" dirty="0">
                <a:solidFill>
                  <a:srgbClr val="0070C0"/>
                </a:solidFill>
              </a:rPr>
              <a:t>GDP is also the total </a:t>
            </a:r>
            <a:r>
              <a:rPr lang="en-US" i="1" dirty="0">
                <a:solidFill>
                  <a:srgbClr val="0070C0"/>
                </a:solidFill>
              </a:rPr>
              <a:t>expenditure</a:t>
            </a:r>
            <a:r>
              <a:rPr lang="en-US" dirty="0">
                <a:solidFill>
                  <a:srgbClr val="0070C0"/>
                </a:solidFill>
              </a:rPr>
              <a:t> on all final goods and services produced within a country in a given period of time.</a:t>
            </a:r>
          </a:p>
          <a:p>
            <a:pPr>
              <a:defRPr/>
            </a:pPr>
            <a:r>
              <a:rPr lang="en-US" dirty="0">
                <a:solidFill>
                  <a:srgbClr val="0070C0"/>
                </a:solidFill>
              </a:rPr>
              <a:t>GDP is also the total </a:t>
            </a:r>
            <a:r>
              <a:rPr lang="en-US" i="1" dirty="0">
                <a:solidFill>
                  <a:srgbClr val="0070C0"/>
                </a:solidFill>
              </a:rPr>
              <a:t>income</a:t>
            </a:r>
            <a:r>
              <a:rPr lang="en-US" dirty="0">
                <a:solidFill>
                  <a:srgbClr val="0070C0"/>
                </a:solidFill>
              </a:rPr>
              <a:t> earned from all productive activity in the domestic economy</a:t>
            </a:r>
            <a:endParaRPr lang="en-US" dirty="0"/>
          </a:p>
          <a:p>
            <a:pPr>
              <a:defRPr/>
            </a:pPr>
            <a:endParaRPr lang="en-US" dirty="0"/>
          </a:p>
          <a:p>
            <a:pPr>
              <a:defRPr/>
            </a:pPr>
            <a:r>
              <a:rPr lang="en-US" dirty="0"/>
              <a:t>I will focus on the first of these definitions</a:t>
            </a:r>
          </a:p>
        </p:txBody>
      </p:sp>
      <p:sp>
        <p:nvSpPr>
          <p:cNvPr id="2" name="TextBox 1"/>
          <p:cNvSpPr txBox="1"/>
          <p:nvPr/>
        </p:nvSpPr>
        <p:spPr>
          <a:xfrm>
            <a:off x="7620000" y="5562600"/>
            <a:ext cx="3962400" cy="369332"/>
          </a:xfrm>
          <a:prstGeom prst="rect">
            <a:avLst/>
          </a:prstGeom>
          <a:noFill/>
        </p:spPr>
        <p:txBody>
          <a:bodyPr wrap="square" rtlCol="0">
            <a:spAutoFit/>
          </a:bodyPr>
          <a:lstStyle/>
          <a:p>
            <a:r>
              <a:rPr lang="en-US" dirty="0"/>
              <a:t>Why “</a:t>
            </a:r>
            <a:r>
              <a:rPr lang="en-US" i="1" dirty="0"/>
              <a:t>final</a:t>
            </a:r>
            <a:r>
              <a:rPr lang="en-US" dirty="0"/>
              <a:t> goods and services”?</a:t>
            </a:r>
          </a:p>
        </p:txBody>
      </p:sp>
    </p:spTree>
    <p:extLst>
      <p:ext uri="{BB962C8B-B14F-4D97-AF65-F5344CB8AC3E}">
        <p14:creationId xmlns:p14="http://schemas.microsoft.com/office/powerpoint/2010/main" val="15059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Goods and Services</a:t>
            </a:r>
          </a:p>
        </p:txBody>
      </p:sp>
      <p:sp>
        <p:nvSpPr>
          <p:cNvPr id="3" name="Content Placeholder 2"/>
          <p:cNvSpPr>
            <a:spLocks noGrp="1"/>
          </p:cNvSpPr>
          <p:nvPr>
            <p:ph idx="1"/>
          </p:nvPr>
        </p:nvSpPr>
        <p:spPr/>
        <p:txBody>
          <a:bodyPr>
            <a:normAutofit/>
          </a:bodyPr>
          <a:lstStyle/>
          <a:p>
            <a:r>
              <a:rPr lang="en-US" dirty="0">
                <a:solidFill>
                  <a:srgbClr val="0070C0"/>
                </a:solidFill>
              </a:rPr>
              <a:t>Final goods </a:t>
            </a:r>
            <a:r>
              <a:rPr lang="en-US" dirty="0"/>
              <a:t>are those goods sold to their final users</a:t>
            </a:r>
          </a:p>
          <a:p>
            <a:r>
              <a:rPr lang="en-US" dirty="0"/>
              <a:t>Final goods are those goods that do not disappear in the process of the production of some other for-sale good</a:t>
            </a:r>
          </a:p>
          <a:p>
            <a:pPr lvl="1"/>
            <a:r>
              <a:rPr lang="en-US" dirty="0"/>
              <a:t>Goods that disappear in the process of the production of some other for-sale good are called </a:t>
            </a:r>
            <a:r>
              <a:rPr lang="en-US" dirty="0">
                <a:solidFill>
                  <a:srgbClr val="0070C0"/>
                </a:solidFill>
              </a:rPr>
              <a:t>intermediate goods</a:t>
            </a:r>
          </a:p>
        </p:txBody>
      </p:sp>
    </p:spTree>
    <p:extLst>
      <p:ext uri="{BB962C8B-B14F-4D97-AF65-F5344CB8AC3E}">
        <p14:creationId xmlns:p14="http://schemas.microsoft.com/office/powerpoint/2010/main" val="272426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Goods and Services</a:t>
            </a:r>
          </a:p>
        </p:txBody>
      </p:sp>
      <p:sp>
        <p:nvSpPr>
          <p:cNvPr id="3" name="Content Placeholder 2"/>
          <p:cNvSpPr>
            <a:spLocks noGrp="1"/>
          </p:cNvSpPr>
          <p:nvPr>
            <p:ph idx="1"/>
          </p:nvPr>
        </p:nvSpPr>
        <p:spPr/>
        <p:txBody>
          <a:bodyPr>
            <a:normAutofit/>
          </a:bodyPr>
          <a:lstStyle/>
          <a:p>
            <a:r>
              <a:rPr lang="en-US" dirty="0"/>
              <a:t>A pencil is a </a:t>
            </a:r>
            <a:r>
              <a:rPr lang="en-US" i="1" dirty="0"/>
              <a:t>final</a:t>
            </a:r>
            <a:r>
              <a:rPr lang="en-US" dirty="0"/>
              <a:t> good because, once produced, it is ready for use by its </a:t>
            </a:r>
            <a:r>
              <a:rPr lang="en-US" i="1" dirty="0"/>
              <a:t>final</a:t>
            </a:r>
            <a:r>
              <a:rPr lang="en-US" dirty="0"/>
              <a:t> users</a:t>
            </a:r>
          </a:p>
          <a:p>
            <a:r>
              <a:rPr lang="en-US" dirty="0"/>
              <a:t>The wood, the graphite, and the other materials that disappeared in the pencil are </a:t>
            </a:r>
            <a:r>
              <a:rPr lang="en-US" i="1" dirty="0"/>
              <a:t>not</a:t>
            </a:r>
            <a:r>
              <a:rPr lang="en-US" dirty="0"/>
              <a:t> final goods</a:t>
            </a:r>
          </a:p>
          <a:p>
            <a:pPr lvl="1"/>
            <a:r>
              <a:rPr lang="en-US" dirty="0"/>
              <a:t>Their market value is counted when the market value of the pencil is counted</a:t>
            </a:r>
          </a:p>
          <a:p>
            <a:pPr lvl="1"/>
            <a:r>
              <a:rPr lang="en-US" dirty="0"/>
              <a:t>So, counting them separately in GDP would be counting them </a:t>
            </a:r>
            <a:r>
              <a:rPr lang="en-US" i="1" dirty="0"/>
              <a:t>twice</a:t>
            </a:r>
          </a:p>
          <a:p>
            <a:endParaRPr lang="en-US" dirty="0"/>
          </a:p>
        </p:txBody>
      </p:sp>
    </p:spTree>
    <p:extLst>
      <p:ext uri="{BB962C8B-B14F-4D97-AF65-F5344CB8AC3E}">
        <p14:creationId xmlns:p14="http://schemas.microsoft.com/office/powerpoint/2010/main" val="171895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Gross Domestic Product (GDP)?</a:t>
            </a:r>
          </a:p>
        </p:txBody>
      </p:sp>
      <p:sp>
        <p:nvSpPr>
          <p:cNvPr id="3" name="Content Placeholder 2"/>
          <p:cNvSpPr>
            <a:spLocks noGrp="1"/>
          </p:cNvSpPr>
          <p:nvPr>
            <p:ph idx="1"/>
          </p:nvPr>
        </p:nvSpPr>
        <p:spPr/>
        <p:txBody>
          <a:bodyPr/>
          <a:lstStyle/>
          <a:p>
            <a:r>
              <a:rPr lang="en-US" dirty="0"/>
              <a:t>Video: </a:t>
            </a:r>
            <a:r>
              <a:rPr lang="en-US" dirty="0">
                <a:hlinkClick r:id="rId2"/>
              </a:rPr>
              <a:t>https://youtu.be/mjJmo5mN5yA</a:t>
            </a:r>
            <a:endParaRPr lang="en-US" dirty="0"/>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19568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altLang="en-US" dirty="0"/>
              <a:t>Components of GDP</a:t>
            </a:r>
            <a:endParaRPr lang="en-US" dirty="0"/>
          </a:p>
        </p:txBody>
      </p:sp>
      <p:sp>
        <p:nvSpPr>
          <p:cNvPr id="5" name="Text Placeholder 4"/>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426316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Components of GDP</a:t>
            </a:r>
          </a:p>
        </p:txBody>
      </p:sp>
      <p:sp>
        <p:nvSpPr>
          <p:cNvPr id="3" name="Content Placeholder 2"/>
          <p:cNvSpPr>
            <a:spLocks noGrp="1"/>
          </p:cNvSpPr>
          <p:nvPr>
            <p:ph idx="1"/>
          </p:nvPr>
        </p:nvSpPr>
        <p:spPr/>
        <p:txBody>
          <a:bodyPr rtlCol="0">
            <a:normAutofit/>
          </a:bodyPr>
          <a:lstStyle/>
          <a:p>
            <a:pPr>
              <a:defRPr/>
            </a:pPr>
            <a:r>
              <a:rPr lang="en-US" dirty="0"/>
              <a:t>We need to pay attention not only to the total expenditure on all final goods and services made in a country (that is, GDP), we also need to watch </a:t>
            </a:r>
            <a:r>
              <a:rPr lang="en-US" i="1" dirty="0"/>
              <a:t>where the expenditure is coming from</a:t>
            </a:r>
          </a:p>
          <a:p>
            <a:pPr>
              <a:defRPr/>
            </a:pPr>
            <a:r>
              <a:rPr lang="en-US" dirty="0"/>
              <a:t>That way, when there’s a recession, we’ll know which sector needs the most attention</a:t>
            </a:r>
          </a:p>
          <a:p>
            <a:pPr>
              <a:defRPr/>
            </a:pPr>
            <a:endParaRPr lang="en-US" dirty="0"/>
          </a:p>
        </p:txBody>
      </p:sp>
    </p:spTree>
    <p:extLst>
      <p:ext uri="{BB962C8B-B14F-4D97-AF65-F5344CB8AC3E}">
        <p14:creationId xmlns:p14="http://schemas.microsoft.com/office/powerpoint/2010/main" val="417798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Components of GDP</a:t>
            </a:r>
          </a:p>
        </p:txBody>
      </p:sp>
      <p:sp>
        <p:nvSpPr>
          <p:cNvPr id="3" name="Content Placeholder 2"/>
          <p:cNvSpPr>
            <a:spLocks noGrp="1"/>
          </p:cNvSpPr>
          <p:nvPr>
            <p:ph idx="1"/>
          </p:nvPr>
        </p:nvSpPr>
        <p:spPr/>
        <p:txBody>
          <a:bodyPr rtlCol="0">
            <a:noAutofit/>
          </a:bodyPr>
          <a:lstStyle/>
          <a:p>
            <a:pPr>
              <a:defRPr/>
            </a:pPr>
            <a:r>
              <a:rPr lang="en-US" dirty="0"/>
              <a:t>Expenditure on “Made in USA” final goods and services can come from only the following four sources:</a:t>
            </a:r>
          </a:p>
          <a:p>
            <a:pPr lvl="1">
              <a:defRPr/>
            </a:pPr>
            <a:r>
              <a:rPr lang="en-US" dirty="0"/>
              <a:t>Households (Consumption expenditure)</a:t>
            </a:r>
          </a:p>
          <a:p>
            <a:pPr lvl="1">
              <a:defRPr/>
            </a:pPr>
            <a:r>
              <a:rPr lang="en-US" dirty="0"/>
              <a:t>Businesses (Investment expenditure)</a:t>
            </a:r>
          </a:p>
          <a:p>
            <a:pPr lvl="1">
              <a:defRPr/>
            </a:pPr>
            <a:r>
              <a:rPr lang="en-US" dirty="0"/>
              <a:t>Government entities (Government purchases)</a:t>
            </a:r>
          </a:p>
          <a:p>
            <a:pPr lvl="1">
              <a:defRPr/>
            </a:pPr>
            <a:r>
              <a:rPr lang="en-US" dirty="0"/>
              <a:t>Foreigners (Exports)</a:t>
            </a:r>
          </a:p>
          <a:p>
            <a:pPr>
              <a:defRPr/>
            </a:pPr>
            <a:r>
              <a:rPr lang="en-US" dirty="0"/>
              <a:t>So, one might think … </a:t>
            </a:r>
          </a:p>
          <a:p>
            <a:pPr>
              <a:defRPr/>
            </a:pPr>
            <a:r>
              <a:rPr lang="en-US" dirty="0"/>
              <a:t>GDP = Consumption Spending +</a:t>
            </a:r>
            <a:br>
              <a:rPr lang="en-US" dirty="0"/>
            </a:br>
            <a:r>
              <a:rPr lang="en-US" dirty="0"/>
              <a:t>	      Investment Spending +</a:t>
            </a:r>
            <a:br>
              <a:rPr lang="en-US" dirty="0"/>
            </a:br>
            <a:r>
              <a:rPr lang="en-US" dirty="0"/>
              <a:t>	      Government Spending + Exports</a:t>
            </a:r>
          </a:p>
          <a:p>
            <a:pPr>
              <a:defRPr/>
            </a:pPr>
            <a:r>
              <a:rPr lang="en-US" i="1" dirty="0"/>
              <a:t>But that would be incorrect!</a:t>
            </a:r>
          </a:p>
        </p:txBody>
      </p:sp>
    </p:spTree>
    <p:extLst>
      <p:ext uri="{BB962C8B-B14F-4D97-AF65-F5344CB8AC3E}">
        <p14:creationId xmlns:p14="http://schemas.microsoft.com/office/powerpoint/2010/main" val="388149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Components of GDP</a:t>
            </a:r>
          </a:p>
        </p:txBody>
      </p:sp>
      <p:sp>
        <p:nvSpPr>
          <p:cNvPr id="3" name="Content Placeholder 2"/>
          <p:cNvSpPr>
            <a:spLocks noGrp="1"/>
          </p:cNvSpPr>
          <p:nvPr>
            <p:ph idx="1"/>
          </p:nvPr>
        </p:nvSpPr>
        <p:spPr/>
        <p:txBody>
          <a:bodyPr rtlCol="0">
            <a:normAutofit/>
          </a:bodyPr>
          <a:lstStyle/>
          <a:p>
            <a:pPr>
              <a:defRPr/>
            </a:pPr>
            <a:r>
              <a:rPr lang="en-US" b="1" dirty="0">
                <a:solidFill>
                  <a:srgbClr val="FF0000"/>
                </a:solidFill>
              </a:rPr>
              <a:t>GDP = Consumption Spending +</a:t>
            </a:r>
            <a:br>
              <a:rPr lang="en-US" b="1" dirty="0">
                <a:solidFill>
                  <a:srgbClr val="FF0000"/>
                </a:solidFill>
              </a:rPr>
            </a:br>
            <a:r>
              <a:rPr lang="en-US" b="1" dirty="0">
                <a:solidFill>
                  <a:srgbClr val="FF0000"/>
                </a:solidFill>
              </a:rPr>
              <a:t>	      Investment Spending +</a:t>
            </a:r>
            <a:br>
              <a:rPr lang="en-US" b="1" dirty="0">
                <a:solidFill>
                  <a:srgbClr val="FF0000"/>
                </a:solidFill>
              </a:rPr>
            </a:br>
            <a:r>
              <a:rPr lang="en-US" b="1" dirty="0">
                <a:solidFill>
                  <a:srgbClr val="FF0000"/>
                </a:solidFill>
              </a:rPr>
              <a:t>	      Government Spending +</a:t>
            </a:r>
            <a:br>
              <a:rPr lang="en-US" b="1" dirty="0">
                <a:solidFill>
                  <a:srgbClr val="FF0000"/>
                </a:solidFill>
              </a:rPr>
            </a:br>
            <a:r>
              <a:rPr lang="en-US" b="1" dirty="0">
                <a:solidFill>
                  <a:srgbClr val="FF0000"/>
                </a:solidFill>
              </a:rPr>
              <a:t>	      Exports – Imports</a:t>
            </a:r>
          </a:p>
          <a:p>
            <a:pPr>
              <a:defRPr/>
            </a:pPr>
            <a:r>
              <a:rPr lang="en-US" i="1" dirty="0"/>
              <a:t>Q</a:t>
            </a:r>
            <a:r>
              <a:rPr lang="en-US" dirty="0"/>
              <a:t>: Why do we subtract imports?</a:t>
            </a:r>
          </a:p>
          <a:p>
            <a:pPr>
              <a:defRPr/>
            </a:pPr>
            <a:r>
              <a:rPr lang="en-US" i="1" dirty="0"/>
              <a:t>A</a:t>
            </a:r>
            <a:r>
              <a:rPr lang="en-US" dirty="0"/>
              <a:t>: GDP is the market value of all final “Made in USA” goods. But consumption, investment, and government purchases all include spending on foreign goods. Therefore, to make the two sides of the equation the same, we must take out all the imports.</a:t>
            </a:r>
          </a:p>
          <a:p>
            <a:pPr lvl="1">
              <a:defRPr/>
            </a:pPr>
            <a:r>
              <a:rPr lang="en-US" dirty="0">
                <a:solidFill>
                  <a:srgbClr val="FF0000"/>
                </a:solidFill>
              </a:rPr>
              <a:t>Exports – Imports is called </a:t>
            </a:r>
            <a:r>
              <a:rPr lang="en-US" i="1" dirty="0">
                <a:solidFill>
                  <a:srgbClr val="FF0000"/>
                </a:solidFill>
              </a:rPr>
              <a:t>Net Exports</a:t>
            </a:r>
          </a:p>
        </p:txBody>
      </p:sp>
    </p:spTree>
    <p:extLst>
      <p:ext uri="{BB962C8B-B14F-4D97-AF65-F5344CB8AC3E}">
        <p14:creationId xmlns:p14="http://schemas.microsoft.com/office/powerpoint/2010/main" val="376256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The Components Of GDP</a:t>
            </a:r>
            <a:endParaRPr lang="en-US" altLang="en-US">
              <a:latin typeface="Tahoma" pitchFamily="34" charset="0"/>
            </a:endParaRPr>
          </a:p>
        </p:txBody>
      </p:sp>
      <p:sp>
        <p:nvSpPr>
          <p:cNvPr id="31747" name="Rectangle 3"/>
          <p:cNvSpPr>
            <a:spLocks noGrp="1" noChangeArrowheads="1"/>
          </p:cNvSpPr>
          <p:nvPr>
            <p:ph idx="1"/>
          </p:nvPr>
        </p:nvSpPr>
        <p:spPr/>
        <p:txBody>
          <a:bodyPr/>
          <a:lstStyle/>
          <a:p>
            <a:pPr>
              <a:buClr>
                <a:srgbClr val="000000"/>
              </a:buClr>
            </a:pPr>
            <a:r>
              <a:rPr lang="en-US" altLang="en-US" i="1">
                <a:solidFill>
                  <a:srgbClr val="25A9A6"/>
                </a:solidFill>
              </a:rPr>
              <a:t>Consumption </a:t>
            </a:r>
            <a:r>
              <a:rPr lang="en-US" altLang="en-US" i="1"/>
              <a:t>(C)</a:t>
            </a:r>
            <a:r>
              <a:rPr lang="en-US" altLang="en-US"/>
              <a:t>:</a:t>
            </a:r>
          </a:p>
          <a:p>
            <a:pPr lvl="1"/>
            <a:r>
              <a:rPr lang="en-US" altLang="en-US"/>
              <a:t>The spending by households on goods and services, with the exception of purchases of new housing.</a:t>
            </a:r>
          </a:p>
          <a:p>
            <a:pPr>
              <a:buClr>
                <a:srgbClr val="000000"/>
              </a:buClr>
            </a:pPr>
            <a:r>
              <a:rPr lang="en-US" altLang="en-US" i="1">
                <a:solidFill>
                  <a:srgbClr val="25A9A6"/>
                </a:solidFill>
              </a:rPr>
              <a:t>Investment </a:t>
            </a:r>
            <a:r>
              <a:rPr lang="en-US" altLang="en-US" i="1"/>
              <a:t>(I)</a:t>
            </a:r>
            <a:r>
              <a:rPr lang="en-US" altLang="en-US"/>
              <a:t>:</a:t>
            </a:r>
          </a:p>
          <a:p>
            <a:pPr lvl="1"/>
            <a:r>
              <a:rPr lang="en-US" altLang="en-US"/>
              <a:t>The spending on capital equipment, inventories, and structures, including new housing.</a:t>
            </a:r>
          </a:p>
        </p:txBody>
      </p:sp>
      <p:sp>
        <p:nvSpPr>
          <p:cNvPr id="31748"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defRPr/>
            </a:pPr>
            <a:r>
              <a:rPr lang="en-US" dirty="0"/>
              <a:t>5</a:t>
            </a:r>
          </a:p>
        </p:txBody>
      </p:sp>
      <p:sp>
        <p:nvSpPr>
          <p:cNvPr id="4099" name="Rectangle 5"/>
          <p:cNvSpPr>
            <a:spLocks noGrp="1" noChangeArrowheads="1"/>
          </p:cNvSpPr>
          <p:nvPr>
            <p:ph type="subTitle" idx="1"/>
          </p:nvPr>
        </p:nvSpPr>
        <p:spPr/>
        <p:txBody>
          <a:bodyPr/>
          <a:lstStyle/>
          <a:p>
            <a:r>
              <a:rPr lang="en-US" altLang="en-US"/>
              <a:t>Measuring a Nation’s Income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The Components Of GDP</a:t>
            </a:r>
            <a:endParaRPr lang="en-US" altLang="en-US" dirty="0">
              <a:latin typeface="Tahoma" pitchFamily="34" charset="0"/>
            </a:endParaRPr>
          </a:p>
        </p:txBody>
      </p:sp>
      <p:sp>
        <p:nvSpPr>
          <p:cNvPr id="32771" name="Rectangle 3"/>
          <p:cNvSpPr>
            <a:spLocks noGrp="1" noChangeArrowheads="1"/>
          </p:cNvSpPr>
          <p:nvPr>
            <p:ph idx="1"/>
          </p:nvPr>
        </p:nvSpPr>
        <p:spPr/>
        <p:txBody>
          <a:bodyPr/>
          <a:lstStyle/>
          <a:p>
            <a:pPr>
              <a:buClr>
                <a:srgbClr val="000000"/>
              </a:buClr>
            </a:pPr>
            <a:r>
              <a:rPr lang="en-US" altLang="en-US" i="1">
                <a:solidFill>
                  <a:srgbClr val="25A9A6"/>
                </a:solidFill>
              </a:rPr>
              <a:t>Government Purchases </a:t>
            </a:r>
            <a:r>
              <a:rPr lang="en-US" altLang="en-US" i="1"/>
              <a:t>(G)</a:t>
            </a:r>
            <a:r>
              <a:rPr lang="en-US" altLang="en-US"/>
              <a:t>:</a:t>
            </a:r>
          </a:p>
          <a:p>
            <a:pPr lvl="1"/>
            <a:r>
              <a:rPr lang="en-US" altLang="en-US"/>
              <a:t>The spending on goods and services by local, state, and federal governments.</a:t>
            </a:r>
          </a:p>
          <a:p>
            <a:pPr lvl="1"/>
            <a:r>
              <a:rPr lang="en-US" altLang="en-US"/>
              <a:t>Does </a:t>
            </a:r>
            <a:r>
              <a:rPr lang="en-US" altLang="en-US" i="1"/>
              <a:t>not</a:t>
            </a:r>
            <a:r>
              <a:rPr lang="en-US" altLang="en-US"/>
              <a:t> include transfer payments because they are not made in exchange for currently produced goods or services.</a:t>
            </a:r>
          </a:p>
          <a:p>
            <a:pPr>
              <a:buClr>
                <a:srgbClr val="000000"/>
              </a:buClr>
            </a:pPr>
            <a:r>
              <a:rPr lang="en-US" altLang="en-US" i="1">
                <a:solidFill>
                  <a:srgbClr val="25A9A6"/>
                </a:solidFill>
              </a:rPr>
              <a:t>Net Exports </a:t>
            </a:r>
            <a:r>
              <a:rPr lang="en-US" altLang="en-US" i="1"/>
              <a:t>(NX):</a:t>
            </a:r>
            <a:endParaRPr lang="en-US" altLang="en-US"/>
          </a:p>
          <a:p>
            <a:pPr lvl="1"/>
            <a:r>
              <a:rPr lang="en-US" altLang="en-US"/>
              <a:t>Exports minus imports.</a:t>
            </a:r>
          </a:p>
        </p:txBody>
      </p:sp>
      <p:sp>
        <p:nvSpPr>
          <p:cNvPr id="32772"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National Income Accounting Identity</a:t>
            </a:r>
            <a:endParaRPr lang="en-US" altLang="en-US" dirty="0">
              <a:latin typeface="Tahoma" pitchFamily="34" charset="0"/>
            </a:endParaRPr>
          </a:p>
        </p:txBody>
      </p:sp>
      <p:sp>
        <p:nvSpPr>
          <p:cNvPr id="32771" name="Rectangle 3"/>
          <p:cNvSpPr>
            <a:spLocks noGrp="1" noChangeArrowheads="1"/>
          </p:cNvSpPr>
          <p:nvPr>
            <p:ph idx="1"/>
          </p:nvPr>
        </p:nvSpPr>
        <p:spPr/>
        <p:txBody>
          <a:bodyPr/>
          <a:lstStyle/>
          <a:p>
            <a:pPr>
              <a:buClr>
                <a:srgbClr val="000000"/>
              </a:buClr>
            </a:pPr>
            <a:r>
              <a:rPr lang="en-US" dirty="0"/>
              <a:t>GDP = Consumption Spending +</a:t>
            </a:r>
            <a:br>
              <a:rPr lang="en-US" dirty="0"/>
            </a:br>
            <a:r>
              <a:rPr lang="en-US" dirty="0"/>
              <a:t>	      Investment Spending +</a:t>
            </a:r>
            <a:br>
              <a:rPr lang="en-US" dirty="0"/>
            </a:br>
            <a:r>
              <a:rPr lang="en-US" dirty="0"/>
              <a:t>	      Government Spending +</a:t>
            </a:r>
            <a:br>
              <a:rPr lang="en-US" dirty="0"/>
            </a:br>
            <a:r>
              <a:rPr lang="en-US" dirty="0"/>
              <a:t>	      Exports – Imports</a:t>
            </a:r>
          </a:p>
          <a:p>
            <a:pPr>
              <a:buClr>
                <a:srgbClr val="000000"/>
              </a:buClr>
            </a:pPr>
            <a:r>
              <a:rPr lang="nn-NO" altLang="en-US" b="1" i="1" dirty="0">
                <a:solidFill>
                  <a:srgbClr val="FF0000"/>
                </a:solidFill>
                <a:latin typeface="Calibri" panose="020F0502020204030204" pitchFamily="34" charset="0"/>
              </a:rPr>
              <a:t>Y </a:t>
            </a:r>
            <a:r>
              <a:rPr lang="nn-NO" altLang="en-US" b="1" dirty="0">
                <a:solidFill>
                  <a:srgbClr val="FF0000"/>
                </a:solidFill>
                <a:latin typeface="Calibri" panose="020F0502020204030204" pitchFamily="34" charset="0"/>
              </a:rPr>
              <a:t>= </a:t>
            </a:r>
            <a:r>
              <a:rPr lang="nn-NO" altLang="en-US" b="1" i="1" dirty="0">
                <a:solidFill>
                  <a:srgbClr val="FF0000"/>
                </a:solidFill>
                <a:latin typeface="Calibri" panose="020F0502020204030204" pitchFamily="34" charset="0"/>
              </a:rPr>
              <a:t>C </a:t>
            </a:r>
            <a:r>
              <a:rPr lang="nn-NO" altLang="en-US" b="1" dirty="0">
                <a:solidFill>
                  <a:srgbClr val="FF0000"/>
                </a:solidFill>
                <a:latin typeface="Calibri" panose="020F0502020204030204" pitchFamily="34" charset="0"/>
              </a:rPr>
              <a:t>+ </a:t>
            </a:r>
            <a:r>
              <a:rPr lang="nn-NO" altLang="en-US" b="1" i="1" dirty="0">
                <a:solidFill>
                  <a:srgbClr val="FF0000"/>
                </a:solidFill>
                <a:latin typeface="Calibri" panose="020F0502020204030204" pitchFamily="34" charset="0"/>
              </a:rPr>
              <a:t>I </a:t>
            </a:r>
            <a:r>
              <a:rPr lang="nn-NO" altLang="en-US" b="1" dirty="0">
                <a:solidFill>
                  <a:srgbClr val="FF0000"/>
                </a:solidFill>
                <a:latin typeface="Calibri" panose="020F0502020204030204" pitchFamily="34" charset="0"/>
              </a:rPr>
              <a:t>+ </a:t>
            </a:r>
            <a:r>
              <a:rPr lang="nn-NO" altLang="en-US" b="1" i="1" dirty="0">
                <a:solidFill>
                  <a:srgbClr val="FF0000"/>
                </a:solidFill>
                <a:latin typeface="Calibri" panose="020F0502020204030204" pitchFamily="34" charset="0"/>
              </a:rPr>
              <a:t>G </a:t>
            </a:r>
            <a:r>
              <a:rPr lang="nn-NO" altLang="en-US" b="1" dirty="0">
                <a:solidFill>
                  <a:srgbClr val="FF0000"/>
                </a:solidFill>
                <a:latin typeface="Calibri" panose="020F0502020204030204" pitchFamily="34" charset="0"/>
              </a:rPr>
              <a:t>+ </a:t>
            </a:r>
            <a:r>
              <a:rPr lang="nn-NO" altLang="en-US" b="1" i="1" dirty="0">
                <a:solidFill>
                  <a:srgbClr val="FF0000"/>
                </a:solidFill>
                <a:latin typeface="Calibri" panose="020F0502020204030204" pitchFamily="34" charset="0"/>
              </a:rPr>
              <a:t>NX</a:t>
            </a:r>
            <a:endParaRPr lang="en-US" altLang="en-US" dirty="0">
              <a:solidFill>
                <a:srgbClr val="FF0000"/>
              </a:solidFill>
            </a:endParaRPr>
          </a:p>
          <a:p>
            <a:pPr>
              <a:buClr>
                <a:srgbClr val="000000"/>
              </a:buClr>
            </a:pPr>
            <a:endParaRPr lang="en-US" altLang="en-US" dirty="0"/>
          </a:p>
          <a:p>
            <a:pPr>
              <a:buClr>
                <a:srgbClr val="000000"/>
              </a:buClr>
            </a:pPr>
            <a:endParaRPr lang="en-US" altLang="en-US" dirty="0"/>
          </a:p>
          <a:p>
            <a:pPr>
              <a:buClr>
                <a:srgbClr val="000000"/>
              </a:buClr>
            </a:pPr>
            <a:endParaRPr lang="en-US" altLang="en-US" dirty="0"/>
          </a:p>
        </p:txBody>
      </p:sp>
      <p:sp>
        <p:nvSpPr>
          <p:cNvPr id="32772"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extLst>
      <p:ext uri="{BB962C8B-B14F-4D97-AF65-F5344CB8AC3E}">
        <p14:creationId xmlns:p14="http://schemas.microsoft.com/office/powerpoint/2010/main" val="272024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886FA077-C6D0-481C-8C2A-C9000ABA679B}"/>
              </a:ext>
            </a:extLst>
          </p:cNvPr>
          <p:cNvSpPr>
            <a:spLocks noGrp="1"/>
          </p:cNvSpPr>
          <p:nvPr>
            <p:ph type="title"/>
          </p:nvPr>
        </p:nvSpPr>
        <p:spPr>
          <a:xfrm>
            <a:off x="476843" y="241436"/>
            <a:ext cx="11241915" cy="690537"/>
          </a:xfrm>
        </p:spPr>
        <p:txBody>
          <a:bodyPr/>
          <a:lstStyle/>
          <a:p>
            <a:pPr algn="l"/>
            <a:r>
              <a:rPr lang="en-IN" sz="3200" dirty="0"/>
              <a:t>Table 1 </a:t>
            </a:r>
            <a:r>
              <a:rPr lang="en-IN" sz="3200" b="0" dirty="0"/>
              <a:t>GDP and Its Components</a:t>
            </a:r>
          </a:p>
        </p:txBody>
      </p:sp>
      <p:sp>
        <p:nvSpPr>
          <p:cNvPr id="28" name="Content Placeholder 27">
            <a:extLst>
              <a:ext uri="{FF2B5EF4-FFF2-40B4-BE49-F238E27FC236}">
                <a16:creationId xmlns:a16="http://schemas.microsoft.com/office/drawing/2014/main" id="{2F5AFDFF-86CF-4316-86CE-A5D94D6E5FF9}"/>
              </a:ext>
            </a:extLst>
          </p:cNvPr>
          <p:cNvSpPr>
            <a:spLocks noGrp="1"/>
          </p:cNvSpPr>
          <p:nvPr>
            <p:ph sz="half" idx="1"/>
          </p:nvPr>
        </p:nvSpPr>
        <p:spPr>
          <a:xfrm>
            <a:off x="476843" y="1360387"/>
            <a:ext cx="11241915" cy="690537"/>
          </a:xfrm>
        </p:spPr>
        <p:txBody>
          <a:bodyPr/>
          <a:lstStyle/>
          <a:p>
            <a:pPr marL="0" indent="0">
              <a:buNone/>
            </a:pPr>
            <a:r>
              <a:rPr lang="en-US" sz="1800" dirty="0"/>
              <a:t>This table shows total GDP for the U.S. economy in 2021 and the breakdown of GDP among </a:t>
            </a:r>
            <a:r>
              <a:rPr lang="en-IN" sz="1800" dirty="0"/>
              <a:t>its four components. When </a:t>
            </a:r>
            <a:r>
              <a:rPr lang="en-US" sz="1800" dirty="0"/>
              <a:t>reading this table, recall the </a:t>
            </a:r>
            <a:r>
              <a:rPr lang="en-IN" sz="1800" dirty="0"/>
              <a:t>identity </a:t>
            </a:r>
            <a:r>
              <a:rPr lang="en-IN" sz="1800" i="1" dirty="0"/>
              <a:t>Y </a:t>
            </a:r>
            <a:r>
              <a:rPr lang="en-IN" sz="1800" dirty="0"/>
              <a:t>= </a:t>
            </a:r>
            <a:r>
              <a:rPr lang="en-IN" sz="1800" i="1" dirty="0"/>
              <a:t>C </a:t>
            </a:r>
            <a:r>
              <a:rPr lang="en-IN" sz="1800" dirty="0"/>
              <a:t>+ </a:t>
            </a:r>
            <a:r>
              <a:rPr lang="en-IN" sz="1800" i="1" dirty="0"/>
              <a:t>I </a:t>
            </a:r>
            <a:r>
              <a:rPr lang="en-IN" sz="1800" dirty="0"/>
              <a:t>+ </a:t>
            </a:r>
            <a:r>
              <a:rPr lang="en-IN" sz="1800" i="1" dirty="0"/>
              <a:t>G </a:t>
            </a:r>
            <a:r>
              <a:rPr lang="en-IN" sz="1800" dirty="0"/>
              <a:t>+ </a:t>
            </a:r>
            <a:r>
              <a:rPr lang="en-IN" sz="1800" i="1" dirty="0"/>
              <a:t>NX</a:t>
            </a:r>
            <a:r>
              <a:rPr lang="en-IN" sz="1800" dirty="0"/>
              <a:t>.</a:t>
            </a:r>
          </a:p>
        </p:txBody>
      </p:sp>
      <p:sp>
        <p:nvSpPr>
          <p:cNvPr id="30" name="Content Placeholder 29">
            <a:extLst>
              <a:ext uri="{FF2B5EF4-FFF2-40B4-BE49-F238E27FC236}">
                <a16:creationId xmlns:a16="http://schemas.microsoft.com/office/drawing/2014/main" id="{AF8A0484-5BCD-40F3-8322-32A06FA9DB17}"/>
              </a:ext>
            </a:extLst>
          </p:cNvPr>
          <p:cNvSpPr>
            <a:spLocks noGrp="1"/>
          </p:cNvSpPr>
          <p:nvPr>
            <p:ph sz="half" idx="10"/>
          </p:nvPr>
        </p:nvSpPr>
        <p:spPr>
          <a:xfrm>
            <a:off x="476843" y="2406467"/>
            <a:ext cx="10206073" cy="308409"/>
          </a:xfrm>
        </p:spPr>
        <p:txBody>
          <a:bodyPr>
            <a:normAutofit lnSpcReduction="10000"/>
          </a:bodyPr>
          <a:lstStyle/>
          <a:p>
            <a:pPr marL="0" indent="0">
              <a:buNone/>
            </a:pPr>
            <a:r>
              <a:rPr lang="en-US" sz="1600" dirty="0"/>
              <a:t>Source: U.S. Department of Commerce. Parts may not sum to totals due to rounding.</a:t>
            </a:r>
            <a:endParaRPr lang="en-IN" sz="1600" b="1" dirty="0"/>
          </a:p>
        </p:txBody>
      </p:sp>
      <p:graphicFrame>
        <p:nvGraphicFramePr>
          <p:cNvPr id="35" name="Content Placeholder 34">
            <a:extLst>
              <a:ext uri="{FF2B5EF4-FFF2-40B4-BE49-F238E27FC236}">
                <a16:creationId xmlns:a16="http://schemas.microsoft.com/office/drawing/2014/main" id="{8C2459FF-B5E8-4DD6-AC5E-9BB053AE89BC}"/>
              </a:ext>
            </a:extLst>
          </p:cNvPr>
          <p:cNvGraphicFramePr>
            <a:graphicFrameLocks noGrp="1"/>
          </p:cNvGraphicFramePr>
          <p:nvPr>
            <p:ph sz="half" idx="2"/>
          </p:nvPr>
        </p:nvGraphicFramePr>
        <p:xfrm>
          <a:off x="1509082" y="2901086"/>
          <a:ext cx="9173835" cy="2908275"/>
        </p:xfrm>
        <a:graphic>
          <a:graphicData uri="http://schemas.openxmlformats.org/drawingml/2006/table">
            <a:tbl>
              <a:tblPr firstRow="1" bandRow="1">
                <a:tableStyleId>{5C22544A-7EE6-4342-B048-85BDC9FD1C3A}</a:tableStyleId>
              </a:tblPr>
              <a:tblGrid>
                <a:gridCol w="3372592">
                  <a:extLst>
                    <a:ext uri="{9D8B030D-6E8A-4147-A177-3AD203B41FA5}">
                      <a16:colId xmlns:a16="http://schemas.microsoft.com/office/drawing/2014/main" val="1899730021"/>
                    </a:ext>
                  </a:extLst>
                </a:gridCol>
                <a:gridCol w="2695698">
                  <a:extLst>
                    <a:ext uri="{9D8B030D-6E8A-4147-A177-3AD203B41FA5}">
                      <a16:colId xmlns:a16="http://schemas.microsoft.com/office/drawing/2014/main" val="1053029624"/>
                    </a:ext>
                  </a:extLst>
                </a:gridCol>
                <a:gridCol w="1698172">
                  <a:extLst>
                    <a:ext uri="{9D8B030D-6E8A-4147-A177-3AD203B41FA5}">
                      <a16:colId xmlns:a16="http://schemas.microsoft.com/office/drawing/2014/main" val="371281306"/>
                    </a:ext>
                  </a:extLst>
                </a:gridCol>
                <a:gridCol w="1407373">
                  <a:extLst>
                    <a:ext uri="{9D8B030D-6E8A-4147-A177-3AD203B41FA5}">
                      <a16:colId xmlns:a16="http://schemas.microsoft.com/office/drawing/2014/main" val="2807760808"/>
                    </a:ext>
                  </a:extLst>
                </a:gridCol>
              </a:tblGrid>
              <a:tr h="615665">
                <a:tc>
                  <a:txBody>
                    <a:bodyPr/>
                    <a:lstStyle/>
                    <a:p>
                      <a:endParaRPr lang="en-IN" dirty="0"/>
                    </a:p>
                  </a:txBody>
                  <a:tcPr/>
                </a:tc>
                <a:tc>
                  <a:txBody>
                    <a:bodyPr/>
                    <a:lstStyle/>
                    <a:p>
                      <a:pPr algn="ctr"/>
                      <a:r>
                        <a:rPr lang="en-IN" sz="1800" b="1" i="0" u="none" strike="noStrike" kern="1200" baseline="0" dirty="0">
                          <a:solidFill>
                            <a:schemeClr val="lt1"/>
                          </a:solidFill>
                          <a:latin typeface="+mn-lt"/>
                          <a:ea typeface="+mn-ea"/>
                          <a:cs typeface="+mn-cs"/>
                        </a:rPr>
                        <a:t>Total</a:t>
                      </a:r>
                    </a:p>
                    <a:p>
                      <a:pPr algn="ctr"/>
                      <a:r>
                        <a:rPr lang="en-IN" sz="1800" b="1" i="0" u="none" strike="noStrike" kern="1200" baseline="0" dirty="0">
                          <a:solidFill>
                            <a:schemeClr val="lt1"/>
                          </a:solidFill>
                          <a:latin typeface="+mn-lt"/>
                          <a:ea typeface="+mn-ea"/>
                          <a:cs typeface="+mn-cs"/>
                        </a:rPr>
                        <a:t>(in billions of dollars)</a:t>
                      </a:r>
                      <a:endParaRPr lang="en-IN" b="1" dirty="0"/>
                    </a:p>
                  </a:txBody>
                  <a:tcPr/>
                </a:tc>
                <a:tc>
                  <a:txBody>
                    <a:bodyPr/>
                    <a:lstStyle/>
                    <a:p>
                      <a:pPr algn="ctr"/>
                      <a:r>
                        <a:rPr lang="en-IN" sz="1800" b="1" i="0" u="none" strike="noStrike" kern="1200" baseline="0" dirty="0">
                          <a:solidFill>
                            <a:schemeClr val="lt1"/>
                          </a:solidFill>
                          <a:latin typeface="+mn-lt"/>
                          <a:ea typeface="+mn-ea"/>
                          <a:cs typeface="+mn-cs"/>
                        </a:rPr>
                        <a:t>Per Person</a:t>
                      </a:r>
                    </a:p>
                    <a:p>
                      <a:pPr algn="ctr"/>
                      <a:r>
                        <a:rPr lang="en-IN" sz="1800" b="1" i="0" u="none" strike="noStrike" kern="1200" baseline="0" dirty="0">
                          <a:solidFill>
                            <a:schemeClr val="lt1"/>
                          </a:solidFill>
                          <a:latin typeface="+mn-lt"/>
                          <a:ea typeface="+mn-ea"/>
                          <a:cs typeface="+mn-cs"/>
                        </a:rPr>
                        <a:t>(in dollars)</a:t>
                      </a:r>
                      <a:endParaRPr lang="en-IN" b="1" dirty="0"/>
                    </a:p>
                  </a:txBody>
                  <a:tcPr/>
                </a:tc>
                <a:tc>
                  <a:txBody>
                    <a:bodyPr/>
                    <a:lstStyle/>
                    <a:p>
                      <a:pPr algn="ctr"/>
                      <a:r>
                        <a:rPr lang="en-IN" sz="1800" b="1" i="0" u="none" strike="noStrike" kern="1200" baseline="0" dirty="0">
                          <a:solidFill>
                            <a:schemeClr val="lt1"/>
                          </a:solidFill>
                          <a:latin typeface="+mn-lt"/>
                          <a:ea typeface="+mn-ea"/>
                          <a:cs typeface="+mn-cs"/>
                        </a:rPr>
                        <a:t>Percent</a:t>
                      </a:r>
                    </a:p>
                    <a:p>
                      <a:pPr algn="ctr"/>
                      <a:r>
                        <a:rPr lang="en-IN" sz="1800" b="1" i="0" u="none" strike="noStrike" kern="1200" baseline="0" dirty="0">
                          <a:solidFill>
                            <a:schemeClr val="lt1"/>
                          </a:solidFill>
                          <a:latin typeface="+mn-lt"/>
                          <a:ea typeface="+mn-ea"/>
                          <a:cs typeface="+mn-cs"/>
                        </a:rPr>
                        <a:t>of Total</a:t>
                      </a:r>
                      <a:endParaRPr lang="en-IN" b="1" dirty="0"/>
                    </a:p>
                  </a:txBody>
                  <a:tcPr/>
                </a:tc>
                <a:extLst>
                  <a:ext uri="{0D108BD9-81ED-4DB2-BD59-A6C34878D82A}">
                    <a16:rowId xmlns:a16="http://schemas.microsoft.com/office/drawing/2014/main" val="54559042"/>
                  </a:ext>
                </a:extLst>
              </a:tr>
              <a:tr h="453639">
                <a:tc>
                  <a:txBody>
                    <a:bodyPr/>
                    <a:lstStyle/>
                    <a:p>
                      <a:r>
                        <a:rPr lang="en-IN" sz="1800" b="0" i="0" u="none" strike="noStrike" kern="1200" baseline="0" dirty="0">
                          <a:solidFill>
                            <a:schemeClr val="dk1"/>
                          </a:solidFill>
                          <a:latin typeface="+mn-lt"/>
                          <a:ea typeface="+mn-ea"/>
                          <a:cs typeface="+mn-cs"/>
                        </a:rPr>
                        <a:t>Gross domestic product, </a:t>
                      </a:r>
                      <a:r>
                        <a:rPr lang="en-IN" sz="1800" b="0" i="1" u="none" strike="noStrike" kern="1200" baseline="0" dirty="0">
                          <a:solidFill>
                            <a:schemeClr val="dk1"/>
                          </a:solidFill>
                          <a:latin typeface="+mn-lt"/>
                          <a:ea typeface="+mn-ea"/>
                          <a:cs typeface="+mn-cs"/>
                        </a:rPr>
                        <a:t>Y</a:t>
                      </a:r>
                      <a:endParaRPr lang="en-IN" dirty="0"/>
                    </a:p>
                  </a:txBody>
                  <a:tcPr/>
                </a:tc>
                <a:tc>
                  <a:txBody>
                    <a:bodyPr/>
                    <a:lstStyle/>
                    <a:p>
                      <a:pPr algn="r"/>
                      <a:r>
                        <a:rPr lang="en-IN" sz="1800" b="0" i="0" u="none" strike="noStrike" kern="1200" baseline="0" dirty="0">
                          <a:solidFill>
                            <a:schemeClr val="dk1"/>
                          </a:solidFill>
                          <a:latin typeface="+mn-lt"/>
                          <a:ea typeface="+mn-ea"/>
                          <a:cs typeface="+mn-cs"/>
                        </a:rPr>
                        <a:t>$22,994</a:t>
                      </a:r>
                      <a:endParaRPr lang="en-IN" dirty="0"/>
                    </a:p>
                  </a:txBody>
                  <a:tcPr marR="914400"/>
                </a:tc>
                <a:tc>
                  <a:txBody>
                    <a:bodyPr/>
                    <a:lstStyle/>
                    <a:p>
                      <a:pPr algn="r"/>
                      <a:r>
                        <a:rPr lang="en-IN" sz="1800" b="0" i="0" u="none" strike="noStrike" kern="1200" baseline="0" dirty="0">
                          <a:solidFill>
                            <a:schemeClr val="dk1"/>
                          </a:solidFill>
                          <a:latin typeface="+mn-lt"/>
                          <a:ea typeface="+mn-ea"/>
                          <a:cs typeface="+mn-cs"/>
                        </a:rPr>
                        <a:t>$69,386</a:t>
                      </a:r>
                      <a:endParaRPr lang="en-IN" dirty="0"/>
                    </a:p>
                  </a:txBody>
                  <a:tcPr marR="457200"/>
                </a:tc>
                <a:tc>
                  <a:txBody>
                    <a:bodyPr/>
                    <a:lstStyle/>
                    <a:p>
                      <a:pPr algn="r"/>
                      <a:r>
                        <a:rPr lang="en-IN" sz="1800" b="0" i="0" u="none" strike="noStrike" kern="1200" baseline="0" dirty="0">
                          <a:solidFill>
                            <a:schemeClr val="dk1"/>
                          </a:solidFill>
                          <a:latin typeface="+mn-lt"/>
                          <a:ea typeface="+mn-ea"/>
                          <a:cs typeface="+mn-cs"/>
                        </a:rPr>
                        <a:t>100%</a:t>
                      </a:r>
                      <a:endParaRPr lang="en-IN" dirty="0"/>
                    </a:p>
                  </a:txBody>
                  <a:tcPr marR="347472"/>
                </a:tc>
                <a:extLst>
                  <a:ext uri="{0D108BD9-81ED-4DB2-BD59-A6C34878D82A}">
                    <a16:rowId xmlns:a16="http://schemas.microsoft.com/office/drawing/2014/main" val="3602337577"/>
                  </a:ext>
                </a:extLst>
              </a:tr>
              <a:tr h="453639">
                <a:tc>
                  <a:txBody>
                    <a:bodyPr/>
                    <a:lstStyle/>
                    <a:p>
                      <a:r>
                        <a:rPr lang="en-IN" sz="1800" b="0" i="0" u="none" strike="noStrike" kern="1200" baseline="0" dirty="0">
                          <a:solidFill>
                            <a:schemeClr val="dk1"/>
                          </a:solidFill>
                          <a:latin typeface="+mn-lt"/>
                          <a:ea typeface="+mn-ea"/>
                          <a:cs typeface="+mn-cs"/>
                        </a:rPr>
                        <a:t>Consumption, </a:t>
                      </a:r>
                      <a:r>
                        <a:rPr lang="en-IN" sz="1800" b="0" i="1" u="none" strike="noStrike" kern="1200" baseline="0" dirty="0">
                          <a:solidFill>
                            <a:schemeClr val="dk1"/>
                          </a:solidFill>
                          <a:latin typeface="+mn-lt"/>
                          <a:ea typeface="+mn-ea"/>
                          <a:cs typeface="+mn-cs"/>
                        </a:rPr>
                        <a:t>C</a:t>
                      </a:r>
                      <a:endParaRPr lang="en-IN" dirty="0"/>
                    </a:p>
                  </a:txBody>
                  <a:tcPr/>
                </a:tc>
                <a:tc>
                  <a:txBody>
                    <a:bodyPr/>
                    <a:lstStyle/>
                    <a:p>
                      <a:pPr algn="r"/>
                      <a:r>
                        <a:rPr lang="en-IN" sz="1800" b="0" i="0" u="none" strike="noStrike" kern="1200" baseline="0" dirty="0">
                          <a:solidFill>
                            <a:schemeClr val="dk1"/>
                          </a:solidFill>
                          <a:latin typeface="+mn-lt"/>
                          <a:ea typeface="+mn-ea"/>
                          <a:cs typeface="+mn-cs"/>
                        </a:rPr>
                        <a:t>15,750</a:t>
                      </a:r>
                      <a:endParaRPr lang="en-IN" dirty="0"/>
                    </a:p>
                  </a:txBody>
                  <a:tcPr marR="914400"/>
                </a:tc>
                <a:tc>
                  <a:txBody>
                    <a:bodyPr/>
                    <a:lstStyle/>
                    <a:p>
                      <a:pPr algn="r"/>
                      <a:r>
                        <a:rPr lang="en-IN" sz="1800" b="0" i="0" u="none" strike="noStrike" kern="1200" baseline="0" dirty="0">
                          <a:solidFill>
                            <a:schemeClr val="dk1"/>
                          </a:solidFill>
                          <a:latin typeface="+mn-lt"/>
                          <a:ea typeface="+mn-ea"/>
                          <a:cs typeface="+mn-cs"/>
                        </a:rPr>
                        <a:t>47,528</a:t>
                      </a:r>
                      <a:endParaRPr lang="en-IN" dirty="0"/>
                    </a:p>
                  </a:txBody>
                  <a:tcPr marR="457200"/>
                </a:tc>
                <a:tc>
                  <a:txBody>
                    <a:bodyPr/>
                    <a:lstStyle/>
                    <a:p>
                      <a:pPr algn="r"/>
                      <a:r>
                        <a:rPr lang="en-IN" sz="1800" b="0" i="0" u="none" strike="noStrike" kern="1200" baseline="0" dirty="0">
                          <a:solidFill>
                            <a:schemeClr val="dk1"/>
                          </a:solidFill>
                          <a:latin typeface="+mn-lt"/>
                          <a:ea typeface="+mn-ea"/>
                          <a:cs typeface="+mn-cs"/>
                        </a:rPr>
                        <a:t>68</a:t>
                      </a:r>
                      <a:endParaRPr lang="en-IN" dirty="0"/>
                    </a:p>
                  </a:txBody>
                  <a:tcPr marR="548640"/>
                </a:tc>
                <a:extLst>
                  <a:ext uri="{0D108BD9-81ED-4DB2-BD59-A6C34878D82A}">
                    <a16:rowId xmlns:a16="http://schemas.microsoft.com/office/drawing/2014/main" val="4211592669"/>
                  </a:ext>
                </a:extLst>
              </a:tr>
              <a:tr h="453639">
                <a:tc>
                  <a:txBody>
                    <a:bodyPr/>
                    <a:lstStyle/>
                    <a:p>
                      <a:r>
                        <a:rPr lang="en-IN" sz="1800" b="0" i="0" u="none" strike="noStrike" kern="1200" baseline="0" dirty="0">
                          <a:solidFill>
                            <a:schemeClr val="dk1"/>
                          </a:solidFill>
                          <a:latin typeface="+mn-lt"/>
                          <a:ea typeface="+mn-ea"/>
                          <a:cs typeface="+mn-cs"/>
                        </a:rPr>
                        <a:t>Investment, </a:t>
                      </a:r>
                      <a:r>
                        <a:rPr lang="en-IN" sz="1800" b="0" i="1" u="none" strike="noStrike" kern="1200" baseline="0" dirty="0">
                          <a:solidFill>
                            <a:schemeClr val="dk1"/>
                          </a:solidFill>
                          <a:latin typeface="+mn-lt"/>
                          <a:ea typeface="+mn-ea"/>
                          <a:cs typeface="+mn-cs"/>
                        </a:rPr>
                        <a:t>I</a:t>
                      </a:r>
                      <a:endParaRPr lang="en-IN" dirty="0"/>
                    </a:p>
                  </a:txBody>
                  <a:tcPr/>
                </a:tc>
                <a:tc>
                  <a:txBody>
                    <a:bodyPr/>
                    <a:lstStyle/>
                    <a:p>
                      <a:pPr algn="r"/>
                      <a:r>
                        <a:rPr lang="en-IN" sz="1800" b="0" i="0" u="none" strike="noStrike" kern="1200" baseline="0" dirty="0">
                          <a:solidFill>
                            <a:schemeClr val="dk1"/>
                          </a:solidFill>
                          <a:latin typeface="+mn-lt"/>
                          <a:ea typeface="+mn-ea"/>
                          <a:cs typeface="+mn-cs"/>
                        </a:rPr>
                        <a:t>4,108</a:t>
                      </a:r>
                      <a:endParaRPr lang="en-IN" dirty="0"/>
                    </a:p>
                  </a:txBody>
                  <a:tcPr marR="914400"/>
                </a:tc>
                <a:tc>
                  <a:txBody>
                    <a:bodyPr/>
                    <a:lstStyle/>
                    <a:p>
                      <a:pPr algn="r"/>
                      <a:r>
                        <a:rPr lang="en-IN" sz="1800" b="0" i="0" u="none" strike="noStrike" kern="1200" baseline="0" dirty="0">
                          <a:solidFill>
                            <a:schemeClr val="dk1"/>
                          </a:solidFill>
                          <a:latin typeface="+mn-lt"/>
                          <a:ea typeface="+mn-ea"/>
                          <a:cs typeface="+mn-cs"/>
                        </a:rPr>
                        <a:t>12,396</a:t>
                      </a:r>
                      <a:endParaRPr lang="en-IN" dirty="0"/>
                    </a:p>
                  </a:txBody>
                  <a:tcPr marR="457200"/>
                </a:tc>
                <a:tc>
                  <a:txBody>
                    <a:bodyPr/>
                    <a:lstStyle/>
                    <a:p>
                      <a:pPr algn="r"/>
                      <a:r>
                        <a:rPr lang="en-IN" sz="1800" b="0" i="0" u="none" strike="noStrike" kern="1200" baseline="0" dirty="0">
                          <a:solidFill>
                            <a:schemeClr val="dk1"/>
                          </a:solidFill>
                          <a:latin typeface="+mn-lt"/>
                          <a:ea typeface="+mn-ea"/>
                          <a:cs typeface="+mn-cs"/>
                        </a:rPr>
                        <a:t>18</a:t>
                      </a:r>
                      <a:endParaRPr lang="en-IN" dirty="0"/>
                    </a:p>
                  </a:txBody>
                  <a:tcPr marR="548640"/>
                </a:tc>
                <a:extLst>
                  <a:ext uri="{0D108BD9-81ED-4DB2-BD59-A6C34878D82A}">
                    <a16:rowId xmlns:a16="http://schemas.microsoft.com/office/drawing/2014/main" val="2238947236"/>
                  </a:ext>
                </a:extLst>
              </a:tr>
              <a:tr h="453639">
                <a:tc>
                  <a:txBody>
                    <a:bodyPr/>
                    <a:lstStyle/>
                    <a:p>
                      <a:r>
                        <a:rPr lang="en-IN" sz="1800" b="0" i="0" u="none" strike="noStrike" kern="1200" baseline="0" dirty="0">
                          <a:solidFill>
                            <a:schemeClr val="dk1"/>
                          </a:solidFill>
                          <a:latin typeface="+mn-lt"/>
                          <a:ea typeface="+mn-ea"/>
                          <a:cs typeface="+mn-cs"/>
                        </a:rPr>
                        <a:t>Government purchases, </a:t>
                      </a:r>
                      <a:r>
                        <a:rPr lang="en-IN" sz="1800" b="0" i="1" u="none" strike="noStrike" kern="1200" baseline="0" dirty="0">
                          <a:solidFill>
                            <a:schemeClr val="dk1"/>
                          </a:solidFill>
                          <a:latin typeface="+mn-lt"/>
                          <a:ea typeface="+mn-ea"/>
                          <a:cs typeface="+mn-cs"/>
                        </a:rPr>
                        <a:t>G</a:t>
                      </a:r>
                      <a:endParaRPr lang="en-IN" dirty="0"/>
                    </a:p>
                  </a:txBody>
                  <a:tcPr/>
                </a:tc>
                <a:tc>
                  <a:txBody>
                    <a:bodyPr/>
                    <a:lstStyle/>
                    <a:p>
                      <a:pPr algn="r"/>
                      <a:r>
                        <a:rPr lang="en-IN" sz="1800" b="0" i="0" u="none" strike="noStrike" kern="1200" baseline="0" dirty="0">
                          <a:solidFill>
                            <a:schemeClr val="dk1"/>
                          </a:solidFill>
                          <a:latin typeface="+mn-lt"/>
                          <a:ea typeface="+mn-ea"/>
                          <a:cs typeface="+mn-cs"/>
                        </a:rPr>
                        <a:t>4,052</a:t>
                      </a:r>
                      <a:endParaRPr lang="en-IN" dirty="0"/>
                    </a:p>
                  </a:txBody>
                  <a:tcPr marR="914400"/>
                </a:tc>
                <a:tc>
                  <a:txBody>
                    <a:bodyPr/>
                    <a:lstStyle/>
                    <a:p>
                      <a:pPr algn="r"/>
                      <a:r>
                        <a:rPr lang="en-IN" sz="1800" b="0" i="0" u="none" strike="noStrike" kern="1200" baseline="0" dirty="0">
                          <a:solidFill>
                            <a:schemeClr val="dk1"/>
                          </a:solidFill>
                          <a:latin typeface="+mn-lt"/>
                          <a:ea typeface="+mn-ea"/>
                          <a:cs typeface="+mn-cs"/>
                        </a:rPr>
                        <a:t>12,226</a:t>
                      </a:r>
                      <a:endParaRPr lang="en-IN" dirty="0"/>
                    </a:p>
                  </a:txBody>
                  <a:tcPr marR="457200"/>
                </a:tc>
                <a:tc>
                  <a:txBody>
                    <a:bodyPr/>
                    <a:lstStyle/>
                    <a:p>
                      <a:pPr algn="r"/>
                      <a:r>
                        <a:rPr lang="en-IN" sz="1800" b="0" i="0" u="none" strike="noStrike" kern="1200" baseline="0" dirty="0">
                          <a:solidFill>
                            <a:schemeClr val="dk1"/>
                          </a:solidFill>
                          <a:latin typeface="+mn-lt"/>
                          <a:ea typeface="+mn-ea"/>
                          <a:cs typeface="+mn-cs"/>
                        </a:rPr>
                        <a:t>18</a:t>
                      </a:r>
                      <a:endParaRPr lang="en-IN" dirty="0"/>
                    </a:p>
                  </a:txBody>
                  <a:tcPr marR="548640"/>
                </a:tc>
                <a:extLst>
                  <a:ext uri="{0D108BD9-81ED-4DB2-BD59-A6C34878D82A}">
                    <a16:rowId xmlns:a16="http://schemas.microsoft.com/office/drawing/2014/main" val="4269629356"/>
                  </a:ext>
                </a:extLst>
              </a:tr>
              <a:tr h="453639">
                <a:tc>
                  <a:txBody>
                    <a:bodyPr/>
                    <a:lstStyle/>
                    <a:p>
                      <a:r>
                        <a:rPr lang="en-IN" sz="1800" b="0" i="0" u="none" strike="noStrike" kern="1200" baseline="0" dirty="0">
                          <a:solidFill>
                            <a:schemeClr val="dk1"/>
                          </a:solidFill>
                          <a:latin typeface="+mn-lt"/>
                          <a:ea typeface="+mn-ea"/>
                          <a:cs typeface="+mn-cs"/>
                        </a:rPr>
                        <a:t>Net exports, </a:t>
                      </a:r>
                      <a:r>
                        <a:rPr lang="en-IN" sz="1800" b="0" i="1" u="none" strike="noStrike" kern="1200" baseline="0" dirty="0">
                          <a:solidFill>
                            <a:schemeClr val="dk1"/>
                          </a:solidFill>
                          <a:latin typeface="+mn-lt"/>
                          <a:ea typeface="+mn-ea"/>
                          <a:cs typeface="+mn-cs"/>
                        </a:rPr>
                        <a:t>NX</a:t>
                      </a:r>
                      <a:endParaRPr lang="en-IN" dirty="0"/>
                    </a:p>
                  </a:txBody>
                  <a:tcPr/>
                </a:tc>
                <a:tc>
                  <a:txBody>
                    <a:bodyPr/>
                    <a:lstStyle/>
                    <a:p>
                      <a:pPr algn="r"/>
                      <a:r>
                        <a:rPr lang="en-IN" sz="1800" b="0" i="0" u="none" strike="noStrike" kern="1200" baseline="0" dirty="0">
                          <a:solidFill>
                            <a:schemeClr val="dk1"/>
                          </a:solidFill>
                          <a:latin typeface="+mn-lt"/>
                          <a:ea typeface="+mn-ea"/>
                          <a:cs typeface="+mn-cs"/>
                        </a:rPr>
                        <a:t>–916</a:t>
                      </a:r>
                      <a:endParaRPr lang="en-IN" dirty="0"/>
                    </a:p>
                  </a:txBody>
                  <a:tcPr marR="914400"/>
                </a:tc>
                <a:tc>
                  <a:txBody>
                    <a:bodyPr/>
                    <a:lstStyle/>
                    <a:p>
                      <a:pPr algn="r"/>
                      <a:r>
                        <a:rPr lang="en-IN" sz="1800" b="0" i="0" u="none" strike="noStrike" kern="1200" baseline="0" dirty="0">
                          <a:solidFill>
                            <a:schemeClr val="dk1"/>
                          </a:solidFill>
                          <a:latin typeface="+mn-lt"/>
                          <a:ea typeface="+mn-ea"/>
                          <a:cs typeface="+mn-cs"/>
                        </a:rPr>
                        <a:t>–2,764</a:t>
                      </a:r>
                      <a:endParaRPr lang="en-IN" dirty="0"/>
                    </a:p>
                  </a:txBody>
                  <a:tcPr marR="457200"/>
                </a:tc>
                <a:tc>
                  <a:txBody>
                    <a:bodyPr/>
                    <a:lstStyle/>
                    <a:p>
                      <a:pPr algn="r"/>
                      <a:r>
                        <a:rPr lang="en-IN" sz="1800" b="0" i="0" u="none" strike="noStrike" kern="1200" baseline="0" dirty="0">
                          <a:solidFill>
                            <a:schemeClr val="dk1"/>
                          </a:solidFill>
                          <a:latin typeface="+mn-lt"/>
                          <a:ea typeface="+mn-ea"/>
                          <a:cs typeface="+mn-cs"/>
                        </a:rPr>
                        <a:t>–4</a:t>
                      </a:r>
                      <a:endParaRPr lang="en-IN" dirty="0"/>
                    </a:p>
                  </a:txBody>
                  <a:tcPr marR="548640"/>
                </a:tc>
                <a:extLst>
                  <a:ext uri="{0D108BD9-81ED-4DB2-BD59-A6C34878D82A}">
                    <a16:rowId xmlns:a16="http://schemas.microsoft.com/office/drawing/2014/main" val="2059176750"/>
                  </a:ext>
                </a:extLst>
              </a:tr>
            </a:tbl>
          </a:graphicData>
        </a:graphic>
      </p:graphicFrame>
      <p:sp>
        <p:nvSpPr>
          <p:cNvPr id="2" name="TextBox 1">
            <a:extLst>
              <a:ext uri="{FF2B5EF4-FFF2-40B4-BE49-F238E27FC236}">
                <a16:creationId xmlns:a16="http://schemas.microsoft.com/office/drawing/2014/main" id="{A57C83E1-8EDA-734E-9B49-37A149F6665C}"/>
              </a:ext>
            </a:extLst>
          </p:cNvPr>
          <p:cNvSpPr txBox="1">
            <a:spLocks noChangeArrowheads="1"/>
          </p:cNvSpPr>
          <p:nvPr/>
        </p:nvSpPr>
        <p:spPr bwMode="auto">
          <a:xfrm>
            <a:off x="1447800" y="5983068"/>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buFontTx/>
              <a:buNone/>
            </a:pPr>
            <a:r>
              <a:rPr lang="en-US" altLang="en-US" dirty="0">
                <a:latin typeface="Calibri" panose="020F0502020204030204" pitchFamily="34" charset="0"/>
              </a:rPr>
              <a:t>Note that </a:t>
            </a:r>
            <a:r>
              <a:rPr lang="nn-NO" altLang="en-US" b="1" i="1" dirty="0">
                <a:solidFill>
                  <a:srgbClr val="C00000"/>
                </a:solidFill>
                <a:latin typeface="Calibri" panose="020F0502020204030204" pitchFamily="34" charset="0"/>
              </a:rPr>
              <a:t>Y </a:t>
            </a:r>
            <a:r>
              <a:rPr lang="nn-NO" altLang="en-US" b="1" dirty="0">
                <a:solidFill>
                  <a:srgbClr val="C00000"/>
                </a:solidFill>
                <a:latin typeface="Calibri" panose="020F0502020204030204" pitchFamily="34" charset="0"/>
              </a:rPr>
              <a:t>= </a:t>
            </a:r>
            <a:r>
              <a:rPr lang="nn-NO" altLang="en-US" b="1" i="1" dirty="0">
                <a:solidFill>
                  <a:srgbClr val="C00000"/>
                </a:solidFill>
                <a:latin typeface="Calibri" panose="020F0502020204030204" pitchFamily="34" charset="0"/>
              </a:rPr>
              <a:t>C </a:t>
            </a:r>
            <a:r>
              <a:rPr lang="nn-NO" altLang="en-US" b="1" dirty="0">
                <a:solidFill>
                  <a:srgbClr val="C00000"/>
                </a:solidFill>
                <a:latin typeface="Calibri" panose="020F0502020204030204" pitchFamily="34" charset="0"/>
              </a:rPr>
              <a:t>+ </a:t>
            </a:r>
            <a:r>
              <a:rPr lang="nn-NO" altLang="en-US" b="1" i="1" dirty="0">
                <a:solidFill>
                  <a:srgbClr val="C00000"/>
                </a:solidFill>
                <a:latin typeface="Calibri" panose="020F0502020204030204" pitchFamily="34" charset="0"/>
              </a:rPr>
              <a:t>I </a:t>
            </a:r>
            <a:r>
              <a:rPr lang="nn-NO" altLang="en-US" b="1" dirty="0">
                <a:solidFill>
                  <a:srgbClr val="C00000"/>
                </a:solidFill>
                <a:latin typeface="Calibri" panose="020F0502020204030204" pitchFamily="34" charset="0"/>
              </a:rPr>
              <a:t>+ </a:t>
            </a:r>
            <a:r>
              <a:rPr lang="nn-NO" altLang="en-US" b="1" i="1" dirty="0">
                <a:solidFill>
                  <a:srgbClr val="C00000"/>
                </a:solidFill>
                <a:latin typeface="Calibri" panose="020F0502020204030204" pitchFamily="34" charset="0"/>
              </a:rPr>
              <a:t>G </a:t>
            </a:r>
            <a:r>
              <a:rPr lang="nn-NO" altLang="en-US" b="1" dirty="0">
                <a:solidFill>
                  <a:srgbClr val="C00000"/>
                </a:solidFill>
                <a:latin typeface="Calibri" panose="020F0502020204030204" pitchFamily="34" charset="0"/>
              </a:rPr>
              <a:t>+ </a:t>
            </a:r>
            <a:r>
              <a:rPr lang="nn-NO" altLang="en-US" b="1" i="1" dirty="0">
                <a:solidFill>
                  <a:srgbClr val="C00000"/>
                </a:solidFill>
                <a:latin typeface="Calibri" panose="020F0502020204030204" pitchFamily="34" charset="0"/>
              </a:rPr>
              <a:t>NX</a:t>
            </a:r>
            <a:r>
              <a:rPr lang="nn-NO" altLang="en-US" dirty="0">
                <a:latin typeface="Calibri" panose="020F0502020204030204" pitchFamily="34" charset="0"/>
              </a:rPr>
              <a:t>.</a:t>
            </a:r>
            <a:endParaRPr lang="en-US" altLang="en-US" dirty="0">
              <a:latin typeface="Calibri" panose="020F0502020204030204" pitchFamily="34" charset="0"/>
            </a:endParaRPr>
          </a:p>
        </p:txBody>
      </p:sp>
    </p:spTree>
    <p:extLst>
      <p:ext uri="{BB962C8B-B14F-4D97-AF65-F5344CB8AC3E}">
        <p14:creationId xmlns:p14="http://schemas.microsoft.com/office/powerpoint/2010/main" val="70552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4392" y="263868"/>
          <a:ext cx="6899208" cy="6294396"/>
        </p:xfrm>
        <a:graphic>
          <a:graphicData uri="http://schemas.openxmlformats.org/drawingml/2006/table">
            <a:tbl>
              <a:tblPr>
                <a:tableStyleId>{5C22544A-7EE6-4342-B048-85BDC9FD1C3A}</a:tableStyleId>
              </a:tblPr>
              <a:tblGrid>
                <a:gridCol w="579231">
                  <a:extLst>
                    <a:ext uri="{9D8B030D-6E8A-4147-A177-3AD203B41FA5}">
                      <a16:colId xmlns:a16="http://schemas.microsoft.com/office/drawing/2014/main" val="3118344352"/>
                    </a:ext>
                  </a:extLst>
                </a:gridCol>
                <a:gridCol w="3811545">
                  <a:extLst>
                    <a:ext uri="{9D8B030D-6E8A-4147-A177-3AD203B41FA5}">
                      <a16:colId xmlns:a16="http://schemas.microsoft.com/office/drawing/2014/main" val="380733725"/>
                    </a:ext>
                  </a:extLst>
                </a:gridCol>
                <a:gridCol w="718821">
                  <a:extLst>
                    <a:ext uri="{9D8B030D-6E8A-4147-A177-3AD203B41FA5}">
                      <a16:colId xmlns:a16="http://schemas.microsoft.com/office/drawing/2014/main" val="3009857138"/>
                    </a:ext>
                  </a:extLst>
                </a:gridCol>
                <a:gridCol w="966018">
                  <a:extLst>
                    <a:ext uri="{9D8B030D-6E8A-4147-A177-3AD203B41FA5}">
                      <a16:colId xmlns:a16="http://schemas.microsoft.com/office/drawing/2014/main" val="3096074402"/>
                    </a:ext>
                  </a:extLst>
                </a:gridCol>
                <a:gridCol w="823593">
                  <a:extLst>
                    <a:ext uri="{9D8B030D-6E8A-4147-A177-3AD203B41FA5}">
                      <a16:colId xmlns:a16="http://schemas.microsoft.com/office/drawing/2014/main" val="2116314743"/>
                    </a:ext>
                  </a:extLst>
                </a:gridCol>
              </a:tblGrid>
              <a:tr h="344226">
                <a:tc gridSpan="5">
                  <a:txBody>
                    <a:bodyPr/>
                    <a:lstStyle/>
                    <a:p>
                      <a:pPr algn="ctr" fontAlgn="b"/>
                      <a:r>
                        <a:rPr lang="en-US" sz="2200" b="1" u="none" strike="noStrike" dirty="0">
                          <a:effectLst/>
                        </a:rPr>
                        <a:t>Gross Domestic Product and its components, 2017</a:t>
                      </a:r>
                      <a:endParaRPr lang="en-US" sz="2200" b="1" i="0" u="none" strike="noStrike" dirty="0">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269164"/>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728708346"/>
                  </a:ext>
                </a:extLst>
              </a:tr>
              <a:tr h="175005">
                <a:tc gridSpan="5">
                  <a:txBody>
                    <a:bodyPr/>
                    <a:lstStyle/>
                    <a:p>
                      <a:pPr algn="ctr" fontAlgn="b"/>
                      <a:r>
                        <a:rPr lang="en-US" sz="1100" u="none" strike="noStrike">
                          <a:effectLst/>
                        </a:rPr>
                        <a:t>Source: Bureau of Economic Analysis, U.S. Department of Commerce, bea.gov</a:t>
                      </a:r>
                      <a:endParaRPr lang="en-US" sz="1100" b="0" i="0" u="none" strike="noStrike">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0588745"/>
                  </a:ext>
                </a:extLst>
              </a:tr>
              <a:tr h="175005">
                <a:tc gridSpan="5">
                  <a:txBody>
                    <a:bodyPr/>
                    <a:lstStyle/>
                    <a:p>
                      <a:pPr algn="ctr" fontAlgn="b"/>
                      <a:r>
                        <a:rPr lang="en-US" sz="1100" u="none" strike="noStrike" dirty="0">
                          <a:effectLst/>
                        </a:rPr>
                        <a:t>Last Revised on: March 28, 2018 - Next Release Date April 27, 2018</a:t>
                      </a:r>
                      <a:endParaRPr lang="en-US" sz="1100" b="0" i="0" u="none" strike="noStrike" dirty="0">
                        <a:solidFill>
                          <a:srgbClr val="000000"/>
                        </a:solidFill>
                        <a:effectLst/>
                        <a:latin typeface="Calibri" panose="020F0502020204030204" pitchFamily="34" charset="0"/>
                      </a:endParaRPr>
                    </a:p>
                  </a:txBody>
                  <a:tcPr marL="5784" marR="5784" marT="578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903135"/>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209828558"/>
                  </a:ext>
                </a:extLst>
              </a:tr>
              <a:tr h="17500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5784" marR="5784" marT="5784" marB="0"/>
                </a:tc>
                <a:tc>
                  <a:txBody>
                    <a:bodyPr/>
                    <a:lstStyle/>
                    <a:p>
                      <a:pPr algn="ctr" fontAlgn="b"/>
                      <a:r>
                        <a:rPr lang="en-US" sz="1100" b="1" u="none" strike="noStrike" dirty="0">
                          <a:effectLst/>
                        </a:rPr>
                        <a:t>Percent of GDP</a:t>
                      </a:r>
                      <a:endParaRPr lang="en-US" sz="1100" b="1" i="0" u="none" strike="noStrike" dirty="0">
                        <a:solidFill>
                          <a:srgbClr val="000000"/>
                        </a:solidFill>
                        <a:effectLst/>
                        <a:latin typeface="Calibri" panose="020F0502020204030204" pitchFamily="34" charset="0"/>
                      </a:endParaRPr>
                    </a:p>
                  </a:txBody>
                  <a:tcPr marL="5784" marR="5784" marT="5784" marB="0"/>
                </a:tc>
                <a:tc>
                  <a:txBody>
                    <a:bodyPr/>
                    <a:lstStyle/>
                    <a:p>
                      <a:pPr algn="ctr" fontAlgn="b"/>
                      <a:r>
                        <a:rPr lang="en-US" sz="1100" b="1" u="none" strike="noStrike" dirty="0">
                          <a:effectLst/>
                        </a:rPr>
                        <a:t>Per Person</a:t>
                      </a:r>
                      <a:endParaRPr lang="en-US" sz="1100" b="1" i="0" u="none" strike="noStrike" dirty="0">
                        <a:solidFill>
                          <a:srgbClr val="000000"/>
                        </a:solidFill>
                        <a:effectLst/>
                        <a:latin typeface="Calibri" panose="020F0502020204030204" pitchFamily="34" charset="0"/>
                      </a:endParaRPr>
                    </a:p>
                  </a:txBody>
                  <a:tcPr marL="5784" marR="5784" marT="5784" marB="0"/>
                </a:tc>
                <a:extLst>
                  <a:ext uri="{0D108BD9-81ED-4DB2-BD59-A6C34878D82A}">
                    <a16:rowId xmlns:a16="http://schemas.microsoft.com/office/drawing/2014/main" val="422057884"/>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 millions</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993260378"/>
                  </a:ext>
                </a:extLst>
              </a:tr>
              <a:tr h="175005">
                <a:tc>
                  <a:txBody>
                    <a:bodyPr/>
                    <a:lstStyle/>
                    <a:p>
                      <a:pPr algn="l"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Gross domestic product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19,390,605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59,483.49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160007750"/>
                  </a:ext>
                </a:extLst>
              </a:tr>
              <a:tr h="175005">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Personal consumption expenditures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13,395,505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69.1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41,092.65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4257382098"/>
                  </a:ext>
                </a:extLst>
              </a:tr>
              <a:tr h="175005">
                <a:tc>
                  <a:txBody>
                    <a:bodyPr/>
                    <a:lstStyle/>
                    <a:p>
                      <a:pPr algn="l"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4,295,313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22.2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13,176.49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33733680"/>
                  </a:ext>
                </a:extLst>
              </a:tr>
              <a:tr h="175005">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Durable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1,473,802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4,521.10</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920896742"/>
                  </a:ext>
                </a:extLst>
              </a:tr>
              <a:tr h="175005">
                <a:tc>
                  <a:txBody>
                    <a:bodyPr/>
                    <a:lstStyle/>
                    <a:p>
                      <a:pPr algn="l"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Nondurable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2,821,511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8,655.39</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776686148"/>
                  </a:ext>
                </a:extLst>
              </a:tr>
              <a:tr h="175005">
                <a:tc>
                  <a:txBody>
                    <a:bodyPr/>
                    <a:lstStyle/>
                    <a:p>
                      <a:pPr algn="l"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9,100,192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46.9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27,916.16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050101331"/>
                  </a:ext>
                </a:extLst>
              </a:tr>
              <a:tr h="175005">
                <a:tc>
                  <a:txBody>
                    <a:bodyPr/>
                    <a:lstStyle/>
                    <a:p>
                      <a:pPr algn="l"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Gross private domestic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3,212,828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16.6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9,855.81</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292169824"/>
                  </a:ext>
                </a:extLst>
              </a:tr>
              <a:tr h="175005">
                <a:tc>
                  <a:txBody>
                    <a:bodyPr/>
                    <a:lstStyle/>
                    <a:p>
                      <a:pPr algn="l"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Fixed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3,197,164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16.5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9,807.76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63621981"/>
                  </a:ext>
                </a:extLst>
              </a:tr>
              <a:tr h="175005">
                <a:tc>
                  <a:txBody>
                    <a:bodyPr/>
                    <a:lstStyle/>
                    <a:p>
                      <a:pPr algn="l"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Nonresidential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2,449,581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7,514.44</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04234001"/>
                  </a:ext>
                </a:extLst>
              </a:tr>
              <a:tr h="175005">
                <a:tc>
                  <a:txBody>
                    <a:bodyPr/>
                    <a:lstStyle/>
                    <a:p>
                      <a:pPr algn="l"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Structures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560,180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1,718.43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768519384"/>
                  </a:ext>
                </a:extLst>
              </a:tr>
              <a:tr h="175005">
                <a:tc>
                  <a:txBody>
                    <a:bodyPr/>
                    <a:lstStyle/>
                    <a:p>
                      <a:pPr algn="l"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Equipment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1,098,360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3,369.38</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006989916"/>
                  </a:ext>
                </a:extLst>
              </a:tr>
              <a:tr h="175005">
                <a:tc>
                  <a:txBody>
                    <a:bodyPr/>
                    <a:lstStyle/>
                    <a:p>
                      <a:pPr algn="l"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Intellectual property products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791,040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2,426.63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081753585"/>
                  </a:ext>
                </a:extLst>
              </a:tr>
              <a:tr h="175005">
                <a:tc>
                  <a:txBody>
                    <a:bodyPr/>
                    <a:lstStyle/>
                    <a:p>
                      <a:pPr algn="l"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Residential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747,583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2,293.32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239764874"/>
                  </a:ext>
                </a:extLst>
              </a:tr>
              <a:tr h="175005">
                <a:tc>
                  <a:txBody>
                    <a:bodyPr/>
                    <a:lstStyle/>
                    <a:p>
                      <a:pPr algn="l"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Change in private inventories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15,664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48.05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927216725"/>
                  </a:ext>
                </a:extLst>
              </a:tr>
              <a:tr h="175005">
                <a:tc>
                  <a:txBody>
                    <a:bodyPr/>
                    <a:lstStyle/>
                    <a:p>
                      <a:pPr algn="l"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Net exports of goods and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-571,563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-1,753.35</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4117133237"/>
                  </a:ext>
                </a:extLst>
              </a:tr>
              <a:tr h="175005">
                <a:tc>
                  <a:txBody>
                    <a:bodyPr/>
                    <a:lstStyle/>
                    <a:p>
                      <a:pPr algn="l"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Exports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2,343,988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7,190.52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05948874"/>
                  </a:ext>
                </a:extLst>
              </a:tr>
              <a:tr h="175005">
                <a:tc>
                  <a:txBody>
                    <a:bodyPr/>
                    <a:lstStyle/>
                    <a:p>
                      <a:pPr algn="l"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1,546,843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4,745.16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34829170"/>
                  </a:ext>
                </a:extLst>
              </a:tr>
              <a:tr h="175005">
                <a:tc>
                  <a:txBody>
                    <a:bodyPr/>
                    <a:lstStyle/>
                    <a:p>
                      <a:pPr algn="l"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797,146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2,445.36</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691918590"/>
                  </a:ext>
                </a:extLst>
              </a:tr>
              <a:tr h="175005">
                <a:tc>
                  <a:txBody>
                    <a:bodyPr/>
                    <a:lstStyle/>
                    <a:p>
                      <a:pPr algn="l"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Imports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2,915,551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8,943.87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028541836"/>
                  </a:ext>
                </a:extLst>
              </a:tr>
              <a:tr h="175005">
                <a:tc>
                  <a:txBody>
                    <a:bodyPr/>
                    <a:lstStyle/>
                    <a:p>
                      <a:pPr algn="l"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Goods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2,381,754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7,306.37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708964227"/>
                  </a:ext>
                </a:extLst>
              </a:tr>
              <a:tr h="175005">
                <a:tc>
                  <a:txBody>
                    <a:bodyPr/>
                    <a:lstStyle/>
                    <a:p>
                      <a:pPr algn="l"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Services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533,797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1,637.50</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702686324"/>
                  </a:ext>
                </a:extLst>
              </a:tr>
              <a:tr h="175005">
                <a:tc>
                  <a:txBody>
                    <a:bodyPr/>
                    <a:lstStyle/>
                    <a:p>
                      <a:pPr algn="l"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Government consumption expenditures and gross investment</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3,353,834</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10,288.37</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3409388848"/>
                  </a:ext>
                </a:extLst>
              </a:tr>
              <a:tr h="175005">
                <a:tc>
                  <a:txBody>
                    <a:bodyPr/>
                    <a:lstStyle/>
                    <a:p>
                      <a:pPr algn="l"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Federal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1,260,656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3,867.24</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102585154"/>
                  </a:ext>
                </a:extLst>
              </a:tr>
              <a:tr h="175005">
                <a:tc>
                  <a:txBody>
                    <a:bodyPr/>
                    <a:lstStyle/>
                    <a:p>
                      <a:pPr algn="l"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National defense</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744,421</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2,283.62</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953870029"/>
                  </a:ext>
                </a:extLst>
              </a:tr>
              <a:tr h="175005">
                <a:tc>
                  <a:txBody>
                    <a:bodyPr/>
                    <a:lstStyle/>
                    <a:p>
                      <a:pPr algn="l"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Nondefense</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516,235</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1,583.63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289572644"/>
                  </a:ext>
                </a:extLst>
              </a:tr>
              <a:tr h="175005">
                <a:tc>
                  <a:txBody>
                    <a:bodyPr/>
                    <a:lstStyle/>
                    <a:p>
                      <a:pPr algn="l"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State and local</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2,093,178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ctr" fontAlgn="b"/>
                      <a:r>
                        <a:rPr lang="en-US" sz="1100" u="none" strike="noStrike">
                          <a:effectLst/>
                        </a:rPr>
                        <a:t>10.8</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6,421.13</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530371590"/>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1450503796"/>
                  </a:ext>
                </a:extLst>
              </a:tr>
              <a:tr h="17500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b="1" u="none" strike="noStrike" dirty="0">
                          <a:effectLst/>
                        </a:rPr>
                        <a:t>Population (</a:t>
                      </a:r>
                      <a:r>
                        <a:rPr lang="en-US" sz="1100" b="1" u="none" strike="noStrike" dirty="0" err="1">
                          <a:effectLst/>
                        </a:rPr>
                        <a:t>midperiod</a:t>
                      </a:r>
                      <a:r>
                        <a:rPr lang="en-US" sz="1100" b="1" u="none" strike="noStrike" dirty="0">
                          <a:effectLst/>
                        </a:rPr>
                        <a:t>, thousands)</a:t>
                      </a:r>
                      <a:endParaRPr lang="en-US" sz="1100" b="1" i="0" u="none" strike="noStrike" dirty="0">
                        <a:solidFill>
                          <a:srgbClr val="000000"/>
                        </a:solidFill>
                        <a:effectLst/>
                        <a:latin typeface="Calibri" panose="020F0502020204030204" pitchFamily="34" charset="0"/>
                      </a:endParaRPr>
                    </a:p>
                  </a:txBody>
                  <a:tcPr marL="5784" marR="5784" marT="5784" marB="0" anchor="b"/>
                </a:tc>
                <a:tc>
                  <a:txBody>
                    <a:bodyPr/>
                    <a:lstStyle/>
                    <a:p>
                      <a:pPr algn="r" fontAlgn="b"/>
                      <a:r>
                        <a:rPr lang="en-US" sz="1100" u="none" strike="noStrike">
                          <a:effectLst/>
                        </a:rPr>
                        <a:t>325,983</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784" marR="5784" marT="5784"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784" marR="5784" marT="5784" marB="0" anchor="b"/>
                </a:tc>
                <a:extLst>
                  <a:ext uri="{0D108BD9-81ED-4DB2-BD59-A6C34878D82A}">
                    <a16:rowId xmlns:a16="http://schemas.microsoft.com/office/drawing/2014/main" val="2103106587"/>
                  </a:ext>
                </a:extLst>
              </a:tr>
            </a:tbl>
          </a:graphicData>
        </a:graphic>
      </p:graphicFrame>
    </p:spTree>
    <p:extLst>
      <p:ext uri="{BB962C8B-B14F-4D97-AF65-F5344CB8AC3E}">
        <p14:creationId xmlns:p14="http://schemas.microsoft.com/office/powerpoint/2010/main" val="376117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1D8740-8806-2C75-2016-4A7FB0BCDD97}"/>
              </a:ext>
            </a:extLst>
          </p:cNvPr>
          <p:cNvSpPr>
            <a:spLocks noGrp="1"/>
          </p:cNvSpPr>
          <p:nvPr>
            <p:ph type="ftr" sz="quarter" idx="11"/>
          </p:nvPr>
        </p:nvSpPr>
        <p:spPr/>
        <p:txBody>
          <a:bodyPr/>
          <a:lstStyle/>
          <a:p>
            <a:pPr>
              <a:defRPr/>
            </a:pPr>
            <a:r>
              <a:rPr lang="en-US"/>
              <a:t>CHAPTER 5 MEASURING A NATION’S INCOME</a:t>
            </a:r>
          </a:p>
        </p:txBody>
      </p:sp>
      <p:graphicFrame>
        <p:nvGraphicFramePr>
          <p:cNvPr id="3" name="Table 2">
            <a:extLst>
              <a:ext uri="{FF2B5EF4-FFF2-40B4-BE49-F238E27FC236}">
                <a16:creationId xmlns:a16="http://schemas.microsoft.com/office/drawing/2014/main" id="{9AFCBF12-768B-6AAD-1E6A-C9E47F9D1538}"/>
              </a:ext>
            </a:extLst>
          </p:cNvPr>
          <p:cNvGraphicFramePr>
            <a:graphicFrameLocks noGrp="1"/>
          </p:cNvGraphicFramePr>
          <p:nvPr>
            <p:extLst>
              <p:ext uri="{D42A27DB-BD31-4B8C-83A1-F6EECF244321}">
                <p14:modId xmlns:p14="http://schemas.microsoft.com/office/powerpoint/2010/main" val="1148069946"/>
              </p:ext>
            </p:extLst>
          </p:nvPr>
        </p:nvGraphicFramePr>
        <p:xfrm>
          <a:off x="228600" y="103604"/>
          <a:ext cx="5257800" cy="6552864"/>
        </p:xfrm>
        <a:graphic>
          <a:graphicData uri="http://schemas.openxmlformats.org/drawingml/2006/table">
            <a:tbl>
              <a:tblPr>
                <a:tableStyleId>{5C22544A-7EE6-4342-B048-85BDC9FD1C3A}</a:tableStyleId>
              </a:tblPr>
              <a:tblGrid>
                <a:gridCol w="230823">
                  <a:extLst>
                    <a:ext uri="{9D8B030D-6E8A-4147-A177-3AD203B41FA5}">
                      <a16:colId xmlns:a16="http://schemas.microsoft.com/office/drawing/2014/main" val="975600591"/>
                    </a:ext>
                  </a:extLst>
                </a:gridCol>
                <a:gridCol w="2620974">
                  <a:extLst>
                    <a:ext uri="{9D8B030D-6E8A-4147-A177-3AD203B41FA5}">
                      <a16:colId xmlns:a16="http://schemas.microsoft.com/office/drawing/2014/main" val="715653488"/>
                    </a:ext>
                  </a:extLst>
                </a:gridCol>
                <a:gridCol w="723218">
                  <a:extLst>
                    <a:ext uri="{9D8B030D-6E8A-4147-A177-3AD203B41FA5}">
                      <a16:colId xmlns:a16="http://schemas.microsoft.com/office/drawing/2014/main" val="4052245594"/>
                    </a:ext>
                  </a:extLst>
                </a:gridCol>
                <a:gridCol w="714812">
                  <a:extLst>
                    <a:ext uri="{9D8B030D-6E8A-4147-A177-3AD203B41FA5}">
                      <a16:colId xmlns:a16="http://schemas.microsoft.com/office/drawing/2014/main" val="3732439618"/>
                    </a:ext>
                  </a:extLst>
                </a:gridCol>
                <a:gridCol w="967973">
                  <a:extLst>
                    <a:ext uri="{9D8B030D-6E8A-4147-A177-3AD203B41FA5}">
                      <a16:colId xmlns:a16="http://schemas.microsoft.com/office/drawing/2014/main" val="231593900"/>
                    </a:ext>
                  </a:extLst>
                </a:gridCol>
              </a:tblGrid>
              <a:tr h="283274">
                <a:tc gridSpan="3">
                  <a:txBody>
                    <a:bodyPr/>
                    <a:lstStyle/>
                    <a:p>
                      <a:pPr algn="l" fontAlgn="b"/>
                      <a:r>
                        <a:rPr lang="en-US" sz="1200" u="none" strike="noStrike">
                          <a:effectLst/>
                        </a:rPr>
                        <a:t>Gross Domestic Product and Its Components, 2022</a:t>
                      </a:r>
                      <a:endParaRPr lang="en-US" sz="1200" b="1" i="0" u="none" strike="noStrike">
                        <a:solidFill>
                          <a:srgbClr val="000000"/>
                        </a:solidFill>
                        <a:effectLst/>
                        <a:latin typeface="Calibri" panose="020F0502020204030204" pitchFamily="34" charset="0"/>
                      </a:endParaRPr>
                    </a:p>
                  </a:txBody>
                  <a:tcPr marL="93610" marR="93610" marT="46805" marB="46805" anchor="b"/>
                </a:tc>
                <a:tc hMerge="1">
                  <a:txBody>
                    <a:bodyPr/>
                    <a:lstStyle/>
                    <a:p>
                      <a:endParaRPr lang="en-US"/>
                    </a:p>
                  </a:txBody>
                  <a:tcPr/>
                </a:tc>
                <a:tc hMerge="1">
                  <a:txBody>
                    <a:bodyPr/>
                    <a:lstStyle/>
                    <a:p>
                      <a:endParaRPr lang="en-US"/>
                    </a:p>
                  </a:txBody>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065977649"/>
                  </a:ext>
                </a:extLst>
              </a:tr>
              <a:tr h="146522">
                <a:tc gridSpan="3">
                  <a:txBody>
                    <a:bodyPr/>
                    <a:lstStyle/>
                    <a:p>
                      <a:pPr algn="l" fontAlgn="b"/>
                      <a:r>
                        <a:rPr lang="en-US" sz="1000" u="none" strike="noStrike">
                          <a:effectLst/>
                        </a:rPr>
                        <a:t>Bureau of Economic Analysis; https://www.bea.gov/itable/</a:t>
                      </a:r>
                      <a:endParaRPr lang="en-US" sz="1000" b="0" i="0" u="none" strike="noStrike">
                        <a:solidFill>
                          <a:srgbClr val="000000"/>
                        </a:solidFill>
                        <a:effectLst/>
                        <a:latin typeface="Calibri" panose="020F0502020204030204" pitchFamily="34" charset="0"/>
                      </a:endParaRPr>
                    </a:p>
                  </a:txBody>
                  <a:tcPr marL="93610" marR="93610" marT="46805" marB="46805"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234940289"/>
                  </a:ext>
                </a:extLst>
              </a:tr>
              <a:tr h="0">
                <a:tc gridSpan="3">
                  <a:txBody>
                    <a:bodyPr/>
                    <a:lstStyle/>
                    <a:p>
                      <a:pPr algn="l" fontAlgn="b"/>
                      <a:r>
                        <a:rPr lang="en-US" sz="1000" u="none" strike="noStrike">
                          <a:effectLst/>
                        </a:rPr>
                        <a:t>Downloaded on September 14, 2023</a:t>
                      </a:r>
                      <a:endParaRPr lang="en-US" sz="1000" b="0" i="0" u="none" strike="noStrike">
                        <a:solidFill>
                          <a:srgbClr val="000000"/>
                        </a:solidFill>
                        <a:effectLst/>
                        <a:latin typeface="Calibri" panose="020F0502020204030204" pitchFamily="34" charset="0"/>
                      </a:endParaRPr>
                    </a:p>
                  </a:txBody>
                  <a:tcPr marL="93610" marR="93610" marT="46805" marB="46805" anchor="b"/>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885372276"/>
                  </a:ext>
                </a:extLst>
              </a:tr>
              <a:tr h="1656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614339488"/>
                  </a:ext>
                </a:extLst>
              </a:tr>
              <a:tr h="1656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ctr" fontAlgn="t"/>
                      <a:r>
                        <a:rPr lang="en-US" sz="1000" u="none" strike="noStrike">
                          <a:effectLst/>
                        </a:rPr>
                        <a:t>Total</a:t>
                      </a:r>
                      <a:endParaRPr lang="en-US" sz="1000" b="0" i="0" u="none" strike="noStrike">
                        <a:solidFill>
                          <a:srgbClr val="000000"/>
                        </a:solidFill>
                        <a:effectLst/>
                        <a:latin typeface="Calibri" panose="020F0502020204030204" pitchFamily="34" charset="0"/>
                      </a:endParaRPr>
                    </a:p>
                  </a:txBody>
                  <a:tcPr marL="5580" marR="5580" marT="5580" marB="0"/>
                </a:tc>
                <a:tc>
                  <a:txBody>
                    <a:bodyPr/>
                    <a:lstStyle/>
                    <a:p>
                      <a:pPr algn="ctr" fontAlgn="t"/>
                      <a:r>
                        <a:rPr lang="en-US" sz="1000" u="none" strike="noStrike">
                          <a:effectLst/>
                        </a:rPr>
                        <a:t>% of GDP</a:t>
                      </a:r>
                      <a:endParaRPr lang="en-US" sz="1000" b="0" i="0" u="none" strike="noStrike">
                        <a:solidFill>
                          <a:srgbClr val="000000"/>
                        </a:solidFill>
                        <a:effectLst/>
                        <a:latin typeface="Calibri" panose="020F0502020204030204" pitchFamily="34" charset="0"/>
                      </a:endParaRPr>
                    </a:p>
                  </a:txBody>
                  <a:tcPr marL="5580" marR="5580" marT="5580" marB="0"/>
                </a:tc>
                <a:tc>
                  <a:txBody>
                    <a:bodyPr/>
                    <a:lstStyle/>
                    <a:p>
                      <a:pPr algn="ctr" fontAlgn="t"/>
                      <a:r>
                        <a:rPr lang="en-US" sz="1000" u="none" strike="noStrike">
                          <a:effectLst/>
                        </a:rPr>
                        <a:t>Per Capita</a:t>
                      </a:r>
                      <a:endParaRPr lang="en-US" sz="1000" b="0" i="0" u="none" strike="noStrike">
                        <a:solidFill>
                          <a:srgbClr val="000000"/>
                        </a:solidFill>
                        <a:effectLst/>
                        <a:latin typeface="Calibri" panose="020F0502020204030204" pitchFamily="34" charset="0"/>
                      </a:endParaRPr>
                    </a:p>
                  </a:txBody>
                  <a:tcPr marL="5580" marR="5580" marT="5580" marB="0"/>
                </a:tc>
                <a:extLst>
                  <a:ext uri="{0D108BD9-81ED-4DB2-BD59-A6C34878D82A}">
                    <a16:rowId xmlns:a16="http://schemas.microsoft.com/office/drawing/2014/main" val="4217272789"/>
                  </a:ext>
                </a:extLst>
              </a:tr>
              <a:tr h="325756">
                <a:tc>
                  <a:txBody>
                    <a:bodyPr/>
                    <a:lstStyle/>
                    <a:p>
                      <a:pPr algn="ctr" fontAlgn="ctr"/>
                      <a:r>
                        <a:rPr lang="en-US" sz="1000" u="none" strike="noStrike">
                          <a:effectLst/>
                        </a:rPr>
                        <a:t>Line</a:t>
                      </a:r>
                      <a:endParaRPr lang="en-US" sz="1000" b="1" i="0" u="none" strike="noStrike">
                        <a:solidFill>
                          <a:srgbClr val="FFFFFF"/>
                        </a:solidFill>
                        <a:effectLst/>
                        <a:latin typeface="Calibri" panose="020F0502020204030204" pitchFamily="34" charset="0"/>
                      </a:endParaRPr>
                    </a:p>
                  </a:txBody>
                  <a:tcPr marL="5580" marR="5580" marT="5580" marB="0" anchor="ctr"/>
                </a:tc>
                <a:tc>
                  <a:txBody>
                    <a:bodyPr/>
                    <a:lstStyle/>
                    <a:p>
                      <a:pPr algn="ctr" fontAlgn="ctr"/>
                      <a:r>
                        <a:rPr lang="en-US" sz="1000" u="none" strike="noStrike">
                          <a:effectLst/>
                        </a:rPr>
                        <a:t> </a:t>
                      </a:r>
                      <a:endParaRPr lang="en-US" sz="1000" b="1" i="0" u="none" strike="noStrike">
                        <a:solidFill>
                          <a:srgbClr val="FFFFFF"/>
                        </a:solidFill>
                        <a:effectLst/>
                        <a:latin typeface="Calibri" panose="020F0502020204030204" pitchFamily="34" charset="0"/>
                      </a:endParaRPr>
                    </a:p>
                  </a:txBody>
                  <a:tcPr marL="5580" marR="5580" marT="5580" marB="0" anchor="ctr"/>
                </a:tc>
                <a:tc>
                  <a:txBody>
                    <a:bodyPr/>
                    <a:lstStyle/>
                    <a:p>
                      <a:pPr algn="ctr" fontAlgn="ctr"/>
                      <a:r>
                        <a:rPr lang="en-US" sz="1000" u="none" strike="noStrike">
                          <a:effectLst/>
                        </a:rPr>
                        <a:t>$ Billions</a:t>
                      </a:r>
                      <a:endParaRPr lang="en-US" sz="1000" b="1" i="0" u="none" strike="noStrike">
                        <a:solidFill>
                          <a:srgbClr val="FFFFFF"/>
                        </a:solidFill>
                        <a:effectLst/>
                        <a:latin typeface="Calibri" panose="020F0502020204030204" pitchFamily="34" charset="0"/>
                      </a:endParaRPr>
                    </a:p>
                  </a:txBody>
                  <a:tcPr marL="5580" marR="5580" marT="5580" marB="0" anchor="ctr"/>
                </a:tc>
                <a:tc>
                  <a:txBody>
                    <a:bodyPr/>
                    <a:lstStyle/>
                    <a:p>
                      <a:pPr algn="ctr" fontAlgn="ctr"/>
                      <a:r>
                        <a:rPr lang="en-US" sz="1000" u="none" strike="noStrike">
                          <a:effectLst/>
                        </a:rPr>
                        <a:t>%</a:t>
                      </a:r>
                      <a:endParaRPr lang="en-US" sz="1000" b="1" i="0" u="none" strike="noStrike">
                        <a:solidFill>
                          <a:srgbClr val="FFFFFF"/>
                        </a:solidFill>
                        <a:effectLst/>
                        <a:latin typeface="Calibri" panose="020F0502020204030204" pitchFamily="34" charset="0"/>
                      </a:endParaRPr>
                    </a:p>
                  </a:txBody>
                  <a:tcPr marL="5580" marR="5580" marT="5580" marB="0" anchor="ctr"/>
                </a:tc>
                <a:tc>
                  <a:txBody>
                    <a:bodyPr/>
                    <a:lstStyle/>
                    <a:p>
                      <a:pPr algn="ctr" fontAlgn="ctr"/>
                      <a:r>
                        <a:rPr lang="en-US" sz="1000" u="none" strike="noStrike">
                          <a:effectLst/>
                        </a:rPr>
                        <a:t>$</a:t>
                      </a:r>
                      <a:endParaRPr lang="en-US" sz="1000" b="1" i="0" u="none" strike="noStrike">
                        <a:solidFill>
                          <a:srgbClr val="FFFFFF"/>
                        </a:solidFill>
                        <a:effectLst/>
                        <a:latin typeface="Calibri" panose="020F0502020204030204" pitchFamily="34" charset="0"/>
                      </a:endParaRPr>
                    </a:p>
                  </a:txBody>
                  <a:tcPr marL="5580" marR="5580" marT="5580" marB="0" anchor="ctr"/>
                </a:tc>
                <a:extLst>
                  <a:ext uri="{0D108BD9-81ED-4DB2-BD59-A6C34878D82A}">
                    <a16:rowId xmlns:a16="http://schemas.microsoft.com/office/drawing/2014/main" val="1963300700"/>
                  </a:ext>
                </a:extLst>
              </a:tr>
              <a:tr h="325756">
                <a:tc>
                  <a:txBody>
                    <a:bodyPr/>
                    <a:lstStyle/>
                    <a:p>
                      <a:pPr algn="l" fontAlgn="b"/>
                      <a:r>
                        <a:rPr lang="en-US" sz="1000" u="none" strike="noStrike">
                          <a:effectLst/>
                        </a:rPr>
                        <a:t>Line</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320832918"/>
                  </a:ext>
                </a:extLst>
              </a:tr>
              <a:tr h="165668">
                <a:tc>
                  <a:txBody>
                    <a:bodyPr/>
                    <a:lstStyle/>
                    <a:p>
                      <a:pPr algn="l"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Gross domestic product</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25462.7</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100.00</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76328.18</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866644623"/>
                  </a:ext>
                </a:extLst>
              </a:tr>
              <a:tr h="165668">
                <a:tc>
                  <a:txBody>
                    <a:bodyPr/>
                    <a:lstStyle/>
                    <a:p>
                      <a:pPr algn="l"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Personal consumption expenditures</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17357.2</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68.17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52030.76</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222105925"/>
                  </a:ext>
                </a:extLst>
              </a:tr>
              <a:tr h="165668">
                <a:tc>
                  <a:txBody>
                    <a:bodyPr/>
                    <a:lstStyle/>
                    <a:p>
                      <a:pPr algn="l"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Goods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5941.3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23.33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17809.92</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595172004"/>
                  </a:ext>
                </a:extLst>
              </a:tr>
              <a:tr h="165668">
                <a:tc>
                  <a:txBody>
                    <a:bodyPr/>
                    <a:lstStyle/>
                    <a:p>
                      <a:pPr algn="l"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Durable goods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2185.5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8.58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6551.36</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482606051"/>
                  </a:ext>
                </a:extLst>
              </a:tr>
              <a:tr h="165668">
                <a:tc>
                  <a:txBody>
                    <a:bodyPr/>
                    <a:lstStyle/>
                    <a:p>
                      <a:pPr algn="l"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Nondurable goods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3755.9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14.75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11258.86</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59803233"/>
                  </a:ext>
                </a:extLst>
              </a:tr>
              <a:tr h="165668">
                <a:tc>
                  <a:txBody>
                    <a:bodyPr/>
                    <a:lstStyle/>
                    <a:p>
                      <a:pPr algn="l"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Services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11415.8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44.83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34220.54</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720173128"/>
                  </a:ext>
                </a:extLst>
              </a:tr>
              <a:tr h="165668">
                <a:tc>
                  <a:txBody>
                    <a:bodyPr/>
                    <a:lstStyle/>
                    <a:p>
                      <a:pPr algn="l"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Gross private domestic investment</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4632.5</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18.19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13886.60</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159332316"/>
                  </a:ext>
                </a:extLst>
              </a:tr>
              <a:tr h="165668">
                <a:tc>
                  <a:txBody>
                    <a:bodyPr/>
                    <a:lstStyle/>
                    <a:p>
                      <a:pPr algn="l"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Fixed investment</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4473.6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17.57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13410.27</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227101649"/>
                  </a:ext>
                </a:extLst>
              </a:tr>
              <a:tr h="165668">
                <a:tc>
                  <a:txBody>
                    <a:bodyPr/>
                    <a:lstStyle/>
                    <a:p>
                      <a:pPr algn="l"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Nonresidential</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3347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13.14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10033.12</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418885888"/>
                  </a:ext>
                </a:extLst>
              </a:tr>
              <a:tr h="165668">
                <a:tc>
                  <a:txBody>
                    <a:bodyPr/>
                    <a:lstStyle/>
                    <a:p>
                      <a:pPr algn="l"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Structures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651.3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2.56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1952.37</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39251910"/>
                  </a:ext>
                </a:extLst>
              </a:tr>
              <a:tr h="165668">
                <a:tc>
                  <a:txBody>
                    <a:bodyPr/>
                    <a:lstStyle/>
                    <a:p>
                      <a:pPr algn="l"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Equipment</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1322.3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5.19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3963.79</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150827543"/>
                  </a:ext>
                </a:extLst>
              </a:tr>
              <a:tr h="165668">
                <a:tc>
                  <a:txBody>
                    <a:bodyPr/>
                    <a:lstStyle/>
                    <a:p>
                      <a:pPr algn="l"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Intellectual property products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1373.4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5.39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4116.97</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838532303"/>
                  </a:ext>
                </a:extLst>
              </a:tr>
              <a:tr h="165668">
                <a:tc>
                  <a:txBody>
                    <a:bodyPr/>
                    <a:lstStyle/>
                    <a:p>
                      <a:pPr algn="l"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Residential</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1126.6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4.42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3377.15</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56314392"/>
                  </a:ext>
                </a:extLst>
              </a:tr>
              <a:tr h="165668">
                <a:tc>
                  <a:txBody>
                    <a:bodyPr/>
                    <a:lstStyle/>
                    <a:p>
                      <a:pPr algn="l"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Change in private inventories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158.9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0.62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476.33</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591395902"/>
                  </a:ext>
                </a:extLst>
              </a:tr>
              <a:tr h="165668">
                <a:tc>
                  <a:txBody>
                    <a:bodyPr/>
                    <a:lstStyle/>
                    <a:p>
                      <a:pPr algn="l"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Net exports of goods and services</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-975</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-3.83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-2922.71</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475902927"/>
                  </a:ext>
                </a:extLst>
              </a:tr>
              <a:tr h="165668">
                <a:tc>
                  <a:txBody>
                    <a:bodyPr/>
                    <a:lstStyle/>
                    <a:p>
                      <a:pPr algn="l"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Exports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2975.8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11.69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8920.40</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680114712"/>
                  </a:ext>
                </a:extLst>
              </a:tr>
              <a:tr h="165668">
                <a:tc>
                  <a:txBody>
                    <a:bodyPr/>
                    <a:lstStyle/>
                    <a:p>
                      <a:pPr algn="l"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Goods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2064.2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8.11</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6187.74</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100805104"/>
                  </a:ext>
                </a:extLst>
              </a:tr>
              <a:tr h="165668">
                <a:tc>
                  <a:txBody>
                    <a:bodyPr/>
                    <a:lstStyle/>
                    <a:p>
                      <a:pPr algn="l"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Services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911.6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3.58</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2732.65</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746737764"/>
                  </a:ext>
                </a:extLst>
              </a:tr>
              <a:tr h="165668">
                <a:tc>
                  <a:txBody>
                    <a:bodyPr/>
                    <a:lstStyle/>
                    <a:p>
                      <a:pPr algn="l"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Imports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3950.9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15.52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11843.40</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153945533"/>
                  </a:ext>
                </a:extLst>
              </a:tr>
              <a:tr h="165668">
                <a:tc>
                  <a:txBody>
                    <a:bodyPr/>
                    <a:lstStyle/>
                    <a:p>
                      <a:pPr algn="l"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Goods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3277.2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12.87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9823.89</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196873683"/>
                  </a:ext>
                </a:extLst>
              </a:tr>
              <a:tr h="165668">
                <a:tc>
                  <a:txBody>
                    <a:bodyPr/>
                    <a:lstStyle/>
                    <a:p>
                      <a:pPr algn="l" fontAlgn="b"/>
                      <a:r>
                        <a:rPr lang="en-US" sz="1000" u="none" strike="noStrike">
                          <a:effectLst/>
                        </a:rPr>
                        <a:t>21</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Services</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673.7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2.65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2019.51</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075864174"/>
                  </a:ext>
                </a:extLst>
              </a:tr>
              <a:tr h="325756">
                <a:tc>
                  <a:txBody>
                    <a:bodyPr/>
                    <a:lstStyle/>
                    <a:p>
                      <a:pPr algn="l"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Government consumption expenditures and gross investment</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4448.1</a:t>
                      </a:r>
                      <a:endParaRPr lang="en-US" sz="1000" b="1"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17.47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13333.83</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334069396"/>
                  </a:ext>
                </a:extLst>
              </a:tr>
              <a:tr h="165668">
                <a:tc>
                  <a:txBody>
                    <a:bodyPr/>
                    <a:lstStyle/>
                    <a:p>
                      <a:pPr algn="l"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Federal</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1646.7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6.47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4936.23</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854854953"/>
                  </a:ext>
                </a:extLst>
              </a:tr>
              <a:tr h="165668">
                <a:tc>
                  <a:txBody>
                    <a:bodyPr/>
                    <a:lstStyle/>
                    <a:p>
                      <a:pPr algn="l" fontAlgn="b"/>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National defense</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924.9</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3.63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2772.52</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2284661683"/>
                  </a:ext>
                </a:extLst>
              </a:tr>
              <a:tr h="165668">
                <a:tc>
                  <a:txBody>
                    <a:bodyPr/>
                    <a:lstStyle/>
                    <a:p>
                      <a:pPr algn="l" fontAlgn="b"/>
                      <a:r>
                        <a:rPr lang="en-US" sz="1000" u="none" strike="noStrike">
                          <a:effectLst/>
                        </a:rPr>
                        <a:t>25</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Nondefense</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721.7</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2.83</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2163.40</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650120036"/>
                  </a:ext>
                </a:extLst>
              </a:tr>
              <a:tr h="165668">
                <a:tc>
                  <a:txBody>
                    <a:bodyPr/>
                    <a:lstStyle/>
                    <a:p>
                      <a:pPr algn="l" fontAlgn="b"/>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State and local</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2801.4</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11.00</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8397.61</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920974584"/>
                  </a:ext>
                </a:extLst>
              </a:tr>
              <a:tr h="1656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58941549"/>
                  </a:ext>
                </a:extLst>
              </a:tr>
              <a:tr h="16159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Population (midyear</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r" fontAlgn="b"/>
                      <a:r>
                        <a:rPr lang="en-US" sz="1000" u="none" strike="noStrike">
                          <a:effectLst/>
                        </a:rPr>
                        <a:t>333,595,000</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580" marR="5580" marT="55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580" marR="5580" marT="5580" marB="0" anchor="b"/>
                </a:tc>
                <a:extLst>
                  <a:ext uri="{0D108BD9-81ED-4DB2-BD59-A6C34878D82A}">
                    <a16:rowId xmlns:a16="http://schemas.microsoft.com/office/drawing/2014/main" val="1317584744"/>
                  </a:ext>
                </a:extLst>
              </a:tr>
            </a:tbl>
          </a:graphicData>
        </a:graphic>
      </p:graphicFrame>
    </p:spTree>
    <p:extLst>
      <p:ext uri="{BB962C8B-B14F-4D97-AF65-F5344CB8AC3E}">
        <p14:creationId xmlns:p14="http://schemas.microsoft.com/office/powerpoint/2010/main" val="326110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GDP</a:t>
            </a:r>
          </a:p>
        </p:txBody>
      </p:sp>
      <p:sp>
        <p:nvSpPr>
          <p:cNvPr id="3" name="Content Placeholder 2"/>
          <p:cNvSpPr>
            <a:spLocks noGrp="1"/>
          </p:cNvSpPr>
          <p:nvPr>
            <p:ph idx="1"/>
          </p:nvPr>
        </p:nvSpPr>
        <p:spPr/>
        <p:txBody>
          <a:bodyPr/>
          <a:lstStyle/>
          <a:p>
            <a:r>
              <a:rPr lang="en-US" dirty="0"/>
              <a:t>Video: </a:t>
            </a:r>
            <a:r>
              <a:rPr lang="en-US" dirty="0">
                <a:hlinkClick r:id="rId2"/>
              </a:rPr>
              <a:t>https://youtu.be/ChnRwedmO64</a:t>
            </a:r>
            <a:r>
              <a:rPr lang="en-US" dirty="0"/>
              <a:t> </a:t>
            </a:r>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342262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Consumption, as a share of GDP</a:t>
            </a:r>
            <a:br>
              <a:rPr lang="en-US" dirty="0"/>
            </a:br>
            <a:r>
              <a:rPr lang="en-US" dirty="0"/>
              <a:t>1929 – 2022</a:t>
            </a:r>
          </a:p>
        </p:txBody>
      </p:sp>
      <p:pic>
        <p:nvPicPr>
          <p:cNvPr id="5" name="Picture 4" descr="A graph with a line going up&#10;&#10;Description automatically generated">
            <a:extLst>
              <a:ext uri="{FF2B5EF4-FFF2-40B4-BE49-F238E27FC236}">
                <a16:creationId xmlns:a16="http://schemas.microsoft.com/office/drawing/2014/main" id="{2BE7AF17-8211-C94B-05DE-5CC0D9B88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79" y="1690688"/>
            <a:ext cx="10848975" cy="42862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Investment, as a share of GDP</a:t>
            </a:r>
            <a:br>
              <a:rPr lang="en-US" dirty="0"/>
            </a:br>
            <a:r>
              <a:rPr lang="en-US" dirty="0"/>
              <a:t>1929 – 2022</a:t>
            </a:r>
          </a:p>
        </p:txBody>
      </p:sp>
      <p:pic>
        <p:nvPicPr>
          <p:cNvPr id="5" name="Picture 4" descr="A graph showing a line&#10;&#10;Description automatically generated">
            <a:extLst>
              <a:ext uri="{FF2B5EF4-FFF2-40B4-BE49-F238E27FC236}">
                <a16:creationId xmlns:a16="http://schemas.microsoft.com/office/drawing/2014/main" id="{FC258C09-4836-401B-1109-4DA322F49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1690688"/>
            <a:ext cx="10848975" cy="42862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Government Purchases, as a share of GDP</a:t>
            </a:r>
            <a:br>
              <a:rPr lang="en-US" dirty="0"/>
            </a:br>
            <a:r>
              <a:rPr lang="en-US" dirty="0"/>
              <a:t>1929 - 2022</a:t>
            </a:r>
          </a:p>
        </p:txBody>
      </p:sp>
      <p:pic>
        <p:nvPicPr>
          <p:cNvPr id="5" name="Picture 4" descr="A graph with a line going up&#10;&#10;Description automatically generated">
            <a:extLst>
              <a:ext uri="{FF2B5EF4-FFF2-40B4-BE49-F238E27FC236}">
                <a16:creationId xmlns:a16="http://schemas.microsoft.com/office/drawing/2014/main" id="{C8472061-A139-3C33-4687-24A0B7739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1690688"/>
            <a:ext cx="10848975" cy="428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72800" cy="1325563"/>
          </a:xfrm>
        </p:spPr>
        <p:txBody>
          <a:bodyPr/>
          <a:lstStyle/>
          <a:p>
            <a:r>
              <a:rPr lang="en-US" dirty="0"/>
              <a:t>Exports, Imports, Net Exports, as a share of GDP</a:t>
            </a:r>
            <a:br>
              <a:rPr lang="en-US" dirty="0"/>
            </a:br>
            <a:r>
              <a:rPr lang="en-US" dirty="0"/>
              <a:t>1929 - 2022</a:t>
            </a:r>
          </a:p>
        </p:txBody>
      </p:sp>
      <p:pic>
        <p:nvPicPr>
          <p:cNvPr id="5" name="Picture 4" descr="A graph of a graph showing the growth of the company's stock market&#10;&#10;Description automatically generated with medium confidence">
            <a:extLst>
              <a:ext uri="{FF2B5EF4-FFF2-40B4-BE49-F238E27FC236}">
                <a16:creationId xmlns:a16="http://schemas.microsoft.com/office/drawing/2014/main" id="{7FEB9F40-8BDB-79A3-CD99-299ECA720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1690688"/>
            <a:ext cx="10848975" cy="4286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Microeconomics and Macroeconomics</a:t>
            </a:r>
          </a:p>
        </p:txBody>
      </p:sp>
      <p:sp>
        <p:nvSpPr>
          <p:cNvPr id="5123" name="Rectangle 3"/>
          <p:cNvSpPr>
            <a:spLocks noGrp="1" noChangeArrowheads="1"/>
          </p:cNvSpPr>
          <p:nvPr>
            <p:ph idx="1"/>
          </p:nvPr>
        </p:nvSpPr>
        <p:spPr/>
        <p:txBody>
          <a:bodyPr/>
          <a:lstStyle/>
          <a:p>
            <a:r>
              <a:rPr lang="en-US" altLang="en-US" i="1" dirty="0">
                <a:solidFill>
                  <a:srgbClr val="25A9A6"/>
                </a:solidFill>
              </a:rPr>
              <a:t>Microeconomics </a:t>
            </a:r>
            <a:r>
              <a:rPr lang="en-US" altLang="en-US" dirty="0"/>
              <a:t>is the study of how individual households and firms make decisions and how they interact with one another in markets</a:t>
            </a:r>
          </a:p>
          <a:p>
            <a:r>
              <a:rPr lang="en-US" altLang="en-US" i="1" dirty="0">
                <a:solidFill>
                  <a:srgbClr val="25A9A6"/>
                </a:solidFill>
              </a:rPr>
              <a:t>Macroeconomics </a:t>
            </a:r>
            <a:r>
              <a:rPr lang="en-US" altLang="en-US" dirty="0"/>
              <a:t>is the study of the economy as a whole</a:t>
            </a:r>
          </a:p>
          <a:p>
            <a:pPr lvl="1"/>
            <a:r>
              <a:rPr lang="en-US" altLang="en-US" dirty="0"/>
              <a:t>Its goal is to explain the economic changes that affect many households, firms, and markets at once</a:t>
            </a:r>
          </a:p>
        </p:txBody>
      </p:sp>
      <p:sp>
        <p:nvSpPr>
          <p:cNvPr id="5124"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 Exports, as a share of GDP</a:t>
            </a:r>
            <a:br>
              <a:rPr lang="en-US" dirty="0"/>
            </a:br>
            <a:r>
              <a:rPr lang="en-US" dirty="0"/>
              <a:t>1929 - 2022</a:t>
            </a:r>
          </a:p>
        </p:txBody>
      </p:sp>
      <p:pic>
        <p:nvPicPr>
          <p:cNvPr id="5" name="Picture 4" descr="A graph with a line&#10;&#10;Description automatically generated">
            <a:extLst>
              <a:ext uri="{FF2B5EF4-FFF2-40B4-BE49-F238E27FC236}">
                <a16:creationId xmlns:a16="http://schemas.microsoft.com/office/drawing/2014/main" id="{794FC32E-A0DE-F845-45B8-AF937A3AB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1690688"/>
            <a:ext cx="10848975" cy="42862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Where to find US data</a:t>
            </a:r>
          </a:p>
        </p:txBody>
      </p:sp>
      <p:sp>
        <p:nvSpPr>
          <p:cNvPr id="43011" name="Content Placeholder 2"/>
          <p:cNvSpPr>
            <a:spLocks noGrp="1"/>
          </p:cNvSpPr>
          <p:nvPr>
            <p:ph idx="1"/>
          </p:nvPr>
        </p:nvSpPr>
        <p:spPr/>
        <p:txBody>
          <a:bodyPr/>
          <a:lstStyle/>
          <a:p>
            <a:r>
              <a:rPr lang="en-US" altLang="en-US"/>
              <a:t>Bureau of Economic Analysis, U.S. Department of Commerce: </a:t>
            </a:r>
            <a:r>
              <a:rPr lang="en-US" altLang="en-US">
                <a:hlinkClick r:id="rId2"/>
              </a:rPr>
              <a:t>http://bea.gov</a:t>
            </a:r>
            <a:endParaRPr lang="en-US" altLang="en-US"/>
          </a:p>
          <a:p>
            <a:r>
              <a:rPr lang="en-US" altLang="en-US"/>
              <a:t>Federal Reserve Bank of St. Louis: </a:t>
            </a:r>
            <a:r>
              <a:rPr lang="en-US" altLang="en-US">
                <a:hlinkClick r:id="rId3"/>
              </a:rPr>
              <a:t>http://research.stlouisfed.org/fred2/categories/18</a:t>
            </a:r>
            <a:endParaRPr lang="en-US" altLang="en-US"/>
          </a:p>
          <a:p>
            <a:endParaRPr lang="en-US" altLang="en-US"/>
          </a:p>
        </p:txBody>
      </p:sp>
      <p:sp>
        <p:nvSpPr>
          <p:cNvPr id="43012"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Nominal and Real GDP</a:t>
            </a:r>
          </a:p>
        </p:txBody>
      </p:sp>
      <p:sp>
        <p:nvSpPr>
          <p:cNvPr id="4" name="Text Placeholder 3"/>
          <p:cNvSpPr>
            <a:spLocks noGrp="1"/>
          </p:cNvSpPr>
          <p:nvPr>
            <p:ph type="body" idx="1"/>
          </p:nvPr>
        </p:nvSpPr>
        <p:spPr/>
        <p:txBody>
          <a:bodyPr rtlCol="0">
            <a:normAutofit/>
          </a:bodyPr>
          <a:lstStyle/>
          <a:p>
            <a:pPr>
              <a:defRPr/>
            </a:pPr>
            <a:r>
              <a:rPr lang="en-US" dirty="0"/>
              <a:t>How can we measure a nation’s productive activity so that the numbers can be compared across time?</a:t>
            </a:r>
          </a:p>
        </p:txBody>
      </p:sp>
    </p:spTree>
    <p:extLst>
      <p:ext uri="{BB962C8B-B14F-4D97-AF65-F5344CB8AC3E}">
        <p14:creationId xmlns:p14="http://schemas.microsoft.com/office/powerpoint/2010/main" val="109649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199" y="488799"/>
            <a:ext cx="7823602" cy="5880402"/>
          </a:xfrm>
          <a:prstGeom prst="rect">
            <a:avLst/>
          </a:prstGeom>
        </p:spPr>
      </p:pic>
      <p:sp>
        <p:nvSpPr>
          <p:cNvPr id="5" name="Rounded Rectangle 4"/>
          <p:cNvSpPr/>
          <p:nvPr/>
        </p:nvSpPr>
        <p:spPr>
          <a:xfrm>
            <a:off x="2286000" y="5486400"/>
            <a:ext cx="31242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0" y="5943600"/>
            <a:ext cx="4572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0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GDP: nominal and real</a:t>
            </a:r>
          </a:p>
        </p:txBody>
      </p:sp>
      <p:sp>
        <p:nvSpPr>
          <p:cNvPr id="5" name="Content Placeholder 4"/>
          <p:cNvSpPr>
            <a:spLocks noGrp="1"/>
          </p:cNvSpPr>
          <p:nvPr>
            <p:ph idx="1"/>
          </p:nvPr>
        </p:nvSpPr>
        <p:spPr/>
        <p:txBody>
          <a:bodyPr>
            <a:normAutofit/>
          </a:bodyPr>
          <a:lstStyle/>
          <a:p>
            <a:r>
              <a:rPr lang="en-US" dirty="0"/>
              <a:t>GDP comes in two flavors:</a:t>
            </a:r>
          </a:p>
          <a:p>
            <a:pPr lvl="1"/>
            <a:r>
              <a:rPr lang="en-US" dirty="0">
                <a:solidFill>
                  <a:srgbClr val="0070C0"/>
                </a:solidFill>
              </a:rPr>
              <a:t>Nominal GDP </a:t>
            </a:r>
            <a:r>
              <a:rPr lang="en-US" dirty="0"/>
              <a:t>(also called </a:t>
            </a:r>
            <a:r>
              <a:rPr lang="en-US" dirty="0">
                <a:solidFill>
                  <a:srgbClr val="0070C0"/>
                </a:solidFill>
              </a:rPr>
              <a:t>GDP at current prices</a:t>
            </a:r>
            <a:r>
              <a:rPr lang="en-US" dirty="0"/>
              <a:t>), and</a:t>
            </a:r>
          </a:p>
          <a:p>
            <a:pPr lvl="1"/>
            <a:r>
              <a:rPr lang="en-US" dirty="0">
                <a:solidFill>
                  <a:srgbClr val="0070C0"/>
                </a:solidFill>
              </a:rPr>
              <a:t>Real GDP </a:t>
            </a:r>
            <a:r>
              <a:rPr lang="en-US" dirty="0"/>
              <a:t>(also called </a:t>
            </a:r>
            <a:r>
              <a:rPr lang="en-US" dirty="0">
                <a:solidFill>
                  <a:srgbClr val="0070C0"/>
                </a:solidFill>
              </a:rPr>
              <a:t>GDP at constant prices</a:t>
            </a:r>
            <a:r>
              <a:rPr lang="en-US" dirty="0"/>
              <a:t>)</a:t>
            </a:r>
          </a:p>
          <a:p>
            <a:r>
              <a:rPr lang="en-US" dirty="0"/>
              <a:t>So, when you see or hear a discussion of GDP, be sure to ask, “Nominal or real?”</a:t>
            </a:r>
          </a:p>
        </p:txBody>
      </p:sp>
    </p:spTree>
    <p:extLst>
      <p:ext uri="{BB962C8B-B14F-4D97-AF65-F5344CB8AC3E}">
        <p14:creationId xmlns:p14="http://schemas.microsoft.com/office/powerpoint/2010/main" val="304735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Gross Domestic Product, Nominal</a:t>
            </a:r>
          </a:p>
        </p:txBody>
      </p:sp>
      <p:sp>
        <p:nvSpPr>
          <p:cNvPr id="3" name="Content Placeholder 2"/>
          <p:cNvSpPr>
            <a:spLocks noGrp="1"/>
          </p:cNvSpPr>
          <p:nvPr>
            <p:ph idx="1"/>
          </p:nvPr>
        </p:nvSpPr>
        <p:spPr/>
        <p:txBody>
          <a:bodyPr rtlCol="0">
            <a:normAutofit/>
          </a:bodyPr>
          <a:lstStyle/>
          <a:p>
            <a:pPr>
              <a:defRPr/>
            </a:pPr>
            <a:r>
              <a:rPr lang="en-US" dirty="0">
                <a:solidFill>
                  <a:srgbClr val="0070C0"/>
                </a:solidFill>
              </a:rPr>
              <a:t>Nominal GDP is the total market value of all final goods and services produced within a country in a given period of time.</a:t>
            </a:r>
          </a:p>
          <a:p>
            <a:pPr lvl="1">
              <a:defRPr/>
            </a:pPr>
            <a:r>
              <a:rPr lang="en-US" dirty="0">
                <a:solidFill>
                  <a:srgbClr val="0070C0"/>
                </a:solidFill>
              </a:rPr>
              <a:t>The market value is calculated using </a:t>
            </a:r>
            <a:r>
              <a:rPr lang="en-US" i="1" dirty="0">
                <a:solidFill>
                  <a:srgbClr val="0070C0"/>
                </a:solidFill>
              </a:rPr>
              <a:t>current prices</a:t>
            </a:r>
            <a:r>
              <a:rPr lang="en-US" dirty="0">
                <a:solidFill>
                  <a:srgbClr val="0070C0"/>
                </a:solidFill>
              </a:rPr>
              <a:t>, the prices that prevailed when the production took place.</a:t>
            </a:r>
          </a:p>
          <a:p>
            <a:pPr lvl="1">
              <a:defRPr/>
            </a:pPr>
            <a:r>
              <a:rPr lang="en-US" dirty="0"/>
              <a:t>For example, the nominal GDP of the United States in 2022 was </a:t>
            </a:r>
            <a:r>
              <a:rPr lang="en-US" b="1" dirty="0"/>
              <a:t>$25,462.7 billion</a:t>
            </a:r>
            <a:r>
              <a:rPr lang="en-US" dirty="0"/>
              <a:t>, according to the </a:t>
            </a:r>
            <a:r>
              <a:rPr lang="en-US" dirty="0">
                <a:hlinkClick r:id="rId3"/>
              </a:rPr>
              <a:t>U.S. Department of Commerce</a:t>
            </a:r>
            <a:r>
              <a:rPr lang="en-US" dirty="0"/>
              <a:t> </a:t>
            </a:r>
          </a:p>
          <a:p>
            <a:pPr lvl="1">
              <a:defRPr/>
            </a:pPr>
            <a:r>
              <a:rPr lang="en-US" dirty="0"/>
              <a:t>Given a mid-year population of 333,595,000 (est.) the </a:t>
            </a:r>
            <a:r>
              <a:rPr lang="en-US" i="1" dirty="0"/>
              <a:t>per capita </a:t>
            </a:r>
            <a:r>
              <a:rPr lang="en-US" dirty="0"/>
              <a:t>nominal GDP was </a:t>
            </a:r>
            <a:r>
              <a:rPr lang="en-US" b="1" dirty="0"/>
              <a:t>$76,328</a:t>
            </a:r>
            <a:r>
              <a:rPr lang="en-US" dirty="0"/>
              <a:t>.</a:t>
            </a:r>
            <a:endParaRPr lang="en-US" dirty="0">
              <a:solidFill>
                <a:srgbClr val="0070C0"/>
              </a:solidFill>
            </a:endParaRPr>
          </a:p>
        </p:txBody>
      </p:sp>
    </p:spTree>
    <p:extLst>
      <p:ext uri="{BB962C8B-B14F-4D97-AF65-F5344CB8AC3E}">
        <p14:creationId xmlns:p14="http://schemas.microsoft.com/office/powerpoint/2010/main" val="419072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Gross Domestic Product, Real</a:t>
            </a:r>
          </a:p>
        </p:txBody>
      </p:sp>
      <p:sp>
        <p:nvSpPr>
          <p:cNvPr id="3" name="Content Placeholder 2"/>
          <p:cNvSpPr>
            <a:spLocks noGrp="1"/>
          </p:cNvSpPr>
          <p:nvPr>
            <p:ph idx="1"/>
          </p:nvPr>
        </p:nvSpPr>
        <p:spPr/>
        <p:txBody>
          <a:bodyPr rtlCol="0">
            <a:normAutofit/>
          </a:bodyPr>
          <a:lstStyle/>
          <a:p>
            <a:pPr>
              <a:defRPr/>
            </a:pPr>
            <a:r>
              <a:rPr lang="en-US" dirty="0">
                <a:solidFill>
                  <a:srgbClr val="0070C0"/>
                </a:solidFill>
              </a:rPr>
              <a:t>Real GDP is the total market value of all final goods and services produced within a country in a given period of time.</a:t>
            </a:r>
          </a:p>
          <a:p>
            <a:pPr lvl="1">
              <a:defRPr/>
            </a:pPr>
            <a:r>
              <a:rPr lang="en-US" dirty="0">
                <a:solidFill>
                  <a:srgbClr val="0070C0"/>
                </a:solidFill>
              </a:rPr>
              <a:t>The market value is calculated using </a:t>
            </a:r>
            <a:r>
              <a:rPr lang="en-US" i="1" dirty="0">
                <a:solidFill>
                  <a:srgbClr val="0070C0"/>
                </a:solidFill>
              </a:rPr>
              <a:t>constant prices</a:t>
            </a:r>
            <a:r>
              <a:rPr lang="en-US" dirty="0">
                <a:solidFill>
                  <a:srgbClr val="0070C0"/>
                </a:solidFill>
              </a:rPr>
              <a:t>, which are the prices that prevailed in a benchmark year called the </a:t>
            </a:r>
            <a:r>
              <a:rPr lang="en-US" i="1" dirty="0">
                <a:solidFill>
                  <a:srgbClr val="0070C0"/>
                </a:solidFill>
              </a:rPr>
              <a:t>base year</a:t>
            </a:r>
            <a:r>
              <a:rPr lang="en-US" dirty="0">
                <a:solidFill>
                  <a:srgbClr val="0070C0"/>
                </a:solidFill>
              </a:rPr>
              <a:t>.</a:t>
            </a:r>
          </a:p>
          <a:p>
            <a:pPr lvl="1">
              <a:defRPr/>
            </a:pPr>
            <a:r>
              <a:rPr lang="en-US" dirty="0"/>
              <a:t>For example, the real GDP of the United States in 2022 was </a:t>
            </a:r>
            <a:r>
              <a:rPr lang="en-US" b="1" dirty="0"/>
              <a:t>$20,014.1 billion in 2012 dollars</a:t>
            </a:r>
            <a:r>
              <a:rPr lang="en-US" dirty="0"/>
              <a:t>, according to the </a:t>
            </a:r>
            <a:r>
              <a:rPr lang="en-US" dirty="0">
                <a:hlinkClick r:id="rId3"/>
              </a:rPr>
              <a:t>U.S. Department of Commerce</a:t>
            </a:r>
            <a:r>
              <a:rPr lang="en-US" dirty="0"/>
              <a:t> </a:t>
            </a:r>
          </a:p>
          <a:p>
            <a:pPr lvl="1">
              <a:defRPr/>
            </a:pPr>
            <a:r>
              <a:rPr lang="en-US" dirty="0"/>
              <a:t>Given a mid-year population of 333,595,000 (est.) the </a:t>
            </a:r>
            <a:r>
              <a:rPr lang="en-US" i="1" dirty="0"/>
              <a:t>per capita </a:t>
            </a:r>
            <a:r>
              <a:rPr lang="en-US" dirty="0"/>
              <a:t>real GDP was </a:t>
            </a:r>
            <a:r>
              <a:rPr lang="en-US" b="1" dirty="0"/>
              <a:t>$59,995</a:t>
            </a:r>
            <a:r>
              <a:rPr lang="en-US" dirty="0"/>
              <a:t> in 2012 dollars</a:t>
            </a:r>
            <a:r>
              <a:rPr lang="en-US" b="1" dirty="0"/>
              <a:t> </a:t>
            </a:r>
          </a:p>
        </p:txBody>
      </p:sp>
    </p:spTree>
    <p:extLst>
      <p:ext uri="{BB962C8B-B14F-4D97-AF65-F5344CB8AC3E}">
        <p14:creationId xmlns:p14="http://schemas.microsoft.com/office/powerpoint/2010/main" val="83611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Nominal and Real GDP</a:t>
            </a:r>
          </a:p>
        </p:txBody>
      </p:sp>
      <p:graphicFrame>
        <p:nvGraphicFramePr>
          <p:cNvPr id="4" name="Content Placeholder 3"/>
          <p:cNvGraphicFramePr>
            <a:graphicFrameLocks noGrp="1"/>
          </p:cNvGraphicFramePr>
          <p:nvPr>
            <p:ph idx="1"/>
          </p:nvPr>
        </p:nvGraphicFramePr>
        <p:xfrm>
          <a:off x="1981200" y="1524001"/>
          <a:ext cx="4951412" cy="4799063"/>
        </p:xfrm>
        <a:graphic>
          <a:graphicData uri="http://schemas.openxmlformats.org/drawingml/2006/table">
            <a:tbl>
              <a:tblPr>
                <a:tableStyleId>{5C22544A-7EE6-4342-B048-85BDC9FD1C3A}</a:tableStyleId>
              </a:tblPr>
              <a:tblGrid>
                <a:gridCol w="957336">
                  <a:extLst>
                    <a:ext uri="{9D8B030D-6E8A-4147-A177-3AD203B41FA5}">
                      <a16:colId xmlns:a16="http://schemas.microsoft.com/office/drawing/2014/main" val="20000"/>
                    </a:ext>
                  </a:extLst>
                </a:gridCol>
                <a:gridCol w="1032128">
                  <a:extLst>
                    <a:ext uri="{9D8B030D-6E8A-4147-A177-3AD203B41FA5}">
                      <a16:colId xmlns:a16="http://schemas.microsoft.com/office/drawing/2014/main" val="20001"/>
                    </a:ext>
                  </a:extLst>
                </a:gridCol>
                <a:gridCol w="912461">
                  <a:extLst>
                    <a:ext uri="{9D8B030D-6E8A-4147-A177-3AD203B41FA5}">
                      <a16:colId xmlns:a16="http://schemas.microsoft.com/office/drawing/2014/main" val="20002"/>
                    </a:ext>
                  </a:extLst>
                </a:gridCol>
                <a:gridCol w="1092151">
                  <a:extLst>
                    <a:ext uri="{9D8B030D-6E8A-4147-A177-3AD203B41FA5}">
                      <a16:colId xmlns:a16="http://schemas.microsoft.com/office/drawing/2014/main" val="20003"/>
                    </a:ext>
                  </a:extLst>
                </a:gridCol>
                <a:gridCol w="957336">
                  <a:extLst>
                    <a:ext uri="{9D8B030D-6E8A-4147-A177-3AD203B41FA5}">
                      <a16:colId xmlns:a16="http://schemas.microsoft.com/office/drawing/2014/main" val="20004"/>
                    </a:ext>
                  </a:extLst>
                </a:gridCol>
              </a:tblGrid>
              <a:tr h="298321">
                <a:tc>
                  <a:txBody>
                    <a:bodyPr/>
                    <a:lstStyle/>
                    <a:p>
                      <a:pPr algn="l" fontAlgn="b"/>
                      <a:endParaRPr lang="en-US" sz="1700" b="0" i="0" u="none" strike="noStrike" dirty="0">
                        <a:solidFill>
                          <a:srgbClr val="000000"/>
                        </a:solidFill>
                        <a:effectLst/>
                        <a:latin typeface="Calibri"/>
                      </a:endParaRPr>
                    </a:p>
                  </a:txBody>
                  <a:tcPr marL="14920" marR="14920" marT="14916" marB="0" anchor="b"/>
                </a:tc>
                <a:tc gridSpan="2">
                  <a:txBody>
                    <a:bodyPr/>
                    <a:lstStyle/>
                    <a:p>
                      <a:pPr algn="ctr" fontAlgn="b"/>
                      <a:r>
                        <a:rPr lang="en-US" sz="1700" b="1" u="none" strike="noStrike" dirty="0">
                          <a:effectLst/>
                        </a:rPr>
                        <a:t>Apples</a:t>
                      </a:r>
                      <a:endParaRPr lang="en-US" sz="1700" b="1" i="0" u="none" strike="noStrike" dirty="0">
                        <a:solidFill>
                          <a:srgbClr val="000000"/>
                        </a:solidFill>
                        <a:effectLst/>
                        <a:latin typeface="Calibri"/>
                      </a:endParaRPr>
                    </a:p>
                  </a:txBody>
                  <a:tcPr marL="14920" marR="14920" marT="14916" marB="0" anchor="b"/>
                </a:tc>
                <a:tc hMerge="1">
                  <a:txBody>
                    <a:bodyPr/>
                    <a:lstStyle/>
                    <a:p>
                      <a:endParaRPr lang="en-US"/>
                    </a:p>
                  </a:txBody>
                  <a:tcPr/>
                </a:tc>
                <a:tc gridSpan="2">
                  <a:txBody>
                    <a:bodyPr/>
                    <a:lstStyle/>
                    <a:p>
                      <a:pPr algn="ctr" fontAlgn="b"/>
                      <a:r>
                        <a:rPr lang="en-US" sz="1700" b="1" u="none" strike="noStrike">
                          <a:effectLst/>
                        </a:rPr>
                        <a:t>Oranges</a:t>
                      </a:r>
                      <a:endParaRPr lang="en-US" sz="1700" b="1" i="0" u="none" strike="noStrike">
                        <a:solidFill>
                          <a:srgbClr val="000000"/>
                        </a:solidFill>
                        <a:effectLst/>
                        <a:latin typeface="Calibri"/>
                      </a:endParaRPr>
                    </a:p>
                  </a:txBody>
                  <a:tcPr marL="14920" marR="14920" marT="14916" marB="0" anchor="b"/>
                </a:tc>
                <a:tc hMerge="1">
                  <a:txBody>
                    <a:bodyPr/>
                    <a:lstStyle/>
                    <a:p>
                      <a:endParaRPr lang="en-US"/>
                    </a:p>
                  </a:txBody>
                  <a:tcPr/>
                </a:tc>
                <a:extLst>
                  <a:ext uri="{0D108BD9-81ED-4DB2-BD59-A6C34878D82A}">
                    <a16:rowId xmlns:a16="http://schemas.microsoft.com/office/drawing/2014/main" val="10000"/>
                  </a:ext>
                </a:extLst>
              </a:tr>
              <a:tr h="298321">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ctr" fontAlgn="b"/>
                      <a:r>
                        <a:rPr lang="en-US" sz="1700" b="1" u="none" strike="noStrike" dirty="0">
                          <a:effectLst/>
                        </a:rPr>
                        <a:t>Price ($)</a:t>
                      </a:r>
                      <a:endParaRPr lang="en-US" sz="1700" b="1" i="0" u="none" strike="noStrike" dirty="0">
                        <a:solidFill>
                          <a:srgbClr val="000000"/>
                        </a:solidFill>
                        <a:effectLst/>
                        <a:latin typeface="Calibri"/>
                      </a:endParaRPr>
                    </a:p>
                  </a:txBody>
                  <a:tcPr marL="14920" marR="14920" marT="14916" marB="0" anchor="b"/>
                </a:tc>
                <a:tc>
                  <a:txBody>
                    <a:bodyPr/>
                    <a:lstStyle/>
                    <a:p>
                      <a:pPr algn="ctr" fontAlgn="b"/>
                      <a:r>
                        <a:rPr lang="en-US" sz="1700" b="1" u="none" strike="noStrike" dirty="0">
                          <a:effectLst/>
                        </a:rPr>
                        <a:t>Quantity</a:t>
                      </a:r>
                      <a:endParaRPr lang="en-US" sz="1700" b="1" i="0" u="none" strike="noStrike" dirty="0">
                        <a:solidFill>
                          <a:srgbClr val="000000"/>
                        </a:solidFill>
                        <a:effectLst/>
                        <a:latin typeface="Calibri"/>
                      </a:endParaRPr>
                    </a:p>
                  </a:txBody>
                  <a:tcPr marL="14920" marR="14920" marT="14916" marB="0" anchor="b"/>
                </a:tc>
                <a:tc>
                  <a:txBody>
                    <a:bodyPr/>
                    <a:lstStyle/>
                    <a:p>
                      <a:pPr algn="ctr" fontAlgn="b"/>
                      <a:r>
                        <a:rPr lang="en-US" sz="1700" b="1" u="none" strike="noStrike" dirty="0">
                          <a:effectLst/>
                        </a:rPr>
                        <a:t>Price ($)</a:t>
                      </a:r>
                      <a:endParaRPr lang="en-US" sz="1700" b="1" i="0" u="none" strike="noStrike" dirty="0">
                        <a:solidFill>
                          <a:srgbClr val="000000"/>
                        </a:solidFill>
                        <a:effectLst/>
                        <a:latin typeface="Calibri"/>
                      </a:endParaRPr>
                    </a:p>
                  </a:txBody>
                  <a:tcPr marL="14920" marR="14920" marT="14916" marB="0" anchor="b"/>
                </a:tc>
                <a:tc>
                  <a:txBody>
                    <a:bodyPr/>
                    <a:lstStyle/>
                    <a:p>
                      <a:pPr algn="ctr" fontAlgn="b"/>
                      <a:r>
                        <a:rPr lang="en-US" sz="1700" b="1" u="none" strike="noStrike" dirty="0">
                          <a:effectLst/>
                        </a:rPr>
                        <a:t>Quantity</a:t>
                      </a:r>
                      <a:endParaRPr lang="en-US" sz="1700" b="1"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01"/>
                  </a:ext>
                </a:extLst>
              </a:tr>
              <a:tr h="298321">
                <a:tc>
                  <a:txBody>
                    <a:bodyPr/>
                    <a:lstStyle/>
                    <a:p>
                      <a:pPr algn="ctr" fontAlgn="b"/>
                      <a:r>
                        <a:rPr lang="en-US" sz="1700" u="none" strike="noStrike" dirty="0">
                          <a:solidFill>
                            <a:srgbClr val="FF0000"/>
                          </a:solidFill>
                          <a:effectLst/>
                        </a:rPr>
                        <a:t>2015</a:t>
                      </a:r>
                      <a:endParaRPr lang="en-US" sz="1700" b="0" i="0" u="none" strike="noStrike" dirty="0">
                        <a:solidFill>
                          <a:srgbClr val="FF0000"/>
                        </a:solidFill>
                        <a:effectLst/>
                        <a:latin typeface="Calibri"/>
                      </a:endParaRPr>
                    </a:p>
                  </a:txBody>
                  <a:tcPr marL="14920" marR="14920" marT="14916" marB="0" anchor="b"/>
                </a:tc>
                <a:tc>
                  <a:txBody>
                    <a:bodyPr/>
                    <a:lstStyle/>
                    <a:p>
                      <a:pPr algn="ctr" fontAlgn="b"/>
                      <a:r>
                        <a:rPr lang="en-US" sz="1700" u="none" strike="noStrike" dirty="0">
                          <a:solidFill>
                            <a:srgbClr val="FF0000"/>
                          </a:solidFill>
                          <a:effectLst/>
                        </a:rPr>
                        <a:t>50</a:t>
                      </a:r>
                      <a:endParaRPr lang="en-US" sz="1700" b="0" i="0" u="none" strike="noStrike" dirty="0">
                        <a:solidFill>
                          <a:srgbClr val="FF0000"/>
                        </a:solidFill>
                        <a:effectLst/>
                        <a:latin typeface="Calibri"/>
                      </a:endParaRPr>
                    </a:p>
                  </a:txBody>
                  <a:tcPr marL="14920" marR="14920" marT="14916" marB="0" anchor="b"/>
                </a:tc>
                <a:tc>
                  <a:txBody>
                    <a:bodyPr/>
                    <a:lstStyle/>
                    <a:p>
                      <a:pPr algn="ctr" fontAlgn="b"/>
                      <a:r>
                        <a:rPr lang="en-US" sz="1700" u="none" strike="noStrike" dirty="0">
                          <a:solidFill>
                            <a:srgbClr val="FF0000"/>
                          </a:solidFill>
                          <a:effectLst/>
                        </a:rPr>
                        <a:t>10</a:t>
                      </a:r>
                      <a:endParaRPr lang="en-US" sz="1700" b="0" i="0" u="none" strike="noStrike" dirty="0">
                        <a:solidFill>
                          <a:srgbClr val="FF0000"/>
                        </a:solidFill>
                        <a:effectLst/>
                        <a:latin typeface="Calibri"/>
                      </a:endParaRPr>
                    </a:p>
                  </a:txBody>
                  <a:tcPr marL="14920" marR="14920" marT="14916" marB="0" anchor="b"/>
                </a:tc>
                <a:tc>
                  <a:txBody>
                    <a:bodyPr/>
                    <a:lstStyle/>
                    <a:p>
                      <a:pPr algn="ctr" fontAlgn="b"/>
                      <a:r>
                        <a:rPr lang="en-US" sz="1700" u="none" strike="noStrike" dirty="0">
                          <a:solidFill>
                            <a:srgbClr val="FF0000"/>
                          </a:solidFill>
                          <a:effectLst/>
                        </a:rPr>
                        <a:t>20</a:t>
                      </a:r>
                      <a:endParaRPr lang="en-US" sz="1700" b="0" i="0" u="none" strike="noStrike" dirty="0">
                        <a:solidFill>
                          <a:srgbClr val="FF0000"/>
                        </a:solidFill>
                        <a:effectLst/>
                        <a:latin typeface="Calibri"/>
                      </a:endParaRPr>
                    </a:p>
                  </a:txBody>
                  <a:tcPr marL="14920" marR="14920" marT="14916" marB="0" anchor="b"/>
                </a:tc>
                <a:tc>
                  <a:txBody>
                    <a:bodyPr/>
                    <a:lstStyle/>
                    <a:p>
                      <a:pPr algn="ctr" fontAlgn="b"/>
                      <a:r>
                        <a:rPr lang="en-US" sz="1700" u="none" strike="noStrike" dirty="0">
                          <a:solidFill>
                            <a:srgbClr val="FF0000"/>
                          </a:solidFill>
                          <a:effectLst/>
                        </a:rPr>
                        <a:t>50</a:t>
                      </a:r>
                      <a:endParaRPr lang="en-US" sz="1700" b="0" i="0" u="none" strike="noStrike" dirty="0">
                        <a:solidFill>
                          <a:srgbClr val="FF0000"/>
                        </a:solidFill>
                        <a:effectLst/>
                        <a:latin typeface="Calibri"/>
                      </a:endParaRPr>
                    </a:p>
                  </a:txBody>
                  <a:tcPr marL="14920" marR="14920" marT="14916" marB="0" anchor="b"/>
                </a:tc>
                <a:extLst>
                  <a:ext uri="{0D108BD9-81ED-4DB2-BD59-A6C34878D82A}">
                    <a16:rowId xmlns:a16="http://schemas.microsoft.com/office/drawing/2014/main" val="10002"/>
                  </a:ext>
                </a:extLst>
              </a:tr>
              <a:tr h="298321">
                <a:tc>
                  <a:txBody>
                    <a:bodyPr/>
                    <a:lstStyle/>
                    <a:p>
                      <a:pPr algn="ctr" fontAlgn="b"/>
                      <a:r>
                        <a:rPr lang="en-US" sz="1700" u="none" strike="noStrike" dirty="0">
                          <a:solidFill>
                            <a:srgbClr val="0070C0"/>
                          </a:solidFill>
                          <a:effectLst/>
                        </a:rPr>
                        <a:t>2016</a:t>
                      </a:r>
                      <a:endParaRPr lang="en-US" sz="1700" b="0" i="0" u="none" strike="noStrike" dirty="0">
                        <a:solidFill>
                          <a:srgbClr val="0070C0"/>
                        </a:solidFill>
                        <a:effectLst/>
                        <a:latin typeface="Calibri"/>
                      </a:endParaRPr>
                    </a:p>
                  </a:txBody>
                  <a:tcPr marL="14920" marR="14920" marT="14916" marB="0" anchor="b"/>
                </a:tc>
                <a:tc>
                  <a:txBody>
                    <a:bodyPr/>
                    <a:lstStyle/>
                    <a:p>
                      <a:pPr algn="ctr" fontAlgn="b"/>
                      <a:r>
                        <a:rPr lang="en-US" sz="1700" u="none" strike="noStrike" dirty="0">
                          <a:solidFill>
                            <a:srgbClr val="0070C0"/>
                          </a:solidFill>
                          <a:effectLst/>
                        </a:rPr>
                        <a:t>100</a:t>
                      </a:r>
                      <a:endParaRPr lang="en-US" sz="1700" b="0" i="0" u="none" strike="noStrike" dirty="0">
                        <a:solidFill>
                          <a:srgbClr val="0070C0"/>
                        </a:solidFill>
                        <a:effectLst/>
                        <a:latin typeface="Calibri"/>
                      </a:endParaRPr>
                    </a:p>
                  </a:txBody>
                  <a:tcPr marL="14920" marR="14920" marT="14916" marB="0" anchor="b"/>
                </a:tc>
                <a:tc>
                  <a:txBody>
                    <a:bodyPr/>
                    <a:lstStyle/>
                    <a:p>
                      <a:pPr algn="ctr" fontAlgn="b"/>
                      <a:r>
                        <a:rPr lang="en-US" sz="1700" u="none" strike="noStrike" dirty="0">
                          <a:solidFill>
                            <a:srgbClr val="0070C0"/>
                          </a:solidFill>
                          <a:effectLst/>
                        </a:rPr>
                        <a:t>20</a:t>
                      </a:r>
                      <a:endParaRPr lang="en-US" sz="1700" b="0" i="0" u="none" strike="noStrike" dirty="0">
                        <a:solidFill>
                          <a:srgbClr val="0070C0"/>
                        </a:solidFill>
                        <a:effectLst/>
                        <a:latin typeface="Calibri"/>
                      </a:endParaRPr>
                    </a:p>
                  </a:txBody>
                  <a:tcPr marL="14920" marR="14920" marT="14916" marB="0" anchor="b"/>
                </a:tc>
                <a:tc>
                  <a:txBody>
                    <a:bodyPr/>
                    <a:lstStyle/>
                    <a:p>
                      <a:pPr algn="ctr" fontAlgn="b"/>
                      <a:r>
                        <a:rPr lang="en-US" sz="1700" u="none" strike="noStrike" dirty="0">
                          <a:solidFill>
                            <a:srgbClr val="0070C0"/>
                          </a:solidFill>
                          <a:effectLst/>
                        </a:rPr>
                        <a:t>30</a:t>
                      </a:r>
                      <a:endParaRPr lang="en-US" sz="1700" b="0" i="0" u="none" strike="noStrike" dirty="0">
                        <a:solidFill>
                          <a:srgbClr val="0070C0"/>
                        </a:solidFill>
                        <a:effectLst/>
                        <a:latin typeface="Calibri"/>
                      </a:endParaRPr>
                    </a:p>
                  </a:txBody>
                  <a:tcPr marL="14920" marR="14920" marT="14916" marB="0" anchor="b"/>
                </a:tc>
                <a:tc>
                  <a:txBody>
                    <a:bodyPr/>
                    <a:lstStyle/>
                    <a:p>
                      <a:pPr algn="ctr" fontAlgn="b"/>
                      <a:r>
                        <a:rPr lang="en-US" sz="1700" u="none" strike="noStrike" dirty="0">
                          <a:solidFill>
                            <a:srgbClr val="0070C0"/>
                          </a:solidFill>
                          <a:effectLst/>
                        </a:rPr>
                        <a:t>100</a:t>
                      </a:r>
                      <a:endParaRPr lang="en-US" sz="1700" b="0" i="0" u="none" strike="noStrike" dirty="0">
                        <a:solidFill>
                          <a:srgbClr val="0070C0"/>
                        </a:solidFill>
                        <a:effectLst/>
                        <a:latin typeface="Calibri"/>
                      </a:endParaRPr>
                    </a:p>
                  </a:txBody>
                  <a:tcPr marL="14920" marR="14920" marT="14916" marB="0" anchor="b"/>
                </a:tc>
                <a:extLst>
                  <a:ext uri="{0D108BD9-81ED-4DB2-BD59-A6C34878D82A}">
                    <a16:rowId xmlns:a16="http://schemas.microsoft.com/office/drawing/2014/main" val="10003"/>
                  </a:ext>
                </a:extLst>
              </a:tr>
              <a:tr h="298321">
                <a:tc>
                  <a:txBody>
                    <a:bodyPr/>
                    <a:lstStyle/>
                    <a:p>
                      <a:pPr algn="ctr" fontAlgn="b"/>
                      <a:r>
                        <a:rPr lang="en-US" sz="1700" u="none" strike="noStrike" dirty="0">
                          <a:effectLst/>
                        </a:rPr>
                        <a:t>2017</a:t>
                      </a:r>
                      <a:endParaRPr lang="en-US" sz="1700" b="0" i="0" u="none" strike="noStrike" dirty="0">
                        <a:solidFill>
                          <a:srgbClr val="000000"/>
                        </a:solidFill>
                        <a:effectLst/>
                        <a:latin typeface="Calibri"/>
                      </a:endParaRPr>
                    </a:p>
                  </a:txBody>
                  <a:tcPr marL="14920" marR="14920" marT="14916" marB="0" anchor="b"/>
                </a:tc>
                <a:tc>
                  <a:txBody>
                    <a:bodyPr/>
                    <a:lstStyle/>
                    <a:p>
                      <a:pPr algn="ctr" fontAlgn="b"/>
                      <a:r>
                        <a:rPr lang="en-US" sz="1700" u="none" strike="noStrike">
                          <a:effectLst/>
                        </a:rPr>
                        <a:t>150</a:t>
                      </a:r>
                      <a:endParaRPr lang="en-US" sz="1700" b="0" i="0" u="none" strike="noStrike">
                        <a:solidFill>
                          <a:srgbClr val="000000"/>
                        </a:solidFill>
                        <a:effectLst/>
                        <a:latin typeface="Calibri"/>
                      </a:endParaRPr>
                    </a:p>
                  </a:txBody>
                  <a:tcPr marL="14920" marR="14920" marT="14916" marB="0" anchor="b"/>
                </a:tc>
                <a:tc>
                  <a:txBody>
                    <a:bodyPr/>
                    <a:lstStyle/>
                    <a:p>
                      <a:pPr algn="ctr" fontAlgn="b"/>
                      <a:r>
                        <a:rPr lang="en-US" sz="1700" u="none" strike="noStrike">
                          <a:effectLst/>
                        </a:rPr>
                        <a:t>20</a:t>
                      </a:r>
                      <a:endParaRPr lang="en-US" sz="1700" b="0" i="0" u="none" strike="noStrike">
                        <a:solidFill>
                          <a:srgbClr val="000000"/>
                        </a:solidFill>
                        <a:effectLst/>
                        <a:latin typeface="Calibri"/>
                      </a:endParaRPr>
                    </a:p>
                  </a:txBody>
                  <a:tcPr marL="14920" marR="14920" marT="14916" marB="0" anchor="b"/>
                </a:tc>
                <a:tc>
                  <a:txBody>
                    <a:bodyPr/>
                    <a:lstStyle/>
                    <a:p>
                      <a:pPr algn="ctr" fontAlgn="b"/>
                      <a:r>
                        <a:rPr lang="en-US" sz="1700" u="none" strike="noStrike">
                          <a:effectLst/>
                        </a:rPr>
                        <a:t>50</a:t>
                      </a:r>
                      <a:endParaRPr lang="en-US" sz="1700" b="0" i="0" u="none" strike="noStrike">
                        <a:solidFill>
                          <a:srgbClr val="000000"/>
                        </a:solidFill>
                        <a:effectLst/>
                        <a:latin typeface="Calibri"/>
                      </a:endParaRPr>
                    </a:p>
                  </a:txBody>
                  <a:tcPr marL="14920" marR="14920" marT="14916" marB="0" anchor="b"/>
                </a:tc>
                <a:tc>
                  <a:txBody>
                    <a:bodyPr/>
                    <a:lstStyle/>
                    <a:p>
                      <a:pPr algn="ctr" fontAlgn="b"/>
                      <a:r>
                        <a:rPr lang="en-US" sz="1700" u="none" strike="noStrike" dirty="0">
                          <a:effectLst/>
                        </a:rPr>
                        <a:t>200</a:t>
                      </a:r>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04"/>
                  </a:ext>
                </a:extLst>
              </a:tr>
              <a:tr h="298321">
                <a:tc>
                  <a:txBody>
                    <a:bodyPr/>
                    <a:lstStyle/>
                    <a:p>
                      <a:pPr algn="ctr" fontAlgn="b"/>
                      <a:endParaRPr lang="en-US" sz="1700" b="0" i="0" u="none" strike="noStrike" dirty="0">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05"/>
                  </a:ext>
                </a:extLst>
              </a:tr>
              <a:tr h="298321">
                <a:tc>
                  <a:txBody>
                    <a:bodyPr/>
                    <a:lstStyle/>
                    <a:p>
                      <a:pPr algn="ctr" fontAlgn="b"/>
                      <a:endParaRPr lang="en-US" sz="1700" b="0" i="0" u="none" strike="noStrike" dirty="0">
                        <a:solidFill>
                          <a:srgbClr val="000000"/>
                        </a:solidFill>
                        <a:effectLst/>
                        <a:latin typeface="Calibri"/>
                      </a:endParaRPr>
                    </a:p>
                  </a:txBody>
                  <a:tcPr marL="14920" marR="14920" marT="14916" marB="0" anchor="b"/>
                </a:tc>
                <a:tc gridSpan="3">
                  <a:txBody>
                    <a:bodyPr/>
                    <a:lstStyle/>
                    <a:p>
                      <a:pPr algn="ctr" fontAlgn="b"/>
                      <a:r>
                        <a:rPr lang="en-US" sz="1700" b="1" u="none" strike="noStrike" dirty="0">
                          <a:effectLst/>
                        </a:rPr>
                        <a:t>Nominal GDP</a:t>
                      </a:r>
                      <a:endParaRPr lang="en-US" sz="1700" b="1" i="0" u="none" strike="noStrike" dirty="0">
                        <a:solidFill>
                          <a:srgbClr val="00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b="1" i="0" u="none" strike="noStrike" dirty="0">
                          <a:solidFill>
                            <a:srgbClr val="000000"/>
                          </a:solidFill>
                          <a:effectLst/>
                          <a:latin typeface="Calibri"/>
                        </a:rPr>
                        <a:t>$</a:t>
                      </a:r>
                    </a:p>
                  </a:txBody>
                  <a:tcPr marL="14920" marR="14920" marT="14916" marB="0" anchor="b"/>
                </a:tc>
                <a:extLst>
                  <a:ext uri="{0D108BD9-81ED-4DB2-BD59-A6C34878D82A}">
                    <a16:rowId xmlns:a16="http://schemas.microsoft.com/office/drawing/2014/main" val="10006"/>
                  </a:ext>
                </a:extLst>
              </a:tr>
              <a:tr h="313236">
                <a:tc>
                  <a:txBody>
                    <a:bodyPr/>
                    <a:lstStyle/>
                    <a:p>
                      <a:pPr algn="ctr" fontAlgn="b"/>
                      <a:r>
                        <a:rPr lang="en-US" sz="1700" u="none" strike="noStrike" dirty="0">
                          <a:solidFill>
                            <a:srgbClr val="FF0000"/>
                          </a:solidFill>
                          <a:effectLst/>
                        </a:rPr>
                        <a:t>2015</a:t>
                      </a:r>
                      <a:endParaRPr lang="en-US" sz="1700" b="0" i="0" u="none" strike="noStrike" dirty="0">
                        <a:solidFill>
                          <a:srgbClr val="FF0000"/>
                        </a:solidFill>
                        <a:effectLst/>
                        <a:latin typeface="Calibri"/>
                      </a:endParaRPr>
                    </a:p>
                  </a:txBody>
                  <a:tcPr marL="14920" marR="14920" marT="14916" marB="0" anchor="b"/>
                </a:tc>
                <a:tc gridSpan="3">
                  <a:txBody>
                    <a:bodyPr/>
                    <a:lstStyle/>
                    <a:p>
                      <a:pPr algn="l" fontAlgn="b"/>
                      <a:r>
                        <a:rPr lang="en-US" sz="1700" u="none" strike="noStrike" dirty="0">
                          <a:solidFill>
                            <a:schemeClr val="tx1"/>
                          </a:solidFill>
                          <a:effectLst/>
                        </a:rPr>
                        <a:t>($</a:t>
                      </a:r>
                      <a:r>
                        <a:rPr lang="en-US" sz="1700" u="none" strike="noStrike" dirty="0">
                          <a:solidFill>
                            <a:srgbClr val="FF0000"/>
                          </a:solidFill>
                          <a:effectLst/>
                        </a:rPr>
                        <a:t>50 </a:t>
                      </a:r>
                      <a:r>
                        <a:rPr lang="en-US" sz="1700" u="none" strike="noStrike" dirty="0">
                          <a:solidFill>
                            <a:schemeClr val="tx1"/>
                          </a:solidFill>
                          <a:effectLst/>
                          <a:latin typeface="Arial Unicode MS"/>
                          <a:ea typeface="Arial Unicode MS"/>
                          <a:cs typeface="Arial Unicode MS"/>
                        </a:rPr>
                        <a:t>✕</a:t>
                      </a:r>
                      <a:r>
                        <a:rPr lang="en-US" sz="1700" u="none" strike="noStrike" dirty="0">
                          <a:solidFill>
                            <a:srgbClr val="FF0000"/>
                          </a:solidFill>
                          <a:effectLst/>
                        </a:rPr>
                        <a:t> 10</a:t>
                      </a:r>
                      <a:r>
                        <a:rPr lang="en-US" sz="1700" u="none" strike="noStrike" dirty="0">
                          <a:solidFill>
                            <a:schemeClr val="tx1"/>
                          </a:solidFill>
                          <a:effectLst/>
                        </a:rPr>
                        <a:t>) + ($</a:t>
                      </a:r>
                      <a:r>
                        <a:rPr lang="en-US" sz="1700" u="none" strike="noStrike" dirty="0">
                          <a:solidFill>
                            <a:srgbClr val="FF0000"/>
                          </a:solidFill>
                          <a:effectLst/>
                        </a:rPr>
                        <a:t>20 </a:t>
                      </a:r>
                      <a:r>
                        <a:rPr lang="en-US" sz="1700" u="none" strike="noStrike" dirty="0">
                          <a:solidFill>
                            <a:schemeClr val="tx1"/>
                          </a:solidFill>
                          <a:effectLst/>
                          <a:latin typeface="Arial Unicode MS"/>
                          <a:ea typeface="Arial Unicode MS"/>
                          <a:cs typeface="Arial Unicode MS"/>
                        </a:rPr>
                        <a:t>✕</a:t>
                      </a:r>
                      <a:r>
                        <a:rPr lang="en-US" sz="1700" u="none" strike="noStrike" dirty="0">
                          <a:solidFill>
                            <a:srgbClr val="FF0000"/>
                          </a:solidFill>
                          <a:effectLst/>
                        </a:rPr>
                        <a:t> 50</a:t>
                      </a:r>
                      <a:r>
                        <a:rPr lang="en-US" sz="1700" u="none" strike="noStrike" dirty="0">
                          <a:solidFill>
                            <a:schemeClr val="tx1"/>
                          </a:solidFill>
                          <a:effectLst/>
                        </a:rPr>
                        <a:t>) =</a:t>
                      </a:r>
                      <a:endParaRPr lang="en-US" sz="1700" b="0" i="0" u="none" strike="noStrike" dirty="0">
                        <a:solidFill>
                          <a:schemeClr val="tx1"/>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rPr>
                        <a:t>1500</a:t>
                      </a:r>
                      <a:endParaRPr lang="en-US" sz="1700" b="0" i="0" u="none" strike="noStrike" dirty="0">
                        <a:solidFill>
                          <a:srgbClr val="FF0000"/>
                        </a:solidFill>
                        <a:effectLst/>
                        <a:latin typeface="Calibri"/>
                      </a:endParaRPr>
                    </a:p>
                  </a:txBody>
                  <a:tcPr marL="14920" marR="14920" marT="14916" marB="0" anchor="b"/>
                </a:tc>
                <a:extLst>
                  <a:ext uri="{0D108BD9-81ED-4DB2-BD59-A6C34878D82A}">
                    <a16:rowId xmlns:a16="http://schemas.microsoft.com/office/drawing/2014/main" val="10007"/>
                  </a:ext>
                </a:extLst>
              </a:tr>
              <a:tr h="273973">
                <a:tc>
                  <a:txBody>
                    <a:bodyPr/>
                    <a:lstStyle/>
                    <a:p>
                      <a:pPr algn="ctr" fontAlgn="b"/>
                      <a:r>
                        <a:rPr lang="en-US" sz="1700" u="none" strike="noStrike" dirty="0">
                          <a:solidFill>
                            <a:srgbClr val="0070C0"/>
                          </a:solidFill>
                          <a:effectLst/>
                        </a:rPr>
                        <a:t>2016</a:t>
                      </a:r>
                      <a:endParaRPr lang="en-US" sz="1700" b="0" i="0" u="none" strike="noStrike" dirty="0">
                        <a:solidFill>
                          <a:srgbClr val="0070C0"/>
                        </a:solidFill>
                        <a:effectLst/>
                        <a:latin typeface="Calibri"/>
                      </a:endParaRPr>
                    </a:p>
                  </a:txBody>
                  <a:tcPr marL="14920" marR="14920" marT="14916" marB="0" anchor="b"/>
                </a:tc>
                <a:tc gridSpan="3">
                  <a:txBody>
                    <a:bodyPr/>
                    <a:lstStyle/>
                    <a:p>
                      <a:pPr algn="l" fontAlgn="b"/>
                      <a:r>
                        <a:rPr lang="en-US" sz="1700" u="none" strike="noStrike" dirty="0">
                          <a:solidFill>
                            <a:schemeClr val="tx1"/>
                          </a:solidFill>
                          <a:effectLst/>
                        </a:rPr>
                        <a:t>($</a:t>
                      </a:r>
                      <a:r>
                        <a:rPr lang="en-US" sz="1700" u="none" strike="noStrike" dirty="0">
                          <a:solidFill>
                            <a:srgbClr val="0070C0"/>
                          </a:solidFill>
                          <a:effectLst/>
                        </a:rPr>
                        <a:t>100 </a:t>
                      </a:r>
                      <a:r>
                        <a:rPr lang="en-US" sz="1700" u="none" strike="noStrike" dirty="0">
                          <a:solidFill>
                            <a:schemeClr val="tx1"/>
                          </a:solidFill>
                          <a:effectLst/>
                        </a:rPr>
                        <a:t>✕</a:t>
                      </a:r>
                      <a:r>
                        <a:rPr lang="en-US" sz="1700" u="none" strike="noStrike" dirty="0">
                          <a:solidFill>
                            <a:srgbClr val="0070C0"/>
                          </a:solidFill>
                          <a:effectLst/>
                        </a:rPr>
                        <a:t> 20</a:t>
                      </a:r>
                      <a:r>
                        <a:rPr lang="en-US" sz="1700" u="none" strike="noStrike" dirty="0">
                          <a:solidFill>
                            <a:schemeClr val="tx1"/>
                          </a:solidFill>
                          <a:effectLst/>
                        </a:rPr>
                        <a:t>) + (</a:t>
                      </a:r>
                      <a:r>
                        <a:rPr lang="en-US" sz="1700" u="none" strike="noStrike" dirty="0">
                          <a:solidFill>
                            <a:srgbClr val="0070C0"/>
                          </a:solidFill>
                          <a:effectLst/>
                        </a:rPr>
                        <a:t>$30 </a:t>
                      </a:r>
                      <a:r>
                        <a:rPr lang="en-US" sz="1700" u="none" strike="noStrike" dirty="0">
                          <a:solidFill>
                            <a:schemeClr val="tx1"/>
                          </a:solidFill>
                          <a:effectLst/>
                        </a:rPr>
                        <a:t>✕</a:t>
                      </a:r>
                      <a:r>
                        <a:rPr lang="en-US" sz="1700" u="none" strike="noStrike" dirty="0">
                          <a:solidFill>
                            <a:srgbClr val="0070C0"/>
                          </a:solidFill>
                          <a:effectLst/>
                        </a:rPr>
                        <a:t> 100</a:t>
                      </a:r>
                      <a:r>
                        <a:rPr lang="en-US" sz="1700" u="none" strike="noStrike" dirty="0">
                          <a:solidFill>
                            <a:schemeClr val="tx1"/>
                          </a:solidFill>
                          <a:effectLst/>
                        </a:rPr>
                        <a:t>) =</a:t>
                      </a:r>
                      <a:endParaRPr lang="en-US" sz="1700" b="0" i="0" u="none" strike="noStrike" dirty="0">
                        <a:solidFill>
                          <a:schemeClr val="tx1"/>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rPr>
                        <a:t>5000</a:t>
                      </a:r>
                      <a:endParaRPr lang="en-US" sz="1700" b="0" i="0" u="none" strike="noStrike" dirty="0">
                        <a:solidFill>
                          <a:srgbClr val="0070C0"/>
                        </a:solidFill>
                        <a:effectLst/>
                        <a:latin typeface="Calibri"/>
                      </a:endParaRPr>
                    </a:p>
                  </a:txBody>
                  <a:tcPr marL="14920" marR="14920" marT="14916" marB="0" anchor="b"/>
                </a:tc>
                <a:extLst>
                  <a:ext uri="{0D108BD9-81ED-4DB2-BD59-A6C34878D82A}">
                    <a16:rowId xmlns:a16="http://schemas.microsoft.com/office/drawing/2014/main" val="10008"/>
                  </a:ext>
                </a:extLst>
              </a:tr>
              <a:tr h="273973">
                <a:tc>
                  <a:txBody>
                    <a:bodyPr/>
                    <a:lstStyle/>
                    <a:p>
                      <a:pPr algn="ctr" fontAlgn="b"/>
                      <a:r>
                        <a:rPr lang="en-US" sz="1700" u="none" strike="noStrike" dirty="0">
                          <a:effectLst/>
                        </a:rPr>
                        <a:t>2017</a:t>
                      </a:r>
                      <a:endParaRPr lang="en-US" sz="1700" b="0" i="0" u="none" strike="noStrike" dirty="0">
                        <a:solidFill>
                          <a:srgbClr val="000000"/>
                        </a:solidFill>
                        <a:effectLst/>
                        <a:latin typeface="Calibri"/>
                      </a:endParaRPr>
                    </a:p>
                  </a:txBody>
                  <a:tcPr marL="14920" marR="14920" marT="14916" marB="0" anchor="b"/>
                </a:tc>
                <a:tc gridSpan="3">
                  <a:txBody>
                    <a:bodyPr/>
                    <a:lstStyle/>
                    <a:p>
                      <a:pPr algn="l" fontAlgn="b"/>
                      <a:r>
                        <a:rPr lang="en-US" sz="1700" u="none" strike="noStrike" dirty="0">
                          <a:effectLst/>
                        </a:rPr>
                        <a:t>($150 </a:t>
                      </a:r>
                      <a:r>
                        <a:rPr lang="en-US" sz="1700" u="none" strike="noStrike" dirty="0">
                          <a:effectLst/>
                          <a:latin typeface="Arial Unicode MS"/>
                          <a:ea typeface="Arial Unicode MS"/>
                          <a:cs typeface="Arial Unicode MS"/>
                        </a:rPr>
                        <a:t>✕</a:t>
                      </a:r>
                      <a:r>
                        <a:rPr lang="en-US" sz="1700" u="none" strike="noStrike" dirty="0">
                          <a:effectLst/>
                        </a:rPr>
                        <a:t> 20) + ($50 </a:t>
                      </a:r>
                      <a:r>
                        <a:rPr lang="en-US" sz="1700" u="none" strike="noStrike" dirty="0">
                          <a:effectLst/>
                          <a:latin typeface="Arial Unicode MS"/>
                          <a:ea typeface="Arial Unicode MS"/>
                          <a:cs typeface="Arial Unicode MS"/>
                        </a:rPr>
                        <a:t>✕</a:t>
                      </a:r>
                      <a:r>
                        <a:rPr lang="en-US" sz="1700" u="none" strike="noStrike" dirty="0">
                          <a:effectLst/>
                        </a:rPr>
                        <a:t> 200) =</a:t>
                      </a:r>
                      <a:endParaRPr lang="en-US" sz="1700" b="0" i="0" u="none" strike="noStrike" dirty="0">
                        <a:solidFill>
                          <a:srgbClr val="00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rPr>
                        <a:t>13000</a:t>
                      </a:r>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09"/>
                  </a:ext>
                </a:extLst>
              </a:tr>
              <a:tr h="298321">
                <a:tc>
                  <a:txBody>
                    <a:bodyPr/>
                    <a:lstStyle/>
                    <a:p>
                      <a:pPr algn="ctr" fontAlgn="b"/>
                      <a:endParaRPr lang="en-US" sz="1700" b="0" i="0" u="none" strike="noStrike" dirty="0">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10"/>
                  </a:ext>
                </a:extLst>
              </a:tr>
              <a:tr h="298321">
                <a:tc>
                  <a:txBody>
                    <a:bodyPr/>
                    <a:lstStyle/>
                    <a:p>
                      <a:pPr algn="ctr" fontAlgn="b"/>
                      <a:endParaRPr lang="en-US" sz="1700" b="0" i="0" u="none" strike="noStrike" dirty="0">
                        <a:solidFill>
                          <a:srgbClr val="000000"/>
                        </a:solidFill>
                        <a:effectLst/>
                        <a:latin typeface="Calibri"/>
                      </a:endParaRPr>
                    </a:p>
                  </a:txBody>
                  <a:tcPr marL="14920" marR="14920" marT="14916" marB="0" anchor="b"/>
                </a:tc>
                <a:tc gridSpan="3">
                  <a:txBody>
                    <a:bodyPr/>
                    <a:lstStyle/>
                    <a:p>
                      <a:pPr algn="ctr" fontAlgn="b"/>
                      <a:r>
                        <a:rPr lang="en-US" sz="1700" b="1" u="none" strike="noStrike" dirty="0">
                          <a:effectLst/>
                        </a:rPr>
                        <a:t>Real GDP (Base year 2015)</a:t>
                      </a:r>
                      <a:endParaRPr lang="en-US" sz="1700" b="1" i="0" u="none" strike="noStrike" dirty="0">
                        <a:solidFill>
                          <a:srgbClr val="00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rPr>
                        <a:t>2015 $</a:t>
                      </a:r>
                      <a:endParaRPr lang="en-US" sz="1700" b="1"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11"/>
                  </a:ext>
                </a:extLst>
              </a:tr>
              <a:tr h="313236">
                <a:tc>
                  <a:txBody>
                    <a:bodyPr/>
                    <a:lstStyle/>
                    <a:p>
                      <a:pPr algn="ctr" fontAlgn="b"/>
                      <a:r>
                        <a:rPr lang="en-US" sz="1700" u="none" strike="noStrike" dirty="0">
                          <a:solidFill>
                            <a:srgbClr val="FF0000"/>
                          </a:solidFill>
                          <a:effectLst/>
                        </a:rPr>
                        <a:t>2015</a:t>
                      </a:r>
                      <a:endParaRPr lang="en-US" sz="1700" b="0" i="0" u="none" strike="noStrike" dirty="0">
                        <a:solidFill>
                          <a:srgbClr val="FF0000"/>
                        </a:solidFill>
                        <a:effectLst/>
                        <a:latin typeface="Calibri"/>
                      </a:endParaRPr>
                    </a:p>
                  </a:txBody>
                  <a:tcPr marL="14920" marR="14920" marT="14916" marB="0" anchor="b"/>
                </a:tc>
                <a:tc gridSpan="3">
                  <a:txBody>
                    <a:bodyPr/>
                    <a:lstStyle/>
                    <a:p>
                      <a:pPr algn="l" fontAlgn="b"/>
                      <a:r>
                        <a:rPr lang="en-US" sz="1700" u="none" strike="noStrike" dirty="0">
                          <a:solidFill>
                            <a:srgbClr val="FF0000"/>
                          </a:solidFill>
                          <a:effectLst/>
                        </a:rPr>
                        <a:t>($50 </a:t>
                      </a:r>
                      <a:r>
                        <a:rPr lang="en-US" sz="1700" u="none" strike="noStrike" dirty="0">
                          <a:solidFill>
                            <a:srgbClr val="FF0000"/>
                          </a:solidFill>
                          <a:effectLst/>
                          <a:latin typeface="Arial Unicode MS"/>
                          <a:ea typeface="Arial Unicode MS"/>
                          <a:cs typeface="Arial Unicode MS"/>
                        </a:rPr>
                        <a:t>✕</a:t>
                      </a:r>
                      <a:r>
                        <a:rPr lang="en-US" sz="1700" u="none" strike="noStrike" dirty="0">
                          <a:solidFill>
                            <a:srgbClr val="FF0000"/>
                          </a:solidFill>
                          <a:effectLst/>
                        </a:rPr>
                        <a:t> 10) + ($20 </a:t>
                      </a:r>
                      <a:r>
                        <a:rPr lang="en-US" sz="1700" u="none" strike="noStrike" dirty="0">
                          <a:solidFill>
                            <a:srgbClr val="FF0000"/>
                          </a:solidFill>
                          <a:effectLst/>
                          <a:latin typeface="Arial Unicode MS"/>
                          <a:ea typeface="Arial Unicode MS"/>
                          <a:cs typeface="Arial Unicode MS"/>
                        </a:rPr>
                        <a:t>✕</a:t>
                      </a:r>
                      <a:r>
                        <a:rPr lang="en-US" sz="1700" u="none" strike="noStrike" dirty="0">
                          <a:solidFill>
                            <a:srgbClr val="FF0000"/>
                          </a:solidFill>
                          <a:effectLst/>
                        </a:rPr>
                        <a:t> 50) =</a:t>
                      </a:r>
                      <a:endParaRPr lang="en-US" sz="1700" b="0" i="0" u="none" strike="noStrike" dirty="0">
                        <a:solidFill>
                          <a:srgbClr val="FF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rPr>
                        <a:t>1500</a:t>
                      </a:r>
                      <a:endParaRPr lang="en-US" sz="1700" b="0" i="0" u="none" strike="noStrike" dirty="0">
                        <a:solidFill>
                          <a:srgbClr val="FF0000"/>
                        </a:solidFill>
                        <a:effectLst/>
                        <a:latin typeface="Calibri"/>
                      </a:endParaRPr>
                    </a:p>
                  </a:txBody>
                  <a:tcPr marL="14920" marR="14920" marT="14916" marB="0" anchor="b"/>
                </a:tc>
                <a:extLst>
                  <a:ext uri="{0D108BD9-81ED-4DB2-BD59-A6C34878D82A}">
                    <a16:rowId xmlns:a16="http://schemas.microsoft.com/office/drawing/2014/main" val="10012"/>
                  </a:ext>
                </a:extLst>
              </a:tr>
              <a:tr h="328153">
                <a:tc>
                  <a:txBody>
                    <a:bodyPr/>
                    <a:lstStyle/>
                    <a:p>
                      <a:pPr algn="ctr" fontAlgn="b"/>
                      <a:r>
                        <a:rPr lang="en-US" sz="1700" u="none" strike="noStrike" dirty="0">
                          <a:solidFill>
                            <a:srgbClr val="0070C0"/>
                          </a:solidFill>
                          <a:effectLst/>
                        </a:rPr>
                        <a:t>2016</a:t>
                      </a:r>
                      <a:endParaRPr lang="en-US" sz="1700" b="0" i="0" u="none" strike="noStrike" dirty="0">
                        <a:solidFill>
                          <a:srgbClr val="0070C0"/>
                        </a:solidFill>
                        <a:effectLst/>
                        <a:latin typeface="Calibri"/>
                      </a:endParaRPr>
                    </a:p>
                  </a:txBody>
                  <a:tcPr marL="14920" marR="14920" marT="14916" marB="0" anchor="b"/>
                </a:tc>
                <a:tc gridSpan="3">
                  <a:txBody>
                    <a:bodyPr/>
                    <a:lstStyle/>
                    <a:p>
                      <a:pPr algn="l" fontAlgn="b"/>
                      <a:r>
                        <a:rPr lang="en-US" sz="1700" u="none" strike="noStrike" dirty="0">
                          <a:effectLst/>
                        </a:rPr>
                        <a:t>($</a:t>
                      </a:r>
                      <a:r>
                        <a:rPr lang="en-US" sz="1700" u="none" strike="noStrike" dirty="0">
                          <a:solidFill>
                            <a:srgbClr val="FF0000"/>
                          </a:solidFill>
                          <a:effectLst/>
                        </a:rPr>
                        <a:t>50</a:t>
                      </a:r>
                      <a:r>
                        <a:rPr lang="en-US" sz="1700" u="none" strike="noStrike" dirty="0">
                          <a:effectLst/>
                        </a:rPr>
                        <a:t> ✕ </a:t>
                      </a:r>
                      <a:r>
                        <a:rPr lang="en-US" sz="1700" u="none" strike="noStrike" dirty="0">
                          <a:solidFill>
                            <a:srgbClr val="0070C0"/>
                          </a:solidFill>
                          <a:effectLst/>
                        </a:rPr>
                        <a:t>20</a:t>
                      </a:r>
                      <a:r>
                        <a:rPr lang="en-US" sz="1700" u="none" strike="noStrike" dirty="0">
                          <a:effectLst/>
                        </a:rPr>
                        <a:t>) + ($</a:t>
                      </a:r>
                      <a:r>
                        <a:rPr lang="en-US" sz="1700" u="none" strike="noStrike" dirty="0">
                          <a:solidFill>
                            <a:srgbClr val="FF0000"/>
                          </a:solidFill>
                          <a:effectLst/>
                        </a:rPr>
                        <a:t>20</a:t>
                      </a:r>
                      <a:r>
                        <a:rPr lang="en-US" sz="1700" u="none" strike="noStrike" dirty="0">
                          <a:effectLst/>
                        </a:rPr>
                        <a:t> ✕ </a:t>
                      </a:r>
                      <a:r>
                        <a:rPr lang="en-US" sz="1700" u="none" strike="noStrike" dirty="0">
                          <a:solidFill>
                            <a:srgbClr val="0070C0"/>
                          </a:solidFill>
                          <a:effectLst/>
                        </a:rPr>
                        <a:t>100</a:t>
                      </a:r>
                      <a:r>
                        <a:rPr lang="en-US" sz="1700" u="none" strike="noStrike" dirty="0">
                          <a:effectLst/>
                        </a:rPr>
                        <a:t>) =</a:t>
                      </a:r>
                      <a:endParaRPr lang="en-US" sz="1700" b="0" i="0" u="none" strike="noStrike" dirty="0">
                        <a:solidFill>
                          <a:srgbClr val="00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rPr>
                        <a:t>3000</a:t>
                      </a:r>
                      <a:endParaRPr lang="en-US" sz="1700" b="0" i="0" u="none" strike="noStrike" dirty="0">
                        <a:solidFill>
                          <a:srgbClr val="0070C0"/>
                        </a:solidFill>
                        <a:effectLst/>
                        <a:latin typeface="Calibri"/>
                      </a:endParaRPr>
                    </a:p>
                  </a:txBody>
                  <a:tcPr marL="14920" marR="14920" marT="14916" marB="0" anchor="b"/>
                </a:tc>
                <a:extLst>
                  <a:ext uri="{0D108BD9-81ED-4DB2-BD59-A6C34878D82A}">
                    <a16:rowId xmlns:a16="http://schemas.microsoft.com/office/drawing/2014/main" val="10013"/>
                  </a:ext>
                </a:extLst>
              </a:tr>
              <a:tr h="313236">
                <a:tc>
                  <a:txBody>
                    <a:bodyPr/>
                    <a:lstStyle/>
                    <a:p>
                      <a:pPr algn="ctr" fontAlgn="b"/>
                      <a:r>
                        <a:rPr lang="en-US" sz="1700" u="none" strike="noStrike" dirty="0">
                          <a:effectLst/>
                        </a:rPr>
                        <a:t>2017</a:t>
                      </a:r>
                      <a:endParaRPr lang="en-US" sz="1700" b="0" i="0" u="none" strike="noStrike" dirty="0">
                        <a:solidFill>
                          <a:srgbClr val="000000"/>
                        </a:solidFill>
                        <a:effectLst/>
                        <a:latin typeface="Calibri"/>
                      </a:endParaRPr>
                    </a:p>
                  </a:txBody>
                  <a:tcPr marL="14920" marR="14920" marT="14916" marB="0" anchor="b"/>
                </a:tc>
                <a:tc gridSpan="3">
                  <a:txBody>
                    <a:bodyPr/>
                    <a:lstStyle/>
                    <a:p>
                      <a:pPr algn="l" fontAlgn="b"/>
                      <a:r>
                        <a:rPr lang="en-US" sz="1700" u="none" strike="noStrike" dirty="0">
                          <a:effectLst/>
                        </a:rPr>
                        <a:t>($</a:t>
                      </a:r>
                      <a:r>
                        <a:rPr lang="en-US" sz="1700" u="none" strike="noStrike" dirty="0">
                          <a:solidFill>
                            <a:srgbClr val="FF0000"/>
                          </a:solidFill>
                          <a:effectLst/>
                        </a:rPr>
                        <a:t>50</a:t>
                      </a:r>
                      <a:r>
                        <a:rPr lang="en-US" sz="1700" u="none" strike="noStrike" dirty="0">
                          <a:effectLst/>
                        </a:rPr>
                        <a:t> </a:t>
                      </a:r>
                      <a:r>
                        <a:rPr lang="en-US" sz="1700" u="none" strike="noStrike" dirty="0">
                          <a:effectLst/>
                          <a:latin typeface="Arial Unicode MS"/>
                          <a:ea typeface="Arial Unicode MS"/>
                          <a:cs typeface="Arial Unicode MS"/>
                        </a:rPr>
                        <a:t>✕</a:t>
                      </a:r>
                      <a:r>
                        <a:rPr lang="en-US" sz="1700" u="none" strike="noStrike" dirty="0">
                          <a:effectLst/>
                        </a:rPr>
                        <a:t> 20) + ($</a:t>
                      </a:r>
                      <a:r>
                        <a:rPr lang="en-US" sz="1700" u="none" strike="noStrike" dirty="0">
                          <a:solidFill>
                            <a:srgbClr val="FF0000"/>
                          </a:solidFill>
                          <a:effectLst/>
                        </a:rPr>
                        <a:t>20</a:t>
                      </a:r>
                      <a:r>
                        <a:rPr lang="en-US" sz="1700" u="none" strike="noStrike" dirty="0">
                          <a:effectLst/>
                        </a:rPr>
                        <a:t> </a:t>
                      </a:r>
                      <a:r>
                        <a:rPr lang="en-US" sz="1700" u="none" strike="noStrike" dirty="0">
                          <a:effectLst/>
                          <a:latin typeface="Arial Unicode MS"/>
                          <a:ea typeface="Arial Unicode MS"/>
                          <a:cs typeface="Arial Unicode MS"/>
                        </a:rPr>
                        <a:t>✕</a:t>
                      </a:r>
                      <a:r>
                        <a:rPr lang="en-US" sz="1700" u="none" strike="noStrike" dirty="0">
                          <a:effectLst/>
                        </a:rPr>
                        <a:t> 200) =</a:t>
                      </a:r>
                      <a:endParaRPr lang="en-US" sz="1700" b="0" i="0" u="none" strike="noStrike" dirty="0">
                        <a:solidFill>
                          <a:srgbClr val="000000"/>
                        </a:solidFill>
                        <a:effectLst/>
                        <a:latin typeface="Calibri"/>
                      </a:endParaRPr>
                    </a:p>
                  </a:txBody>
                  <a:tcPr marL="14920" marR="14920" marT="14916"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rPr>
                        <a:t>5000</a:t>
                      </a:r>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14"/>
                  </a:ext>
                </a:extLst>
              </a:tr>
              <a:tr h="298321">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a:solidFill>
                          <a:srgbClr val="000000"/>
                        </a:solidFill>
                        <a:effectLst/>
                        <a:latin typeface="Calibri"/>
                      </a:endParaRPr>
                    </a:p>
                  </a:txBody>
                  <a:tcPr marL="14920" marR="14920" marT="14916" marB="0" anchor="b"/>
                </a:tc>
                <a:tc>
                  <a:txBody>
                    <a:bodyPr/>
                    <a:lstStyle/>
                    <a:p>
                      <a:pPr algn="l" fontAlgn="b"/>
                      <a:endParaRPr lang="en-US" sz="1700" b="0" i="0" u="none" strike="noStrike" dirty="0">
                        <a:solidFill>
                          <a:srgbClr val="000000"/>
                        </a:solidFill>
                        <a:effectLst/>
                        <a:latin typeface="Calibri"/>
                      </a:endParaRPr>
                    </a:p>
                  </a:txBody>
                  <a:tcPr marL="14920" marR="14920" marT="14916" marB="0" anchor="b"/>
                </a:tc>
                <a:extLst>
                  <a:ext uri="{0D108BD9-81ED-4DB2-BD59-A6C34878D82A}">
                    <a16:rowId xmlns:a16="http://schemas.microsoft.com/office/drawing/2014/main" val="10015"/>
                  </a:ext>
                </a:extLst>
              </a:tr>
            </a:tbl>
          </a:graphicData>
        </a:graphic>
      </p:graphicFrame>
      <p:grpSp>
        <p:nvGrpSpPr>
          <p:cNvPr id="8" name="Group 7"/>
          <p:cNvGrpSpPr/>
          <p:nvPr/>
        </p:nvGrpSpPr>
        <p:grpSpPr>
          <a:xfrm>
            <a:off x="6781800" y="3810000"/>
            <a:ext cx="3048000" cy="1447800"/>
            <a:chOff x="5257800" y="3810000"/>
            <a:chExt cx="3048000" cy="1447800"/>
          </a:xfrm>
        </p:grpSpPr>
        <p:sp>
          <p:nvSpPr>
            <p:cNvPr id="2" name="TextBox 1"/>
            <p:cNvSpPr txBox="1"/>
            <p:nvPr/>
          </p:nvSpPr>
          <p:spPr>
            <a:xfrm>
              <a:off x="6324600" y="3886200"/>
              <a:ext cx="1981200" cy="1200329"/>
            </a:xfrm>
            <a:prstGeom prst="rect">
              <a:avLst/>
            </a:prstGeom>
            <a:noFill/>
            <a:ln>
              <a:solidFill>
                <a:schemeClr val="accent2"/>
              </a:solidFill>
            </a:ln>
          </p:spPr>
          <p:txBody>
            <a:bodyPr wrap="square" rtlCol="0">
              <a:spAutoFit/>
            </a:bodyPr>
            <a:lstStyle/>
            <a:p>
              <a:r>
                <a:rPr lang="en-US" dirty="0"/>
                <a:t>Note that the base year’s nominal and real GDP </a:t>
              </a:r>
              <a:r>
                <a:rPr lang="en-US" i="1" dirty="0"/>
                <a:t>must</a:t>
              </a:r>
              <a:r>
                <a:rPr lang="en-US" dirty="0"/>
                <a:t> be the same.</a:t>
              </a:r>
            </a:p>
          </p:txBody>
        </p:sp>
        <p:cxnSp>
          <p:nvCxnSpPr>
            <p:cNvPr id="5" name="Straight Arrow Connector 4"/>
            <p:cNvCxnSpPr/>
            <p:nvPr/>
          </p:nvCxnSpPr>
          <p:spPr>
            <a:xfrm flipH="1" flipV="1">
              <a:off x="5257800" y="3810000"/>
              <a:ext cx="10668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257800" y="4876800"/>
              <a:ext cx="1066800" cy="3810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395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t>Nominal and Real GDP</a:t>
            </a:r>
          </a:p>
        </p:txBody>
      </p:sp>
      <p:graphicFrame>
        <p:nvGraphicFramePr>
          <p:cNvPr id="4" name="Content Placeholder 3"/>
          <p:cNvGraphicFramePr>
            <a:graphicFrameLocks noGrp="1"/>
          </p:cNvGraphicFramePr>
          <p:nvPr>
            <p:ph idx="1"/>
          </p:nvPr>
        </p:nvGraphicFramePr>
        <p:xfrm>
          <a:off x="1752600" y="1524001"/>
          <a:ext cx="8686800" cy="4540259"/>
        </p:xfrm>
        <a:graphic>
          <a:graphicData uri="http://schemas.openxmlformats.org/drawingml/2006/table">
            <a:tbl>
              <a:tblPr>
                <a:tableStyleId>{5C22544A-7EE6-4342-B048-85BDC9FD1C3A}</a:tableStyleId>
              </a:tblPr>
              <a:tblGrid>
                <a:gridCol w="994423">
                  <a:extLst>
                    <a:ext uri="{9D8B030D-6E8A-4147-A177-3AD203B41FA5}">
                      <a16:colId xmlns:a16="http://schemas.microsoft.com/office/drawing/2014/main" val="20000"/>
                    </a:ext>
                  </a:extLst>
                </a:gridCol>
                <a:gridCol w="1072113">
                  <a:extLst>
                    <a:ext uri="{9D8B030D-6E8A-4147-A177-3AD203B41FA5}">
                      <a16:colId xmlns:a16="http://schemas.microsoft.com/office/drawing/2014/main" val="20001"/>
                    </a:ext>
                  </a:extLst>
                </a:gridCol>
                <a:gridCol w="947810">
                  <a:extLst>
                    <a:ext uri="{9D8B030D-6E8A-4147-A177-3AD203B41FA5}">
                      <a16:colId xmlns:a16="http://schemas.microsoft.com/office/drawing/2014/main" val="20002"/>
                    </a:ext>
                  </a:extLst>
                </a:gridCol>
                <a:gridCol w="1134461">
                  <a:extLst>
                    <a:ext uri="{9D8B030D-6E8A-4147-A177-3AD203B41FA5}">
                      <a16:colId xmlns:a16="http://schemas.microsoft.com/office/drawing/2014/main" val="20003"/>
                    </a:ext>
                  </a:extLst>
                </a:gridCol>
                <a:gridCol w="994423">
                  <a:extLst>
                    <a:ext uri="{9D8B030D-6E8A-4147-A177-3AD203B41FA5}">
                      <a16:colId xmlns:a16="http://schemas.microsoft.com/office/drawing/2014/main" val="20004"/>
                    </a:ext>
                  </a:extLst>
                </a:gridCol>
                <a:gridCol w="3543570">
                  <a:extLst>
                    <a:ext uri="{9D8B030D-6E8A-4147-A177-3AD203B41FA5}">
                      <a16:colId xmlns:a16="http://schemas.microsoft.com/office/drawing/2014/main" val="20005"/>
                    </a:ext>
                  </a:extLst>
                </a:gridCol>
              </a:tblGrid>
              <a:tr h="298340">
                <a:tc>
                  <a:txBody>
                    <a:bodyPr/>
                    <a:lstStyle/>
                    <a:p>
                      <a:pPr algn="l" fontAlgn="b"/>
                      <a:endParaRPr lang="en-US" sz="1700" b="0" i="0" u="none" strike="noStrike" dirty="0">
                        <a:solidFill>
                          <a:srgbClr val="000000"/>
                        </a:solidFill>
                        <a:effectLst/>
                        <a:latin typeface="+mn-lt"/>
                      </a:endParaRPr>
                    </a:p>
                  </a:txBody>
                  <a:tcPr marL="14920" marR="14920" marT="14917" marB="0" anchor="b"/>
                </a:tc>
                <a:tc gridSpan="2">
                  <a:txBody>
                    <a:bodyPr/>
                    <a:lstStyle/>
                    <a:p>
                      <a:pPr algn="ctr" fontAlgn="b"/>
                      <a:r>
                        <a:rPr lang="en-US" sz="1700" b="1" u="none" strike="noStrike" dirty="0">
                          <a:effectLst/>
                          <a:latin typeface="+mn-lt"/>
                        </a:rPr>
                        <a:t>Apples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gridSpan="2">
                  <a:txBody>
                    <a:bodyPr/>
                    <a:lstStyle/>
                    <a:p>
                      <a:pPr algn="ctr" fontAlgn="b"/>
                      <a:r>
                        <a:rPr lang="en-US" sz="1700" b="1" u="none" strike="noStrike" dirty="0">
                          <a:effectLst/>
                          <a:latin typeface="+mn-lt"/>
                        </a:rPr>
                        <a:t>Oranges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0"/>
                  </a:ext>
                </a:extLst>
              </a:tr>
              <a:tr h="298340">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1"/>
                  </a:ext>
                </a:extLst>
              </a:tr>
              <a:tr h="298340">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10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20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2"/>
                  </a:ext>
                </a:extLst>
              </a:tr>
              <a:tr h="29834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20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30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3"/>
                  </a:ext>
                </a:extLst>
              </a:tr>
              <a:tr h="298340">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150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20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50</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200</a:t>
                      </a:r>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4"/>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5"/>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Nominal GDP</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b="1" i="0" u="none" strike="noStrike" dirty="0">
                          <a:solidFill>
                            <a:srgbClr val="000000"/>
                          </a:solidFill>
                          <a:effectLst/>
                          <a:latin typeface="+mn-lt"/>
                        </a:rPr>
                        <a:t>Growth Rate (%)</a:t>
                      </a:r>
                    </a:p>
                  </a:txBody>
                  <a:tcPr marL="14920" marR="14920" marT="14917" marB="0" anchor="b"/>
                </a:tc>
                <a:extLst>
                  <a:ext uri="{0D108BD9-81ED-4DB2-BD59-A6C34878D82A}">
                    <a16:rowId xmlns:a16="http://schemas.microsoft.com/office/drawing/2014/main" val="10006"/>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07"/>
                  </a:ext>
                </a:extLst>
              </a:tr>
              <a:tr h="27399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solidFill>
                            <a:srgbClr val="0070C0"/>
                          </a:solidFill>
                          <a:effectLst/>
                          <a:latin typeface="+mn-lt"/>
                        </a:rPr>
                        <a:t>($100 ✕ 20) + ($30 ✕ 100) =</a:t>
                      </a:r>
                      <a:endParaRPr lang="en-US" sz="1700" b="0" i="0" u="none" strike="noStrike" dirty="0">
                        <a:solidFill>
                          <a:srgbClr val="0070C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5000</a:t>
                      </a:r>
                      <a:endParaRPr lang="en-US" sz="1700" b="0" i="0" u="none" strike="noStrike" dirty="0">
                        <a:solidFill>
                          <a:srgbClr val="0070C0"/>
                        </a:solidFill>
                        <a:effectLst/>
                        <a:latin typeface="+mn-lt"/>
                      </a:endParaRPr>
                    </a:p>
                  </a:txBody>
                  <a:tcPr marL="14920" marR="14920" marT="14917" marB="0" anchor="b"/>
                </a:tc>
                <a:tc>
                  <a:txBody>
                    <a:bodyPr/>
                    <a:lstStyle/>
                    <a:p>
                      <a:pPr algn="l" fontAlgn="b"/>
                      <a:r>
                        <a:rPr lang="en-US" sz="1700" b="0" i="0" u="none" strike="noStrike" dirty="0">
                          <a:solidFill>
                            <a:srgbClr val="000000"/>
                          </a:solidFill>
                          <a:effectLst/>
                          <a:latin typeface="+mn-lt"/>
                        </a:rPr>
                        <a:t>100</a:t>
                      </a:r>
                      <a:r>
                        <a:rPr lang="en-US" sz="1700" b="0" i="0" u="none" strike="noStrike" baseline="0" dirty="0">
                          <a:solidFill>
                            <a:srgbClr val="000000"/>
                          </a:solidFill>
                          <a:effectLst/>
                          <a:latin typeface="+mn-lt"/>
                        </a:rPr>
                        <a:t> </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0070C0"/>
                          </a:solidFill>
                          <a:effectLst/>
                          <a:latin typeface="+mn-lt"/>
                          <a:ea typeface="Arial Unicode MS"/>
                          <a:cs typeface="Arial Unicode MS"/>
                        </a:rPr>
                        <a:t>5000</a:t>
                      </a:r>
                      <a:r>
                        <a:rPr lang="en-US" sz="1700" b="0" i="0" u="none" strike="noStrike" baseline="0" dirty="0">
                          <a:solidFill>
                            <a:srgbClr val="000000"/>
                          </a:solidFill>
                          <a:effectLst/>
                          <a:latin typeface="+mn-lt"/>
                          <a:ea typeface="Arial Unicode MS"/>
                          <a:cs typeface="Arial Unicode MS"/>
                        </a:rPr>
                        <a:t> – </a:t>
                      </a:r>
                      <a:r>
                        <a:rPr lang="en-US" sz="1700" b="0" i="0" u="none" strike="noStrike" baseline="0" dirty="0">
                          <a:solidFill>
                            <a:srgbClr val="FF0000"/>
                          </a:solidFill>
                          <a:effectLst/>
                          <a:latin typeface="+mn-lt"/>
                          <a:ea typeface="Arial Unicode MS"/>
                          <a:cs typeface="Arial Unicode MS"/>
                        </a:rPr>
                        <a:t>1500</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FF0000"/>
                          </a:solidFill>
                          <a:effectLst/>
                          <a:latin typeface="+mn-lt"/>
                          <a:ea typeface="Arial Unicode MS"/>
                          <a:cs typeface="Arial Unicode MS"/>
                        </a:rPr>
                        <a:t>1500</a:t>
                      </a:r>
                      <a:r>
                        <a:rPr lang="en-US" sz="1700" b="0" i="0" u="none" strike="noStrike" baseline="0" dirty="0">
                          <a:solidFill>
                            <a:srgbClr val="000000"/>
                          </a:solidFill>
                          <a:effectLst/>
                          <a:latin typeface="+mn-lt"/>
                          <a:ea typeface="Arial Unicode MS"/>
                          <a:cs typeface="Arial Unicode MS"/>
                        </a:rPr>
                        <a:t>] = 233 </a:t>
                      </a:r>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08"/>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($150 </a:t>
                      </a:r>
                      <a:r>
                        <a:rPr lang="en-US" sz="1700" u="none" strike="noStrike" dirty="0">
                          <a:effectLst/>
                          <a:latin typeface="+mn-lt"/>
                          <a:ea typeface="Arial Unicode MS"/>
                          <a:cs typeface="Arial Unicode MS"/>
                        </a:rPr>
                        <a:t>✕</a:t>
                      </a:r>
                      <a:r>
                        <a:rPr lang="en-US" sz="1700" u="none" strike="noStrike" dirty="0">
                          <a:effectLst/>
                          <a:latin typeface="+mn-lt"/>
                        </a:rPr>
                        <a:t> 20) + ($50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13000</a:t>
                      </a:r>
                      <a:endParaRPr lang="en-US" sz="1700" b="0" i="0" u="none" strike="noStrike" dirty="0">
                        <a:solidFill>
                          <a:srgbClr val="000000"/>
                        </a:solidFill>
                        <a:effectLst/>
                        <a:latin typeface="+mn-lt"/>
                      </a:endParaRPr>
                    </a:p>
                  </a:txBody>
                  <a:tcPr marL="14920" marR="14920" marT="14917"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100</a:t>
                      </a:r>
                      <a:r>
                        <a:rPr lang="en-US" sz="1700" b="0" i="0" u="none" strike="noStrike" baseline="0" dirty="0">
                          <a:solidFill>
                            <a:srgbClr val="000000"/>
                          </a:solidFill>
                          <a:effectLst/>
                          <a:latin typeface="+mn-lt"/>
                        </a:rPr>
                        <a:t> </a:t>
                      </a:r>
                      <a:r>
                        <a:rPr lang="en-US" sz="1700" b="0" i="0" u="none" strike="noStrike" baseline="0" dirty="0">
                          <a:solidFill>
                            <a:srgbClr val="000000"/>
                          </a:solidFill>
                          <a:effectLst/>
                          <a:latin typeface="+mn-lt"/>
                          <a:ea typeface="Arial Unicode MS"/>
                          <a:cs typeface="Arial Unicode MS"/>
                        </a:rPr>
                        <a:t>✕ [(13000 – </a:t>
                      </a:r>
                      <a:r>
                        <a:rPr lang="en-US" sz="1700" b="0" i="0" u="none" strike="noStrike" baseline="0" dirty="0">
                          <a:solidFill>
                            <a:srgbClr val="0070C0"/>
                          </a:solidFill>
                          <a:effectLst/>
                          <a:latin typeface="+mn-lt"/>
                          <a:ea typeface="Arial Unicode MS"/>
                          <a:cs typeface="Arial Unicode MS"/>
                        </a:rPr>
                        <a:t>5000</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0070C0"/>
                          </a:solidFill>
                          <a:effectLst/>
                          <a:latin typeface="+mn-lt"/>
                          <a:ea typeface="Arial Unicode MS"/>
                          <a:cs typeface="Arial Unicode MS"/>
                        </a:rPr>
                        <a:t>5000</a:t>
                      </a:r>
                      <a:r>
                        <a:rPr lang="en-US" sz="1700" b="0" i="0" u="none" strike="noStrike" baseline="0" dirty="0">
                          <a:solidFill>
                            <a:srgbClr val="000000"/>
                          </a:solidFill>
                          <a:effectLst/>
                          <a:latin typeface="+mn-lt"/>
                          <a:ea typeface="Arial Unicode MS"/>
                          <a:cs typeface="Arial Unicode MS"/>
                        </a:rPr>
                        <a:t>] = 160</a:t>
                      </a:r>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09"/>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0"/>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Real GDP (Base year 2015)</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2015 $</a:t>
                      </a:r>
                      <a:endParaRPr lang="en-US" sz="1700" b="1"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1"/>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2"/>
                  </a:ext>
                </a:extLst>
              </a:tr>
              <a:tr h="328174">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 </a:t>
                      </a:r>
                      <a:r>
                        <a:rPr lang="en-US" sz="1700" u="none" strike="noStrike" dirty="0">
                          <a:solidFill>
                            <a:srgbClr val="0070C0"/>
                          </a:solidFill>
                          <a:effectLst/>
                          <a:latin typeface="+mn-lt"/>
                        </a:rPr>
                        <a:t>20</a:t>
                      </a:r>
                      <a:r>
                        <a:rPr lang="en-US" sz="1700" u="none" strike="noStrike" dirty="0">
                          <a:effectLst/>
                          <a:latin typeface="+mn-lt"/>
                        </a:rPr>
                        <a:t>) + ($</a:t>
                      </a:r>
                      <a:r>
                        <a:rPr lang="en-US" sz="1700" u="none" strike="noStrike" dirty="0">
                          <a:solidFill>
                            <a:srgbClr val="FF0000"/>
                          </a:solidFill>
                          <a:effectLst/>
                          <a:latin typeface="+mn-lt"/>
                        </a:rPr>
                        <a:t>20</a:t>
                      </a:r>
                      <a:r>
                        <a:rPr lang="en-US" sz="1700" u="none" strike="noStrike" dirty="0">
                          <a:effectLst/>
                          <a:latin typeface="+mn-lt"/>
                        </a:rPr>
                        <a:t> ✕ </a:t>
                      </a:r>
                      <a:r>
                        <a:rPr lang="en-US" sz="1700" u="none" strike="noStrike" dirty="0">
                          <a:solidFill>
                            <a:srgbClr val="0070C0"/>
                          </a:solidFill>
                          <a:effectLst/>
                          <a:latin typeface="+mn-lt"/>
                        </a:rPr>
                        <a:t>100</a:t>
                      </a:r>
                      <a:r>
                        <a:rPr lang="en-US" sz="1700" u="none" strike="noStrike" dirty="0">
                          <a:effectLst/>
                          <a:latin typeface="+mn-lt"/>
                        </a:rPr>
                        <a:t>)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3000</a:t>
                      </a:r>
                      <a:endParaRPr lang="en-US" sz="1700" b="0" i="0" u="none" strike="noStrike" dirty="0">
                        <a:solidFill>
                          <a:srgbClr val="0070C0"/>
                        </a:solidFill>
                        <a:effectLst/>
                        <a:latin typeface="+mn-lt"/>
                      </a:endParaRPr>
                    </a:p>
                  </a:txBody>
                  <a:tcPr marL="14920" marR="14920" marT="14917" marB="0" anchor="b"/>
                </a:tc>
                <a:tc>
                  <a:txBody>
                    <a:bodyPr/>
                    <a:lstStyle/>
                    <a:p>
                      <a:pPr algn="l" fontAlgn="b"/>
                      <a:r>
                        <a:rPr lang="en-US" sz="1700" b="0" i="0" u="none" strike="noStrike" dirty="0">
                          <a:solidFill>
                            <a:srgbClr val="000000"/>
                          </a:solidFill>
                          <a:effectLst/>
                          <a:latin typeface="+mn-lt"/>
                        </a:rPr>
                        <a:t>100</a:t>
                      </a:r>
                      <a:r>
                        <a:rPr lang="en-US" sz="1700" b="0" i="0" u="none" strike="noStrike" baseline="0" dirty="0">
                          <a:solidFill>
                            <a:srgbClr val="000000"/>
                          </a:solidFill>
                          <a:effectLst/>
                          <a:latin typeface="+mn-lt"/>
                        </a:rPr>
                        <a:t> </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0070C0"/>
                          </a:solidFill>
                          <a:effectLst/>
                          <a:latin typeface="+mn-lt"/>
                          <a:ea typeface="Arial Unicode MS"/>
                          <a:cs typeface="Arial Unicode MS"/>
                        </a:rPr>
                        <a:t>3000</a:t>
                      </a:r>
                      <a:r>
                        <a:rPr lang="en-US" sz="1700" b="0" i="0" u="none" strike="noStrike" baseline="0" dirty="0">
                          <a:solidFill>
                            <a:srgbClr val="000000"/>
                          </a:solidFill>
                          <a:effectLst/>
                          <a:latin typeface="+mn-lt"/>
                          <a:ea typeface="Arial Unicode MS"/>
                          <a:cs typeface="Arial Unicode MS"/>
                        </a:rPr>
                        <a:t> – </a:t>
                      </a:r>
                      <a:r>
                        <a:rPr lang="en-US" sz="1700" b="0" i="0" u="none" strike="noStrike" baseline="0" dirty="0">
                          <a:solidFill>
                            <a:srgbClr val="FF0000"/>
                          </a:solidFill>
                          <a:effectLst/>
                          <a:latin typeface="+mn-lt"/>
                          <a:ea typeface="Arial Unicode MS"/>
                          <a:cs typeface="Arial Unicode MS"/>
                        </a:rPr>
                        <a:t>1500</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FF0000"/>
                          </a:solidFill>
                          <a:effectLst/>
                          <a:latin typeface="+mn-lt"/>
                          <a:ea typeface="Arial Unicode MS"/>
                          <a:cs typeface="Arial Unicode MS"/>
                        </a:rPr>
                        <a:t>1500</a:t>
                      </a:r>
                      <a:r>
                        <a:rPr lang="en-US" sz="1700" b="0" i="0" u="none" strike="noStrike" baseline="0" dirty="0">
                          <a:solidFill>
                            <a:srgbClr val="000000"/>
                          </a:solidFill>
                          <a:effectLst/>
                          <a:latin typeface="+mn-lt"/>
                          <a:ea typeface="Arial Unicode MS"/>
                          <a:cs typeface="Arial Unicode MS"/>
                        </a:rPr>
                        <a:t>] = 100</a:t>
                      </a:r>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3"/>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 + ($</a:t>
                      </a:r>
                      <a:r>
                        <a:rPr lang="en-US" sz="1700" u="none" strike="noStrike" dirty="0">
                          <a:solidFill>
                            <a:srgbClr val="FF0000"/>
                          </a:solidFill>
                          <a:effectLst/>
                          <a:latin typeface="+mn-lt"/>
                        </a:rPr>
                        <a:t>20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5000</a:t>
                      </a:r>
                      <a:endParaRPr lang="en-US" sz="1700" b="0" i="0" u="none" strike="noStrike" dirty="0">
                        <a:solidFill>
                          <a:srgbClr val="000000"/>
                        </a:solidFill>
                        <a:effectLst/>
                        <a:latin typeface="+mn-lt"/>
                      </a:endParaRPr>
                    </a:p>
                  </a:txBody>
                  <a:tcPr marL="14920" marR="14920" marT="14917" marB="0" anchor="b"/>
                </a:tc>
                <a:tc>
                  <a:txBody>
                    <a:bodyPr/>
                    <a:lstStyle/>
                    <a:p>
                      <a:pPr algn="l" fontAlgn="b"/>
                      <a:r>
                        <a:rPr lang="en-US" sz="1700" b="0" i="0" u="none" strike="noStrike" dirty="0">
                          <a:solidFill>
                            <a:srgbClr val="000000"/>
                          </a:solidFill>
                          <a:effectLst/>
                          <a:latin typeface="+mn-lt"/>
                        </a:rPr>
                        <a:t>100</a:t>
                      </a:r>
                      <a:r>
                        <a:rPr lang="en-US" sz="1700" b="0" i="0" u="none" strike="noStrike" baseline="0" dirty="0">
                          <a:solidFill>
                            <a:srgbClr val="000000"/>
                          </a:solidFill>
                          <a:effectLst/>
                          <a:latin typeface="+mn-lt"/>
                        </a:rPr>
                        <a:t> </a:t>
                      </a:r>
                      <a:r>
                        <a:rPr lang="en-US" sz="1700" b="0" i="0" u="none" strike="noStrike" baseline="0" dirty="0">
                          <a:solidFill>
                            <a:srgbClr val="000000"/>
                          </a:solidFill>
                          <a:effectLst/>
                          <a:latin typeface="+mn-lt"/>
                          <a:ea typeface="Arial Unicode MS"/>
                          <a:cs typeface="Arial Unicode MS"/>
                        </a:rPr>
                        <a:t>✕ [(5000 – </a:t>
                      </a:r>
                      <a:r>
                        <a:rPr lang="en-US" sz="1700" b="0" i="0" u="none" strike="noStrike" baseline="0" dirty="0">
                          <a:solidFill>
                            <a:srgbClr val="0070C0"/>
                          </a:solidFill>
                          <a:effectLst/>
                          <a:latin typeface="+mn-lt"/>
                          <a:ea typeface="Arial Unicode MS"/>
                          <a:cs typeface="Arial Unicode MS"/>
                        </a:rPr>
                        <a:t>3000</a:t>
                      </a:r>
                      <a:r>
                        <a:rPr lang="en-US" sz="1700" b="0" i="0" u="none" strike="noStrike" baseline="0" dirty="0">
                          <a:solidFill>
                            <a:srgbClr val="000000"/>
                          </a:solidFill>
                          <a:effectLst/>
                          <a:latin typeface="+mn-lt"/>
                          <a:ea typeface="Arial Unicode MS"/>
                          <a:cs typeface="Arial Unicode MS"/>
                        </a:rPr>
                        <a:t>)/ </a:t>
                      </a:r>
                      <a:r>
                        <a:rPr lang="en-US" sz="1700" b="0" i="0" u="none" strike="noStrike" baseline="0" dirty="0">
                          <a:solidFill>
                            <a:srgbClr val="0070C0"/>
                          </a:solidFill>
                          <a:effectLst/>
                          <a:latin typeface="+mn-lt"/>
                          <a:ea typeface="Arial Unicode MS"/>
                          <a:cs typeface="Arial Unicode MS"/>
                        </a:rPr>
                        <a:t>3000</a:t>
                      </a:r>
                      <a:r>
                        <a:rPr lang="en-US" sz="1700" b="0" i="0" u="none" strike="noStrike" baseline="0" dirty="0">
                          <a:solidFill>
                            <a:srgbClr val="000000"/>
                          </a:solidFill>
                          <a:effectLst/>
                          <a:latin typeface="+mn-lt"/>
                          <a:ea typeface="Arial Unicode MS"/>
                          <a:cs typeface="Arial Unicode MS"/>
                        </a:rPr>
                        <a:t>] = 67</a:t>
                      </a:r>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4"/>
                  </a:ext>
                </a:extLst>
              </a:tr>
            </a:tbl>
          </a:graphicData>
        </a:graphic>
      </p:graphicFrame>
      <p:graphicFrame>
        <p:nvGraphicFramePr>
          <p:cNvPr id="23653" name="Object 2"/>
          <p:cNvGraphicFramePr>
            <a:graphicFrameLocks noChangeAspect="1"/>
          </p:cNvGraphicFramePr>
          <p:nvPr/>
        </p:nvGraphicFramePr>
        <p:xfrm>
          <a:off x="6870701" y="2273300"/>
          <a:ext cx="3770313" cy="546100"/>
        </p:xfrm>
        <a:graphic>
          <a:graphicData uri="http://schemas.openxmlformats.org/presentationml/2006/ole">
            <mc:AlternateContent xmlns:mc="http://schemas.openxmlformats.org/markup-compatibility/2006">
              <mc:Choice xmlns:v="urn:schemas-microsoft-com:vml" Requires="v">
                <p:oleObj name="Equation" r:id="rId2" imgW="2717800" imgH="393700" progId="Equation.3">
                  <p:embed/>
                </p:oleObj>
              </mc:Choice>
              <mc:Fallback>
                <p:oleObj name="Equation" r:id="rId2" imgW="2717800" imgH="393700" progId="Equation.3">
                  <p:embed/>
                  <p:pic>
                    <p:nvPicPr>
                      <p:cNvPr id="2365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1" y="2273300"/>
                        <a:ext cx="3770313" cy="54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785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U.S. Nominal and Real GDP, 1929-2021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
        <p:nvSpPr>
          <p:cNvPr id="4" name="TextBox 3"/>
          <p:cNvSpPr txBox="1"/>
          <p:nvPr/>
        </p:nvSpPr>
        <p:spPr>
          <a:xfrm>
            <a:off x="838200" y="5943600"/>
            <a:ext cx="10287000" cy="646331"/>
          </a:xfrm>
          <a:prstGeom prst="rect">
            <a:avLst/>
          </a:prstGeom>
          <a:noFill/>
        </p:spPr>
        <p:txBody>
          <a:bodyPr wrap="square" rtlCol="0">
            <a:spAutoFit/>
          </a:bodyPr>
          <a:lstStyle/>
          <a:p>
            <a:r>
              <a:rPr lang="en-US" dirty="0"/>
              <a:t>Real GDP: </a:t>
            </a:r>
            <a:r>
              <a:rPr lang="en-US" dirty="0">
                <a:hlinkClick r:id="rId4"/>
              </a:rPr>
              <a:t>https://fred.stlouisfed.org/series/GDPCA</a:t>
            </a:r>
            <a:endParaRPr lang="en-US" dirty="0"/>
          </a:p>
          <a:p>
            <a:r>
              <a:rPr lang="en-US" dirty="0"/>
              <a:t>Nominal GDP: </a:t>
            </a:r>
            <a:r>
              <a:rPr lang="en-US" dirty="0">
                <a:hlinkClick r:id="rId5"/>
              </a:rPr>
              <a:t>https://fred.stlouisfed.org/series/GDPA</a:t>
            </a:r>
            <a:r>
              <a:rPr lang="en-US" dirty="0"/>
              <a:t> </a:t>
            </a:r>
          </a:p>
        </p:txBody>
      </p:sp>
    </p:spTree>
    <p:extLst>
      <p:ext uri="{BB962C8B-B14F-4D97-AF65-F5344CB8AC3E}">
        <p14:creationId xmlns:p14="http://schemas.microsoft.com/office/powerpoint/2010/main" val="33609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Macroeconomics</a:t>
            </a:r>
          </a:p>
        </p:txBody>
      </p:sp>
      <p:sp>
        <p:nvSpPr>
          <p:cNvPr id="6147" name="Rectangle 3"/>
          <p:cNvSpPr>
            <a:spLocks noGrp="1" noChangeArrowheads="1"/>
          </p:cNvSpPr>
          <p:nvPr>
            <p:ph idx="1"/>
          </p:nvPr>
        </p:nvSpPr>
        <p:spPr/>
        <p:txBody>
          <a:bodyPr/>
          <a:lstStyle/>
          <a:p>
            <a:r>
              <a:rPr lang="en-US" altLang="en-US" dirty="0"/>
              <a:t>Macroeconomics deals with questions like these:</a:t>
            </a:r>
          </a:p>
          <a:p>
            <a:pPr lvl="1"/>
            <a:r>
              <a:rPr lang="en-US" altLang="en-US" dirty="0"/>
              <a:t>Why is average income high in some countries and low in others? </a:t>
            </a:r>
          </a:p>
          <a:p>
            <a:pPr lvl="1"/>
            <a:r>
              <a:rPr lang="en-US" altLang="en-US" dirty="0"/>
              <a:t>Why do prices rise rapidly in some time periods while they are more stable in others? </a:t>
            </a:r>
          </a:p>
          <a:p>
            <a:pPr lvl="1"/>
            <a:r>
              <a:rPr lang="en-US" altLang="en-US" dirty="0"/>
              <a:t>Why do production and employment expand in some years and contract in others? </a:t>
            </a:r>
          </a:p>
          <a:p>
            <a:endParaRPr lang="en-US" altLang="en-US" dirty="0"/>
          </a:p>
          <a:p>
            <a:r>
              <a:rPr lang="en-US" altLang="en-US" dirty="0"/>
              <a:t>But before any analysis can begin, it makes sense to spend time with data</a:t>
            </a:r>
          </a:p>
        </p:txBody>
      </p:sp>
      <p:sp>
        <p:nvSpPr>
          <p:cNvPr id="6148"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Growth Rate of Nominal and Real GDP, USA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058400" cy="3871924"/>
          </a:xfrm>
          <a:prstGeom prst="rect">
            <a:avLst/>
          </a:prstGeom>
        </p:spPr>
      </p:pic>
    </p:spTree>
    <p:extLst>
      <p:ext uri="{BB962C8B-B14F-4D97-AF65-F5344CB8AC3E}">
        <p14:creationId xmlns:p14="http://schemas.microsoft.com/office/powerpoint/2010/main" val="2871238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vs. Real GDP</a:t>
            </a:r>
          </a:p>
        </p:txBody>
      </p:sp>
      <p:sp>
        <p:nvSpPr>
          <p:cNvPr id="3" name="Content Placeholder 2"/>
          <p:cNvSpPr>
            <a:spLocks noGrp="1"/>
          </p:cNvSpPr>
          <p:nvPr>
            <p:ph idx="1"/>
          </p:nvPr>
        </p:nvSpPr>
        <p:spPr/>
        <p:txBody>
          <a:bodyPr/>
          <a:lstStyle/>
          <a:p>
            <a:r>
              <a:rPr lang="en-US" dirty="0"/>
              <a:t>Video: </a:t>
            </a:r>
            <a:r>
              <a:rPr lang="en-US" dirty="0">
                <a:hlinkClick r:id="rId2"/>
              </a:rPr>
              <a:t>https://youtu.be/rGqhTQyY6g4</a:t>
            </a:r>
            <a:endParaRPr lang="en-US" dirty="0"/>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4147550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GDP comparisons</a:t>
            </a:r>
          </a:p>
        </p:txBody>
      </p:sp>
      <p:sp>
        <p:nvSpPr>
          <p:cNvPr id="3" name="Text Placeholder 2"/>
          <p:cNvSpPr>
            <a:spLocks noGrp="1"/>
          </p:cNvSpPr>
          <p:nvPr>
            <p:ph type="body" idx="1"/>
          </p:nvPr>
        </p:nvSpPr>
        <p:spPr/>
        <p:txBody>
          <a:bodyPr/>
          <a:lstStyle/>
          <a:p>
            <a:r>
              <a:rPr lang="en-US" dirty="0"/>
              <a:t>How can we measure national productive activity so that the numbers can be compared across nations?</a:t>
            </a:r>
          </a:p>
        </p:txBody>
      </p:sp>
    </p:spTree>
    <p:extLst>
      <p:ext uri="{BB962C8B-B14F-4D97-AF65-F5344CB8AC3E}">
        <p14:creationId xmlns:p14="http://schemas.microsoft.com/office/powerpoint/2010/main" val="3777998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t>International Comparisons</a:t>
            </a:r>
          </a:p>
        </p:txBody>
      </p:sp>
      <p:sp>
        <p:nvSpPr>
          <p:cNvPr id="43011" name="Content Placeholder 2"/>
          <p:cNvSpPr>
            <a:spLocks noGrp="1"/>
          </p:cNvSpPr>
          <p:nvPr>
            <p:ph idx="1"/>
          </p:nvPr>
        </p:nvSpPr>
        <p:spPr/>
        <p:txBody>
          <a:bodyPr/>
          <a:lstStyle/>
          <a:p>
            <a:pPr eaLnBrk="1" hangingPunct="1"/>
            <a:r>
              <a:rPr lang="en-US" dirty="0"/>
              <a:t>When the GDP numbers for various countries’ are compared, the same currency units must be used</a:t>
            </a:r>
          </a:p>
          <a:p>
            <a:pPr eaLnBrk="1" hangingPunct="1"/>
            <a:r>
              <a:rPr lang="en-US" dirty="0"/>
              <a:t>There are </a:t>
            </a:r>
            <a:r>
              <a:rPr lang="en-US" i="1" dirty="0"/>
              <a:t>two</a:t>
            </a:r>
            <a:r>
              <a:rPr lang="en-US" dirty="0"/>
              <a:t> ways of converting from national currencies to a common currency, such as the US dollar</a:t>
            </a:r>
          </a:p>
          <a:p>
            <a:pPr lvl="1" eaLnBrk="1" hangingPunct="1"/>
            <a:r>
              <a:rPr lang="en-US" dirty="0"/>
              <a:t>Use market exchange rates</a:t>
            </a:r>
          </a:p>
          <a:p>
            <a:pPr lvl="1" eaLnBrk="1" hangingPunct="1"/>
            <a:r>
              <a:rPr lang="en-US" dirty="0"/>
              <a:t>Use a common set of prices (PPP)</a:t>
            </a:r>
          </a:p>
        </p:txBody>
      </p:sp>
    </p:spTree>
    <p:extLst>
      <p:ext uri="{BB962C8B-B14F-4D97-AF65-F5344CB8AC3E}">
        <p14:creationId xmlns:p14="http://schemas.microsoft.com/office/powerpoint/2010/main" val="2379056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Exchange Rate Method</a:t>
            </a:r>
          </a:p>
        </p:txBody>
      </p:sp>
      <p:sp>
        <p:nvSpPr>
          <p:cNvPr id="3" name="Content Placeholder 2"/>
          <p:cNvSpPr>
            <a:spLocks noGrp="1"/>
          </p:cNvSpPr>
          <p:nvPr>
            <p:ph idx="1"/>
          </p:nvPr>
        </p:nvSpPr>
        <p:spPr/>
        <p:txBody>
          <a:bodyPr/>
          <a:lstStyle/>
          <a:p>
            <a:r>
              <a:rPr lang="en-US" dirty="0"/>
              <a:t>Step 1: Look up Mexico’s GDP in Mexico’s currency, the peso</a:t>
            </a:r>
          </a:p>
          <a:p>
            <a:r>
              <a:rPr lang="en-US" dirty="0"/>
              <a:t>Step 2: Look up how many US dollars one Mexican peso is worth</a:t>
            </a:r>
          </a:p>
          <a:p>
            <a:r>
              <a:rPr lang="en-US" dirty="0"/>
              <a:t>Step 3: Multiply the numbers in Steps 1 and 2</a:t>
            </a:r>
          </a:p>
          <a:p>
            <a:pPr lvl="1"/>
            <a:r>
              <a:rPr lang="en-US" dirty="0"/>
              <a:t>This gives you Mexico’s GDP in US dollars</a:t>
            </a:r>
          </a:p>
          <a:p>
            <a:pPr lvl="1"/>
            <a:r>
              <a:rPr lang="en-US" dirty="0"/>
              <a:t>If the GDPs of two countries are both expressed in US dollars, they can be compared head to head</a:t>
            </a:r>
          </a:p>
          <a:p>
            <a:pPr lvl="1"/>
            <a:endParaRPr lang="en-US" dirty="0"/>
          </a:p>
          <a:p>
            <a:r>
              <a:rPr lang="en-US" dirty="0"/>
              <a:t>There’s another way to calculate Mexico’s GDP in US dollars …</a:t>
            </a:r>
          </a:p>
        </p:txBody>
      </p:sp>
    </p:spTree>
    <p:extLst>
      <p:ext uri="{BB962C8B-B14F-4D97-AF65-F5344CB8AC3E}">
        <p14:creationId xmlns:p14="http://schemas.microsoft.com/office/powerpoint/2010/main" val="3337614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Exchange Rate Method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852" y="1520400"/>
            <a:ext cx="6712295" cy="5258070"/>
          </a:xfrm>
          <a:prstGeom prst="rect">
            <a:avLst/>
          </a:prstGeom>
        </p:spPr>
      </p:pic>
      <p:sp>
        <p:nvSpPr>
          <p:cNvPr id="4" name="TextBox 3"/>
          <p:cNvSpPr txBox="1"/>
          <p:nvPr/>
        </p:nvSpPr>
        <p:spPr>
          <a:xfrm>
            <a:off x="9772073" y="5523345"/>
            <a:ext cx="2272145" cy="646331"/>
          </a:xfrm>
          <a:prstGeom prst="rect">
            <a:avLst/>
          </a:prstGeom>
          <a:noFill/>
        </p:spPr>
        <p:txBody>
          <a:bodyPr wrap="square" rtlCol="0">
            <a:spAutoFit/>
          </a:bodyPr>
          <a:lstStyle/>
          <a:p>
            <a:r>
              <a:rPr lang="en-US" dirty="0"/>
              <a:t>As on December 13, 2022</a:t>
            </a:r>
          </a:p>
        </p:txBody>
      </p:sp>
    </p:spTree>
    <p:extLst>
      <p:ext uri="{BB962C8B-B14F-4D97-AF65-F5344CB8AC3E}">
        <p14:creationId xmlns:p14="http://schemas.microsoft.com/office/powerpoint/2010/main" val="755197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Power Parity Method</a:t>
            </a:r>
          </a:p>
        </p:txBody>
      </p:sp>
      <p:sp>
        <p:nvSpPr>
          <p:cNvPr id="3" name="Content Placeholder 2"/>
          <p:cNvSpPr>
            <a:spLocks noGrp="1"/>
          </p:cNvSpPr>
          <p:nvPr>
            <p:ph idx="1"/>
          </p:nvPr>
        </p:nvSpPr>
        <p:spPr/>
        <p:txBody>
          <a:bodyPr>
            <a:normAutofit/>
          </a:bodyPr>
          <a:lstStyle/>
          <a:p>
            <a:r>
              <a:rPr lang="en-US" dirty="0"/>
              <a:t>Step 1: Find out the quantities of all the final goods that were produced in Mexico during 2016</a:t>
            </a:r>
          </a:p>
          <a:p>
            <a:r>
              <a:rPr lang="en-US" dirty="0"/>
              <a:t>Step 2: Find out the prices of those goods in the United States—</a:t>
            </a:r>
            <a:r>
              <a:rPr lang="en-US" i="1" dirty="0"/>
              <a:t>not</a:t>
            </a:r>
            <a:r>
              <a:rPr lang="en-US" dirty="0"/>
              <a:t> Mexico—in 2016. </a:t>
            </a:r>
          </a:p>
          <a:p>
            <a:pPr lvl="1"/>
            <a:r>
              <a:rPr lang="en-US" dirty="0"/>
              <a:t>These prices are in US dollars</a:t>
            </a:r>
          </a:p>
          <a:p>
            <a:r>
              <a:rPr lang="en-US" dirty="0"/>
              <a:t>Step 3: Calculate Mexico’s GDP in US dollars, by</a:t>
            </a:r>
          </a:p>
          <a:p>
            <a:pPr lvl="1"/>
            <a:r>
              <a:rPr lang="en-US" dirty="0"/>
              <a:t>Step 3a: multiplying the quantities in Step 1 by the corresponding prices in Step 2 and </a:t>
            </a:r>
          </a:p>
          <a:p>
            <a:pPr lvl="1"/>
            <a:r>
              <a:rPr lang="en-US" dirty="0"/>
              <a:t>Step 3b: then adding the results obtained in Step 3a</a:t>
            </a:r>
          </a:p>
        </p:txBody>
      </p:sp>
    </p:spTree>
    <p:extLst>
      <p:ext uri="{BB962C8B-B14F-4D97-AF65-F5344CB8AC3E}">
        <p14:creationId xmlns:p14="http://schemas.microsoft.com/office/powerpoint/2010/main" val="1937052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Compare GDP!</a:t>
            </a:r>
          </a:p>
        </p:txBody>
      </p:sp>
      <p:graphicFrame>
        <p:nvGraphicFramePr>
          <p:cNvPr id="3" name="Table 2"/>
          <p:cNvGraphicFramePr>
            <a:graphicFrameLocks noGrp="1"/>
          </p:cNvGraphicFramePr>
          <p:nvPr/>
        </p:nvGraphicFramePr>
        <p:xfrm>
          <a:off x="838199" y="1690688"/>
          <a:ext cx="4846865" cy="5005673"/>
        </p:xfrm>
        <a:graphic>
          <a:graphicData uri="http://schemas.openxmlformats.org/drawingml/2006/table">
            <a:tbl>
              <a:tblPr>
                <a:tableStyleId>{616DA210-FB5B-4158-B5E0-FEB733F419BA}</a:tableStyleId>
              </a:tblPr>
              <a:tblGrid>
                <a:gridCol w="1270404">
                  <a:extLst>
                    <a:ext uri="{9D8B030D-6E8A-4147-A177-3AD203B41FA5}">
                      <a16:colId xmlns:a16="http://schemas.microsoft.com/office/drawing/2014/main" val="1987725820"/>
                    </a:ext>
                  </a:extLst>
                </a:gridCol>
                <a:gridCol w="773289">
                  <a:extLst>
                    <a:ext uri="{9D8B030D-6E8A-4147-A177-3AD203B41FA5}">
                      <a16:colId xmlns:a16="http://schemas.microsoft.com/office/drawing/2014/main" val="4045073019"/>
                    </a:ext>
                  </a:extLst>
                </a:gridCol>
                <a:gridCol w="662819">
                  <a:extLst>
                    <a:ext uri="{9D8B030D-6E8A-4147-A177-3AD203B41FA5}">
                      <a16:colId xmlns:a16="http://schemas.microsoft.com/office/drawing/2014/main" val="795432071"/>
                    </a:ext>
                  </a:extLst>
                </a:gridCol>
                <a:gridCol w="1270404">
                  <a:extLst>
                    <a:ext uri="{9D8B030D-6E8A-4147-A177-3AD203B41FA5}">
                      <a16:colId xmlns:a16="http://schemas.microsoft.com/office/drawing/2014/main" val="2398369449"/>
                    </a:ext>
                  </a:extLst>
                </a:gridCol>
                <a:gridCol w="869949">
                  <a:extLst>
                    <a:ext uri="{9D8B030D-6E8A-4147-A177-3AD203B41FA5}">
                      <a16:colId xmlns:a16="http://schemas.microsoft.com/office/drawing/2014/main" val="2767314782"/>
                    </a:ext>
                  </a:extLst>
                </a:gridCol>
              </a:tblGrid>
              <a:tr h="1001133">
                <a:tc>
                  <a:txBody>
                    <a:bodyPr/>
                    <a:lstStyle/>
                    <a:p>
                      <a:pPr algn="l" fontAlgn="t"/>
                      <a:r>
                        <a:rPr lang="en-US" sz="1200" u="none" strike="noStrike">
                          <a:effectLst/>
                        </a:rPr>
                        <a:t>country</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GDP 2021 (2021 US$ billions)</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country</a:t>
                      </a:r>
                      <a:endParaRPr lang="en-US" sz="1200" b="0" i="0" u="none" strike="noStrike">
                        <a:solidFill>
                          <a:srgbClr val="000000"/>
                        </a:solidFill>
                        <a:effectLst/>
                        <a:latin typeface="Calibri" panose="020F0502020204030204" pitchFamily="34" charset="0"/>
                      </a:endParaRPr>
                    </a:p>
                  </a:txBody>
                  <a:tcPr marL="6905" marR="6905" marT="6905" marB="0"/>
                </a:tc>
                <a:tc>
                  <a:txBody>
                    <a:bodyPr/>
                    <a:lstStyle/>
                    <a:p>
                      <a:pPr algn="l" fontAlgn="t"/>
                      <a:r>
                        <a:rPr lang="en-US" sz="1200" u="none" strike="noStrike">
                          <a:effectLst/>
                        </a:rPr>
                        <a:t> GDP.PPP 2021 (2021 international $ billions) </a:t>
                      </a:r>
                      <a:endParaRPr lang="en-US" sz="1200" b="0" i="0" u="none" strike="noStrike">
                        <a:solidFill>
                          <a:srgbClr val="000000"/>
                        </a:solidFill>
                        <a:effectLst/>
                        <a:latin typeface="Calibri" panose="020F0502020204030204" pitchFamily="34" charset="0"/>
                      </a:endParaRPr>
                    </a:p>
                  </a:txBody>
                  <a:tcPr marL="6905" marR="6905" marT="6905" marB="0"/>
                </a:tc>
                <a:extLst>
                  <a:ext uri="{0D108BD9-81ED-4DB2-BD59-A6C34878D82A}">
                    <a16:rowId xmlns:a16="http://schemas.microsoft.com/office/drawing/2014/main" val="3999813202"/>
                  </a:ext>
                </a:extLst>
              </a:tr>
              <a:tr h="200227">
                <a:tc>
                  <a:txBody>
                    <a:bodyPr/>
                    <a:lstStyle/>
                    <a:p>
                      <a:pPr algn="l" fontAlgn="b"/>
                      <a:r>
                        <a:rPr lang="en-US" sz="1200" u="none" strike="noStrike">
                          <a:effectLst/>
                        </a:rPr>
                        <a:t>United States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solidFill>
                            <a:srgbClr val="FF0000"/>
                          </a:solidFill>
                          <a:effectLst/>
                        </a:rPr>
                        <a:t>       22,996 </a:t>
                      </a:r>
                      <a:endParaRPr lang="en-US" sz="1200" b="0" i="0" u="none" strike="noStrike" dirty="0">
                        <a:solidFill>
                          <a:srgbClr val="FF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China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27,313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274283868"/>
                  </a:ext>
                </a:extLst>
              </a:tr>
              <a:tr h="200227">
                <a:tc>
                  <a:txBody>
                    <a:bodyPr/>
                    <a:lstStyle/>
                    <a:p>
                      <a:pPr algn="l" fontAlgn="b"/>
                      <a:r>
                        <a:rPr lang="en-US" sz="1200" u="none" strike="noStrike">
                          <a:effectLst/>
                        </a:rPr>
                        <a:t>China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17,734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United States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effectLst/>
                        </a:rPr>
                        <a:t>          </a:t>
                      </a:r>
                      <a:r>
                        <a:rPr lang="en-US" sz="1200" u="none" strike="noStrike" dirty="0">
                          <a:solidFill>
                            <a:srgbClr val="FF0000"/>
                          </a:solidFill>
                          <a:effectLst/>
                        </a:rPr>
                        <a:t>22,996</a:t>
                      </a:r>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837855967"/>
                  </a:ext>
                </a:extLst>
              </a:tr>
              <a:tr h="200227">
                <a:tc>
                  <a:txBody>
                    <a:bodyPr/>
                    <a:lstStyle/>
                    <a:p>
                      <a:pPr algn="l" fontAlgn="b"/>
                      <a:r>
                        <a:rPr lang="en-US" sz="1200" u="none" strike="noStrike">
                          <a:effectLst/>
                        </a:rPr>
                        <a:t>Japan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4,937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India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10,219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894663213"/>
                  </a:ext>
                </a:extLst>
              </a:tr>
              <a:tr h="200227">
                <a:tc>
                  <a:txBody>
                    <a:bodyPr/>
                    <a:lstStyle/>
                    <a:p>
                      <a:pPr algn="l" fontAlgn="b"/>
                      <a:r>
                        <a:rPr lang="en-US" sz="1200" u="none" strike="noStrike">
                          <a:effectLst/>
                        </a:rPr>
                        <a:t>Germany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4,223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Japan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5,397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36484271"/>
                  </a:ext>
                </a:extLst>
              </a:tr>
              <a:tr h="200227">
                <a:tc>
                  <a:txBody>
                    <a:bodyPr/>
                    <a:lstStyle/>
                    <a:p>
                      <a:pPr algn="l" fontAlgn="b"/>
                      <a:r>
                        <a:rPr lang="en-US" sz="1200" u="none" strike="noStrike">
                          <a:effectLst/>
                        </a:rPr>
                        <a:t>United Kingdom</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3,187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Germany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4,815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011327825"/>
                  </a:ext>
                </a:extLst>
              </a:tr>
              <a:tr h="200227">
                <a:tc>
                  <a:txBody>
                    <a:bodyPr/>
                    <a:lstStyle/>
                    <a:p>
                      <a:pPr algn="l" fontAlgn="b"/>
                      <a:r>
                        <a:rPr lang="en-US" sz="1200" u="none" strike="noStrike">
                          <a:effectLst/>
                        </a:rPr>
                        <a:t>India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3,173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Russian Federation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4,785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440074492"/>
                  </a:ext>
                </a:extLst>
              </a:tr>
              <a:tr h="200227">
                <a:tc>
                  <a:txBody>
                    <a:bodyPr/>
                    <a:lstStyle/>
                    <a:p>
                      <a:pPr algn="l" fontAlgn="b"/>
                      <a:r>
                        <a:rPr lang="en-US" sz="1200" u="none" strike="noStrike">
                          <a:effectLst/>
                        </a:rPr>
                        <a:t>France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2,937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Indonesia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3,566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723598604"/>
                  </a:ext>
                </a:extLst>
              </a:tr>
              <a:tr h="200227">
                <a:tc>
                  <a:txBody>
                    <a:bodyPr/>
                    <a:lstStyle/>
                    <a:p>
                      <a:pPr algn="l" fontAlgn="b"/>
                      <a:r>
                        <a:rPr lang="en-US" sz="1200" u="none" strike="noStrike">
                          <a:effectLst/>
                        </a:rPr>
                        <a:t>Italy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2,100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Brazil</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3,436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851379851"/>
                  </a:ext>
                </a:extLst>
              </a:tr>
              <a:tr h="200227">
                <a:tc>
                  <a:txBody>
                    <a:bodyPr/>
                    <a:lstStyle/>
                    <a:p>
                      <a:pPr algn="l" fontAlgn="b"/>
                      <a:r>
                        <a:rPr lang="en-US" sz="1200" u="none" strike="noStrike">
                          <a:effectLst/>
                        </a:rPr>
                        <a:t>Canada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1,991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France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3,424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248904304"/>
                  </a:ext>
                </a:extLst>
              </a:tr>
              <a:tr h="200227">
                <a:tc>
                  <a:txBody>
                    <a:bodyPr/>
                    <a:lstStyle/>
                    <a:p>
                      <a:pPr algn="l" fontAlgn="b"/>
                      <a:r>
                        <a:rPr lang="en-US" sz="1200" u="none" strike="noStrike">
                          <a:effectLst/>
                        </a:rPr>
                        <a:t>Korea,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1,799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United Kingdom</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3,344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2421705111"/>
                  </a:ext>
                </a:extLst>
              </a:tr>
              <a:tr h="200227">
                <a:tc>
                  <a:txBody>
                    <a:bodyPr/>
                    <a:lstStyle/>
                    <a:p>
                      <a:pPr algn="l" fontAlgn="b"/>
                      <a:r>
                        <a:rPr lang="en-US" sz="1200" u="none" strike="noStrike">
                          <a:effectLst/>
                        </a:rPr>
                        <a:t>Russian Federation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1,776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Italy</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2,713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894033473"/>
                  </a:ext>
                </a:extLst>
              </a:tr>
              <a:tr h="200227">
                <a:tc>
                  <a:txBody>
                    <a:bodyPr/>
                    <a:lstStyle/>
                    <a:p>
                      <a:pPr algn="l" fontAlgn="b"/>
                      <a:r>
                        <a:rPr lang="en-US" sz="1200" u="none" strike="noStrike">
                          <a:effectLst/>
                        </a:rPr>
                        <a:t>Brazil</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1,609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Mexico</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2,610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929958090"/>
                  </a:ext>
                </a:extLst>
              </a:tr>
              <a:tr h="200227">
                <a:tc>
                  <a:txBody>
                    <a:bodyPr/>
                    <a:lstStyle/>
                    <a:p>
                      <a:pPr algn="l" fontAlgn="b"/>
                      <a:r>
                        <a:rPr lang="en-US" sz="1200" u="none" strike="noStrike">
                          <a:effectLst/>
                        </a:rPr>
                        <a:t>Australia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1,543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Turkiye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2,591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601903851"/>
                  </a:ext>
                </a:extLst>
              </a:tr>
              <a:tr h="200227">
                <a:tc>
                  <a:txBody>
                    <a:bodyPr/>
                    <a:lstStyle/>
                    <a:p>
                      <a:pPr algn="l" fontAlgn="b"/>
                      <a:r>
                        <a:rPr lang="en-US" sz="1200" u="none" strike="noStrike">
                          <a:effectLst/>
                        </a:rPr>
                        <a:t>Spain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1,425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Korea,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2,428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942006092"/>
                  </a:ext>
                </a:extLst>
              </a:tr>
              <a:tr h="200227">
                <a:tc>
                  <a:txBody>
                    <a:bodyPr/>
                    <a:lstStyle/>
                    <a:p>
                      <a:pPr algn="l" fontAlgn="b"/>
                      <a:r>
                        <a:rPr lang="en-US" sz="1200" u="none" strike="noStrike">
                          <a:effectLst/>
                        </a:rPr>
                        <a:t>Mexico</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1,293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Canada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1,992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4094039771"/>
                  </a:ext>
                </a:extLst>
              </a:tr>
              <a:tr h="200227">
                <a:tc>
                  <a:txBody>
                    <a:bodyPr/>
                    <a:lstStyle/>
                    <a:p>
                      <a:pPr algn="l" fontAlgn="b"/>
                      <a:r>
                        <a:rPr lang="en-US" sz="1200" u="none" strike="noStrike">
                          <a:effectLst/>
                        </a:rPr>
                        <a:t>Indonesia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1,186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Spain</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1,930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1389670229"/>
                  </a:ext>
                </a:extLst>
              </a:tr>
              <a:tr h="200227">
                <a:tc>
                  <a:txBody>
                    <a:bodyPr/>
                    <a:lstStyle/>
                    <a:p>
                      <a:pPr algn="l" fontAlgn="b"/>
                      <a:r>
                        <a:rPr lang="en-US" sz="1200" u="none" strike="noStrike">
                          <a:effectLst/>
                        </a:rPr>
                        <a:t>Netherlands</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1,018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Saudi Arabia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1,751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465524626"/>
                  </a:ext>
                </a:extLst>
              </a:tr>
              <a:tr h="200227">
                <a:tc>
                  <a:txBody>
                    <a:bodyPr/>
                    <a:lstStyle/>
                    <a:p>
                      <a:pPr algn="l" fontAlgn="b"/>
                      <a:r>
                        <a:rPr lang="en-US" sz="1200" u="none" strike="noStrike">
                          <a:effectLst/>
                        </a:rPr>
                        <a:t>Saudi Arabia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834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Australia</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1,436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923324217"/>
                  </a:ext>
                </a:extLst>
              </a:tr>
              <a:tr h="200227">
                <a:tc>
                  <a:txBody>
                    <a:bodyPr/>
                    <a:lstStyle/>
                    <a:p>
                      <a:pPr algn="l" fontAlgn="b"/>
                      <a:r>
                        <a:rPr lang="en-US" sz="1200" u="none" strike="noStrike">
                          <a:effectLst/>
                        </a:rPr>
                        <a:t>Turkiye</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815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Poland</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1,417 </a:t>
                      </a:r>
                      <a:endParaRPr lang="en-US" sz="1200" b="0" i="0" u="none" strike="noStrike">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97366498"/>
                  </a:ext>
                </a:extLst>
              </a:tr>
              <a:tr h="200227">
                <a:tc>
                  <a:txBody>
                    <a:bodyPr/>
                    <a:lstStyle/>
                    <a:p>
                      <a:pPr algn="l" fontAlgn="b"/>
                      <a:r>
                        <a:rPr lang="en-US" sz="1200" u="none" strike="noStrike">
                          <a:effectLst/>
                        </a:rPr>
                        <a:t>Switzerland</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             813 </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a:effectLst/>
                        </a:rPr>
                        <a:t>Egypt, Arab Rep.</a:t>
                      </a:r>
                      <a:endParaRPr lang="en-US" sz="1200" b="0" i="0" u="none" strike="noStrike">
                        <a:solidFill>
                          <a:srgbClr val="000000"/>
                        </a:solidFill>
                        <a:effectLst/>
                        <a:latin typeface="Calibri" panose="020F0502020204030204" pitchFamily="34" charset="0"/>
                      </a:endParaRPr>
                    </a:p>
                  </a:txBody>
                  <a:tcPr marL="6905" marR="6905" marT="6905" marB="0" anchor="b"/>
                </a:tc>
                <a:tc>
                  <a:txBody>
                    <a:bodyPr/>
                    <a:lstStyle/>
                    <a:p>
                      <a:pPr algn="l" fontAlgn="b"/>
                      <a:r>
                        <a:rPr lang="en-US" sz="1200" u="none" strike="noStrike" dirty="0">
                          <a:effectLst/>
                        </a:rPr>
                        <a:t>            1,388 </a:t>
                      </a:r>
                      <a:endParaRPr lang="en-US" sz="1200" b="0" i="0" u="none" strike="noStrike" dirty="0">
                        <a:solidFill>
                          <a:srgbClr val="000000"/>
                        </a:solidFill>
                        <a:effectLst/>
                        <a:latin typeface="Calibri" panose="020F0502020204030204" pitchFamily="34" charset="0"/>
                      </a:endParaRPr>
                    </a:p>
                  </a:txBody>
                  <a:tcPr marL="6905" marR="6905" marT="6905" marB="0" anchor="b"/>
                </a:tc>
                <a:extLst>
                  <a:ext uri="{0D108BD9-81ED-4DB2-BD59-A6C34878D82A}">
                    <a16:rowId xmlns:a16="http://schemas.microsoft.com/office/drawing/2014/main" val="3371067130"/>
                  </a:ext>
                </a:extLst>
              </a:tr>
            </a:tbl>
          </a:graphicData>
        </a:graphic>
      </p:graphicFrame>
    </p:spTree>
    <p:extLst>
      <p:ext uri="{BB962C8B-B14F-4D97-AF65-F5344CB8AC3E}">
        <p14:creationId xmlns:p14="http://schemas.microsoft.com/office/powerpoint/2010/main" val="3088798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Compare GDP per capita!</a:t>
            </a:r>
          </a:p>
        </p:txBody>
      </p:sp>
      <p:graphicFrame>
        <p:nvGraphicFramePr>
          <p:cNvPr id="3" name="Table 2"/>
          <p:cNvGraphicFramePr>
            <a:graphicFrameLocks noGrp="1"/>
          </p:cNvGraphicFramePr>
          <p:nvPr/>
        </p:nvGraphicFramePr>
        <p:xfrm>
          <a:off x="838200" y="1690688"/>
          <a:ext cx="10515600" cy="3989717"/>
        </p:xfrm>
        <a:graphic>
          <a:graphicData uri="http://schemas.openxmlformats.org/drawingml/2006/table">
            <a:tbl>
              <a:tblPr>
                <a:tableStyleId>{616DA210-FB5B-4158-B5E0-FEB733F419BA}</a:tableStyleId>
              </a:tblPr>
              <a:tblGrid>
                <a:gridCol w="1268093">
                  <a:extLst>
                    <a:ext uri="{9D8B030D-6E8A-4147-A177-3AD203B41FA5}">
                      <a16:colId xmlns:a16="http://schemas.microsoft.com/office/drawing/2014/main" val="29768278"/>
                    </a:ext>
                  </a:extLst>
                </a:gridCol>
                <a:gridCol w="777604">
                  <a:extLst>
                    <a:ext uri="{9D8B030D-6E8A-4147-A177-3AD203B41FA5}">
                      <a16:colId xmlns:a16="http://schemas.microsoft.com/office/drawing/2014/main" val="1168612937"/>
                    </a:ext>
                  </a:extLst>
                </a:gridCol>
                <a:gridCol w="574231">
                  <a:extLst>
                    <a:ext uri="{9D8B030D-6E8A-4147-A177-3AD203B41FA5}">
                      <a16:colId xmlns:a16="http://schemas.microsoft.com/office/drawing/2014/main" val="3049237138"/>
                    </a:ext>
                  </a:extLst>
                </a:gridCol>
                <a:gridCol w="1268093">
                  <a:extLst>
                    <a:ext uri="{9D8B030D-6E8A-4147-A177-3AD203B41FA5}">
                      <a16:colId xmlns:a16="http://schemas.microsoft.com/office/drawing/2014/main" val="3654501459"/>
                    </a:ext>
                  </a:extLst>
                </a:gridCol>
                <a:gridCol w="969014">
                  <a:extLst>
                    <a:ext uri="{9D8B030D-6E8A-4147-A177-3AD203B41FA5}">
                      <a16:colId xmlns:a16="http://schemas.microsoft.com/office/drawing/2014/main" val="3075545386"/>
                    </a:ext>
                  </a:extLst>
                </a:gridCol>
                <a:gridCol w="574231">
                  <a:extLst>
                    <a:ext uri="{9D8B030D-6E8A-4147-A177-3AD203B41FA5}">
                      <a16:colId xmlns:a16="http://schemas.microsoft.com/office/drawing/2014/main" val="3809950194"/>
                    </a:ext>
                  </a:extLst>
                </a:gridCol>
                <a:gridCol w="1375761">
                  <a:extLst>
                    <a:ext uri="{9D8B030D-6E8A-4147-A177-3AD203B41FA5}">
                      <a16:colId xmlns:a16="http://schemas.microsoft.com/office/drawing/2014/main" val="1765948099"/>
                    </a:ext>
                  </a:extLst>
                </a:gridCol>
                <a:gridCol w="777604">
                  <a:extLst>
                    <a:ext uri="{9D8B030D-6E8A-4147-A177-3AD203B41FA5}">
                      <a16:colId xmlns:a16="http://schemas.microsoft.com/office/drawing/2014/main" val="3346855848"/>
                    </a:ext>
                  </a:extLst>
                </a:gridCol>
                <a:gridCol w="574231">
                  <a:extLst>
                    <a:ext uri="{9D8B030D-6E8A-4147-A177-3AD203B41FA5}">
                      <a16:colId xmlns:a16="http://schemas.microsoft.com/office/drawing/2014/main" val="1183626673"/>
                    </a:ext>
                  </a:extLst>
                </a:gridCol>
                <a:gridCol w="1375761">
                  <a:extLst>
                    <a:ext uri="{9D8B030D-6E8A-4147-A177-3AD203B41FA5}">
                      <a16:colId xmlns:a16="http://schemas.microsoft.com/office/drawing/2014/main" val="3846117320"/>
                    </a:ext>
                  </a:extLst>
                </a:gridCol>
                <a:gridCol w="980977">
                  <a:extLst>
                    <a:ext uri="{9D8B030D-6E8A-4147-A177-3AD203B41FA5}">
                      <a16:colId xmlns:a16="http://schemas.microsoft.com/office/drawing/2014/main" val="2486548763"/>
                    </a:ext>
                  </a:extLst>
                </a:gridCol>
              </a:tblGrid>
              <a:tr h="520397">
                <a:tc>
                  <a:txBody>
                    <a:bodyPr/>
                    <a:lstStyle/>
                    <a:p>
                      <a:pPr algn="ctr"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 2021 (2021 US$)</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GDP.per.cap.PPP 2021 (2021 international $)</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 2021 (2021 US$)</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country</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ctr" fontAlgn="t"/>
                      <a:r>
                        <a:rPr lang="en-US" sz="1000" u="none" strike="noStrike">
                          <a:effectLst/>
                        </a:rPr>
                        <a:t>GDP.per.cap.PPP 2021 (2021 international $)</a:t>
                      </a:r>
                      <a:endParaRPr lang="en-US" sz="1000" b="0" i="0" u="none" strike="noStrike">
                        <a:solidFill>
                          <a:srgbClr val="000000"/>
                        </a:solidFill>
                        <a:effectLst/>
                        <a:latin typeface="Calibri" panose="020F0502020204030204" pitchFamily="34" charset="0"/>
                      </a:endParaRPr>
                    </a:p>
                  </a:txBody>
                  <a:tcPr marL="5982" marR="5982" marT="5982" marB="0"/>
                </a:tc>
                <a:extLst>
                  <a:ext uri="{0D108BD9-81ED-4DB2-BD59-A6C34878D82A}">
                    <a16:rowId xmlns:a16="http://schemas.microsoft.com/office/drawing/2014/main" val="2486116368"/>
                  </a:ext>
                </a:extLst>
              </a:tr>
              <a:tr h="173466">
                <a:tc>
                  <a:txBody>
                    <a:bodyPr/>
                    <a:lstStyle/>
                    <a:p>
                      <a:pPr algn="l" fontAlgn="b"/>
                      <a:r>
                        <a:rPr lang="en-US" sz="1000" u="none" strike="noStrike">
                          <a:effectLst/>
                        </a:rPr>
                        <a:t>Luxembourg</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0070C0"/>
                          </a:solidFill>
                          <a:effectLst/>
                        </a:rPr>
                        <a:t>135,683</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Luxembourg</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0070C0"/>
                          </a:solidFill>
                          <a:effectLst/>
                        </a:rPr>
                        <a:t>134,754</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Burkina Faso</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918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Ethiopia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2600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4101546006"/>
                  </a:ext>
                </a:extLst>
              </a:tr>
              <a:tr h="173466">
                <a:tc>
                  <a:txBody>
                    <a:bodyPr/>
                    <a:lstStyle/>
                    <a:p>
                      <a:pPr algn="l" fontAlgn="b"/>
                      <a:r>
                        <a:rPr lang="en-US" sz="1000" u="none" strike="noStrike">
                          <a:effectLst/>
                        </a:rPr>
                        <a:t>Bermuda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110,869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Singapore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116,486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Mali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918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Rwanda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2494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024629518"/>
                  </a:ext>
                </a:extLst>
              </a:tr>
              <a:tr h="173466">
                <a:tc>
                  <a:txBody>
                    <a:bodyPr/>
                    <a:lstStyle/>
                    <a:p>
                      <a:pPr algn="l" fontAlgn="b"/>
                      <a:r>
                        <a:rPr lang="en-US" sz="1000" u="none" strike="noStrike">
                          <a:effectLst/>
                        </a:rPr>
                        <a:t>Ireland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99,152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Ireland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106,456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Tajikistan</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897</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Burkina Faso</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2462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995563720"/>
                  </a:ext>
                </a:extLst>
              </a:tr>
              <a:tr h="173466">
                <a:tc>
                  <a:txBody>
                    <a:bodyPr/>
                    <a:lstStyle/>
                    <a:p>
                      <a:pPr algn="l" fontAlgn="b"/>
                      <a:r>
                        <a:rPr lang="en-US" sz="1000" u="none" strike="noStrike">
                          <a:effectLst/>
                        </a:rPr>
                        <a:t>Switzerland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93,457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Qatar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93,521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Uganda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858</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Mali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2447</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840971789"/>
                  </a:ext>
                </a:extLst>
              </a:tr>
              <a:tr h="173466">
                <a:tc>
                  <a:txBody>
                    <a:bodyPr/>
                    <a:lstStyle/>
                    <a:p>
                      <a:pPr algn="l" fontAlgn="b"/>
                      <a:r>
                        <a:rPr lang="en-US" sz="1000" u="none" strike="noStrike">
                          <a:effectLst/>
                        </a:rPr>
                        <a:t>Norway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89,203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Bermuda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85,192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Gambia, The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836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Zimbabwe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2444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615386634"/>
                  </a:ext>
                </a:extLst>
              </a:tr>
              <a:tr h="173466">
                <a:tc>
                  <a:txBody>
                    <a:bodyPr/>
                    <a:lstStyle/>
                    <a:p>
                      <a:pPr algn="l" fontAlgn="b"/>
                      <a:r>
                        <a:rPr lang="en-US" sz="1000" u="none" strike="noStrike">
                          <a:effectLst/>
                        </a:rPr>
                        <a:t>Singapore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72,794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Norway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79,201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Rwanda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834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Gambia, The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2434</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396605052"/>
                  </a:ext>
                </a:extLst>
              </a:tr>
              <a:tr h="173466">
                <a:tc>
                  <a:txBody>
                    <a:bodyPr/>
                    <a:lstStyle/>
                    <a:p>
                      <a:pPr algn="l" fontAlgn="b"/>
                      <a:r>
                        <a:rPr lang="en-US" sz="1000" u="none" strike="noStrike">
                          <a:effectLst/>
                        </a:rPr>
                        <a:t>United States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FF0000"/>
                          </a:solidFill>
                          <a:effectLst/>
                        </a:rPr>
                        <a:t>69,288</a:t>
                      </a:r>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Switzerland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77,324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Guinea-Bissau</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813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Uganda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2398</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766757805"/>
                  </a:ext>
                </a:extLst>
              </a:tr>
              <a:tr h="173466">
                <a:tc>
                  <a:txBody>
                    <a:bodyPr/>
                    <a:lstStyle/>
                    <a:p>
                      <a:pPr algn="l" fontAlgn="b"/>
                      <a:r>
                        <a:rPr lang="en-US" sz="1000" u="none" strike="noStrike">
                          <a:effectLst/>
                        </a:rPr>
                        <a:t>Iceland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68,384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Macao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73,802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Sudan</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764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Togo</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2380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406086172"/>
                  </a:ext>
                </a:extLst>
              </a:tr>
              <a:tr h="173466">
                <a:tc>
                  <a:txBody>
                    <a:bodyPr/>
                    <a:lstStyle/>
                    <a:p>
                      <a:pPr algn="l" fontAlgn="b"/>
                      <a:r>
                        <a:rPr lang="en-US" sz="1000" u="none" strike="noStrike">
                          <a:effectLst/>
                        </a:rPr>
                        <a:t>Denmark</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67,803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United States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dirty="0">
                          <a:effectLst/>
                        </a:rPr>
                        <a:t>                 </a:t>
                      </a:r>
                      <a:r>
                        <a:rPr lang="en-US" sz="1000" u="none" strike="noStrike" dirty="0">
                          <a:solidFill>
                            <a:srgbClr val="FF0000"/>
                          </a:solidFill>
                          <a:effectLst/>
                        </a:rPr>
                        <a:t>69,288</a:t>
                      </a:r>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Chad</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696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Guinea-Bissau</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2057</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559435667"/>
                  </a:ext>
                </a:extLst>
              </a:tr>
              <a:tr h="173466">
                <a:tc>
                  <a:txBody>
                    <a:bodyPr/>
                    <a:lstStyle/>
                    <a:p>
                      <a:pPr algn="l" fontAlgn="b"/>
                      <a:r>
                        <a:rPr lang="en-US" sz="1000" u="none" strike="noStrike">
                          <a:effectLst/>
                        </a:rPr>
                        <a:t>Qatar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61,276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Brunei Darussalam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66,620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Yemen, Rep.</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691</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Sierra Leone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1816</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923876666"/>
                  </a:ext>
                </a:extLst>
              </a:tr>
              <a:tr h="173466">
                <a:tc>
                  <a:txBody>
                    <a:bodyPr/>
                    <a:lstStyle/>
                    <a:p>
                      <a:pPr algn="l" fontAlgn="b"/>
                      <a:r>
                        <a:rPr lang="en-US" sz="1000" u="none" strike="noStrike">
                          <a:effectLst/>
                        </a:rPr>
                        <a:t>Sweden</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60,239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Hong Kong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65,973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Liberia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673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Malawi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1658</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215741749"/>
                  </a:ext>
                </a:extLst>
              </a:tr>
              <a:tr h="173466">
                <a:tc>
                  <a:txBody>
                    <a:bodyPr/>
                    <a:lstStyle/>
                    <a:p>
                      <a:pPr algn="l" fontAlgn="b"/>
                      <a:r>
                        <a:rPr lang="en-US" sz="1000" u="none" strike="noStrike">
                          <a:effectLst/>
                        </a:rPr>
                        <a:t>Australia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59,934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Denmark</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64,651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Malawi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643</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Madagascar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1635</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279996536"/>
                  </a:ext>
                </a:extLst>
              </a:tr>
              <a:tr h="173466">
                <a:tc>
                  <a:txBody>
                    <a:bodyPr/>
                    <a:lstStyle/>
                    <a:p>
                      <a:pPr algn="l" fontAlgn="b"/>
                      <a:r>
                        <a:rPr lang="en-US" sz="1000" u="none" strike="noStrike">
                          <a:effectLst/>
                        </a:rPr>
                        <a:t>Netherlands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58,061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Netherlands</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63,767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Niger</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595</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Chad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1591</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1786276191"/>
                  </a:ext>
                </a:extLst>
              </a:tr>
              <a:tr h="173466">
                <a:tc>
                  <a:txBody>
                    <a:bodyPr/>
                    <a:lstStyle/>
                    <a:p>
                      <a:pPr algn="l" fontAlgn="b"/>
                      <a:r>
                        <a:rPr lang="en-US" sz="1000" u="none" strike="noStrike">
                          <a:effectLst/>
                        </a:rPr>
                        <a:t>Finland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53,983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Sweden</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59,324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Congo, Dem. Rep.</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584</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Liberia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1553</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3421216798"/>
                  </a:ext>
                </a:extLst>
              </a:tr>
              <a:tr h="173466">
                <a:tc>
                  <a:txBody>
                    <a:bodyPr/>
                    <a:lstStyle/>
                    <a:p>
                      <a:pPr algn="l" fontAlgn="b"/>
                      <a:r>
                        <a:rPr lang="en-US" sz="1000" u="none" strike="noStrike">
                          <a:effectLst/>
                        </a:rPr>
                        <a:t>Austria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53,268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Belgium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58,931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Sierra Leone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Mozambique</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1342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3244678359"/>
                  </a:ext>
                </a:extLst>
              </a:tr>
              <a:tr h="173466">
                <a:tc>
                  <a:txBody>
                    <a:bodyPr/>
                    <a:lstStyle/>
                    <a:p>
                      <a:pPr algn="l" fontAlgn="b"/>
                      <a:r>
                        <a:rPr lang="en-US" sz="1000" u="none" strike="noStrike">
                          <a:effectLst/>
                        </a:rPr>
                        <a:t>Canada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52,051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Austria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58,427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Madagascar</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515</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Niger</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1310</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355246129"/>
                  </a:ext>
                </a:extLst>
              </a:tr>
              <a:tr h="173466">
                <a:tc>
                  <a:txBody>
                    <a:bodyPr/>
                    <a:lstStyle/>
                    <a:p>
                      <a:pPr algn="l" fontAlgn="b"/>
                      <a:r>
                        <a:rPr lang="en-US" sz="1000" u="none" strike="noStrike">
                          <a:effectLst/>
                        </a:rPr>
                        <a:t>Belgium</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51,768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Germany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57,928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Central African Republic</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511</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Somalia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1302</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702386050"/>
                  </a:ext>
                </a:extLst>
              </a:tr>
              <a:tr h="173466">
                <a:tc>
                  <a:txBody>
                    <a:bodyPr/>
                    <a:lstStyle/>
                    <a:p>
                      <a:pPr algn="l" fontAlgn="b"/>
                      <a:r>
                        <a:rPr lang="en-US" sz="1000" u="none" strike="noStrike">
                          <a:effectLst/>
                        </a:rPr>
                        <a:t>Israel</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51,430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Iceland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57,646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Mozambique</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500</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Congo, Dem. Rep.</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1219</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29104547"/>
                  </a:ext>
                </a:extLst>
              </a:tr>
              <a:tr h="173466">
                <a:tc>
                  <a:txBody>
                    <a:bodyPr/>
                    <a:lstStyle/>
                    <a:p>
                      <a:pPr algn="l" fontAlgn="b"/>
                      <a:r>
                        <a:rPr lang="en-US" sz="1000" u="none" strike="noStrike">
                          <a:effectLst/>
                        </a:rPr>
                        <a:t>Germany</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50,802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Australia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55,807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Somalia</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a:effectLst/>
                        </a:rPr>
                        <a:t>446</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Central African Republic</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a:effectLst/>
                        </a:rPr>
                        <a:t>1021</a:t>
                      </a:r>
                      <a:endParaRPr lang="en-US" sz="1000" b="0" i="0" u="none" strike="noStrike">
                        <a:solidFill>
                          <a:srgbClr val="00000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647176858"/>
                  </a:ext>
                </a:extLst>
              </a:tr>
              <a:tr h="173466">
                <a:tc>
                  <a:txBody>
                    <a:bodyPr/>
                    <a:lstStyle/>
                    <a:p>
                      <a:pPr algn="l" fontAlgn="b"/>
                      <a:r>
                        <a:rPr lang="en-US" sz="1000" u="none" strike="noStrike">
                          <a:effectLst/>
                        </a:rPr>
                        <a:t>Hong Kong SAR, China</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49,661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Finland</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                 55,007 </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t"/>
                      <a:r>
                        <a:rPr lang="en-US" sz="1000" u="none" strike="noStrike">
                          <a:effectLst/>
                        </a:rPr>
                        <a:t>Burundi</a:t>
                      </a:r>
                      <a:endParaRPr lang="en-US" sz="1000" b="0" i="0" u="none" strike="noStrike">
                        <a:solidFill>
                          <a:srgbClr val="000000"/>
                        </a:solidFill>
                        <a:effectLst/>
                        <a:latin typeface="Calibri" panose="020F0502020204030204" pitchFamily="34" charset="0"/>
                      </a:endParaRPr>
                    </a:p>
                  </a:txBody>
                  <a:tcPr marL="5982" marR="5982" marT="5982" marB="0"/>
                </a:tc>
                <a:tc>
                  <a:txBody>
                    <a:bodyPr/>
                    <a:lstStyle/>
                    <a:p>
                      <a:pPr algn="r" fontAlgn="t"/>
                      <a:r>
                        <a:rPr lang="en-US" sz="1000" u="none" strike="noStrike" dirty="0">
                          <a:solidFill>
                            <a:srgbClr val="0070C0"/>
                          </a:solidFill>
                          <a:effectLst/>
                        </a:rPr>
                        <a:t>237</a:t>
                      </a:r>
                      <a:endParaRPr lang="en-US" sz="1000" b="0" i="0" u="none" strike="noStrike" dirty="0">
                        <a:solidFill>
                          <a:srgbClr val="0070C0"/>
                        </a:solidFill>
                        <a:effectLst/>
                        <a:latin typeface="Calibri" panose="020F0502020204030204" pitchFamily="34" charset="0"/>
                      </a:endParaRPr>
                    </a:p>
                  </a:txBody>
                  <a:tcPr marL="5982" marR="5982" marT="5982" marB="0"/>
                </a:tc>
                <a:tc>
                  <a:txBody>
                    <a:bodyPr/>
                    <a:lstStyle/>
                    <a:p>
                      <a:pPr algn="l" fontAlgn="b"/>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l" fontAlgn="b"/>
                      <a:r>
                        <a:rPr lang="en-US" sz="1000" u="none" strike="noStrike">
                          <a:effectLst/>
                        </a:rPr>
                        <a:t>Burundi</a:t>
                      </a:r>
                      <a:endParaRPr lang="en-US" sz="1000" b="0" i="0" u="none" strike="noStrike">
                        <a:solidFill>
                          <a:srgbClr val="000000"/>
                        </a:solidFill>
                        <a:effectLst/>
                        <a:latin typeface="Calibri" panose="020F0502020204030204" pitchFamily="34" charset="0"/>
                      </a:endParaRPr>
                    </a:p>
                  </a:txBody>
                  <a:tcPr marL="5982" marR="5982" marT="5982" marB="0" anchor="b"/>
                </a:tc>
                <a:tc>
                  <a:txBody>
                    <a:bodyPr/>
                    <a:lstStyle/>
                    <a:p>
                      <a:pPr algn="r" fontAlgn="b"/>
                      <a:r>
                        <a:rPr lang="en-US" sz="1000" u="none" strike="noStrike" dirty="0">
                          <a:solidFill>
                            <a:srgbClr val="0070C0"/>
                          </a:solidFill>
                          <a:effectLst/>
                        </a:rPr>
                        <a:t>793</a:t>
                      </a:r>
                      <a:endParaRPr lang="en-US" sz="1000" b="0" i="0" u="none" strike="noStrike" dirty="0">
                        <a:solidFill>
                          <a:srgbClr val="0070C0"/>
                        </a:solidFill>
                        <a:effectLst/>
                        <a:latin typeface="Calibri" panose="020F0502020204030204" pitchFamily="34" charset="0"/>
                      </a:endParaRPr>
                    </a:p>
                  </a:txBody>
                  <a:tcPr marL="5982" marR="5982" marT="5982" marB="0" anchor="b"/>
                </a:tc>
                <a:extLst>
                  <a:ext uri="{0D108BD9-81ED-4DB2-BD59-A6C34878D82A}">
                    <a16:rowId xmlns:a16="http://schemas.microsoft.com/office/drawing/2014/main" val="2776717702"/>
                  </a:ext>
                </a:extLst>
              </a:tr>
            </a:tbl>
          </a:graphicData>
        </a:graphic>
      </p:graphicFrame>
      <p:sp>
        <p:nvSpPr>
          <p:cNvPr id="4" name="TextBox 3"/>
          <p:cNvSpPr txBox="1"/>
          <p:nvPr/>
        </p:nvSpPr>
        <p:spPr>
          <a:xfrm>
            <a:off x="838200" y="5824728"/>
            <a:ext cx="4931664" cy="923330"/>
          </a:xfrm>
          <a:prstGeom prst="rect">
            <a:avLst/>
          </a:prstGeom>
          <a:noFill/>
        </p:spPr>
        <p:txBody>
          <a:bodyPr wrap="square" rtlCol="0">
            <a:spAutoFit/>
          </a:bodyPr>
          <a:lstStyle/>
          <a:p>
            <a:r>
              <a:rPr lang="en-US" dirty="0"/>
              <a:t>Comparing by market exchange rates, the average resident of Luxembourg earns 572 times what the average resident of Burundi earns.</a:t>
            </a:r>
          </a:p>
        </p:txBody>
      </p:sp>
      <p:sp>
        <p:nvSpPr>
          <p:cNvPr id="5" name="TextBox 4"/>
          <p:cNvSpPr txBox="1"/>
          <p:nvPr/>
        </p:nvSpPr>
        <p:spPr>
          <a:xfrm>
            <a:off x="6385560" y="5821680"/>
            <a:ext cx="4931664" cy="923330"/>
          </a:xfrm>
          <a:prstGeom prst="rect">
            <a:avLst/>
          </a:prstGeom>
          <a:noFill/>
        </p:spPr>
        <p:txBody>
          <a:bodyPr wrap="square" rtlCol="0">
            <a:spAutoFit/>
          </a:bodyPr>
          <a:lstStyle/>
          <a:p>
            <a:r>
              <a:rPr lang="en-US" dirty="0"/>
              <a:t>Comparing by purchasing power parity, the average resident of Luxembourg earns 170 times what the average resident of Burundi earns.</a:t>
            </a:r>
          </a:p>
        </p:txBody>
      </p:sp>
    </p:spTree>
    <p:extLst>
      <p:ext uri="{BB962C8B-B14F-4D97-AF65-F5344CB8AC3E}">
        <p14:creationId xmlns:p14="http://schemas.microsoft.com/office/powerpoint/2010/main" val="171616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Matters a Lot</a:t>
            </a:r>
          </a:p>
        </p:txBody>
      </p:sp>
      <p:graphicFrame>
        <p:nvGraphicFramePr>
          <p:cNvPr id="4" name="Content Placeholder 3"/>
          <p:cNvGraphicFramePr>
            <a:graphicFrameLocks noGrp="1"/>
          </p:cNvGraphicFramePr>
          <p:nvPr>
            <p:ph idx="1"/>
          </p:nvPr>
        </p:nvGraphicFramePr>
        <p:xfrm>
          <a:off x="5400394" y="1975644"/>
          <a:ext cx="6692900" cy="4051300"/>
        </p:xfrm>
        <a:graphic>
          <a:graphicData uri="http://schemas.openxmlformats.org/drawingml/2006/table">
            <a:tbl>
              <a:tblPr>
                <a:tableStyleId>{793D81CF-94F2-401A-BA57-92F5A7B2D0C5}</a:tableStyleId>
              </a:tblPr>
              <a:tblGrid>
                <a:gridCol w="1460500">
                  <a:extLst>
                    <a:ext uri="{9D8B030D-6E8A-4147-A177-3AD203B41FA5}">
                      <a16:colId xmlns:a16="http://schemas.microsoft.com/office/drawing/2014/main" val="3564229300"/>
                    </a:ext>
                  </a:extLst>
                </a:gridCol>
                <a:gridCol w="558800">
                  <a:extLst>
                    <a:ext uri="{9D8B030D-6E8A-4147-A177-3AD203B41FA5}">
                      <a16:colId xmlns:a16="http://schemas.microsoft.com/office/drawing/2014/main" val="1766365215"/>
                    </a:ext>
                  </a:extLst>
                </a:gridCol>
                <a:gridCol w="571500">
                  <a:extLst>
                    <a:ext uri="{9D8B030D-6E8A-4147-A177-3AD203B41FA5}">
                      <a16:colId xmlns:a16="http://schemas.microsoft.com/office/drawing/2014/main" val="326031854"/>
                    </a:ext>
                  </a:extLst>
                </a:gridCol>
                <a:gridCol w="1295400">
                  <a:extLst>
                    <a:ext uri="{9D8B030D-6E8A-4147-A177-3AD203B41FA5}">
                      <a16:colId xmlns:a16="http://schemas.microsoft.com/office/drawing/2014/main" val="4184905789"/>
                    </a:ext>
                  </a:extLst>
                </a:gridCol>
                <a:gridCol w="1308100">
                  <a:extLst>
                    <a:ext uri="{9D8B030D-6E8A-4147-A177-3AD203B41FA5}">
                      <a16:colId xmlns:a16="http://schemas.microsoft.com/office/drawing/2014/main" val="2505078773"/>
                    </a:ext>
                  </a:extLst>
                </a:gridCol>
                <a:gridCol w="1498600">
                  <a:extLst>
                    <a:ext uri="{9D8B030D-6E8A-4147-A177-3AD203B41FA5}">
                      <a16:colId xmlns:a16="http://schemas.microsoft.com/office/drawing/2014/main" val="2505522193"/>
                    </a:ext>
                  </a:extLst>
                </a:gridCol>
              </a:tblGrid>
              <a:tr h="184150">
                <a:tc>
                  <a:txBody>
                    <a:bodyPr/>
                    <a:lstStyle/>
                    <a:p>
                      <a:pPr algn="l" fontAlgn="b"/>
                      <a:r>
                        <a:rPr lang="en-US" sz="1100" u="none" strike="noStrike">
                          <a:effectLst/>
                        </a:rPr>
                        <a:t>country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year.beg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year.end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GDP.per.cap.PPP.beg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GDP.per.cap.PPP.end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dirty="0" err="1">
                          <a:solidFill>
                            <a:srgbClr val="FF0000"/>
                          </a:solidFill>
                          <a:effectLst/>
                        </a:rPr>
                        <a:t>GDP.per.cap.PPP.growth</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4024463"/>
                  </a:ext>
                </a:extLst>
              </a:tr>
              <a:tr h="184150">
                <a:tc>
                  <a:txBody>
                    <a:bodyPr/>
                    <a:lstStyle/>
                    <a:p>
                      <a:pPr algn="l" fontAlgn="b"/>
                      <a:r>
                        <a:rPr lang="en-US" sz="1100" u="none" strike="noStrike">
                          <a:effectLst/>
                        </a:rPr>
                        <a:t>Bosnia and Herzegovina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901.39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16,846.46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11.45</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7100593"/>
                  </a:ext>
                </a:extLst>
              </a:tr>
              <a:tr h="184150">
                <a:tc>
                  <a:txBody>
                    <a:bodyPr/>
                    <a:lstStyle/>
                    <a:p>
                      <a:pPr algn="l" fontAlgn="b"/>
                      <a:r>
                        <a:rPr lang="en-US" sz="1100" u="none" strike="noStrike">
                          <a:effectLst/>
                        </a:rPr>
                        <a:t>Equatorial Guinea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653.21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18,127.19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11.32</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414916"/>
                  </a:ext>
                </a:extLst>
              </a:tr>
              <a:tr h="184150">
                <a:tc>
                  <a:txBody>
                    <a:bodyPr/>
                    <a:lstStyle/>
                    <a:p>
                      <a:pPr algn="l" fontAlgn="b"/>
                      <a:r>
                        <a:rPr lang="en-US" sz="1100" u="none" strike="noStrike">
                          <a:effectLst/>
                        </a:rPr>
                        <a:t>China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981.42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19,338.23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10.09</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9923852"/>
                  </a:ext>
                </a:extLst>
              </a:tr>
              <a:tr h="184150">
                <a:tc>
                  <a:txBody>
                    <a:bodyPr/>
                    <a:lstStyle/>
                    <a:p>
                      <a:pPr algn="l" fontAlgn="b"/>
                      <a:r>
                        <a:rPr lang="en-US" sz="1100" u="none" strike="noStrike">
                          <a:effectLst/>
                        </a:rPr>
                        <a:t>Myanmar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400.09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4,344.94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8.00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318238"/>
                  </a:ext>
                </a:extLst>
              </a:tr>
              <a:tr h="184150">
                <a:tc>
                  <a:txBody>
                    <a:bodyPr/>
                    <a:lstStyle/>
                    <a:p>
                      <a:pPr algn="l" fontAlgn="b"/>
                      <a:r>
                        <a:rPr lang="en-US" sz="1100" u="none" strike="noStrike">
                          <a:effectLst/>
                        </a:rPr>
                        <a:t>Lithuania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5,927.33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42,665.32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7.89</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2733518"/>
                  </a:ext>
                </a:extLst>
              </a:tr>
              <a:tr h="184150">
                <a:tc>
                  <a:txBody>
                    <a:bodyPr/>
                    <a:lstStyle/>
                    <a:p>
                      <a:pPr algn="l" fontAlgn="b"/>
                      <a:r>
                        <a:rPr lang="en-US" sz="1100" u="none" strike="noStrike">
                          <a:effectLst/>
                        </a:rPr>
                        <a:t>Vietnam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1,165.42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11,553.07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7.68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0969772"/>
                  </a:ext>
                </a:extLst>
              </a:tr>
              <a:tr h="184150">
                <a:tc>
                  <a:txBody>
                    <a:bodyPr/>
                    <a:lstStyle/>
                    <a:p>
                      <a:pPr algn="l" fontAlgn="b"/>
                      <a:r>
                        <a:rPr lang="en-US" sz="1100" u="none" strike="noStrike">
                          <a:effectLst/>
                        </a:rPr>
                        <a:t>Nauru</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4,389.81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15,102.66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7.54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6069079"/>
                  </a:ext>
                </a:extLst>
              </a:tr>
              <a:tr h="184150">
                <a:tc>
                  <a:txBody>
                    <a:bodyPr/>
                    <a:lstStyle/>
                    <a:p>
                      <a:pPr algn="l" fontAlgn="b"/>
                      <a:r>
                        <a:rPr lang="en-US" sz="1100" u="none" strike="noStrike">
                          <a:effectLst/>
                        </a:rPr>
                        <a:t>Estonia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6,476.33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42,191.51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7.47</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7493543"/>
                  </a:ext>
                </a:extLst>
              </a:tr>
              <a:tr h="184150">
                <a:tc>
                  <a:txBody>
                    <a:bodyPr/>
                    <a:lstStyle/>
                    <a:p>
                      <a:pPr algn="l" fontAlgn="b"/>
                      <a:r>
                        <a:rPr lang="en-US" sz="1100" u="none" strike="noStrike">
                          <a:effectLst/>
                        </a:rPr>
                        <a:t>Latvia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5,514.67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34,468.60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7.30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4321223"/>
                  </a:ext>
                </a:extLst>
              </a:tr>
              <a:tr h="184150">
                <a:tc>
                  <a:txBody>
                    <a:bodyPr/>
                    <a:lstStyle/>
                    <a:p>
                      <a:pPr algn="l" fontAlgn="b"/>
                      <a:r>
                        <a:rPr lang="en-US" sz="1100" u="none" strike="noStrike">
                          <a:effectLst/>
                        </a:rPr>
                        <a:t>Lao PDR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1,024.63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8,674.03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7.13</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09979000"/>
                  </a:ext>
                </a:extLst>
              </a:tr>
              <a:tr h="18415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0600527"/>
                  </a:ext>
                </a:extLst>
              </a:tr>
              <a:tr h="184150">
                <a:tc>
                  <a:txBody>
                    <a:bodyPr/>
                    <a:lstStyle/>
                    <a:p>
                      <a:pPr algn="l" fontAlgn="b"/>
                      <a:r>
                        <a:rPr lang="en-US" sz="1100" u="none" strike="noStrike">
                          <a:effectLst/>
                        </a:rPr>
                        <a:t>Gabon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12,381.91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15,597.52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0.75</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7523874"/>
                  </a:ext>
                </a:extLst>
              </a:tr>
              <a:tr h="184150">
                <a:tc>
                  <a:txBody>
                    <a:bodyPr/>
                    <a:lstStyle/>
                    <a:p>
                      <a:pPr algn="l" fontAlgn="b"/>
                      <a:r>
                        <a:rPr lang="en-US" sz="1100" u="none" strike="noStrike">
                          <a:effectLst/>
                        </a:rPr>
                        <a:t>Oman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26,185.95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31,117.76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0.58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9601920"/>
                  </a:ext>
                </a:extLst>
              </a:tr>
              <a:tr h="184150">
                <a:tc>
                  <a:txBody>
                    <a:bodyPr/>
                    <a:lstStyle/>
                    <a:p>
                      <a:pPr algn="l" fontAlgn="b"/>
                      <a:r>
                        <a:rPr lang="en-US" sz="1100" u="none" strike="noStrike">
                          <a:effectLst/>
                        </a:rPr>
                        <a:t>Brunei Darussalam</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55,853.61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66,619.87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0.57</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2226475"/>
                  </a:ext>
                </a:extLst>
              </a:tr>
              <a:tr h="184150">
                <a:tc>
                  <a:txBody>
                    <a:bodyPr/>
                    <a:lstStyle/>
                    <a:p>
                      <a:pPr algn="l" fontAlgn="b"/>
                      <a:r>
                        <a:rPr lang="en-US" sz="1100" u="none" strike="noStrike">
                          <a:effectLst/>
                        </a:rPr>
                        <a:t>Congo, Rep.</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3,471.17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3,616.86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0.13</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7587099"/>
                  </a:ext>
                </a:extLst>
              </a:tr>
              <a:tr h="184150">
                <a:tc>
                  <a:txBody>
                    <a:bodyPr/>
                    <a:lstStyle/>
                    <a:p>
                      <a:pPr algn="l" fontAlgn="b"/>
                      <a:r>
                        <a:rPr lang="en-US" sz="1100" u="none" strike="noStrike">
                          <a:effectLst/>
                        </a:rPr>
                        <a:t>Cayman Islands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71,482.57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72,481.01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0.10</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4118412"/>
                  </a:ext>
                </a:extLst>
              </a:tr>
              <a:tr h="184150">
                <a:tc>
                  <a:txBody>
                    <a:bodyPr/>
                    <a:lstStyle/>
                    <a:p>
                      <a:pPr algn="l" fontAlgn="b"/>
                      <a:r>
                        <a:rPr lang="en-US" sz="1100" u="none" strike="noStrike">
                          <a:effectLst/>
                        </a:rPr>
                        <a:t>Qatar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96,713.11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93,521.44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-0.16</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3863133"/>
                  </a:ext>
                </a:extLst>
              </a:tr>
              <a:tr h="184150">
                <a:tc>
                  <a:txBody>
                    <a:bodyPr/>
                    <a:lstStyle/>
                    <a:p>
                      <a:pPr algn="l" fontAlgn="b"/>
                      <a:r>
                        <a:rPr lang="en-US" sz="1100" u="none" strike="noStrike">
                          <a:effectLst/>
                        </a:rPr>
                        <a:t>Curacao</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21,888.35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20,681.24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-0.28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2704446"/>
                  </a:ext>
                </a:extLst>
              </a:tr>
              <a:tr h="184150">
                <a:tc>
                  <a:txBody>
                    <a:bodyPr/>
                    <a:lstStyle/>
                    <a:p>
                      <a:pPr algn="l" fontAlgn="b"/>
                      <a:r>
                        <a:rPr lang="en-US" sz="1100" u="none" strike="noStrike">
                          <a:effectLst/>
                        </a:rPr>
                        <a:t>United Arab Emirates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87,131.68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66,766.05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-0.88</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1552285"/>
                  </a:ext>
                </a:extLst>
              </a:tr>
              <a:tr h="184150">
                <a:tc>
                  <a:txBody>
                    <a:bodyPr/>
                    <a:lstStyle/>
                    <a:p>
                      <a:pPr algn="l" fontAlgn="b"/>
                      <a:r>
                        <a:rPr lang="en-US" sz="1100" u="none" strike="noStrike">
                          <a:effectLst/>
                        </a:rPr>
                        <a:t>Kuwait</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59,865.10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47,303.13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-0.94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1127079"/>
                  </a:ext>
                </a:extLst>
              </a:tr>
              <a:tr h="184150">
                <a:tc>
                  <a:txBody>
                    <a:bodyPr/>
                    <a:lstStyle/>
                    <a:p>
                      <a:pPr algn="l" fontAlgn="b"/>
                      <a:r>
                        <a:rPr lang="en-US" sz="1100" u="none" strike="noStrike">
                          <a:effectLst/>
                        </a:rPr>
                        <a:t>South Sudan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2008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2,913.32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1,234.73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solidFill>
                            <a:srgbClr val="FF0000"/>
                          </a:solidFill>
                          <a:effectLst/>
                        </a:rPr>
                        <a:t>-11.54</a:t>
                      </a:r>
                      <a:endParaRPr lang="en-US" sz="11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52737001"/>
                  </a:ext>
                </a:extLst>
              </a:tr>
            </a:tbl>
          </a:graphicData>
        </a:graphic>
      </p:graphicFrame>
      <p:sp>
        <p:nvSpPr>
          <p:cNvPr id="5" name="Content Placeholder 2"/>
          <p:cNvSpPr txBox="1">
            <a:spLocks/>
          </p:cNvSpPr>
          <p:nvPr/>
        </p:nvSpPr>
        <p:spPr>
          <a:xfrm>
            <a:off x="838201" y="1825625"/>
            <a:ext cx="4562194" cy="2136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huge differences in growth rates too</a:t>
            </a:r>
          </a:p>
          <a:p>
            <a:r>
              <a:rPr lang="en-US" dirty="0"/>
              <a:t>And differences in growth rates can matter a lot over time</a:t>
            </a:r>
          </a:p>
        </p:txBody>
      </p:sp>
      <p:graphicFrame>
        <p:nvGraphicFramePr>
          <p:cNvPr id="6" name="Table 5"/>
          <p:cNvGraphicFramePr>
            <a:graphicFrameLocks noGrp="1"/>
          </p:cNvGraphicFramePr>
          <p:nvPr/>
        </p:nvGraphicFramePr>
        <p:xfrm>
          <a:off x="505686" y="3781827"/>
          <a:ext cx="4876312" cy="1256466"/>
        </p:xfrm>
        <a:graphic>
          <a:graphicData uri="http://schemas.openxmlformats.org/drawingml/2006/table">
            <a:tbl>
              <a:tblPr>
                <a:tableStyleId>{616DA210-FB5B-4158-B5E0-FEB733F419BA}</a:tableStyleId>
              </a:tblPr>
              <a:tblGrid>
                <a:gridCol w="1514130">
                  <a:extLst>
                    <a:ext uri="{9D8B030D-6E8A-4147-A177-3AD203B41FA5}">
                      <a16:colId xmlns:a16="http://schemas.microsoft.com/office/drawing/2014/main" val="3877613223"/>
                    </a:ext>
                  </a:extLst>
                </a:gridCol>
                <a:gridCol w="722782">
                  <a:extLst>
                    <a:ext uri="{9D8B030D-6E8A-4147-A177-3AD203B41FA5}">
                      <a16:colId xmlns:a16="http://schemas.microsoft.com/office/drawing/2014/main" val="448993395"/>
                    </a:ext>
                  </a:extLst>
                </a:gridCol>
                <a:gridCol w="834392">
                  <a:extLst>
                    <a:ext uri="{9D8B030D-6E8A-4147-A177-3AD203B41FA5}">
                      <a16:colId xmlns:a16="http://schemas.microsoft.com/office/drawing/2014/main" val="1407991222"/>
                    </a:ext>
                  </a:extLst>
                </a:gridCol>
                <a:gridCol w="834392">
                  <a:extLst>
                    <a:ext uri="{9D8B030D-6E8A-4147-A177-3AD203B41FA5}">
                      <a16:colId xmlns:a16="http://schemas.microsoft.com/office/drawing/2014/main" val="174953070"/>
                    </a:ext>
                  </a:extLst>
                </a:gridCol>
                <a:gridCol w="970616">
                  <a:extLst>
                    <a:ext uri="{9D8B030D-6E8A-4147-A177-3AD203B41FA5}">
                      <a16:colId xmlns:a16="http://schemas.microsoft.com/office/drawing/2014/main" val="2424640378"/>
                    </a:ext>
                  </a:extLst>
                </a:gridCol>
              </a:tblGrid>
              <a:tr h="371580">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12813" marR="12813" marT="12813"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2813" marR="12813" marT="12813" marB="0" anchor="b"/>
                </a:tc>
                <a:tc gridSpan="3">
                  <a:txBody>
                    <a:bodyPr/>
                    <a:lstStyle/>
                    <a:p>
                      <a:pPr algn="ctr" fontAlgn="b"/>
                      <a:r>
                        <a:rPr lang="en-US" sz="1600" u="none" strike="noStrike">
                          <a:effectLst/>
                        </a:rPr>
                        <a:t>Years From Today</a:t>
                      </a:r>
                      <a:endParaRPr lang="en-US" sz="1600" b="0" i="0" u="none" strike="noStrike">
                        <a:solidFill>
                          <a:srgbClr val="000000"/>
                        </a:solidFill>
                        <a:effectLst/>
                        <a:latin typeface="Calibri" panose="020F0502020204030204" pitchFamily="34" charset="0"/>
                      </a:endParaRPr>
                    </a:p>
                  </a:txBody>
                  <a:tcPr marL="12813" marR="12813" marT="1281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5068793"/>
                  </a:ext>
                </a:extLst>
              </a:tr>
              <a:tr h="371580">
                <a:tc>
                  <a:txBody>
                    <a:bodyPr/>
                    <a:lstStyle/>
                    <a:p>
                      <a:pPr algn="l" fontAlgn="b"/>
                      <a:r>
                        <a:rPr lang="en-US" sz="1600" u="none" strike="noStrike" dirty="0">
                          <a:effectLst/>
                        </a:rPr>
                        <a:t>Annual Growth %</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l" fontAlgn="b"/>
                      <a:r>
                        <a:rPr lang="en-US" sz="1600" u="none" strike="noStrike">
                          <a:effectLst/>
                        </a:rPr>
                        <a:t>Today</a:t>
                      </a:r>
                      <a:endParaRPr lang="en-US" sz="1600" b="0" i="0" u="none" strike="noStrike">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12813" marR="12813" marT="12813" marB="0" anchor="b"/>
                </a:tc>
                <a:tc>
                  <a:txBody>
                    <a:bodyPr/>
                    <a:lstStyle/>
                    <a:p>
                      <a:pPr algn="ctr"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12813" marR="12813" marT="12813" marB="0" anchor="b"/>
                </a:tc>
                <a:extLst>
                  <a:ext uri="{0D108BD9-81ED-4DB2-BD59-A6C34878D82A}">
                    <a16:rowId xmlns:a16="http://schemas.microsoft.com/office/drawing/2014/main" val="654188667"/>
                  </a:ext>
                </a:extLst>
              </a:tr>
              <a:tr h="0">
                <a:tc>
                  <a:txBody>
                    <a:bodyPr/>
                    <a:lstStyle/>
                    <a:p>
                      <a:pPr algn="ctr" fontAlgn="t"/>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dirty="0">
                          <a:effectLst/>
                        </a:rPr>
                        <a:t>122.02</a:t>
                      </a:r>
                      <a:endParaRPr lang="en-US" sz="1600" b="0" i="0" u="none" strike="noStrike" dirty="0">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270.48</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731.60</a:t>
                      </a:r>
                      <a:endParaRPr lang="en-US" sz="1600" b="0" i="0" u="none" strike="noStrike">
                        <a:solidFill>
                          <a:srgbClr val="000000"/>
                        </a:solidFill>
                        <a:effectLst/>
                        <a:latin typeface="Calibri" panose="020F0502020204030204" pitchFamily="34" charset="0"/>
                      </a:endParaRPr>
                    </a:p>
                  </a:txBody>
                  <a:tcPr marL="12813" marR="12813" marT="12813" marB="0"/>
                </a:tc>
                <a:extLst>
                  <a:ext uri="{0D108BD9-81ED-4DB2-BD59-A6C34878D82A}">
                    <a16:rowId xmlns:a16="http://schemas.microsoft.com/office/drawing/2014/main" val="1329439408"/>
                  </a:ext>
                </a:extLst>
              </a:tr>
              <a:tr h="0">
                <a:tc>
                  <a:txBody>
                    <a:bodyPr/>
                    <a:lstStyle/>
                    <a:p>
                      <a:pPr algn="ctr" fontAlgn="t"/>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148.59</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a:effectLst/>
                        </a:rPr>
                        <a:t>724.46</a:t>
                      </a:r>
                      <a:endParaRPr lang="en-US" sz="1600" b="0" i="0" u="none" strike="noStrike">
                        <a:solidFill>
                          <a:srgbClr val="000000"/>
                        </a:solidFill>
                        <a:effectLst/>
                        <a:latin typeface="Calibri" panose="020F0502020204030204" pitchFamily="34" charset="0"/>
                      </a:endParaRPr>
                    </a:p>
                  </a:txBody>
                  <a:tcPr marL="12813" marR="12813" marT="12813" marB="0"/>
                </a:tc>
                <a:tc>
                  <a:txBody>
                    <a:bodyPr/>
                    <a:lstStyle/>
                    <a:p>
                      <a:pPr algn="ctr" fontAlgn="t"/>
                      <a:r>
                        <a:rPr lang="en-US" sz="1600" u="none" strike="noStrike" dirty="0">
                          <a:effectLst/>
                        </a:rPr>
                        <a:t>5248.49</a:t>
                      </a:r>
                      <a:endParaRPr lang="en-US" sz="1600" b="0" i="0" u="none" strike="noStrike" dirty="0">
                        <a:solidFill>
                          <a:srgbClr val="000000"/>
                        </a:solidFill>
                        <a:effectLst/>
                        <a:latin typeface="Calibri" panose="020F0502020204030204" pitchFamily="34" charset="0"/>
                      </a:endParaRPr>
                    </a:p>
                  </a:txBody>
                  <a:tcPr marL="12813" marR="12813" marT="12813" marB="0"/>
                </a:tc>
                <a:extLst>
                  <a:ext uri="{0D108BD9-81ED-4DB2-BD59-A6C34878D82A}">
                    <a16:rowId xmlns:a16="http://schemas.microsoft.com/office/drawing/2014/main" val="1370304910"/>
                  </a:ext>
                </a:extLst>
              </a:tr>
            </a:tbl>
          </a:graphicData>
        </a:graphic>
      </p:graphicFrame>
      <p:sp>
        <p:nvSpPr>
          <p:cNvPr id="7" name="TextBox 6"/>
          <p:cNvSpPr txBox="1"/>
          <p:nvPr/>
        </p:nvSpPr>
        <p:spPr>
          <a:xfrm>
            <a:off x="838201" y="5504873"/>
            <a:ext cx="4543798" cy="923330"/>
          </a:xfrm>
          <a:prstGeom prst="rect">
            <a:avLst/>
          </a:prstGeom>
          <a:noFill/>
        </p:spPr>
        <p:txBody>
          <a:bodyPr wrap="square" rtlCol="0">
            <a:spAutoFit/>
          </a:bodyPr>
          <a:lstStyle/>
          <a:p>
            <a:r>
              <a:rPr lang="en-US" dirty="0"/>
              <a:t>So, even small increases in annual growth rates can make a big difference if sustained over a long time.</a:t>
            </a:r>
          </a:p>
        </p:txBody>
      </p:sp>
    </p:spTree>
    <p:extLst>
      <p:ext uri="{BB962C8B-B14F-4D97-AF65-F5344CB8AC3E}">
        <p14:creationId xmlns:p14="http://schemas.microsoft.com/office/powerpoint/2010/main" val="400661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Data</a:t>
            </a:r>
          </a:p>
        </p:txBody>
      </p:sp>
      <p:sp>
        <p:nvSpPr>
          <p:cNvPr id="3" name="Content Placeholder 2"/>
          <p:cNvSpPr>
            <a:spLocks noGrp="1"/>
          </p:cNvSpPr>
          <p:nvPr>
            <p:ph idx="1"/>
          </p:nvPr>
        </p:nvSpPr>
        <p:spPr/>
        <p:txBody>
          <a:bodyPr/>
          <a:lstStyle/>
          <a:p>
            <a:r>
              <a:rPr lang="en-US" dirty="0"/>
              <a:t>To see whether there’s a problem, you need data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52800"/>
            <a:ext cx="3448050" cy="230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14626"/>
            <a:ext cx="23812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1" y="4110038"/>
            <a:ext cx="3000375"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8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idx="1"/>
          </p:nvPr>
        </p:nvSpPr>
        <p:spPr/>
        <p:txBody>
          <a:bodyPr>
            <a:normAutofit fontScale="92500" lnSpcReduction="10000"/>
          </a:bodyPr>
          <a:lstStyle/>
          <a:p>
            <a:r>
              <a:rPr lang="en-US" dirty="0"/>
              <a:t>GDP (current US$): </a:t>
            </a:r>
            <a:r>
              <a:rPr lang="en-US" dirty="0">
                <a:hlinkClick r:id="rId2"/>
              </a:rPr>
              <a:t>https://data.worldbank.org/indicator/NY.GDP.MKTP.CD</a:t>
            </a:r>
            <a:r>
              <a:rPr lang="en-US" dirty="0"/>
              <a:t> </a:t>
            </a:r>
          </a:p>
          <a:p>
            <a:r>
              <a:rPr lang="en-US" dirty="0"/>
              <a:t>GDP, PPP (current international $): </a:t>
            </a:r>
            <a:r>
              <a:rPr lang="en-US" dirty="0">
                <a:hlinkClick r:id="rId3"/>
              </a:rPr>
              <a:t>https://data.worldbank.org/indicator/NY.GDP.MKTP.PP.CD</a:t>
            </a:r>
            <a:r>
              <a:rPr lang="en-US" dirty="0"/>
              <a:t> </a:t>
            </a:r>
          </a:p>
          <a:p>
            <a:r>
              <a:rPr lang="en-US" dirty="0"/>
              <a:t>GDP per capita (current US$): </a:t>
            </a:r>
            <a:r>
              <a:rPr lang="en-US" dirty="0">
                <a:hlinkClick r:id="rId4"/>
              </a:rPr>
              <a:t>https://data.worldbank.org/indicator/NY.GDP.PCAP.CD</a:t>
            </a:r>
            <a:r>
              <a:rPr lang="en-US" dirty="0"/>
              <a:t> </a:t>
            </a:r>
          </a:p>
          <a:p>
            <a:r>
              <a:rPr lang="en-US" dirty="0"/>
              <a:t>GDP per capita, PPP (current international $): </a:t>
            </a:r>
            <a:r>
              <a:rPr lang="en-US" dirty="0">
                <a:hlinkClick r:id="rId5"/>
              </a:rPr>
              <a:t>https://data.worldbank.org/indicator/NY.GDP.PCAP.PP.CD</a:t>
            </a:r>
            <a:r>
              <a:rPr lang="en-US" dirty="0"/>
              <a:t> </a:t>
            </a:r>
          </a:p>
          <a:p>
            <a:r>
              <a:rPr lang="en-US" dirty="0"/>
              <a:t>GDP growth (annual %): </a:t>
            </a:r>
            <a:r>
              <a:rPr lang="en-US" dirty="0">
                <a:hlinkClick r:id="rId6"/>
              </a:rPr>
              <a:t>https://data.worldbank.org/indicator/NY.GDP.MKTP.KD.ZG</a:t>
            </a:r>
            <a:r>
              <a:rPr lang="en-US" dirty="0"/>
              <a:t> </a:t>
            </a:r>
          </a:p>
          <a:p>
            <a:r>
              <a:rPr lang="en-US" dirty="0"/>
              <a:t>GDP per capita growth (annual %): </a:t>
            </a:r>
            <a:r>
              <a:rPr lang="en-US" dirty="0">
                <a:hlinkClick r:id="rId7"/>
              </a:rPr>
              <a:t>https://data.worldbank.org/indicator/NY.GDP.PCAP.KD.ZG</a:t>
            </a:r>
            <a:r>
              <a:rPr lang="en-US" dirty="0"/>
              <a:t> </a:t>
            </a:r>
          </a:p>
        </p:txBody>
      </p:sp>
    </p:spTree>
    <p:extLst>
      <p:ext uri="{BB962C8B-B14F-4D97-AF65-F5344CB8AC3E}">
        <p14:creationId xmlns:p14="http://schemas.microsoft.com/office/powerpoint/2010/main" val="683189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Facts of Wealth</a:t>
            </a:r>
          </a:p>
        </p:txBody>
      </p:sp>
      <p:sp>
        <p:nvSpPr>
          <p:cNvPr id="3" name="Content Placeholder 2"/>
          <p:cNvSpPr>
            <a:spLocks noGrp="1"/>
          </p:cNvSpPr>
          <p:nvPr>
            <p:ph idx="1"/>
          </p:nvPr>
        </p:nvSpPr>
        <p:spPr/>
        <p:txBody>
          <a:bodyPr/>
          <a:lstStyle/>
          <a:p>
            <a:r>
              <a:rPr lang="en-US" dirty="0"/>
              <a:t>Video: </a:t>
            </a:r>
            <a:r>
              <a:rPr lang="en-US" dirty="0">
                <a:hlinkClick r:id="rId2"/>
              </a:rPr>
              <a:t>https://youtu.be/PzAr_mL0Qd8</a:t>
            </a:r>
            <a:endParaRPr lang="en-US" dirty="0"/>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759345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GDP a good measure of economic well-being?</a:t>
            </a:r>
          </a:p>
        </p:txBody>
      </p:sp>
      <p:sp>
        <p:nvSpPr>
          <p:cNvPr id="5" name="Text Placeholder 4"/>
          <p:cNvSpPr>
            <a:spLocks noGrp="1"/>
          </p:cNvSpPr>
          <p:nvPr>
            <p:ph type="body" idx="1"/>
          </p:nvPr>
        </p:nvSpPr>
        <p:spPr/>
        <p:txBody>
          <a:bodyPr/>
          <a:lstStyle/>
          <a:p>
            <a:r>
              <a:rPr lang="en-US" dirty="0"/>
              <a:t>No, but it is the best one-number measure we have</a:t>
            </a:r>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196212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a lot that’s missing in GDP</a:t>
            </a:r>
          </a:p>
        </p:txBody>
      </p:sp>
      <p:sp>
        <p:nvSpPr>
          <p:cNvPr id="3" name="Content Placeholder 2"/>
          <p:cNvSpPr>
            <a:spLocks noGrp="1"/>
          </p:cNvSpPr>
          <p:nvPr>
            <p:ph idx="1"/>
          </p:nvPr>
        </p:nvSpPr>
        <p:spPr/>
        <p:txBody>
          <a:bodyPr/>
          <a:lstStyle/>
          <a:p>
            <a:r>
              <a:rPr lang="en-US" dirty="0"/>
              <a:t>Where to begin!</a:t>
            </a:r>
          </a:p>
          <a:p>
            <a:r>
              <a:rPr lang="en-US" dirty="0"/>
              <a:t>Inequality, work done in home, volunteer work, illegal work, leisure, environment, disasters, …</a:t>
            </a:r>
          </a:p>
        </p:txBody>
      </p:sp>
    </p:spTree>
    <p:extLst>
      <p:ext uri="{BB962C8B-B14F-4D97-AF65-F5344CB8AC3E}">
        <p14:creationId xmlns:p14="http://schemas.microsoft.com/office/powerpoint/2010/main" val="3149584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AEA31C-7D17-194A-352C-0EF5AA4A5F8A}"/>
              </a:ext>
            </a:extLst>
          </p:cNvPr>
          <p:cNvSpPr>
            <a:spLocks noGrp="1"/>
          </p:cNvSpPr>
          <p:nvPr>
            <p:ph type="ftr" sz="quarter" idx="11"/>
          </p:nvPr>
        </p:nvSpPr>
        <p:spPr/>
        <p:txBody>
          <a:bodyPr/>
          <a:lstStyle/>
          <a:p>
            <a:pPr>
              <a:defRPr/>
            </a:pPr>
            <a:r>
              <a:rPr lang="en-US"/>
              <a:t>CHAPTER 5 MEASURING A NATION’S INCOME</a:t>
            </a:r>
          </a:p>
        </p:txBody>
      </p:sp>
      <p:pic>
        <p:nvPicPr>
          <p:cNvPr id="6" name="Picture 5" descr="A screenshot of a report&#10;&#10;Description automatically generated">
            <a:extLst>
              <a:ext uri="{FF2B5EF4-FFF2-40B4-BE49-F238E27FC236}">
                <a16:creationId xmlns:a16="http://schemas.microsoft.com/office/drawing/2014/main" id="{E1817912-7204-5F90-C566-CB8B82394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076" y="987299"/>
            <a:ext cx="5797848" cy="4883401"/>
          </a:xfrm>
          <a:prstGeom prst="rect">
            <a:avLst/>
          </a:prstGeom>
        </p:spPr>
      </p:pic>
    </p:spTree>
    <p:extLst>
      <p:ext uri="{BB962C8B-B14F-4D97-AF65-F5344CB8AC3E}">
        <p14:creationId xmlns:p14="http://schemas.microsoft.com/office/powerpoint/2010/main" val="171953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6877EF42-4DB0-028E-1725-E9615CB4C195}"/>
              </a:ext>
            </a:extLst>
          </p:cNvPr>
          <p:cNvPicPr>
            <a:picLocks noChangeAspect="1"/>
          </p:cNvPicPr>
          <p:nvPr/>
        </p:nvPicPr>
        <p:blipFill rotWithShape="1">
          <a:blip r:embed="rId3">
            <a:extLst>
              <a:ext uri="{28A0092B-C50C-407E-A947-70E740481C1C}">
                <a14:useLocalDpi xmlns:a14="http://schemas.microsoft.com/office/drawing/2010/main" val="0"/>
              </a:ext>
            </a:extLst>
          </a:blip>
          <a:srcRect l="10624" t="13890" r="8751"/>
          <a:stretch/>
        </p:blipFill>
        <p:spPr>
          <a:xfrm>
            <a:off x="1295400" y="1066799"/>
            <a:ext cx="9829800" cy="5633071"/>
          </a:xfrm>
          <a:prstGeom prst="rect">
            <a:avLst/>
          </a:prstGeom>
        </p:spPr>
      </p:pic>
    </p:spTree>
    <p:extLst>
      <p:ext uri="{BB962C8B-B14F-4D97-AF65-F5344CB8AC3E}">
        <p14:creationId xmlns:p14="http://schemas.microsoft.com/office/powerpoint/2010/main" val="1828715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8C87EF-7457-8C73-E07F-5A2811606722}"/>
              </a:ext>
            </a:extLst>
          </p:cNvPr>
          <p:cNvSpPr>
            <a:spLocks noGrp="1"/>
          </p:cNvSpPr>
          <p:nvPr>
            <p:ph type="ftr" sz="quarter" idx="11"/>
          </p:nvPr>
        </p:nvSpPr>
        <p:spPr/>
        <p:txBody>
          <a:bodyPr/>
          <a:lstStyle/>
          <a:p>
            <a:pPr>
              <a:defRPr/>
            </a:pPr>
            <a:r>
              <a:rPr lang="en-US"/>
              <a:t>CHAPTER 5 MEASURING A NATION’S INCOME</a:t>
            </a:r>
          </a:p>
        </p:txBody>
      </p:sp>
      <p:pic>
        <p:nvPicPr>
          <p:cNvPr id="4" name="Picture 3" descr="A graph showing the number of years&#10;&#10;Description automatically generated">
            <a:extLst>
              <a:ext uri="{FF2B5EF4-FFF2-40B4-BE49-F238E27FC236}">
                <a16:creationId xmlns:a16="http://schemas.microsoft.com/office/drawing/2014/main" id="{7143FACF-960B-90AF-2F22-7135BCF4D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35" y="603105"/>
            <a:ext cx="9341330" cy="5651790"/>
          </a:xfrm>
          <a:prstGeom prst="rect">
            <a:avLst/>
          </a:prstGeom>
        </p:spPr>
      </p:pic>
    </p:spTree>
    <p:extLst>
      <p:ext uri="{BB962C8B-B14F-4D97-AF65-F5344CB8AC3E}">
        <p14:creationId xmlns:p14="http://schemas.microsoft.com/office/powerpoint/2010/main" val="1282041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Leisure Reduces GDP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3821">
            <a:off x="6063529" y="3660350"/>
            <a:ext cx="4191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87621">
            <a:off x="1757679" y="2190871"/>
            <a:ext cx="54578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001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Doesn’t Count Illegal Work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63" y="1587213"/>
            <a:ext cx="4200525" cy="252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056909" y="3214254"/>
            <a:ext cx="5492556" cy="3155584"/>
            <a:chOff x="3532909" y="3214254"/>
            <a:chExt cx="5492556" cy="3155584"/>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909" y="3214254"/>
              <a:ext cx="5492556" cy="30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65418" y="5846618"/>
              <a:ext cx="4668982" cy="523220"/>
            </a:xfrm>
            <a:prstGeom prst="rect">
              <a:avLst/>
            </a:prstGeom>
            <a:noFill/>
          </p:spPr>
          <p:txBody>
            <a:bodyPr wrap="square" rtlCol="0">
              <a:spAutoFit/>
            </a:bodyPr>
            <a:lstStyle/>
            <a:p>
              <a:r>
                <a:rPr lang="en-US" sz="1400" b="1" i="1" dirty="0">
                  <a:solidFill>
                    <a:schemeClr val="bg1"/>
                  </a:solidFill>
                  <a:latin typeface="Calibri" panose="020F0502020204030204" pitchFamily="34" charset="0"/>
                </a:rPr>
                <a:t>Jesse</a:t>
              </a:r>
              <a:r>
                <a:rPr lang="en-US" sz="1400" b="1" dirty="0">
                  <a:solidFill>
                    <a:schemeClr val="bg1"/>
                  </a:solidFill>
                  <a:latin typeface="Calibri" panose="020F0502020204030204" pitchFamily="34" charset="0"/>
                </a:rPr>
                <a:t>: “All this hard work, Mr. White! What’s the point? They won’t even count it in GDP!”</a:t>
              </a:r>
            </a:p>
          </p:txBody>
        </p:sp>
      </p:grpSp>
    </p:spTree>
    <p:extLst>
      <p:ext uri="{BB962C8B-B14F-4D97-AF65-F5344CB8AC3E}">
        <p14:creationId xmlns:p14="http://schemas.microsoft.com/office/powerpoint/2010/main" val="332414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Doesn’t Count Work at Home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30" y="1524000"/>
            <a:ext cx="3074670" cy="230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65296"/>
            <a:ext cx="3657600" cy="24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226" y="1524001"/>
            <a:ext cx="5672138" cy="425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2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Data</a:t>
            </a:r>
          </a:p>
        </p:txBody>
      </p:sp>
      <p:sp>
        <p:nvSpPr>
          <p:cNvPr id="3" name="Content Placeholder 2"/>
          <p:cNvSpPr>
            <a:spLocks noGrp="1"/>
          </p:cNvSpPr>
          <p:nvPr>
            <p:ph idx="1"/>
          </p:nvPr>
        </p:nvSpPr>
        <p:spPr/>
        <p:txBody>
          <a:bodyPr/>
          <a:lstStyle/>
          <a:p>
            <a:r>
              <a:rPr lang="en-US" dirty="0"/>
              <a:t>In macroeconomics, data are crucial</a:t>
            </a:r>
          </a:p>
          <a:p>
            <a:pPr marL="514350" indent="-514350">
              <a:buFont typeface="+mj-lt"/>
              <a:buAutoNum type="arabicPeriod"/>
            </a:pPr>
            <a:r>
              <a:rPr lang="en-US" dirty="0"/>
              <a:t>Data help policy makers see what problems, if any, need to be addressed</a:t>
            </a:r>
          </a:p>
          <a:p>
            <a:pPr marL="514350" indent="-514350">
              <a:buFont typeface="+mj-lt"/>
              <a:buAutoNum type="arabicPeriod"/>
            </a:pPr>
            <a:r>
              <a:rPr lang="en-US" dirty="0"/>
              <a:t>Data help macroeconomists identify the theories that make correct predictions and the theories that make incorrect predictions</a:t>
            </a:r>
          </a:p>
          <a:p>
            <a:pPr marL="514350" indent="-514350">
              <a:buFont typeface="+mj-lt"/>
              <a:buAutoNum type="arabicPeriod"/>
            </a:pPr>
            <a:r>
              <a:rPr lang="en-US" dirty="0"/>
              <a:t>Data often reveal interesting puzzles that macroeconomic theories need to solve</a:t>
            </a:r>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28720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GDP Doesn’t Count Volunteer Work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408" y="1600200"/>
            <a:ext cx="359159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4267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4648201"/>
            <a:ext cx="26193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46482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648201"/>
            <a:ext cx="16383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96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GDP Ignores Environmental Damage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25364"/>
            <a:ext cx="3943350" cy="262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4343400"/>
            <a:ext cx="46577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991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Ignores Consumer Surplus</a:t>
            </a:r>
          </a:p>
        </p:txBody>
      </p:sp>
      <p:sp>
        <p:nvSpPr>
          <p:cNvPr id="3" name="Content Placeholder 2"/>
          <p:cNvSpPr>
            <a:spLocks noGrp="1"/>
          </p:cNvSpPr>
          <p:nvPr>
            <p:ph idx="1"/>
          </p:nvPr>
        </p:nvSpPr>
        <p:spPr/>
        <p:txBody>
          <a:bodyPr/>
          <a:lstStyle/>
          <a:p>
            <a:r>
              <a:rPr lang="en-US" dirty="0"/>
              <a:t>Free digital technology</a:t>
            </a:r>
          </a:p>
          <a:p>
            <a:pPr lvl="1"/>
            <a:r>
              <a:rPr lang="en-US" dirty="0"/>
              <a:t>Free Apps, Google, Google maps, Wikipedia, OpenOffice, YouTube</a:t>
            </a:r>
          </a:p>
          <a:p>
            <a:r>
              <a:rPr lang="en-US" dirty="0"/>
              <a:t>Freely available education</a:t>
            </a:r>
          </a:p>
          <a:p>
            <a:pPr lvl="1"/>
            <a:r>
              <a:rPr lang="en-US" dirty="0"/>
              <a:t>Khan Academy, Coursera</a:t>
            </a:r>
          </a:p>
          <a:p>
            <a:pPr lvl="1"/>
            <a:endParaRPr lang="en-US" dirty="0"/>
          </a:p>
          <a:p>
            <a:r>
              <a:rPr lang="en-US" dirty="0"/>
              <a:t>None of this adds to GDP</a:t>
            </a:r>
          </a:p>
          <a:p>
            <a:r>
              <a:rPr lang="en-US" dirty="0"/>
              <a:t>Users would be willing to pay but don’t. They get Consumer Surplus</a:t>
            </a:r>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433106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Disasters May </a:t>
            </a:r>
            <a:r>
              <a:rPr lang="en-US" i="1" dirty="0"/>
              <a:t>Raise</a:t>
            </a:r>
            <a:r>
              <a:rPr lang="en-US" dirty="0"/>
              <a:t> GDP</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46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GDP And Economic Well-being</a:t>
            </a:r>
            <a:endParaRPr lang="en-US" altLang="en-US">
              <a:latin typeface="Tahoma" pitchFamily="34" charset="0"/>
            </a:endParaRPr>
          </a:p>
        </p:txBody>
      </p:sp>
      <p:sp>
        <p:nvSpPr>
          <p:cNvPr id="46083" name="Rectangle 3"/>
          <p:cNvSpPr>
            <a:spLocks noGrp="1" noChangeArrowheads="1"/>
          </p:cNvSpPr>
          <p:nvPr>
            <p:ph idx="1"/>
          </p:nvPr>
        </p:nvSpPr>
        <p:spPr/>
        <p:txBody>
          <a:bodyPr/>
          <a:lstStyle/>
          <a:p>
            <a:r>
              <a:rPr lang="en-US" altLang="en-US"/>
              <a:t>GDP is the best single measure of the economic well-being of a society. </a:t>
            </a:r>
          </a:p>
          <a:p>
            <a:r>
              <a:rPr lang="en-US" altLang="en-US">
                <a:solidFill>
                  <a:schemeClr val="accent1"/>
                </a:solidFill>
              </a:rPr>
              <a:t>GDP per person</a:t>
            </a:r>
            <a:r>
              <a:rPr lang="en-US" altLang="en-US" i="1"/>
              <a:t> </a:t>
            </a:r>
            <a:r>
              <a:rPr lang="en-US" altLang="en-US"/>
              <a:t>tells us the income and expenditure of the average person in the economy.</a:t>
            </a:r>
          </a:p>
        </p:txBody>
      </p:sp>
      <p:sp>
        <p:nvSpPr>
          <p:cNvPr id="46084"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Table 3: </a:t>
            </a:r>
            <a:r>
              <a:rPr lang="en-US" altLang="en-US" dirty="0">
                <a:solidFill>
                  <a:srgbClr val="002060"/>
                </a:solidFill>
              </a:rPr>
              <a:t>GDP and the Quality of Life</a:t>
            </a:r>
            <a:endParaRPr lang="en-US" altLang="en-US" dirty="0"/>
          </a:p>
        </p:txBody>
      </p:sp>
      <p:sp>
        <p:nvSpPr>
          <p:cNvPr id="8" name="TextBox 7"/>
          <p:cNvSpPr txBox="1">
            <a:spLocks noChangeArrowheads="1"/>
          </p:cNvSpPr>
          <p:nvPr/>
        </p:nvSpPr>
        <p:spPr bwMode="auto">
          <a:xfrm>
            <a:off x="990600" y="6412468"/>
            <a:ext cx="1013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dirty="0">
                <a:latin typeface="Calibri" panose="020F0502020204030204" pitchFamily="34" charset="0"/>
              </a:rPr>
              <a:t>The table shows GDP per person and three other measures of the quality of life for twelve major countries.</a:t>
            </a: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4" y="1591230"/>
            <a:ext cx="7902575"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976452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wipe(up)">
                                      <p:cBhvr>
                                        <p:cTn id="7" dur="500"/>
                                        <p:tgtEl>
                                          <p:spTgt spid="7270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Robert Kennedy on GDP</a:t>
            </a:r>
          </a:p>
        </p:txBody>
      </p:sp>
      <p:sp>
        <p:nvSpPr>
          <p:cNvPr id="49155" name="Rectangle 3"/>
          <p:cNvSpPr>
            <a:spLocks noGrp="1" noChangeArrowheads="1"/>
          </p:cNvSpPr>
          <p:nvPr>
            <p:ph idx="1"/>
          </p:nvPr>
        </p:nvSpPr>
        <p:spPr/>
        <p:txBody>
          <a:bodyPr>
            <a:normAutofit/>
          </a:bodyPr>
          <a:lstStyle/>
          <a:p>
            <a:pPr>
              <a:lnSpc>
                <a:spcPct val="90000"/>
              </a:lnSpc>
            </a:pPr>
            <a:r>
              <a:rPr lang="en-US" altLang="en-US"/>
              <a:t>[Gross Domestic Product] does not allow for the health of our children, the quality of their education, or the joy of their play. It does not include the beauty of our poetry or the strength of our marriages, the intelligence of our public debate or the integrity of our public officials. It measures neither our courage, nor our wisdom, nor our devotion to our country. It measures everything, in short, except that which makes life worthwhile, and it can tell us everything about America except why we are proud that we are Americans.</a:t>
            </a:r>
          </a:p>
        </p:txBody>
      </p:sp>
      <p:sp>
        <p:nvSpPr>
          <p:cNvPr id="49156"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GDP Per Capita and the Standard of Living</a:t>
            </a:r>
          </a:p>
        </p:txBody>
      </p:sp>
      <p:sp>
        <p:nvSpPr>
          <p:cNvPr id="3" name="Content Placeholder 2"/>
          <p:cNvSpPr>
            <a:spLocks noGrp="1"/>
          </p:cNvSpPr>
          <p:nvPr>
            <p:ph idx="1"/>
          </p:nvPr>
        </p:nvSpPr>
        <p:spPr/>
        <p:txBody>
          <a:bodyPr/>
          <a:lstStyle/>
          <a:p>
            <a:r>
              <a:rPr lang="en-US" dirty="0"/>
              <a:t>Video: </a:t>
            </a:r>
            <a:r>
              <a:rPr lang="en-US" dirty="0">
                <a:hlinkClick r:id="rId2"/>
              </a:rPr>
              <a:t>https://youtu.be/Z0qHA93oOSc</a:t>
            </a:r>
            <a:endParaRPr lang="en-US" dirty="0"/>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72051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dirty="0"/>
              <a:t>Any questions?</a:t>
            </a:r>
          </a:p>
        </p:txBody>
      </p:sp>
      <p:sp>
        <p:nvSpPr>
          <p:cNvPr id="501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pic>
        <p:nvPicPr>
          <p:cNvPr id="50181"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762000"/>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51203" name="Rectangle 3"/>
          <p:cNvSpPr>
            <a:spLocks noGrp="1" noChangeArrowheads="1"/>
          </p:cNvSpPr>
          <p:nvPr>
            <p:ph idx="1"/>
          </p:nvPr>
        </p:nvSpPr>
        <p:spPr/>
        <p:txBody>
          <a:bodyPr/>
          <a:lstStyle/>
          <a:p>
            <a:r>
              <a:rPr lang="en-US" altLang="en-US"/>
              <a:t>Because every transaction has a buyer and a seller, the total expenditure in the economy must equal the total income in the economy.</a:t>
            </a:r>
          </a:p>
          <a:p>
            <a:r>
              <a:rPr lang="en-US" altLang="en-US"/>
              <a:t>Gross Domestic Product (GDP) measures an economy’s total expenditure on newly produced goods and services and the total income earned from the production of these goods and services.</a:t>
            </a:r>
          </a:p>
        </p:txBody>
      </p:sp>
      <p:sp>
        <p:nvSpPr>
          <p:cNvPr id="51205" name="Footer Placeholder 4"/>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
        <p:nvSpPr>
          <p:cNvPr id="5120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Total Income</a:t>
            </a:r>
          </a:p>
        </p:txBody>
      </p:sp>
      <p:sp>
        <p:nvSpPr>
          <p:cNvPr id="7171" name="Content Placeholder 2"/>
          <p:cNvSpPr>
            <a:spLocks noGrp="1"/>
          </p:cNvSpPr>
          <p:nvPr>
            <p:ph idx="1"/>
          </p:nvPr>
        </p:nvSpPr>
        <p:spPr/>
        <p:txBody>
          <a:bodyPr/>
          <a:lstStyle/>
          <a:p>
            <a:r>
              <a:rPr lang="en-US" altLang="en-US" dirty="0"/>
              <a:t>To detect a country’s macroeconomic problems, we need to measure its macroeconomic health</a:t>
            </a:r>
          </a:p>
          <a:p>
            <a:r>
              <a:rPr lang="en-US" altLang="en-US" dirty="0"/>
              <a:t>When judging whether an economy is doing well or poorly, it is natural to look at the </a:t>
            </a:r>
            <a:r>
              <a:rPr lang="en-US" altLang="en-US" dirty="0">
                <a:solidFill>
                  <a:srgbClr val="FF0000"/>
                </a:solidFill>
              </a:rPr>
              <a:t>total income</a:t>
            </a:r>
            <a:r>
              <a:rPr lang="en-US" altLang="en-US" dirty="0"/>
              <a:t> that people are earning</a:t>
            </a:r>
          </a:p>
        </p:txBody>
      </p:sp>
      <p:sp>
        <p:nvSpPr>
          <p:cNvPr id="7172"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52227" name="Rectangle 3"/>
          <p:cNvSpPr>
            <a:spLocks noGrp="1" noChangeArrowheads="1"/>
          </p:cNvSpPr>
          <p:nvPr>
            <p:ph idx="1"/>
          </p:nvPr>
        </p:nvSpPr>
        <p:spPr/>
        <p:txBody>
          <a:bodyPr/>
          <a:lstStyle/>
          <a:p>
            <a:r>
              <a:rPr lang="en-US" altLang="en-US"/>
              <a:t>GDP is the market value of all final goods and services produced within a country in a given period of time.</a:t>
            </a:r>
          </a:p>
          <a:p>
            <a:r>
              <a:rPr lang="en-US" altLang="en-US"/>
              <a:t>GDP is divided among four components of expenditure: consumption, investment, government purchases, and net exports.</a:t>
            </a:r>
          </a:p>
        </p:txBody>
      </p:sp>
      <p:sp>
        <p:nvSpPr>
          <p:cNvPr id="52229" name="Footer Placeholder 4"/>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
        <p:nvSpPr>
          <p:cNvPr id="5222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53251" name="Rectangle 3"/>
          <p:cNvSpPr>
            <a:spLocks noGrp="1" noChangeArrowheads="1"/>
          </p:cNvSpPr>
          <p:nvPr>
            <p:ph idx="1"/>
          </p:nvPr>
        </p:nvSpPr>
        <p:spPr/>
        <p:txBody>
          <a:bodyPr/>
          <a:lstStyle/>
          <a:p>
            <a:r>
              <a:rPr lang="en-US" altLang="en-US"/>
              <a:t>Nominal GDP uses current prices to value the economy’s production. Real GDP uses constant base-year prices to value the economy’s production of goods and services.</a:t>
            </a:r>
          </a:p>
          <a:p>
            <a:r>
              <a:rPr lang="en-US" altLang="en-US"/>
              <a:t>The GDP deflator—calculated from the ratio of nominal to real GDP—measures the level of prices in the economy.</a:t>
            </a:r>
          </a:p>
          <a:p>
            <a:endParaRPr lang="en-US" altLang="en-US"/>
          </a:p>
        </p:txBody>
      </p:sp>
      <p:sp>
        <p:nvSpPr>
          <p:cNvPr id="53253" name="Footer Placeholder 4"/>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
        <p:nvSpPr>
          <p:cNvPr id="5325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54275" name="Rectangle 3"/>
          <p:cNvSpPr>
            <a:spLocks noGrp="1" noChangeArrowheads="1"/>
          </p:cNvSpPr>
          <p:nvPr>
            <p:ph idx="1"/>
          </p:nvPr>
        </p:nvSpPr>
        <p:spPr/>
        <p:txBody>
          <a:bodyPr/>
          <a:lstStyle/>
          <a:p>
            <a:r>
              <a:rPr lang="en-US" altLang="en-US"/>
              <a:t>GDP is a good measure of economic well-being because people prefer higher to lower incomes.</a:t>
            </a:r>
          </a:p>
          <a:p>
            <a:r>
              <a:rPr lang="en-US" altLang="en-US"/>
              <a:t>It is not a perfect measure of well-being because some things, such as leisure time and a clean environment, aren’t measured by GDP.</a:t>
            </a:r>
          </a:p>
        </p:txBody>
      </p:sp>
      <p:sp>
        <p:nvSpPr>
          <p:cNvPr id="54277" name="Footer Placeholder 4"/>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
        <p:nvSpPr>
          <p:cNvPr id="5427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Income</a:t>
            </a:r>
          </a:p>
        </p:txBody>
      </p:sp>
      <p:sp>
        <p:nvSpPr>
          <p:cNvPr id="3" name="Content Placeholder 2"/>
          <p:cNvSpPr>
            <a:spLocks noGrp="1"/>
          </p:cNvSpPr>
          <p:nvPr>
            <p:ph idx="1"/>
          </p:nvPr>
        </p:nvSpPr>
        <p:spPr/>
        <p:txBody>
          <a:bodyPr/>
          <a:lstStyle/>
          <a:p>
            <a:r>
              <a:rPr lang="en-US" altLang="en-US" dirty="0"/>
              <a:t>We can </a:t>
            </a:r>
            <a:r>
              <a:rPr lang="en-US" altLang="en-US" i="1" dirty="0"/>
              <a:t>temporarily</a:t>
            </a:r>
            <a:r>
              <a:rPr lang="en-US" altLang="en-US" dirty="0"/>
              <a:t> enjoy a high standard of living even if total income is low</a:t>
            </a:r>
          </a:p>
          <a:p>
            <a:r>
              <a:rPr lang="en-US" altLang="en-US" dirty="0"/>
              <a:t>How? By borrowing from others. </a:t>
            </a:r>
          </a:p>
          <a:p>
            <a:r>
              <a:rPr lang="en-US" altLang="en-US" dirty="0"/>
              <a:t>But we can’t keep borrowing forever</a:t>
            </a:r>
          </a:p>
          <a:p>
            <a:r>
              <a:rPr lang="en-US" altLang="en-US" dirty="0"/>
              <a:t>At some point we’ll have to repay—with interest—what we’d borrowed</a:t>
            </a:r>
          </a:p>
          <a:p>
            <a:r>
              <a:rPr lang="en-US" altLang="en-US" dirty="0"/>
              <a:t>At that point, we will have to repay out of our income</a:t>
            </a:r>
          </a:p>
          <a:p>
            <a:r>
              <a:rPr lang="en-US" altLang="en-US" dirty="0"/>
              <a:t>This is why a nation’s standard of living depends heavily on its total income</a:t>
            </a:r>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56047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Gross Domestic Product</a:t>
            </a:r>
          </a:p>
        </p:txBody>
      </p:sp>
      <p:sp>
        <p:nvSpPr>
          <p:cNvPr id="3" name="Content Placeholder 2"/>
          <p:cNvSpPr>
            <a:spLocks noGrp="1"/>
          </p:cNvSpPr>
          <p:nvPr>
            <p:ph idx="1"/>
          </p:nvPr>
        </p:nvSpPr>
        <p:spPr/>
        <p:txBody>
          <a:bodyPr>
            <a:normAutofit/>
          </a:bodyPr>
          <a:lstStyle/>
          <a:p>
            <a:pPr>
              <a:buClr>
                <a:srgbClr val="000000"/>
              </a:buClr>
              <a:defRPr/>
            </a:pPr>
            <a:r>
              <a:rPr lang="en-US" i="1" dirty="0"/>
              <a:t>Gross Domestic Product (GDP) </a:t>
            </a:r>
            <a:r>
              <a:rPr lang="en-US" dirty="0"/>
              <a:t>is one measure of a country’s total income</a:t>
            </a:r>
          </a:p>
          <a:p>
            <a:pPr lvl="1">
              <a:buClr>
                <a:srgbClr val="000000"/>
              </a:buClr>
              <a:defRPr/>
            </a:pPr>
            <a:r>
              <a:rPr lang="en-US" dirty="0"/>
              <a:t>There are other measures of total income, but GDP is the most popular measure</a:t>
            </a:r>
          </a:p>
        </p:txBody>
      </p:sp>
      <p:sp>
        <p:nvSpPr>
          <p:cNvPr id="11268"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2401</TotalTime>
  <Words>4788</Words>
  <Application>Microsoft Office PowerPoint</Application>
  <PresentationFormat>Widescreen</PresentationFormat>
  <Paragraphs>1123</Paragraphs>
  <Slides>72</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1" baseType="lpstr">
      <vt:lpstr>Arial</vt:lpstr>
      <vt:lpstr>Arial Unicode MS</vt:lpstr>
      <vt:lpstr>Calibri</vt:lpstr>
      <vt:lpstr>Calibri Light</vt:lpstr>
      <vt:lpstr>Tahoma</vt:lpstr>
      <vt:lpstr>Times New Roman</vt:lpstr>
      <vt:lpstr>Office Theme</vt:lpstr>
      <vt:lpstr>Image</vt:lpstr>
      <vt:lpstr>Equation</vt:lpstr>
      <vt:lpstr>PowerPoint Presentation</vt:lpstr>
      <vt:lpstr>5</vt:lpstr>
      <vt:lpstr>Microeconomics and Macroeconomics</vt:lpstr>
      <vt:lpstr>Macroeconomics</vt:lpstr>
      <vt:lpstr>The Role of Data</vt:lpstr>
      <vt:lpstr>The Role of Data</vt:lpstr>
      <vt:lpstr>Total Income</vt:lpstr>
      <vt:lpstr>Total Income</vt:lpstr>
      <vt:lpstr>Gross Domestic Product</vt:lpstr>
      <vt:lpstr>Gross Domestic Product</vt:lpstr>
      <vt:lpstr>Gross Domestic Product</vt:lpstr>
      <vt:lpstr>“Final” Goods and Services</vt:lpstr>
      <vt:lpstr>“Final” Goods and Services</vt:lpstr>
      <vt:lpstr>What is Gross Domestic Product (GDP)?</vt:lpstr>
      <vt:lpstr>The Components of GDP</vt:lpstr>
      <vt:lpstr>Components of GDP</vt:lpstr>
      <vt:lpstr>Components of GDP</vt:lpstr>
      <vt:lpstr>Components of GDP</vt:lpstr>
      <vt:lpstr>The Components Of GDP</vt:lpstr>
      <vt:lpstr>The Components Of GDP</vt:lpstr>
      <vt:lpstr>National Income Accounting Identity</vt:lpstr>
      <vt:lpstr>Table 1 GDP and Its Components</vt:lpstr>
      <vt:lpstr>PowerPoint Presentation</vt:lpstr>
      <vt:lpstr>PowerPoint Presentation</vt:lpstr>
      <vt:lpstr>Splitting GDP</vt:lpstr>
      <vt:lpstr>Consumption, as a share of GDP 1929 – 2022</vt:lpstr>
      <vt:lpstr>Investment, as a share of GDP 1929 – 2022</vt:lpstr>
      <vt:lpstr>Government Purchases, as a share of GDP 1929 - 2022</vt:lpstr>
      <vt:lpstr>Exports, Imports, Net Exports, as a share of GDP 1929 - 2022</vt:lpstr>
      <vt:lpstr>Net Exports, as a share of GDP 1929 - 2022</vt:lpstr>
      <vt:lpstr>Where to find US data</vt:lpstr>
      <vt:lpstr>Nominal and Real GDP</vt:lpstr>
      <vt:lpstr>PowerPoint Presentation</vt:lpstr>
      <vt:lpstr>GDP: nominal and real</vt:lpstr>
      <vt:lpstr>Gross Domestic Product, Nominal</vt:lpstr>
      <vt:lpstr>Gross Domestic Product, Real</vt:lpstr>
      <vt:lpstr>Nominal and Real GDP</vt:lpstr>
      <vt:lpstr>Nominal and Real GDP</vt:lpstr>
      <vt:lpstr>U.S. Nominal and Real GDP, 1929-2021</vt:lpstr>
      <vt:lpstr>Growth Rate of Nominal and Real GDP, USA</vt:lpstr>
      <vt:lpstr>Nominal vs. Real GDP</vt:lpstr>
      <vt:lpstr>International GDP comparisons</vt:lpstr>
      <vt:lpstr>International Comparisons</vt:lpstr>
      <vt:lpstr>Market Exchange Rate Method</vt:lpstr>
      <vt:lpstr>Market Exchange Rate Method</vt:lpstr>
      <vt:lpstr>Purchasing Power Parity Method</vt:lpstr>
      <vt:lpstr>Let’s Compare GDP!</vt:lpstr>
      <vt:lpstr>Let’s Compare GDP per capita!</vt:lpstr>
      <vt:lpstr>Growth Matters a Lot</vt:lpstr>
      <vt:lpstr>Data Sources</vt:lpstr>
      <vt:lpstr>Basic Facts of Wealth</vt:lpstr>
      <vt:lpstr>Is GDP a good measure of economic well-being?</vt:lpstr>
      <vt:lpstr>There’s a lot that’s missing in GDP</vt:lpstr>
      <vt:lpstr>PowerPoint Presentation</vt:lpstr>
      <vt:lpstr>PowerPoint Presentation</vt:lpstr>
      <vt:lpstr>PowerPoint Presentation</vt:lpstr>
      <vt:lpstr>Leisure Reduces GDP</vt:lpstr>
      <vt:lpstr>GDP Doesn’t Count Illegal Work</vt:lpstr>
      <vt:lpstr>GDP Doesn’t Count Work at Home</vt:lpstr>
      <vt:lpstr>GDP Doesn’t Count Volunteer Work </vt:lpstr>
      <vt:lpstr>GDP Ignores Environmental Damage</vt:lpstr>
      <vt:lpstr>GDP Ignores Consumer Surplus</vt:lpstr>
      <vt:lpstr>Disasters May Raise GDP</vt:lpstr>
      <vt:lpstr>GDP And Economic Well-being</vt:lpstr>
      <vt:lpstr>Table 3: GDP and the Quality of Life</vt:lpstr>
      <vt:lpstr>Robert Kennedy on GDP</vt:lpstr>
      <vt:lpstr>Real GDP Per Capita and the Standard of Living</vt:lpstr>
      <vt:lpstr>Any questions?</vt:lpstr>
      <vt:lpstr>Summary</vt:lpstr>
      <vt:lpstr>Summary</vt:lpstr>
      <vt:lpstr>Summary</vt:lpstr>
      <vt:lpstr>Summary</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23 Measuring a nation's income</dc:title>
  <dc:subject>GDP accounting</dc:subject>
  <dc:creator>Udayan Roy</dc:creator>
  <cp:lastModifiedBy>Udayan Roy</cp:lastModifiedBy>
  <cp:revision>169</cp:revision>
  <dcterms:created xsi:type="dcterms:W3CDTF">2003-02-03T18:22:32Z</dcterms:created>
  <dcterms:modified xsi:type="dcterms:W3CDTF">2023-09-14T18:00:52Z</dcterms:modified>
</cp:coreProperties>
</file>