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1" r:id="rId1"/>
  </p:sldMasterIdLst>
  <p:notesMasterIdLst>
    <p:notesMasterId r:id="rId86"/>
  </p:notesMasterIdLst>
  <p:sldIdLst>
    <p:sldId id="256" r:id="rId2"/>
    <p:sldId id="377" r:id="rId3"/>
    <p:sldId id="306" r:id="rId4"/>
    <p:sldId id="307" r:id="rId5"/>
    <p:sldId id="341" r:id="rId6"/>
    <p:sldId id="258" r:id="rId7"/>
    <p:sldId id="315" r:id="rId8"/>
    <p:sldId id="329" r:id="rId9"/>
    <p:sldId id="379" r:id="rId10"/>
    <p:sldId id="344" r:id="rId11"/>
    <p:sldId id="380" r:id="rId12"/>
    <p:sldId id="308" r:id="rId13"/>
    <p:sldId id="260" r:id="rId14"/>
    <p:sldId id="332" r:id="rId15"/>
    <p:sldId id="261" r:id="rId16"/>
    <p:sldId id="262" r:id="rId17"/>
    <p:sldId id="263" r:id="rId18"/>
    <p:sldId id="264" r:id="rId19"/>
    <p:sldId id="330" r:id="rId20"/>
    <p:sldId id="316" r:id="rId21"/>
    <p:sldId id="271" r:id="rId22"/>
    <p:sldId id="335" r:id="rId23"/>
    <p:sldId id="343" r:id="rId24"/>
    <p:sldId id="273" r:id="rId25"/>
    <p:sldId id="274" r:id="rId26"/>
    <p:sldId id="275" r:id="rId27"/>
    <p:sldId id="314" r:id="rId28"/>
    <p:sldId id="305" r:id="rId29"/>
    <p:sldId id="276" r:id="rId30"/>
    <p:sldId id="277" r:id="rId31"/>
    <p:sldId id="345" r:id="rId32"/>
    <p:sldId id="284" r:id="rId33"/>
    <p:sldId id="317" r:id="rId34"/>
    <p:sldId id="320" r:id="rId35"/>
    <p:sldId id="324" r:id="rId36"/>
    <p:sldId id="326" r:id="rId37"/>
    <p:sldId id="299" r:id="rId38"/>
    <p:sldId id="319" r:id="rId39"/>
    <p:sldId id="321" r:id="rId40"/>
    <p:sldId id="287" r:id="rId41"/>
    <p:sldId id="346" r:id="rId42"/>
    <p:sldId id="288" r:id="rId43"/>
    <p:sldId id="289" r:id="rId44"/>
    <p:sldId id="290" r:id="rId45"/>
    <p:sldId id="336" r:id="rId46"/>
    <p:sldId id="334" r:id="rId47"/>
    <p:sldId id="322" r:id="rId48"/>
    <p:sldId id="323" r:id="rId49"/>
    <p:sldId id="361" r:id="rId50"/>
    <p:sldId id="381" r:id="rId51"/>
    <p:sldId id="362" r:id="rId52"/>
    <p:sldId id="363" r:id="rId53"/>
    <p:sldId id="364" r:id="rId54"/>
    <p:sldId id="365" r:id="rId55"/>
    <p:sldId id="366" r:id="rId56"/>
    <p:sldId id="367" r:id="rId57"/>
    <p:sldId id="368" r:id="rId58"/>
    <p:sldId id="369" r:id="rId59"/>
    <p:sldId id="370" r:id="rId60"/>
    <p:sldId id="371" r:id="rId61"/>
    <p:sldId id="372" r:id="rId62"/>
    <p:sldId id="373" r:id="rId63"/>
    <p:sldId id="378" r:id="rId64"/>
    <p:sldId id="374" r:id="rId65"/>
    <p:sldId id="375"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76" r:id="rId81"/>
    <p:sldId id="292" r:id="rId82"/>
    <p:sldId id="293" r:id="rId83"/>
    <p:sldId id="294" r:id="rId84"/>
    <p:sldId id="295" r:id="rId85"/>
  </p:sldIdLst>
  <p:sldSz cx="12192000" cy="6858000"/>
  <p:notesSz cx="6858000" cy="9144000"/>
  <p:defaultTextStyle>
    <a:defPPr>
      <a:defRPr lang="en-US"/>
    </a:defPPr>
    <a:lvl1pPr algn="l" rtl="0" eaLnBrk="0" fontAlgn="base" hangingPunct="0">
      <a:spcBef>
        <a:spcPct val="0"/>
      </a:spcBef>
      <a:spcAft>
        <a:spcPct val="0"/>
      </a:spcAft>
      <a:defRPr sz="3600" kern="1200">
        <a:solidFill>
          <a:srgbClr val="FF3300"/>
        </a:solidFill>
        <a:latin typeface="Times New Roman" pitchFamily="18" charset="0"/>
        <a:ea typeface="+mn-ea"/>
        <a:cs typeface="+mn-cs"/>
      </a:defRPr>
    </a:lvl1pPr>
    <a:lvl2pPr marL="457200" algn="l" rtl="0" eaLnBrk="0" fontAlgn="base" hangingPunct="0">
      <a:spcBef>
        <a:spcPct val="0"/>
      </a:spcBef>
      <a:spcAft>
        <a:spcPct val="0"/>
      </a:spcAft>
      <a:defRPr sz="3600" kern="1200">
        <a:solidFill>
          <a:srgbClr val="FF3300"/>
        </a:solidFill>
        <a:latin typeface="Times New Roman" pitchFamily="18" charset="0"/>
        <a:ea typeface="+mn-ea"/>
        <a:cs typeface="+mn-cs"/>
      </a:defRPr>
    </a:lvl2pPr>
    <a:lvl3pPr marL="914400" algn="l" rtl="0" eaLnBrk="0" fontAlgn="base" hangingPunct="0">
      <a:spcBef>
        <a:spcPct val="0"/>
      </a:spcBef>
      <a:spcAft>
        <a:spcPct val="0"/>
      </a:spcAft>
      <a:defRPr sz="3600" kern="1200">
        <a:solidFill>
          <a:srgbClr val="FF3300"/>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rgbClr val="FF3300"/>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rgbClr val="FF3300"/>
        </a:solidFill>
        <a:latin typeface="Times New Roman" pitchFamily="18" charset="0"/>
        <a:ea typeface="+mn-ea"/>
        <a:cs typeface="+mn-cs"/>
      </a:defRPr>
    </a:lvl5pPr>
    <a:lvl6pPr marL="2286000" algn="l" defTabSz="914400" rtl="0" eaLnBrk="1" latinLnBrk="0" hangingPunct="1">
      <a:defRPr sz="3600" kern="1200">
        <a:solidFill>
          <a:srgbClr val="FF3300"/>
        </a:solidFill>
        <a:latin typeface="Times New Roman" pitchFamily="18" charset="0"/>
        <a:ea typeface="+mn-ea"/>
        <a:cs typeface="+mn-cs"/>
      </a:defRPr>
    </a:lvl6pPr>
    <a:lvl7pPr marL="2743200" algn="l" defTabSz="914400" rtl="0" eaLnBrk="1" latinLnBrk="0" hangingPunct="1">
      <a:defRPr sz="3600" kern="1200">
        <a:solidFill>
          <a:srgbClr val="FF3300"/>
        </a:solidFill>
        <a:latin typeface="Times New Roman" pitchFamily="18" charset="0"/>
        <a:ea typeface="+mn-ea"/>
        <a:cs typeface="+mn-cs"/>
      </a:defRPr>
    </a:lvl7pPr>
    <a:lvl8pPr marL="3200400" algn="l" defTabSz="914400" rtl="0" eaLnBrk="1" latinLnBrk="0" hangingPunct="1">
      <a:defRPr sz="3600" kern="1200">
        <a:solidFill>
          <a:srgbClr val="FF3300"/>
        </a:solidFill>
        <a:latin typeface="Times New Roman" pitchFamily="18" charset="0"/>
        <a:ea typeface="+mn-ea"/>
        <a:cs typeface="+mn-cs"/>
      </a:defRPr>
    </a:lvl8pPr>
    <a:lvl9pPr marL="3657600" algn="l" defTabSz="914400" rtl="0" eaLnBrk="1" latinLnBrk="0" hangingPunct="1">
      <a:defRPr sz="3600" kern="1200">
        <a:solidFill>
          <a:srgbClr val="FF3300"/>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F3F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6257" autoAdjust="0"/>
  </p:normalViewPr>
  <p:slideViewPr>
    <p:cSldViewPr>
      <p:cViewPr varScale="1">
        <p:scale>
          <a:sx n="57" d="100"/>
          <a:sy n="57" d="100"/>
        </p:scale>
        <p:origin x="920" y="48"/>
      </p:cViewPr>
      <p:guideLst>
        <p:guide orient="horz" pos="2160"/>
        <p:guide pos="384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1BF962DA-36F0-44B0-A87B-136CB5A3DE3A}" type="slidenum">
              <a:rPr lang="en-US"/>
              <a:pPr>
                <a:defRPr/>
              </a:pPr>
              <a:t>‹#›</a:t>
            </a:fld>
            <a:endParaRPr lang="en-US"/>
          </a:p>
        </p:txBody>
      </p:sp>
    </p:spTree>
    <p:extLst>
      <p:ext uri="{BB962C8B-B14F-4D97-AF65-F5344CB8AC3E}">
        <p14:creationId xmlns:p14="http://schemas.microsoft.com/office/powerpoint/2010/main" val="4251395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Screenshot taken on February 12, 2014.</a:t>
            </a:r>
          </a:p>
        </p:txBody>
      </p:sp>
      <p:sp>
        <p:nvSpPr>
          <p:cNvPr id="4" name="Slide Number Placeholder 3"/>
          <p:cNvSpPr>
            <a:spLocks noGrp="1"/>
          </p:cNvSpPr>
          <p:nvPr>
            <p:ph type="sldNum" sz="quarter" idx="10"/>
          </p:nvPr>
        </p:nvSpPr>
        <p:spPr/>
        <p:txBody>
          <a:bodyPr/>
          <a:lstStyle/>
          <a:p>
            <a:pPr>
              <a:defRPr/>
            </a:pPr>
            <a:fld id="{1BF962DA-36F0-44B0-A87B-136CB5A3DE3A}" type="slidenum">
              <a:rPr lang="en-US" smtClean="0"/>
              <a:pPr>
                <a:defRPr/>
              </a:pPr>
              <a:t>8</a:t>
            </a:fld>
            <a:endParaRPr lang="en-US"/>
          </a:p>
        </p:txBody>
      </p:sp>
    </p:spTree>
    <p:extLst>
      <p:ext uri="{BB962C8B-B14F-4D97-AF65-F5344CB8AC3E}">
        <p14:creationId xmlns:p14="http://schemas.microsoft.com/office/powerpoint/2010/main" val="4917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https://www.frbsf.org/education/publications/doctor-econ/2003/august/real-nominal-interest-rate/</a:t>
            </a:r>
          </a:p>
        </p:txBody>
      </p:sp>
      <p:sp>
        <p:nvSpPr>
          <p:cNvPr id="4" name="Slide Number Placeholder 3"/>
          <p:cNvSpPr>
            <a:spLocks noGrp="1"/>
          </p:cNvSpPr>
          <p:nvPr>
            <p:ph type="sldNum" sz="quarter" idx="10"/>
          </p:nvPr>
        </p:nvSpPr>
        <p:spPr/>
        <p:txBody>
          <a:bodyPr/>
          <a:lstStyle/>
          <a:p>
            <a:pPr>
              <a:defRPr/>
            </a:pPr>
            <a:fld id="{1BF962DA-36F0-44B0-A87B-136CB5A3DE3A}" type="slidenum">
              <a:rPr lang="en-US" smtClean="0"/>
              <a:pPr>
                <a:defRPr/>
              </a:pPr>
              <a:t>46</a:t>
            </a:fld>
            <a:endParaRPr lang="en-US"/>
          </a:p>
        </p:txBody>
      </p:sp>
    </p:spTree>
    <p:extLst>
      <p:ext uri="{BB962C8B-B14F-4D97-AF65-F5344CB8AC3E}">
        <p14:creationId xmlns:p14="http://schemas.microsoft.com/office/powerpoint/2010/main" val="43035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Downloaded February 1, 2022</a:t>
            </a:r>
          </a:p>
        </p:txBody>
      </p:sp>
      <p:sp>
        <p:nvSpPr>
          <p:cNvPr id="4" name="Slide Number Placeholder 3"/>
          <p:cNvSpPr>
            <a:spLocks noGrp="1"/>
          </p:cNvSpPr>
          <p:nvPr>
            <p:ph type="sldNum" sz="quarter" idx="10"/>
          </p:nvPr>
        </p:nvSpPr>
        <p:spPr/>
        <p:txBody>
          <a:bodyPr/>
          <a:lstStyle/>
          <a:p>
            <a:pPr>
              <a:defRPr/>
            </a:pPr>
            <a:fld id="{1BF962DA-36F0-44B0-A87B-136CB5A3DE3A}" type="slidenum">
              <a:rPr lang="en-US" smtClean="0"/>
              <a:pPr>
                <a:defRPr/>
              </a:pPr>
              <a:t>59</a:t>
            </a:fld>
            <a:endParaRPr lang="en-US"/>
          </a:p>
        </p:txBody>
      </p:sp>
    </p:spTree>
    <p:extLst>
      <p:ext uri="{BB962C8B-B14F-4D97-AF65-F5344CB8AC3E}">
        <p14:creationId xmlns:p14="http://schemas.microsoft.com/office/powerpoint/2010/main" val="84904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Downloaded February 1, 2022</a:t>
            </a:r>
          </a:p>
        </p:txBody>
      </p:sp>
      <p:sp>
        <p:nvSpPr>
          <p:cNvPr id="4" name="Slide Number Placeholder 3"/>
          <p:cNvSpPr>
            <a:spLocks noGrp="1"/>
          </p:cNvSpPr>
          <p:nvPr>
            <p:ph type="sldNum" sz="quarter" idx="10"/>
          </p:nvPr>
        </p:nvSpPr>
        <p:spPr/>
        <p:txBody>
          <a:bodyPr/>
          <a:lstStyle/>
          <a:p>
            <a:pPr>
              <a:defRPr/>
            </a:pPr>
            <a:fld id="{1BF962DA-36F0-44B0-A87B-136CB5A3DE3A}" type="slidenum">
              <a:rPr lang="en-US" smtClean="0"/>
              <a:pPr>
                <a:defRPr/>
              </a:pPr>
              <a:t>60</a:t>
            </a:fld>
            <a:endParaRPr lang="en-US"/>
          </a:p>
        </p:txBody>
      </p:sp>
    </p:spTree>
    <p:extLst>
      <p:ext uri="{BB962C8B-B14F-4D97-AF65-F5344CB8AC3E}">
        <p14:creationId xmlns:p14="http://schemas.microsoft.com/office/powerpoint/2010/main" val="262311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Downloaded February 1, 2022</a:t>
            </a:r>
          </a:p>
        </p:txBody>
      </p:sp>
      <p:sp>
        <p:nvSpPr>
          <p:cNvPr id="4" name="Slide Number Placeholder 3"/>
          <p:cNvSpPr>
            <a:spLocks noGrp="1"/>
          </p:cNvSpPr>
          <p:nvPr>
            <p:ph type="sldNum" sz="quarter" idx="10"/>
          </p:nvPr>
        </p:nvSpPr>
        <p:spPr/>
        <p:txBody>
          <a:bodyPr/>
          <a:lstStyle/>
          <a:p>
            <a:pPr>
              <a:defRPr/>
            </a:pPr>
            <a:fld id="{73467C1A-3686-4739-8F66-963B182B3755}" type="slidenum">
              <a:rPr lang="en-US" smtClean="0"/>
              <a:pPr>
                <a:defRPr/>
              </a:pPr>
              <a:t>61</a:t>
            </a:fld>
            <a:endParaRPr lang="en-US"/>
          </a:p>
        </p:txBody>
      </p:sp>
    </p:spTree>
    <p:extLst>
      <p:ext uri="{BB962C8B-B14F-4D97-AF65-F5344CB8AC3E}">
        <p14:creationId xmlns:p14="http://schemas.microsoft.com/office/powerpoint/2010/main" val="305518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Downloaded February 1, 2022</a:t>
            </a:r>
          </a:p>
        </p:txBody>
      </p:sp>
      <p:sp>
        <p:nvSpPr>
          <p:cNvPr id="4" name="Slide Number Placeholder 3"/>
          <p:cNvSpPr>
            <a:spLocks noGrp="1"/>
          </p:cNvSpPr>
          <p:nvPr>
            <p:ph type="sldNum" sz="quarter" idx="10"/>
          </p:nvPr>
        </p:nvSpPr>
        <p:spPr/>
        <p:txBody>
          <a:bodyPr/>
          <a:lstStyle/>
          <a:p>
            <a:pPr>
              <a:defRPr/>
            </a:pPr>
            <a:fld id="{73467C1A-3686-4739-8F66-963B182B3755}" type="slidenum">
              <a:rPr lang="en-US" smtClean="0"/>
              <a:pPr>
                <a:defRPr/>
              </a:pPr>
              <a:t>62</a:t>
            </a:fld>
            <a:endParaRPr lang="en-US"/>
          </a:p>
        </p:txBody>
      </p:sp>
    </p:spTree>
    <p:extLst>
      <p:ext uri="{BB962C8B-B14F-4D97-AF65-F5344CB8AC3E}">
        <p14:creationId xmlns:p14="http://schemas.microsoft.com/office/powerpoint/2010/main" val="154124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https://www.washingtonpost.com/business/2022/01/27/gdp-2021-q4-economy/</a:t>
            </a:r>
          </a:p>
        </p:txBody>
      </p:sp>
      <p:sp>
        <p:nvSpPr>
          <p:cNvPr id="4" name="Slide Number Placeholder 3"/>
          <p:cNvSpPr>
            <a:spLocks noGrp="1"/>
          </p:cNvSpPr>
          <p:nvPr>
            <p:ph type="sldNum" sz="quarter" idx="10"/>
          </p:nvPr>
        </p:nvSpPr>
        <p:spPr/>
        <p:txBody>
          <a:bodyPr/>
          <a:lstStyle/>
          <a:p>
            <a:pPr>
              <a:defRPr/>
            </a:pPr>
            <a:fld id="{1BF962DA-36F0-44B0-A87B-136CB5A3DE3A}" type="slidenum">
              <a:rPr lang="en-US" smtClean="0"/>
              <a:pPr>
                <a:defRPr/>
              </a:pPr>
              <a:t>63</a:t>
            </a:fld>
            <a:endParaRPr lang="en-US"/>
          </a:p>
        </p:txBody>
      </p:sp>
    </p:spTree>
    <p:extLst>
      <p:ext uri="{BB962C8B-B14F-4D97-AF65-F5344CB8AC3E}">
        <p14:creationId xmlns:p14="http://schemas.microsoft.com/office/powerpoint/2010/main" val="372402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333A48-0F48-40C3-9FF4-5DF2FB85BA36}" type="slidenum">
              <a:rPr lang="en-US" smtClean="0"/>
              <a:pPr eaLnBrk="1" hangingPunct="1"/>
              <a:t>73</a:t>
            </a:fld>
            <a:endParaRPr lang="en-US"/>
          </a:p>
        </p:txBody>
      </p:sp>
      <p:sp>
        <p:nvSpPr>
          <p:cNvPr id="125955" name="Rectangle 2"/>
          <p:cNvSpPr>
            <a:spLocks noGrp="1" noRot="1" noChangeAspect="1" noChangeArrowheads="1" noTextEdit="1"/>
          </p:cNvSpPr>
          <p:nvPr>
            <p:ph type="sldImg"/>
          </p:nvPr>
        </p:nvSpPr>
        <p:spPr>
          <a:xfrm>
            <a:off x="984250" y="533400"/>
            <a:ext cx="4738688" cy="2667000"/>
          </a:xfrm>
          <a:ln/>
        </p:spPr>
      </p:sp>
      <p:sp>
        <p:nvSpPr>
          <p:cNvPr id="125956" name="Rectangle 3"/>
          <p:cNvSpPr>
            <a:spLocks noGrp="1" noChangeArrowheads="1"/>
          </p:cNvSpPr>
          <p:nvPr>
            <p:ph type="body" idx="1"/>
          </p:nvPr>
        </p:nvSpPr>
        <p:spPr>
          <a:xfrm>
            <a:off x="914400" y="3429000"/>
            <a:ext cx="50292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5128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1034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defRPr/>
            </a:pPr>
            <a:r>
              <a:rPr lang="en-US"/>
              <a:t>CHAPTER 6 MEASURING THE COST OF LIVING</a:t>
            </a:r>
          </a:p>
        </p:txBody>
      </p:sp>
      <p:sp>
        <p:nvSpPr>
          <p:cNvPr id="6" name="Slide Number Placeholder 5"/>
          <p:cNvSpPr>
            <a:spLocks noGrp="1"/>
          </p:cNvSpPr>
          <p:nvPr>
            <p:ph type="sldNum" sz="quarter" idx="12"/>
          </p:nvPr>
        </p:nvSpPr>
        <p:spPr/>
        <p:txBody>
          <a:bodyPr/>
          <a:lstStyle/>
          <a:p>
            <a:pPr>
              <a:defRPr/>
            </a:pPr>
            <a:fld id="{F21E98AD-A9E4-47D0-9D35-CDD4723C0821}" type="slidenum">
              <a:rPr lang="en-US" smtClean="0"/>
              <a:pPr>
                <a:defRPr/>
              </a:pPr>
              <a:t>‹#›</a:t>
            </a:fld>
            <a:endParaRPr lang="en-US"/>
          </a:p>
        </p:txBody>
      </p:sp>
    </p:spTree>
    <p:extLst>
      <p:ext uri="{BB962C8B-B14F-4D97-AF65-F5344CB8AC3E}">
        <p14:creationId xmlns:p14="http://schemas.microsoft.com/office/powerpoint/2010/main" val="84123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pPr>
              <a:defRPr/>
            </a:pPr>
            <a:r>
              <a:rPr lang="en-US"/>
              <a:t>CHAPTER 6 MEASURING THE COST OF LIVING</a:t>
            </a:r>
          </a:p>
        </p:txBody>
      </p:sp>
      <p:sp>
        <p:nvSpPr>
          <p:cNvPr id="6" name="Slide Number Placeholder 5"/>
          <p:cNvSpPr>
            <a:spLocks noGrp="1"/>
          </p:cNvSpPr>
          <p:nvPr>
            <p:ph type="sldNum" sz="quarter" idx="12"/>
          </p:nvPr>
        </p:nvSpPr>
        <p:spPr/>
        <p:txBody>
          <a:bodyPr/>
          <a:lstStyle/>
          <a:p>
            <a:pPr>
              <a:defRPr/>
            </a:pPr>
            <a:fld id="{E71A75B2-0DA0-4BB8-8226-182A44A7FAA6}" type="slidenum">
              <a:rPr lang="en-US" smtClean="0"/>
              <a:pPr>
                <a:defRPr/>
              </a:pPr>
              <a:t>‹#›</a:t>
            </a:fld>
            <a:endParaRPr lang="en-US"/>
          </a:p>
        </p:txBody>
      </p:sp>
    </p:spTree>
    <p:extLst>
      <p:ext uri="{BB962C8B-B14F-4D97-AF65-F5344CB8AC3E}">
        <p14:creationId xmlns:p14="http://schemas.microsoft.com/office/powerpoint/2010/main" val="131221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33EE102F-CA0E-4B1A-8B02-3910709BBAC3}"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308965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6955F787-314E-4488-825F-6BC80FD09713}"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8905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6955F787-314E-4488-825F-6BC80FD09713}"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89051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BE1DA3D7-31E6-46DF-BC78-9AC1E51F32C7}"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42015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r>
              <a:rPr lang="en-US" dirty="0"/>
              <a:t>CHAPTER 6 MEASURING THE COST OF LIVING</a:t>
            </a:r>
          </a:p>
        </p:txBody>
      </p:sp>
      <p:sp>
        <p:nvSpPr>
          <p:cNvPr id="6" name="Slide Number Placeholder 5"/>
          <p:cNvSpPr>
            <a:spLocks noGrp="1"/>
          </p:cNvSpPr>
          <p:nvPr>
            <p:ph type="sldNum" sz="quarter" idx="12"/>
          </p:nvPr>
        </p:nvSpPr>
        <p:spPr/>
        <p:txBody>
          <a:bodyPr/>
          <a:lstStyle/>
          <a:p>
            <a:pPr>
              <a:defRPr/>
            </a:pPr>
            <a:fld id="{9EBD1CF3-3074-4927-9283-746DE03F0DB3}" type="slidenum">
              <a:rPr lang="en-US" smtClean="0"/>
              <a:pPr>
                <a:defRPr/>
              </a:pPr>
              <a:t>‹#›</a:t>
            </a:fld>
            <a:endParaRPr lang="en-US"/>
          </a:p>
        </p:txBody>
      </p:sp>
    </p:spTree>
    <p:extLst>
      <p:ext uri="{BB962C8B-B14F-4D97-AF65-F5344CB8AC3E}">
        <p14:creationId xmlns:p14="http://schemas.microsoft.com/office/powerpoint/2010/main" val="420005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CHAPTER 6 MEASURING THE COST OF LIVING</a:t>
            </a:r>
          </a:p>
        </p:txBody>
      </p:sp>
      <p:sp>
        <p:nvSpPr>
          <p:cNvPr id="6" name="Slide Number Placeholder 5"/>
          <p:cNvSpPr>
            <a:spLocks noGrp="1"/>
          </p:cNvSpPr>
          <p:nvPr>
            <p:ph type="sldNum" sz="quarter" idx="12"/>
          </p:nvPr>
        </p:nvSpPr>
        <p:spPr/>
        <p:txBody>
          <a:bodyPr/>
          <a:lstStyle/>
          <a:p>
            <a:pPr>
              <a:defRPr/>
            </a:pPr>
            <a:fld id="{CDCCDE98-2478-40A8-8065-07892A5BA411}" type="slidenum">
              <a:rPr lang="en-US" smtClean="0"/>
              <a:pPr>
                <a:defRPr/>
              </a:pPr>
              <a:t>‹#›</a:t>
            </a:fld>
            <a:endParaRPr lang="en-US"/>
          </a:p>
        </p:txBody>
      </p:sp>
    </p:spTree>
    <p:extLst>
      <p:ext uri="{BB962C8B-B14F-4D97-AF65-F5344CB8AC3E}">
        <p14:creationId xmlns:p14="http://schemas.microsoft.com/office/powerpoint/2010/main" val="182901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defRPr/>
            </a:pPr>
            <a:r>
              <a:rPr lang="en-US"/>
              <a:t>CHAPTER 6 MEASURING THE COST OF LIVING</a:t>
            </a:r>
          </a:p>
        </p:txBody>
      </p:sp>
      <p:sp>
        <p:nvSpPr>
          <p:cNvPr id="7" name="Slide Number Placeholder 6"/>
          <p:cNvSpPr>
            <a:spLocks noGrp="1"/>
          </p:cNvSpPr>
          <p:nvPr>
            <p:ph type="sldNum" sz="quarter" idx="12"/>
          </p:nvPr>
        </p:nvSpPr>
        <p:spPr/>
        <p:txBody>
          <a:bodyPr/>
          <a:lstStyle/>
          <a:p>
            <a:pPr>
              <a:defRPr/>
            </a:pPr>
            <a:fld id="{C41E1946-1C47-4C58-BEE3-B467C21458A3}" type="slidenum">
              <a:rPr lang="en-US" smtClean="0"/>
              <a:pPr>
                <a:defRPr/>
              </a:pPr>
              <a:t>‹#›</a:t>
            </a:fld>
            <a:endParaRPr lang="en-US"/>
          </a:p>
        </p:txBody>
      </p:sp>
    </p:spTree>
    <p:extLst>
      <p:ext uri="{BB962C8B-B14F-4D97-AF65-F5344CB8AC3E}">
        <p14:creationId xmlns:p14="http://schemas.microsoft.com/office/powerpoint/2010/main" val="65650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pPr>
              <a:defRPr/>
            </a:pPr>
            <a:r>
              <a:rPr lang="en-US"/>
              <a:t>CHAPTER 6 MEASURING THE COST OF LIVING</a:t>
            </a:r>
          </a:p>
        </p:txBody>
      </p:sp>
      <p:sp>
        <p:nvSpPr>
          <p:cNvPr id="9" name="Slide Number Placeholder 8"/>
          <p:cNvSpPr>
            <a:spLocks noGrp="1"/>
          </p:cNvSpPr>
          <p:nvPr>
            <p:ph type="sldNum" sz="quarter" idx="12"/>
          </p:nvPr>
        </p:nvSpPr>
        <p:spPr/>
        <p:txBody>
          <a:bodyPr/>
          <a:lstStyle/>
          <a:p>
            <a:pPr>
              <a:defRPr/>
            </a:pPr>
            <a:fld id="{7C343813-0E2D-45F5-9D74-3330E08C5FF8}" type="slidenum">
              <a:rPr lang="en-US" smtClean="0"/>
              <a:pPr>
                <a:defRPr/>
              </a:pPr>
              <a:t>‹#›</a:t>
            </a:fld>
            <a:endParaRPr lang="en-US"/>
          </a:p>
        </p:txBody>
      </p:sp>
    </p:spTree>
    <p:extLst>
      <p:ext uri="{BB962C8B-B14F-4D97-AF65-F5344CB8AC3E}">
        <p14:creationId xmlns:p14="http://schemas.microsoft.com/office/powerpoint/2010/main" val="21572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pPr>
              <a:defRPr/>
            </a:pPr>
            <a:r>
              <a:rPr lang="en-US"/>
              <a:t>CHAPTER 6 MEASURING THE COST OF LIVING</a:t>
            </a:r>
          </a:p>
        </p:txBody>
      </p:sp>
      <p:sp>
        <p:nvSpPr>
          <p:cNvPr id="5" name="Slide Number Placeholder 4"/>
          <p:cNvSpPr>
            <a:spLocks noGrp="1"/>
          </p:cNvSpPr>
          <p:nvPr>
            <p:ph type="sldNum" sz="quarter" idx="12"/>
          </p:nvPr>
        </p:nvSpPr>
        <p:spPr/>
        <p:txBody>
          <a:bodyPr/>
          <a:lstStyle/>
          <a:p>
            <a:pPr>
              <a:defRPr/>
            </a:pPr>
            <a:fld id="{1AF6B308-EE5E-4034-8B08-02823449B664}" type="slidenum">
              <a:rPr lang="en-US" smtClean="0"/>
              <a:pPr>
                <a:defRPr/>
              </a:pPr>
              <a:t>‹#›</a:t>
            </a:fld>
            <a:endParaRPr lang="en-US"/>
          </a:p>
        </p:txBody>
      </p:sp>
    </p:spTree>
    <p:extLst>
      <p:ext uri="{BB962C8B-B14F-4D97-AF65-F5344CB8AC3E}">
        <p14:creationId xmlns:p14="http://schemas.microsoft.com/office/powerpoint/2010/main" val="22155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pPr>
              <a:defRPr/>
            </a:pPr>
            <a:r>
              <a:rPr lang="en-US"/>
              <a:t>CHAPTER 6 MEASURING THE COST OF LIVING</a:t>
            </a:r>
          </a:p>
        </p:txBody>
      </p:sp>
      <p:sp>
        <p:nvSpPr>
          <p:cNvPr id="4" name="Slide Number Placeholder 3"/>
          <p:cNvSpPr>
            <a:spLocks noGrp="1"/>
          </p:cNvSpPr>
          <p:nvPr>
            <p:ph type="sldNum" sz="quarter" idx="12"/>
          </p:nvPr>
        </p:nvSpPr>
        <p:spPr/>
        <p:txBody>
          <a:bodyPr/>
          <a:lstStyle/>
          <a:p>
            <a:pPr>
              <a:defRPr/>
            </a:pPr>
            <a:fld id="{0FE27937-6F76-461B-A6AD-ED33098ECA36}" type="slidenum">
              <a:rPr lang="en-US" smtClean="0"/>
              <a:pPr>
                <a:defRPr/>
              </a:pPr>
              <a:t>‹#›</a:t>
            </a:fld>
            <a:endParaRPr lang="en-US"/>
          </a:p>
        </p:txBody>
      </p:sp>
    </p:spTree>
    <p:extLst>
      <p:ext uri="{BB962C8B-B14F-4D97-AF65-F5344CB8AC3E}">
        <p14:creationId xmlns:p14="http://schemas.microsoft.com/office/powerpoint/2010/main" val="242862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defRPr/>
            </a:pPr>
            <a:r>
              <a:rPr lang="en-US"/>
              <a:t>CHAPTER 6 MEASURING THE COST OF LIVING</a:t>
            </a:r>
          </a:p>
        </p:txBody>
      </p:sp>
      <p:sp>
        <p:nvSpPr>
          <p:cNvPr id="7" name="Slide Number Placeholder 6"/>
          <p:cNvSpPr>
            <a:spLocks noGrp="1"/>
          </p:cNvSpPr>
          <p:nvPr>
            <p:ph type="sldNum" sz="quarter" idx="12"/>
          </p:nvPr>
        </p:nvSpPr>
        <p:spPr/>
        <p:txBody>
          <a:bodyPr/>
          <a:lstStyle/>
          <a:p>
            <a:pPr>
              <a:defRPr/>
            </a:pPr>
            <a:fld id="{2735E886-F32C-4006-B891-157B8A43C052}" type="slidenum">
              <a:rPr lang="en-US" smtClean="0"/>
              <a:pPr>
                <a:defRPr/>
              </a:pPr>
              <a:t>‹#›</a:t>
            </a:fld>
            <a:endParaRPr lang="en-US"/>
          </a:p>
        </p:txBody>
      </p:sp>
    </p:spTree>
    <p:extLst>
      <p:ext uri="{BB962C8B-B14F-4D97-AF65-F5344CB8AC3E}">
        <p14:creationId xmlns:p14="http://schemas.microsoft.com/office/powerpoint/2010/main" val="241698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pPr>
              <a:defRPr/>
            </a:pPr>
            <a:r>
              <a:rPr lang="en-US"/>
              <a:t>CHAPTER 6 MEASURING THE COST OF LIVING</a:t>
            </a:r>
          </a:p>
        </p:txBody>
      </p:sp>
      <p:sp>
        <p:nvSpPr>
          <p:cNvPr id="7" name="Slide Number Placeholder 6"/>
          <p:cNvSpPr>
            <a:spLocks noGrp="1"/>
          </p:cNvSpPr>
          <p:nvPr>
            <p:ph type="sldNum" sz="quarter" idx="12"/>
          </p:nvPr>
        </p:nvSpPr>
        <p:spPr/>
        <p:txBody>
          <a:bodyPr/>
          <a:lstStyle/>
          <a:p>
            <a:pPr>
              <a:defRPr/>
            </a:pPr>
            <a:fld id="{33DC263E-EAF6-4A27-BA76-240AFCD4C533}" type="slidenum">
              <a:rPr lang="en-US" smtClean="0"/>
              <a:pPr>
                <a:defRPr/>
              </a:pPr>
              <a:t>‹#›</a:t>
            </a:fld>
            <a:endParaRPr lang="en-US"/>
          </a:p>
        </p:txBody>
      </p:sp>
    </p:spTree>
    <p:extLst>
      <p:ext uri="{BB962C8B-B14F-4D97-AF65-F5344CB8AC3E}">
        <p14:creationId xmlns:p14="http://schemas.microsoft.com/office/powerpoint/2010/main" val="68650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00" y="6356351"/>
            <a:ext cx="4775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pPr>
              <a:defRPr/>
            </a:pPr>
            <a:r>
              <a:rPr lang="en-US" dirty="0"/>
              <a:t>CHAPTER 6 MEASURING THE COST OF LIVING</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165DE13-1C1E-49C5-9F22-4A8179AB8EF7}" type="slidenum">
              <a:rPr lang="en-US" smtClean="0"/>
              <a:pPr>
                <a:defRPr/>
              </a:pPr>
              <a:t>‹#›</a:t>
            </a:fld>
            <a:endParaRPr lang="en-US"/>
          </a:p>
        </p:txBody>
      </p:sp>
    </p:spTree>
    <p:extLst>
      <p:ext uri="{BB962C8B-B14F-4D97-AF65-F5344CB8AC3E}">
        <p14:creationId xmlns:p14="http://schemas.microsoft.com/office/powerpoint/2010/main" val="26716609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5" r:id="rId13"/>
    <p:sldLayoutId id="2147483717" r:id="rId14"/>
    <p:sldLayoutId id="2147483718"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18.xml"/><Relationship Id="rId2" Type="http://schemas.openxmlformats.org/officeDocument/2006/relationships/hyperlink" Target="http://stats.bls.gov/cpi/cpifaq.htm" TargetMode="Externa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esearch.stlouisfed.org/fred2/series/CPIAUCS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0jJKjgE3qf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data.bls.gov/cgi-bin/cpicalc.p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s://fred.stlouisfed.org/series/GDP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fred.stlouisfed.org/series/A191RD3A086NBEA" TargetMode="External"/><Relationship Id="rId4" Type="http://schemas.openxmlformats.org/officeDocument/2006/relationships/hyperlink" Target="https://fred.stlouisfed.org/series/GDP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news.release/cpi.toc.htm" TargetMode="External"/><Relationship Id="rId2" Type="http://schemas.openxmlformats.org/officeDocument/2006/relationships/hyperlink" Target="http://www.bls.gov/"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fred.stlouisfed.org/series/A191RD3A086NBE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fred.stlouisfed.org/series/A191RD3A086NBEA"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hyperlink" Target="https://fred.stlouisfed.org/series/A191RI1A225NBEA"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research.stlouisfed.org/fred2/series/CPIAUCSL"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bls.gov/ppi/"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nytimes.com/2022/10/09/business/retirement/social-security-cost-of-living-increase.html?smid=url-share"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pPr>
              <a:defRPr/>
            </a:pPr>
            <a:r>
              <a:rPr lang="en-US" dirty="0"/>
              <a:t>6</a:t>
            </a:r>
          </a:p>
        </p:txBody>
      </p:sp>
      <p:sp>
        <p:nvSpPr>
          <p:cNvPr id="3075" name="Rectangle 5"/>
          <p:cNvSpPr>
            <a:spLocks noGrp="1" noChangeArrowheads="1"/>
          </p:cNvSpPr>
          <p:nvPr>
            <p:ph type="subTitle" idx="1"/>
          </p:nvPr>
        </p:nvSpPr>
        <p:spPr/>
        <p:txBody>
          <a:bodyPr/>
          <a:lstStyle/>
          <a:p>
            <a:r>
              <a:rPr lang="en-US" altLang="en-US"/>
              <a:t>Measuring the Cost of Living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the consumer price index is calculated</a:t>
            </a:r>
          </a:p>
        </p:txBody>
      </p:sp>
      <p:sp>
        <p:nvSpPr>
          <p:cNvPr id="5" name="Text Placeholder 4"/>
          <p:cNvSpPr>
            <a:spLocks noGrp="1"/>
          </p:cNvSpPr>
          <p:nvPr>
            <p:ph type="body" idx="1"/>
          </p:nvPr>
        </p:nvSpPr>
        <p:spPr/>
        <p:txBody>
          <a:bodyPr/>
          <a:lstStyle/>
          <a:p>
            <a:r>
              <a:rPr lang="en-US" dirty="0"/>
              <a:t>We need </a:t>
            </a:r>
            <a:r>
              <a:rPr lang="en-US" i="1" dirty="0"/>
              <a:t>one number </a:t>
            </a:r>
            <a:r>
              <a:rPr lang="en-US" dirty="0"/>
              <a:t>that represents the overall level of the prices of </a:t>
            </a:r>
            <a:r>
              <a:rPr lang="en-US" i="1" dirty="0"/>
              <a:t>all goods that a typical consumer buys</a:t>
            </a:r>
            <a:endParaRPr lang="en-US" dirty="0"/>
          </a:p>
        </p:txBody>
      </p:sp>
      <p:sp>
        <p:nvSpPr>
          <p:cNvPr id="2" name="Footer Placeholder 1"/>
          <p:cNvSpPr>
            <a:spLocks noGrp="1"/>
          </p:cNvSpPr>
          <p:nvPr>
            <p:ph type="ftr" sz="quarter" idx="11"/>
          </p:nvPr>
        </p:nvSpPr>
        <p:spPr/>
        <p:txBody>
          <a:bodyPr/>
          <a:lstStyle/>
          <a:p>
            <a:pPr>
              <a:defRPr/>
            </a:pPr>
            <a:r>
              <a:rPr lang="en-US"/>
              <a:t>CHAPTER 6 MEASURING THE COST OF LIVING</a:t>
            </a:r>
          </a:p>
        </p:txBody>
      </p:sp>
      <p:sp>
        <p:nvSpPr>
          <p:cNvPr id="3" name="Slide Number Placeholder 2"/>
          <p:cNvSpPr>
            <a:spLocks noGrp="1"/>
          </p:cNvSpPr>
          <p:nvPr>
            <p:ph type="sldNum" sz="quarter" idx="12"/>
          </p:nvPr>
        </p:nvSpPr>
        <p:spPr/>
        <p:txBody>
          <a:bodyPr/>
          <a:lstStyle/>
          <a:p>
            <a:pPr>
              <a:defRPr/>
            </a:pPr>
            <a:fld id="{0FE27937-6F76-461B-A6AD-ED33098ECA36}" type="slidenum">
              <a:rPr lang="en-US" smtClean="0"/>
              <a:pPr>
                <a:defRPr/>
              </a:pPr>
              <a:t>10</a:t>
            </a:fld>
            <a:endParaRPr lang="en-US"/>
          </a:p>
        </p:txBody>
      </p:sp>
    </p:spTree>
    <p:extLst>
      <p:ext uri="{BB962C8B-B14F-4D97-AF65-F5344CB8AC3E}">
        <p14:creationId xmlns:p14="http://schemas.microsoft.com/office/powerpoint/2010/main" val="353602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D5A-427D-32F9-9308-0CA3F41B9F29}"/>
              </a:ext>
            </a:extLst>
          </p:cNvPr>
          <p:cNvSpPr>
            <a:spLocks noGrp="1"/>
          </p:cNvSpPr>
          <p:nvPr>
            <p:ph type="title"/>
          </p:nvPr>
        </p:nvSpPr>
        <p:spPr/>
        <p:txBody>
          <a:bodyPr>
            <a:normAutofit fontScale="90000"/>
          </a:bodyPr>
          <a:lstStyle/>
          <a:p>
            <a:r>
              <a:rPr lang="en-US" dirty="0"/>
              <a:t>The Basic Idea: Compare the Market Value of a Particular Basket of Goods Under Two Sets of Prices</a:t>
            </a:r>
          </a:p>
        </p:txBody>
      </p:sp>
      <p:sp>
        <p:nvSpPr>
          <p:cNvPr id="3" name="Content Placeholder 2">
            <a:extLst>
              <a:ext uri="{FF2B5EF4-FFF2-40B4-BE49-F238E27FC236}">
                <a16:creationId xmlns:a16="http://schemas.microsoft.com/office/drawing/2014/main" id="{3A8CDA1F-CEDF-128E-40FE-B138C3D73AFE}"/>
              </a:ext>
            </a:extLst>
          </p:cNvPr>
          <p:cNvSpPr>
            <a:spLocks noGrp="1"/>
          </p:cNvSpPr>
          <p:nvPr>
            <p:ph idx="1"/>
          </p:nvPr>
        </p:nvSpPr>
        <p:spPr/>
        <p:txBody>
          <a:bodyPr/>
          <a:lstStyle/>
          <a:p>
            <a:r>
              <a:rPr lang="en-US" dirty="0"/>
              <a:t>The prices of a large number goods and services may change in many ways between Situation A and Situation B</a:t>
            </a:r>
          </a:p>
          <a:p>
            <a:r>
              <a:rPr lang="en-US" dirty="0"/>
              <a:t>You can take a specific basket of goods and services and measure its market value under:</a:t>
            </a:r>
          </a:p>
          <a:p>
            <a:pPr lvl="1"/>
            <a:r>
              <a:rPr lang="en-US" dirty="0"/>
              <a:t>the prices in Situation A and </a:t>
            </a:r>
          </a:p>
          <a:p>
            <a:pPr lvl="1"/>
            <a:r>
              <a:rPr lang="en-US" dirty="0"/>
              <a:t>the prices in Situation B</a:t>
            </a:r>
          </a:p>
          <a:p>
            <a:r>
              <a:rPr lang="en-US" dirty="0"/>
              <a:t>A comparison of the two market value numbers then gives </a:t>
            </a:r>
            <a:r>
              <a:rPr lang="en-US" i="1" dirty="0"/>
              <a:t>a single number </a:t>
            </a:r>
            <a:r>
              <a:rPr lang="en-US" dirty="0"/>
              <a:t>that compares prices in the two situations</a:t>
            </a:r>
          </a:p>
        </p:txBody>
      </p:sp>
      <p:sp>
        <p:nvSpPr>
          <p:cNvPr id="4" name="Footer Placeholder 3">
            <a:extLst>
              <a:ext uri="{FF2B5EF4-FFF2-40B4-BE49-F238E27FC236}">
                <a16:creationId xmlns:a16="http://schemas.microsoft.com/office/drawing/2014/main" id="{86E41F45-8529-3A1A-DF47-4E4CF932A4A2}"/>
              </a:ext>
            </a:extLst>
          </p:cNvPr>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a:extLst>
              <a:ext uri="{FF2B5EF4-FFF2-40B4-BE49-F238E27FC236}">
                <a16:creationId xmlns:a16="http://schemas.microsoft.com/office/drawing/2014/main" id="{A0B5B694-8BA5-ACFE-7370-86DE8C4DD1CD}"/>
              </a:ext>
            </a:extLst>
          </p:cNvPr>
          <p:cNvSpPr>
            <a:spLocks noGrp="1"/>
          </p:cNvSpPr>
          <p:nvPr>
            <p:ph type="sldNum" sz="quarter" idx="12"/>
          </p:nvPr>
        </p:nvSpPr>
        <p:spPr/>
        <p:txBody>
          <a:bodyPr/>
          <a:lstStyle/>
          <a:p>
            <a:pPr>
              <a:defRPr/>
            </a:pPr>
            <a:fld id="{9EBD1CF3-3074-4927-9283-746DE03F0DB3}" type="slidenum">
              <a:rPr lang="en-US" smtClean="0"/>
              <a:pPr>
                <a:defRPr/>
              </a:pPr>
              <a:t>11</a:t>
            </a:fld>
            <a:endParaRPr lang="en-US"/>
          </a:p>
        </p:txBody>
      </p:sp>
    </p:spTree>
    <p:extLst>
      <p:ext uri="{BB962C8B-B14F-4D97-AF65-F5344CB8AC3E}">
        <p14:creationId xmlns:p14="http://schemas.microsoft.com/office/powerpoint/2010/main" val="195403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How the CPI Is Calculated [</a:t>
            </a:r>
            <a:r>
              <a:rPr lang="en-US" altLang="en-US">
                <a:hlinkClick r:id="rId2"/>
              </a:rPr>
              <a:t>BLS</a:t>
            </a:r>
            <a:r>
              <a:rPr lang="en-US" altLang="en-US"/>
              <a:t>]</a:t>
            </a:r>
          </a:p>
        </p:txBody>
      </p:sp>
      <p:sp>
        <p:nvSpPr>
          <p:cNvPr id="8195" name="Rectangle 3"/>
          <p:cNvSpPr>
            <a:spLocks noGrp="1" noChangeArrowheads="1"/>
          </p:cNvSpPr>
          <p:nvPr>
            <p:ph idx="1"/>
          </p:nvPr>
        </p:nvSpPr>
        <p:spPr/>
        <p:txBody>
          <a:bodyPr>
            <a:normAutofit/>
          </a:bodyPr>
          <a:lstStyle/>
          <a:p>
            <a:r>
              <a:rPr lang="en-US" altLang="en-US">
                <a:hlinkClick r:id="rId3" action="ppaction://hlinksldjump"/>
              </a:rPr>
              <a:t>Fix the basket</a:t>
            </a:r>
            <a:r>
              <a:rPr lang="en-US" altLang="en-US"/>
              <a:t>: figure out what’s in the “basket” of goods that the typical consumer buys</a:t>
            </a:r>
          </a:p>
          <a:p>
            <a:r>
              <a:rPr lang="en-US" altLang="en-US">
                <a:hlinkClick r:id="rId4" action="ppaction://hlinksldjump"/>
              </a:rPr>
              <a:t>Find the prices</a:t>
            </a:r>
            <a:r>
              <a:rPr lang="en-US" altLang="en-US"/>
              <a:t> paid by the typical consumer for the goods in the “basket”</a:t>
            </a:r>
          </a:p>
          <a:p>
            <a:r>
              <a:rPr lang="en-US" altLang="en-US">
                <a:hlinkClick r:id="rId5" action="ppaction://hlinksldjump"/>
              </a:rPr>
              <a:t>Compute the basket’s cost</a:t>
            </a:r>
            <a:endParaRPr lang="en-US" altLang="en-US"/>
          </a:p>
          <a:p>
            <a:r>
              <a:rPr lang="en-US" altLang="en-US">
                <a:hlinkClick r:id="rId6" action="ppaction://hlinksldjump"/>
              </a:rPr>
              <a:t>Choose a base year and compute the CPI</a:t>
            </a:r>
            <a:r>
              <a:rPr lang="en-US" altLang="en-US"/>
              <a:t> for all years</a:t>
            </a:r>
          </a:p>
          <a:p>
            <a:r>
              <a:rPr lang="en-US" altLang="en-US">
                <a:hlinkClick r:id="rId7" action="ppaction://hlinksldjump"/>
              </a:rPr>
              <a:t>Compute the inflation rates</a:t>
            </a:r>
            <a:r>
              <a:rPr lang="en-US" altLang="en-US"/>
              <a:t> for all years</a:t>
            </a:r>
          </a:p>
        </p:txBody>
      </p:sp>
      <p:sp>
        <p:nvSpPr>
          <p:cNvPr id="819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819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B6186BAA-94E6-4508-8916-BBBE37A3CEE1}" type="slidenum">
              <a:rPr lang="en-US" altLang="en-US" sz="1400">
                <a:solidFill>
                  <a:schemeClr val="tx1"/>
                </a:solidFill>
              </a:rPr>
              <a:pPr/>
              <a:t>12</a:t>
            </a:fld>
            <a:endParaRPr lang="en-US" altLang="en-US" sz="140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l"/>
            <a:r>
              <a:rPr lang="en-US" altLang="en-US"/>
              <a:t>How the Consumer Price Index Is Calculated</a:t>
            </a:r>
          </a:p>
        </p:txBody>
      </p:sp>
      <p:sp>
        <p:nvSpPr>
          <p:cNvPr id="9219" name="Rectangle 3"/>
          <p:cNvSpPr>
            <a:spLocks noGrp="1" noChangeArrowheads="1"/>
          </p:cNvSpPr>
          <p:nvPr>
            <p:ph idx="1"/>
          </p:nvPr>
        </p:nvSpPr>
        <p:spPr/>
        <p:txBody>
          <a:bodyPr/>
          <a:lstStyle/>
          <a:p>
            <a:r>
              <a:rPr lang="en-US" altLang="en-US" b="1"/>
              <a:t>Fix the basket:</a:t>
            </a:r>
            <a:r>
              <a:rPr lang="en-US" altLang="en-US"/>
              <a:t> determine what “basket” of goods the typical consumer buys.</a:t>
            </a:r>
          </a:p>
          <a:p>
            <a:pPr lvl="1"/>
            <a:r>
              <a:rPr lang="en-US" altLang="en-US"/>
              <a:t>The Bureau of Labor Statistics (BLS) identifies a market basket of goods and services the typical consumer buys.  </a:t>
            </a:r>
          </a:p>
          <a:p>
            <a:pPr lvl="1"/>
            <a:r>
              <a:rPr lang="en-US" altLang="en-US"/>
              <a:t>The BLS conducts monthly consumer surveys to set the weights for the prices of those goods and services.</a:t>
            </a:r>
          </a:p>
        </p:txBody>
      </p:sp>
      <p:sp>
        <p:nvSpPr>
          <p:cNvPr id="922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92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B1F55BD5-74DE-4F0B-863A-1D0559996499}" type="slidenum">
              <a:rPr lang="en-US" altLang="en-US" sz="1400">
                <a:solidFill>
                  <a:schemeClr val="tx1"/>
                </a:solidFill>
              </a:rPr>
              <a:pPr/>
              <a:t>13</a:t>
            </a:fld>
            <a:endParaRPr lang="en-US" altLang="en-US" sz="140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dirty="0"/>
              <a:t>Figure 1: </a:t>
            </a:r>
            <a:r>
              <a:rPr lang="en-US" altLang="en-US" dirty="0">
                <a:solidFill>
                  <a:srgbClr val="002060"/>
                </a:solidFill>
              </a:rPr>
              <a:t>The Typical Basket of Goods and Services</a:t>
            </a:r>
            <a:endParaRPr lang="en-US" altLang="en-US" dirty="0"/>
          </a:p>
        </p:txBody>
      </p:sp>
      <p:sp>
        <p:nvSpPr>
          <p:cNvPr id="7" name="TextBox 6"/>
          <p:cNvSpPr txBox="1">
            <a:spLocks noChangeArrowheads="1"/>
          </p:cNvSpPr>
          <p:nvPr/>
        </p:nvSpPr>
        <p:spPr bwMode="auto">
          <a:xfrm>
            <a:off x="8020051" y="2101851"/>
            <a:ext cx="26066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1800" dirty="0">
                <a:latin typeface="Calibri" panose="020F0502020204030204" pitchFamily="34" charset="0"/>
              </a:rPr>
              <a:t>This figure shows how the typical consumer divides spending among various categories of goods and services. The Bureau of Labor Statistics calls each percentage the “relative importance” of the category.</a:t>
            </a:r>
          </a:p>
        </p:txBody>
      </p:sp>
      <p:sp>
        <p:nvSpPr>
          <p:cNvPr id="16390" name="Slide Number Placeholder 1"/>
          <p:cNvSpPr>
            <a:spLocks noGrp="1"/>
          </p:cNvSpPr>
          <p:nvPr>
            <p:ph type="sldNum" sz="quarter" idx="10"/>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39E72DC6-D870-425B-99A8-6E67BD26B33A}" type="slidenum">
              <a:rPr lang="en-US" altLang="en-US" smtClean="0">
                <a:solidFill>
                  <a:srgbClr val="002060"/>
                </a:solidFill>
              </a:rPr>
              <a:pPr algn="ctr" eaLnBrk="1" hangingPunct="1"/>
              <a:t>14</a:t>
            </a:fld>
            <a:endParaRPr lang="en-US" altLang="en-US">
              <a:solidFill>
                <a:srgbClr val="00206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012950"/>
            <a:ext cx="568851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92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gn="l"/>
            <a:r>
              <a:rPr lang="en-US" altLang="en-US"/>
              <a:t>How the Consumer Price Index Is Calculated</a:t>
            </a:r>
            <a:endParaRPr lang="en-US" altLang="en-US">
              <a:latin typeface="Tahoma" pitchFamily="34" charset="0"/>
            </a:endParaRPr>
          </a:p>
        </p:txBody>
      </p:sp>
      <p:sp>
        <p:nvSpPr>
          <p:cNvPr id="11267" name="Rectangle 3"/>
          <p:cNvSpPr>
            <a:spLocks noGrp="1" noChangeArrowheads="1"/>
          </p:cNvSpPr>
          <p:nvPr>
            <p:ph idx="1"/>
          </p:nvPr>
        </p:nvSpPr>
        <p:spPr/>
        <p:txBody>
          <a:bodyPr/>
          <a:lstStyle/>
          <a:p>
            <a:r>
              <a:rPr lang="en-US" altLang="en-US" b="1" dirty="0"/>
              <a:t>Find the Prices:</a:t>
            </a:r>
            <a:r>
              <a:rPr lang="en-US" altLang="en-US" dirty="0"/>
              <a:t> Find the prices of each of the goods and services in the typical consumer’s basket at each point in time.</a:t>
            </a:r>
          </a:p>
          <a:p>
            <a:pPr lvl="1"/>
            <a:r>
              <a:rPr lang="en-US" altLang="en-US" dirty="0"/>
              <a:t>These prices are the prices paid by the typical consumer</a:t>
            </a:r>
          </a:p>
        </p:txBody>
      </p:sp>
      <p:sp>
        <p:nvSpPr>
          <p:cNvPr id="1126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1126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3DD01852-9813-47E2-8E91-581270CF5E0A}" type="slidenum">
              <a:rPr lang="en-US" altLang="en-US" sz="1400">
                <a:solidFill>
                  <a:schemeClr val="tx1"/>
                </a:solidFill>
              </a:rPr>
              <a:pPr/>
              <a:t>15</a:t>
            </a:fld>
            <a:endParaRPr lang="en-US" altLang="en-US" sz="14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l"/>
            <a:r>
              <a:rPr lang="en-US" altLang="en-US"/>
              <a:t>How the Consumer Price Index Is Calculated</a:t>
            </a:r>
            <a:endParaRPr lang="en-US" altLang="en-US">
              <a:latin typeface="Tahoma" pitchFamily="34" charset="0"/>
            </a:endParaRPr>
          </a:p>
        </p:txBody>
      </p:sp>
      <p:sp>
        <p:nvSpPr>
          <p:cNvPr id="12291" name="Rectangle 3"/>
          <p:cNvSpPr>
            <a:spLocks noGrp="1" noChangeArrowheads="1"/>
          </p:cNvSpPr>
          <p:nvPr>
            <p:ph idx="1"/>
          </p:nvPr>
        </p:nvSpPr>
        <p:spPr/>
        <p:txBody>
          <a:bodyPr/>
          <a:lstStyle/>
          <a:p>
            <a:r>
              <a:rPr lang="en-US" altLang="en-US" b="1" dirty="0"/>
              <a:t>Compute the Basket’s Cost:</a:t>
            </a:r>
            <a:r>
              <a:rPr lang="en-US" altLang="en-US" dirty="0"/>
              <a:t> Use the data on prices to calculate the cost of the typical consumer’s basket in different years.</a:t>
            </a:r>
          </a:p>
        </p:txBody>
      </p:sp>
      <p:sp>
        <p:nvSpPr>
          <p:cNvPr id="1229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1229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52971236-D671-4CB9-A12E-D64072EEA286}" type="slidenum">
              <a:rPr lang="en-US" altLang="en-US" sz="1400">
                <a:solidFill>
                  <a:schemeClr val="tx1"/>
                </a:solidFill>
              </a:rPr>
              <a:pPr/>
              <a:t>16</a:t>
            </a:fld>
            <a:endParaRPr lang="en-US" altLang="en-US" sz="140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l"/>
            <a:r>
              <a:rPr lang="en-US" altLang="en-US"/>
              <a:t>How the Consumer Price Index Is Calculated</a:t>
            </a:r>
            <a:endParaRPr lang="en-US" altLang="en-US">
              <a:latin typeface="Tahoma" pitchFamily="34" charset="0"/>
            </a:endParaRPr>
          </a:p>
        </p:txBody>
      </p:sp>
      <p:sp>
        <p:nvSpPr>
          <p:cNvPr id="16387" name="Rectangle 3"/>
          <p:cNvSpPr>
            <a:spLocks noGrp="1" noChangeArrowheads="1"/>
          </p:cNvSpPr>
          <p:nvPr>
            <p:ph idx="1"/>
          </p:nvPr>
        </p:nvSpPr>
        <p:spPr/>
        <p:txBody>
          <a:bodyPr/>
          <a:lstStyle/>
          <a:p>
            <a:pPr>
              <a:defRPr/>
            </a:pPr>
            <a:r>
              <a:rPr lang="en-US" b="1" dirty="0">
                <a:effectLst>
                  <a:outerShdw blurRad="38100" dist="38100" dir="2700000" algn="tl">
                    <a:srgbClr val="FFFFFF"/>
                  </a:outerShdw>
                </a:effectLst>
              </a:rPr>
              <a:t>Choose a </a:t>
            </a:r>
            <a:r>
              <a:rPr lang="en-US" b="1" i="1" dirty="0">
                <a:effectLst>
                  <a:outerShdw blurRad="38100" dist="38100" dir="2700000" algn="tl">
                    <a:srgbClr val="FFFFFF"/>
                  </a:outerShdw>
                </a:effectLst>
              </a:rPr>
              <a:t>Base Year </a:t>
            </a:r>
            <a:r>
              <a:rPr lang="en-US" b="1" dirty="0">
                <a:effectLst>
                  <a:outerShdw blurRad="38100" dist="38100" dir="2700000" algn="tl">
                    <a:srgbClr val="FFFFFF"/>
                  </a:outerShdw>
                </a:effectLst>
              </a:rPr>
              <a:t>and Compute the CPI:</a:t>
            </a:r>
            <a:r>
              <a:rPr lang="en-US" dirty="0">
                <a:effectLst>
                  <a:outerShdw blurRad="38100" dist="38100" dir="2700000" algn="tl">
                    <a:srgbClr val="FFFFFF"/>
                  </a:outerShdw>
                </a:effectLst>
              </a:rPr>
              <a:t> </a:t>
            </a:r>
          </a:p>
          <a:p>
            <a:pPr lvl="1">
              <a:defRPr/>
            </a:pPr>
            <a:r>
              <a:rPr lang="en-US" dirty="0"/>
              <a:t>Designate a particular year as the base year, making it the benchmark against which other years are compared. </a:t>
            </a:r>
          </a:p>
          <a:p>
            <a:pPr lvl="1">
              <a:defRPr/>
            </a:pPr>
            <a:r>
              <a:rPr lang="en-US" dirty="0"/>
              <a:t>Compute the CPI for a given year as follows: </a:t>
            </a:r>
          </a:p>
          <a:p>
            <a:pPr lvl="2">
              <a:defRPr/>
            </a:pPr>
            <a:r>
              <a:rPr lang="en-US" dirty="0"/>
              <a:t>divide the cost of the </a:t>
            </a:r>
            <a:r>
              <a:rPr lang="en-US" altLang="en-US" dirty="0"/>
              <a:t>typical consumer’s </a:t>
            </a:r>
            <a:r>
              <a:rPr lang="en-US" dirty="0"/>
              <a:t>basket in the given year by its cost in the base year</a:t>
            </a:r>
          </a:p>
          <a:p>
            <a:pPr lvl="2">
              <a:defRPr/>
            </a:pPr>
            <a:r>
              <a:rPr lang="en-US" dirty="0"/>
              <a:t>multiply the result by 100</a:t>
            </a:r>
          </a:p>
        </p:txBody>
      </p:sp>
      <p:sp>
        <p:nvSpPr>
          <p:cNvPr id="1331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1331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BB7498CF-11FB-418F-9F35-DF66FDFC20D1}" type="slidenum">
              <a:rPr lang="en-US" altLang="en-US" sz="1400">
                <a:solidFill>
                  <a:schemeClr val="tx1"/>
                </a:solidFill>
              </a:rPr>
              <a:pPr/>
              <a:t>17</a:t>
            </a:fld>
            <a:endParaRPr lang="en-US" altLang="en-US" sz="140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l"/>
            <a:r>
              <a:rPr lang="en-US" altLang="en-US"/>
              <a:t>How the Consumer Price Index Is Calculated</a:t>
            </a:r>
            <a:endParaRPr lang="en-US" altLang="en-US">
              <a:latin typeface="Tahoma" pitchFamily="34" charset="0"/>
            </a:endParaRPr>
          </a:p>
        </p:txBody>
      </p:sp>
      <p:sp>
        <p:nvSpPr>
          <p:cNvPr id="14339" name="Rectangle 3"/>
          <p:cNvSpPr>
            <a:spLocks noGrp="1" noChangeArrowheads="1"/>
          </p:cNvSpPr>
          <p:nvPr>
            <p:ph idx="1"/>
          </p:nvPr>
        </p:nvSpPr>
        <p:spPr/>
        <p:txBody>
          <a:bodyPr/>
          <a:lstStyle/>
          <a:p>
            <a:r>
              <a:rPr lang="en-US" altLang="en-US" b="1" dirty="0"/>
              <a:t>Compute the inflation rate:</a:t>
            </a:r>
            <a:r>
              <a:rPr lang="en-US" altLang="en-US" dirty="0"/>
              <a:t> The inflation rate for a given year is the percentage increase in the CPI from the preceding period.</a:t>
            </a:r>
          </a:p>
        </p:txBody>
      </p:sp>
      <p:sp>
        <p:nvSpPr>
          <p:cNvPr id="1434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1434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D6725129-35E4-49F7-9AED-BF19D722E021}" type="slidenum">
              <a:rPr lang="en-US" altLang="en-US" sz="1400">
                <a:solidFill>
                  <a:schemeClr val="tx1"/>
                </a:solidFill>
              </a:rPr>
              <a:pPr/>
              <a:t>18</a:t>
            </a:fld>
            <a:endParaRPr lang="en-US" altLang="en-US" sz="1400">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10617158"/>
              </p:ext>
            </p:extLst>
          </p:nvPr>
        </p:nvGraphicFramePr>
        <p:xfrm>
          <a:off x="2133600" y="3562350"/>
          <a:ext cx="8077200" cy="781050"/>
        </p:xfrm>
        <a:graphic>
          <a:graphicData uri="http://schemas.openxmlformats.org/presentationml/2006/ole">
            <mc:AlternateContent xmlns:mc="http://schemas.openxmlformats.org/markup-compatibility/2006">
              <mc:Choice xmlns:v="urn:schemas-microsoft-com:vml" Requires="v">
                <p:oleObj name="Equation" r:id="rId2" imgW="5638800" imgH="546100" progId="Equation.COEE2">
                  <p:embed/>
                </p:oleObj>
              </mc:Choice>
              <mc:Fallback>
                <p:oleObj name="Equation" r:id="rId2" imgW="5638800" imgH="546100" progId="Equation.COEE2">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562350"/>
                        <a:ext cx="80772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1"/>
          <p:cNvSpPr>
            <a:spLocks noGrp="1"/>
          </p:cNvSpPr>
          <p:nvPr>
            <p:ph type="sldNum" sz="quarter" idx="12"/>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2B4ADD0B-821C-4701-8D5D-F2CDF6CDA38A}" type="slidenum">
              <a:rPr lang="en-US" altLang="en-US" smtClean="0">
                <a:solidFill>
                  <a:srgbClr val="002060"/>
                </a:solidFill>
              </a:rPr>
              <a:pPr algn="ctr" eaLnBrk="1" hangingPunct="1"/>
              <a:t>19</a:t>
            </a:fld>
            <a:endParaRPr lang="en-US" altLang="en-US">
              <a:solidFill>
                <a:srgbClr val="00206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4" y="76200"/>
            <a:ext cx="86772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6" y="3657600"/>
            <a:ext cx="87153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04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lstStyle/>
          <a:p>
            <a:r>
              <a:rPr lang="en-US" dirty="0"/>
              <a:t>These are some of the things you need to know to understand this chapter:</a:t>
            </a:r>
          </a:p>
          <a:p>
            <a:pPr lvl="1"/>
            <a:r>
              <a:rPr lang="en-US" dirty="0"/>
              <a:t>GDP, nominal and real</a:t>
            </a:r>
          </a:p>
        </p:txBody>
      </p:sp>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2</a:t>
            </a:fld>
            <a:endParaRPr lang="en-US"/>
          </a:p>
        </p:txBody>
      </p:sp>
    </p:spTree>
    <p:extLst>
      <p:ext uri="{BB962C8B-B14F-4D97-AF65-F5344CB8AC3E}">
        <p14:creationId xmlns:p14="http://schemas.microsoft.com/office/powerpoint/2010/main" val="2893882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1"/>
          </p:nvPr>
        </p:nvSpPr>
        <p:spPr>
          <a:xfrm>
            <a:off x="1981200" y="6356351"/>
            <a:ext cx="4267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dirty="0">
                <a:solidFill>
                  <a:schemeClr val="tx1"/>
                </a:solidFill>
                <a:latin typeface="+mn-lt"/>
              </a:rPr>
              <a:t>CHAPTER 6 MEASURING THE COST OF LIVING</a:t>
            </a:r>
          </a:p>
        </p:txBody>
      </p:sp>
      <p:sp>
        <p:nvSpPr>
          <p:cNvPr id="1843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789E549C-5F82-44C3-8DDF-4BD9B0402FDC}" type="slidenum">
              <a:rPr lang="en-US" altLang="en-US" sz="1400">
                <a:solidFill>
                  <a:schemeClr val="tx1"/>
                </a:solidFill>
              </a:rPr>
              <a:pPr/>
              <a:t>20</a:t>
            </a:fld>
            <a:endParaRPr lang="en-US" altLang="en-US" sz="1400">
              <a:solidFill>
                <a:schemeClr val="tx1"/>
              </a:solidFill>
            </a:endParaRPr>
          </a:p>
        </p:txBody>
      </p:sp>
      <p:sp>
        <p:nvSpPr>
          <p:cNvPr id="18437" name="Rectangle 3"/>
          <p:cNvSpPr>
            <a:spLocks noGrp="1" noChangeArrowheads="1"/>
          </p:cNvSpPr>
          <p:nvPr>
            <p:ph idx="4294967295"/>
          </p:nvPr>
        </p:nvSpPr>
        <p:spPr>
          <a:xfrm>
            <a:off x="2286000" y="5562600"/>
            <a:ext cx="8382000" cy="762000"/>
          </a:xfrm>
        </p:spPr>
        <p:txBody>
          <a:bodyPr/>
          <a:lstStyle/>
          <a:p>
            <a:r>
              <a:rPr lang="en-US" altLang="en-US" sz="2800" dirty="0">
                <a:hlinkClick r:id="rId2"/>
              </a:rPr>
              <a:t>http://research.stlouisfed.org/fred2/series/CPIAUCSL</a:t>
            </a:r>
            <a:r>
              <a:rPr lang="en-US" altLang="en-US" sz="28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87695"/>
            <a:ext cx="11049000" cy="4253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l"/>
            <a:r>
              <a:rPr lang="en-US" altLang="en-US"/>
              <a:t>How the Consumer Price Index Is Calculated: Another Example</a:t>
            </a:r>
          </a:p>
        </p:txBody>
      </p:sp>
      <p:sp>
        <p:nvSpPr>
          <p:cNvPr id="19459" name="Rectangle 3"/>
          <p:cNvSpPr>
            <a:spLocks noGrp="1" noChangeArrowheads="1"/>
          </p:cNvSpPr>
          <p:nvPr>
            <p:ph idx="1"/>
          </p:nvPr>
        </p:nvSpPr>
        <p:spPr/>
        <p:txBody>
          <a:bodyPr/>
          <a:lstStyle/>
          <a:p>
            <a:r>
              <a:rPr lang="en-US" altLang="en-US"/>
              <a:t>Base Year is 2002</a:t>
            </a:r>
          </a:p>
          <a:p>
            <a:r>
              <a:rPr lang="en-US" altLang="en-US"/>
              <a:t>Basket of goods in 2002 costs $1,200</a:t>
            </a:r>
          </a:p>
          <a:p>
            <a:r>
              <a:rPr lang="en-US" altLang="en-US"/>
              <a:t>The same basket in 2004 costs $1,236</a:t>
            </a:r>
          </a:p>
          <a:p>
            <a:r>
              <a:rPr lang="en-US" altLang="en-US"/>
              <a:t>CPI for 2004 = ($1,236/$1,200) </a:t>
            </a:r>
            <a:r>
              <a:rPr lang="en-US" altLang="en-US">
                <a:sym typeface="Symbol" pitchFamily="18" charset="2"/>
              </a:rPr>
              <a:t></a:t>
            </a:r>
            <a:r>
              <a:rPr lang="en-US" altLang="en-US"/>
              <a:t> 100 = 103</a:t>
            </a:r>
          </a:p>
          <a:p>
            <a:r>
              <a:rPr lang="en-US" altLang="en-US"/>
              <a:t>Prices increased 3 percent between 2002 and 2004</a:t>
            </a:r>
          </a:p>
        </p:txBody>
      </p:sp>
      <p:sp>
        <p:nvSpPr>
          <p:cNvPr id="1946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1946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BAAEEDC4-818E-4EF6-BABB-2FC0462E5476}" type="slidenum">
              <a:rPr lang="en-US" altLang="en-US" sz="1400">
                <a:solidFill>
                  <a:schemeClr val="tx1"/>
                </a:solidFill>
              </a:rPr>
              <a:pPr/>
              <a:t>21</a:t>
            </a:fld>
            <a:endParaRPr lang="en-US" altLang="en-US" sz="140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Measuring Inflation</a:t>
            </a:r>
          </a:p>
        </p:txBody>
      </p:sp>
      <p:sp>
        <p:nvSpPr>
          <p:cNvPr id="3" name="Content Placeholder 2"/>
          <p:cNvSpPr>
            <a:spLocks noGrp="1"/>
          </p:cNvSpPr>
          <p:nvPr>
            <p:ph idx="1"/>
          </p:nvPr>
        </p:nvSpPr>
        <p:spPr/>
        <p:txBody>
          <a:bodyPr/>
          <a:lstStyle/>
          <a:p>
            <a:r>
              <a:rPr lang="en-US" dirty="0">
                <a:hlinkClick r:id="rId2"/>
              </a:rPr>
              <a:t>https://youtu.be/0jJKjgE3qfE</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22</a:t>
            </a:fld>
            <a:endParaRPr lang="en-US"/>
          </a:p>
        </p:txBody>
      </p:sp>
    </p:spTree>
    <p:extLst>
      <p:ext uri="{BB962C8B-B14F-4D97-AF65-F5344CB8AC3E}">
        <p14:creationId xmlns:p14="http://schemas.microsoft.com/office/powerpoint/2010/main" val="23705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cpi</a:t>
            </a:r>
            <a:r>
              <a:rPr lang="en-US" dirty="0"/>
              <a:t> is a biased measure of the cost of living</a:t>
            </a:r>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23</a:t>
            </a:fld>
            <a:endParaRPr lang="en-US"/>
          </a:p>
        </p:txBody>
      </p:sp>
    </p:spTree>
    <p:extLst>
      <p:ext uri="{BB962C8B-B14F-4D97-AF65-F5344CB8AC3E}">
        <p14:creationId xmlns:p14="http://schemas.microsoft.com/office/powerpoint/2010/main" val="114134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l"/>
            <a:r>
              <a:rPr lang="en-US" altLang="en-US"/>
              <a:t>Problems in Measuring the Cost of Living</a:t>
            </a:r>
            <a:endParaRPr lang="en-US" altLang="en-US">
              <a:latin typeface="Tahoma" pitchFamily="34" charset="0"/>
            </a:endParaRPr>
          </a:p>
        </p:txBody>
      </p:sp>
      <p:sp>
        <p:nvSpPr>
          <p:cNvPr id="20483" name="Rectangle 3"/>
          <p:cNvSpPr>
            <a:spLocks noGrp="1" noChangeArrowheads="1"/>
          </p:cNvSpPr>
          <p:nvPr>
            <p:ph idx="1"/>
          </p:nvPr>
        </p:nvSpPr>
        <p:spPr/>
        <p:txBody>
          <a:bodyPr/>
          <a:lstStyle/>
          <a:p>
            <a:r>
              <a:rPr lang="en-US" altLang="en-US"/>
              <a:t>The CPI is an accurate measure of the selected goods that make up the typical bundle, but it is not a perfect measure of the cost of living.</a:t>
            </a:r>
          </a:p>
        </p:txBody>
      </p:sp>
      <p:sp>
        <p:nvSpPr>
          <p:cNvPr id="2048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048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B304736F-751F-4BFD-9553-10B0870E95F6}" type="slidenum">
              <a:rPr lang="en-US" altLang="en-US" sz="1400">
                <a:solidFill>
                  <a:schemeClr val="tx1"/>
                </a:solidFill>
              </a:rPr>
              <a:pPr/>
              <a:t>24</a:t>
            </a:fld>
            <a:endParaRPr lang="en-US" altLang="en-US" sz="140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l"/>
            <a:r>
              <a:rPr lang="en-US" altLang="en-US"/>
              <a:t>Problems in Measuring the Cost of Living</a:t>
            </a:r>
            <a:endParaRPr lang="en-US" altLang="en-US">
              <a:latin typeface="Tahoma" pitchFamily="34" charset="0"/>
            </a:endParaRPr>
          </a:p>
        </p:txBody>
      </p:sp>
      <p:sp>
        <p:nvSpPr>
          <p:cNvPr id="21507" name="Rectangle 3"/>
          <p:cNvSpPr>
            <a:spLocks noGrp="1" noChangeArrowheads="1"/>
          </p:cNvSpPr>
          <p:nvPr>
            <p:ph idx="1"/>
          </p:nvPr>
        </p:nvSpPr>
        <p:spPr/>
        <p:txBody>
          <a:bodyPr/>
          <a:lstStyle/>
          <a:p>
            <a:r>
              <a:rPr lang="en-US" altLang="en-US">
                <a:hlinkClick r:id="rId2" action="ppaction://hlinksldjump"/>
              </a:rPr>
              <a:t>Substitution bias</a:t>
            </a:r>
            <a:endParaRPr lang="en-US" altLang="en-US"/>
          </a:p>
          <a:p>
            <a:r>
              <a:rPr lang="en-US" altLang="en-US">
                <a:hlinkClick r:id="rId3" action="ppaction://hlinksldjump"/>
              </a:rPr>
              <a:t>Introduction of new goods</a:t>
            </a:r>
            <a:endParaRPr lang="en-US" altLang="en-US"/>
          </a:p>
          <a:p>
            <a:r>
              <a:rPr lang="en-US" altLang="en-US">
                <a:hlinkClick r:id="rId4" action="ppaction://hlinksldjump"/>
              </a:rPr>
              <a:t>Unmeasured quality changes</a:t>
            </a:r>
            <a:endParaRPr lang="en-US" altLang="en-US"/>
          </a:p>
        </p:txBody>
      </p:sp>
      <p:sp>
        <p:nvSpPr>
          <p:cNvPr id="2150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150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A6568A08-7C2F-439D-A89E-1B1DC838346A}" type="slidenum">
              <a:rPr lang="en-US" altLang="en-US" sz="1400">
                <a:solidFill>
                  <a:schemeClr val="tx1"/>
                </a:solidFill>
              </a:rPr>
              <a:pPr/>
              <a:t>25</a:t>
            </a:fld>
            <a:endParaRPr lang="en-US" altLang="en-US" sz="140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normAutofit fontScale="90000"/>
          </a:bodyPr>
          <a:lstStyle/>
          <a:p>
            <a:pPr algn="l"/>
            <a:r>
              <a:rPr lang="en-US" altLang="en-US"/>
              <a:t>Problems in Measuring the Cost of Living: Substitution Bias</a:t>
            </a:r>
          </a:p>
        </p:txBody>
      </p:sp>
      <p:sp>
        <p:nvSpPr>
          <p:cNvPr id="22531" name="Rectangle 5"/>
          <p:cNvSpPr>
            <a:spLocks noGrp="1" noChangeArrowheads="1"/>
          </p:cNvSpPr>
          <p:nvPr>
            <p:ph idx="1"/>
          </p:nvPr>
        </p:nvSpPr>
        <p:spPr/>
        <p:txBody>
          <a:bodyPr/>
          <a:lstStyle/>
          <a:p>
            <a:r>
              <a:rPr lang="en-US" altLang="en-US"/>
              <a:t>The basket does not change to reflect consumer reaction to changes in relative prices.</a:t>
            </a:r>
          </a:p>
          <a:p>
            <a:pPr lvl="1"/>
            <a:r>
              <a:rPr lang="en-US" altLang="en-US"/>
              <a:t>Consumers substitute toward goods that have become relatively less expensive.</a:t>
            </a:r>
          </a:p>
          <a:p>
            <a:pPr lvl="1"/>
            <a:r>
              <a:rPr lang="en-US" altLang="en-US"/>
              <a:t>The index overstates the increase in cost of living by not considering consumer substitution.</a:t>
            </a:r>
          </a:p>
        </p:txBody>
      </p:sp>
      <p:sp>
        <p:nvSpPr>
          <p:cNvPr id="2253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253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84DC1DF8-05AF-471D-86D1-5CBC6CAA0C49}" type="slidenum">
              <a:rPr lang="en-US" altLang="en-US" sz="1400">
                <a:solidFill>
                  <a:schemeClr val="tx1"/>
                </a:solidFill>
              </a:rPr>
              <a:pPr/>
              <a:t>26</a:t>
            </a:fld>
            <a:endParaRPr lang="en-US" altLang="en-US" sz="140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Substitution Bias in CPI</a:t>
            </a:r>
          </a:p>
        </p:txBody>
      </p:sp>
      <p:sp>
        <p:nvSpPr>
          <p:cNvPr id="23555" name="Rectangle 3"/>
          <p:cNvSpPr>
            <a:spLocks noGrp="1" noChangeArrowheads="1"/>
          </p:cNvSpPr>
          <p:nvPr>
            <p:ph idx="1"/>
          </p:nvPr>
        </p:nvSpPr>
        <p:spPr/>
        <p:txBody>
          <a:bodyPr>
            <a:normAutofit/>
          </a:bodyPr>
          <a:lstStyle/>
          <a:p>
            <a:pPr>
              <a:lnSpc>
                <a:spcPct val="80000"/>
              </a:lnSpc>
            </a:pPr>
            <a:r>
              <a:rPr lang="en-US" altLang="en-US" sz="2200" dirty="0"/>
              <a:t>Suppose </a:t>
            </a:r>
            <a:r>
              <a:rPr lang="en-US" altLang="en-US" sz="2200" dirty="0">
                <a:solidFill>
                  <a:srgbClr val="FF3300"/>
                </a:solidFill>
              </a:rPr>
              <a:t>Red</a:t>
            </a:r>
            <a:r>
              <a:rPr lang="en-US" altLang="en-US" sz="2200" dirty="0"/>
              <a:t> Apples and </a:t>
            </a:r>
            <a:r>
              <a:rPr lang="en-US" altLang="en-US" sz="2200" dirty="0">
                <a:solidFill>
                  <a:srgbClr val="008000"/>
                </a:solidFill>
              </a:rPr>
              <a:t>Green</a:t>
            </a:r>
            <a:r>
              <a:rPr lang="en-US" altLang="en-US" sz="2200" dirty="0"/>
              <a:t> Apples are the only two commodities and are identical except for color.</a:t>
            </a:r>
          </a:p>
          <a:p>
            <a:pPr>
              <a:lnSpc>
                <a:spcPct val="80000"/>
              </a:lnSpc>
            </a:pPr>
            <a:r>
              <a:rPr lang="en-US" altLang="en-US" sz="2200" dirty="0"/>
              <a:t>Suppose the typical consumer’s basket has, for many years, contained 10 of each type.</a:t>
            </a:r>
          </a:p>
          <a:p>
            <a:pPr>
              <a:lnSpc>
                <a:spcPct val="80000"/>
              </a:lnSpc>
            </a:pPr>
            <a:r>
              <a:rPr lang="en-US" altLang="en-US" sz="2200" dirty="0"/>
              <a:t>Suppose the prices in 2015 (the base year) were $2 per apple for both types. So, the cost of the consumer’s basket was $40 in 2015.</a:t>
            </a:r>
          </a:p>
          <a:p>
            <a:pPr>
              <a:lnSpc>
                <a:spcPct val="80000"/>
              </a:lnSpc>
            </a:pPr>
            <a:r>
              <a:rPr lang="en-US" altLang="en-US" sz="2200" dirty="0"/>
              <a:t>Suppose the prices in 2016 are $4 for a Red Apple and $2 for a Green Apple. So, the cost of the consumer’s basket is $60 in 2016.</a:t>
            </a:r>
          </a:p>
          <a:p>
            <a:pPr>
              <a:lnSpc>
                <a:spcPct val="80000"/>
              </a:lnSpc>
            </a:pPr>
            <a:r>
              <a:rPr lang="en-US" altLang="en-US" sz="2200" dirty="0"/>
              <a:t>Therefore, the CPI for 2016 is (60/40) </a:t>
            </a:r>
            <a:r>
              <a:rPr lang="en-US" altLang="en-US" sz="2200" dirty="0">
                <a:cs typeface="Times New Roman" pitchFamily="18" charset="0"/>
              </a:rPr>
              <a:t>× 100 = 150, indicating a 50% increase in the cost of living</a:t>
            </a:r>
          </a:p>
          <a:p>
            <a:pPr>
              <a:lnSpc>
                <a:spcPct val="80000"/>
              </a:lnSpc>
            </a:pPr>
            <a:r>
              <a:rPr lang="en-US" altLang="en-US" sz="2200" dirty="0">
                <a:cs typeface="Times New Roman" pitchFamily="18" charset="0"/>
              </a:rPr>
              <a:t>But has the cost of living really increased?</a:t>
            </a:r>
          </a:p>
          <a:p>
            <a:pPr>
              <a:lnSpc>
                <a:spcPct val="80000"/>
              </a:lnSpc>
            </a:pPr>
            <a:r>
              <a:rPr lang="en-US" altLang="en-US" sz="2200" dirty="0">
                <a:cs typeface="Times New Roman" pitchFamily="18" charset="0"/>
              </a:rPr>
              <a:t>No. The consumer can switch to zero Red Apples and 20 Green Apples and enjoy the same satisfaction as always without any increase in cost.</a:t>
            </a:r>
          </a:p>
          <a:p>
            <a:pPr>
              <a:lnSpc>
                <a:spcPct val="80000"/>
              </a:lnSpc>
            </a:pPr>
            <a:r>
              <a:rPr lang="en-US" altLang="en-US" sz="2200" dirty="0">
                <a:cs typeface="Times New Roman" pitchFamily="18" charset="0"/>
              </a:rPr>
              <a:t>Therefore, the CPI exaggerates the true cost of living.</a:t>
            </a:r>
          </a:p>
        </p:txBody>
      </p:sp>
      <p:sp>
        <p:nvSpPr>
          <p:cNvPr id="23556" name="Footer Placeholder 1"/>
          <p:cNvSpPr>
            <a:spLocks noGrp="1"/>
          </p:cNvSpPr>
          <p:nvPr>
            <p:ph type="ftr" sz="quarter" idx="11"/>
          </p:nvPr>
        </p:nvSpPr>
        <p:spPr>
          <a:xfrm>
            <a:off x="1981200" y="6356351"/>
            <a:ext cx="434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dirty="0">
                <a:solidFill>
                  <a:schemeClr val="tx1"/>
                </a:solidFill>
                <a:latin typeface="+mn-lt"/>
              </a:rPr>
              <a:t>CHAPTER 6 MEASURING THE COST OF LIVING</a:t>
            </a:r>
          </a:p>
        </p:txBody>
      </p:sp>
      <p:sp>
        <p:nvSpPr>
          <p:cNvPr id="2355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8854AAD0-E207-41F5-8742-4AD1A5443A27}" type="slidenum">
              <a:rPr lang="en-US" altLang="en-US" sz="1400">
                <a:solidFill>
                  <a:schemeClr val="tx1"/>
                </a:solidFill>
              </a:rPr>
              <a:pPr/>
              <a:t>27</a:t>
            </a:fld>
            <a:endParaRPr lang="en-US" altLang="en-US" sz="140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l"/>
            <a:r>
              <a:rPr lang="en-US" altLang="en-US"/>
              <a:t>Problems in Measuring the Cost of Living: Introduction of New Goods</a:t>
            </a:r>
          </a:p>
        </p:txBody>
      </p:sp>
      <p:sp>
        <p:nvSpPr>
          <p:cNvPr id="24579" name="Rectangle 3"/>
          <p:cNvSpPr>
            <a:spLocks noGrp="1" noChangeArrowheads="1"/>
          </p:cNvSpPr>
          <p:nvPr>
            <p:ph idx="1"/>
          </p:nvPr>
        </p:nvSpPr>
        <p:spPr/>
        <p:txBody>
          <a:bodyPr/>
          <a:lstStyle/>
          <a:p>
            <a:r>
              <a:rPr lang="en-US" altLang="en-US"/>
              <a:t>The basket does not reflect the change in purchasing power brought on by the introduction of new products.</a:t>
            </a:r>
          </a:p>
          <a:p>
            <a:pPr lvl="1"/>
            <a:r>
              <a:rPr lang="en-US" altLang="en-US"/>
              <a:t>New products result in greater variety, which in turn makes each dollar more valuable.</a:t>
            </a:r>
          </a:p>
          <a:p>
            <a:pPr lvl="1"/>
            <a:r>
              <a:rPr lang="en-US" altLang="en-US"/>
              <a:t>Consumers need fewer dollars to maintain any given standard of living.</a:t>
            </a:r>
          </a:p>
        </p:txBody>
      </p:sp>
      <p:sp>
        <p:nvSpPr>
          <p:cNvPr id="2458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458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4546E4FA-11FF-45CC-A41F-D2C784961FF1}" type="slidenum">
              <a:rPr lang="en-US" altLang="en-US" sz="1400">
                <a:solidFill>
                  <a:schemeClr val="tx1"/>
                </a:solidFill>
              </a:rPr>
              <a:pPr/>
              <a:t>28</a:t>
            </a:fld>
            <a:endParaRPr lang="en-US" altLang="en-US" sz="140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algn="l"/>
            <a:r>
              <a:rPr lang="en-US" altLang="en-US"/>
              <a:t>Problems in Measuring the Cost of Living: Unmeasured Quality Changes</a:t>
            </a:r>
          </a:p>
        </p:txBody>
      </p:sp>
      <p:sp>
        <p:nvSpPr>
          <p:cNvPr id="25603" name="Rectangle 3"/>
          <p:cNvSpPr>
            <a:spLocks noGrp="1" noChangeArrowheads="1"/>
          </p:cNvSpPr>
          <p:nvPr>
            <p:ph idx="1"/>
          </p:nvPr>
        </p:nvSpPr>
        <p:spPr/>
        <p:txBody>
          <a:bodyPr/>
          <a:lstStyle/>
          <a:p>
            <a:r>
              <a:rPr lang="en-US" altLang="en-US"/>
              <a:t>If the quality of a good rises from one year to the next, the value of a dollar rises, even if the price of the good stays the same.</a:t>
            </a:r>
          </a:p>
          <a:p>
            <a:pPr lvl="1"/>
            <a:r>
              <a:rPr lang="en-US" altLang="en-US"/>
              <a:t>If the quality of a good falls from one year to the next, the value of a dollar falls, even if the price of the good stays the same.</a:t>
            </a:r>
          </a:p>
          <a:p>
            <a:pPr lvl="1"/>
            <a:r>
              <a:rPr lang="en-US" altLang="en-US"/>
              <a:t>The BLS tries to adjust  the price for constant quality, but such differences are hard to measure.</a:t>
            </a:r>
          </a:p>
        </p:txBody>
      </p:sp>
      <p:sp>
        <p:nvSpPr>
          <p:cNvPr id="2560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560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D2256B3E-2051-43B2-A49E-EDFF746F4785}" type="slidenum">
              <a:rPr lang="en-US" altLang="en-US" sz="1400">
                <a:solidFill>
                  <a:schemeClr val="tx1"/>
                </a:solidFill>
              </a:rPr>
              <a:pPr/>
              <a:t>29</a:t>
            </a:fld>
            <a:endParaRPr lang="en-US" altLang="en-US" sz="140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The Cost of Living</a:t>
            </a:r>
          </a:p>
        </p:txBody>
      </p:sp>
      <p:sp>
        <p:nvSpPr>
          <p:cNvPr id="4099" name="Rectangle 3"/>
          <p:cNvSpPr>
            <a:spLocks noGrp="1" noChangeArrowheads="1"/>
          </p:cNvSpPr>
          <p:nvPr>
            <p:ph idx="1"/>
          </p:nvPr>
        </p:nvSpPr>
        <p:spPr/>
        <p:txBody>
          <a:bodyPr/>
          <a:lstStyle/>
          <a:p>
            <a:r>
              <a:rPr lang="en-US" altLang="en-US" dirty="0"/>
              <a:t>We need all sorts of things to live</a:t>
            </a:r>
          </a:p>
          <a:p>
            <a:r>
              <a:rPr lang="en-US" altLang="en-US" dirty="0"/>
              <a:t>These things are typically not free</a:t>
            </a:r>
          </a:p>
          <a:p>
            <a:r>
              <a:rPr lang="en-US" altLang="en-US" dirty="0"/>
              <a:t>How are we to measure the cost of living the way we actually live?</a:t>
            </a:r>
          </a:p>
          <a:p>
            <a:endParaRPr lang="en-US" altLang="en-US" dirty="0"/>
          </a:p>
          <a:p>
            <a:endParaRPr lang="en-US" altLang="en-US" dirty="0"/>
          </a:p>
        </p:txBody>
      </p:sp>
      <p:sp>
        <p:nvSpPr>
          <p:cNvPr id="410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410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E29B8C92-7DDF-4991-996B-0CF39E66FA92}" type="slidenum">
              <a:rPr lang="en-US" altLang="en-US" sz="1400">
                <a:solidFill>
                  <a:schemeClr val="tx1"/>
                </a:solidFill>
              </a:rPr>
              <a:pPr/>
              <a:t>3</a:t>
            </a:fld>
            <a:endParaRPr lang="en-US" altLang="en-US" sz="140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algn="l"/>
            <a:r>
              <a:rPr lang="en-US" altLang="en-US"/>
              <a:t>Problems in Measuring the Cost of Living</a:t>
            </a:r>
            <a:endParaRPr lang="en-US" altLang="en-US">
              <a:latin typeface="Tahoma" pitchFamily="34" charset="0"/>
            </a:endParaRPr>
          </a:p>
        </p:txBody>
      </p:sp>
      <p:sp>
        <p:nvSpPr>
          <p:cNvPr id="26627" name="Rectangle 3"/>
          <p:cNvSpPr>
            <a:spLocks noGrp="1" noChangeArrowheads="1"/>
          </p:cNvSpPr>
          <p:nvPr>
            <p:ph idx="1"/>
          </p:nvPr>
        </p:nvSpPr>
        <p:spPr/>
        <p:txBody>
          <a:bodyPr/>
          <a:lstStyle/>
          <a:p>
            <a:r>
              <a:rPr lang="en-US" altLang="en-US"/>
              <a:t>The substitution bias, introduction of new goods, and unmeasured quality changes cause the CPI to overstate the true cost of living.</a:t>
            </a:r>
          </a:p>
          <a:p>
            <a:pPr lvl="1"/>
            <a:r>
              <a:rPr lang="en-US" altLang="en-US"/>
              <a:t>The issue is important because many government programs use the CPI to adjust for changes in the overall level of prices.</a:t>
            </a:r>
          </a:p>
          <a:p>
            <a:pPr lvl="1"/>
            <a:r>
              <a:rPr lang="en-US" altLang="en-US"/>
              <a:t>The CPI overstates inflation by about 1 percentage point per year. </a:t>
            </a:r>
          </a:p>
        </p:txBody>
      </p:sp>
      <p:sp>
        <p:nvSpPr>
          <p:cNvPr id="2662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662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74680EA6-7A63-4785-9756-88C707707EB6}" type="slidenum">
              <a:rPr lang="en-US" altLang="en-US" sz="1400">
                <a:solidFill>
                  <a:schemeClr val="tx1"/>
                </a:solidFill>
              </a:rPr>
              <a:pPr/>
              <a:t>30</a:t>
            </a:fld>
            <a:endParaRPr lang="en-US" altLang="en-US" sz="140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the </a:t>
            </a:r>
            <a:r>
              <a:rPr lang="en-US" dirty="0" err="1"/>
              <a:t>cpi</a:t>
            </a:r>
            <a:r>
              <a:rPr lang="en-US" dirty="0"/>
              <a:t> to compare dollar amounts from different dates</a:t>
            </a:r>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4294967295"/>
          </p:nvPr>
        </p:nvSpPr>
        <p:spPr>
          <a:xfrm>
            <a:off x="9347200" y="6356350"/>
            <a:ext cx="2844800" cy="365125"/>
          </a:xfrm>
        </p:spPr>
        <p:txBody>
          <a:bodyPr/>
          <a:lstStyle/>
          <a:p>
            <a:pPr>
              <a:defRPr/>
            </a:pPr>
            <a:fld id="{6955F787-314E-4488-825F-6BC80FD09713}" type="slidenum">
              <a:rPr lang="en-US" smtClean="0"/>
              <a:pPr>
                <a:defRPr/>
              </a:pPr>
              <a:t>31</a:t>
            </a:fld>
            <a:endParaRPr lang="en-US" dirty="0"/>
          </a:p>
        </p:txBody>
      </p:sp>
    </p:spTree>
    <p:extLst>
      <p:ext uri="{BB962C8B-B14F-4D97-AF65-F5344CB8AC3E}">
        <p14:creationId xmlns:p14="http://schemas.microsoft.com/office/powerpoint/2010/main" val="1913077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ltLang="en-US" dirty="0"/>
              <a:t>Correcting Economic Variables For The Effects Of Inflation</a:t>
            </a:r>
            <a:endParaRPr lang="en-US" altLang="en-US" dirty="0">
              <a:latin typeface="Tahoma" pitchFamily="34" charset="0"/>
            </a:endParaRPr>
          </a:p>
        </p:txBody>
      </p:sp>
      <p:sp>
        <p:nvSpPr>
          <p:cNvPr id="33795" name="Rectangle 3"/>
          <p:cNvSpPr>
            <a:spLocks noGrp="1" noChangeArrowheads="1"/>
          </p:cNvSpPr>
          <p:nvPr>
            <p:ph idx="1"/>
          </p:nvPr>
        </p:nvSpPr>
        <p:spPr/>
        <p:txBody>
          <a:bodyPr/>
          <a:lstStyle/>
          <a:p>
            <a:r>
              <a:rPr lang="en-US" altLang="en-US" dirty="0"/>
              <a:t>The Consumer Price Index is used to correct for the effects of inflation when comparing dollar figures from different eras. </a:t>
            </a:r>
          </a:p>
          <a:p>
            <a:pPr lvl="1"/>
            <a:r>
              <a:rPr lang="en-US" altLang="en-US" dirty="0"/>
              <a:t>See the BLS’s </a:t>
            </a:r>
            <a:r>
              <a:rPr lang="en-US" altLang="en-US" dirty="0">
                <a:hlinkClick r:id="rId2"/>
              </a:rPr>
              <a:t>inflation calculator</a:t>
            </a:r>
            <a:r>
              <a:rPr lang="en-US" altLang="en-US" dirty="0"/>
              <a:t>      </a:t>
            </a:r>
          </a:p>
        </p:txBody>
      </p:sp>
      <p:sp>
        <p:nvSpPr>
          <p:cNvPr id="3379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3379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D0E80197-63A6-4B4C-9644-F4A513AE583F}" type="slidenum">
              <a:rPr lang="en-US" altLang="en-US" sz="1400">
                <a:solidFill>
                  <a:schemeClr val="tx1"/>
                </a:solidFill>
              </a:rPr>
              <a:pPr/>
              <a:t>32</a:t>
            </a:fld>
            <a:endParaRPr lang="en-US" altLang="en-US" sz="1400">
              <a:solidFill>
                <a:schemeClr val="tx1"/>
              </a:solidFill>
            </a:endParaRP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Quick Quiz</a:t>
            </a:r>
          </a:p>
        </p:txBody>
      </p:sp>
      <p:sp>
        <p:nvSpPr>
          <p:cNvPr id="6" name="Content Placeholder 5"/>
          <p:cNvSpPr>
            <a:spLocks noGrp="1"/>
          </p:cNvSpPr>
          <p:nvPr>
            <p:ph idx="1"/>
          </p:nvPr>
        </p:nvSpPr>
        <p:spPr/>
        <p:txBody>
          <a:bodyPr/>
          <a:lstStyle/>
          <a:p>
            <a:r>
              <a:rPr lang="en-US" dirty="0"/>
              <a:t>CPI in 1914 = 10</a:t>
            </a:r>
          </a:p>
          <a:p>
            <a:r>
              <a:rPr lang="en-US" dirty="0"/>
              <a:t>CPI in 2012 = 230</a:t>
            </a:r>
          </a:p>
          <a:p>
            <a:r>
              <a:rPr lang="en-US" dirty="0"/>
              <a:t>Henry Ford paid his workers $5 a day in 1914</a:t>
            </a:r>
          </a:p>
          <a:p>
            <a:r>
              <a:rPr lang="en-US" i="1" dirty="0"/>
              <a:t>Q</a:t>
            </a:r>
            <a:r>
              <a:rPr lang="en-US" dirty="0"/>
              <a:t>: How much is that in 2012 dollars?</a:t>
            </a:r>
          </a:p>
        </p:txBody>
      </p:sp>
      <p:sp>
        <p:nvSpPr>
          <p:cNvPr id="4" name="Slide Number Placeholder 3"/>
          <p:cNvSpPr>
            <a:spLocks noGrp="1"/>
          </p:cNvSpPr>
          <p:nvPr>
            <p:ph type="sldNum" sz="quarter" idx="12"/>
          </p:nvPr>
        </p:nvSpPr>
        <p:spPr/>
        <p:txBody>
          <a:bodyPr/>
          <a:lstStyle/>
          <a:p>
            <a:pPr>
              <a:defRPr/>
            </a:pPr>
            <a:fld id="{1AF6B308-EE5E-4034-8B08-02823449B664}" type="slidenum">
              <a:rPr lang="en-US" smtClean="0"/>
              <a:pPr>
                <a:defRPr/>
              </a:pPr>
              <a:t>33</a:t>
            </a:fld>
            <a:endParaRPr lang="en-US"/>
          </a:p>
        </p:txBody>
      </p:sp>
      <p:sp>
        <p:nvSpPr>
          <p:cNvPr id="7" name="Footer Placeholder 6"/>
          <p:cNvSpPr>
            <a:spLocks noGrp="1"/>
          </p:cNvSpPr>
          <p:nvPr>
            <p:ph type="ftr" sz="quarter" idx="11"/>
          </p:nvPr>
        </p:nvSpPr>
        <p:spPr/>
        <p:txBody>
          <a:bodyPr/>
          <a:lstStyle/>
          <a:p>
            <a:pPr>
              <a:defRPr/>
            </a:pPr>
            <a:r>
              <a:rPr lang="en-US"/>
              <a:t>CHAPTER 6 MEASURING THE COST OF LIVING</a:t>
            </a:r>
            <a:endParaRPr lang="en-US" dirty="0"/>
          </a:p>
        </p:txBody>
      </p:sp>
    </p:spTree>
    <p:extLst>
      <p:ext uri="{BB962C8B-B14F-4D97-AF65-F5344CB8AC3E}">
        <p14:creationId xmlns:p14="http://schemas.microsoft.com/office/powerpoint/2010/main" val="653810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Quick Quiz</a:t>
            </a:r>
          </a:p>
        </p:txBody>
      </p:sp>
      <p:sp>
        <p:nvSpPr>
          <p:cNvPr id="6" name="Content Placeholder 5"/>
          <p:cNvSpPr>
            <a:spLocks noGrp="1"/>
          </p:cNvSpPr>
          <p:nvPr>
            <p:ph idx="1"/>
          </p:nvPr>
        </p:nvSpPr>
        <p:spPr/>
        <p:txBody>
          <a:bodyPr/>
          <a:lstStyle/>
          <a:p>
            <a:r>
              <a:rPr lang="en-US" dirty="0"/>
              <a:t>CPI in 1914 = 10</a:t>
            </a:r>
          </a:p>
          <a:p>
            <a:r>
              <a:rPr lang="en-US" dirty="0"/>
              <a:t>CPI in 2012 = 230</a:t>
            </a:r>
          </a:p>
          <a:p>
            <a:r>
              <a:rPr lang="en-US" dirty="0"/>
              <a:t>Henry Ford paid his workers $5 a day in 1914</a:t>
            </a:r>
          </a:p>
          <a:p>
            <a:r>
              <a:rPr lang="en-US" i="1" dirty="0"/>
              <a:t>Q</a:t>
            </a:r>
            <a:r>
              <a:rPr lang="en-US" dirty="0"/>
              <a:t>: How much is that in 2012 dollars?</a:t>
            </a:r>
          </a:p>
          <a:p>
            <a:r>
              <a:rPr lang="en-US" i="1" dirty="0">
                <a:solidFill>
                  <a:srgbClr val="FF0000"/>
                </a:solidFill>
              </a:rPr>
              <a:t>A</a:t>
            </a:r>
            <a:r>
              <a:rPr lang="en-US" dirty="0">
                <a:solidFill>
                  <a:srgbClr val="FF0000"/>
                </a:solidFill>
              </a:rPr>
              <a:t>: $115</a:t>
            </a:r>
          </a:p>
          <a:p>
            <a:pPr lvl="1"/>
            <a:r>
              <a:rPr lang="en-US" dirty="0">
                <a:solidFill>
                  <a:srgbClr val="FF0000"/>
                </a:solidFill>
              </a:rPr>
              <a:t>CPI rose by a multiple of 23 (= 230/10) from 1914 to 2012</a:t>
            </a:r>
          </a:p>
          <a:p>
            <a:pPr lvl="1"/>
            <a:r>
              <a:rPr lang="en-US" dirty="0">
                <a:solidFill>
                  <a:srgbClr val="FF0000"/>
                </a:solidFill>
              </a:rPr>
              <a:t>So, the 2012 equivalent of the 1914 salary would have to be 23 times the 1914 salary = 23 × </a:t>
            </a:r>
            <a:r>
              <a:rPr lang="en-US" dirty="0">
                <a:solidFill>
                  <a:srgbClr val="FF0000"/>
                </a:solidFill>
                <a:ea typeface="OpenSymbol"/>
              </a:rPr>
              <a:t>$5 = $115</a:t>
            </a:r>
            <a:endParaRPr lang="en-US" dirty="0">
              <a:solidFill>
                <a:srgbClr val="FF0000"/>
              </a:solidFill>
            </a:endParaRPr>
          </a:p>
        </p:txBody>
      </p:sp>
      <p:sp>
        <p:nvSpPr>
          <p:cNvPr id="7" name="Footer Placeholder 6"/>
          <p:cNvSpPr>
            <a:spLocks noGrp="1"/>
          </p:cNvSpPr>
          <p:nvPr>
            <p:ph type="ftr" sz="quarter" idx="11"/>
          </p:nvPr>
        </p:nvSpPr>
        <p:spPr/>
        <p:txBody>
          <a:bodyPr/>
          <a:lstStyle/>
          <a:p>
            <a:pPr>
              <a:defRPr/>
            </a:pPr>
            <a:r>
              <a:rPr lang="en-US"/>
              <a:t>CHAPTER 6 MEASURING THE COST OF LIVING</a:t>
            </a:r>
            <a:endParaRPr lang="en-US" dirty="0"/>
          </a:p>
        </p:txBody>
      </p:sp>
      <p:sp>
        <p:nvSpPr>
          <p:cNvPr id="4" name="Slide Number Placeholder 3"/>
          <p:cNvSpPr>
            <a:spLocks noGrp="1"/>
          </p:cNvSpPr>
          <p:nvPr>
            <p:ph type="sldNum" sz="quarter" idx="12"/>
          </p:nvPr>
        </p:nvSpPr>
        <p:spPr/>
        <p:txBody>
          <a:bodyPr/>
          <a:lstStyle/>
          <a:p>
            <a:pPr>
              <a:defRPr/>
            </a:pPr>
            <a:fld id="{1AF6B308-EE5E-4034-8B08-02823449B664}" type="slidenum">
              <a:rPr lang="en-US" smtClean="0"/>
              <a:pPr>
                <a:defRPr/>
              </a:pPr>
              <a:t>34</a:t>
            </a:fld>
            <a:endParaRPr lang="en-US"/>
          </a:p>
        </p:txBody>
      </p:sp>
    </p:spTree>
    <p:extLst>
      <p:ext uri="{BB962C8B-B14F-4D97-AF65-F5344CB8AC3E}">
        <p14:creationId xmlns:p14="http://schemas.microsoft.com/office/powerpoint/2010/main" val="341406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Correcting Economic Variables For The Effects Of Inflation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you know a dollar amount in year </a:t>
                </a:r>
                <a:r>
                  <a:rPr lang="en-US" i="1" dirty="0"/>
                  <a:t>a</a:t>
                </a:r>
                <a:r>
                  <a:rPr lang="en-US" dirty="0"/>
                  <a:t>, what is the equivalent dollar amount—in purchasing power—in year </a:t>
                </a:r>
                <a:r>
                  <a:rPr lang="en-US" i="1" dirty="0"/>
                  <a:t>b</a:t>
                </a:r>
                <a:r>
                  <a:rPr lang="en-US" dirty="0"/>
                  <a:t>?</a:t>
                </a:r>
              </a:p>
              <a:p>
                <a14:m>
                  <m:oMath xmlns:m="http://schemas.openxmlformats.org/officeDocument/2006/math">
                    <m:r>
                      <m:rPr>
                        <m:nor/>
                      </m:rPr>
                      <a:rPr lang="en-US" sz="2800" b="1">
                        <a:solidFill>
                          <a:srgbClr val="FF3300"/>
                        </a:solidFill>
                        <a:latin typeface="Cambria Math"/>
                      </a:rPr>
                      <m:t>Year</m:t>
                    </m:r>
                    <m:r>
                      <m:rPr>
                        <m:nor/>
                      </m:rPr>
                      <a:rPr lang="en-US" sz="2800" b="1">
                        <a:solidFill>
                          <a:srgbClr val="FF3300"/>
                        </a:solidFill>
                        <a:latin typeface="Cambria Math"/>
                      </a:rPr>
                      <m:t> </m:t>
                    </m:r>
                    <m:r>
                      <m:rPr>
                        <m:nor/>
                      </m:rPr>
                      <a:rPr lang="en-US" sz="2800" b="1" i="1">
                        <a:solidFill>
                          <a:srgbClr val="FF3300"/>
                        </a:solidFill>
                        <a:latin typeface="Cambria Math"/>
                      </a:rPr>
                      <m:t>b</m:t>
                    </m:r>
                    <m:r>
                      <m:rPr>
                        <m:nor/>
                      </m:rPr>
                      <a:rPr lang="en-US" sz="2800" b="1">
                        <a:solidFill>
                          <a:srgbClr val="FF3300"/>
                        </a:solidFill>
                        <a:latin typeface="Cambria Math"/>
                      </a:rPr>
                      <m:t> </m:t>
                    </m:r>
                    <m:r>
                      <m:rPr>
                        <m:nor/>
                      </m:rPr>
                      <a:rPr lang="en-US" sz="2800" b="1">
                        <a:solidFill>
                          <a:srgbClr val="FF3300"/>
                        </a:solidFill>
                        <a:latin typeface="Cambria Math"/>
                      </a:rPr>
                      <m:t>amount</m:t>
                    </m:r>
                    <m:r>
                      <a:rPr lang="en-US" sz="2800" b="1" i="1">
                        <a:solidFill>
                          <a:srgbClr val="FF3300"/>
                        </a:solidFill>
                        <a:latin typeface="Cambria Math"/>
                      </a:rPr>
                      <m:t>=</m:t>
                    </m:r>
                    <m:r>
                      <m:rPr>
                        <m:nor/>
                      </m:rPr>
                      <a:rPr lang="en-US" sz="2800" b="1">
                        <a:solidFill>
                          <a:srgbClr val="FF3300"/>
                        </a:solidFill>
                        <a:latin typeface="Cambria Math"/>
                      </a:rPr>
                      <m:t>Year</m:t>
                    </m:r>
                    <m:r>
                      <m:rPr>
                        <m:nor/>
                      </m:rPr>
                      <a:rPr lang="en-US" sz="2800" b="1">
                        <a:solidFill>
                          <a:srgbClr val="FF3300"/>
                        </a:solidFill>
                        <a:latin typeface="Cambria Math"/>
                      </a:rPr>
                      <m:t> </m:t>
                    </m:r>
                    <m:r>
                      <m:rPr>
                        <m:nor/>
                      </m:rPr>
                      <a:rPr lang="en-US" sz="2800" b="1" i="1">
                        <a:solidFill>
                          <a:srgbClr val="FF3300"/>
                        </a:solidFill>
                        <a:latin typeface="Cambria Math"/>
                      </a:rPr>
                      <m:t>a</m:t>
                    </m:r>
                    <m:r>
                      <m:rPr>
                        <m:nor/>
                      </m:rPr>
                      <a:rPr lang="en-US" sz="2800" b="1">
                        <a:solidFill>
                          <a:srgbClr val="FF3300"/>
                        </a:solidFill>
                        <a:latin typeface="Cambria Math"/>
                      </a:rPr>
                      <m:t> </m:t>
                    </m:r>
                    <m:r>
                      <m:rPr>
                        <m:nor/>
                      </m:rPr>
                      <a:rPr lang="en-US" sz="2800" b="1">
                        <a:solidFill>
                          <a:srgbClr val="FF3300"/>
                        </a:solidFill>
                        <a:latin typeface="Cambria Math"/>
                      </a:rPr>
                      <m:t>amount</m:t>
                    </m:r>
                    <m:r>
                      <a:rPr lang="en-US" sz="2800" b="1" i="1">
                        <a:solidFill>
                          <a:srgbClr val="FF3300"/>
                        </a:solidFill>
                        <a:latin typeface="Cambria Math"/>
                        <a:ea typeface="Cambria Math"/>
                      </a:rPr>
                      <m:t>×</m:t>
                    </m:r>
                    <m:f>
                      <m:fPr>
                        <m:ctrlPr>
                          <a:rPr lang="en-US" sz="2800" b="1" i="1">
                            <a:solidFill>
                              <a:srgbClr val="FF3300"/>
                            </a:solidFill>
                            <a:latin typeface="Cambria Math" panose="02040503050406030204" pitchFamily="18" charset="0"/>
                            <a:ea typeface="Cambria Math"/>
                          </a:rPr>
                        </m:ctrlPr>
                      </m:fPr>
                      <m:num>
                        <m:r>
                          <m:rPr>
                            <m:nor/>
                          </m:rPr>
                          <a:rPr lang="en-US" sz="2800" b="1">
                            <a:solidFill>
                              <a:srgbClr val="FF3300"/>
                            </a:solidFill>
                            <a:latin typeface="Cambria Math"/>
                            <a:ea typeface="Cambria Math"/>
                          </a:rPr>
                          <m:t>CPI</m:t>
                        </m:r>
                        <m:r>
                          <m:rPr>
                            <m:nor/>
                          </m:rPr>
                          <a:rPr lang="en-US" sz="2800" b="1">
                            <a:solidFill>
                              <a:srgbClr val="FF3300"/>
                            </a:solidFill>
                            <a:latin typeface="Cambria Math"/>
                            <a:ea typeface="Cambria Math"/>
                          </a:rPr>
                          <m:t> </m:t>
                        </m:r>
                        <m:r>
                          <m:rPr>
                            <m:nor/>
                          </m:rPr>
                          <a:rPr lang="en-US" sz="2800" b="1">
                            <a:solidFill>
                              <a:srgbClr val="FF3300"/>
                            </a:solidFill>
                            <a:latin typeface="Cambria Math"/>
                            <a:ea typeface="Cambria Math"/>
                          </a:rPr>
                          <m:t>in</m:t>
                        </m:r>
                        <m:r>
                          <m:rPr>
                            <m:nor/>
                          </m:rPr>
                          <a:rPr lang="en-US" sz="2800" b="1">
                            <a:solidFill>
                              <a:srgbClr val="FF3300"/>
                            </a:solidFill>
                            <a:latin typeface="Cambria Math"/>
                            <a:ea typeface="Cambria Math"/>
                          </a:rPr>
                          <m:t> </m:t>
                        </m:r>
                        <m:r>
                          <m:rPr>
                            <m:nor/>
                          </m:rPr>
                          <a:rPr lang="en-US" sz="2800" b="1">
                            <a:solidFill>
                              <a:srgbClr val="FF3300"/>
                            </a:solidFill>
                            <a:latin typeface="Cambria Math"/>
                            <a:ea typeface="Cambria Math"/>
                          </a:rPr>
                          <m:t>Year</m:t>
                        </m:r>
                        <m:r>
                          <m:rPr>
                            <m:nor/>
                          </m:rPr>
                          <a:rPr lang="en-US" sz="2800" b="1">
                            <a:solidFill>
                              <a:srgbClr val="FF3300"/>
                            </a:solidFill>
                            <a:latin typeface="Cambria Math"/>
                            <a:ea typeface="Cambria Math"/>
                          </a:rPr>
                          <m:t> </m:t>
                        </m:r>
                        <m:r>
                          <m:rPr>
                            <m:nor/>
                          </m:rPr>
                          <a:rPr lang="en-US" sz="2800" b="1" i="1">
                            <a:solidFill>
                              <a:srgbClr val="FF3300"/>
                            </a:solidFill>
                            <a:latin typeface="Cambria Math"/>
                            <a:ea typeface="Cambria Math"/>
                          </a:rPr>
                          <m:t>b</m:t>
                        </m:r>
                      </m:num>
                      <m:den>
                        <m:r>
                          <m:rPr>
                            <m:nor/>
                          </m:rPr>
                          <a:rPr lang="en-US" sz="2800" b="1">
                            <a:solidFill>
                              <a:srgbClr val="FF3300"/>
                            </a:solidFill>
                            <a:latin typeface="Cambria Math"/>
                            <a:ea typeface="Cambria Math"/>
                          </a:rPr>
                          <m:t>CPI</m:t>
                        </m:r>
                        <m:r>
                          <m:rPr>
                            <m:nor/>
                          </m:rPr>
                          <a:rPr lang="en-US" sz="2800" b="1">
                            <a:solidFill>
                              <a:srgbClr val="FF3300"/>
                            </a:solidFill>
                            <a:latin typeface="Cambria Math"/>
                            <a:ea typeface="Cambria Math"/>
                          </a:rPr>
                          <m:t> </m:t>
                        </m:r>
                        <m:r>
                          <m:rPr>
                            <m:nor/>
                          </m:rPr>
                          <a:rPr lang="en-US" sz="2800" b="1">
                            <a:solidFill>
                              <a:srgbClr val="FF3300"/>
                            </a:solidFill>
                            <a:latin typeface="Cambria Math"/>
                            <a:ea typeface="Cambria Math"/>
                          </a:rPr>
                          <m:t>in</m:t>
                        </m:r>
                        <m:r>
                          <m:rPr>
                            <m:nor/>
                          </m:rPr>
                          <a:rPr lang="en-US" sz="2800" b="1">
                            <a:solidFill>
                              <a:srgbClr val="FF3300"/>
                            </a:solidFill>
                            <a:latin typeface="Cambria Math"/>
                            <a:ea typeface="Cambria Math"/>
                          </a:rPr>
                          <m:t> </m:t>
                        </m:r>
                        <m:r>
                          <m:rPr>
                            <m:nor/>
                          </m:rPr>
                          <a:rPr lang="en-US" sz="2800" b="1">
                            <a:solidFill>
                              <a:srgbClr val="FF3300"/>
                            </a:solidFill>
                            <a:latin typeface="Cambria Math"/>
                            <a:ea typeface="Cambria Math"/>
                          </a:rPr>
                          <m:t>Year</m:t>
                        </m:r>
                        <m:r>
                          <m:rPr>
                            <m:nor/>
                          </m:rPr>
                          <a:rPr lang="en-US" sz="2800" b="1">
                            <a:solidFill>
                              <a:srgbClr val="FF3300"/>
                            </a:solidFill>
                            <a:latin typeface="Cambria Math"/>
                            <a:ea typeface="Cambria Math"/>
                          </a:rPr>
                          <m:t> </m:t>
                        </m:r>
                        <m:r>
                          <m:rPr>
                            <m:nor/>
                          </m:rPr>
                          <a:rPr lang="en-US" sz="2800" b="1" i="1">
                            <a:solidFill>
                              <a:srgbClr val="FF3300"/>
                            </a:solidFill>
                            <a:latin typeface="Cambria Math"/>
                            <a:ea typeface="Cambria Math"/>
                          </a:rPr>
                          <m:t>a</m:t>
                        </m:r>
                      </m:den>
                    </m:f>
                  </m:oMath>
                </a14:m>
                <a:endParaRPr lang="en-US" sz="2800" b="1" dirty="0">
                  <a:solidFill>
                    <a:srgbClr val="FF33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35</a:t>
            </a:fld>
            <a:endParaRPr lang="en-US"/>
          </a:p>
        </p:txBody>
      </p:sp>
    </p:spTree>
    <p:extLst>
      <p:ext uri="{BB962C8B-B14F-4D97-AF65-F5344CB8AC3E}">
        <p14:creationId xmlns:p14="http://schemas.microsoft.com/office/powerpoint/2010/main" val="687038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Babe Ruth’s Salary</a:t>
            </a:r>
          </a:p>
        </p:txBody>
      </p:sp>
      <p:sp>
        <p:nvSpPr>
          <p:cNvPr id="3" name="Content Placeholder 2"/>
          <p:cNvSpPr>
            <a:spLocks noGrp="1"/>
          </p:cNvSpPr>
          <p:nvPr>
            <p:ph idx="1"/>
          </p:nvPr>
        </p:nvSpPr>
        <p:spPr/>
        <p:txBody>
          <a:bodyPr/>
          <a:lstStyle/>
          <a:p>
            <a:r>
              <a:rPr lang="en-US" dirty="0"/>
              <a:t>CPI in 1931 = 15.2</a:t>
            </a:r>
          </a:p>
          <a:p>
            <a:r>
              <a:rPr lang="en-US" dirty="0"/>
              <a:t>CPI in 2012 = 229.5</a:t>
            </a:r>
          </a:p>
          <a:p>
            <a:r>
              <a:rPr lang="en-US" dirty="0"/>
              <a:t>Therefore, prices rose by a multiple of 229.5/15.2 = 15.1 from 1931 to 2012</a:t>
            </a:r>
          </a:p>
          <a:p>
            <a:r>
              <a:rPr lang="en-US" dirty="0"/>
              <a:t>Babe Ruth earned $80,000 in 1931</a:t>
            </a:r>
          </a:p>
          <a:p>
            <a:r>
              <a:rPr lang="en-US" dirty="0"/>
              <a:t>The equivalent salary in 2012 is, therefore, 15.1 times his 1931 salary, or $80,000 </a:t>
            </a:r>
            <a:r>
              <a:rPr lang="en-US" dirty="0">
                <a:latin typeface="Arial Unicode MS"/>
                <a:ea typeface="Arial Unicode MS"/>
                <a:cs typeface="Arial Unicode MS"/>
              </a:rPr>
              <a:t>✕</a:t>
            </a:r>
            <a:r>
              <a:rPr lang="en-US" dirty="0">
                <a:ea typeface="Arial Unicode MS"/>
                <a:cs typeface="Arial Unicode MS"/>
              </a:rPr>
              <a:t> 15.1 = $1,207,894</a:t>
            </a:r>
            <a:endParaRPr lang="en-US" dirty="0"/>
          </a:p>
        </p:txBody>
      </p:sp>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36</a:t>
            </a:fld>
            <a:endParaRPr lang="en-US"/>
          </a:p>
        </p:txBody>
      </p:sp>
    </p:spTree>
    <p:extLst>
      <p:ext uri="{BB962C8B-B14F-4D97-AF65-F5344CB8AC3E}">
        <p14:creationId xmlns:p14="http://schemas.microsoft.com/office/powerpoint/2010/main" val="770129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Footer Placeholder 1"/>
          <p:cNvSpPr>
            <a:spLocks noGrp="1"/>
          </p:cNvSpPr>
          <p:nvPr>
            <p:ph type="ftr" sz="quarter" idx="11"/>
          </p:nvPr>
        </p:nvSpPr>
        <p:spPr>
          <a:xfrm>
            <a:off x="1981200" y="6356351"/>
            <a:ext cx="4343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dirty="0">
                <a:solidFill>
                  <a:schemeClr val="tx1"/>
                </a:solidFill>
                <a:latin typeface="Calibri" panose="020F0502020204030204" pitchFamily="34" charset="0"/>
              </a:rPr>
              <a:t>CHAPTER 6 MEASURING THE COST OF LIVING</a:t>
            </a:r>
          </a:p>
        </p:txBody>
      </p:sp>
      <p:sp>
        <p:nvSpPr>
          <p:cNvPr id="3686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3185AEED-7C3D-4101-8479-852BF49F9C29}" type="slidenum">
              <a:rPr lang="en-US" altLang="en-US" sz="1400">
                <a:solidFill>
                  <a:schemeClr val="tx1"/>
                </a:solidFill>
              </a:rPr>
              <a:pPr/>
              <a:t>37</a:t>
            </a:fld>
            <a:endParaRPr lang="en-US" altLang="en-US" sz="1400">
              <a:solidFill>
                <a:schemeClr val="tx1"/>
              </a:solidFill>
            </a:endParaRPr>
          </a:p>
        </p:txBody>
      </p:sp>
      <p:pic>
        <p:nvPicPr>
          <p:cNvPr id="36867" name="Picture 9597565" descr="S29Picture 9597565"/>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032000" y="1993900"/>
            <a:ext cx="81407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FYI: Mr. Index Goes to Hollywood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Check Multiple Choice</a:t>
            </a:r>
          </a:p>
        </p:txBody>
      </p:sp>
      <p:sp>
        <p:nvSpPr>
          <p:cNvPr id="3" name="Content Placeholder 2"/>
          <p:cNvSpPr>
            <a:spLocks noGrp="1"/>
          </p:cNvSpPr>
          <p:nvPr>
            <p:ph idx="1"/>
          </p:nvPr>
        </p:nvSpPr>
        <p:spPr/>
        <p:txBody>
          <a:bodyPr/>
          <a:lstStyle/>
          <a:p>
            <a:r>
              <a:rPr lang="en-US" dirty="0"/>
              <a:t>If the consumer price index is 200 in the year 1980 and 300 today, then $600 in 1980 has the same purchasing power as ___ today.</a:t>
            </a:r>
          </a:p>
          <a:p>
            <a:pPr marL="514350" indent="-514350">
              <a:buFont typeface="+mj-lt"/>
              <a:buAutoNum type="alphaLcPeriod"/>
            </a:pPr>
            <a:r>
              <a:rPr lang="en-US" dirty="0"/>
              <a:t>$400</a:t>
            </a:r>
          </a:p>
          <a:p>
            <a:pPr marL="514350" indent="-514350">
              <a:buFont typeface="+mj-lt"/>
              <a:buAutoNum type="alphaLcPeriod"/>
            </a:pPr>
            <a:r>
              <a:rPr lang="en-US" dirty="0"/>
              <a:t>$500</a:t>
            </a:r>
          </a:p>
          <a:p>
            <a:pPr marL="514350" indent="-514350">
              <a:buFont typeface="+mj-lt"/>
              <a:buAutoNum type="alphaLcPeriod"/>
            </a:pPr>
            <a:r>
              <a:rPr lang="en-US" dirty="0"/>
              <a:t>$700</a:t>
            </a:r>
          </a:p>
          <a:p>
            <a:pPr marL="514350" indent="-514350">
              <a:buFont typeface="+mj-lt"/>
              <a:buAutoNum type="alphaLcPeriod"/>
            </a:pPr>
            <a:r>
              <a:rPr lang="en-US" dirty="0"/>
              <a:t>$900</a:t>
            </a:r>
          </a:p>
          <a:p>
            <a:endParaRPr lang="en-US" dirty="0"/>
          </a:p>
        </p:txBody>
      </p:sp>
      <p:sp>
        <p:nvSpPr>
          <p:cNvPr id="4" name="Footer Placeholder 3"/>
          <p:cNvSpPr>
            <a:spLocks noGrp="1"/>
          </p:cNvSpPr>
          <p:nvPr>
            <p:ph type="ftr" sz="quarter" idx="11"/>
          </p:nvPr>
        </p:nvSpPr>
        <p:spPr/>
        <p:txBody>
          <a:bodyPr/>
          <a:lstStyle/>
          <a:p>
            <a:pPr>
              <a:defRPr/>
            </a:pPr>
            <a:r>
              <a:rPr lang="en-US"/>
              <a:t>CHAPTER 6 MEASURING THE COST OF LIVING</a:t>
            </a:r>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38</a:t>
            </a:fld>
            <a:endParaRPr lang="en-US"/>
          </a:p>
        </p:txBody>
      </p:sp>
    </p:spTree>
    <p:extLst>
      <p:ext uri="{BB962C8B-B14F-4D97-AF65-F5344CB8AC3E}">
        <p14:creationId xmlns:p14="http://schemas.microsoft.com/office/powerpoint/2010/main" val="2411914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Check Multiple Choice</a:t>
            </a:r>
          </a:p>
        </p:txBody>
      </p:sp>
      <p:sp>
        <p:nvSpPr>
          <p:cNvPr id="3" name="Content Placeholder 2"/>
          <p:cNvSpPr>
            <a:spLocks noGrp="1"/>
          </p:cNvSpPr>
          <p:nvPr>
            <p:ph idx="1"/>
          </p:nvPr>
        </p:nvSpPr>
        <p:spPr/>
        <p:txBody>
          <a:bodyPr/>
          <a:lstStyle/>
          <a:p>
            <a:r>
              <a:rPr lang="en-US" dirty="0"/>
              <a:t>If the consumer price index is 200 in the year 1980 and 300 today, then $600 in 1980 has the same purchasing power as ___ today.</a:t>
            </a:r>
          </a:p>
          <a:p>
            <a:pPr marL="514350" indent="-514350">
              <a:buFont typeface="+mj-lt"/>
              <a:buAutoNum type="alphaLcPeriod"/>
            </a:pPr>
            <a:r>
              <a:rPr lang="en-US" dirty="0"/>
              <a:t>$400</a:t>
            </a:r>
          </a:p>
          <a:p>
            <a:pPr marL="514350" indent="-514350">
              <a:buFont typeface="+mj-lt"/>
              <a:buAutoNum type="alphaLcPeriod"/>
            </a:pPr>
            <a:r>
              <a:rPr lang="en-US" dirty="0"/>
              <a:t>$500</a:t>
            </a:r>
          </a:p>
          <a:p>
            <a:pPr marL="514350" indent="-514350">
              <a:buFont typeface="+mj-lt"/>
              <a:buAutoNum type="alphaLcPeriod"/>
            </a:pPr>
            <a:r>
              <a:rPr lang="en-US" dirty="0"/>
              <a:t>$700</a:t>
            </a:r>
          </a:p>
          <a:p>
            <a:pPr marL="514350" indent="-514350">
              <a:buFont typeface="+mj-lt"/>
              <a:buAutoNum type="alphaLcPeriod"/>
            </a:pPr>
            <a:r>
              <a:rPr lang="en-US" dirty="0">
                <a:solidFill>
                  <a:srgbClr val="FF0000"/>
                </a:solidFill>
              </a:rPr>
              <a:t>$900</a:t>
            </a:r>
          </a:p>
          <a:p>
            <a:endParaRPr lang="en-US" dirty="0"/>
          </a:p>
        </p:txBody>
      </p:sp>
      <p:sp>
        <p:nvSpPr>
          <p:cNvPr id="4" name="Footer Placeholder 3"/>
          <p:cNvSpPr>
            <a:spLocks noGrp="1"/>
          </p:cNvSpPr>
          <p:nvPr>
            <p:ph type="ftr" sz="quarter" idx="11"/>
          </p:nvPr>
        </p:nvSpPr>
        <p:spPr/>
        <p:txBody>
          <a:bodyPr/>
          <a:lstStyle/>
          <a:p>
            <a:pPr>
              <a:defRPr/>
            </a:pPr>
            <a:r>
              <a:rPr lang="en-US"/>
              <a:t>CHAPTER 6 MEASURING THE COST OF LIVING</a:t>
            </a:r>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39</a:t>
            </a:fld>
            <a:endParaRPr lang="en-US"/>
          </a:p>
        </p:txBody>
      </p:sp>
      <p:sp>
        <p:nvSpPr>
          <p:cNvPr id="7" name="TextBox 6"/>
          <p:cNvSpPr txBox="1"/>
          <p:nvPr/>
        </p:nvSpPr>
        <p:spPr>
          <a:xfrm>
            <a:off x="5410200" y="3505200"/>
            <a:ext cx="4800600" cy="2677656"/>
          </a:xfrm>
          <a:prstGeom prst="rect">
            <a:avLst/>
          </a:prstGeom>
          <a:noFill/>
        </p:spPr>
        <p:txBody>
          <a:bodyPr wrap="square" rtlCol="0">
            <a:spAutoFit/>
          </a:bodyPr>
          <a:lstStyle/>
          <a:p>
            <a:r>
              <a:rPr lang="en-US" sz="2800" dirty="0">
                <a:solidFill>
                  <a:schemeClr val="tx1"/>
                </a:solidFill>
                <a:latin typeface="+mn-lt"/>
              </a:rPr>
              <a:t>As prices have risen by a multiple of 1.5 (= 300/200) since 1980, any amount in 1980 dollars must increase by a multiple of 1.5 in order to have the same purchasing power</a:t>
            </a:r>
          </a:p>
        </p:txBody>
      </p:sp>
    </p:spTree>
    <p:extLst>
      <p:ext uri="{BB962C8B-B14F-4D97-AF65-F5344CB8AC3E}">
        <p14:creationId xmlns:p14="http://schemas.microsoft.com/office/powerpoint/2010/main" val="130505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altLang="en-US" dirty="0"/>
              <a:t>The Cost of Living</a:t>
            </a:r>
          </a:p>
        </p:txBody>
      </p:sp>
      <p:sp>
        <p:nvSpPr>
          <p:cNvPr id="5123" name="Rectangle 3"/>
          <p:cNvSpPr>
            <a:spLocks noGrp="1" noChangeArrowheads="1"/>
          </p:cNvSpPr>
          <p:nvPr>
            <p:ph idx="1"/>
          </p:nvPr>
        </p:nvSpPr>
        <p:spPr/>
        <p:txBody>
          <a:bodyPr/>
          <a:lstStyle/>
          <a:p>
            <a:r>
              <a:rPr lang="en-US" altLang="en-US" i="1" dirty="0"/>
              <a:t>Q</a:t>
            </a:r>
            <a:r>
              <a:rPr lang="en-US" altLang="en-US" dirty="0"/>
              <a:t>: Why do we need to know the cost of living?</a:t>
            </a:r>
          </a:p>
          <a:p>
            <a:r>
              <a:rPr lang="en-US" altLang="en-US" i="1" dirty="0"/>
              <a:t>A</a:t>
            </a:r>
            <a:r>
              <a:rPr lang="en-US" altLang="en-US" dirty="0"/>
              <a:t>: To see whether our incomes are keeping up with the cost of living</a:t>
            </a:r>
          </a:p>
        </p:txBody>
      </p:sp>
      <p:sp>
        <p:nvSpPr>
          <p:cNvPr id="512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dirty="0">
                <a:solidFill>
                  <a:schemeClr val="tx1"/>
                </a:solidFill>
                <a:latin typeface="+mn-lt"/>
              </a:rPr>
              <a:t>CHAPTER 6 MEASURING THE COST OF LIVING</a:t>
            </a:r>
          </a:p>
        </p:txBody>
      </p:sp>
      <p:sp>
        <p:nvSpPr>
          <p:cNvPr id="51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AC1F2F0C-4AC9-4637-A844-8DEC0B40B589}" type="slidenum">
              <a:rPr lang="en-US" altLang="en-US" sz="1400">
                <a:solidFill>
                  <a:schemeClr val="tx1"/>
                </a:solidFill>
              </a:rPr>
              <a:pPr/>
              <a:t>4</a:t>
            </a:fld>
            <a:endParaRPr lang="en-US" altLang="en-US" sz="140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altLang="en-US"/>
              <a:t>Indexation</a:t>
            </a:r>
            <a:endParaRPr lang="en-US" altLang="en-US">
              <a:latin typeface="Tahoma" pitchFamily="34" charset="0"/>
            </a:endParaRPr>
          </a:p>
        </p:txBody>
      </p:sp>
      <p:sp>
        <p:nvSpPr>
          <p:cNvPr id="37891" name="Rectangle 3"/>
          <p:cNvSpPr>
            <a:spLocks noGrp="1" noChangeArrowheads="1"/>
          </p:cNvSpPr>
          <p:nvPr>
            <p:ph idx="1"/>
          </p:nvPr>
        </p:nvSpPr>
        <p:spPr/>
        <p:txBody>
          <a:bodyPr/>
          <a:lstStyle/>
          <a:p>
            <a:pPr>
              <a:buClr>
                <a:srgbClr val="000000"/>
              </a:buClr>
            </a:pPr>
            <a:r>
              <a:rPr lang="en-US" altLang="en-US"/>
              <a:t>When some dollar amount is automatically corrected for inflation by law or contract, the amount is said to be </a:t>
            </a:r>
            <a:r>
              <a:rPr lang="en-US" altLang="en-US" i="1">
                <a:solidFill>
                  <a:srgbClr val="25A9A6"/>
                </a:solidFill>
              </a:rPr>
              <a:t>indexed </a:t>
            </a:r>
            <a:r>
              <a:rPr lang="en-US" altLang="en-US"/>
              <a:t>for inflation.</a:t>
            </a:r>
          </a:p>
        </p:txBody>
      </p:sp>
      <p:sp>
        <p:nvSpPr>
          <p:cNvPr id="3789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dirty="0">
                <a:solidFill>
                  <a:schemeClr val="tx1"/>
                </a:solidFill>
              </a:rPr>
              <a:t>CHAPTER 6 MEASURING THE COST OF LIVING</a:t>
            </a:r>
          </a:p>
        </p:txBody>
      </p:sp>
      <p:sp>
        <p:nvSpPr>
          <p:cNvPr id="3789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DB1FBFB2-4B54-42D8-BBA6-7DF8F83348B2}" type="slidenum">
              <a:rPr lang="en-US" altLang="en-US" sz="1400">
                <a:solidFill>
                  <a:schemeClr val="tx1"/>
                </a:solidFill>
              </a:rPr>
              <a:pPr/>
              <a:t>40</a:t>
            </a:fld>
            <a:endParaRPr lang="en-US" altLang="en-US" sz="140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Using the </a:t>
            </a:r>
            <a:r>
              <a:rPr lang="en-US" dirty="0" err="1"/>
              <a:t>cpi</a:t>
            </a:r>
            <a:r>
              <a:rPr lang="en-US" dirty="0"/>
              <a:t> to adjust interest rates for inflation</a:t>
            </a:r>
          </a:p>
        </p:txBody>
      </p:sp>
      <p:sp>
        <p:nvSpPr>
          <p:cNvPr id="3" name="Conten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41</a:t>
            </a:fld>
            <a:endParaRPr lang="en-US"/>
          </a:p>
        </p:txBody>
      </p:sp>
    </p:spTree>
    <p:extLst>
      <p:ext uri="{BB962C8B-B14F-4D97-AF65-F5344CB8AC3E}">
        <p14:creationId xmlns:p14="http://schemas.microsoft.com/office/powerpoint/2010/main" val="4111383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altLang="en-US"/>
              <a:t>Real and Nominal Interest Rates</a:t>
            </a:r>
            <a:endParaRPr lang="en-US" altLang="en-US">
              <a:latin typeface="Tahoma" pitchFamily="34" charset="0"/>
            </a:endParaRPr>
          </a:p>
        </p:txBody>
      </p:sp>
      <p:sp>
        <p:nvSpPr>
          <p:cNvPr id="38915" name="Rectangle 3"/>
          <p:cNvSpPr>
            <a:spLocks noGrp="1" noChangeArrowheads="1"/>
          </p:cNvSpPr>
          <p:nvPr>
            <p:ph idx="1"/>
          </p:nvPr>
        </p:nvSpPr>
        <p:spPr/>
        <p:txBody>
          <a:bodyPr/>
          <a:lstStyle/>
          <a:p>
            <a:r>
              <a:rPr lang="en-US" altLang="en-US"/>
              <a:t>Interest represents a payment in the future for a receipt of money in the past.</a:t>
            </a:r>
          </a:p>
        </p:txBody>
      </p:sp>
      <p:sp>
        <p:nvSpPr>
          <p:cNvPr id="3891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3891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4D91F904-B75A-4C65-B835-0D821CF3BAA4}" type="slidenum">
              <a:rPr lang="en-US" altLang="en-US" sz="1400">
                <a:solidFill>
                  <a:schemeClr val="tx1"/>
                </a:solidFill>
              </a:rPr>
              <a:pPr/>
              <a:t>42</a:t>
            </a:fld>
            <a:endParaRPr lang="en-US" altLang="en-US" sz="140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en-US" altLang="en-US"/>
              <a:t>Real and Nominal Interest Rates</a:t>
            </a:r>
            <a:endParaRPr lang="en-US" altLang="en-US">
              <a:latin typeface="Tahoma" pitchFamily="34" charset="0"/>
            </a:endParaRPr>
          </a:p>
        </p:txBody>
      </p:sp>
      <p:sp>
        <p:nvSpPr>
          <p:cNvPr id="39939" name="Rectangle 3"/>
          <p:cNvSpPr>
            <a:spLocks noGrp="1" noChangeArrowheads="1"/>
          </p:cNvSpPr>
          <p:nvPr>
            <p:ph idx="1"/>
          </p:nvPr>
        </p:nvSpPr>
        <p:spPr/>
        <p:txBody>
          <a:bodyPr/>
          <a:lstStyle/>
          <a:p>
            <a:pPr>
              <a:buClr>
                <a:srgbClr val="000000"/>
              </a:buClr>
            </a:pPr>
            <a:r>
              <a:rPr lang="en-US" altLang="en-US" dirty="0"/>
              <a:t>The </a:t>
            </a:r>
            <a:r>
              <a:rPr lang="en-US" altLang="en-US" i="1" dirty="0">
                <a:solidFill>
                  <a:srgbClr val="25A9A6"/>
                </a:solidFill>
              </a:rPr>
              <a:t>nominal interest rate</a:t>
            </a:r>
            <a:r>
              <a:rPr lang="en-US" altLang="en-US" dirty="0"/>
              <a:t> is the interest rate usually mentioned in borrowing or lending contracts. </a:t>
            </a:r>
          </a:p>
          <a:p>
            <a:pPr lvl="1">
              <a:buClr>
                <a:srgbClr val="000000"/>
              </a:buClr>
            </a:pPr>
            <a:r>
              <a:rPr lang="en-US" altLang="en-US" dirty="0"/>
              <a:t>It is </a:t>
            </a:r>
            <a:r>
              <a:rPr lang="en-US" altLang="en-US" i="1" dirty="0"/>
              <a:t>not</a:t>
            </a:r>
            <a:r>
              <a:rPr lang="en-US" altLang="en-US" dirty="0"/>
              <a:t> corrected for inflation. </a:t>
            </a:r>
          </a:p>
          <a:p>
            <a:pPr lvl="1"/>
            <a:r>
              <a:rPr lang="en-US" altLang="en-US" dirty="0"/>
              <a:t>It is the interest rate that a bank pays.</a:t>
            </a:r>
          </a:p>
          <a:p>
            <a:pPr>
              <a:buClr>
                <a:srgbClr val="000000"/>
              </a:buClr>
            </a:pPr>
            <a:r>
              <a:rPr lang="en-US" altLang="en-US" dirty="0"/>
              <a:t>The </a:t>
            </a:r>
            <a:r>
              <a:rPr lang="en-US" altLang="en-US" i="1" dirty="0">
                <a:solidFill>
                  <a:srgbClr val="25A9A6"/>
                </a:solidFill>
              </a:rPr>
              <a:t>real interest rate </a:t>
            </a:r>
            <a:r>
              <a:rPr lang="en-US" altLang="en-US" dirty="0"/>
              <a:t>is the interest rate that is corrected for the effects of inflation.</a:t>
            </a:r>
          </a:p>
        </p:txBody>
      </p:sp>
      <p:sp>
        <p:nvSpPr>
          <p:cNvPr id="39940" name="Footer Placeholder 1"/>
          <p:cNvSpPr>
            <a:spLocks noGrp="1"/>
          </p:cNvSpPr>
          <p:nvPr>
            <p:ph type="ftr" sz="quarter" idx="11"/>
          </p:nvPr>
        </p:nvSpPr>
        <p:spPr>
          <a:xfrm>
            <a:off x="1981200" y="6356351"/>
            <a:ext cx="4114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dirty="0">
                <a:solidFill>
                  <a:schemeClr val="tx1"/>
                </a:solidFill>
              </a:rPr>
              <a:t>CHAPTER 6 MEASURING THE COST OF LIVING</a:t>
            </a:r>
          </a:p>
        </p:txBody>
      </p:sp>
      <p:sp>
        <p:nvSpPr>
          <p:cNvPr id="3994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4C90056E-8586-420D-ABDF-22B2863C653A}" type="slidenum">
              <a:rPr lang="en-US" altLang="en-US" sz="1400">
                <a:solidFill>
                  <a:schemeClr val="tx1"/>
                </a:solidFill>
              </a:rPr>
              <a:pPr/>
              <a:t>43</a:t>
            </a:fld>
            <a:endParaRPr lang="en-US" altLang="en-US" sz="140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US" altLang="en-US"/>
              <a:t>Real and Nominal Interest Rates</a:t>
            </a:r>
            <a:endParaRPr lang="en-US" altLang="en-US">
              <a:latin typeface="Tahoma" pitchFamily="34" charset="0"/>
            </a:endParaRPr>
          </a:p>
        </p:txBody>
      </p:sp>
      <p:sp>
        <p:nvSpPr>
          <p:cNvPr id="40963" name="Rectangle 3"/>
          <p:cNvSpPr>
            <a:spLocks noGrp="1" noChangeArrowheads="1"/>
          </p:cNvSpPr>
          <p:nvPr>
            <p:ph idx="1"/>
          </p:nvPr>
        </p:nvSpPr>
        <p:spPr/>
        <p:txBody>
          <a:bodyPr/>
          <a:lstStyle/>
          <a:p>
            <a:r>
              <a:rPr lang="en-US" altLang="en-US" dirty="0"/>
              <a:t>Suppose you borrowed $1,000 for one year</a:t>
            </a:r>
          </a:p>
          <a:p>
            <a:r>
              <a:rPr lang="en-US" altLang="en-US" dirty="0"/>
              <a:t>Suppose  the nominal interest rate was 15%</a:t>
            </a:r>
          </a:p>
          <a:p>
            <a:r>
              <a:rPr lang="en-US" altLang="en-US" dirty="0"/>
              <a:t>Suppose that, during the year, inflation was 10%</a:t>
            </a:r>
          </a:p>
          <a:p>
            <a:pPr algn="ctr">
              <a:buFontTx/>
              <a:buNone/>
            </a:pPr>
            <a:r>
              <a:rPr lang="en-US" altLang="en-US" i="1" dirty="0"/>
              <a:t>Real interest rate = Nominal interest rate – Inflation</a:t>
            </a:r>
            <a:endParaRPr lang="en-US" altLang="en-US" dirty="0"/>
          </a:p>
          <a:p>
            <a:pPr algn="ctr">
              <a:buFontTx/>
              <a:buNone/>
            </a:pPr>
            <a:r>
              <a:rPr lang="en-US" altLang="en-US" i="1" dirty="0"/>
              <a:t>=</a:t>
            </a:r>
            <a:r>
              <a:rPr lang="en-US" altLang="en-US" dirty="0"/>
              <a:t> </a:t>
            </a:r>
            <a:r>
              <a:rPr lang="en-US" altLang="en-US" i="1" dirty="0"/>
              <a:t>15% - 10% = 5%</a:t>
            </a:r>
            <a:endParaRPr lang="en-US" altLang="en-US" dirty="0"/>
          </a:p>
        </p:txBody>
      </p:sp>
      <p:sp>
        <p:nvSpPr>
          <p:cNvPr id="409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4096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0291ABAB-4FAA-48C8-BFB5-B50EAE6F3C5E}" type="slidenum">
              <a:rPr lang="en-US" altLang="en-US" sz="1400">
                <a:solidFill>
                  <a:schemeClr val="tx1"/>
                </a:solidFill>
              </a:rPr>
              <a:pPr/>
              <a:t>44</a:t>
            </a:fld>
            <a:endParaRPr lang="en-US" altLang="en-US" sz="140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and Nominal Interest Rates</a:t>
            </a:r>
          </a:p>
        </p:txBody>
      </p:sp>
      <p:sp>
        <p:nvSpPr>
          <p:cNvPr id="3" name="Content Placeholder 2"/>
          <p:cNvSpPr>
            <a:spLocks noGrp="1"/>
          </p:cNvSpPr>
          <p:nvPr>
            <p:ph idx="1"/>
          </p:nvPr>
        </p:nvSpPr>
        <p:spPr/>
        <p:txBody>
          <a:bodyPr>
            <a:noAutofit/>
          </a:bodyPr>
          <a:lstStyle/>
          <a:p>
            <a:r>
              <a:rPr lang="en-US" dirty="0"/>
              <a:t>You loan $100 to a friend at the </a:t>
            </a:r>
            <a:r>
              <a:rPr lang="en-US" dirty="0">
                <a:solidFill>
                  <a:srgbClr val="0070C0"/>
                </a:solidFill>
              </a:rPr>
              <a:t>nominal interest rate of 15%</a:t>
            </a:r>
          </a:p>
          <a:p>
            <a:pPr lvl="1"/>
            <a:r>
              <a:rPr lang="en-US" dirty="0"/>
              <a:t>A year later, you will get back </a:t>
            </a:r>
            <a:r>
              <a:rPr lang="en-US" dirty="0">
                <a:solidFill>
                  <a:srgbClr val="FF0000"/>
                </a:solidFill>
              </a:rPr>
              <a:t>$115</a:t>
            </a:r>
          </a:p>
          <a:p>
            <a:r>
              <a:rPr lang="en-US" dirty="0">
                <a:solidFill>
                  <a:srgbClr val="0070C0"/>
                </a:solidFill>
              </a:rPr>
              <a:t>Inflation turns out to be 10% during the loan period. </a:t>
            </a:r>
          </a:p>
          <a:p>
            <a:pPr lvl="1"/>
            <a:r>
              <a:rPr lang="en-US" dirty="0"/>
              <a:t>In particular, </a:t>
            </a:r>
            <a:r>
              <a:rPr lang="en-US"/>
              <a:t>let’s say the </a:t>
            </a:r>
            <a:r>
              <a:rPr lang="en-US" dirty="0"/>
              <a:t>price of </a:t>
            </a:r>
            <a:r>
              <a:rPr lang="en-US"/>
              <a:t>gold increased </a:t>
            </a:r>
            <a:r>
              <a:rPr lang="en-US" dirty="0"/>
              <a:t>10%.</a:t>
            </a:r>
          </a:p>
          <a:p>
            <a:pPr lvl="1"/>
            <a:r>
              <a:rPr lang="en-US" dirty="0"/>
              <a:t>Had you instead bought gold with your $100, a year later you could have sold it for </a:t>
            </a:r>
            <a:r>
              <a:rPr lang="en-US" dirty="0">
                <a:solidFill>
                  <a:srgbClr val="FF0000"/>
                </a:solidFill>
              </a:rPr>
              <a:t>$110</a:t>
            </a:r>
          </a:p>
          <a:p>
            <a:r>
              <a:rPr lang="en-US" dirty="0"/>
              <a:t>So, by lending $100 to your friend, you actually earned </a:t>
            </a:r>
            <a:r>
              <a:rPr lang="en-US" dirty="0">
                <a:solidFill>
                  <a:srgbClr val="FF0000"/>
                </a:solidFill>
              </a:rPr>
              <a:t>$5</a:t>
            </a:r>
            <a:r>
              <a:rPr lang="en-US" dirty="0"/>
              <a:t>, over and above inflation</a:t>
            </a:r>
          </a:p>
          <a:p>
            <a:pPr lvl="1"/>
            <a:r>
              <a:rPr lang="en-US" dirty="0"/>
              <a:t>So, your </a:t>
            </a:r>
            <a:r>
              <a:rPr lang="en-US" dirty="0">
                <a:solidFill>
                  <a:srgbClr val="0070C0"/>
                </a:solidFill>
              </a:rPr>
              <a:t>real interest rate was 5%</a:t>
            </a:r>
          </a:p>
        </p:txBody>
      </p:sp>
    </p:spTree>
    <p:extLst>
      <p:ext uri="{BB962C8B-B14F-4D97-AF65-F5344CB8AC3E}">
        <p14:creationId xmlns:p14="http://schemas.microsoft.com/office/powerpoint/2010/main" val="3728237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1143001"/>
            <a:ext cx="7372350" cy="464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itle 1"/>
          <p:cNvSpPr>
            <a:spLocks noGrp="1"/>
          </p:cNvSpPr>
          <p:nvPr>
            <p:ph type="title"/>
          </p:nvPr>
        </p:nvSpPr>
        <p:spPr/>
        <p:txBody>
          <a:bodyPr>
            <a:normAutofit/>
          </a:bodyPr>
          <a:lstStyle/>
          <a:p>
            <a:r>
              <a:rPr lang="en-US" altLang="en-US" dirty="0"/>
              <a:t>Figure 3: </a:t>
            </a:r>
            <a:r>
              <a:rPr lang="en-US" altLang="en-US" dirty="0">
                <a:solidFill>
                  <a:srgbClr val="002060"/>
                </a:solidFill>
              </a:rPr>
              <a:t>Real and Nominal Interest Rates</a:t>
            </a:r>
            <a:endParaRPr lang="en-US" altLang="en-US" dirty="0"/>
          </a:p>
        </p:txBody>
      </p:sp>
      <p:sp>
        <p:nvSpPr>
          <p:cNvPr id="7" name="TextBox 6"/>
          <p:cNvSpPr txBox="1">
            <a:spLocks noChangeArrowheads="1"/>
          </p:cNvSpPr>
          <p:nvPr/>
        </p:nvSpPr>
        <p:spPr bwMode="auto">
          <a:xfrm>
            <a:off x="1674813" y="5703888"/>
            <a:ext cx="8951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1600" dirty="0"/>
              <a:t>This figure shows nominal and real interest rates using annual data since 1965. The nominal interest rate is the rate on a 3-month Treasury bill. The real interest rate is the nominal interest rate minus the inflation rate as measured by the consumer price index. Notice that nominal and real interest rates often do not move together.</a:t>
            </a:r>
          </a:p>
        </p:txBody>
      </p:sp>
    </p:spTree>
    <p:extLst>
      <p:ext uri="{BB962C8B-B14F-4D97-AF65-F5344CB8AC3E}">
        <p14:creationId xmlns:p14="http://schemas.microsoft.com/office/powerpoint/2010/main" val="4272048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Quick Check Multiple Choice</a:t>
            </a:r>
          </a:p>
        </p:txBody>
      </p:sp>
      <p:sp>
        <p:nvSpPr>
          <p:cNvPr id="6" name="Content Placeholder 5"/>
          <p:cNvSpPr>
            <a:spLocks noGrp="1"/>
          </p:cNvSpPr>
          <p:nvPr>
            <p:ph idx="1"/>
          </p:nvPr>
        </p:nvSpPr>
        <p:spPr/>
        <p:txBody>
          <a:bodyPr>
            <a:normAutofit/>
          </a:bodyPr>
          <a:lstStyle/>
          <a:p>
            <a:r>
              <a:rPr lang="en-US" dirty="0"/>
              <a:t>You deposit $2,000 in a savings account, and a year later you have $2,100. Meanwhile, the consumer price index rises from 200 to 204. In this case, the nominal interest rate is ___ percent, and the real interest rate is ___ percent.</a:t>
            </a:r>
          </a:p>
          <a:p>
            <a:pPr marL="514350" indent="-514350">
              <a:buFont typeface="+mj-lt"/>
              <a:buAutoNum type="alphaLcPeriod"/>
            </a:pPr>
            <a:r>
              <a:rPr lang="en-US" dirty="0"/>
              <a:t>1; 5</a:t>
            </a:r>
          </a:p>
          <a:p>
            <a:pPr marL="514350" indent="-514350">
              <a:buFont typeface="+mj-lt"/>
              <a:buAutoNum type="alphaLcPeriod"/>
            </a:pPr>
            <a:r>
              <a:rPr lang="en-US" dirty="0"/>
              <a:t>3; 5</a:t>
            </a:r>
          </a:p>
          <a:p>
            <a:pPr marL="514350" indent="-514350">
              <a:buFont typeface="+mj-lt"/>
              <a:buAutoNum type="alphaLcPeriod"/>
            </a:pPr>
            <a:r>
              <a:rPr lang="en-US" dirty="0"/>
              <a:t>5; 1</a:t>
            </a:r>
          </a:p>
          <a:p>
            <a:pPr marL="514350" indent="-514350">
              <a:buFont typeface="+mj-lt"/>
              <a:buAutoNum type="alphaLcPeriod"/>
            </a:pPr>
            <a:r>
              <a:rPr lang="en-US" dirty="0"/>
              <a:t>5; 3</a:t>
            </a:r>
          </a:p>
        </p:txBody>
      </p:sp>
      <p:sp>
        <p:nvSpPr>
          <p:cNvPr id="3" name="Footer Placeholder 2"/>
          <p:cNvSpPr>
            <a:spLocks noGrp="1"/>
          </p:cNvSpPr>
          <p:nvPr>
            <p:ph type="ftr" sz="quarter" idx="11"/>
          </p:nvPr>
        </p:nvSpPr>
        <p:spPr/>
        <p:txBody>
          <a:bodyPr/>
          <a:lstStyle/>
          <a:p>
            <a:pPr>
              <a:defRPr/>
            </a:pPr>
            <a:r>
              <a:rPr lang="en-US"/>
              <a:t>CHAPTER 6 MEASURING THE COST OF LIVING</a:t>
            </a:r>
          </a:p>
        </p:txBody>
      </p:sp>
      <p:sp>
        <p:nvSpPr>
          <p:cNvPr id="4" name="Slide Number Placeholder 3"/>
          <p:cNvSpPr>
            <a:spLocks noGrp="1"/>
          </p:cNvSpPr>
          <p:nvPr>
            <p:ph type="sldNum" sz="quarter" idx="12"/>
          </p:nvPr>
        </p:nvSpPr>
        <p:spPr/>
        <p:txBody>
          <a:bodyPr/>
          <a:lstStyle/>
          <a:p>
            <a:pPr>
              <a:defRPr/>
            </a:pPr>
            <a:fld id="{1AF6B308-EE5E-4034-8B08-02823449B664}" type="slidenum">
              <a:rPr lang="en-US" smtClean="0"/>
              <a:pPr>
                <a:defRPr/>
              </a:pPr>
              <a:t>47</a:t>
            </a:fld>
            <a:endParaRPr lang="en-US"/>
          </a:p>
        </p:txBody>
      </p:sp>
    </p:spTree>
    <p:extLst>
      <p:ext uri="{BB962C8B-B14F-4D97-AF65-F5344CB8AC3E}">
        <p14:creationId xmlns:p14="http://schemas.microsoft.com/office/powerpoint/2010/main" val="34363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Quick Check Multiple Choice</a:t>
            </a:r>
          </a:p>
        </p:txBody>
      </p:sp>
      <p:sp>
        <p:nvSpPr>
          <p:cNvPr id="6" name="Content Placeholder 5"/>
          <p:cNvSpPr>
            <a:spLocks noGrp="1"/>
          </p:cNvSpPr>
          <p:nvPr>
            <p:ph idx="1"/>
          </p:nvPr>
        </p:nvSpPr>
        <p:spPr/>
        <p:txBody>
          <a:bodyPr>
            <a:normAutofit/>
          </a:bodyPr>
          <a:lstStyle/>
          <a:p>
            <a:r>
              <a:rPr lang="en-US" dirty="0"/>
              <a:t>You deposit $2,000 in a savings account, and a year later you have $2,100. Meanwhile, the consumer price index rises from 200 to 204. In this case, the nominal interest rate is ___ percent, and the real interest rate is ___ percent.</a:t>
            </a:r>
          </a:p>
          <a:p>
            <a:pPr marL="514350" indent="-514350">
              <a:buFont typeface="+mj-lt"/>
              <a:buAutoNum type="alphaLcPeriod"/>
            </a:pPr>
            <a:r>
              <a:rPr lang="en-US" dirty="0"/>
              <a:t>1; 5</a:t>
            </a:r>
          </a:p>
          <a:p>
            <a:pPr marL="514350" indent="-514350">
              <a:buFont typeface="+mj-lt"/>
              <a:buAutoNum type="alphaLcPeriod"/>
            </a:pPr>
            <a:r>
              <a:rPr lang="en-US" dirty="0"/>
              <a:t>3; 5</a:t>
            </a:r>
          </a:p>
          <a:p>
            <a:pPr marL="514350" indent="-514350">
              <a:buFont typeface="+mj-lt"/>
              <a:buAutoNum type="alphaLcPeriod"/>
            </a:pPr>
            <a:r>
              <a:rPr lang="en-US" dirty="0"/>
              <a:t>5; 1</a:t>
            </a:r>
          </a:p>
          <a:p>
            <a:pPr marL="514350" indent="-514350">
              <a:buFont typeface="+mj-lt"/>
              <a:buAutoNum type="alphaLcPeriod"/>
            </a:pPr>
            <a:r>
              <a:rPr lang="en-US" dirty="0">
                <a:solidFill>
                  <a:srgbClr val="FF3300"/>
                </a:solidFill>
              </a:rPr>
              <a:t>5; 3</a:t>
            </a:r>
          </a:p>
        </p:txBody>
      </p:sp>
      <p:sp>
        <p:nvSpPr>
          <p:cNvPr id="3" name="Footer Placeholder 2"/>
          <p:cNvSpPr>
            <a:spLocks noGrp="1"/>
          </p:cNvSpPr>
          <p:nvPr>
            <p:ph type="ftr" sz="quarter" idx="11"/>
          </p:nvPr>
        </p:nvSpPr>
        <p:spPr/>
        <p:txBody>
          <a:bodyPr/>
          <a:lstStyle/>
          <a:p>
            <a:pPr>
              <a:defRPr/>
            </a:pPr>
            <a:r>
              <a:rPr lang="en-US"/>
              <a:t>CHAPTER 6 MEASURING THE COST OF LIVING</a:t>
            </a:r>
          </a:p>
        </p:txBody>
      </p:sp>
      <p:sp>
        <p:nvSpPr>
          <p:cNvPr id="4" name="Slide Number Placeholder 3"/>
          <p:cNvSpPr>
            <a:spLocks noGrp="1"/>
          </p:cNvSpPr>
          <p:nvPr>
            <p:ph type="sldNum" sz="quarter" idx="12"/>
          </p:nvPr>
        </p:nvSpPr>
        <p:spPr/>
        <p:txBody>
          <a:bodyPr/>
          <a:lstStyle/>
          <a:p>
            <a:pPr>
              <a:defRPr/>
            </a:pPr>
            <a:fld id="{1AF6B308-EE5E-4034-8B08-02823449B664}" type="slidenum">
              <a:rPr lang="en-US" smtClean="0"/>
              <a:pPr>
                <a:defRPr/>
              </a:pPr>
              <a:t>48</a:t>
            </a:fld>
            <a:endParaRPr lang="en-US"/>
          </a:p>
        </p:txBody>
      </p:sp>
    </p:spTree>
    <p:extLst>
      <p:ext uri="{BB962C8B-B14F-4D97-AF65-F5344CB8AC3E}">
        <p14:creationId xmlns:p14="http://schemas.microsoft.com/office/powerpoint/2010/main" val="3037659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a:t>
            </a:r>
          </a:p>
        </p:txBody>
      </p:sp>
      <p:sp>
        <p:nvSpPr>
          <p:cNvPr id="5" name="Text Placeholder 4"/>
          <p:cNvSpPr>
            <a:spLocks noGrp="1"/>
          </p:cNvSpPr>
          <p:nvPr>
            <p:ph type="body" idx="1"/>
          </p:nvPr>
        </p:nvSpPr>
        <p:spPr/>
        <p:txBody>
          <a:bodyPr/>
          <a:lstStyle/>
          <a:p>
            <a:r>
              <a:rPr lang="en-US" dirty="0"/>
              <a:t>How do we come up with one number—one number!—that can represent the overall level of prices? We’ve already seen that the CPI is just such a number. But there’s another measure of the overall level of prices:</a:t>
            </a:r>
          </a:p>
        </p:txBody>
      </p:sp>
      <p:sp>
        <p:nvSpPr>
          <p:cNvPr id="4" name="Footer Placeholder 3"/>
          <p:cNvSpPr>
            <a:spLocks noGrp="1"/>
          </p:cNvSpPr>
          <p:nvPr>
            <p:ph type="ftr" sz="quarter" idx="11"/>
          </p:nvPr>
        </p:nvSpPr>
        <p:spPr/>
        <p:txBody>
          <a:bodyPr/>
          <a:lstStyle/>
          <a:p>
            <a:pPr>
              <a:defRPr/>
            </a:pPr>
            <a:r>
              <a:rPr lang="en-US"/>
              <a:t>CHAPTER 5 MEASURING A NATION’S INCOME</a:t>
            </a:r>
          </a:p>
        </p:txBody>
      </p:sp>
      <p:sp>
        <p:nvSpPr>
          <p:cNvPr id="3" name="TextBox 2"/>
          <p:cNvSpPr txBox="1"/>
          <p:nvPr/>
        </p:nvSpPr>
        <p:spPr>
          <a:xfrm>
            <a:off x="963084" y="762000"/>
            <a:ext cx="10363200" cy="1200329"/>
          </a:xfrm>
          <a:prstGeom prst="rect">
            <a:avLst/>
          </a:prstGeom>
          <a:noFill/>
        </p:spPr>
        <p:txBody>
          <a:bodyPr wrap="square" rtlCol="0">
            <a:spAutoFit/>
          </a:bodyPr>
          <a:lstStyle/>
          <a:p>
            <a:r>
              <a:rPr lang="en-US" dirty="0">
                <a:latin typeface="+mn-lt"/>
              </a:rPr>
              <a:t>This topic is discussed in another chapter of this course’s textbook: “Measuring a Nation’s Income.”</a:t>
            </a:r>
          </a:p>
        </p:txBody>
      </p:sp>
    </p:spTree>
    <p:extLst>
      <p:ext uri="{BB962C8B-B14F-4D97-AF65-F5344CB8AC3E}">
        <p14:creationId xmlns:p14="http://schemas.microsoft.com/office/powerpoint/2010/main" val="41618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Cost of Living</a:t>
            </a:r>
            <a:endParaRPr lang="en-US" dirty="0"/>
          </a:p>
        </p:txBody>
      </p:sp>
      <p:sp>
        <p:nvSpPr>
          <p:cNvPr id="3" name="Content Placeholder 2"/>
          <p:cNvSpPr>
            <a:spLocks noGrp="1"/>
          </p:cNvSpPr>
          <p:nvPr>
            <p:ph idx="1"/>
          </p:nvPr>
        </p:nvSpPr>
        <p:spPr/>
        <p:txBody>
          <a:bodyPr/>
          <a:lstStyle/>
          <a:p>
            <a:r>
              <a:rPr lang="en-US" dirty="0"/>
              <a:t>We need </a:t>
            </a:r>
            <a:r>
              <a:rPr lang="en-US" i="1" dirty="0"/>
              <a:t>one number </a:t>
            </a:r>
            <a:r>
              <a:rPr lang="en-US" dirty="0"/>
              <a:t>that represents the overall level of the prices of </a:t>
            </a:r>
            <a:r>
              <a:rPr lang="en-US" i="1" dirty="0"/>
              <a:t>all goods that a typical consumer buys</a:t>
            </a:r>
          </a:p>
          <a:p>
            <a:r>
              <a:rPr lang="en-US" dirty="0"/>
              <a:t>This is the </a:t>
            </a:r>
            <a:r>
              <a:rPr lang="en-US" dirty="0">
                <a:solidFill>
                  <a:srgbClr val="0070C0"/>
                </a:solidFill>
              </a:rPr>
              <a:t>Consumer Price Index</a:t>
            </a:r>
          </a:p>
        </p:txBody>
      </p:sp>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5</a:t>
            </a:fld>
            <a:endParaRPr lang="en-US"/>
          </a:p>
        </p:txBody>
      </p:sp>
    </p:spTree>
    <p:extLst>
      <p:ext uri="{BB962C8B-B14F-4D97-AF65-F5344CB8AC3E}">
        <p14:creationId xmlns:p14="http://schemas.microsoft.com/office/powerpoint/2010/main" val="3995306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D5A-427D-32F9-9308-0CA3F41B9F29}"/>
              </a:ext>
            </a:extLst>
          </p:cNvPr>
          <p:cNvSpPr>
            <a:spLocks noGrp="1"/>
          </p:cNvSpPr>
          <p:nvPr>
            <p:ph type="title"/>
          </p:nvPr>
        </p:nvSpPr>
        <p:spPr/>
        <p:txBody>
          <a:bodyPr>
            <a:normAutofit fontScale="90000"/>
          </a:bodyPr>
          <a:lstStyle/>
          <a:p>
            <a:r>
              <a:rPr lang="en-US" dirty="0"/>
              <a:t>The Basic Idea: Compare the Market Value of a Particular Basket of Goods Under </a:t>
            </a:r>
            <a:r>
              <a:rPr lang="en-US" i="1" dirty="0"/>
              <a:t>Two</a:t>
            </a:r>
            <a:r>
              <a:rPr lang="en-US" dirty="0"/>
              <a:t> Sets of Prices</a:t>
            </a:r>
          </a:p>
        </p:txBody>
      </p:sp>
      <p:sp>
        <p:nvSpPr>
          <p:cNvPr id="3" name="Content Placeholder 2">
            <a:extLst>
              <a:ext uri="{FF2B5EF4-FFF2-40B4-BE49-F238E27FC236}">
                <a16:creationId xmlns:a16="http://schemas.microsoft.com/office/drawing/2014/main" id="{3A8CDA1F-CEDF-128E-40FE-B138C3D73AFE}"/>
              </a:ext>
            </a:extLst>
          </p:cNvPr>
          <p:cNvSpPr>
            <a:spLocks noGrp="1"/>
          </p:cNvSpPr>
          <p:nvPr>
            <p:ph idx="1"/>
          </p:nvPr>
        </p:nvSpPr>
        <p:spPr/>
        <p:txBody>
          <a:bodyPr/>
          <a:lstStyle/>
          <a:p>
            <a:r>
              <a:rPr lang="en-US" dirty="0"/>
              <a:t>The prices of a large number goods and services may change in many ways between Situation A and Situation B</a:t>
            </a:r>
          </a:p>
          <a:p>
            <a:r>
              <a:rPr lang="en-US" dirty="0"/>
              <a:t>You can take a specific basket of goods and services and measure its market value under:</a:t>
            </a:r>
          </a:p>
          <a:p>
            <a:pPr lvl="1"/>
            <a:r>
              <a:rPr lang="en-US" dirty="0"/>
              <a:t>the prices in Situation A and </a:t>
            </a:r>
          </a:p>
          <a:p>
            <a:pPr lvl="1"/>
            <a:r>
              <a:rPr lang="en-US" dirty="0"/>
              <a:t>the prices in Situation B</a:t>
            </a:r>
          </a:p>
          <a:p>
            <a:r>
              <a:rPr lang="en-US" dirty="0"/>
              <a:t>A comparison of the two market value numbers then gives </a:t>
            </a:r>
            <a:r>
              <a:rPr lang="en-US" i="1" dirty="0"/>
              <a:t>a single number </a:t>
            </a:r>
            <a:r>
              <a:rPr lang="en-US" dirty="0"/>
              <a:t>that compares prices in the two situations</a:t>
            </a:r>
          </a:p>
        </p:txBody>
      </p:sp>
      <p:sp>
        <p:nvSpPr>
          <p:cNvPr id="4" name="Footer Placeholder 3">
            <a:extLst>
              <a:ext uri="{FF2B5EF4-FFF2-40B4-BE49-F238E27FC236}">
                <a16:creationId xmlns:a16="http://schemas.microsoft.com/office/drawing/2014/main" id="{86E41F45-8529-3A1A-DF47-4E4CF932A4A2}"/>
              </a:ext>
            </a:extLst>
          </p:cNvPr>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a:extLst>
              <a:ext uri="{FF2B5EF4-FFF2-40B4-BE49-F238E27FC236}">
                <a16:creationId xmlns:a16="http://schemas.microsoft.com/office/drawing/2014/main" id="{A0B5B694-8BA5-ACFE-7370-86DE8C4DD1CD}"/>
              </a:ext>
            </a:extLst>
          </p:cNvPr>
          <p:cNvSpPr>
            <a:spLocks noGrp="1"/>
          </p:cNvSpPr>
          <p:nvPr>
            <p:ph type="sldNum" sz="quarter" idx="12"/>
          </p:nvPr>
        </p:nvSpPr>
        <p:spPr/>
        <p:txBody>
          <a:bodyPr/>
          <a:lstStyle/>
          <a:p>
            <a:pPr>
              <a:defRPr/>
            </a:pPr>
            <a:fld id="{9EBD1CF3-3074-4927-9283-746DE03F0DB3}" type="slidenum">
              <a:rPr lang="en-US" smtClean="0"/>
              <a:pPr>
                <a:defRPr/>
              </a:pPr>
              <a:t>50</a:t>
            </a:fld>
            <a:endParaRPr lang="en-US"/>
          </a:p>
        </p:txBody>
      </p:sp>
    </p:spTree>
    <p:extLst>
      <p:ext uri="{BB962C8B-B14F-4D97-AF65-F5344CB8AC3E}">
        <p14:creationId xmlns:p14="http://schemas.microsoft.com/office/powerpoint/2010/main" val="1841388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GDP Deflator for the year </a:t>
                </a:r>
                <a:r>
                  <a:rPr lang="en-US" i="1" dirty="0" err="1"/>
                  <a:t>yyyy</a:t>
                </a:r>
                <a:r>
                  <a:rPr lang="en-US" dirty="0"/>
                  <a:t> (for a specified base year) is calculated as follows: </a:t>
                </a:r>
                <a:br>
                  <a:rPr lang="en-US" dirty="0"/>
                </a:br>
                <a:br>
                  <a:rPr lang="en-US" dirty="0"/>
                </a:br>
                <a14:m>
                  <m:oMath xmlns:m="http://schemas.openxmlformats.org/officeDocument/2006/math">
                    <m:sSub>
                      <m:sSubPr>
                        <m:ctrlPr>
                          <a:rPr lang="en-US" i="1" smtClean="0">
                            <a:solidFill>
                              <a:srgbClr val="FF0000"/>
                            </a:solidFill>
                            <a:latin typeface="Cambria Math" panose="02040503050406030204" pitchFamily="18" charset="0"/>
                          </a:rPr>
                        </m:ctrlPr>
                      </m:sSubPr>
                      <m:e>
                        <m:r>
                          <m:rPr>
                            <m:nor/>
                          </m:rPr>
                          <a:rPr lang="en-US" b="0" i="0" smtClean="0">
                            <a:solidFill>
                              <a:srgbClr val="FF0000"/>
                            </a:solidFill>
                            <a:latin typeface="Cambria Math"/>
                          </a:rPr>
                          <m:t>GDP</m:t>
                        </m:r>
                        <m:r>
                          <m:rPr>
                            <m:nor/>
                          </m:rPr>
                          <a:rPr lang="en-US" b="0" i="0" smtClean="0">
                            <a:solidFill>
                              <a:srgbClr val="FF0000"/>
                            </a:solidFill>
                            <a:latin typeface="Cambria Math"/>
                          </a:rPr>
                          <m:t> </m:t>
                        </m:r>
                        <m:r>
                          <m:rPr>
                            <m:nor/>
                          </m:rPr>
                          <a:rPr lang="en-US" b="0" i="0" smtClean="0">
                            <a:solidFill>
                              <a:srgbClr val="FF0000"/>
                            </a:solidFill>
                            <a:latin typeface="Cambria Math"/>
                          </a:rPr>
                          <m:t>Deflator</m:t>
                        </m:r>
                      </m:e>
                      <m:sub>
                        <m:r>
                          <a:rPr lang="en-US" b="0" i="1" smtClean="0">
                            <a:solidFill>
                              <a:srgbClr val="FF0000"/>
                            </a:solidFill>
                            <a:latin typeface="Cambria Math"/>
                          </a:rPr>
                          <m:t>𝑦𝑦𝑦𝑦</m:t>
                        </m:r>
                      </m:sub>
                    </m:sSub>
                    <m:r>
                      <a:rPr lang="en-US" b="0" i="1" smtClean="0">
                        <a:solidFill>
                          <a:srgbClr val="FF0000"/>
                        </a:solidFill>
                        <a:latin typeface="Cambria Math"/>
                      </a:rPr>
                      <m:t>=</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m:rPr>
                                <m:nor/>
                              </m:rPr>
                              <a:rPr lang="en-US" b="0" i="0" smtClean="0">
                                <a:solidFill>
                                  <a:srgbClr val="FF0000"/>
                                </a:solidFill>
                                <a:latin typeface="Cambria Math"/>
                              </a:rPr>
                              <m:t>Nominal</m:t>
                            </m:r>
                            <m:r>
                              <m:rPr>
                                <m:nor/>
                              </m:rPr>
                              <a:rPr lang="en-US" b="0" i="0" smtClean="0">
                                <a:solidFill>
                                  <a:srgbClr val="FF0000"/>
                                </a:solidFill>
                                <a:latin typeface="Cambria Math"/>
                              </a:rPr>
                              <m:t> </m:t>
                            </m:r>
                            <m:r>
                              <m:rPr>
                                <m:nor/>
                              </m:rPr>
                              <a:rPr lang="en-US" b="0" i="0" smtClean="0">
                                <a:solidFill>
                                  <a:srgbClr val="FF0000"/>
                                </a:solidFill>
                                <a:latin typeface="Cambria Math"/>
                              </a:rPr>
                              <m:t>GDP</m:t>
                            </m:r>
                          </m:e>
                          <m:sub>
                            <m:r>
                              <a:rPr lang="en-US" b="0" i="1" smtClean="0">
                                <a:solidFill>
                                  <a:srgbClr val="FF0000"/>
                                </a:solidFill>
                                <a:latin typeface="Cambria Math"/>
                              </a:rPr>
                              <m:t>𝑦𝑦𝑦𝑦</m:t>
                            </m:r>
                          </m:sub>
                        </m:sSub>
                      </m:num>
                      <m:den>
                        <m:sSub>
                          <m:sSubPr>
                            <m:ctrlPr>
                              <a:rPr lang="en-US" b="0" i="1" smtClean="0">
                                <a:solidFill>
                                  <a:srgbClr val="FF0000"/>
                                </a:solidFill>
                                <a:latin typeface="Cambria Math" panose="02040503050406030204" pitchFamily="18" charset="0"/>
                              </a:rPr>
                            </m:ctrlPr>
                          </m:sSubPr>
                          <m:e>
                            <m:r>
                              <m:rPr>
                                <m:nor/>
                              </m:rPr>
                              <a:rPr lang="en-US" b="0" i="0" smtClean="0">
                                <a:solidFill>
                                  <a:srgbClr val="FF0000"/>
                                </a:solidFill>
                                <a:latin typeface="Cambria Math"/>
                              </a:rPr>
                              <m:t>Real</m:t>
                            </m:r>
                            <m:r>
                              <m:rPr>
                                <m:nor/>
                              </m:rPr>
                              <a:rPr lang="en-US" b="0" i="0" smtClean="0">
                                <a:solidFill>
                                  <a:srgbClr val="FF0000"/>
                                </a:solidFill>
                                <a:latin typeface="Cambria Math"/>
                              </a:rPr>
                              <m:t> </m:t>
                            </m:r>
                            <m:r>
                              <m:rPr>
                                <m:nor/>
                              </m:rPr>
                              <a:rPr lang="en-US" b="0" i="0" smtClean="0">
                                <a:solidFill>
                                  <a:srgbClr val="FF0000"/>
                                </a:solidFill>
                                <a:latin typeface="Cambria Math"/>
                              </a:rPr>
                              <m:t>GDP</m:t>
                            </m:r>
                          </m:e>
                          <m:sub>
                            <m:r>
                              <a:rPr lang="en-US" b="0" i="1" smtClean="0">
                                <a:solidFill>
                                  <a:srgbClr val="FF0000"/>
                                </a:solidFill>
                                <a:latin typeface="Cambria Math"/>
                              </a:rPr>
                              <m:t>𝑦𝑦𝑦𝑦</m:t>
                            </m:r>
                          </m:sub>
                        </m:sSub>
                      </m:den>
                    </m:f>
                    <m:r>
                      <a:rPr lang="en-US" b="0" i="1" smtClean="0">
                        <a:solidFill>
                          <a:srgbClr val="FF0000"/>
                        </a:solidFill>
                        <a:latin typeface="Cambria Math"/>
                        <a:ea typeface="Cambria Math"/>
                      </a:rPr>
                      <m:t>×100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2920330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The GDP Deflator</a:t>
            </a:r>
          </a:p>
        </p:txBody>
      </p:sp>
      <p:graphicFrame>
        <p:nvGraphicFramePr>
          <p:cNvPr id="4" name="Content Placeholder 3"/>
          <p:cNvGraphicFramePr>
            <a:graphicFrameLocks noGrp="1"/>
          </p:cNvGraphicFramePr>
          <p:nvPr>
            <p:ph idx="1"/>
          </p:nvPr>
        </p:nvGraphicFramePr>
        <p:xfrm>
          <a:off x="1752600" y="1524001"/>
          <a:ext cx="8686800" cy="4540259"/>
        </p:xfrm>
        <a:graphic>
          <a:graphicData uri="http://schemas.openxmlformats.org/drawingml/2006/table">
            <a:tbl>
              <a:tblPr>
                <a:tableStyleId>{5C22544A-7EE6-4342-B048-85BDC9FD1C3A}</a:tableStyleId>
              </a:tblPr>
              <a:tblGrid>
                <a:gridCol w="994423">
                  <a:extLst>
                    <a:ext uri="{9D8B030D-6E8A-4147-A177-3AD203B41FA5}">
                      <a16:colId xmlns:a16="http://schemas.microsoft.com/office/drawing/2014/main" val="20000"/>
                    </a:ext>
                  </a:extLst>
                </a:gridCol>
                <a:gridCol w="1072113">
                  <a:extLst>
                    <a:ext uri="{9D8B030D-6E8A-4147-A177-3AD203B41FA5}">
                      <a16:colId xmlns:a16="http://schemas.microsoft.com/office/drawing/2014/main" val="20001"/>
                    </a:ext>
                  </a:extLst>
                </a:gridCol>
                <a:gridCol w="947810">
                  <a:extLst>
                    <a:ext uri="{9D8B030D-6E8A-4147-A177-3AD203B41FA5}">
                      <a16:colId xmlns:a16="http://schemas.microsoft.com/office/drawing/2014/main" val="20002"/>
                    </a:ext>
                  </a:extLst>
                </a:gridCol>
                <a:gridCol w="1134461">
                  <a:extLst>
                    <a:ext uri="{9D8B030D-6E8A-4147-A177-3AD203B41FA5}">
                      <a16:colId xmlns:a16="http://schemas.microsoft.com/office/drawing/2014/main" val="20003"/>
                    </a:ext>
                  </a:extLst>
                </a:gridCol>
                <a:gridCol w="994423">
                  <a:extLst>
                    <a:ext uri="{9D8B030D-6E8A-4147-A177-3AD203B41FA5}">
                      <a16:colId xmlns:a16="http://schemas.microsoft.com/office/drawing/2014/main" val="20004"/>
                    </a:ext>
                  </a:extLst>
                </a:gridCol>
                <a:gridCol w="3543570">
                  <a:extLst>
                    <a:ext uri="{9D8B030D-6E8A-4147-A177-3AD203B41FA5}">
                      <a16:colId xmlns:a16="http://schemas.microsoft.com/office/drawing/2014/main" val="20005"/>
                    </a:ext>
                  </a:extLst>
                </a:gridCol>
              </a:tblGrid>
              <a:tr h="298340">
                <a:tc>
                  <a:txBody>
                    <a:bodyPr/>
                    <a:lstStyle/>
                    <a:p>
                      <a:pPr algn="l" fontAlgn="b"/>
                      <a:endParaRPr lang="en-US" sz="1700" b="0" i="0" u="none" strike="noStrike" dirty="0">
                        <a:solidFill>
                          <a:srgbClr val="000000"/>
                        </a:solidFill>
                        <a:effectLst/>
                        <a:latin typeface="+mn-lt"/>
                      </a:endParaRPr>
                    </a:p>
                  </a:txBody>
                  <a:tcPr marL="14920" marR="14920" marT="14917" marB="0" anchor="b"/>
                </a:tc>
                <a:tc gridSpan="2">
                  <a:txBody>
                    <a:bodyPr/>
                    <a:lstStyle/>
                    <a:p>
                      <a:pPr algn="ctr" fontAlgn="b"/>
                      <a:r>
                        <a:rPr lang="en-US" sz="1700" b="1" u="none" strike="noStrike" dirty="0">
                          <a:effectLst/>
                          <a:latin typeface="+mn-lt"/>
                        </a:rPr>
                        <a:t>Apples</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gridSpan="2">
                  <a:txBody>
                    <a:bodyPr/>
                    <a:lstStyle/>
                    <a:p>
                      <a:pPr algn="ctr" fontAlgn="b"/>
                      <a:r>
                        <a:rPr lang="en-US" sz="1700" b="1" u="none" strike="noStrike" dirty="0">
                          <a:effectLst/>
                          <a:latin typeface="+mn-lt"/>
                        </a:rPr>
                        <a:t>Oranges</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0"/>
                  </a:ext>
                </a:extLst>
              </a:tr>
              <a:tr h="298340">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Price ($)</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Quantity</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Price ($)</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Quantity</a:t>
                      </a:r>
                      <a:endParaRPr lang="en-US" sz="1700" b="1"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1"/>
                  </a:ext>
                </a:extLst>
              </a:tr>
              <a:tr h="298340">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50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10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20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50</a:t>
                      </a:r>
                      <a:endParaRPr lang="en-US" sz="1700" b="0" i="0" u="none" strike="noStrike" dirty="0">
                        <a:solidFill>
                          <a:srgbClr val="FF000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2"/>
                  </a:ext>
                </a:extLst>
              </a:tr>
              <a:tr h="298340">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100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20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30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100</a:t>
                      </a:r>
                      <a:endParaRPr lang="en-US" sz="1700" b="0" i="0" u="none" strike="noStrike" dirty="0">
                        <a:solidFill>
                          <a:srgbClr val="0070C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3"/>
                  </a:ext>
                </a:extLst>
              </a:tr>
              <a:tr h="298340">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u="none" strike="noStrike">
                          <a:effectLst/>
                          <a:latin typeface="+mn-lt"/>
                        </a:rPr>
                        <a:t>150</a:t>
                      </a:r>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u="none" strike="noStrike">
                          <a:effectLst/>
                          <a:latin typeface="+mn-lt"/>
                        </a:rPr>
                        <a:t>20</a:t>
                      </a:r>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u="none" strike="noStrike" dirty="0">
                          <a:effectLst/>
                          <a:latin typeface="+mn-lt"/>
                        </a:rPr>
                        <a:t>50</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u="none" strike="noStrike" dirty="0">
                          <a:effectLst/>
                          <a:latin typeface="+mn-lt"/>
                        </a:rPr>
                        <a:t>200</a:t>
                      </a:r>
                      <a:endParaRPr lang="en-US" sz="1700" b="0"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4"/>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5"/>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gridSpan="3">
                  <a:txBody>
                    <a:bodyPr/>
                    <a:lstStyle/>
                    <a:p>
                      <a:pPr algn="ctr" fontAlgn="b"/>
                      <a:r>
                        <a:rPr lang="en-US" sz="1700" b="1" u="none" strike="noStrike" dirty="0">
                          <a:effectLst/>
                          <a:latin typeface="+mn-lt"/>
                        </a:rPr>
                        <a:t>Nominal GDP</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b="1" u="none" strike="noStrike" dirty="0">
                          <a:effectLst/>
                          <a:latin typeface="+mn-lt"/>
                        </a:rPr>
                        <a:t>$</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b="1" i="0" u="none" strike="noStrike" dirty="0">
                          <a:solidFill>
                            <a:srgbClr val="000000"/>
                          </a:solidFill>
                          <a:effectLst/>
                          <a:latin typeface="+mn-lt"/>
                        </a:rPr>
                        <a:t>GDP Deflator</a:t>
                      </a:r>
                    </a:p>
                  </a:txBody>
                  <a:tcPr marL="14920" marR="14920" marT="14917" marB="0" anchor="b"/>
                </a:tc>
                <a:extLst>
                  <a:ext uri="{0D108BD9-81ED-4DB2-BD59-A6C34878D82A}">
                    <a16:rowId xmlns:a16="http://schemas.microsoft.com/office/drawing/2014/main" val="10006"/>
                  </a:ext>
                </a:extLst>
              </a:tr>
              <a:tr h="313257">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gridSpan="3">
                  <a:txBody>
                    <a:bodyPr/>
                    <a:lstStyle/>
                    <a:p>
                      <a:pPr algn="l" fontAlgn="b"/>
                      <a:r>
                        <a:rPr lang="en-US" sz="1700" u="none" strike="noStrike" dirty="0">
                          <a:solidFill>
                            <a:srgbClr val="FF0000"/>
                          </a:solidFill>
                          <a:effectLst/>
                          <a:latin typeface="+mn-lt"/>
                        </a:rPr>
                        <a:t>($50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10) + ($20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50) =</a:t>
                      </a:r>
                      <a:endParaRPr lang="en-US" sz="1700" b="0" i="0" u="none" strike="noStrike" dirty="0">
                        <a:solidFill>
                          <a:srgbClr val="FF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FF0000"/>
                          </a:solidFill>
                          <a:effectLst/>
                          <a:latin typeface="+mn-lt"/>
                        </a:rPr>
                        <a:t>1500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b="0" i="0" u="none" strike="noStrike" dirty="0">
                          <a:solidFill>
                            <a:srgbClr val="000000"/>
                          </a:solidFill>
                          <a:effectLst/>
                          <a:latin typeface="+mn-lt"/>
                        </a:rPr>
                        <a:t>100 × </a:t>
                      </a:r>
                      <a:r>
                        <a:rPr lang="en-US" sz="1700" b="0" i="0" u="none" strike="noStrike" dirty="0">
                          <a:solidFill>
                            <a:srgbClr val="FF0000"/>
                          </a:solidFill>
                          <a:effectLst/>
                          <a:latin typeface="+mn-lt"/>
                        </a:rPr>
                        <a:t>1500</a:t>
                      </a:r>
                      <a:r>
                        <a:rPr lang="en-US" sz="1700" b="0" i="0" u="none" strike="noStrike" dirty="0">
                          <a:solidFill>
                            <a:srgbClr val="000000"/>
                          </a:solidFill>
                          <a:effectLst/>
                          <a:latin typeface="+mn-lt"/>
                        </a:rPr>
                        <a:t> / </a:t>
                      </a:r>
                      <a:r>
                        <a:rPr lang="en-US" sz="1700" b="0" i="0" u="none" strike="noStrike" dirty="0">
                          <a:solidFill>
                            <a:srgbClr val="FF0000"/>
                          </a:solidFill>
                          <a:effectLst/>
                          <a:latin typeface="+mn-lt"/>
                        </a:rPr>
                        <a:t>1500</a:t>
                      </a:r>
                      <a:r>
                        <a:rPr lang="en-US" sz="1700" b="0" i="0" u="none" strike="noStrike" dirty="0">
                          <a:solidFill>
                            <a:srgbClr val="000000"/>
                          </a:solidFill>
                          <a:effectLst/>
                          <a:latin typeface="+mn-lt"/>
                        </a:rPr>
                        <a:t> = 100</a:t>
                      </a:r>
                    </a:p>
                  </a:txBody>
                  <a:tcPr marL="14920" marR="14920" marT="14917" marB="0" anchor="b"/>
                </a:tc>
                <a:extLst>
                  <a:ext uri="{0D108BD9-81ED-4DB2-BD59-A6C34878D82A}">
                    <a16:rowId xmlns:a16="http://schemas.microsoft.com/office/drawing/2014/main" val="10007"/>
                  </a:ext>
                </a:extLst>
              </a:tr>
              <a:tr h="273990">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gridSpan="3">
                  <a:txBody>
                    <a:bodyPr/>
                    <a:lstStyle/>
                    <a:p>
                      <a:pPr algn="l" fontAlgn="b"/>
                      <a:r>
                        <a:rPr lang="en-US" sz="1700" u="none" strike="noStrike" dirty="0">
                          <a:solidFill>
                            <a:srgbClr val="0070C0"/>
                          </a:solidFill>
                          <a:effectLst/>
                          <a:latin typeface="+mn-lt"/>
                        </a:rPr>
                        <a:t>($100 ✕ 20) + ($30 ✕ 100) =</a:t>
                      </a:r>
                      <a:endParaRPr lang="en-US" sz="1700" b="0" i="0" u="none" strike="noStrike" dirty="0">
                        <a:solidFill>
                          <a:srgbClr val="0070C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0070C0"/>
                          </a:solidFill>
                          <a:effectLst/>
                          <a:latin typeface="+mn-lt"/>
                        </a:rPr>
                        <a:t>5000</a:t>
                      </a:r>
                      <a:endParaRPr lang="en-US" sz="1700" b="0" i="0" u="none" strike="noStrike" dirty="0">
                        <a:solidFill>
                          <a:srgbClr val="0070C0"/>
                        </a:solidFill>
                        <a:effectLst/>
                        <a:latin typeface="+mn-lt"/>
                      </a:endParaRPr>
                    </a:p>
                  </a:txBody>
                  <a:tcPr marL="14920" marR="14920" marT="1491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00" b="0" i="0" u="none" strike="noStrike" dirty="0">
                          <a:solidFill>
                            <a:srgbClr val="000000"/>
                          </a:solidFill>
                          <a:effectLst/>
                          <a:latin typeface="+mn-lt"/>
                        </a:rPr>
                        <a:t>100 × </a:t>
                      </a:r>
                      <a:r>
                        <a:rPr lang="en-US" sz="1700" u="none" strike="noStrike" dirty="0">
                          <a:solidFill>
                            <a:srgbClr val="0070C0"/>
                          </a:solidFill>
                          <a:effectLst/>
                          <a:latin typeface="+mn-lt"/>
                        </a:rPr>
                        <a:t>5000</a:t>
                      </a:r>
                      <a:r>
                        <a:rPr lang="en-US" sz="1700" b="0" i="0" u="none" strike="noStrike" dirty="0">
                          <a:solidFill>
                            <a:srgbClr val="000000"/>
                          </a:solidFill>
                          <a:effectLst/>
                          <a:latin typeface="+mn-lt"/>
                        </a:rPr>
                        <a:t> / </a:t>
                      </a:r>
                      <a:r>
                        <a:rPr lang="en-US" sz="1700" u="none" strike="noStrike" dirty="0">
                          <a:solidFill>
                            <a:srgbClr val="0070C0"/>
                          </a:solidFill>
                          <a:effectLst/>
                          <a:latin typeface="+mn-lt"/>
                        </a:rPr>
                        <a:t>3000</a:t>
                      </a:r>
                      <a:r>
                        <a:rPr lang="en-US" sz="1700" b="0" i="0" u="none" strike="noStrike" dirty="0">
                          <a:solidFill>
                            <a:srgbClr val="000000"/>
                          </a:solidFill>
                          <a:effectLst/>
                          <a:latin typeface="+mn-lt"/>
                        </a:rPr>
                        <a:t> = 167</a:t>
                      </a:r>
                    </a:p>
                  </a:txBody>
                  <a:tcPr marL="14920" marR="14920" marT="14917" marB="0" anchor="b"/>
                </a:tc>
                <a:extLst>
                  <a:ext uri="{0D108BD9-81ED-4DB2-BD59-A6C34878D82A}">
                    <a16:rowId xmlns:a16="http://schemas.microsoft.com/office/drawing/2014/main" val="10008"/>
                  </a:ext>
                </a:extLst>
              </a:tr>
              <a:tr h="313257">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gridSpan="3">
                  <a:txBody>
                    <a:bodyPr/>
                    <a:lstStyle/>
                    <a:p>
                      <a:pPr algn="l" fontAlgn="b"/>
                      <a:r>
                        <a:rPr lang="en-US" sz="1700" u="none" strike="noStrike" dirty="0">
                          <a:effectLst/>
                          <a:latin typeface="+mn-lt"/>
                        </a:rPr>
                        <a:t>($150 </a:t>
                      </a:r>
                      <a:r>
                        <a:rPr lang="en-US" sz="1700" u="none" strike="noStrike" dirty="0">
                          <a:effectLst/>
                          <a:latin typeface="+mn-lt"/>
                          <a:ea typeface="Arial Unicode MS"/>
                          <a:cs typeface="Arial Unicode MS"/>
                        </a:rPr>
                        <a:t>✕</a:t>
                      </a:r>
                      <a:r>
                        <a:rPr lang="en-US" sz="1700" u="none" strike="noStrike" dirty="0">
                          <a:effectLst/>
                          <a:latin typeface="+mn-lt"/>
                        </a:rPr>
                        <a:t> 20) + ($50 </a:t>
                      </a:r>
                      <a:r>
                        <a:rPr lang="en-US" sz="1700" u="none" strike="noStrike" dirty="0">
                          <a:effectLst/>
                          <a:latin typeface="+mn-lt"/>
                          <a:ea typeface="Arial Unicode MS"/>
                          <a:cs typeface="Arial Unicode MS"/>
                        </a:rPr>
                        <a:t>✕</a:t>
                      </a:r>
                      <a:r>
                        <a:rPr lang="en-US" sz="1700" u="none" strike="noStrike" dirty="0">
                          <a:effectLst/>
                          <a:latin typeface="+mn-lt"/>
                        </a:rPr>
                        <a:t> 200)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effectLst/>
                          <a:latin typeface="+mn-lt"/>
                        </a:rPr>
                        <a:t>13000</a:t>
                      </a:r>
                      <a:endParaRPr lang="en-US" sz="1700" b="0" i="0" u="none" strike="noStrike" dirty="0">
                        <a:solidFill>
                          <a:srgbClr val="000000"/>
                        </a:solidFill>
                        <a:effectLst/>
                        <a:latin typeface="+mn-lt"/>
                      </a:endParaRPr>
                    </a:p>
                  </a:txBody>
                  <a:tcPr marL="14920" marR="14920" marT="1491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00" b="0" i="0" u="none" strike="noStrike" dirty="0">
                          <a:solidFill>
                            <a:srgbClr val="000000"/>
                          </a:solidFill>
                          <a:effectLst/>
                          <a:latin typeface="+mn-lt"/>
                        </a:rPr>
                        <a:t>100 × </a:t>
                      </a:r>
                      <a:r>
                        <a:rPr lang="en-US" sz="1700" u="none" strike="noStrike" dirty="0">
                          <a:effectLst/>
                          <a:latin typeface="+mn-lt"/>
                        </a:rPr>
                        <a:t>13000</a:t>
                      </a:r>
                      <a:r>
                        <a:rPr lang="en-US" sz="1700" b="0" i="0" u="none" strike="noStrike" dirty="0">
                          <a:solidFill>
                            <a:srgbClr val="000000"/>
                          </a:solidFill>
                          <a:effectLst/>
                          <a:latin typeface="+mn-lt"/>
                        </a:rPr>
                        <a:t> / </a:t>
                      </a:r>
                      <a:r>
                        <a:rPr lang="en-US" sz="1700" u="none" strike="noStrike" dirty="0">
                          <a:effectLst/>
                          <a:latin typeface="+mn-lt"/>
                        </a:rPr>
                        <a:t>5000</a:t>
                      </a:r>
                      <a:r>
                        <a:rPr lang="en-US" sz="1700" b="0" i="0" u="none" strike="noStrike" dirty="0">
                          <a:solidFill>
                            <a:srgbClr val="000000"/>
                          </a:solidFill>
                          <a:effectLst/>
                          <a:latin typeface="+mn-lt"/>
                        </a:rPr>
                        <a:t> = 260</a:t>
                      </a:r>
                    </a:p>
                  </a:txBody>
                  <a:tcPr marL="14920" marR="14920" marT="14917" marB="0" anchor="b"/>
                </a:tc>
                <a:extLst>
                  <a:ext uri="{0D108BD9-81ED-4DB2-BD59-A6C34878D82A}">
                    <a16:rowId xmlns:a16="http://schemas.microsoft.com/office/drawing/2014/main" val="10009"/>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0"/>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gridSpan="3">
                  <a:txBody>
                    <a:bodyPr/>
                    <a:lstStyle/>
                    <a:p>
                      <a:pPr algn="ctr" fontAlgn="b"/>
                      <a:r>
                        <a:rPr lang="en-US" sz="1700" b="1" u="none" strike="noStrike" dirty="0">
                          <a:effectLst/>
                          <a:latin typeface="+mn-lt"/>
                        </a:rPr>
                        <a:t>Real GDP (Base </a:t>
                      </a:r>
                      <a:r>
                        <a:rPr lang="en-US" sz="1700" b="1" u="none" strike="noStrike">
                          <a:effectLst/>
                          <a:latin typeface="+mn-lt"/>
                        </a:rPr>
                        <a:t>year 2015)</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b="1" u="none" strike="noStrike" dirty="0">
                          <a:effectLst/>
                          <a:latin typeface="+mn-lt"/>
                        </a:rPr>
                        <a:t>2015 $</a:t>
                      </a:r>
                      <a:endParaRPr lang="en-US" sz="1700" b="1"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1"/>
                  </a:ext>
                </a:extLst>
              </a:tr>
              <a:tr h="313257">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gridSpan="3">
                  <a:txBody>
                    <a:bodyPr/>
                    <a:lstStyle/>
                    <a:p>
                      <a:pPr algn="l" fontAlgn="b"/>
                      <a:r>
                        <a:rPr lang="en-US" sz="1700" u="none" strike="noStrike" dirty="0">
                          <a:solidFill>
                            <a:srgbClr val="FF0000"/>
                          </a:solidFill>
                          <a:effectLst/>
                          <a:latin typeface="+mn-lt"/>
                        </a:rPr>
                        <a:t>($50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10) + ($20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50) =</a:t>
                      </a:r>
                      <a:endParaRPr lang="en-US" sz="1700" b="0" i="0" u="none" strike="noStrike" dirty="0">
                        <a:solidFill>
                          <a:srgbClr val="FF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FF0000"/>
                          </a:solidFill>
                          <a:effectLst/>
                          <a:latin typeface="+mn-lt"/>
                        </a:rPr>
                        <a:t>1500</a:t>
                      </a:r>
                      <a:endParaRPr lang="en-US" sz="1700" b="0" i="0" u="none" strike="noStrike" dirty="0">
                        <a:solidFill>
                          <a:srgbClr val="FF0000"/>
                        </a:solidFill>
                        <a:effectLst/>
                        <a:latin typeface="+mn-lt"/>
                      </a:endParaRPr>
                    </a:p>
                  </a:txBody>
                  <a:tcPr marL="14920" marR="14920" marT="14917" marB="0" anchor="b"/>
                </a:tc>
                <a:tc>
                  <a:txBody>
                    <a:bodyPr/>
                    <a:lstStyle/>
                    <a:p>
                      <a:pPr algn="ctr"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2"/>
                  </a:ext>
                </a:extLst>
              </a:tr>
              <a:tr h="328174">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gridSpan="3">
                  <a:txBody>
                    <a:bodyPr/>
                    <a:lstStyle/>
                    <a:p>
                      <a:pPr algn="l" fontAlgn="b"/>
                      <a:r>
                        <a:rPr lang="en-US" sz="1700" u="none" strike="noStrike" dirty="0">
                          <a:effectLst/>
                          <a:latin typeface="+mn-lt"/>
                        </a:rPr>
                        <a:t>($</a:t>
                      </a:r>
                      <a:r>
                        <a:rPr lang="en-US" sz="1700" u="none" strike="noStrike" dirty="0">
                          <a:solidFill>
                            <a:srgbClr val="FF0000"/>
                          </a:solidFill>
                          <a:effectLst/>
                          <a:latin typeface="+mn-lt"/>
                        </a:rPr>
                        <a:t>50</a:t>
                      </a:r>
                      <a:r>
                        <a:rPr lang="en-US" sz="1700" u="none" strike="noStrike" dirty="0">
                          <a:effectLst/>
                          <a:latin typeface="+mn-lt"/>
                        </a:rPr>
                        <a:t> ✕ </a:t>
                      </a:r>
                      <a:r>
                        <a:rPr lang="en-US" sz="1700" u="none" strike="noStrike" dirty="0">
                          <a:solidFill>
                            <a:srgbClr val="0070C0"/>
                          </a:solidFill>
                          <a:effectLst/>
                          <a:latin typeface="+mn-lt"/>
                        </a:rPr>
                        <a:t>20</a:t>
                      </a:r>
                      <a:r>
                        <a:rPr lang="en-US" sz="1700" u="none" strike="noStrike" dirty="0">
                          <a:effectLst/>
                          <a:latin typeface="+mn-lt"/>
                        </a:rPr>
                        <a:t>) + ($</a:t>
                      </a:r>
                      <a:r>
                        <a:rPr lang="en-US" sz="1700" u="none" strike="noStrike" dirty="0">
                          <a:solidFill>
                            <a:srgbClr val="FF0000"/>
                          </a:solidFill>
                          <a:effectLst/>
                          <a:latin typeface="+mn-lt"/>
                        </a:rPr>
                        <a:t>20</a:t>
                      </a:r>
                      <a:r>
                        <a:rPr lang="en-US" sz="1700" u="none" strike="noStrike" dirty="0">
                          <a:effectLst/>
                          <a:latin typeface="+mn-lt"/>
                        </a:rPr>
                        <a:t> ✕ </a:t>
                      </a:r>
                      <a:r>
                        <a:rPr lang="en-US" sz="1700" u="none" strike="noStrike" dirty="0">
                          <a:solidFill>
                            <a:srgbClr val="0070C0"/>
                          </a:solidFill>
                          <a:effectLst/>
                          <a:latin typeface="+mn-lt"/>
                        </a:rPr>
                        <a:t>100</a:t>
                      </a:r>
                      <a:r>
                        <a:rPr lang="en-US" sz="1700" u="none" strike="noStrike" dirty="0">
                          <a:effectLst/>
                          <a:latin typeface="+mn-lt"/>
                        </a:rPr>
                        <a:t>)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0070C0"/>
                          </a:solidFill>
                          <a:effectLst/>
                          <a:latin typeface="+mn-lt"/>
                        </a:rPr>
                        <a:t>3000</a:t>
                      </a:r>
                      <a:endParaRPr lang="en-US" sz="1700" b="0" i="0" u="none" strike="noStrike" dirty="0">
                        <a:solidFill>
                          <a:srgbClr val="0070C0"/>
                        </a:solidFill>
                        <a:effectLst/>
                        <a:latin typeface="+mn-lt"/>
                      </a:endParaRPr>
                    </a:p>
                  </a:txBody>
                  <a:tcPr marL="14920" marR="14920" marT="14917" marB="0" anchor="b"/>
                </a:tc>
                <a:tc>
                  <a:txBody>
                    <a:bodyPr/>
                    <a:lstStyle/>
                    <a:p>
                      <a:pPr algn="ctr"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3"/>
                  </a:ext>
                </a:extLst>
              </a:tr>
              <a:tr h="313257">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gridSpan="3">
                  <a:txBody>
                    <a:bodyPr/>
                    <a:lstStyle/>
                    <a:p>
                      <a:pPr algn="l" fontAlgn="b"/>
                      <a:r>
                        <a:rPr lang="en-US" sz="1700" u="none" strike="noStrike" dirty="0">
                          <a:effectLst/>
                          <a:latin typeface="+mn-lt"/>
                        </a:rPr>
                        <a:t>($</a:t>
                      </a:r>
                      <a:r>
                        <a:rPr lang="en-US" sz="1700" u="none" strike="noStrike" dirty="0">
                          <a:solidFill>
                            <a:srgbClr val="FF0000"/>
                          </a:solidFill>
                          <a:effectLst/>
                          <a:latin typeface="+mn-lt"/>
                        </a:rPr>
                        <a:t>50</a:t>
                      </a:r>
                      <a:r>
                        <a:rPr lang="en-US" sz="1700" u="none" strike="noStrike" dirty="0">
                          <a:effectLst/>
                          <a:latin typeface="+mn-lt"/>
                        </a:rPr>
                        <a:t> </a:t>
                      </a:r>
                      <a:r>
                        <a:rPr lang="en-US" sz="1700" u="none" strike="noStrike" dirty="0">
                          <a:effectLst/>
                          <a:latin typeface="+mn-lt"/>
                          <a:ea typeface="Arial Unicode MS"/>
                          <a:cs typeface="Arial Unicode MS"/>
                        </a:rPr>
                        <a:t>✕</a:t>
                      </a:r>
                      <a:r>
                        <a:rPr lang="en-US" sz="1700" u="none" strike="noStrike" dirty="0">
                          <a:effectLst/>
                          <a:latin typeface="+mn-lt"/>
                        </a:rPr>
                        <a:t> 20) + ($</a:t>
                      </a:r>
                      <a:r>
                        <a:rPr lang="en-US" sz="1700" u="none" strike="noStrike" dirty="0">
                          <a:solidFill>
                            <a:srgbClr val="FF0000"/>
                          </a:solidFill>
                          <a:effectLst/>
                          <a:latin typeface="+mn-lt"/>
                        </a:rPr>
                        <a:t>20</a:t>
                      </a:r>
                      <a:r>
                        <a:rPr lang="en-US" sz="1700" u="none" strike="noStrike" dirty="0">
                          <a:effectLst/>
                          <a:latin typeface="+mn-lt"/>
                        </a:rPr>
                        <a:t> </a:t>
                      </a:r>
                      <a:r>
                        <a:rPr lang="en-US" sz="1700" u="none" strike="noStrike" dirty="0">
                          <a:effectLst/>
                          <a:latin typeface="+mn-lt"/>
                          <a:ea typeface="Arial Unicode MS"/>
                          <a:cs typeface="Arial Unicode MS"/>
                        </a:rPr>
                        <a:t>✕</a:t>
                      </a:r>
                      <a:r>
                        <a:rPr lang="en-US" sz="1700" u="none" strike="noStrike" dirty="0">
                          <a:effectLst/>
                          <a:latin typeface="+mn-lt"/>
                        </a:rPr>
                        <a:t> 200)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effectLst/>
                          <a:latin typeface="+mn-lt"/>
                        </a:rPr>
                        <a:t>5000</a:t>
                      </a:r>
                      <a:endParaRPr lang="en-US" sz="1700" b="0"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4"/>
                  </a:ext>
                </a:extLst>
              </a:tr>
            </a:tbl>
          </a:graphicData>
        </a:graphic>
      </p:graphicFrame>
      <mc:AlternateContent xmlns:mc="http://schemas.openxmlformats.org/markup-compatibility/2006" xmlns:a14="http://schemas.microsoft.com/office/drawing/2010/main">
        <mc:Choice Requires="a14">
          <p:sp>
            <p:nvSpPr>
              <p:cNvPr id="2" name="TextBox 1"/>
              <p:cNvSpPr txBox="1"/>
              <p:nvPr/>
            </p:nvSpPr>
            <p:spPr>
              <a:xfrm>
                <a:off x="6934200" y="1692295"/>
                <a:ext cx="4876800" cy="1508105"/>
              </a:xfrm>
              <a:prstGeom prst="rect">
                <a:avLst/>
              </a:prstGeom>
              <a:solidFill>
                <a:srgbClr val="FFFF0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FF0000"/>
                              </a:solidFill>
                              <a:latin typeface="Cambria Math" panose="02040503050406030204" pitchFamily="18" charset="0"/>
                            </a:rPr>
                          </m:ctrlPr>
                        </m:sSubPr>
                        <m:e>
                          <m:r>
                            <m:rPr>
                              <m:nor/>
                            </m:rPr>
                            <a:rPr lang="en-US" sz="2800">
                              <a:solidFill>
                                <a:srgbClr val="FF0000"/>
                              </a:solidFill>
                              <a:latin typeface="Cambria Math"/>
                            </a:rPr>
                            <m:t>GDP</m:t>
                          </m:r>
                          <m:r>
                            <m:rPr>
                              <m:nor/>
                            </m:rPr>
                            <a:rPr lang="en-US" sz="2800">
                              <a:solidFill>
                                <a:srgbClr val="FF0000"/>
                              </a:solidFill>
                              <a:latin typeface="Cambria Math"/>
                            </a:rPr>
                            <m:t> </m:t>
                          </m:r>
                          <m:r>
                            <m:rPr>
                              <m:nor/>
                            </m:rPr>
                            <a:rPr lang="en-US" sz="2800">
                              <a:solidFill>
                                <a:srgbClr val="FF0000"/>
                              </a:solidFill>
                              <a:latin typeface="Cambria Math"/>
                            </a:rPr>
                            <m:t>Deflator</m:t>
                          </m:r>
                        </m:e>
                        <m:sub>
                          <m:r>
                            <a:rPr lang="en-US" sz="2800" i="1">
                              <a:solidFill>
                                <a:srgbClr val="FF0000"/>
                              </a:solidFill>
                              <a:latin typeface="Cambria Math"/>
                            </a:rPr>
                            <m:t>𝑦𝑦𝑦𝑦</m:t>
                          </m:r>
                        </m:sub>
                      </m:sSub>
                      <m:r>
                        <a:rPr lang="en-US" sz="2800" i="1">
                          <a:solidFill>
                            <a:srgbClr val="FF0000"/>
                          </a:solidFill>
                          <a:latin typeface="Cambria Math"/>
                        </a:rPr>
                        <m:t>=</m:t>
                      </m:r>
                      <m:f>
                        <m:fPr>
                          <m:ctrlPr>
                            <a:rPr lang="en-US" sz="2800" i="1">
                              <a:solidFill>
                                <a:srgbClr val="FF0000"/>
                              </a:solidFill>
                              <a:latin typeface="Cambria Math" panose="02040503050406030204" pitchFamily="18" charset="0"/>
                            </a:rPr>
                          </m:ctrlPr>
                        </m:fPr>
                        <m:num>
                          <m:sSub>
                            <m:sSubPr>
                              <m:ctrlPr>
                                <a:rPr lang="en-US" sz="2800" i="1">
                                  <a:solidFill>
                                    <a:srgbClr val="FF0000"/>
                                  </a:solidFill>
                                  <a:latin typeface="Cambria Math" panose="02040503050406030204" pitchFamily="18" charset="0"/>
                                </a:rPr>
                              </m:ctrlPr>
                            </m:sSubPr>
                            <m:e>
                              <m:r>
                                <m:rPr>
                                  <m:nor/>
                                </m:rPr>
                                <a:rPr lang="en-US" sz="2800">
                                  <a:solidFill>
                                    <a:srgbClr val="FF0000"/>
                                  </a:solidFill>
                                  <a:latin typeface="Cambria Math"/>
                                </a:rPr>
                                <m:t>Nominal</m:t>
                              </m:r>
                              <m:r>
                                <m:rPr>
                                  <m:nor/>
                                </m:rPr>
                                <a:rPr lang="en-US" sz="2800">
                                  <a:solidFill>
                                    <a:srgbClr val="FF0000"/>
                                  </a:solidFill>
                                  <a:latin typeface="Cambria Math"/>
                                </a:rPr>
                                <m:t> </m:t>
                              </m:r>
                              <m:r>
                                <m:rPr>
                                  <m:nor/>
                                </m:rPr>
                                <a:rPr lang="en-US" sz="2800">
                                  <a:solidFill>
                                    <a:srgbClr val="FF0000"/>
                                  </a:solidFill>
                                  <a:latin typeface="Cambria Math"/>
                                </a:rPr>
                                <m:t>GDP</m:t>
                              </m:r>
                            </m:e>
                            <m:sub>
                              <m:r>
                                <a:rPr lang="en-US" sz="2800" i="1">
                                  <a:solidFill>
                                    <a:srgbClr val="FF0000"/>
                                  </a:solidFill>
                                  <a:latin typeface="Cambria Math"/>
                                </a:rPr>
                                <m:t>𝑦𝑦𝑦𝑦</m:t>
                              </m:r>
                            </m:sub>
                          </m:sSub>
                        </m:num>
                        <m:den>
                          <m:sSub>
                            <m:sSubPr>
                              <m:ctrlPr>
                                <a:rPr lang="en-US" sz="2800" i="1">
                                  <a:solidFill>
                                    <a:srgbClr val="FF0000"/>
                                  </a:solidFill>
                                  <a:latin typeface="Cambria Math" panose="02040503050406030204" pitchFamily="18" charset="0"/>
                                </a:rPr>
                              </m:ctrlPr>
                            </m:sSubPr>
                            <m:e>
                              <m:r>
                                <m:rPr>
                                  <m:nor/>
                                </m:rPr>
                                <a:rPr lang="en-US" sz="2800">
                                  <a:solidFill>
                                    <a:srgbClr val="FF0000"/>
                                  </a:solidFill>
                                  <a:latin typeface="Cambria Math"/>
                                </a:rPr>
                                <m:t>Real</m:t>
                              </m:r>
                              <m:r>
                                <m:rPr>
                                  <m:nor/>
                                </m:rPr>
                                <a:rPr lang="en-US" sz="2800">
                                  <a:solidFill>
                                    <a:srgbClr val="FF0000"/>
                                  </a:solidFill>
                                  <a:latin typeface="Cambria Math"/>
                                </a:rPr>
                                <m:t> </m:t>
                              </m:r>
                              <m:r>
                                <m:rPr>
                                  <m:nor/>
                                </m:rPr>
                                <a:rPr lang="en-US" sz="2800">
                                  <a:solidFill>
                                    <a:srgbClr val="FF0000"/>
                                  </a:solidFill>
                                  <a:latin typeface="Cambria Math"/>
                                </a:rPr>
                                <m:t>GDP</m:t>
                              </m:r>
                            </m:e>
                            <m:sub>
                              <m:r>
                                <a:rPr lang="en-US" sz="2800" i="1">
                                  <a:solidFill>
                                    <a:srgbClr val="FF0000"/>
                                  </a:solidFill>
                                  <a:latin typeface="Cambria Math"/>
                                </a:rPr>
                                <m:t>𝑦𝑦𝑦𝑦</m:t>
                              </m:r>
                            </m:sub>
                          </m:sSub>
                        </m:den>
                      </m:f>
                      <m:r>
                        <a:rPr lang="en-US" sz="2800" i="1">
                          <a:solidFill>
                            <a:srgbClr val="FF0000"/>
                          </a:solidFill>
                          <a:latin typeface="Cambria Math"/>
                          <a:ea typeface="Cambria Math"/>
                        </a:rPr>
                        <m:t>×100</m:t>
                      </m:r>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934200" y="1692295"/>
                <a:ext cx="4876800" cy="150810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3276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l"/>
            <a:r>
              <a:rPr lang="en-US" altLang="en-US" dirty="0"/>
              <a:t>The GDP Deflator</a:t>
            </a:r>
          </a:p>
        </p:txBody>
      </p:sp>
      <p:sp>
        <p:nvSpPr>
          <p:cNvPr id="24579" name="Rectangle 3"/>
          <p:cNvSpPr>
            <a:spLocks noGrp="1" noChangeArrowheads="1"/>
          </p:cNvSpPr>
          <p:nvPr>
            <p:ph idx="1"/>
          </p:nvPr>
        </p:nvSpPr>
        <p:spPr/>
        <p:txBody>
          <a:bodyPr/>
          <a:lstStyle/>
          <a:p>
            <a:pPr>
              <a:buClr>
                <a:srgbClr val="000000"/>
              </a:buClr>
            </a:pPr>
            <a:r>
              <a:rPr lang="en-US" altLang="en-US" dirty="0"/>
              <a:t>The </a:t>
            </a:r>
            <a:r>
              <a:rPr lang="en-US" altLang="en-US" i="1" dirty="0">
                <a:solidFill>
                  <a:srgbClr val="25A9A6"/>
                </a:solidFill>
              </a:rPr>
              <a:t>GDP deflator </a:t>
            </a:r>
            <a:r>
              <a:rPr lang="en-US" altLang="en-US" dirty="0"/>
              <a:t>is a </a:t>
            </a:r>
            <a:r>
              <a:rPr lang="en-US" altLang="en-US" dirty="0">
                <a:solidFill>
                  <a:srgbClr val="FF0000"/>
                </a:solidFill>
              </a:rPr>
              <a:t>measure of the overall level of the prices</a:t>
            </a:r>
            <a:r>
              <a:rPr lang="en-US" altLang="en-US" dirty="0"/>
              <a:t> of the final goods and services produced within a country during a given period of time</a:t>
            </a:r>
          </a:p>
          <a:p>
            <a:pPr>
              <a:buClr>
                <a:srgbClr val="000000"/>
              </a:buClr>
            </a:pPr>
            <a:endParaRPr lang="en-US" altLang="en-US" dirty="0"/>
          </a:p>
          <a:p>
            <a:pPr>
              <a:buClr>
                <a:srgbClr val="000000"/>
              </a:buClr>
            </a:pPr>
            <a:r>
              <a:rPr lang="en-US" altLang="en-US" dirty="0"/>
              <a:t>And its growth rate is, therefore, a measure of the rate of </a:t>
            </a:r>
            <a:r>
              <a:rPr lang="en-US" altLang="en-US" dirty="0">
                <a:solidFill>
                  <a:srgbClr val="FF0000"/>
                </a:solidFill>
              </a:rPr>
              <a:t>inflation</a:t>
            </a:r>
            <a:r>
              <a:rPr lang="en-US" altLang="en-US" dirty="0"/>
              <a:t>.</a:t>
            </a:r>
          </a:p>
        </p:txBody>
      </p:sp>
      <p:sp>
        <p:nvSpPr>
          <p:cNvPr id="24580" name="Footer Placeholder 3"/>
          <p:cNvSpPr>
            <a:spLocks noGrp="1"/>
          </p:cNvSpPr>
          <p:nvPr>
            <p:ph type="ftr" sz="quarter" idx="11"/>
          </p:nvPr>
        </p:nvSpPr>
        <p:spPr>
          <a:xfrm>
            <a:off x="1524000" y="6477001"/>
            <a:ext cx="55626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Unicode MS" pitchFamily="34" charset="-128"/>
              </a:defRPr>
            </a:lvl1pPr>
            <a:lvl2pPr marL="742950" indent="-285750" eaLnBrk="0" hangingPunct="0">
              <a:spcBef>
                <a:spcPct val="20000"/>
              </a:spcBef>
              <a:buChar char="•"/>
              <a:defRPr sz="2800">
                <a:solidFill>
                  <a:schemeClr val="tx1"/>
                </a:solidFill>
                <a:latin typeface="Arial Unicode MS" pitchFamily="34" charset="-128"/>
              </a:defRPr>
            </a:lvl2pPr>
            <a:lvl3pPr marL="1143000" indent="-228600" eaLnBrk="0" hangingPunct="0">
              <a:spcBef>
                <a:spcPct val="20000"/>
              </a:spcBef>
              <a:buChar char="•"/>
              <a:defRPr sz="2400">
                <a:solidFill>
                  <a:schemeClr val="tx1"/>
                </a:solidFill>
                <a:latin typeface="Arial Unicode MS" pitchFamily="34" charset="-128"/>
              </a:defRPr>
            </a:lvl3pPr>
            <a:lvl4pPr marL="1600200" indent="-228600" eaLnBrk="0" hangingPunct="0">
              <a:spcBef>
                <a:spcPct val="20000"/>
              </a:spcBef>
              <a:buChar char="•"/>
              <a:defRPr>
                <a:solidFill>
                  <a:schemeClr val="tx1"/>
                </a:solidFill>
                <a:latin typeface="Arial Unicode MS" pitchFamily="34" charset="-128"/>
              </a:defRPr>
            </a:lvl4pPr>
            <a:lvl5pPr marL="2057400" indent="-228600" eaLnBrk="0" hangingPunct="0">
              <a:spcBef>
                <a:spcPct val="20000"/>
              </a:spcBef>
              <a:buChar char="•"/>
              <a:defRPr sz="1600">
                <a:solidFill>
                  <a:schemeClr val="tx1"/>
                </a:solidFill>
                <a:latin typeface="Arial Unicode MS" pitchFamily="34" charset="-128"/>
              </a:defRPr>
            </a:lvl5pPr>
            <a:lvl6pPr marL="2514600" indent="-228600" eaLnBrk="0" fontAlgn="base" hangingPunct="0">
              <a:spcBef>
                <a:spcPct val="20000"/>
              </a:spcBef>
              <a:spcAft>
                <a:spcPct val="0"/>
              </a:spcAft>
              <a:buChar char="•"/>
              <a:defRPr sz="1600">
                <a:solidFill>
                  <a:schemeClr val="tx1"/>
                </a:solidFill>
                <a:latin typeface="Arial Unicode MS" pitchFamily="34" charset="-128"/>
              </a:defRPr>
            </a:lvl6pPr>
            <a:lvl7pPr marL="2971800" indent="-228600" eaLnBrk="0" fontAlgn="base" hangingPunct="0">
              <a:spcBef>
                <a:spcPct val="20000"/>
              </a:spcBef>
              <a:spcAft>
                <a:spcPct val="0"/>
              </a:spcAft>
              <a:buChar char="•"/>
              <a:defRPr sz="1600">
                <a:solidFill>
                  <a:schemeClr val="tx1"/>
                </a:solidFill>
                <a:latin typeface="Arial Unicode MS" pitchFamily="34" charset="-128"/>
              </a:defRPr>
            </a:lvl7pPr>
            <a:lvl8pPr marL="3429000" indent="-228600" eaLnBrk="0" fontAlgn="base" hangingPunct="0">
              <a:spcBef>
                <a:spcPct val="20000"/>
              </a:spcBef>
              <a:spcAft>
                <a:spcPct val="0"/>
              </a:spcAft>
              <a:buChar char="•"/>
              <a:defRPr sz="1600">
                <a:solidFill>
                  <a:schemeClr val="tx1"/>
                </a:solidFill>
                <a:latin typeface="Arial Unicode MS" pitchFamily="34" charset="-128"/>
              </a:defRPr>
            </a:lvl8pPr>
            <a:lvl9pPr marL="3886200" indent="-228600" eaLnBrk="0" fontAlgn="base" hangingPunct="0">
              <a:spcBef>
                <a:spcPct val="20000"/>
              </a:spcBef>
              <a:spcAft>
                <a:spcPct val="0"/>
              </a:spcAft>
              <a:buChar char="•"/>
              <a:defRPr sz="1600">
                <a:solidFill>
                  <a:schemeClr val="tx1"/>
                </a:solidFill>
                <a:latin typeface="Arial Unicode MS" pitchFamily="34" charset="-128"/>
              </a:defRPr>
            </a:lvl9pPr>
          </a:lstStyle>
          <a:p>
            <a:pPr>
              <a:spcBef>
                <a:spcPct val="0"/>
              </a:spcBef>
              <a:buFontTx/>
              <a:buNone/>
            </a:pPr>
            <a:r>
              <a:rPr lang="en-US" altLang="en-US" sz="1400"/>
              <a:t>CHAPTER 5 MEASURING A NATION’S INCOME</a:t>
            </a:r>
          </a:p>
        </p:txBody>
      </p:sp>
    </p:spTree>
    <p:extLst>
      <p:ext uri="{BB962C8B-B14F-4D97-AF65-F5344CB8AC3E}">
        <p14:creationId xmlns:p14="http://schemas.microsoft.com/office/powerpoint/2010/main" val="2988912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The GDP Deflator and the Inflation Rate</a:t>
            </a:r>
          </a:p>
        </p:txBody>
      </p:sp>
      <p:graphicFrame>
        <p:nvGraphicFramePr>
          <p:cNvPr id="4" name="Content Placeholder 3"/>
          <p:cNvGraphicFramePr>
            <a:graphicFrameLocks noGrp="1"/>
          </p:cNvGraphicFramePr>
          <p:nvPr>
            <p:ph idx="1"/>
          </p:nvPr>
        </p:nvGraphicFramePr>
        <p:xfrm>
          <a:off x="1752600" y="1524001"/>
          <a:ext cx="8686800" cy="4540259"/>
        </p:xfrm>
        <a:graphic>
          <a:graphicData uri="http://schemas.openxmlformats.org/drawingml/2006/table">
            <a:tbl>
              <a:tblPr>
                <a:tableStyleId>{5C22544A-7EE6-4342-B048-85BDC9FD1C3A}</a:tableStyleId>
              </a:tblPr>
              <a:tblGrid>
                <a:gridCol w="994423">
                  <a:extLst>
                    <a:ext uri="{9D8B030D-6E8A-4147-A177-3AD203B41FA5}">
                      <a16:colId xmlns:a16="http://schemas.microsoft.com/office/drawing/2014/main" val="20000"/>
                    </a:ext>
                  </a:extLst>
                </a:gridCol>
                <a:gridCol w="1072113">
                  <a:extLst>
                    <a:ext uri="{9D8B030D-6E8A-4147-A177-3AD203B41FA5}">
                      <a16:colId xmlns:a16="http://schemas.microsoft.com/office/drawing/2014/main" val="20001"/>
                    </a:ext>
                  </a:extLst>
                </a:gridCol>
                <a:gridCol w="947810">
                  <a:extLst>
                    <a:ext uri="{9D8B030D-6E8A-4147-A177-3AD203B41FA5}">
                      <a16:colId xmlns:a16="http://schemas.microsoft.com/office/drawing/2014/main" val="20002"/>
                    </a:ext>
                  </a:extLst>
                </a:gridCol>
                <a:gridCol w="1134461">
                  <a:extLst>
                    <a:ext uri="{9D8B030D-6E8A-4147-A177-3AD203B41FA5}">
                      <a16:colId xmlns:a16="http://schemas.microsoft.com/office/drawing/2014/main" val="20003"/>
                    </a:ext>
                  </a:extLst>
                </a:gridCol>
                <a:gridCol w="994423">
                  <a:extLst>
                    <a:ext uri="{9D8B030D-6E8A-4147-A177-3AD203B41FA5}">
                      <a16:colId xmlns:a16="http://schemas.microsoft.com/office/drawing/2014/main" val="20004"/>
                    </a:ext>
                  </a:extLst>
                </a:gridCol>
                <a:gridCol w="3543570">
                  <a:extLst>
                    <a:ext uri="{9D8B030D-6E8A-4147-A177-3AD203B41FA5}">
                      <a16:colId xmlns:a16="http://schemas.microsoft.com/office/drawing/2014/main" val="20005"/>
                    </a:ext>
                  </a:extLst>
                </a:gridCol>
              </a:tblGrid>
              <a:tr h="298340">
                <a:tc>
                  <a:txBody>
                    <a:bodyPr/>
                    <a:lstStyle/>
                    <a:p>
                      <a:pPr algn="l" fontAlgn="b"/>
                      <a:endParaRPr lang="en-US" sz="1700" b="0" i="0" u="none" strike="noStrike" dirty="0">
                        <a:solidFill>
                          <a:srgbClr val="000000"/>
                        </a:solidFill>
                        <a:effectLst/>
                        <a:latin typeface="+mn-lt"/>
                      </a:endParaRPr>
                    </a:p>
                  </a:txBody>
                  <a:tcPr marL="14920" marR="14920" marT="14917" marB="0" anchor="b"/>
                </a:tc>
                <a:tc gridSpan="2">
                  <a:txBody>
                    <a:bodyPr/>
                    <a:lstStyle/>
                    <a:p>
                      <a:pPr algn="ctr" fontAlgn="b"/>
                      <a:r>
                        <a:rPr lang="en-US" sz="1700" b="1" u="none" strike="noStrike" dirty="0">
                          <a:effectLst/>
                          <a:latin typeface="+mn-lt"/>
                        </a:rPr>
                        <a:t>Apples</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gridSpan="2">
                  <a:txBody>
                    <a:bodyPr/>
                    <a:lstStyle/>
                    <a:p>
                      <a:pPr algn="ctr" fontAlgn="b"/>
                      <a:r>
                        <a:rPr lang="en-US" sz="1700" b="1" u="none" strike="noStrike" dirty="0">
                          <a:effectLst/>
                          <a:latin typeface="+mn-lt"/>
                        </a:rPr>
                        <a:t>Oranges</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0"/>
                  </a:ext>
                </a:extLst>
              </a:tr>
              <a:tr h="298340">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Price ($)</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Quantity</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Price ($)</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u="none" strike="noStrike" dirty="0">
                          <a:effectLst/>
                          <a:latin typeface="+mn-lt"/>
                        </a:rPr>
                        <a:t>Quantity</a:t>
                      </a:r>
                      <a:endParaRPr lang="en-US" sz="1700" b="1"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1"/>
                  </a:ext>
                </a:extLst>
              </a:tr>
              <a:tr h="298340">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50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10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20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u="none" strike="noStrike" dirty="0">
                          <a:solidFill>
                            <a:srgbClr val="FF0000"/>
                          </a:solidFill>
                          <a:effectLst/>
                          <a:latin typeface="+mn-lt"/>
                        </a:rPr>
                        <a:t>50</a:t>
                      </a:r>
                      <a:endParaRPr lang="en-US" sz="1700" b="0" i="0" u="none" strike="noStrike" dirty="0">
                        <a:solidFill>
                          <a:srgbClr val="FF000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2"/>
                  </a:ext>
                </a:extLst>
              </a:tr>
              <a:tr h="298340">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100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20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30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u="none" strike="noStrike" dirty="0">
                          <a:solidFill>
                            <a:srgbClr val="0070C0"/>
                          </a:solidFill>
                          <a:effectLst/>
                          <a:latin typeface="+mn-lt"/>
                        </a:rPr>
                        <a:t>100</a:t>
                      </a:r>
                      <a:endParaRPr lang="en-US" sz="1700" b="0" i="0" u="none" strike="noStrike" dirty="0">
                        <a:solidFill>
                          <a:srgbClr val="0070C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3"/>
                  </a:ext>
                </a:extLst>
              </a:tr>
              <a:tr h="298340">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u="none" strike="noStrike">
                          <a:effectLst/>
                          <a:latin typeface="+mn-lt"/>
                        </a:rPr>
                        <a:t>150</a:t>
                      </a:r>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u="none" strike="noStrike">
                          <a:effectLst/>
                          <a:latin typeface="+mn-lt"/>
                        </a:rPr>
                        <a:t>20</a:t>
                      </a:r>
                      <a:endParaRPr lang="en-US" sz="1700" b="0" i="0" u="none" strike="noStrike">
                        <a:solidFill>
                          <a:srgbClr val="000000"/>
                        </a:solidFill>
                        <a:effectLst/>
                        <a:latin typeface="+mn-lt"/>
                      </a:endParaRPr>
                    </a:p>
                  </a:txBody>
                  <a:tcPr marL="14920" marR="14920" marT="14917" marB="0" anchor="b"/>
                </a:tc>
                <a:tc>
                  <a:txBody>
                    <a:bodyPr/>
                    <a:lstStyle/>
                    <a:p>
                      <a:pPr algn="ctr" fontAlgn="b"/>
                      <a:r>
                        <a:rPr lang="en-US" sz="1700" u="none" strike="noStrike" dirty="0">
                          <a:effectLst/>
                          <a:latin typeface="+mn-lt"/>
                        </a:rPr>
                        <a:t>50</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u="none" strike="noStrike" dirty="0">
                          <a:effectLst/>
                          <a:latin typeface="+mn-lt"/>
                        </a:rPr>
                        <a:t>200</a:t>
                      </a:r>
                      <a:endParaRPr lang="en-US" sz="1700" b="0"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4"/>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a:solidFill>
                          <a:srgbClr val="000000"/>
                        </a:solidFill>
                        <a:effectLst/>
                        <a:latin typeface="Calibri"/>
                      </a:endParaRPr>
                    </a:p>
                  </a:txBody>
                  <a:tcPr marL="14920" marR="14920" marT="14917" marB="0" anchor="b"/>
                </a:tc>
                <a:extLst>
                  <a:ext uri="{0D108BD9-81ED-4DB2-BD59-A6C34878D82A}">
                    <a16:rowId xmlns:a16="http://schemas.microsoft.com/office/drawing/2014/main" val="10005"/>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gridSpan="3">
                  <a:txBody>
                    <a:bodyPr/>
                    <a:lstStyle/>
                    <a:p>
                      <a:pPr algn="ctr" fontAlgn="b"/>
                      <a:r>
                        <a:rPr lang="en-US" sz="1700" b="1" u="none" strike="noStrike" dirty="0">
                          <a:effectLst/>
                          <a:latin typeface="+mn-lt"/>
                        </a:rPr>
                        <a:t>Nominal GDP</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b="1" u="none" strike="noStrike" dirty="0">
                          <a:effectLst/>
                          <a:latin typeface="+mn-lt"/>
                        </a:rPr>
                        <a:t>$</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b="1" i="0" u="none" strike="noStrike" dirty="0">
                          <a:solidFill>
                            <a:srgbClr val="000000"/>
                          </a:solidFill>
                          <a:effectLst/>
                          <a:latin typeface="+mn-lt"/>
                        </a:rPr>
                        <a:t>GDP Deflator</a:t>
                      </a:r>
                    </a:p>
                  </a:txBody>
                  <a:tcPr marL="14920" marR="14920" marT="14917" marB="0" anchor="b"/>
                </a:tc>
                <a:extLst>
                  <a:ext uri="{0D108BD9-81ED-4DB2-BD59-A6C34878D82A}">
                    <a16:rowId xmlns:a16="http://schemas.microsoft.com/office/drawing/2014/main" val="10006"/>
                  </a:ext>
                </a:extLst>
              </a:tr>
              <a:tr h="313257">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gridSpan="3">
                  <a:txBody>
                    <a:bodyPr/>
                    <a:lstStyle/>
                    <a:p>
                      <a:pPr algn="l" fontAlgn="b"/>
                      <a:r>
                        <a:rPr lang="en-US" sz="1700" u="none" strike="noStrike" dirty="0">
                          <a:solidFill>
                            <a:srgbClr val="FF0000"/>
                          </a:solidFill>
                          <a:effectLst/>
                          <a:latin typeface="+mn-lt"/>
                        </a:rPr>
                        <a:t>($50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10) + ($20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50) =</a:t>
                      </a:r>
                      <a:endParaRPr lang="en-US" sz="1700" b="0" i="0" u="none" strike="noStrike" dirty="0">
                        <a:solidFill>
                          <a:srgbClr val="FF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FF0000"/>
                          </a:solidFill>
                          <a:effectLst/>
                          <a:latin typeface="+mn-lt"/>
                        </a:rPr>
                        <a:t>1500</a:t>
                      </a:r>
                      <a:endParaRPr lang="en-US" sz="1700" b="0" i="0" u="none" strike="noStrike" dirty="0">
                        <a:solidFill>
                          <a:srgbClr val="FF0000"/>
                        </a:solidFill>
                        <a:effectLst/>
                        <a:latin typeface="+mn-lt"/>
                      </a:endParaRPr>
                    </a:p>
                  </a:txBody>
                  <a:tcPr marL="14920" marR="14920" marT="14917" marB="0" anchor="b"/>
                </a:tc>
                <a:tc>
                  <a:txBody>
                    <a:bodyPr/>
                    <a:lstStyle/>
                    <a:p>
                      <a:pPr algn="ctr" fontAlgn="b"/>
                      <a:r>
                        <a:rPr lang="en-US" sz="1700" b="0" i="0" u="none" strike="noStrike" dirty="0">
                          <a:solidFill>
                            <a:srgbClr val="000000"/>
                          </a:solidFill>
                          <a:effectLst/>
                          <a:latin typeface="+mn-lt"/>
                        </a:rPr>
                        <a:t>100 × </a:t>
                      </a:r>
                      <a:r>
                        <a:rPr lang="en-US" sz="1700" b="0" i="0" u="none" strike="noStrike" dirty="0">
                          <a:solidFill>
                            <a:srgbClr val="FF0000"/>
                          </a:solidFill>
                          <a:effectLst/>
                          <a:latin typeface="+mn-lt"/>
                        </a:rPr>
                        <a:t>1500</a:t>
                      </a:r>
                      <a:r>
                        <a:rPr lang="en-US" sz="1700" b="0" i="0" u="none" strike="noStrike" dirty="0">
                          <a:solidFill>
                            <a:srgbClr val="000000"/>
                          </a:solidFill>
                          <a:effectLst/>
                          <a:latin typeface="+mn-lt"/>
                        </a:rPr>
                        <a:t> / </a:t>
                      </a:r>
                      <a:r>
                        <a:rPr lang="en-US" sz="1700" b="0" i="0" u="none" strike="noStrike" dirty="0">
                          <a:solidFill>
                            <a:srgbClr val="FF0000"/>
                          </a:solidFill>
                          <a:effectLst/>
                          <a:latin typeface="+mn-lt"/>
                        </a:rPr>
                        <a:t>1500</a:t>
                      </a:r>
                      <a:r>
                        <a:rPr lang="en-US" sz="1700" b="0" i="0" u="none" strike="noStrike" dirty="0">
                          <a:solidFill>
                            <a:srgbClr val="000000"/>
                          </a:solidFill>
                          <a:effectLst/>
                          <a:latin typeface="+mn-lt"/>
                        </a:rPr>
                        <a:t> = </a:t>
                      </a:r>
                      <a:r>
                        <a:rPr lang="en-US" sz="1700" b="0" i="0" u="none" strike="noStrike" dirty="0">
                          <a:solidFill>
                            <a:srgbClr val="FF0000"/>
                          </a:solidFill>
                          <a:effectLst/>
                          <a:latin typeface="+mn-lt"/>
                        </a:rPr>
                        <a:t>100</a:t>
                      </a:r>
                    </a:p>
                  </a:txBody>
                  <a:tcPr marL="14920" marR="14920" marT="14917" marB="0" anchor="b"/>
                </a:tc>
                <a:extLst>
                  <a:ext uri="{0D108BD9-81ED-4DB2-BD59-A6C34878D82A}">
                    <a16:rowId xmlns:a16="http://schemas.microsoft.com/office/drawing/2014/main" val="10007"/>
                  </a:ext>
                </a:extLst>
              </a:tr>
              <a:tr h="273990">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gridSpan="3">
                  <a:txBody>
                    <a:bodyPr/>
                    <a:lstStyle/>
                    <a:p>
                      <a:pPr algn="l" fontAlgn="b"/>
                      <a:r>
                        <a:rPr lang="en-US" sz="1700" u="none" strike="noStrike" dirty="0">
                          <a:solidFill>
                            <a:srgbClr val="0070C0"/>
                          </a:solidFill>
                          <a:effectLst/>
                          <a:latin typeface="+mn-lt"/>
                        </a:rPr>
                        <a:t>($100 ✕ 20) + ($30 ✕ 100) =</a:t>
                      </a:r>
                      <a:endParaRPr lang="en-US" sz="1700" b="0" i="0" u="none" strike="noStrike" dirty="0">
                        <a:solidFill>
                          <a:srgbClr val="0070C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0070C0"/>
                          </a:solidFill>
                          <a:effectLst/>
                          <a:latin typeface="+mn-lt"/>
                        </a:rPr>
                        <a:t>5000</a:t>
                      </a:r>
                      <a:endParaRPr lang="en-US" sz="1700" b="0" i="0" u="none" strike="noStrike" dirty="0">
                        <a:solidFill>
                          <a:srgbClr val="0070C0"/>
                        </a:solidFill>
                        <a:effectLst/>
                        <a:latin typeface="+mn-lt"/>
                      </a:endParaRPr>
                    </a:p>
                  </a:txBody>
                  <a:tcPr marL="14920" marR="14920" marT="1491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00" b="0" i="0" u="none" strike="noStrike" dirty="0">
                          <a:solidFill>
                            <a:srgbClr val="000000"/>
                          </a:solidFill>
                          <a:effectLst/>
                          <a:latin typeface="+mn-lt"/>
                        </a:rPr>
                        <a:t>100 × </a:t>
                      </a:r>
                      <a:r>
                        <a:rPr lang="en-US" sz="1700" u="none" strike="noStrike" dirty="0">
                          <a:solidFill>
                            <a:srgbClr val="0070C0"/>
                          </a:solidFill>
                          <a:effectLst/>
                          <a:latin typeface="+mn-lt"/>
                        </a:rPr>
                        <a:t>5000</a:t>
                      </a:r>
                      <a:r>
                        <a:rPr lang="en-US" sz="1700" b="0" i="0" u="none" strike="noStrike" dirty="0">
                          <a:solidFill>
                            <a:srgbClr val="000000"/>
                          </a:solidFill>
                          <a:effectLst/>
                          <a:latin typeface="+mn-lt"/>
                        </a:rPr>
                        <a:t> / </a:t>
                      </a:r>
                      <a:r>
                        <a:rPr lang="en-US" sz="1700" u="none" strike="noStrike" dirty="0">
                          <a:solidFill>
                            <a:srgbClr val="0070C0"/>
                          </a:solidFill>
                          <a:effectLst/>
                          <a:latin typeface="+mn-lt"/>
                        </a:rPr>
                        <a:t>3000</a:t>
                      </a:r>
                      <a:r>
                        <a:rPr lang="en-US" sz="1700" b="0" i="0" u="none" strike="noStrike" dirty="0">
                          <a:solidFill>
                            <a:srgbClr val="000000"/>
                          </a:solidFill>
                          <a:effectLst/>
                          <a:latin typeface="+mn-lt"/>
                        </a:rPr>
                        <a:t> = </a:t>
                      </a:r>
                      <a:r>
                        <a:rPr lang="en-US" sz="1700" b="0" i="0" u="none" strike="noStrike" dirty="0">
                          <a:solidFill>
                            <a:srgbClr val="0070C0"/>
                          </a:solidFill>
                          <a:effectLst/>
                          <a:latin typeface="+mn-lt"/>
                        </a:rPr>
                        <a:t>167</a:t>
                      </a:r>
                    </a:p>
                  </a:txBody>
                  <a:tcPr marL="14920" marR="14920" marT="14917" marB="0" anchor="b"/>
                </a:tc>
                <a:extLst>
                  <a:ext uri="{0D108BD9-81ED-4DB2-BD59-A6C34878D82A}">
                    <a16:rowId xmlns:a16="http://schemas.microsoft.com/office/drawing/2014/main" val="10008"/>
                  </a:ext>
                </a:extLst>
              </a:tr>
              <a:tr h="313257">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gridSpan="3">
                  <a:txBody>
                    <a:bodyPr/>
                    <a:lstStyle/>
                    <a:p>
                      <a:pPr algn="l" fontAlgn="b"/>
                      <a:r>
                        <a:rPr lang="en-US" sz="1700" u="none" strike="noStrike" dirty="0">
                          <a:effectLst/>
                          <a:latin typeface="+mn-lt"/>
                        </a:rPr>
                        <a:t>($150 </a:t>
                      </a:r>
                      <a:r>
                        <a:rPr lang="en-US" sz="1700" u="none" strike="noStrike" dirty="0">
                          <a:effectLst/>
                          <a:latin typeface="+mn-lt"/>
                          <a:ea typeface="Arial Unicode MS"/>
                          <a:cs typeface="Arial Unicode MS"/>
                        </a:rPr>
                        <a:t>✕</a:t>
                      </a:r>
                      <a:r>
                        <a:rPr lang="en-US" sz="1700" u="none" strike="noStrike" dirty="0">
                          <a:effectLst/>
                          <a:latin typeface="+mn-lt"/>
                        </a:rPr>
                        <a:t> 20) + ($50 </a:t>
                      </a:r>
                      <a:r>
                        <a:rPr lang="en-US" sz="1700" u="none" strike="noStrike" dirty="0">
                          <a:effectLst/>
                          <a:latin typeface="+mn-lt"/>
                          <a:ea typeface="Arial Unicode MS"/>
                          <a:cs typeface="Arial Unicode MS"/>
                        </a:rPr>
                        <a:t>✕</a:t>
                      </a:r>
                      <a:r>
                        <a:rPr lang="en-US" sz="1700" u="none" strike="noStrike" dirty="0">
                          <a:effectLst/>
                          <a:latin typeface="+mn-lt"/>
                        </a:rPr>
                        <a:t> 200)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effectLst/>
                          <a:latin typeface="+mn-lt"/>
                        </a:rPr>
                        <a:t>13000</a:t>
                      </a:r>
                      <a:endParaRPr lang="en-US" sz="1700" b="0" i="0" u="none" strike="noStrike" dirty="0">
                        <a:solidFill>
                          <a:srgbClr val="000000"/>
                        </a:solidFill>
                        <a:effectLst/>
                        <a:latin typeface="+mn-lt"/>
                      </a:endParaRPr>
                    </a:p>
                  </a:txBody>
                  <a:tcPr marL="14920" marR="14920" marT="14917"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00" b="0" i="0" u="none" strike="noStrike" dirty="0">
                          <a:solidFill>
                            <a:srgbClr val="000000"/>
                          </a:solidFill>
                          <a:effectLst/>
                          <a:latin typeface="+mn-lt"/>
                        </a:rPr>
                        <a:t>100 × </a:t>
                      </a:r>
                      <a:r>
                        <a:rPr lang="en-US" sz="1700" u="none" strike="noStrike" dirty="0">
                          <a:effectLst/>
                          <a:latin typeface="+mn-lt"/>
                        </a:rPr>
                        <a:t>13000</a:t>
                      </a:r>
                      <a:r>
                        <a:rPr lang="en-US" sz="1700" b="0" i="0" u="none" strike="noStrike" dirty="0">
                          <a:solidFill>
                            <a:srgbClr val="000000"/>
                          </a:solidFill>
                          <a:effectLst/>
                          <a:latin typeface="+mn-lt"/>
                        </a:rPr>
                        <a:t> / </a:t>
                      </a:r>
                      <a:r>
                        <a:rPr lang="en-US" sz="1700" u="none" strike="noStrike" dirty="0">
                          <a:effectLst/>
                          <a:latin typeface="+mn-lt"/>
                        </a:rPr>
                        <a:t>5000</a:t>
                      </a:r>
                      <a:r>
                        <a:rPr lang="en-US" sz="1700" b="0" i="0" u="none" strike="noStrike" dirty="0">
                          <a:solidFill>
                            <a:srgbClr val="000000"/>
                          </a:solidFill>
                          <a:effectLst/>
                          <a:latin typeface="+mn-lt"/>
                        </a:rPr>
                        <a:t> = 260</a:t>
                      </a:r>
                    </a:p>
                  </a:txBody>
                  <a:tcPr marL="14920" marR="14920" marT="14917" marB="0" anchor="b"/>
                </a:tc>
                <a:extLst>
                  <a:ext uri="{0D108BD9-81ED-4DB2-BD59-A6C34878D82A}">
                    <a16:rowId xmlns:a16="http://schemas.microsoft.com/office/drawing/2014/main" val="10009"/>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a:solidFill>
                          <a:srgbClr val="000000"/>
                        </a:solidFill>
                        <a:effectLst/>
                        <a:latin typeface="+mn-lt"/>
                      </a:endParaRPr>
                    </a:p>
                  </a:txBody>
                  <a:tcPr marL="14920" marR="14920" marT="14917" marB="0" anchor="b"/>
                </a:tc>
                <a:tc>
                  <a:txBody>
                    <a:bodyPr/>
                    <a:lstStyle/>
                    <a:p>
                      <a:pPr algn="l" fontAlgn="b"/>
                      <a:endParaRPr lang="en-US" sz="1700" b="0" i="0" u="none" strike="noStrike" dirty="0">
                        <a:solidFill>
                          <a:srgbClr val="000000"/>
                        </a:solidFill>
                        <a:effectLst/>
                        <a:latin typeface="+mn-lt"/>
                      </a:endParaRPr>
                    </a:p>
                  </a:txBody>
                  <a:tcPr marL="14920" marR="14920" marT="14917" marB="0" anchor="b"/>
                </a:tc>
                <a:tc>
                  <a:txBody>
                    <a:bodyPr/>
                    <a:lstStyle/>
                    <a:p>
                      <a:pPr algn="ctr"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0"/>
                  </a:ext>
                </a:extLst>
              </a:tr>
              <a:tr h="298340">
                <a:tc>
                  <a:txBody>
                    <a:bodyPr/>
                    <a:lstStyle/>
                    <a:p>
                      <a:pPr algn="ctr" fontAlgn="b"/>
                      <a:endParaRPr lang="en-US" sz="1700" b="0" i="0" u="none" strike="noStrike" dirty="0">
                        <a:solidFill>
                          <a:srgbClr val="000000"/>
                        </a:solidFill>
                        <a:effectLst/>
                        <a:latin typeface="+mn-lt"/>
                      </a:endParaRPr>
                    </a:p>
                  </a:txBody>
                  <a:tcPr marL="14920" marR="14920" marT="14917" marB="0" anchor="b"/>
                </a:tc>
                <a:tc gridSpan="3">
                  <a:txBody>
                    <a:bodyPr/>
                    <a:lstStyle/>
                    <a:p>
                      <a:pPr algn="ctr" fontAlgn="b"/>
                      <a:r>
                        <a:rPr lang="en-US" sz="1700" b="1" u="none" strike="noStrike" dirty="0">
                          <a:effectLst/>
                          <a:latin typeface="+mn-lt"/>
                        </a:rPr>
                        <a:t>Real GDP (Base year 2015)</a:t>
                      </a:r>
                      <a:endParaRPr lang="en-US" sz="1700" b="1"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b="1" u="none" strike="noStrike" dirty="0">
                          <a:effectLst/>
                          <a:latin typeface="+mn-lt"/>
                        </a:rPr>
                        <a:t>2015 $</a:t>
                      </a:r>
                      <a:endParaRPr lang="en-US" sz="1700" b="1" i="0" u="none" strike="noStrike" dirty="0">
                        <a:solidFill>
                          <a:srgbClr val="000000"/>
                        </a:solidFill>
                        <a:effectLst/>
                        <a:latin typeface="+mn-lt"/>
                      </a:endParaRPr>
                    </a:p>
                  </a:txBody>
                  <a:tcPr marL="14920" marR="14920" marT="14917" marB="0" anchor="b"/>
                </a:tc>
                <a:tc>
                  <a:txBody>
                    <a:bodyPr/>
                    <a:lstStyle/>
                    <a:p>
                      <a:pPr algn="ctr" fontAlgn="b"/>
                      <a:r>
                        <a:rPr lang="en-US" sz="1700" b="1" i="0" u="none" strike="noStrike" dirty="0">
                          <a:solidFill>
                            <a:srgbClr val="000000"/>
                          </a:solidFill>
                          <a:effectLst/>
                          <a:latin typeface="+mn-lt"/>
                        </a:rPr>
                        <a:t>Inflation (%)</a:t>
                      </a:r>
                    </a:p>
                  </a:txBody>
                  <a:tcPr marL="14920" marR="14920" marT="14917" marB="0" anchor="b"/>
                </a:tc>
                <a:extLst>
                  <a:ext uri="{0D108BD9-81ED-4DB2-BD59-A6C34878D82A}">
                    <a16:rowId xmlns:a16="http://schemas.microsoft.com/office/drawing/2014/main" val="10011"/>
                  </a:ext>
                </a:extLst>
              </a:tr>
              <a:tr h="313257">
                <a:tc>
                  <a:txBody>
                    <a:bodyPr/>
                    <a:lstStyle/>
                    <a:p>
                      <a:pPr algn="ctr" fontAlgn="b"/>
                      <a:r>
                        <a:rPr lang="en-US" sz="1700" u="none" strike="noStrike" dirty="0">
                          <a:solidFill>
                            <a:srgbClr val="FF0000"/>
                          </a:solidFill>
                          <a:effectLst/>
                          <a:latin typeface="+mn-lt"/>
                        </a:rPr>
                        <a:t>2015</a:t>
                      </a:r>
                      <a:endParaRPr lang="en-US" sz="1700" b="0" i="0" u="none" strike="noStrike" dirty="0">
                        <a:solidFill>
                          <a:srgbClr val="FF0000"/>
                        </a:solidFill>
                        <a:effectLst/>
                        <a:latin typeface="+mn-lt"/>
                      </a:endParaRPr>
                    </a:p>
                  </a:txBody>
                  <a:tcPr marL="14920" marR="14920" marT="14917" marB="0" anchor="b"/>
                </a:tc>
                <a:tc gridSpan="3">
                  <a:txBody>
                    <a:bodyPr/>
                    <a:lstStyle/>
                    <a:p>
                      <a:pPr algn="l" fontAlgn="b"/>
                      <a:r>
                        <a:rPr lang="en-US" sz="1700" u="none" strike="noStrike" dirty="0">
                          <a:solidFill>
                            <a:srgbClr val="FF0000"/>
                          </a:solidFill>
                          <a:effectLst/>
                          <a:latin typeface="+mn-lt"/>
                        </a:rPr>
                        <a:t>($50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10) + ($20 </a:t>
                      </a:r>
                      <a:r>
                        <a:rPr lang="en-US" sz="1700" u="none" strike="noStrike" dirty="0">
                          <a:solidFill>
                            <a:srgbClr val="FF0000"/>
                          </a:solidFill>
                          <a:effectLst/>
                          <a:latin typeface="+mn-lt"/>
                          <a:ea typeface="Arial Unicode MS"/>
                          <a:cs typeface="Arial Unicode MS"/>
                        </a:rPr>
                        <a:t>✕</a:t>
                      </a:r>
                      <a:r>
                        <a:rPr lang="en-US" sz="1700" u="none" strike="noStrike" dirty="0">
                          <a:solidFill>
                            <a:srgbClr val="FF0000"/>
                          </a:solidFill>
                          <a:effectLst/>
                          <a:latin typeface="+mn-lt"/>
                        </a:rPr>
                        <a:t> 50) =</a:t>
                      </a:r>
                      <a:endParaRPr lang="en-US" sz="1700" b="0" i="0" u="none" strike="noStrike" dirty="0">
                        <a:solidFill>
                          <a:srgbClr val="FF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FF0000"/>
                          </a:solidFill>
                          <a:effectLst/>
                          <a:latin typeface="+mn-lt"/>
                        </a:rPr>
                        <a:t>1500</a:t>
                      </a:r>
                      <a:endParaRPr lang="en-US" sz="1700" b="0" i="0" u="none" strike="noStrike" dirty="0">
                        <a:solidFill>
                          <a:srgbClr val="FF0000"/>
                        </a:solidFill>
                        <a:effectLst/>
                        <a:latin typeface="+mn-lt"/>
                      </a:endParaRPr>
                    </a:p>
                  </a:txBody>
                  <a:tcPr marL="14920" marR="14920" marT="14917" marB="0" anchor="b"/>
                </a:tc>
                <a:tc>
                  <a:txBody>
                    <a:bodyPr/>
                    <a:lstStyle/>
                    <a:p>
                      <a:pPr algn="ctr" fontAlgn="b"/>
                      <a:endParaRPr lang="en-US" sz="1700" b="0" i="0" u="none" strike="noStrike" dirty="0">
                        <a:solidFill>
                          <a:srgbClr val="000000"/>
                        </a:solidFill>
                        <a:effectLst/>
                        <a:latin typeface="+mn-lt"/>
                      </a:endParaRPr>
                    </a:p>
                  </a:txBody>
                  <a:tcPr marL="14920" marR="14920" marT="14917" marB="0" anchor="b"/>
                </a:tc>
                <a:extLst>
                  <a:ext uri="{0D108BD9-81ED-4DB2-BD59-A6C34878D82A}">
                    <a16:rowId xmlns:a16="http://schemas.microsoft.com/office/drawing/2014/main" val="10012"/>
                  </a:ext>
                </a:extLst>
              </a:tr>
              <a:tr h="328174">
                <a:tc>
                  <a:txBody>
                    <a:bodyPr/>
                    <a:lstStyle/>
                    <a:p>
                      <a:pPr algn="ctr" fontAlgn="b"/>
                      <a:r>
                        <a:rPr lang="en-US" sz="1700" u="none" strike="noStrike" dirty="0">
                          <a:solidFill>
                            <a:srgbClr val="0070C0"/>
                          </a:solidFill>
                          <a:effectLst/>
                          <a:latin typeface="+mn-lt"/>
                        </a:rPr>
                        <a:t>2016</a:t>
                      </a:r>
                      <a:endParaRPr lang="en-US" sz="1700" b="0" i="0" u="none" strike="noStrike" dirty="0">
                        <a:solidFill>
                          <a:srgbClr val="0070C0"/>
                        </a:solidFill>
                        <a:effectLst/>
                        <a:latin typeface="+mn-lt"/>
                      </a:endParaRPr>
                    </a:p>
                  </a:txBody>
                  <a:tcPr marL="14920" marR="14920" marT="14917" marB="0" anchor="b"/>
                </a:tc>
                <a:tc gridSpan="3">
                  <a:txBody>
                    <a:bodyPr/>
                    <a:lstStyle/>
                    <a:p>
                      <a:pPr algn="l" fontAlgn="b"/>
                      <a:r>
                        <a:rPr lang="en-US" sz="1700" u="none" strike="noStrike" dirty="0">
                          <a:effectLst/>
                          <a:latin typeface="+mn-lt"/>
                        </a:rPr>
                        <a:t>($</a:t>
                      </a:r>
                      <a:r>
                        <a:rPr lang="en-US" sz="1700" u="none" strike="noStrike" dirty="0">
                          <a:solidFill>
                            <a:srgbClr val="FF0000"/>
                          </a:solidFill>
                          <a:effectLst/>
                          <a:latin typeface="+mn-lt"/>
                        </a:rPr>
                        <a:t>50</a:t>
                      </a:r>
                      <a:r>
                        <a:rPr lang="en-US" sz="1700" u="none" strike="noStrike" dirty="0">
                          <a:effectLst/>
                          <a:latin typeface="+mn-lt"/>
                        </a:rPr>
                        <a:t> ✕ </a:t>
                      </a:r>
                      <a:r>
                        <a:rPr lang="en-US" sz="1700" u="none" strike="noStrike" dirty="0">
                          <a:solidFill>
                            <a:srgbClr val="0070C0"/>
                          </a:solidFill>
                          <a:effectLst/>
                          <a:latin typeface="+mn-lt"/>
                        </a:rPr>
                        <a:t>20</a:t>
                      </a:r>
                      <a:r>
                        <a:rPr lang="en-US" sz="1700" u="none" strike="noStrike" dirty="0">
                          <a:effectLst/>
                          <a:latin typeface="+mn-lt"/>
                        </a:rPr>
                        <a:t>) + ($</a:t>
                      </a:r>
                      <a:r>
                        <a:rPr lang="en-US" sz="1700" u="none" strike="noStrike" dirty="0">
                          <a:solidFill>
                            <a:srgbClr val="FF0000"/>
                          </a:solidFill>
                          <a:effectLst/>
                          <a:latin typeface="+mn-lt"/>
                        </a:rPr>
                        <a:t>20</a:t>
                      </a:r>
                      <a:r>
                        <a:rPr lang="en-US" sz="1700" u="none" strike="noStrike" dirty="0">
                          <a:effectLst/>
                          <a:latin typeface="+mn-lt"/>
                        </a:rPr>
                        <a:t> ✕ </a:t>
                      </a:r>
                      <a:r>
                        <a:rPr lang="en-US" sz="1700" u="none" strike="noStrike" dirty="0">
                          <a:solidFill>
                            <a:srgbClr val="0070C0"/>
                          </a:solidFill>
                          <a:effectLst/>
                          <a:latin typeface="+mn-lt"/>
                        </a:rPr>
                        <a:t>100</a:t>
                      </a:r>
                      <a:r>
                        <a:rPr lang="en-US" sz="1700" u="none" strike="noStrike" dirty="0">
                          <a:effectLst/>
                          <a:latin typeface="+mn-lt"/>
                        </a:rPr>
                        <a:t>)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solidFill>
                            <a:srgbClr val="0070C0"/>
                          </a:solidFill>
                          <a:effectLst/>
                          <a:latin typeface="+mn-lt"/>
                        </a:rPr>
                        <a:t>3000</a:t>
                      </a:r>
                      <a:endParaRPr lang="en-US" sz="1700" b="0" i="0" u="none" strike="noStrike" dirty="0">
                        <a:solidFill>
                          <a:srgbClr val="0070C0"/>
                        </a:solidFill>
                        <a:effectLst/>
                        <a:latin typeface="+mn-lt"/>
                      </a:endParaRPr>
                    </a:p>
                  </a:txBody>
                  <a:tcPr marL="14920" marR="14920" marT="14917" marB="0" anchor="b"/>
                </a:tc>
                <a:tc>
                  <a:txBody>
                    <a:bodyPr/>
                    <a:lstStyle/>
                    <a:p>
                      <a:pPr algn="ctr" fontAlgn="b"/>
                      <a:r>
                        <a:rPr lang="en-US" sz="1700" b="0" i="0" u="none" strike="noStrike" dirty="0">
                          <a:solidFill>
                            <a:srgbClr val="000000"/>
                          </a:solidFill>
                          <a:effectLst/>
                          <a:latin typeface="+mn-lt"/>
                        </a:rPr>
                        <a:t>100 × (</a:t>
                      </a:r>
                      <a:r>
                        <a:rPr lang="en-US" sz="1700" b="0" i="0" u="none" strike="noStrike" dirty="0">
                          <a:solidFill>
                            <a:srgbClr val="0070C0"/>
                          </a:solidFill>
                          <a:effectLst/>
                          <a:latin typeface="+mn-lt"/>
                        </a:rPr>
                        <a:t>167</a:t>
                      </a:r>
                      <a:r>
                        <a:rPr lang="en-US" sz="1700" b="0" i="0" u="none" strike="noStrike" dirty="0">
                          <a:solidFill>
                            <a:srgbClr val="000000"/>
                          </a:solidFill>
                          <a:effectLst/>
                          <a:latin typeface="+mn-lt"/>
                        </a:rPr>
                        <a:t> – </a:t>
                      </a:r>
                      <a:r>
                        <a:rPr lang="en-US" sz="1700" b="0" i="0" u="none" strike="noStrike" dirty="0">
                          <a:solidFill>
                            <a:srgbClr val="FF0000"/>
                          </a:solidFill>
                          <a:effectLst/>
                          <a:latin typeface="+mn-lt"/>
                        </a:rPr>
                        <a:t>100</a:t>
                      </a:r>
                      <a:r>
                        <a:rPr lang="en-US" sz="1700" b="0" i="0" u="none" strike="noStrike" dirty="0">
                          <a:solidFill>
                            <a:srgbClr val="000000"/>
                          </a:solidFill>
                          <a:effectLst/>
                          <a:latin typeface="+mn-lt"/>
                        </a:rPr>
                        <a:t>) / </a:t>
                      </a:r>
                      <a:r>
                        <a:rPr lang="en-US" sz="1700" b="0" i="0" u="none" strike="noStrike" dirty="0">
                          <a:solidFill>
                            <a:srgbClr val="FF0000"/>
                          </a:solidFill>
                          <a:effectLst/>
                          <a:latin typeface="+mn-lt"/>
                        </a:rPr>
                        <a:t>100</a:t>
                      </a:r>
                      <a:r>
                        <a:rPr lang="en-US" sz="1700" b="0" i="0" u="none" strike="noStrike" dirty="0">
                          <a:solidFill>
                            <a:srgbClr val="000000"/>
                          </a:solidFill>
                          <a:effectLst/>
                          <a:latin typeface="+mn-lt"/>
                        </a:rPr>
                        <a:t> = </a:t>
                      </a:r>
                      <a:r>
                        <a:rPr lang="en-US" sz="1700" b="0" i="0" u="none" strike="noStrike" dirty="0">
                          <a:solidFill>
                            <a:srgbClr val="0070C0"/>
                          </a:solidFill>
                          <a:effectLst/>
                          <a:latin typeface="+mn-lt"/>
                        </a:rPr>
                        <a:t>67</a:t>
                      </a:r>
                    </a:p>
                  </a:txBody>
                  <a:tcPr marL="14920" marR="14920" marT="14917" marB="0" anchor="b"/>
                </a:tc>
                <a:extLst>
                  <a:ext uri="{0D108BD9-81ED-4DB2-BD59-A6C34878D82A}">
                    <a16:rowId xmlns:a16="http://schemas.microsoft.com/office/drawing/2014/main" val="10013"/>
                  </a:ext>
                </a:extLst>
              </a:tr>
              <a:tr h="313257">
                <a:tc>
                  <a:txBody>
                    <a:bodyPr/>
                    <a:lstStyle/>
                    <a:p>
                      <a:pPr algn="ctr" fontAlgn="b"/>
                      <a:r>
                        <a:rPr lang="en-US" sz="1700" u="none" strike="noStrike" dirty="0">
                          <a:effectLst/>
                          <a:latin typeface="+mn-lt"/>
                        </a:rPr>
                        <a:t>2017</a:t>
                      </a:r>
                      <a:endParaRPr lang="en-US" sz="1700" b="0" i="0" u="none" strike="noStrike" dirty="0">
                        <a:solidFill>
                          <a:srgbClr val="000000"/>
                        </a:solidFill>
                        <a:effectLst/>
                        <a:latin typeface="+mn-lt"/>
                      </a:endParaRPr>
                    </a:p>
                  </a:txBody>
                  <a:tcPr marL="14920" marR="14920" marT="14917" marB="0" anchor="b"/>
                </a:tc>
                <a:tc gridSpan="3">
                  <a:txBody>
                    <a:bodyPr/>
                    <a:lstStyle/>
                    <a:p>
                      <a:pPr algn="l" fontAlgn="b"/>
                      <a:r>
                        <a:rPr lang="en-US" sz="1700" u="none" strike="noStrike" dirty="0">
                          <a:effectLst/>
                          <a:latin typeface="+mn-lt"/>
                        </a:rPr>
                        <a:t>($</a:t>
                      </a:r>
                      <a:r>
                        <a:rPr lang="en-US" sz="1700" u="none" strike="noStrike" dirty="0">
                          <a:solidFill>
                            <a:srgbClr val="FF0000"/>
                          </a:solidFill>
                          <a:effectLst/>
                          <a:latin typeface="+mn-lt"/>
                        </a:rPr>
                        <a:t>50</a:t>
                      </a:r>
                      <a:r>
                        <a:rPr lang="en-US" sz="1700" u="none" strike="noStrike" dirty="0">
                          <a:effectLst/>
                          <a:latin typeface="+mn-lt"/>
                        </a:rPr>
                        <a:t> </a:t>
                      </a:r>
                      <a:r>
                        <a:rPr lang="en-US" sz="1700" u="none" strike="noStrike" dirty="0">
                          <a:effectLst/>
                          <a:latin typeface="+mn-lt"/>
                          <a:ea typeface="Arial Unicode MS"/>
                          <a:cs typeface="Arial Unicode MS"/>
                        </a:rPr>
                        <a:t>✕</a:t>
                      </a:r>
                      <a:r>
                        <a:rPr lang="en-US" sz="1700" u="none" strike="noStrike" dirty="0">
                          <a:effectLst/>
                          <a:latin typeface="+mn-lt"/>
                        </a:rPr>
                        <a:t> 20) + ($</a:t>
                      </a:r>
                      <a:r>
                        <a:rPr lang="en-US" sz="1700" u="none" strike="noStrike" dirty="0">
                          <a:solidFill>
                            <a:srgbClr val="FF0000"/>
                          </a:solidFill>
                          <a:effectLst/>
                          <a:latin typeface="+mn-lt"/>
                        </a:rPr>
                        <a:t>20</a:t>
                      </a:r>
                      <a:r>
                        <a:rPr lang="en-US" sz="1700" u="none" strike="noStrike" dirty="0">
                          <a:effectLst/>
                          <a:latin typeface="+mn-lt"/>
                        </a:rPr>
                        <a:t> </a:t>
                      </a:r>
                      <a:r>
                        <a:rPr lang="en-US" sz="1700" u="none" strike="noStrike" dirty="0">
                          <a:effectLst/>
                          <a:latin typeface="+mn-lt"/>
                          <a:ea typeface="Arial Unicode MS"/>
                          <a:cs typeface="Arial Unicode MS"/>
                        </a:rPr>
                        <a:t>✕</a:t>
                      </a:r>
                      <a:r>
                        <a:rPr lang="en-US" sz="1700" u="none" strike="noStrike" dirty="0">
                          <a:effectLst/>
                          <a:latin typeface="+mn-lt"/>
                        </a:rPr>
                        <a:t> 200) =</a:t>
                      </a:r>
                      <a:endParaRPr lang="en-US" sz="1700" b="0" i="0" u="none" strike="noStrike" dirty="0">
                        <a:solidFill>
                          <a:srgbClr val="000000"/>
                        </a:solidFill>
                        <a:effectLst/>
                        <a:latin typeface="+mn-lt"/>
                      </a:endParaRPr>
                    </a:p>
                  </a:txBody>
                  <a:tcPr marL="14920" marR="14920" marT="14917" marB="0" anchor="b"/>
                </a:tc>
                <a:tc hMerge="1">
                  <a:txBody>
                    <a:bodyPr/>
                    <a:lstStyle/>
                    <a:p>
                      <a:endParaRPr lang="en-US"/>
                    </a:p>
                  </a:txBody>
                  <a:tcPr/>
                </a:tc>
                <a:tc hMerge="1">
                  <a:txBody>
                    <a:bodyPr/>
                    <a:lstStyle/>
                    <a:p>
                      <a:endParaRPr lang="en-US"/>
                    </a:p>
                  </a:txBody>
                  <a:tcPr/>
                </a:tc>
                <a:tc>
                  <a:txBody>
                    <a:bodyPr/>
                    <a:lstStyle/>
                    <a:p>
                      <a:pPr algn="ctr" fontAlgn="b"/>
                      <a:r>
                        <a:rPr lang="en-US" sz="1700" u="none" strike="noStrike" dirty="0">
                          <a:effectLst/>
                          <a:latin typeface="+mn-lt"/>
                        </a:rPr>
                        <a:t>5000</a:t>
                      </a:r>
                      <a:endParaRPr lang="en-US" sz="1700" b="0" i="0" u="none" strike="noStrike" dirty="0">
                        <a:solidFill>
                          <a:srgbClr val="000000"/>
                        </a:solidFill>
                        <a:effectLst/>
                        <a:latin typeface="+mn-lt"/>
                      </a:endParaRPr>
                    </a:p>
                  </a:txBody>
                  <a:tcPr marL="14920" marR="14920" marT="14917" marB="0" anchor="b"/>
                </a:tc>
                <a:tc>
                  <a:txBody>
                    <a:bodyPr/>
                    <a:lstStyle/>
                    <a:p>
                      <a:pPr algn="ctr" fontAlgn="b"/>
                      <a:r>
                        <a:rPr lang="en-US" sz="1700" b="0" i="0" u="none" strike="noStrike" dirty="0">
                          <a:solidFill>
                            <a:srgbClr val="000000"/>
                          </a:solidFill>
                          <a:effectLst/>
                          <a:latin typeface="+mn-lt"/>
                        </a:rPr>
                        <a:t>100 × (</a:t>
                      </a:r>
                      <a:r>
                        <a:rPr lang="en-US" sz="1700" b="0" i="0" u="none" strike="noStrike" dirty="0">
                          <a:solidFill>
                            <a:schemeClr val="tx1"/>
                          </a:solidFill>
                          <a:effectLst/>
                          <a:latin typeface="+mn-lt"/>
                        </a:rPr>
                        <a:t>260</a:t>
                      </a:r>
                      <a:r>
                        <a:rPr lang="en-US" sz="1700" b="0" i="0" u="none" strike="noStrike" dirty="0">
                          <a:solidFill>
                            <a:srgbClr val="000000"/>
                          </a:solidFill>
                          <a:effectLst/>
                          <a:latin typeface="+mn-lt"/>
                        </a:rPr>
                        <a:t> – </a:t>
                      </a:r>
                      <a:r>
                        <a:rPr lang="en-US" sz="1700" b="0" i="0" u="none" strike="noStrike" dirty="0">
                          <a:solidFill>
                            <a:srgbClr val="0070C0"/>
                          </a:solidFill>
                          <a:effectLst/>
                          <a:latin typeface="+mn-lt"/>
                        </a:rPr>
                        <a:t>167</a:t>
                      </a:r>
                      <a:r>
                        <a:rPr lang="en-US" sz="1700" b="0" i="0" u="none" strike="noStrike" dirty="0">
                          <a:solidFill>
                            <a:srgbClr val="000000"/>
                          </a:solidFill>
                          <a:effectLst/>
                          <a:latin typeface="+mn-lt"/>
                        </a:rPr>
                        <a:t>) / </a:t>
                      </a:r>
                      <a:r>
                        <a:rPr lang="en-US" sz="1700" b="0" i="0" u="none" strike="noStrike" dirty="0">
                          <a:solidFill>
                            <a:srgbClr val="0070C0"/>
                          </a:solidFill>
                          <a:effectLst/>
                          <a:latin typeface="+mn-lt"/>
                        </a:rPr>
                        <a:t>167</a:t>
                      </a:r>
                      <a:r>
                        <a:rPr lang="en-US" sz="1700" b="0" i="0" u="none" strike="noStrike" dirty="0">
                          <a:solidFill>
                            <a:srgbClr val="000000"/>
                          </a:solidFill>
                          <a:effectLst/>
                          <a:latin typeface="+mn-lt"/>
                        </a:rPr>
                        <a:t> = </a:t>
                      </a:r>
                      <a:r>
                        <a:rPr lang="en-US" sz="1700" b="0" i="0" u="none" strike="noStrike" dirty="0">
                          <a:solidFill>
                            <a:schemeClr val="tx1"/>
                          </a:solidFill>
                          <a:effectLst/>
                          <a:latin typeface="+mn-lt"/>
                        </a:rPr>
                        <a:t>55.69</a:t>
                      </a:r>
                    </a:p>
                  </a:txBody>
                  <a:tcPr marL="14920" marR="14920" marT="14917" marB="0" anchor="b"/>
                </a:tc>
                <a:extLst>
                  <a:ext uri="{0D108BD9-81ED-4DB2-BD59-A6C34878D82A}">
                    <a16:rowId xmlns:a16="http://schemas.microsoft.com/office/drawing/2014/main" val="10014"/>
                  </a:ext>
                </a:extLst>
              </a:tr>
            </a:tbl>
          </a:graphicData>
        </a:graphic>
      </p:graphicFrame>
      <p:graphicFrame>
        <p:nvGraphicFramePr>
          <p:cNvPr id="5" name="Object 2"/>
          <p:cNvGraphicFramePr>
            <a:graphicFrameLocks noChangeAspect="1"/>
          </p:cNvGraphicFramePr>
          <p:nvPr/>
        </p:nvGraphicFramePr>
        <p:xfrm>
          <a:off x="6870701" y="2273300"/>
          <a:ext cx="3770313" cy="546100"/>
        </p:xfrm>
        <a:graphic>
          <a:graphicData uri="http://schemas.openxmlformats.org/presentationml/2006/ole">
            <mc:AlternateContent xmlns:mc="http://schemas.openxmlformats.org/markup-compatibility/2006">
              <mc:Choice xmlns:v="urn:schemas-microsoft-com:vml" Requires="v">
                <p:oleObj name="Equation" r:id="rId2" imgW="2717800" imgH="393700" progId="Equation.3">
                  <p:embed/>
                </p:oleObj>
              </mc:Choice>
              <mc:Fallback>
                <p:oleObj name="Equation" r:id="rId2" imgW="2717800" imgH="393700" progId="Equation.3">
                  <p:embed/>
                  <p:pic>
                    <p:nvPicPr>
                      <p:cNvPr id="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1" y="2273300"/>
                        <a:ext cx="3770313" cy="546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11403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676400"/>
            <a:ext cx="2819400" cy="1569660"/>
          </a:xfrm>
          <a:prstGeom prst="rect">
            <a:avLst/>
          </a:prstGeom>
          <a:noFill/>
          <a:ln>
            <a:solidFill>
              <a:srgbClr val="C00000"/>
            </a:solidFill>
          </a:ln>
        </p:spPr>
        <p:txBody>
          <a:bodyPr wrap="square" rtlCol="0">
            <a:spAutoFit/>
          </a:bodyPr>
          <a:lstStyle/>
          <a:p>
            <a:pPr algn="ctr"/>
            <a:r>
              <a:rPr lang="en-US" sz="3200" dirty="0">
                <a:latin typeface="Calibri" panose="020F0502020204030204" pitchFamily="34" charset="0"/>
                <a:cs typeface="Calibri" panose="020F0502020204030204" pitchFamily="34" charset="0"/>
              </a:rPr>
              <a:t>GDP Deflator for </a:t>
            </a:r>
            <a:r>
              <a:rPr lang="en-US" sz="3200" b="1" dirty="0">
                <a:latin typeface="Calibri" panose="020F0502020204030204" pitchFamily="34" charset="0"/>
                <a:cs typeface="Calibri" panose="020F0502020204030204" pitchFamily="34" charset="0"/>
              </a:rPr>
              <a:t>2019</a:t>
            </a:r>
            <a:r>
              <a:rPr lang="en-US" sz="3200" dirty="0">
                <a:latin typeface="Calibri" panose="020F0502020204030204" pitchFamily="34" charset="0"/>
                <a:cs typeface="Calibri" panose="020F0502020204030204" pitchFamily="34" charset="0"/>
              </a:rPr>
              <a:t> with base year </a:t>
            </a:r>
            <a:r>
              <a:rPr lang="en-US" sz="3200" b="1" dirty="0">
                <a:latin typeface="Calibri" panose="020F0502020204030204" pitchFamily="34" charset="0"/>
                <a:cs typeface="Calibri" panose="020F0502020204030204" pitchFamily="34" charset="0"/>
              </a:rPr>
              <a:t>2012</a:t>
            </a:r>
          </a:p>
        </p:txBody>
      </p:sp>
      <p:sp>
        <p:nvSpPr>
          <p:cNvPr id="7" name="TextBox 6"/>
          <p:cNvSpPr txBox="1"/>
          <p:nvPr/>
        </p:nvSpPr>
        <p:spPr>
          <a:xfrm>
            <a:off x="5241824" y="685800"/>
            <a:ext cx="3978377" cy="1569660"/>
          </a:xfrm>
          <a:prstGeom prst="rect">
            <a:avLst/>
          </a:prstGeom>
          <a:noFill/>
          <a:ln>
            <a:solidFill>
              <a:srgbClr val="C00000"/>
            </a:solidFill>
          </a:ln>
        </p:spPr>
        <p:txBody>
          <a:bodyPr wrap="square" rtlCol="0">
            <a:spAutoFit/>
          </a:bodyPr>
          <a:lstStyle/>
          <a:p>
            <a:pPr algn="ctr"/>
            <a:r>
              <a:rPr lang="en-US" sz="2400" dirty="0">
                <a:latin typeface="Calibri" panose="020F0502020204030204" pitchFamily="34" charset="0"/>
                <a:cs typeface="Calibri" panose="020F0502020204030204" pitchFamily="34" charset="0"/>
              </a:rPr>
              <a:t>Market value of all domestically produced final goods and services produced in </a:t>
            </a:r>
            <a:r>
              <a:rPr lang="en-US" sz="2400" b="1" dirty="0">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at </a:t>
            </a:r>
            <a:r>
              <a:rPr lang="en-US" sz="2400" b="1" dirty="0">
                <a:solidFill>
                  <a:srgbClr val="FF0000"/>
                </a:solidFill>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prices</a:t>
            </a:r>
          </a:p>
        </p:txBody>
      </p:sp>
      <p:cxnSp>
        <p:nvCxnSpPr>
          <p:cNvPr id="9" name="Straight Connector 8"/>
          <p:cNvCxnSpPr/>
          <p:nvPr/>
        </p:nvCxnSpPr>
        <p:spPr>
          <a:xfrm>
            <a:off x="5029200" y="24612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2168843"/>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1" name="TextBox 10"/>
          <p:cNvSpPr txBox="1"/>
          <p:nvPr/>
        </p:nvSpPr>
        <p:spPr>
          <a:xfrm>
            <a:off x="5241824" y="2662298"/>
            <a:ext cx="3978377" cy="1569660"/>
          </a:xfrm>
          <a:prstGeom prst="rect">
            <a:avLst/>
          </a:prstGeom>
          <a:noFill/>
          <a:ln>
            <a:solidFill>
              <a:srgbClr val="C00000"/>
            </a:solidFill>
          </a:ln>
        </p:spPr>
        <p:txBody>
          <a:bodyPr wrap="square" rtlCol="0">
            <a:spAutoFit/>
          </a:bodyPr>
          <a:lstStyle/>
          <a:p>
            <a:pPr algn="ctr"/>
            <a:r>
              <a:rPr lang="en-US" sz="2400" dirty="0">
                <a:latin typeface="Calibri" panose="020F0502020204030204" pitchFamily="34" charset="0"/>
                <a:cs typeface="Calibri" panose="020F0502020204030204" pitchFamily="34" charset="0"/>
              </a:rPr>
              <a:t>Market value of all domestically produced final goods and services produced in </a:t>
            </a:r>
            <a:r>
              <a:rPr lang="en-US" sz="2400" b="1" dirty="0">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at </a:t>
            </a:r>
            <a:r>
              <a:rPr lang="en-US" sz="2400" b="1" dirty="0">
                <a:solidFill>
                  <a:srgbClr val="FF0000"/>
                </a:solidFill>
                <a:latin typeface="Calibri" panose="020F0502020204030204" pitchFamily="34" charset="0"/>
                <a:cs typeface="Calibri" panose="020F0502020204030204" pitchFamily="34" charset="0"/>
              </a:rPr>
              <a:t>2012</a:t>
            </a:r>
            <a:r>
              <a:rPr lang="en-US" sz="2400" dirty="0">
                <a:latin typeface="Calibri" panose="020F0502020204030204" pitchFamily="34" charset="0"/>
                <a:cs typeface="Calibri" panose="020F0502020204030204" pitchFamily="34" charset="0"/>
              </a:rPr>
              <a:t> prices</a:t>
            </a:r>
          </a:p>
        </p:txBody>
      </p:sp>
      <p:sp>
        <p:nvSpPr>
          <p:cNvPr id="12" name="TextBox 11"/>
          <p:cNvSpPr txBox="1"/>
          <p:nvPr/>
        </p:nvSpPr>
        <p:spPr>
          <a:xfrm>
            <a:off x="9432823" y="2161469"/>
            <a:ext cx="1235177"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 100</a:t>
            </a:r>
          </a:p>
        </p:txBody>
      </p:sp>
      <p:sp>
        <p:nvSpPr>
          <p:cNvPr id="13" name="TextBox 12"/>
          <p:cNvSpPr txBox="1"/>
          <p:nvPr/>
        </p:nvSpPr>
        <p:spPr>
          <a:xfrm>
            <a:off x="5241824" y="5130226"/>
            <a:ext cx="3978377"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$600</a:t>
            </a:r>
          </a:p>
        </p:txBody>
      </p:sp>
      <p:cxnSp>
        <p:nvCxnSpPr>
          <p:cNvPr id="14" name="Straight Connector 13"/>
          <p:cNvCxnSpPr/>
          <p:nvPr/>
        </p:nvCxnSpPr>
        <p:spPr>
          <a:xfrm>
            <a:off x="5029200" y="57378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5445443"/>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6" name="TextBox 15"/>
          <p:cNvSpPr txBox="1"/>
          <p:nvPr/>
        </p:nvSpPr>
        <p:spPr>
          <a:xfrm>
            <a:off x="5241824" y="5791201"/>
            <a:ext cx="3978377"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$200</a:t>
            </a:r>
          </a:p>
        </p:txBody>
      </p:sp>
      <p:sp>
        <p:nvSpPr>
          <p:cNvPr id="17" name="TextBox 16"/>
          <p:cNvSpPr txBox="1"/>
          <p:nvPr/>
        </p:nvSpPr>
        <p:spPr>
          <a:xfrm>
            <a:off x="9432823" y="5438069"/>
            <a:ext cx="1235177"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 100</a:t>
            </a:r>
          </a:p>
        </p:txBody>
      </p:sp>
      <p:sp>
        <p:nvSpPr>
          <p:cNvPr id="18" name="TextBox 17"/>
          <p:cNvSpPr txBox="1"/>
          <p:nvPr/>
        </p:nvSpPr>
        <p:spPr>
          <a:xfrm>
            <a:off x="4343400" y="6273226"/>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9" name="TextBox 18"/>
          <p:cNvSpPr txBox="1"/>
          <p:nvPr/>
        </p:nvSpPr>
        <p:spPr>
          <a:xfrm>
            <a:off x="4876800" y="6273226"/>
            <a:ext cx="838200"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300</a:t>
            </a:r>
          </a:p>
        </p:txBody>
      </p:sp>
    </p:spTree>
    <p:extLst>
      <p:ext uri="{BB962C8B-B14F-4D97-AF65-F5344CB8AC3E}">
        <p14:creationId xmlns:p14="http://schemas.microsoft.com/office/powerpoint/2010/main" val="732337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676400"/>
            <a:ext cx="2819400" cy="1569660"/>
          </a:xfrm>
          <a:prstGeom prst="rect">
            <a:avLst/>
          </a:prstGeom>
          <a:noFill/>
          <a:ln>
            <a:solidFill>
              <a:srgbClr val="C00000"/>
            </a:solidFill>
          </a:ln>
        </p:spPr>
        <p:txBody>
          <a:bodyPr wrap="square" rtlCol="0">
            <a:spAutoFit/>
          </a:bodyPr>
          <a:lstStyle/>
          <a:p>
            <a:pPr algn="ctr"/>
            <a:r>
              <a:rPr lang="en-US" sz="3200" dirty="0">
                <a:latin typeface="Calibri" panose="020F0502020204030204" pitchFamily="34" charset="0"/>
                <a:cs typeface="Calibri" panose="020F0502020204030204" pitchFamily="34" charset="0"/>
              </a:rPr>
              <a:t>GDP Deflator for </a:t>
            </a:r>
            <a:r>
              <a:rPr lang="en-US" sz="3200" b="1" dirty="0">
                <a:latin typeface="Calibri" panose="020F0502020204030204" pitchFamily="34" charset="0"/>
                <a:cs typeface="Calibri" panose="020F0502020204030204" pitchFamily="34" charset="0"/>
              </a:rPr>
              <a:t>2019</a:t>
            </a:r>
            <a:r>
              <a:rPr lang="en-US" sz="3200" dirty="0">
                <a:latin typeface="Calibri" panose="020F0502020204030204" pitchFamily="34" charset="0"/>
                <a:cs typeface="Calibri" panose="020F0502020204030204" pitchFamily="34" charset="0"/>
              </a:rPr>
              <a:t> with base year </a:t>
            </a:r>
            <a:r>
              <a:rPr lang="en-US" sz="3200" b="1" dirty="0">
                <a:latin typeface="Calibri" panose="020F0502020204030204" pitchFamily="34" charset="0"/>
                <a:cs typeface="Calibri" panose="020F0502020204030204" pitchFamily="34" charset="0"/>
              </a:rPr>
              <a:t>2012</a:t>
            </a:r>
          </a:p>
        </p:txBody>
      </p:sp>
      <p:cxnSp>
        <p:nvCxnSpPr>
          <p:cNvPr id="9" name="Straight Connector 8"/>
          <p:cNvCxnSpPr/>
          <p:nvPr/>
        </p:nvCxnSpPr>
        <p:spPr>
          <a:xfrm>
            <a:off x="5029200" y="24612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2168843"/>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2" name="TextBox 11"/>
          <p:cNvSpPr txBox="1"/>
          <p:nvPr/>
        </p:nvSpPr>
        <p:spPr>
          <a:xfrm>
            <a:off x="9432823" y="2161469"/>
            <a:ext cx="1235177"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 100</a:t>
            </a:r>
          </a:p>
        </p:txBody>
      </p:sp>
      <p:sp>
        <p:nvSpPr>
          <p:cNvPr id="13" name="TextBox 12"/>
          <p:cNvSpPr txBox="1"/>
          <p:nvPr/>
        </p:nvSpPr>
        <p:spPr>
          <a:xfrm>
            <a:off x="5241824" y="5130226"/>
            <a:ext cx="3978377"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$600</a:t>
            </a:r>
          </a:p>
        </p:txBody>
      </p:sp>
      <p:cxnSp>
        <p:nvCxnSpPr>
          <p:cNvPr id="14" name="Straight Connector 13"/>
          <p:cNvCxnSpPr/>
          <p:nvPr/>
        </p:nvCxnSpPr>
        <p:spPr>
          <a:xfrm>
            <a:off x="5029200" y="57378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5445443"/>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6" name="TextBox 15"/>
          <p:cNvSpPr txBox="1"/>
          <p:nvPr/>
        </p:nvSpPr>
        <p:spPr>
          <a:xfrm>
            <a:off x="5241824" y="5791201"/>
            <a:ext cx="3978377"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$200</a:t>
            </a:r>
          </a:p>
        </p:txBody>
      </p:sp>
      <p:sp>
        <p:nvSpPr>
          <p:cNvPr id="17" name="TextBox 16"/>
          <p:cNvSpPr txBox="1"/>
          <p:nvPr/>
        </p:nvSpPr>
        <p:spPr>
          <a:xfrm>
            <a:off x="9432823" y="5438069"/>
            <a:ext cx="1235177"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 100</a:t>
            </a:r>
          </a:p>
        </p:txBody>
      </p:sp>
      <p:sp>
        <p:nvSpPr>
          <p:cNvPr id="18" name="TextBox 17"/>
          <p:cNvSpPr txBox="1"/>
          <p:nvPr/>
        </p:nvSpPr>
        <p:spPr>
          <a:xfrm>
            <a:off x="4343400" y="6273226"/>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9" name="TextBox 18"/>
          <p:cNvSpPr txBox="1"/>
          <p:nvPr/>
        </p:nvSpPr>
        <p:spPr>
          <a:xfrm>
            <a:off x="4876800" y="6273226"/>
            <a:ext cx="838200"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300</a:t>
            </a:r>
          </a:p>
        </p:txBody>
      </p:sp>
      <p:sp>
        <p:nvSpPr>
          <p:cNvPr id="2" name="TextBox 1"/>
          <p:cNvSpPr txBox="1"/>
          <p:nvPr/>
        </p:nvSpPr>
        <p:spPr>
          <a:xfrm>
            <a:off x="1600200" y="3429001"/>
            <a:ext cx="2743200" cy="132343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Why are the goods produced in 2019 worth 3 times as much at 2019 prices as at 2012 prices?</a:t>
            </a:r>
          </a:p>
        </p:txBody>
      </p:sp>
      <p:sp>
        <p:nvSpPr>
          <p:cNvPr id="20" name="TextBox 19"/>
          <p:cNvSpPr txBox="1"/>
          <p:nvPr/>
        </p:nvSpPr>
        <p:spPr>
          <a:xfrm>
            <a:off x="1600200" y="4772562"/>
            <a:ext cx="2743200" cy="132343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It must be that 2019 prices are, on average, 3 times as high as 2012 prices.</a:t>
            </a:r>
          </a:p>
        </p:txBody>
      </p:sp>
      <p:sp>
        <p:nvSpPr>
          <p:cNvPr id="21" name="TextBox 20"/>
          <p:cNvSpPr txBox="1"/>
          <p:nvPr/>
        </p:nvSpPr>
        <p:spPr>
          <a:xfrm>
            <a:off x="1600200" y="5997714"/>
            <a:ext cx="2743200"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This is what the GDP Deflator is saying.</a:t>
            </a:r>
          </a:p>
        </p:txBody>
      </p:sp>
      <p:sp>
        <p:nvSpPr>
          <p:cNvPr id="22" name="TextBox 21"/>
          <p:cNvSpPr txBox="1"/>
          <p:nvPr/>
        </p:nvSpPr>
        <p:spPr>
          <a:xfrm>
            <a:off x="5241824" y="685800"/>
            <a:ext cx="3978377" cy="1569660"/>
          </a:xfrm>
          <a:prstGeom prst="rect">
            <a:avLst/>
          </a:prstGeom>
          <a:noFill/>
          <a:ln>
            <a:solidFill>
              <a:srgbClr val="C00000"/>
            </a:solidFill>
          </a:ln>
        </p:spPr>
        <p:txBody>
          <a:bodyPr wrap="square" rtlCol="0">
            <a:spAutoFit/>
          </a:bodyPr>
          <a:lstStyle/>
          <a:p>
            <a:pPr algn="ctr"/>
            <a:r>
              <a:rPr lang="en-US" sz="2400" dirty="0">
                <a:latin typeface="Calibri" panose="020F0502020204030204" pitchFamily="34" charset="0"/>
                <a:cs typeface="Calibri" panose="020F0502020204030204" pitchFamily="34" charset="0"/>
              </a:rPr>
              <a:t>Market value of all domestically produced final goods and services produced in </a:t>
            </a:r>
            <a:r>
              <a:rPr lang="en-US" sz="2400" b="1" dirty="0">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at </a:t>
            </a:r>
            <a:r>
              <a:rPr lang="en-US" sz="2400" b="1" dirty="0">
                <a:solidFill>
                  <a:srgbClr val="FF0000"/>
                </a:solidFill>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prices</a:t>
            </a:r>
          </a:p>
        </p:txBody>
      </p:sp>
      <p:sp>
        <p:nvSpPr>
          <p:cNvPr id="23" name="TextBox 22"/>
          <p:cNvSpPr txBox="1"/>
          <p:nvPr/>
        </p:nvSpPr>
        <p:spPr>
          <a:xfrm>
            <a:off x="5241824" y="2662298"/>
            <a:ext cx="3978377" cy="1569660"/>
          </a:xfrm>
          <a:prstGeom prst="rect">
            <a:avLst/>
          </a:prstGeom>
          <a:noFill/>
          <a:ln>
            <a:solidFill>
              <a:srgbClr val="C00000"/>
            </a:solidFill>
          </a:ln>
        </p:spPr>
        <p:txBody>
          <a:bodyPr wrap="square" rtlCol="0">
            <a:spAutoFit/>
          </a:bodyPr>
          <a:lstStyle/>
          <a:p>
            <a:pPr algn="ctr"/>
            <a:r>
              <a:rPr lang="en-US" sz="2400" dirty="0">
                <a:latin typeface="Calibri" panose="020F0502020204030204" pitchFamily="34" charset="0"/>
                <a:cs typeface="Calibri" panose="020F0502020204030204" pitchFamily="34" charset="0"/>
              </a:rPr>
              <a:t>Market value of all domestically produced final goods and services produced in </a:t>
            </a:r>
            <a:r>
              <a:rPr lang="en-US" sz="2400" b="1" dirty="0">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at </a:t>
            </a:r>
            <a:r>
              <a:rPr lang="en-US" sz="2400" b="1" dirty="0">
                <a:solidFill>
                  <a:srgbClr val="FF0000"/>
                </a:solidFill>
                <a:latin typeface="Calibri" panose="020F0502020204030204" pitchFamily="34" charset="0"/>
                <a:cs typeface="Calibri" panose="020F0502020204030204" pitchFamily="34" charset="0"/>
              </a:rPr>
              <a:t>2012</a:t>
            </a:r>
            <a:r>
              <a:rPr lang="en-US" sz="2400" dirty="0">
                <a:latin typeface="Calibri" panose="020F0502020204030204" pitchFamily="34" charset="0"/>
                <a:cs typeface="Calibri" panose="020F0502020204030204" pitchFamily="34" charset="0"/>
              </a:rPr>
              <a:t> prices</a:t>
            </a:r>
          </a:p>
        </p:txBody>
      </p:sp>
    </p:spTree>
    <p:extLst>
      <p:ext uri="{BB962C8B-B14F-4D97-AF65-F5344CB8AC3E}">
        <p14:creationId xmlns:p14="http://schemas.microsoft.com/office/powerpoint/2010/main" val="1265568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676400"/>
            <a:ext cx="2819400" cy="1569660"/>
          </a:xfrm>
          <a:prstGeom prst="rect">
            <a:avLst/>
          </a:prstGeom>
          <a:noFill/>
          <a:ln>
            <a:solidFill>
              <a:srgbClr val="C00000"/>
            </a:solidFill>
          </a:ln>
        </p:spPr>
        <p:txBody>
          <a:bodyPr wrap="square" rtlCol="0">
            <a:spAutoFit/>
          </a:bodyPr>
          <a:lstStyle/>
          <a:p>
            <a:pPr algn="ctr"/>
            <a:r>
              <a:rPr lang="en-US" sz="3200" dirty="0">
                <a:latin typeface="Calibri" panose="020F0502020204030204" pitchFamily="34" charset="0"/>
                <a:cs typeface="Calibri" panose="020F0502020204030204" pitchFamily="34" charset="0"/>
              </a:rPr>
              <a:t>GDP Deflator for </a:t>
            </a:r>
            <a:r>
              <a:rPr lang="en-US" sz="3200" b="1" dirty="0">
                <a:latin typeface="Calibri" panose="020F0502020204030204" pitchFamily="34" charset="0"/>
                <a:cs typeface="Calibri" panose="020F0502020204030204" pitchFamily="34" charset="0"/>
              </a:rPr>
              <a:t>2019</a:t>
            </a:r>
            <a:r>
              <a:rPr lang="en-US" sz="3200" dirty="0">
                <a:latin typeface="Calibri" panose="020F0502020204030204" pitchFamily="34" charset="0"/>
                <a:cs typeface="Calibri" panose="020F0502020204030204" pitchFamily="34" charset="0"/>
              </a:rPr>
              <a:t> with base year </a:t>
            </a:r>
            <a:r>
              <a:rPr lang="en-US" sz="3200" b="1" dirty="0">
                <a:latin typeface="Calibri" panose="020F0502020204030204" pitchFamily="34" charset="0"/>
                <a:cs typeface="Calibri" panose="020F0502020204030204" pitchFamily="34" charset="0"/>
              </a:rPr>
              <a:t>2012</a:t>
            </a:r>
          </a:p>
        </p:txBody>
      </p:sp>
      <p:cxnSp>
        <p:nvCxnSpPr>
          <p:cNvPr id="9" name="Straight Connector 8"/>
          <p:cNvCxnSpPr/>
          <p:nvPr/>
        </p:nvCxnSpPr>
        <p:spPr>
          <a:xfrm>
            <a:off x="5029200" y="24612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2168843"/>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2" name="TextBox 11"/>
          <p:cNvSpPr txBox="1"/>
          <p:nvPr/>
        </p:nvSpPr>
        <p:spPr>
          <a:xfrm>
            <a:off x="9432823" y="2161469"/>
            <a:ext cx="1235177"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 100</a:t>
            </a:r>
          </a:p>
        </p:txBody>
      </p:sp>
      <p:sp>
        <p:nvSpPr>
          <p:cNvPr id="13" name="TextBox 12"/>
          <p:cNvSpPr txBox="1"/>
          <p:nvPr/>
        </p:nvSpPr>
        <p:spPr>
          <a:xfrm>
            <a:off x="5241824" y="5130226"/>
            <a:ext cx="3978377"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$600</a:t>
            </a:r>
          </a:p>
        </p:txBody>
      </p:sp>
      <p:cxnSp>
        <p:nvCxnSpPr>
          <p:cNvPr id="14" name="Straight Connector 13"/>
          <p:cNvCxnSpPr/>
          <p:nvPr/>
        </p:nvCxnSpPr>
        <p:spPr>
          <a:xfrm>
            <a:off x="5029200" y="57378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5445443"/>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6" name="TextBox 15"/>
          <p:cNvSpPr txBox="1"/>
          <p:nvPr/>
        </p:nvSpPr>
        <p:spPr>
          <a:xfrm>
            <a:off x="5241824" y="5791201"/>
            <a:ext cx="3978377"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$200</a:t>
            </a:r>
          </a:p>
        </p:txBody>
      </p:sp>
      <p:sp>
        <p:nvSpPr>
          <p:cNvPr id="17" name="TextBox 16"/>
          <p:cNvSpPr txBox="1"/>
          <p:nvPr/>
        </p:nvSpPr>
        <p:spPr>
          <a:xfrm>
            <a:off x="9432823" y="5438069"/>
            <a:ext cx="1235177"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 100</a:t>
            </a:r>
          </a:p>
        </p:txBody>
      </p:sp>
      <p:sp>
        <p:nvSpPr>
          <p:cNvPr id="18" name="TextBox 17"/>
          <p:cNvSpPr txBox="1"/>
          <p:nvPr/>
        </p:nvSpPr>
        <p:spPr>
          <a:xfrm>
            <a:off x="4343400" y="6273226"/>
            <a:ext cx="6858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sp>
        <p:nvSpPr>
          <p:cNvPr id="19" name="TextBox 18"/>
          <p:cNvSpPr txBox="1"/>
          <p:nvPr/>
        </p:nvSpPr>
        <p:spPr>
          <a:xfrm>
            <a:off x="4876800" y="6273226"/>
            <a:ext cx="838200" cy="584775"/>
          </a:xfrm>
          <a:prstGeom prst="rect">
            <a:avLst/>
          </a:prstGeom>
          <a:noFill/>
          <a:ln>
            <a:noFill/>
          </a:ln>
        </p:spPr>
        <p:txBody>
          <a:bodyPr wrap="square" rtlCol="0">
            <a:spAutoFit/>
          </a:bodyPr>
          <a:lstStyle/>
          <a:p>
            <a:pPr algn="ctr"/>
            <a:r>
              <a:rPr lang="en-US" sz="3200" dirty="0">
                <a:latin typeface="Calibri" panose="020F0502020204030204" pitchFamily="34" charset="0"/>
                <a:cs typeface="Calibri" panose="020F0502020204030204" pitchFamily="34" charset="0"/>
              </a:rPr>
              <a:t>300</a:t>
            </a:r>
          </a:p>
        </p:txBody>
      </p:sp>
      <p:sp>
        <p:nvSpPr>
          <p:cNvPr id="2" name="TextBox 1"/>
          <p:cNvSpPr txBox="1"/>
          <p:nvPr/>
        </p:nvSpPr>
        <p:spPr>
          <a:xfrm>
            <a:off x="1600200" y="3429000"/>
            <a:ext cx="2743200" cy="286232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The GDP Deflator is 300. This indicates that the 2019 prices of domestically produced final goods and services were on average 300 percent of the corresponding prices in 2012, the base year.</a:t>
            </a:r>
          </a:p>
        </p:txBody>
      </p:sp>
      <p:sp>
        <p:nvSpPr>
          <p:cNvPr id="20" name="TextBox 19"/>
          <p:cNvSpPr txBox="1"/>
          <p:nvPr/>
        </p:nvSpPr>
        <p:spPr>
          <a:xfrm>
            <a:off x="5241824" y="685800"/>
            <a:ext cx="3978377" cy="1569660"/>
          </a:xfrm>
          <a:prstGeom prst="rect">
            <a:avLst/>
          </a:prstGeom>
          <a:noFill/>
          <a:ln>
            <a:solidFill>
              <a:srgbClr val="C00000"/>
            </a:solidFill>
          </a:ln>
        </p:spPr>
        <p:txBody>
          <a:bodyPr wrap="square" rtlCol="0">
            <a:spAutoFit/>
          </a:bodyPr>
          <a:lstStyle/>
          <a:p>
            <a:pPr algn="ctr"/>
            <a:r>
              <a:rPr lang="en-US" sz="2400" dirty="0">
                <a:latin typeface="Calibri" panose="020F0502020204030204" pitchFamily="34" charset="0"/>
                <a:cs typeface="Calibri" panose="020F0502020204030204" pitchFamily="34" charset="0"/>
              </a:rPr>
              <a:t>Market value of all domestically produced final goods and services produced in </a:t>
            </a:r>
            <a:r>
              <a:rPr lang="en-US" sz="2400" b="1" dirty="0">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at </a:t>
            </a:r>
            <a:r>
              <a:rPr lang="en-US" sz="2400" b="1" dirty="0">
                <a:solidFill>
                  <a:srgbClr val="FF0000"/>
                </a:solidFill>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prices</a:t>
            </a:r>
          </a:p>
        </p:txBody>
      </p:sp>
      <p:sp>
        <p:nvSpPr>
          <p:cNvPr id="21" name="TextBox 20"/>
          <p:cNvSpPr txBox="1"/>
          <p:nvPr/>
        </p:nvSpPr>
        <p:spPr>
          <a:xfrm>
            <a:off x="5241824" y="2662298"/>
            <a:ext cx="3978377" cy="1569660"/>
          </a:xfrm>
          <a:prstGeom prst="rect">
            <a:avLst/>
          </a:prstGeom>
          <a:noFill/>
          <a:ln>
            <a:solidFill>
              <a:srgbClr val="C00000"/>
            </a:solidFill>
          </a:ln>
        </p:spPr>
        <p:txBody>
          <a:bodyPr wrap="square" rtlCol="0">
            <a:spAutoFit/>
          </a:bodyPr>
          <a:lstStyle/>
          <a:p>
            <a:pPr algn="ctr"/>
            <a:r>
              <a:rPr lang="en-US" sz="2400" dirty="0">
                <a:latin typeface="Calibri" panose="020F0502020204030204" pitchFamily="34" charset="0"/>
                <a:cs typeface="Calibri" panose="020F0502020204030204" pitchFamily="34" charset="0"/>
              </a:rPr>
              <a:t>Market value of all domestically produced final goods and services produced in </a:t>
            </a:r>
            <a:r>
              <a:rPr lang="en-US" sz="2400" b="1" dirty="0">
                <a:latin typeface="Calibri" panose="020F0502020204030204" pitchFamily="34" charset="0"/>
                <a:cs typeface="Calibri" panose="020F0502020204030204" pitchFamily="34" charset="0"/>
              </a:rPr>
              <a:t>2019</a:t>
            </a:r>
            <a:r>
              <a:rPr lang="en-US" sz="2400" dirty="0">
                <a:latin typeface="Calibri" panose="020F0502020204030204" pitchFamily="34" charset="0"/>
                <a:cs typeface="Calibri" panose="020F0502020204030204" pitchFamily="34" charset="0"/>
              </a:rPr>
              <a:t> at </a:t>
            </a:r>
            <a:r>
              <a:rPr lang="en-US" sz="2400" b="1" dirty="0">
                <a:solidFill>
                  <a:srgbClr val="FF0000"/>
                </a:solidFill>
                <a:latin typeface="Calibri" panose="020F0502020204030204" pitchFamily="34" charset="0"/>
                <a:cs typeface="Calibri" panose="020F0502020204030204" pitchFamily="34" charset="0"/>
              </a:rPr>
              <a:t>2012</a:t>
            </a:r>
            <a:r>
              <a:rPr lang="en-US" sz="2400" dirty="0">
                <a:latin typeface="Calibri" panose="020F0502020204030204" pitchFamily="34" charset="0"/>
                <a:cs typeface="Calibri" panose="020F0502020204030204" pitchFamily="34" charset="0"/>
              </a:rPr>
              <a:t> prices</a:t>
            </a:r>
          </a:p>
        </p:txBody>
      </p:sp>
    </p:spTree>
    <p:extLst>
      <p:ext uri="{BB962C8B-B14F-4D97-AF65-F5344CB8AC3E}">
        <p14:creationId xmlns:p14="http://schemas.microsoft.com/office/powerpoint/2010/main" val="1045304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Table 2: </a:t>
            </a:r>
            <a:r>
              <a:rPr lang="en-US" altLang="en-US" dirty="0">
                <a:solidFill>
                  <a:srgbClr val="002060"/>
                </a:solidFill>
              </a:rPr>
              <a:t>Real and Nominal GDP</a:t>
            </a:r>
            <a:endParaRPr lang="en-US" altLang="en-US" dirty="0"/>
          </a:p>
        </p:txBody>
      </p:sp>
      <p:sp>
        <p:nvSpPr>
          <p:cNvPr id="8" name="TextBox 7"/>
          <p:cNvSpPr txBox="1">
            <a:spLocks noChangeArrowheads="1"/>
          </p:cNvSpPr>
          <p:nvPr/>
        </p:nvSpPr>
        <p:spPr bwMode="auto">
          <a:xfrm>
            <a:off x="76200" y="1289050"/>
            <a:ext cx="2133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latin typeface="Calibri" panose="020F0502020204030204" pitchFamily="34" charset="0"/>
              </a:rPr>
              <a:t>This table shows how to calculate real GDP, nominal GDP, and the GDP deflator for a hypothetical economy that produces only hot dogs and hamburgers.</a:t>
            </a: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0" y="1289050"/>
            <a:ext cx="7556500" cy="495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91885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 USA, 2021</a:t>
            </a:r>
          </a:p>
        </p:txBody>
      </p:sp>
      <p:sp>
        <p:nvSpPr>
          <p:cNvPr id="3" name="Content Placeholder 2"/>
          <p:cNvSpPr>
            <a:spLocks noGrp="1"/>
          </p:cNvSpPr>
          <p:nvPr>
            <p:ph idx="1"/>
          </p:nvPr>
        </p:nvSpPr>
        <p:spPr/>
        <p:txBody>
          <a:bodyPr/>
          <a:lstStyle/>
          <a:p>
            <a:r>
              <a:rPr lang="en-US" dirty="0"/>
              <a:t>Recall that:</a:t>
            </a:r>
          </a:p>
          <a:p>
            <a:pPr lvl="1"/>
            <a:r>
              <a:rPr lang="en-US" dirty="0"/>
              <a:t>Nominal GDP in 2021 was</a:t>
            </a:r>
            <a:r>
              <a:rPr lang="en-US" b="1" dirty="0"/>
              <a:t> $22,993.471 billion</a:t>
            </a:r>
          </a:p>
          <a:p>
            <a:pPr lvl="2"/>
            <a:r>
              <a:rPr lang="en-US" dirty="0"/>
              <a:t>Confirm this at </a:t>
            </a:r>
            <a:r>
              <a:rPr lang="en-US" dirty="0">
                <a:hlinkClick r:id="rId3"/>
              </a:rPr>
              <a:t>https://fred.stlouisfed.org/series/GDPA</a:t>
            </a:r>
            <a:r>
              <a:rPr lang="en-US" dirty="0"/>
              <a:t>.</a:t>
            </a:r>
          </a:p>
          <a:p>
            <a:pPr lvl="1"/>
            <a:r>
              <a:rPr lang="en-US" dirty="0"/>
              <a:t>Real GDP in 2021 with base year 2012 was</a:t>
            </a:r>
            <a:r>
              <a:rPr lang="en-US" b="1" dirty="0"/>
              <a:t> $19,427.205 billion</a:t>
            </a:r>
          </a:p>
          <a:p>
            <a:pPr lvl="2"/>
            <a:r>
              <a:rPr lang="en-US" dirty="0"/>
              <a:t>Confirm this at </a:t>
            </a:r>
            <a:r>
              <a:rPr lang="en-US" dirty="0">
                <a:hlinkClick r:id="rId4"/>
              </a:rPr>
              <a:t>https://fred.stlouisfed.org/series/GDPCA</a:t>
            </a:r>
            <a:r>
              <a:rPr lang="en-US" dirty="0"/>
              <a:t>.</a:t>
            </a:r>
          </a:p>
          <a:p>
            <a:pPr lvl="1"/>
            <a:r>
              <a:rPr lang="en-US" dirty="0"/>
              <a:t>Therefore, the GDP Deflator for 2021 (with base year 2012) was </a:t>
            </a:r>
            <a:r>
              <a:rPr lang="en-US" b="1" dirty="0"/>
              <a:t>100 × 22,993.471 / 19,427.205 = </a:t>
            </a:r>
            <a:r>
              <a:rPr lang="en-US" b="1" dirty="0">
                <a:solidFill>
                  <a:srgbClr val="FF0000"/>
                </a:solidFill>
              </a:rPr>
              <a:t>118.36</a:t>
            </a:r>
          </a:p>
          <a:p>
            <a:pPr lvl="2"/>
            <a:r>
              <a:rPr lang="en-US" dirty="0"/>
              <a:t>Confirm this at </a:t>
            </a:r>
            <a:r>
              <a:rPr lang="en-US" altLang="en-US" dirty="0">
                <a:hlinkClick r:id="rId5"/>
              </a:rPr>
              <a:t>https://fred.stlouisfed.org/series/A191RD3A086NBEA</a:t>
            </a:r>
            <a:r>
              <a:rPr lang="en-US" altLang="en-US" dirty="0"/>
              <a:t>.</a:t>
            </a:r>
            <a:endParaRPr lang="en-US" dirty="0"/>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176291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Consumer Price Index</a:t>
            </a:r>
            <a:endParaRPr lang="en-US" altLang="en-US">
              <a:latin typeface="Tahoma" pitchFamily="34" charset="0"/>
            </a:endParaRPr>
          </a:p>
        </p:txBody>
      </p:sp>
      <p:sp>
        <p:nvSpPr>
          <p:cNvPr id="6147" name="Rectangle 3"/>
          <p:cNvSpPr>
            <a:spLocks noGrp="1" noChangeArrowheads="1"/>
          </p:cNvSpPr>
          <p:nvPr>
            <p:ph idx="1"/>
          </p:nvPr>
        </p:nvSpPr>
        <p:spPr/>
        <p:txBody>
          <a:bodyPr>
            <a:noAutofit/>
          </a:bodyPr>
          <a:lstStyle/>
          <a:p>
            <a:pPr>
              <a:buClr>
                <a:srgbClr val="000000"/>
              </a:buClr>
            </a:pPr>
            <a:r>
              <a:rPr lang="en-US" altLang="en-US" dirty="0"/>
              <a:t>The </a:t>
            </a:r>
            <a:r>
              <a:rPr lang="en-US" altLang="en-US" i="1" dirty="0">
                <a:solidFill>
                  <a:srgbClr val="25A9A6"/>
                </a:solidFill>
              </a:rPr>
              <a:t>Consumer Price Index (CPI) </a:t>
            </a:r>
            <a:r>
              <a:rPr lang="en-US" altLang="en-US" dirty="0"/>
              <a:t>is a measure of the overall cost of the goods and services bought by a typical consumer. </a:t>
            </a:r>
          </a:p>
          <a:p>
            <a:pPr lvl="1"/>
            <a:r>
              <a:rPr lang="en-US" altLang="en-US" dirty="0"/>
              <a:t>When the CPI rises, the typical family has to spend more dollars to maintain the same standard of living.</a:t>
            </a:r>
          </a:p>
          <a:p>
            <a:pPr lvl="1">
              <a:buClr>
                <a:srgbClr val="000000"/>
              </a:buClr>
            </a:pPr>
            <a:r>
              <a:rPr lang="en-US" altLang="en-US" dirty="0"/>
              <a:t>The </a:t>
            </a:r>
            <a:r>
              <a:rPr lang="en-US" altLang="en-US" dirty="0">
                <a:hlinkClick r:id="rId2"/>
              </a:rPr>
              <a:t>Bureau of Labor Statistics</a:t>
            </a:r>
            <a:r>
              <a:rPr lang="en-US" altLang="en-US" i="1" dirty="0">
                <a:solidFill>
                  <a:srgbClr val="25A9A6"/>
                </a:solidFill>
              </a:rPr>
              <a:t> (BLS) </a:t>
            </a:r>
            <a:r>
              <a:rPr lang="en-US" altLang="en-US" dirty="0"/>
              <a:t>reports the CPI each month:</a:t>
            </a:r>
          </a:p>
          <a:p>
            <a:pPr lvl="2">
              <a:buClr>
                <a:srgbClr val="000000"/>
              </a:buClr>
            </a:pPr>
            <a:r>
              <a:rPr lang="en-US" altLang="en-US" dirty="0">
                <a:hlinkClick r:id="rId3"/>
              </a:rPr>
              <a:t>https://www.bls.gov/news.release/cpi.toc.htm</a:t>
            </a:r>
            <a:r>
              <a:rPr lang="en-US" altLang="en-US" dirty="0"/>
              <a:t> </a:t>
            </a:r>
          </a:p>
          <a:p>
            <a:pPr lvl="1"/>
            <a:r>
              <a:rPr lang="en-US" altLang="en-US" dirty="0"/>
              <a:t>It is used to monitor changes in the cost of living over time.</a:t>
            </a:r>
          </a:p>
        </p:txBody>
      </p:sp>
      <p:sp>
        <p:nvSpPr>
          <p:cNvPr id="614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B7D225E6-1C1D-4656-9507-CC1EE0A2F21F}" type="slidenum">
              <a:rPr lang="en-US" altLang="en-US" sz="1400">
                <a:solidFill>
                  <a:schemeClr val="tx1"/>
                </a:solidFill>
              </a:rPr>
              <a:pPr/>
              <a:t>6</a:t>
            </a:fld>
            <a:endParaRPr lang="en-US" altLang="en-US" sz="1400">
              <a:solidFill>
                <a:schemeClr val="tx1"/>
              </a:solidFill>
            </a:endParaRPr>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 USA, 2021</a:t>
            </a:r>
          </a:p>
        </p:txBody>
      </p:sp>
      <p:sp>
        <p:nvSpPr>
          <p:cNvPr id="3" name="Content Placeholder 2"/>
          <p:cNvSpPr>
            <a:spLocks noGrp="1"/>
          </p:cNvSpPr>
          <p:nvPr>
            <p:ph idx="1"/>
          </p:nvPr>
        </p:nvSpPr>
        <p:spPr/>
        <p:txBody>
          <a:bodyPr>
            <a:normAutofit fontScale="92500" lnSpcReduction="10000"/>
          </a:bodyPr>
          <a:lstStyle/>
          <a:p>
            <a:r>
              <a:rPr lang="en-US" altLang="en-US" dirty="0"/>
              <a:t>The GDP Deflator tells us how the overall level of prices in a particular year compare to the overall level of prices in the base year.</a:t>
            </a:r>
          </a:p>
          <a:p>
            <a:endParaRPr lang="en-US" altLang="en-US" dirty="0"/>
          </a:p>
          <a:p>
            <a:r>
              <a:rPr lang="en-US" altLang="en-US" dirty="0"/>
              <a:t>USA data: </a:t>
            </a:r>
            <a:r>
              <a:rPr lang="en-US" altLang="en-US" dirty="0">
                <a:hlinkClick r:id="rId3"/>
              </a:rPr>
              <a:t>https://fred.stlouisfed.org/series/A191RD3A086NBEA</a:t>
            </a:r>
            <a:endParaRPr lang="en-US" altLang="en-US" dirty="0"/>
          </a:p>
          <a:p>
            <a:pPr lvl="1"/>
            <a:r>
              <a:rPr lang="en-US" altLang="en-US" dirty="0"/>
              <a:t>The GDP Deflator for 2021 compared to base year 2012 was </a:t>
            </a:r>
            <a:r>
              <a:rPr lang="en-US" altLang="en-US" dirty="0">
                <a:solidFill>
                  <a:srgbClr val="FF0000"/>
                </a:solidFill>
              </a:rPr>
              <a:t>118.36</a:t>
            </a:r>
            <a:r>
              <a:rPr lang="en-US" altLang="en-US" dirty="0"/>
              <a:t>.</a:t>
            </a:r>
          </a:p>
          <a:p>
            <a:pPr lvl="1"/>
            <a:r>
              <a:rPr lang="en-US" altLang="en-US" dirty="0"/>
              <a:t>This means that, for domestically produced final goods and services, prices in 2021 were, on average, </a:t>
            </a:r>
            <a:r>
              <a:rPr lang="en-US" altLang="en-US" dirty="0">
                <a:solidFill>
                  <a:srgbClr val="FF0000"/>
                </a:solidFill>
              </a:rPr>
              <a:t>18.36</a:t>
            </a:r>
            <a:r>
              <a:rPr lang="en-US" altLang="en-US" dirty="0"/>
              <a:t> percent higher than in 2012.</a:t>
            </a:r>
          </a:p>
          <a:p>
            <a:pPr lvl="1"/>
            <a:r>
              <a:rPr lang="en-US" altLang="en-US" dirty="0"/>
              <a:t>In this way, the overall level of prices for various years can be compared (by comparing each year’s prices to the base year).</a:t>
            </a:r>
          </a:p>
          <a:p>
            <a:endParaRPr lang="en-US" dirty="0"/>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2891311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GDP Deflator: USA (Price Level)</a:t>
            </a:r>
          </a:p>
        </p:txBody>
      </p:sp>
      <p:sp>
        <p:nvSpPr>
          <p:cNvPr id="4" name="Footer Placeholder 3"/>
          <p:cNvSpPr>
            <a:spLocks noGrp="1"/>
          </p:cNvSpPr>
          <p:nvPr>
            <p:ph type="ftr" sz="quarter" idx="11"/>
          </p:nvPr>
        </p:nvSpPr>
        <p:spPr/>
        <p:txBody>
          <a:bodyPr/>
          <a:lstStyle/>
          <a:p>
            <a:pPr>
              <a:defRPr/>
            </a:pPr>
            <a:r>
              <a:rPr lang="en-US" dirty="0"/>
              <a:t>Source: </a:t>
            </a:r>
            <a:r>
              <a:rPr lang="en-US" dirty="0">
                <a:hlinkClick r:id="rId3"/>
              </a:rPr>
              <a:t>https://fred.stlouisfed.org/series/A191RD3A086NBEA</a:t>
            </a:r>
            <a:r>
              <a:rPr lang="en-US" dirty="0"/>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2" y="1825624"/>
            <a:ext cx="11201396" cy="4311915"/>
          </a:xfrm>
          <a:prstGeom prst="rect">
            <a:avLst/>
          </a:prstGeom>
        </p:spPr>
      </p:pic>
    </p:spTree>
    <p:extLst>
      <p:ext uri="{BB962C8B-B14F-4D97-AF65-F5344CB8AC3E}">
        <p14:creationId xmlns:p14="http://schemas.microsoft.com/office/powerpoint/2010/main" val="920323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GDP Deflator: USA (Price Inflation)</a:t>
            </a:r>
          </a:p>
        </p:txBody>
      </p:sp>
      <p:sp>
        <p:nvSpPr>
          <p:cNvPr id="4" name="Footer Placeholder 3"/>
          <p:cNvSpPr>
            <a:spLocks noGrp="1"/>
          </p:cNvSpPr>
          <p:nvPr>
            <p:ph type="ftr" sz="quarter" idx="11"/>
          </p:nvPr>
        </p:nvSpPr>
        <p:spPr/>
        <p:txBody>
          <a:bodyPr/>
          <a:lstStyle/>
          <a:p>
            <a:pPr>
              <a:defRPr/>
            </a:pPr>
            <a:r>
              <a:rPr lang="en-US" dirty="0"/>
              <a:t>Source: </a:t>
            </a:r>
            <a:r>
              <a:rPr lang="en-US" dirty="0">
                <a:hlinkClick r:id="rId3"/>
              </a:rPr>
              <a:t>https://fred.stlouisfed.org/series/A191RI1A225NBEA</a:t>
            </a:r>
            <a:r>
              <a:rPr lang="en-US" dirty="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25624"/>
            <a:ext cx="11093485" cy="4270375"/>
          </a:xfrm>
          <a:prstGeom prst="rect">
            <a:avLst/>
          </a:prstGeom>
        </p:spPr>
      </p:pic>
    </p:spTree>
    <p:extLst>
      <p:ext uri="{BB962C8B-B14F-4D97-AF65-F5344CB8AC3E}">
        <p14:creationId xmlns:p14="http://schemas.microsoft.com/office/powerpoint/2010/main" val="4021448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Nominal and Real GDP, USA, 2021</a:t>
            </a:r>
          </a:p>
        </p:txBody>
      </p:sp>
      <p:sp>
        <p:nvSpPr>
          <p:cNvPr id="3" name="Slide Number Placeholder 2"/>
          <p:cNvSpPr>
            <a:spLocks noGrp="1"/>
          </p:cNvSpPr>
          <p:nvPr>
            <p:ph type="sldNum" sz="quarter" idx="10"/>
          </p:nvPr>
        </p:nvSpPr>
        <p:spPr/>
        <p:txBody>
          <a:bodyPr/>
          <a:lstStyle/>
          <a:p>
            <a:pPr>
              <a:defRPr/>
            </a:pPr>
            <a:fld id="{BE1DA3D7-31E6-46DF-BC78-9AC1E51F32C7}" type="slidenum">
              <a:rPr lang="en-US" smtClean="0"/>
              <a:pPr>
                <a:defRPr/>
              </a:pPr>
              <a:t>63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54821"/>
            <a:ext cx="5810549" cy="5099312"/>
          </a:xfrm>
          <a:prstGeom prst="rect">
            <a:avLst/>
          </a:prstGeom>
        </p:spPr>
      </p:pic>
    </p:spTree>
    <p:extLst>
      <p:ext uri="{BB962C8B-B14F-4D97-AF65-F5344CB8AC3E}">
        <p14:creationId xmlns:p14="http://schemas.microsoft.com/office/powerpoint/2010/main" val="340304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a:t>
            </a:r>
          </a:p>
        </p:txBody>
      </p:sp>
      <p:sp>
        <p:nvSpPr>
          <p:cNvPr id="3" name="Content Placeholder 2"/>
          <p:cNvSpPr>
            <a:spLocks noGrp="1"/>
          </p:cNvSpPr>
          <p:nvPr>
            <p:ph idx="1"/>
          </p:nvPr>
        </p:nvSpPr>
        <p:spPr/>
        <p:txBody>
          <a:bodyPr/>
          <a:lstStyle/>
          <a:p>
            <a:r>
              <a:rPr lang="en-US" dirty="0"/>
              <a:t>Why call it a </a:t>
            </a:r>
            <a:r>
              <a:rPr lang="en-US" i="1" dirty="0"/>
              <a:t>deflator</a:t>
            </a:r>
            <a:r>
              <a:rPr lang="en-US" dirty="0"/>
              <a:t>?</a:t>
            </a:r>
          </a:p>
          <a:p>
            <a:r>
              <a:rPr lang="en-US" dirty="0"/>
              <a:t>Nominal GDP changes from one year to the next partly because of inflation</a:t>
            </a:r>
          </a:p>
          <a:p>
            <a:r>
              <a:rPr lang="en-US" dirty="0"/>
              <a:t>Real GDP, on the other hand, changes because of changes in production alone</a:t>
            </a:r>
          </a:p>
          <a:p>
            <a:r>
              <a:rPr lang="en-US" dirty="0"/>
              <a:t>The GDP Deflator can convert Nominal GDP to Real GDP by </a:t>
            </a:r>
            <a:r>
              <a:rPr lang="en-US" i="1" dirty="0"/>
              <a:t>deflating</a:t>
            </a:r>
            <a:r>
              <a:rPr lang="en-US" dirty="0"/>
              <a:t> the effect of inflation in Nominal GDP</a:t>
            </a:r>
          </a:p>
        </p:txBody>
      </p:sp>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2133018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Nominal GDP to Real GDP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just saw that</a:t>
                </a:r>
                <a:br>
                  <a:rPr lang="en-US" dirty="0"/>
                </a:br>
                <a14:m>
                  <m:oMath xmlns:m="http://schemas.openxmlformats.org/officeDocument/2006/math">
                    <m:sSub>
                      <m:sSubPr>
                        <m:ctrlPr>
                          <a:rPr lang="en-US" i="1" smtClean="0">
                            <a:latin typeface="Cambria Math" panose="02040503050406030204" pitchFamily="18" charset="0"/>
                          </a:rPr>
                        </m:ctrlPr>
                      </m:sSubPr>
                      <m:e>
                        <m:r>
                          <m:rPr>
                            <m:nor/>
                          </m:rPr>
                          <a:rPr lang="en-US" b="0" i="0" smtClean="0">
                            <a:latin typeface="Cambria Math"/>
                          </a:rPr>
                          <m:t>GDP</m:t>
                        </m:r>
                        <m:r>
                          <m:rPr>
                            <m:nor/>
                          </m:rPr>
                          <a:rPr lang="en-US" b="0" i="0" smtClean="0">
                            <a:latin typeface="Cambria Math"/>
                          </a:rPr>
                          <m:t> </m:t>
                        </m:r>
                        <m:r>
                          <m:rPr>
                            <m:nor/>
                          </m:rPr>
                          <a:rPr lang="en-US" b="0" i="0" smtClean="0">
                            <a:latin typeface="Cambria Math"/>
                          </a:rPr>
                          <m:t>Deflator</m:t>
                        </m:r>
                      </m:e>
                      <m:sub>
                        <m:r>
                          <a:rPr lang="en-US" b="0" i="1" smtClean="0">
                            <a:latin typeface="Cambria Math"/>
                          </a:rPr>
                          <m:t>𝑌𝑌𝑌𝑌</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nor/>
                              </m:rPr>
                              <a:rPr lang="en-US" b="0" i="0" smtClean="0">
                                <a:latin typeface="Cambria Math"/>
                              </a:rPr>
                              <m:t>Nominal</m:t>
                            </m:r>
                            <m:r>
                              <m:rPr>
                                <m:nor/>
                              </m:rPr>
                              <a:rPr lang="en-US" b="0" i="0" smtClean="0">
                                <a:latin typeface="Cambria Math"/>
                              </a:rPr>
                              <m:t> </m:t>
                            </m:r>
                            <m:r>
                              <m:rPr>
                                <m:nor/>
                              </m:rPr>
                              <a:rPr lang="en-US" b="0" i="0" smtClean="0">
                                <a:latin typeface="Cambria Math"/>
                              </a:rPr>
                              <m:t>GDP</m:t>
                            </m:r>
                          </m:e>
                          <m:sub>
                            <m:r>
                              <a:rPr lang="en-US" b="0" i="1" smtClean="0">
                                <a:latin typeface="Cambria Math"/>
                              </a:rPr>
                              <m:t>𝑌𝑌𝑌𝑌</m:t>
                            </m:r>
                          </m:sub>
                        </m:sSub>
                      </m:num>
                      <m:den>
                        <m:sSub>
                          <m:sSubPr>
                            <m:ctrlPr>
                              <a:rPr lang="en-US" b="0" i="1" smtClean="0">
                                <a:latin typeface="Cambria Math" panose="02040503050406030204" pitchFamily="18" charset="0"/>
                              </a:rPr>
                            </m:ctrlPr>
                          </m:sSubPr>
                          <m:e>
                            <m:r>
                              <m:rPr>
                                <m:nor/>
                              </m:rPr>
                              <a:rPr lang="en-US" b="0" i="0" smtClean="0">
                                <a:latin typeface="Cambria Math"/>
                              </a:rPr>
                              <m:t>Real</m:t>
                            </m:r>
                            <m:r>
                              <m:rPr>
                                <m:nor/>
                              </m:rPr>
                              <a:rPr lang="en-US" b="0" i="0" smtClean="0">
                                <a:latin typeface="Cambria Math"/>
                              </a:rPr>
                              <m:t> </m:t>
                            </m:r>
                            <m:r>
                              <m:rPr>
                                <m:nor/>
                              </m:rPr>
                              <a:rPr lang="en-US" b="0" i="0" smtClean="0">
                                <a:latin typeface="Cambria Math"/>
                              </a:rPr>
                              <m:t>GDP</m:t>
                            </m:r>
                          </m:e>
                          <m:sub>
                            <m:r>
                              <a:rPr lang="en-US" b="0" i="1" smtClean="0">
                                <a:latin typeface="Cambria Math"/>
                              </a:rPr>
                              <m:t>𝑌𝑌𝑌𝑌</m:t>
                            </m:r>
                          </m:sub>
                        </m:sSub>
                      </m:den>
                    </m:f>
                    <m:r>
                      <a:rPr lang="en-US" b="0" i="1" smtClean="0">
                        <a:latin typeface="Cambria Math"/>
                        <a:ea typeface="Cambria Math"/>
                      </a:rPr>
                      <m:t>×100</m:t>
                    </m:r>
                  </m:oMath>
                </a14:m>
                <a:endParaRPr lang="en-US" dirty="0"/>
              </a:p>
              <a:p>
                <a:r>
                  <a:rPr lang="en-US" dirty="0"/>
                  <a:t>Therefore,</a:t>
                </a:r>
                <a:br>
                  <a:rPr lang="en-US" dirty="0"/>
                </a:br>
                <a14:m>
                  <m:oMath xmlns:m="http://schemas.openxmlformats.org/officeDocument/2006/math">
                    <m:sSub>
                      <m:sSubPr>
                        <m:ctrlPr>
                          <a:rPr lang="en-US" i="1" smtClean="0">
                            <a:solidFill>
                              <a:srgbClr val="FF0000"/>
                            </a:solidFill>
                            <a:latin typeface="Cambria Math" panose="02040503050406030204" pitchFamily="18" charset="0"/>
                          </a:rPr>
                        </m:ctrlPr>
                      </m:sSubPr>
                      <m:e>
                        <m:r>
                          <m:rPr>
                            <m:nor/>
                          </m:rPr>
                          <a:rPr lang="en-US" b="0" i="0" smtClean="0">
                            <a:solidFill>
                              <a:srgbClr val="FF0000"/>
                            </a:solidFill>
                            <a:latin typeface="Cambria Math"/>
                          </a:rPr>
                          <m:t>Real</m:t>
                        </m:r>
                        <m:r>
                          <m:rPr>
                            <m:nor/>
                          </m:rPr>
                          <a:rPr lang="en-US" b="0" i="0" smtClean="0">
                            <a:solidFill>
                              <a:srgbClr val="FF0000"/>
                            </a:solidFill>
                            <a:latin typeface="Cambria Math"/>
                          </a:rPr>
                          <m:t> </m:t>
                        </m:r>
                        <m:r>
                          <m:rPr>
                            <m:nor/>
                          </m:rPr>
                          <a:rPr lang="en-US" b="0" i="0" smtClean="0">
                            <a:solidFill>
                              <a:srgbClr val="FF0000"/>
                            </a:solidFill>
                            <a:latin typeface="Cambria Math"/>
                          </a:rPr>
                          <m:t>GDP</m:t>
                        </m:r>
                      </m:e>
                      <m:sub>
                        <m:r>
                          <a:rPr lang="en-US" b="0" i="1" smtClean="0">
                            <a:solidFill>
                              <a:srgbClr val="FF0000"/>
                            </a:solidFill>
                            <a:latin typeface="Cambria Math"/>
                          </a:rPr>
                          <m:t>𝑦𝑦𝑦𝑦</m:t>
                        </m:r>
                      </m:sub>
                    </m:sSub>
                    <m:r>
                      <a:rPr lang="en-US" b="0" i="1" smtClean="0">
                        <a:solidFill>
                          <a:srgbClr val="FF0000"/>
                        </a:solidFill>
                        <a:latin typeface="Cambria Math"/>
                      </a:rPr>
                      <m:t>=</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m:rPr>
                                <m:nor/>
                              </m:rPr>
                              <a:rPr lang="en-US" b="0" i="0" smtClean="0">
                                <a:solidFill>
                                  <a:srgbClr val="FF0000"/>
                                </a:solidFill>
                                <a:latin typeface="Cambria Math"/>
                              </a:rPr>
                              <m:t>Nominal</m:t>
                            </m:r>
                            <m:r>
                              <m:rPr>
                                <m:nor/>
                              </m:rPr>
                              <a:rPr lang="en-US" b="0" i="0" smtClean="0">
                                <a:solidFill>
                                  <a:srgbClr val="FF0000"/>
                                </a:solidFill>
                                <a:latin typeface="Cambria Math"/>
                              </a:rPr>
                              <m:t> </m:t>
                            </m:r>
                            <m:r>
                              <m:rPr>
                                <m:nor/>
                              </m:rPr>
                              <a:rPr lang="en-US" b="0" i="0" smtClean="0">
                                <a:solidFill>
                                  <a:srgbClr val="FF0000"/>
                                </a:solidFill>
                                <a:latin typeface="Cambria Math"/>
                              </a:rPr>
                              <m:t>GDP</m:t>
                            </m:r>
                          </m:e>
                          <m:sub>
                            <m:r>
                              <a:rPr lang="en-US" b="0" i="1" smtClean="0">
                                <a:solidFill>
                                  <a:srgbClr val="FF0000"/>
                                </a:solidFill>
                                <a:latin typeface="Cambria Math"/>
                              </a:rPr>
                              <m:t>𝑦𝑦𝑦𝑦</m:t>
                            </m:r>
                          </m:sub>
                        </m:sSub>
                      </m:num>
                      <m:den>
                        <m:sSub>
                          <m:sSubPr>
                            <m:ctrlPr>
                              <a:rPr lang="en-US" b="0" i="1" smtClean="0">
                                <a:solidFill>
                                  <a:srgbClr val="FF0000"/>
                                </a:solidFill>
                                <a:latin typeface="Cambria Math" panose="02040503050406030204" pitchFamily="18" charset="0"/>
                              </a:rPr>
                            </m:ctrlPr>
                          </m:sSubPr>
                          <m:e>
                            <m:r>
                              <m:rPr>
                                <m:nor/>
                              </m:rPr>
                              <a:rPr lang="en-US" b="0" i="0" smtClean="0">
                                <a:solidFill>
                                  <a:srgbClr val="FF0000"/>
                                </a:solidFill>
                                <a:latin typeface="Cambria Math"/>
                              </a:rPr>
                              <m:t>GDP</m:t>
                            </m:r>
                            <m:r>
                              <m:rPr>
                                <m:nor/>
                              </m:rPr>
                              <a:rPr lang="en-US" b="0" i="0" smtClean="0">
                                <a:solidFill>
                                  <a:srgbClr val="FF0000"/>
                                </a:solidFill>
                                <a:latin typeface="Cambria Math"/>
                              </a:rPr>
                              <m:t> </m:t>
                            </m:r>
                            <m:r>
                              <m:rPr>
                                <m:nor/>
                              </m:rPr>
                              <a:rPr lang="en-US" b="0" i="0" smtClean="0">
                                <a:solidFill>
                                  <a:srgbClr val="FF0000"/>
                                </a:solidFill>
                                <a:latin typeface="Cambria Math"/>
                              </a:rPr>
                              <m:t>Deflator</m:t>
                            </m:r>
                          </m:e>
                          <m:sub>
                            <m:r>
                              <a:rPr lang="en-US" b="0" i="1" smtClean="0">
                                <a:solidFill>
                                  <a:srgbClr val="FF0000"/>
                                </a:solidFill>
                                <a:latin typeface="Cambria Math"/>
                              </a:rPr>
                              <m:t>𝑦𝑦𝑦𝑦</m:t>
                            </m:r>
                          </m:sub>
                        </m:sSub>
                      </m:den>
                    </m:f>
                    <m:r>
                      <a:rPr lang="en-US" b="0" i="1" smtClean="0">
                        <a:solidFill>
                          <a:srgbClr val="FF0000"/>
                        </a:solidFill>
                        <a:latin typeface="Cambria Math"/>
                        <a:ea typeface="Cambria Math"/>
                      </a:rPr>
                      <m:t>×100</m:t>
                    </m:r>
                  </m:oMath>
                </a14:m>
                <a:endParaRPr lang="en-US" dirty="0"/>
              </a:p>
              <a:p>
                <a:r>
                  <a:rPr lang="en-US" dirty="0"/>
                  <a:t>Therefore, if you know the Nominal GDP and the GDP Deflator, you can calculate the Real GDP</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1524000" y="6477001"/>
            <a:ext cx="5562600" cy="307975"/>
          </a:xfrm>
        </p:spPr>
        <p:txBody>
          <a:bodyPr/>
          <a:lstStyle/>
          <a:p>
            <a:pPr>
              <a:defRPr/>
            </a:pPr>
            <a:r>
              <a:rPr lang="en-US"/>
              <a:t>CHAPTER 5 MEASURING A NATION’S INCOME</a:t>
            </a:r>
          </a:p>
        </p:txBody>
      </p:sp>
    </p:spTree>
    <p:extLst>
      <p:ext uri="{BB962C8B-B14F-4D97-AF65-F5344CB8AC3E}">
        <p14:creationId xmlns:p14="http://schemas.microsoft.com/office/powerpoint/2010/main" val="1918876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Cpi</a:t>
            </a:r>
            <a:r>
              <a:rPr lang="en-US" dirty="0"/>
              <a:t> and </a:t>
            </a:r>
            <a:r>
              <a:rPr lang="en-US" dirty="0" err="1"/>
              <a:t>gdp</a:t>
            </a:r>
            <a:r>
              <a:rPr lang="en-US" dirty="0"/>
              <a:t> Deflator: comparing the two measures of the overall price level</a:t>
            </a:r>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a:t>CHAPTER 6 MEASURING THE COST OF LIVING</a:t>
            </a:r>
          </a:p>
        </p:txBody>
      </p:sp>
      <p:sp>
        <p:nvSpPr>
          <p:cNvPr id="3" name="Slide Number Placeholder 2"/>
          <p:cNvSpPr>
            <a:spLocks noGrp="1"/>
          </p:cNvSpPr>
          <p:nvPr>
            <p:ph type="sldNum" sz="quarter" idx="12"/>
          </p:nvPr>
        </p:nvSpPr>
        <p:spPr/>
        <p:txBody>
          <a:bodyPr/>
          <a:lstStyle/>
          <a:p>
            <a:pPr>
              <a:defRPr/>
            </a:pPr>
            <a:fld id="{0FE27937-6F76-461B-A6AD-ED33098ECA36}" type="slidenum">
              <a:rPr lang="en-US" smtClean="0"/>
              <a:pPr>
                <a:defRPr/>
              </a:pPr>
              <a:t>66</a:t>
            </a:fld>
            <a:endParaRPr lang="en-US"/>
          </a:p>
        </p:txBody>
      </p:sp>
    </p:spTree>
    <p:extLst>
      <p:ext uri="{BB962C8B-B14F-4D97-AF65-F5344CB8AC3E}">
        <p14:creationId xmlns:p14="http://schemas.microsoft.com/office/powerpoint/2010/main" val="33534954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lgn="l"/>
            <a:r>
              <a:rPr lang="en-US" altLang="en-US"/>
              <a:t>The GDP Deflator Versus the Consumer Price Index </a:t>
            </a:r>
            <a:endParaRPr lang="en-US" altLang="en-US">
              <a:latin typeface="Tahoma" pitchFamily="34" charset="0"/>
            </a:endParaRPr>
          </a:p>
        </p:txBody>
      </p:sp>
      <p:sp>
        <p:nvSpPr>
          <p:cNvPr id="29699" name="Rectangle 3"/>
          <p:cNvSpPr>
            <a:spLocks noGrp="1" noChangeArrowheads="1"/>
          </p:cNvSpPr>
          <p:nvPr>
            <p:ph idx="1"/>
          </p:nvPr>
        </p:nvSpPr>
        <p:spPr/>
        <p:txBody>
          <a:bodyPr/>
          <a:lstStyle/>
          <a:p>
            <a:r>
              <a:rPr lang="en-US" altLang="en-US" dirty="0"/>
              <a:t>Economists and policymakers monitor both the GDP deflator and the consumer price index to gauge how quickly prices are rising.</a:t>
            </a:r>
          </a:p>
          <a:p>
            <a:r>
              <a:rPr lang="en-US" altLang="en-US" dirty="0"/>
              <a:t>There are, however, two important differences between the indexes</a:t>
            </a:r>
          </a:p>
        </p:txBody>
      </p:sp>
      <p:sp>
        <p:nvSpPr>
          <p:cNvPr id="2970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970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C11CB2CC-898F-42D1-9424-A93E9356E2A5}" type="slidenum">
              <a:rPr lang="en-US" altLang="en-US" sz="1400">
                <a:solidFill>
                  <a:schemeClr val="tx1"/>
                </a:solidFill>
              </a:rPr>
              <a:pPr/>
              <a:t>67</a:t>
            </a:fld>
            <a:endParaRPr lang="en-US" altLang="en-US" sz="1400">
              <a:solidFill>
                <a:schemeClr val="tx1"/>
              </a:solidFill>
            </a:endParaRPr>
          </a:p>
        </p:txBody>
      </p:sp>
    </p:spTree>
    <p:extLst>
      <p:ext uri="{BB962C8B-B14F-4D97-AF65-F5344CB8AC3E}">
        <p14:creationId xmlns:p14="http://schemas.microsoft.com/office/powerpoint/2010/main" val="3456243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algn="l"/>
            <a:r>
              <a:rPr lang="en-US" altLang="en-US"/>
              <a:t>The GDP Deflator Versus the Consumer Price Index</a:t>
            </a:r>
            <a:endParaRPr lang="en-US" altLang="en-US">
              <a:latin typeface="Tahoma" pitchFamily="34" charset="0"/>
            </a:endParaRPr>
          </a:p>
        </p:txBody>
      </p:sp>
      <p:sp>
        <p:nvSpPr>
          <p:cNvPr id="27651" name="Rectangle 3"/>
          <p:cNvSpPr>
            <a:spLocks noGrp="1" noChangeArrowheads="1"/>
          </p:cNvSpPr>
          <p:nvPr>
            <p:ph idx="1"/>
          </p:nvPr>
        </p:nvSpPr>
        <p:spPr/>
        <p:txBody>
          <a:bodyPr/>
          <a:lstStyle/>
          <a:p>
            <a:r>
              <a:rPr lang="en-US" altLang="en-US" dirty="0"/>
              <a:t>We discussed the GDP deflator in Chapter 5 (</a:t>
            </a:r>
            <a:r>
              <a:rPr lang="en-US" altLang="en-US" i="1" dirty="0"/>
              <a:t>Measuring a Nation’s Income</a:t>
            </a:r>
            <a:r>
              <a:rPr lang="en-US" altLang="en-US" dirty="0"/>
              <a:t>)</a:t>
            </a:r>
          </a:p>
          <a:p>
            <a:r>
              <a:rPr lang="en-US" altLang="en-US" dirty="0"/>
              <a:t>The GDP deflator is calculated as follows:</a:t>
            </a:r>
          </a:p>
          <a:p>
            <a:endParaRPr lang="en-US" altLang="en-US" dirty="0"/>
          </a:p>
        </p:txBody>
      </p:sp>
      <p:sp>
        <p:nvSpPr>
          <p:cNvPr id="2765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765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4CAD6FD1-645C-441F-9FB0-048111C22300}" type="slidenum">
              <a:rPr lang="en-US" altLang="en-US" sz="1400">
                <a:solidFill>
                  <a:schemeClr val="tx1"/>
                </a:solidFill>
              </a:rPr>
              <a:pPr/>
              <a:t>68</a:t>
            </a:fld>
            <a:endParaRPr lang="en-US" altLang="en-US" sz="1400">
              <a:solidFill>
                <a:schemeClr val="tx1"/>
              </a:solidFill>
            </a:endParaRPr>
          </a:p>
        </p:txBody>
      </p:sp>
      <p:graphicFrame>
        <p:nvGraphicFramePr>
          <p:cNvPr id="27652" name="Object 4"/>
          <p:cNvGraphicFramePr>
            <a:graphicFrameLocks noChangeAspect="1"/>
          </p:cNvGraphicFramePr>
          <p:nvPr/>
        </p:nvGraphicFramePr>
        <p:xfrm>
          <a:off x="2819400" y="3427412"/>
          <a:ext cx="6629400" cy="1068388"/>
        </p:xfrm>
        <a:graphic>
          <a:graphicData uri="http://schemas.openxmlformats.org/presentationml/2006/ole">
            <mc:AlternateContent xmlns:mc="http://schemas.openxmlformats.org/markup-compatibility/2006">
              <mc:Choice xmlns:v="urn:schemas-microsoft-com:vml" Requires="v">
                <p:oleObj name="Equation" r:id="rId2" imgW="3378200" imgH="546100" progId="Equation.COEE2">
                  <p:embed/>
                </p:oleObj>
              </mc:Choice>
              <mc:Fallback>
                <p:oleObj name="Equation" r:id="rId2" imgW="3378200" imgH="546100" progId="Equation.COEE2">
                  <p:embed/>
                  <p:pic>
                    <p:nvPicPr>
                      <p:cNvPr id="2765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7412"/>
                        <a:ext cx="6629400"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80053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676400"/>
            <a:ext cx="2819400" cy="1569660"/>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GDP Deflator for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with base year </a:t>
            </a:r>
            <a:r>
              <a:rPr lang="en-US" sz="3200" b="1" dirty="0">
                <a:solidFill>
                  <a:schemeClr val="tx1"/>
                </a:solidFill>
                <a:latin typeface="Calibri" panose="020F0502020204030204" pitchFamily="34" charset="0"/>
                <a:cs typeface="Calibri" panose="020F0502020204030204" pitchFamily="34" charset="0"/>
              </a:rPr>
              <a:t>2012</a:t>
            </a:r>
          </a:p>
        </p:txBody>
      </p:sp>
      <p:sp>
        <p:nvSpPr>
          <p:cNvPr id="7" name="TextBox 6"/>
          <p:cNvSpPr txBox="1"/>
          <p:nvPr/>
        </p:nvSpPr>
        <p:spPr>
          <a:xfrm>
            <a:off x="5241824" y="228601"/>
            <a:ext cx="3978377" cy="2062103"/>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Market value of all final goods and services produced in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at </a:t>
            </a:r>
            <a:r>
              <a:rPr lang="en-US" sz="3200" b="1" dirty="0">
                <a:solidFill>
                  <a:srgbClr val="FF0000"/>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prices</a:t>
            </a:r>
          </a:p>
        </p:txBody>
      </p:sp>
      <p:cxnSp>
        <p:nvCxnSpPr>
          <p:cNvPr id="9" name="Straight Connector 8"/>
          <p:cNvCxnSpPr/>
          <p:nvPr/>
        </p:nvCxnSpPr>
        <p:spPr>
          <a:xfrm>
            <a:off x="5029200" y="24612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2168843"/>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1" name="TextBox 10"/>
          <p:cNvSpPr txBox="1"/>
          <p:nvPr/>
        </p:nvSpPr>
        <p:spPr>
          <a:xfrm>
            <a:off x="5241824" y="2662298"/>
            <a:ext cx="3978377" cy="2062103"/>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Market value of all final goods and services produced in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at </a:t>
            </a:r>
            <a:r>
              <a:rPr lang="en-US" sz="3200" b="1" dirty="0">
                <a:solidFill>
                  <a:srgbClr val="FF0000"/>
                </a:solidFill>
                <a:latin typeface="Calibri" panose="020F0502020204030204" pitchFamily="34" charset="0"/>
                <a:cs typeface="Calibri" panose="020F0502020204030204" pitchFamily="34" charset="0"/>
              </a:rPr>
              <a:t>2012</a:t>
            </a:r>
            <a:r>
              <a:rPr lang="en-US" sz="3200" dirty="0">
                <a:solidFill>
                  <a:schemeClr val="tx1"/>
                </a:solidFill>
                <a:latin typeface="Calibri" panose="020F0502020204030204" pitchFamily="34" charset="0"/>
                <a:cs typeface="Calibri" panose="020F0502020204030204" pitchFamily="34" charset="0"/>
              </a:rPr>
              <a:t> prices</a:t>
            </a:r>
          </a:p>
        </p:txBody>
      </p:sp>
      <p:sp>
        <p:nvSpPr>
          <p:cNvPr id="12" name="TextBox 11"/>
          <p:cNvSpPr txBox="1"/>
          <p:nvPr/>
        </p:nvSpPr>
        <p:spPr>
          <a:xfrm>
            <a:off x="9432823" y="2161469"/>
            <a:ext cx="1235177"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 100</a:t>
            </a:r>
          </a:p>
        </p:txBody>
      </p:sp>
      <p:sp>
        <p:nvSpPr>
          <p:cNvPr id="13" name="TextBox 12"/>
          <p:cNvSpPr txBox="1"/>
          <p:nvPr/>
        </p:nvSpPr>
        <p:spPr>
          <a:xfrm>
            <a:off x="5241824" y="5130226"/>
            <a:ext cx="3978377"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$600</a:t>
            </a:r>
          </a:p>
        </p:txBody>
      </p:sp>
      <p:cxnSp>
        <p:nvCxnSpPr>
          <p:cNvPr id="14" name="Straight Connector 13"/>
          <p:cNvCxnSpPr/>
          <p:nvPr/>
        </p:nvCxnSpPr>
        <p:spPr>
          <a:xfrm>
            <a:off x="5029200" y="57378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5445443"/>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6" name="TextBox 15"/>
          <p:cNvSpPr txBox="1"/>
          <p:nvPr/>
        </p:nvSpPr>
        <p:spPr>
          <a:xfrm>
            <a:off x="5241824" y="5791201"/>
            <a:ext cx="3978377"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$200</a:t>
            </a:r>
          </a:p>
        </p:txBody>
      </p:sp>
      <p:sp>
        <p:nvSpPr>
          <p:cNvPr id="17" name="TextBox 16"/>
          <p:cNvSpPr txBox="1"/>
          <p:nvPr/>
        </p:nvSpPr>
        <p:spPr>
          <a:xfrm>
            <a:off x="9432823" y="5438069"/>
            <a:ext cx="1235177"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 100</a:t>
            </a:r>
          </a:p>
        </p:txBody>
      </p:sp>
      <p:sp>
        <p:nvSpPr>
          <p:cNvPr id="18" name="TextBox 17"/>
          <p:cNvSpPr txBox="1"/>
          <p:nvPr/>
        </p:nvSpPr>
        <p:spPr>
          <a:xfrm>
            <a:off x="4343400" y="6273226"/>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9" name="TextBox 18"/>
          <p:cNvSpPr txBox="1"/>
          <p:nvPr/>
        </p:nvSpPr>
        <p:spPr>
          <a:xfrm>
            <a:off x="4876800" y="6273226"/>
            <a:ext cx="838200"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300</a:t>
            </a:r>
          </a:p>
        </p:txBody>
      </p:sp>
    </p:spTree>
    <p:extLst>
      <p:ext uri="{BB962C8B-B14F-4D97-AF65-F5344CB8AC3E}">
        <p14:creationId xmlns:p14="http://schemas.microsoft.com/office/powerpoint/2010/main" val="77219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1"/>
          </p:nvPr>
        </p:nvSpPr>
        <p:spPr>
          <a:xfrm>
            <a:off x="1981200" y="6356351"/>
            <a:ext cx="4154487"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dirty="0">
                <a:solidFill>
                  <a:schemeClr val="tx1"/>
                </a:solidFill>
                <a:latin typeface="Calibri" panose="020F0502020204030204" pitchFamily="34" charset="0"/>
              </a:rPr>
              <a:t>CHAPTER 6 MEASURING THE COST OF LIVING</a:t>
            </a:r>
          </a:p>
        </p:txBody>
      </p:sp>
      <p:sp>
        <p:nvSpPr>
          <p:cNvPr id="717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FB85D274-F34A-45E4-BC05-0EF8931096B8}" type="slidenum">
              <a:rPr lang="en-US" altLang="en-US" sz="1400">
                <a:solidFill>
                  <a:schemeClr val="tx1"/>
                </a:solidFill>
              </a:rPr>
              <a:pPr/>
              <a:t>7</a:t>
            </a:fld>
            <a:endParaRPr lang="en-US" altLang="en-US" sz="1400">
              <a:solidFill>
                <a:schemeClr val="tx1"/>
              </a:solidFill>
            </a:endParaRPr>
          </a:p>
        </p:txBody>
      </p:sp>
      <p:sp>
        <p:nvSpPr>
          <p:cNvPr id="7173" name="Rectangle 3"/>
          <p:cNvSpPr>
            <a:spLocks noGrp="1" noChangeArrowheads="1"/>
          </p:cNvSpPr>
          <p:nvPr>
            <p:ph idx="4294967295"/>
          </p:nvPr>
        </p:nvSpPr>
        <p:spPr>
          <a:xfrm>
            <a:off x="2286000" y="5562600"/>
            <a:ext cx="8382000" cy="762000"/>
          </a:xfrm>
        </p:spPr>
        <p:txBody>
          <a:bodyPr/>
          <a:lstStyle/>
          <a:p>
            <a:r>
              <a:rPr lang="en-US" altLang="en-US" sz="2800" dirty="0">
                <a:hlinkClick r:id="rId2"/>
              </a:rPr>
              <a:t>http://research.stlouisfed.org/fred2/series/CPIAUCSL</a:t>
            </a:r>
            <a:r>
              <a:rPr lang="en-US" altLang="en-US" sz="28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87704"/>
            <a:ext cx="11100479" cy="4273067"/>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676400"/>
            <a:ext cx="2819400" cy="1569660"/>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GDP Deflator for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with base year </a:t>
            </a:r>
            <a:r>
              <a:rPr lang="en-US" sz="3200" b="1" dirty="0">
                <a:solidFill>
                  <a:schemeClr val="tx1"/>
                </a:solidFill>
                <a:latin typeface="Calibri" panose="020F0502020204030204" pitchFamily="34" charset="0"/>
                <a:cs typeface="Calibri" panose="020F0502020204030204" pitchFamily="34" charset="0"/>
              </a:rPr>
              <a:t>2012</a:t>
            </a:r>
          </a:p>
        </p:txBody>
      </p:sp>
      <p:sp>
        <p:nvSpPr>
          <p:cNvPr id="7" name="TextBox 6"/>
          <p:cNvSpPr txBox="1"/>
          <p:nvPr/>
        </p:nvSpPr>
        <p:spPr>
          <a:xfrm>
            <a:off x="5241824" y="228601"/>
            <a:ext cx="3978377" cy="2062103"/>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Market value of all final goods and services produced in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at </a:t>
            </a:r>
            <a:r>
              <a:rPr lang="en-US" sz="3200" b="1" dirty="0">
                <a:solidFill>
                  <a:srgbClr val="FF0000"/>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prices</a:t>
            </a:r>
          </a:p>
        </p:txBody>
      </p:sp>
      <p:cxnSp>
        <p:nvCxnSpPr>
          <p:cNvPr id="9" name="Straight Connector 8"/>
          <p:cNvCxnSpPr/>
          <p:nvPr/>
        </p:nvCxnSpPr>
        <p:spPr>
          <a:xfrm>
            <a:off x="5029200" y="24612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2168843"/>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1" name="TextBox 10"/>
          <p:cNvSpPr txBox="1"/>
          <p:nvPr/>
        </p:nvSpPr>
        <p:spPr>
          <a:xfrm>
            <a:off x="5241824" y="2662298"/>
            <a:ext cx="3978377" cy="2062103"/>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Market value of all final goods and services produced in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at </a:t>
            </a:r>
            <a:r>
              <a:rPr lang="en-US" sz="3200" b="1" dirty="0">
                <a:solidFill>
                  <a:srgbClr val="FF0000"/>
                </a:solidFill>
                <a:latin typeface="Calibri" panose="020F0502020204030204" pitchFamily="34" charset="0"/>
                <a:cs typeface="Calibri" panose="020F0502020204030204" pitchFamily="34" charset="0"/>
              </a:rPr>
              <a:t>2012</a:t>
            </a:r>
            <a:r>
              <a:rPr lang="en-US" sz="3200" dirty="0">
                <a:solidFill>
                  <a:schemeClr val="tx1"/>
                </a:solidFill>
                <a:latin typeface="Calibri" panose="020F0502020204030204" pitchFamily="34" charset="0"/>
                <a:cs typeface="Calibri" panose="020F0502020204030204" pitchFamily="34" charset="0"/>
              </a:rPr>
              <a:t> prices</a:t>
            </a:r>
          </a:p>
        </p:txBody>
      </p:sp>
      <p:sp>
        <p:nvSpPr>
          <p:cNvPr id="12" name="TextBox 11"/>
          <p:cNvSpPr txBox="1"/>
          <p:nvPr/>
        </p:nvSpPr>
        <p:spPr>
          <a:xfrm>
            <a:off x="9432823" y="2161469"/>
            <a:ext cx="1235177"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 100</a:t>
            </a:r>
          </a:p>
        </p:txBody>
      </p:sp>
      <p:sp>
        <p:nvSpPr>
          <p:cNvPr id="13" name="TextBox 12"/>
          <p:cNvSpPr txBox="1"/>
          <p:nvPr/>
        </p:nvSpPr>
        <p:spPr>
          <a:xfrm>
            <a:off x="5241824" y="5130226"/>
            <a:ext cx="3978377"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$600</a:t>
            </a:r>
          </a:p>
        </p:txBody>
      </p:sp>
      <p:cxnSp>
        <p:nvCxnSpPr>
          <p:cNvPr id="14" name="Straight Connector 13"/>
          <p:cNvCxnSpPr/>
          <p:nvPr/>
        </p:nvCxnSpPr>
        <p:spPr>
          <a:xfrm>
            <a:off x="5029200" y="57378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5445443"/>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6" name="TextBox 15"/>
          <p:cNvSpPr txBox="1"/>
          <p:nvPr/>
        </p:nvSpPr>
        <p:spPr>
          <a:xfrm>
            <a:off x="5241824" y="5791201"/>
            <a:ext cx="3978377"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$200</a:t>
            </a:r>
          </a:p>
        </p:txBody>
      </p:sp>
      <p:sp>
        <p:nvSpPr>
          <p:cNvPr id="17" name="TextBox 16"/>
          <p:cNvSpPr txBox="1"/>
          <p:nvPr/>
        </p:nvSpPr>
        <p:spPr>
          <a:xfrm>
            <a:off x="9432823" y="5438069"/>
            <a:ext cx="1235177"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 100</a:t>
            </a:r>
          </a:p>
        </p:txBody>
      </p:sp>
      <p:sp>
        <p:nvSpPr>
          <p:cNvPr id="18" name="TextBox 17"/>
          <p:cNvSpPr txBox="1"/>
          <p:nvPr/>
        </p:nvSpPr>
        <p:spPr>
          <a:xfrm>
            <a:off x="4343400" y="6273226"/>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9" name="TextBox 18"/>
          <p:cNvSpPr txBox="1"/>
          <p:nvPr/>
        </p:nvSpPr>
        <p:spPr>
          <a:xfrm>
            <a:off x="4876800" y="6273226"/>
            <a:ext cx="838200"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300</a:t>
            </a:r>
          </a:p>
        </p:txBody>
      </p:sp>
      <p:sp>
        <p:nvSpPr>
          <p:cNvPr id="2" name="TextBox 1"/>
          <p:cNvSpPr txBox="1"/>
          <p:nvPr/>
        </p:nvSpPr>
        <p:spPr>
          <a:xfrm>
            <a:off x="1600200" y="3429001"/>
            <a:ext cx="2743200" cy="1323439"/>
          </a:xfrm>
          <a:prstGeom prst="rect">
            <a:avLst/>
          </a:prstGeom>
          <a:noFill/>
        </p:spPr>
        <p:txBody>
          <a:bodyPr wrap="square" rtlCol="0">
            <a:spAutoFit/>
          </a:bodyPr>
          <a:lstStyle/>
          <a:p>
            <a:r>
              <a:rPr lang="en-US" sz="2000" dirty="0">
                <a:solidFill>
                  <a:schemeClr val="tx1"/>
                </a:solidFill>
                <a:latin typeface="Calibri" panose="020F0502020204030204" pitchFamily="34" charset="0"/>
                <a:cs typeface="Calibri" panose="020F0502020204030204" pitchFamily="34" charset="0"/>
              </a:rPr>
              <a:t>Why are the goods produced in 2019 worth 3 times as much at 2019 prices as at 2012 prices?</a:t>
            </a:r>
          </a:p>
        </p:txBody>
      </p:sp>
      <p:sp>
        <p:nvSpPr>
          <p:cNvPr id="20" name="TextBox 19"/>
          <p:cNvSpPr txBox="1"/>
          <p:nvPr/>
        </p:nvSpPr>
        <p:spPr>
          <a:xfrm>
            <a:off x="1600200" y="4772562"/>
            <a:ext cx="2743200" cy="1323439"/>
          </a:xfrm>
          <a:prstGeom prst="rect">
            <a:avLst/>
          </a:prstGeom>
          <a:noFill/>
        </p:spPr>
        <p:txBody>
          <a:bodyPr wrap="square" rtlCol="0">
            <a:spAutoFit/>
          </a:bodyPr>
          <a:lstStyle/>
          <a:p>
            <a:r>
              <a:rPr lang="en-US" sz="2000" dirty="0">
                <a:solidFill>
                  <a:schemeClr val="tx1"/>
                </a:solidFill>
                <a:latin typeface="Calibri" panose="020F0502020204030204" pitchFamily="34" charset="0"/>
                <a:cs typeface="Calibri" panose="020F0502020204030204" pitchFamily="34" charset="0"/>
              </a:rPr>
              <a:t>It must be that 2019 prices are, on average, 3 times as high as 2012 prices.</a:t>
            </a:r>
          </a:p>
        </p:txBody>
      </p:sp>
      <p:sp>
        <p:nvSpPr>
          <p:cNvPr id="21" name="TextBox 20"/>
          <p:cNvSpPr txBox="1"/>
          <p:nvPr/>
        </p:nvSpPr>
        <p:spPr>
          <a:xfrm>
            <a:off x="1600200" y="5997714"/>
            <a:ext cx="2743200" cy="707886"/>
          </a:xfrm>
          <a:prstGeom prst="rect">
            <a:avLst/>
          </a:prstGeom>
          <a:noFill/>
        </p:spPr>
        <p:txBody>
          <a:bodyPr wrap="square" rtlCol="0">
            <a:spAutoFit/>
          </a:bodyPr>
          <a:lstStyle/>
          <a:p>
            <a:r>
              <a:rPr lang="en-US" sz="2000" dirty="0">
                <a:solidFill>
                  <a:schemeClr val="tx1"/>
                </a:solidFill>
                <a:latin typeface="Calibri" panose="020F0502020204030204" pitchFamily="34" charset="0"/>
                <a:cs typeface="Calibri" panose="020F0502020204030204" pitchFamily="34" charset="0"/>
              </a:rPr>
              <a:t>This is what the GDP Deflator is saying.</a:t>
            </a:r>
          </a:p>
        </p:txBody>
      </p:sp>
    </p:spTree>
    <p:extLst>
      <p:ext uri="{BB962C8B-B14F-4D97-AF65-F5344CB8AC3E}">
        <p14:creationId xmlns:p14="http://schemas.microsoft.com/office/powerpoint/2010/main" val="506047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676400"/>
            <a:ext cx="2819400" cy="1569660"/>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GDP Deflator for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with base year </a:t>
            </a:r>
            <a:r>
              <a:rPr lang="en-US" sz="3200" b="1" dirty="0">
                <a:solidFill>
                  <a:schemeClr val="tx1"/>
                </a:solidFill>
                <a:latin typeface="Calibri" panose="020F0502020204030204" pitchFamily="34" charset="0"/>
                <a:cs typeface="Calibri" panose="020F0502020204030204" pitchFamily="34" charset="0"/>
              </a:rPr>
              <a:t>2012</a:t>
            </a:r>
          </a:p>
        </p:txBody>
      </p:sp>
      <p:sp>
        <p:nvSpPr>
          <p:cNvPr id="7" name="TextBox 6"/>
          <p:cNvSpPr txBox="1"/>
          <p:nvPr/>
        </p:nvSpPr>
        <p:spPr>
          <a:xfrm>
            <a:off x="5241824" y="228601"/>
            <a:ext cx="3978377" cy="2062103"/>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Market value of all final goods and services produced in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at </a:t>
            </a:r>
            <a:r>
              <a:rPr lang="en-US" sz="3200" b="1" dirty="0">
                <a:solidFill>
                  <a:srgbClr val="FF0000"/>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prices</a:t>
            </a:r>
          </a:p>
        </p:txBody>
      </p:sp>
      <p:cxnSp>
        <p:nvCxnSpPr>
          <p:cNvPr id="9" name="Straight Connector 8"/>
          <p:cNvCxnSpPr/>
          <p:nvPr/>
        </p:nvCxnSpPr>
        <p:spPr>
          <a:xfrm>
            <a:off x="5029200" y="24612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2168843"/>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1" name="TextBox 10"/>
          <p:cNvSpPr txBox="1"/>
          <p:nvPr/>
        </p:nvSpPr>
        <p:spPr>
          <a:xfrm>
            <a:off x="5241824" y="2662298"/>
            <a:ext cx="3978377" cy="2062103"/>
          </a:xfrm>
          <a:prstGeom prst="rect">
            <a:avLst/>
          </a:prstGeom>
          <a:noFill/>
          <a:ln>
            <a:solidFill>
              <a:srgbClr val="C00000"/>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Market value of all final goods and services produced in </a:t>
            </a:r>
            <a:r>
              <a:rPr lang="en-US" sz="3200" b="1" dirty="0">
                <a:solidFill>
                  <a:schemeClr val="tx1"/>
                </a:solidFill>
                <a:latin typeface="Calibri" panose="020F0502020204030204" pitchFamily="34" charset="0"/>
                <a:cs typeface="Calibri" panose="020F0502020204030204" pitchFamily="34" charset="0"/>
              </a:rPr>
              <a:t>2019</a:t>
            </a:r>
            <a:r>
              <a:rPr lang="en-US" sz="3200" dirty="0">
                <a:solidFill>
                  <a:schemeClr val="tx1"/>
                </a:solidFill>
                <a:latin typeface="Calibri" panose="020F0502020204030204" pitchFamily="34" charset="0"/>
                <a:cs typeface="Calibri" panose="020F0502020204030204" pitchFamily="34" charset="0"/>
              </a:rPr>
              <a:t> at </a:t>
            </a:r>
            <a:r>
              <a:rPr lang="en-US" sz="3200" b="1" dirty="0">
                <a:solidFill>
                  <a:srgbClr val="FF0000"/>
                </a:solidFill>
                <a:latin typeface="Calibri" panose="020F0502020204030204" pitchFamily="34" charset="0"/>
                <a:cs typeface="Calibri" panose="020F0502020204030204" pitchFamily="34" charset="0"/>
              </a:rPr>
              <a:t>2012</a:t>
            </a:r>
            <a:r>
              <a:rPr lang="en-US" sz="3200" dirty="0">
                <a:solidFill>
                  <a:schemeClr val="tx1"/>
                </a:solidFill>
                <a:latin typeface="Calibri" panose="020F0502020204030204" pitchFamily="34" charset="0"/>
                <a:cs typeface="Calibri" panose="020F0502020204030204" pitchFamily="34" charset="0"/>
              </a:rPr>
              <a:t> prices</a:t>
            </a:r>
          </a:p>
        </p:txBody>
      </p:sp>
      <p:sp>
        <p:nvSpPr>
          <p:cNvPr id="12" name="TextBox 11"/>
          <p:cNvSpPr txBox="1"/>
          <p:nvPr/>
        </p:nvSpPr>
        <p:spPr>
          <a:xfrm>
            <a:off x="9432823" y="2161469"/>
            <a:ext cx="1235177"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 100</a:t>
            </a:r>
          </a:p>
        </p:txBody>
      </p:sp>
      <p:sp>
        <p:nvSpPr>
          <p:cNvPr id="13" name="TextBox 12"/>
          <p:cNvSpPr txBox="1"/>
          <p:nvPr/>
        </p:nvSpPr>
        <p:spPr>
          <a:xfrm>
            <a:off x="5241824" y="5130226"/>
            <a:ext cx="3978377"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$600</a:t>
            </a:r>
          </a:p>
        </p:txBody>
      </p:sp>
      <p:cxnSp>
        <p:nvCxnSpPr>
          <p:cNvPr id="14" name="Straight Connector 13"/>
          <p:cNvCxnSpPr/>
          <p:nvPr/>
        </p:nvCxnSpPr>
        <p:spPr>
          <a:xfrm>
            <a:off x="5029200" y="5737830"/>
            <a:ext cx="4389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5445443"/>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6" name="TextBox 15"/>
          <p:cNvSpPr txBox="1"/>
          <p:nvPr/>
        </p:nvSpPr>
        <p:spPr>
          <a:xfrm>
            <a:off x="5241824" y="5791201"/>
            <a:ext cx="3978377"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$200</a:t>
            </a:r>
          </a:p>
        </p:txBody>
      </p:sp>
      <p:sp>
        <p:nvSpPr>
          <p:cNvPr id="17" name="TextBox 16"/>
          <p:cNvSpPr txBox="1"/>
          <p:nvPr/>
        </p:nvSpPr>
        <p:spPr>
          <a:xfrm>
            <a:off x="9432823" y="5438069"/>
            <a:ext cx="1235177"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 100</a:t>
            </a:r>
          </a:p>
        </p:txBody>
      </p:sp>
      <p:sp>
        <p:nvSpPr>
          <p:cNvPr id="18" name="TextBox 17"/>
          <p:cNvSpPr txBox="1"/>
          <p:nvPr/>
        </p:nvSpPr>
        <p:spPr>
          <a:xfrm>
            <a:off x="4343400" y="6273226"/>
            <a:ext cx="685800" cy="584775"/>
          </a:xfrm>
          <a:prstGeom prst="rect">
            <a:avLst/>
          </a:prstGeom>
          <a:noFill/>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a:t>
            </a:r>
          </a:p>
        </p:txBody>
      </p:sp>
      <p:sp>
        <p:nvSpPr>
          <p:cNvPr id="19" name="TextBox 18"/>
          <p:cNvSpPr txBox="1"/>
          <p:nvPr/>
        </p:nvSpPr>
        <p:spPr>
          <a:xfrm>
            <a:off x="4876800" y="6273226"/>
            <a:ext cx="838200" cy="584775"/>
          </a:xfrm>
          <a:prstGeom prst="rect">
            <a:avLst/>
          </a:prstGeom>
          <a:noFill/>
          <a:ln>
            <a:no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300</a:t>
            </a:r>
          </a:p>
        </p:txBody>
      </p:sp>
      <p:sp>
        <p:nvSpPr>
          <p:cNvPr id="2" name="TextBox 1"/>
          <p:cNvSpPr txBox="1"/>
          <p:nvPr/>
        </p:nvSpPr>
        <p:spPr>
          <a:xfrm>
            <a:off x="1600200" y="3429000"/>
            <a:ext cx="2743200" cy="2862322"/>
          </a:xfrm>
          <a:prstGeom prst="rect">
            <a:avLst/>
          </a:prstGeom>
          <a:noFill/>
        </p:spPr>
        <p:txBody>
          <a:bodyPr wrap="square" rtlCol="0">
            <a:spAutoFit/>
          </a:bodyPr>
          <a:lstStyle/>
          <a:p>
            <a:r>
              <a:rPr lang="en-US" sz="2000" dirty="0">
                <a:solidFill>
                  <a:schemeClr val="tx1"/>
                </a:solidFill>
                <a:latin typeface="Calibri" panose="020F0502020204030204" pitchFamily="34" charset="0"/>
                <a:cs typeface="Calibri" panose="020F0502020204030204" pitchFamily="34" charset="0"/>
              </a:rPr>
              <a:t>The GDP Deflator is 300. This indicates that the 2019 prices of domestically produced final goods and services were on average 300 percent of the corresponding prices in 2012, the base year.</a:t>
            </a:r>
          </a:p>
        </p:txBody>
      </p:sp>
    </p:spTree>
    <p:extLst>
      <p:ext uri="{BB962C8B-B14F-4D97-AF65-F5344CB8AC3E}">
        <p14:creationId xmlns:p14="http://schemas.microsoft.com/office/powerpoint/2010/main" val="3463530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172200" y="0"/>
            <a:ext cx="0" cy="6858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0" y="304801"/>
            <a:ext cx="3733800" cy="646331"/>
          </a:xfrm>
          <a:prstGeom prst="rect">
            <a:avLst/>
          </a:prstGeom>
          <a:noFill/>
        </p:spPr>
        <p:txBody>
          <a:bodyPr wrap="square" rtlCol="0">
            <a:spAutoFit/>
          </a:bodyPr>
          <a:lstStyle/>
          <a:p>
            <a:pPr algn="ctr"/>
            <a:r>
              <a:rPr lang="en-US" dirty="0">
                <a:solidFill>
                  <a:schemeClr val="tx1"/>
                </a:solidFill>
                <a:latin typeface="+mn-lt"/>
              </a:rPr>
              <a:t>GDP Deflator</a:t>
            </a:r>
          </a:p>
        </p:txBody>
      </p:sp>
      <p:sp>
        <p:nvSpPr>
          <p:cNvPr id="7" name="TextBox 6"/>
          <p:cNvSpPr txBox="1"/>
          <p:nvPr/>
        </p:nvSpPr>
        <p:spPr>
          <a:xfrm>
            <a:off x="6553200" y="304801"/>
            <a:ext cx="3733800" cy="646331"/>
          </a:xfrm>
          <a:prstGeom prst="rect">
            <a:avLst/>
          </a:prstGeom>
          <a:noFill/>
        </p:spPr>
        <p:txBody>
          <a:bodyPr wrap="square" rtlCol="0">
            <a:spAutoFit/>
          </a:bodyPr>
          <a:lstStyle/>
          <a:p>
            <a:pPr algn="ctr"/>
            <a:r>
              <a:rPr lang="en-US" dirty="0">
                <a:solidFill>
                  <a:schemeClr val="tx1"/>
                </a:solidFill>
                <a:latin typeface="+mn-lt"/>
              </a:rPr>
              <a:t>CPI</a:t>
            </a:r>
          </a:p>
        </p:txBody>
      </p:sp>
      <p:sp>
        <p:nvSpPr>
          <p:cNvPr id="8" name="TextBox 7"/>
          <p:cNvSpPr txBox="1"/>
          <p:nvPr/>
        </p:nvSpPr>
        <p:spPr>
          <a:xfrm>
            <a:off x="1524001" y="1676400"/>
            <a:ext cx="1402081"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GDP Deflator for </a:t>
            </a:r>
            <a:r>
              <a:rPr lang="en-US" sz="1400" b="1" dirty="0">
                <a:solidFill>
                  <a:schemeClr val="tx1"/>
                </a:solidFill>
                <a:latin typeface="Calibri" panose="020F0502020204030204" pitchFamily="34" charset="0"/>
                <a:cs typeface="Calibri" panose="020F0502020204030204" pitchFamily="34" charset="0"/>
              </a:rPr>
              <a:t>2019</a:t>
            </a:r>
            <a:r>
              <a:rPr lang="en-US" sz="1400" dirty="0">
                <a:solidFill>
                  <a:schemeClr val="tx1"/>
                </a:solidFill>
                <a:latin typeface="Calibri" panose="020F0502020204030204" pitchFamily="34" charset="0"/>
                <a:cs typeface="Calibri" panose="020F0502020204030204" pitchFamily="34" charset="0"/>
              </a:rPr>
              <a:t> with base year </a:t>
            </a:r>
            <a:r>
              <a:rPr lang="en-US" sz="1400" b="1" dirty="0">
                <a:solidFill>
                  <a:schemeClr val="tx1"/>
                </a:solidFill>
                <a:latin typeface="Calibri" panose="020F0502020204030204" pitchFamily="34" charset="0"/>
                <a:cs typeface="Calibri" panose="020F0502020204030204" pitchFamily="34" charset="0"/>
              </a:rPr>
              <a:t>2012</a:t>
            </a:r>
          </a:p>
        </p:txBody>
      </p:sp>
      <p:sp>
        <p:nvSpPr>
          <p:cNvPr id="9" name="TextBox 8"/>
          <p:cNvSpPr txBox="1"/>
          <p:nvPr/>
        </p:nvSpPr>
        <p:spPr>
          <a:xfrm>
            <a:off x="3252635" y="1208261"/>
            <a:ext cx="2492846"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a:t>
            </a:r>
            <a:r>
              <a:rPr lang="en-US" sz="1400" dirty="0">
                <a:solidFill>
                  <a:srgbClr val="00B050"/>
                </a:solidFill>
                <a:latin typeface="Calibri" panose="020F0502020204030204" pitchFamily="34" charset="0"/>
                <a:cs typeface="Calibri" panose="020F0502020204030204" pitchFamily="34" charset="0"/>
              </a:rPr>
              <a:t>all final goods and services produced in </a:t>
            </a:r>
            <a:r>
              <a:rPr lang="en-US" sz="1400" b="1" dirty="0">
                <a:solidFill>
                  <a:srgbClr val="00B050"/>
                </a:solidFill>
                <a:latin typeface="Calibri" panose="020F0502020204030204" pitchFamily="34" charset="0"/>
                <a:cs typeface="Calibri" panose="020F0502020204030204" pitchFamily="34" charset="0"/>
              </a:rPr>
              <a:t>2019</a:t>
            </a:r>
            <a:r>
              <a:rPr lang="en-US" sz="1400" dirty="0">
                <a:solidFill>
                  <a:srgbClr val="00B050"/>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2019</a:t>
            </a:r>
            <a:r>
              <a:rPr lang="en-US" sz="1400" dirty="0">
                <a:solidFill>
                  <a:schemeClr val="tx1"/>
                </a:solidFill>
                <a:latin typeface="Calibri" panose="020F0502020204030204" pitchFamily="34" charset="0"/>
                <a:cs typeface="Calibri" panose="020F0502020204030204" pitchFamily="34" charset="0"/>
              </a:rPr>
              <a:t> prices</a:t>
            </a:r>
          </a:p>
        </p:txBody>
      </p:sp>
      <p:cxnSp>
        <p:nvCxnSpPr>
          <p:cNvPr id="10" name="Straight Connector 9"/>
          <p:cNvCxnSpPr/>
          <p:nvPr/>
        </p:nvCxnSpPr>
        <p:spPr>
          <a:xfrm>
            <a:off x="3352802" y="2057400"/>
            <a:ext cx="22859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40583" y="1891844"/>
            <a:ext cx="412218" cy="31795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a:t>
            </a:r>
          </a:p>
        </p:txBody>
      </p:sp>
      <p:sp>
        <p:nvSpPr>
          <p:cNvPr id="12" name="TextBox 11"/>
          <p:cNvSpPr txBox="1"/>
          <p:nvPr/>
        </p:nvSpPr>
        <p:spPr>
          <a:xfrm>
            <a:off x="3252636" y="2167876"/>
            <a:ext cx="2538566"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a:t>
            </a:r>
            <a:r>
              <a:rPr lang="en-US" sz="1400" dirty="0">
                <a:solidFill>
                  <a:srgbClr val="00B050"/>
                </a:solidFill>
                <a:latin typeface="Calibri" panose="020F0502020204030204" pitchFamily="34" charset="0"/>
                <a:cs typeface="Calibri" panose="020F0502020204030204" pitchFamily="34" charset="0"/>
              </a:rPr>
              <a:t>all final goods and services produced in </a:t>
            </a:r>
            <a:r>
              <a:rPr lang="en-US" sz="1400" b="1" dirty="0">
                <a:solidFill>
                  <a:srgbClr val="00B050"/>
                </a:solidFill>
                <a:latin typeface="Calibri" panose="020F0502020204030204" pitchFamily="34" charset="0"/>
                <a:cs typeface="Calibri" panose="020F0502020204030204" pitchFamily="34" charset="0"/>
              </a:rPr>
              <a:t>2019</a:t>
            </a:r>
            <a:r>
              <a:rPr lang="en-US" sz="1400" dirty="0">
                <a:solidFill>
                  <a:srgbClr val="00B050"/>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2012</a:t>
            </a:r>
            <a:r>
              <a:rPr lang="en-US" sz="1400" dirty="0">
                <a:solidFill>
                  <a:schemeClr val="tx1"/>
                </a:solidFill>
                <a:latin typeface="Calibri" panose="020F0502020204030204" pitchFamily="34" charset="0"/>
                <a:cs typeface="Calibri" panose="020F0502020204030204" pitchFamily="34" charset="0"/>
              </a:rPr>
              <a:t> prices</a:t>
            </a:r>
          </a:p>
        </p:txBody>
      </p:sp>
      <p:sp>
        <p:nvSpPr>
          <p:cNvPr id="13" name="TextBox 12"/>
          <p:cNvSpPr txBox="1"/>
          <p:nvPr/>
        </p:nvSpPr>
        <p:spPr>
          <a:xfrm>
            <a:off x="5587795" y="1903512"/>
            <a:ext cx="625578"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 100</a:t>
            </a:r>
          </a:p>
        </p:txBody>
      </p:sp>
      <p:sp>
        <p:nvSpPr>
          <p:cNvPr id="15" name="TextBox 14"/>
          <p:cNvSpPr txBox="1"/>
          <p:nvPr/>
        </p:nvSpPr>
        <p:spPr>
          <a:xfrm>
            <a:off x="1524001" y="3646660"/>
            <a:ext cx="1402081"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GDP Deflator for </a:t>
            </a:r>
            <a:r>
              <a:rPr lang="en-US" sz="1400" b="1" dirty="0">
                <a:solidFill>
                  <a:schemeClr val="tx1"/>
                </a:solidFill>
                <a:latin typeface="Calibri" panose="020F0502020204030204" pitchFamily="34" charset="0"/>
                <a:cs typeface="Calibri" panose="020F0502020204030204" pitchFamily="34" charset="0"/>
              </a:rPr>
              <a:t>2018</a:t>
            </a:r>
            <a:r>
              <a:rPr lang="en-US" sz="1400" dirty="0">
                <a:solidFill>
                  <a:schemeClr val="tx1"/>
                </a:solidFill>
                <a:latin typeface="Calibri" panose="020F0502020204030204" pitchFamily="34" charset="0"/>
                <a:cs typeface="Calibri" panose="020F0502020204030204" pitchFamily="34" charset="0"/>
              </a:rPr>
              <a:t> with base year </a:t>
            </a:r>
            <a:r>
              <a:rPr lang="en-US" sz="1400" b="1" dirty="0">
                <a:solidFill>
                  <a:schemeClr val="tx1"/>
                </a:solidFill>
                <a:latin typeface="Calibri" panose="020F0502020204030204" pitchFamily="34" charset="0"/>
                <a:cs typeface="Calibri" panose="020F0502020204030204" pitchFamily="34" charset="0"/>
              </a:rPr>
              <a:t>2012</a:t>
            </a:r>
          </a:p>
        </p:txBody>
      </p:sp>
      <p:sp>
        <p:nvSpPr>
          <p:cNvPr id="16" name="TextBox 15"/>
          <p:cNvSpPr txBox="1"/>
          <p:nvPr/>
        </p:nvSpPr>
        <p:spPr>
          <a:xfrm>
            <a:off x="3252635" y="3178521"/>
            <a:ext cx="2492846"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a:t>
            </a:r>
            <a:r>
              <a:rPr lang="en-US" sz="1400" dirty="0">
                <a:solidFill>
                  <a:srgbClr val="00B050"/>
                </a:solidFill>
                <a:latin typeface="Calibri" panose="020F0502020204030204" pitchFamily="34" charset="0"/>
                <a:cs typeface="Calibri" panose="020F0502020204030204" pitchFamily="34" charset="0"/>
              </a:rPr>
              <a:t>all final goods and services produced in </a:t>
            </a:r>
            <a:r>
              <a:rPr lang="en-US" sz="1400" b="1" dirty="0">
                <a:solidFill>
                  <a:srgbClr val="00B050"/>
                </a:solidFill>
                <a:latin typeface="Calibri" panose="020F0502020204030204" pitchFamily="34" charset="0"/>
                <a:cs typeface="Calibri" panose="020F0502020204030204" pitchFamily="34" charset="0"/>
              </a:rPr>
              <a:t>2018</a:t>
            </a:r>
            <a:r>
              <a:rPr lang="en-US" sz="1400" dirty="0">
                <a:solidFill>
                  <a:srgbClr val="00B050"/>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2018</a:t>
            </a:r>
            <a:r>
              <a:rPr lang="en-US" sz="1400" dirty="0">
                <a:solidFill>
                  <a:schemeClr val="tx1"/>
                </a:solidFill>
                <a:latin typeface="Calibri" panose="020F0502020204030204" pitchFamily="34" charset="0"/>
                <a:cs typeface="Calibri" panose="020F0502020204030204" pitchFamily="34" charset="0"/>
              </a:rPr>
              <a:t> prices</a:t>
            </a:r>
          </a:p>
        </p:txBody>
      </p:sp>
      <p:cxnSp>
        <p:nvCxnSpPr>
          <p:cNvPr id="17" name="Straight Connector 16"/>
          <p:cNvCxnSpPr/>
          <p:nvPr/>
        </p:nvCxnSpPr>
        <p:spPr>
          <a:xfrm>
            <a:off x="3352802" y="4027660"/>
            <a:ext cx="22859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40583" y="3862104"/>
            <a:ext cx="412218" cy="31795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a:t>
            </a:r>
          </a:p>
        </p:txBody>
      </p:sp>
      <p:sp>
        <p:nvSpPr>
          <p:cNvPr id="19" name="TextBox 18"/>
          <p:cNvSpPr txBox="1"/>
          <p:nvPr/>
        </p:nvSpPr>
        <p:spPr>
          <a:xfrm>
            <a:off x="3252636" y="4138136"/>
            <a:ext cx="2538566"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a:t>
            </a:r>
            <a:r>
              <a:rPr lang="en-US" sz="1400" dirty="0">
                <a:solidFill>
                  <a:srgbClr val="00B050"/>
                </a:solidFill>
                <a:latin typeface="Calibri" panose="020F0502020204030204" pitchFamily="34" charset="0"/>
                <a:cs typeface="Calibri" panose="020F0502020204030204" pitchFamily="34" charset="0"/>
              </a:rPr>
              <a:t>all final goods and services produced in </a:t>
            </a:r>
            <a:r>
              <a:rPr lang="en-US" sz="1400" b="1" dirty="0">
                <a:solidFill>
                  <a:srgbClr val="00B050"/>
                </a:solidFill>
                <a:latin typeface="Calibri" panose="020F0502020204030204" pitchFamily="34" charset="0"/>
                <a:cs typeface="Calibri" panose="020F0502020204030204" pitchFamily="34" charset="0"/>
              </a:rPr>
              <a:t>2018</a:t>
            </a:r>
            <a:r>
              <a:rPr lang="en-US" sz="1400" dirty="0">
                <a:solidFill>
                  <a:srgbClr val="00B050"/>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2012</a:t>
            </a:r>
            <a:r>
              <a:rPr lang="en-US" sz="1400" dirty="0">
                <a:solidFill>
                  <a:schemeClr val="tx1"/>
                </a:solidFill>
                <a:latin typeface="Calibri" panose="020F0502020204030204" pitchFamily="34" charset="0"/>
                <a:cs typeface="Calibri" panose="020F0502020204030204" pitchFamily="34" charset="0"/>
              </a:rPr>
              <a:t> prices</a:t>
            </a:r>
          </a:p>
        </p:txBody>
      </p:sp>
      <p:sp>
        <p:nvSpPr>
          <p:cNvPr id="20" name="TextBox 19"/>
          <p:cNvSpPr txBox="1"/>
          <p:nvPr/>
        </p:nvSpPr>
        <p:spPr>
          <a:xfrm>
            <a:off x="5587795" y="3873772"/>
            <a:ext cx="625578"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 100</a:t>
            </a:r>
          </a:p>
        </p:txBody>
      </p:sp>
      <p:sp>
        <p:nvSpPr>
          <p:cNvPr id="21" name="TextBox 20"/>
          <p:cNvSpPr txBox="1"/>
          <p:nvPr/>
        </p:nvSpPr>
        <p:spPr>
          <a:xfrm>
            <a:off x="1524001" y="5573539"/>
            <a:ext cx="1402081"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GDP Deflator for </a:t>
            </a:r>
            <a:r>
              <a:rPr lang="en-US" sz="1400" b="1" dirty="0">
                <a:solidFill>
                  <a:schemeClr val="tx1"/>
                </a:solidFill>
                <a:latin typeface="Calibri" panose="020F0502020204030204" pitchFamily="34" charset="0"/>
                <a:cs typeface="Calibri" panose="020F0502020204030204" pitchFamily="34" charset="0"/>
              </a:rPr>
              <a:t>2017</a:t>
            </a:r>
            <a:r>
              <a:rPr lang="en-US" sz="1400" dirty="0">
                <a:solidFill>
                  <a:schemeClr val="tx1"/>
                </a:solidFill>
                <a:latin typeface="Calibri" panose="020F0502020204030204" pitchFamily="34" charset="0"/>
                <a:cs typeface="Calibri" panose="020F0502020204030204" pitchFamily="34" charset="0"/>
              </a:rPr>
              <a:t> with base year </a:t>
            </a:r>
            <a:r>
              <a:rPr lang="en-US" sz="1400" b="1" dirty="0">
                <a:solidFill>
                  <a:schemeClr val="tx1"/>
                </a:solidFill>
                <a:latin typeface="Calibri" panose="020F0502020204030204" pitchFamily="34" charset="0"/>
                <a:cs typeface="Calibri" panose="020F0502020204030204" pitchFamily="34" charset="0"/>
              </a:rPr>
              <a:t>2012</a:t>
            </a:r>
          </a:p>
        </p:txBody>
      </p:sp>
      <p:sp>
        <p:nvSpPr>
          <p:cNvPr id="22" name="TextBox 21"/>
          <p:cNvSpPr txBox="1"/>
          <p:nvPr/>
        </p:nvSpPr>
        <p:spPr>
          <a:xfrm>
            <a:off x="3252635" y="5105400"/>
            <a:ext cx="2492846"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a:t>
            </a:r>
            <a:r>
              <a:rPr lang="en-US" sz="1400" dirty="0">
                <a:solidFill>
                  <a:srgbClr val="00B050"/>
                </a:solidFill>
                <a:latin typeface="Calibri" panose="020F0502020204030204" pitchFamily="34" charset="0"/>
                <a:cs typeface="Calibri" panose="020F0502020204030204" pitchFamily="34" charset="0"/>
              </a:rPr>
              <a:t>all final goods and services produced in </a:t>
            </a:r>
            <a:r>
              <a:rPr lang="en-US" sz="1400" b="1" dirty="0">
                <a:solidFill>
                  <a:srgbClr val="00B050"/>
                </a:solidFill>
                <a:latin typeface="Calibri" panose="020F0502020204030204" pitchFamily="34" charset="0"/>
                <a:cs typeface="Calibri" panose="020F0502020204030204" pitchFamily="34" charset="0"/>
              </a:rPr>
              <a:t>2017</a:t>
            </a:r>
            <a:r>
              <a:rPr lang="en-US" sz="1400" dirty="0">
                <a:solidFill>
                  <a:srgbClr val="00B050"/>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2017</a:t>
            </a:r>
            <a:r>
              <a:rPr lang="en-US" sz="1400" dirty="0">
                <a:solidFill>
                  <a:schemeClr val="tx1"/>
                </a:solidFill>
                <a:latin typeface="Calibri" panose="020F0502020204030204" pitchFamily="34" charset="0"/>
                <a:cs typeface="Calibri" panose="020F0502020204030204" pitchFamily="34" charset="0"/>
              </a:rPr>
              <a:t> prices</a:t>
            </a:r>
          </a:p>
        </p:txBody>
      </p:sp>
      <p:cxnSp>
        <p:nvCxnSpPr>
          <p:cNvPr id="23" name="Straight Connector 22"/>
          <p:cNvCxnSpPr/>
          <p:nvPr/>
        </p:nvCxnSpPr>
        <p:spPr>
          <a:xfrm>
            <a:off x="3352802" y="5954539"/>
            <a:ext cx="22859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940583" y="5788983"/>
            <a:ext cx="412218" cy="31795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a:t>
            </a:r>
          </a:p>
        </p:txBody>
      </p:sp>
      <p:sp>
        <p:nvSpPr>
          <p:cNvPr id="25" name="TextBox 24"/>
          <p:cNvSpPr txBox="1"/>
          <p:nvPr/>
        </p:nvSpPr>
        <p:spPr>
          <a:xfrm>
            <a:off x="3252636" y="6065015"/>
            <a:ext cx="2538566"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a:t>
            </a:r>
            <a:r>
              <a:rPr lang="en-US" sz="1400" dirty="0">
                <a:solidFill>
                  <a:srgbClr val="00B050"/>
                </a:solidFill>
                <a:latin typeface="Calibri" panose="020F0502020204030204" pitchFamily="34" charset="0"/>
                <a:cs typeface="Calibri" panose="020F0502020204030204" pitchFamily="34" charset="0"/>
              </a:rPr>
              <a:t>all final goods and services produced in </a:t>
            </a:r>
            <a:r>
              <a:rPr lang="en-US" sz="1400" b="1" dirty="0">
                <a:solidFill>
                  <a:srgbClr val="00B050"/>
                </a:solidFill>
                <a:latin typeface="Calibri" panose="020F0502020204030204" pitchFamily="34" charset="0"/>
                <a:cs typeface="Calibri" panose="020F0502020204030204" pitchFamily="34" charset="0"/>
              </a:rPr>
              <a:t>2017</a:t>
            </a:r>
            <a:r>
              <a:rPr lang="en-US" sz="1400" dirty="0">
                <a:solidFill>
                  <a:srgbClr val="00B050"/>
                </a:solidFill>
                <a:latin typeface="Calibri" panose="020F0502020204030204" pitchFamily="34" charset="0"/>
                <a:cs typeface="Calibri" panose="020F0502020204030204" pitchFamily="34" charset="0"/>
              </a:rPr>
              <a: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2012</a:t>
            </a:r>
            <a:r>
              <a:rPr lang="en-US" sz="1400" dirty="0">
                <a:solidFill>
                  <a:schemeClr val="tx1"/>
                </a:solidFill>
                <a:latin typeface="Calibri" panose="020F0502020204030204" pitchFamily="34" charset="0"/>
                <a:cs typeface="Calibri" panose="020F0502020204030204" pitchFamily="34" charset="0"/>
              </a:rPr>
              <a:t> prices</a:t>
            </a:r>
          </a:p>
        </p:txBody>
      </p:sp>
      <p:sp>
        <p:nvSpPr>
          <p:cNvPr id="26" name="TextBox 25"/>
          <p:cNvSpPr txBox="1"/>
          <p:nvPr/>
        </p:nvSpPr>
        <p:spPr>
          <a:xfrm>
            <a:off x="5587795" y="5800651"/>
            <a:ext cx="625578"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 100</a:t>
            </a:r>
          </a:p>
        </p:txBody>
      </p:sp>
      <p:sp>
        <p:nvSpPr>
          <p:cNvPr id="27" name="TextBox 26"/>
          <p:cNvSpPr txBox="1"/>
          <p:nvPr/>
        </p:nvSpPr>
        <p:spPr>
          <a:xfrm>
            <a:off x="6283428" y="1687339"/>
            <a:ext cx="1402081"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CPI for </a:t>
            </a:r>
            <a:r>
              <a:rPr lang="en-US" sz="1400" b="1" dirty="0">
                <a:solidFill>
                  <a:schemeClr val="tx1"/>
                </a:solidFill>
                <a:latin typeface="Calibri" panose="020F0502020204030204" pitchFamily="34" charset="0"/>
                <a:cs typeface="Calibri" panose="020F0502020204030204" pitchFamily="34" charset="0"/>
              </a:rPr>
              <a:t>2019</a:t>
            </a:r>
            <a:r>
              <a:rPr lang="en-US" sz="1400" dirty="0">
                <a:solidFill>
                  <a:schemeClr val="tx1"/>
                </a:solidFill>
                <a:latin typeface="Calibri" panose="020F0502020204030204" pitchFamily="34" charset="0"/>
                <a:cs typeface="Calibri" panose="020F0502020204030204" pitchFamily="34" charset="0"/>
              </a:rPr>
              <a:t> with base year </a:t>
            </a:r>
            <a:r>
              <a:rPr lang="en-US" sz="1400" b="1" dirty="0">
                <a:solidFill>
                  <a:schemeClr val="tx1"/>
                </a:solidFill>
                <a:latin typeface="Calibri" panose="020F0502020204030204" pitchFamily="34" charset="0"/>
                <a:cs typeface="Calibri" panose="020F0502020204030204" pitchFamily="34" charset="0"/>
              </a:rPr>
              <a:t>2012</a:t>
            </a:r>
          </a:p>
        </p:txBody>
      </p:sp>
      <p:sp>
        <p:nvSpPr>
          <p:cNvPr id="28" name="TextBox 27"/>
          <p:cNvSpPr txBox="1"/>
          <p:nvPr/>
        </p:nvSpPr>
        <p:spPr>
          <a:xfrm>
            <a:off x="8012062" y="1219200"/>
            <a:ext cx="2335160"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the </a:t>
            </a:r>
            <a:r>
              <a:rPr lang="en-US" sz="1400" dirty="0">
                <a:solidFill>
                  <a:srgbClr val="00B050"/>
                </a:solidFill>
                <a:latin typeface="Calibri" panose="020F0502020204030204" pitchFamily="34" charset="0"/>
                <a:cs typeface="Calibri" panose="020F0502020204030204" pitchFamily="34" charset="0"/>
              </a:rPr>
              <a:t>typical consumer’s basket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2019</a:t>
            </a:r>
            <a:r>
              <a:rPr lang="en-US" sz="1400" dirty="0">
                <a:solidFill>
                  <a:schemeClr val="tx1"/>
                </a:solidFill>
                <a:latin typeface="Calibri" panose="020F0502020204030204" pitchFamily="34" charset="0"/>
                <a:cs typeface="Calibri" panose="020F0502020204030204" pitchFamily="34" charset="0"/>
              </a:rPr>
              <a:t> prices</a:t>
            </a:r>
          </a:p>
        </p:txBody>
      </p:sp>
      <p:cxnSp>
        <p:nvCxnSpPr>
          <p:cNvPr id="29" name="Straight Connector 28"/>
          <p:cNvCxnSpPr/>
          <p:nvPr/>
        </p:nvCxnSpPr>
        <p:spPr>
          <a:xfrm>
            <a:off x="8112228" y="2068339"/>
            <a:ext cx="2103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700010" y="1902783"/>
            <a:ext cx="412218" cy="31795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a:t>
            </a:r>
          </a:p>
        </p:txBody>
      </p:sp>
      <p:sp>
        <p:nvSpPr>
          <p:cNvPr id="31" name="TextBox 30"/>
          <p:cNvSpPr txBox="1"/>
          <p:nvPr/>
        </p:nvSpPr>
        <p:spPr>
          <a:xfrm>
            <a:off x="8012064" y="2178815"/>
            <a:ext cx="2335159"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a:t>
            </a:r>
            <a:r>
              <a:rPr lang="en-US" sz="1400" dirty="0">
                <a:solidFill>
                  <a:srgbClr val="00B050"/>
                </a:solidFill>
                <a:latin typeface="Calibri" panose="020F0502020204030204" pitchFamily="34" charset="0"/>
                <a:cs typeface="Calibri" panose="020F0502020204030204" pitchFamily="34" charset="0"/>
              </a:rPr>
              <a:t>the typical consumer’s basket</a:t>
            </a:r>
            <a:r>
              <a:rPr lang="en-US" sz="1400" dirty="0">
                <a:solidFill>
                  <a:schemeClr val="tx1"/>
                </a:solidFill>
                <a:latin typeface="Calibri" panose="020F0502020204030204" pitchFamily="34" charset="0"/>
                <a:cs typeface="Calibri" panose="020F0502020204030204" pitchFamily="34" charset="0"/>
              </a:rPr>
              <a:t> at </a:t>
            </a:r>
            <a:r>
              <a:rPr lang="en-US" sz="1400" b="1" dirty="0">
                <a:solidFill>
                  <a:srgbClr val="FF0000"/>
                </a:solidFill>
                <a:latin typeface="Calibri" panose="020F0502020204030204" pitchFamily="34" charset="0"/>
                <a:cs typeface="Calibri" panose="020F0502020204030204" pitchFamily="34" charset="0"/>
              </a:rPr>
              <a:t>2012</a:t>
            </a:r>
            <a:r>
              <a:rPr lang="en-US" sz="1400" dirty="0">
                <a:solidFill>
                  <a:schemeClr val="tx1"/>
                </a:solidFill>
                <a:latin typeface="Calibri" panose="020F0502020204030204" pitchFamily="34" charset="0"/>
                <a:cs typeface="Calibri" panose="020F0502020204030204" pitchFamily="34" charset="0"/>
              </a:rPr>
              <a:t> prices</a:t>
            </a:r>
          </a:p>
        </p:txBody>
      </p:sp>
      <p:sp>
        <p:nvSpPr>
          <p:cNvPr id="32" name="TextBox 31"/>
          <p:cNvSpPr txBox="1"/>
          <p:nvPr/>
        </p:nvSpPr>
        <p:spPr>
          <a:xfrm>
            <a:off x="10134600" y="1914451"/>
            <a:ext cx="625578"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 100</a:t>
            </a:r>
          </a:p>
        </p:txBody>
      </p:sp>
      <p:sp>
        <p:nvSpPr>
          <p:cNvPr id="33" name="TextBox 32"/>
          <p:cNvSpPr txBox="1"/>
          <p:nvPr/>
        </p:nvSpPr>
        <p:spPr>
          <a:xfrm>
            <a:off x="6283428" y="3657599"/>
            <a:ext cx="1402081"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CPI for </a:t>
            </a:r>
            <a:r>
              <a:rPr lang="en-US" sz="1400" b="1" dirty="0">
                <a:solidFill>
                  <a:schemeClr val="tx1"/>
                </a:solidFill>
                <a:latin typeface="Calibri" panose="020F0502020204030204" pitchFamily="34" charset="0"/>
                <a:cs typeface="Calibri" panose="020F0502020204030204" pitchFamily="34" charset="0"/>
              </a:rPr>
              <a:t>2018</a:t>
            </a:r>
            <a:r>
              <a:rPr lang="en-US" sz="1400" dirty="0">
                <a:solidFill>
                  <a:schemeClr val="tx1"/>
                </a:solidFill>
                <a:latin typeface="Calibri" panose="020F0502020204030204" pitchFamily="34" charset="0"/>
                <a:cs typeface="Calibri" panose="020F0502020204030204" pitchFamily="34" charset="0"/>
              </a:rPr>
              <a:t> with base year </a:t>
            </a:r>
            <a:r>
              <a:rPr lang="en-US" sz="1400" b="1" dirty="0">
                <a:solidFill>
                  <a:schemeClr val="tx1"/>
                </a:solidFill>
                <a:latin typeface="Calibri" panose="020F0502020204030204" pitchFamily="34" charset="0"/>
                <a:cs typeface="Calibri" panose="020F0502020204030204" pitchFamily="34" charset="0"/>
              </a:rPr>
              <a:t>2012</a:t>
            </a:r>
          </a:p>
        </p:txBody>
      </p:sp>
      <p:sp>
        <p:nvSpPr>
          <p:cNvPr id="34" name="TextBox 33"/>
          <p:cNvSpPr txBox="1"/>
          <p:nvPr/>
        </p:nvSpPr>
        <p:spPr>
          <a:xfrm>
            <a:off x="8012062" y="3189460"/>
            <a:ext cx="2293102"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the </a:t>
            </a:r>
            <a:r>
              <a:rPr lang="en-US" sz="1400" dirty="0">
                <a:solidFill>
                  <a:srgbClr val="00B050"/>
                </a:solidFill>
                <a:latin typeface="Calibri" panose="020F0502020204030204" pitchFamily="34" charset="0"/>
                <a:cs typeface="Calibri" panose="020F0502020204030204" pitchFamily="34" charset="0"/>
              </a:rPr>
              <a:t>typical consumer’s basket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2018</a:t>
            </a:r>
            <a:r>
              <a:rPr lang="en-US" sz="1400" dirty="0">
                <a:solidFill>
                  <a:schemeClr val="tx1"/>
                </a:solidFill>
                <a:latin typeface="Calibri" panose="020F0502020204030204" pitchFamily="34" charset="0"/>
                <a:cs typeface="Calibri" panose="020F0502020204030204" pitchFamily="34" charset="0"/>
              </a:rPr>
              <a:t> prices</a:t>
            </a:r>
          </a:p>
        </p:txBody>
      </p:sp>
      <p:cxnSp>
        <p:nvCxnSpPr>
          <p:cNvPr id="35" name="Straight Connector 34"/>
          <p:cNvCxnSpPr/>
          <p:nvPr/>
        </p:nvCxnSpPr>
        <p:spPr>
          <a:xfrm>
            <a:off x="8112228" y="4038599"/>
            <a:ext cx="2103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700010" y="3873043"/>
            <a:ext cx="412218" cy="31795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a:t>
            </a:r>
          </a:p>
        </p:txBody>
      </p:sp>
      <p:sp>
        <p:nvSpPr>
          <p:cNvPr id="37" name="TextBox 36"/>
          <p:cNvSpPr txBox="1"/>
          <p:nvPr/>
        </p:nvSpPr>
        <p:spPr>
          <a:xfrm>
            <a:off x="8012064" y="4149075"/>
            <a:ext cx="2335159"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the </a:t>
            </a:r>
            <a:r>
              <a:rPr lang="en-US" sz="1400" dirty="0">
                <a:solidFill>
                  <a:srgbClr val="00B050"/>
                </a:solidFill>
                <a:latin typeface="Calibri" panose="020F0502020204030204" pitchFamily="34" charset="0"/>
                <a:cs typeface="Calibri" panose="020F0502020204030204" pitchFamily="34" charset="0"/>
              </a:rPr>
              <a:t>typical consumer’s basket</a:t>
            </a:r>
            <a:r>
              <a:rPr lang="en-US" sz="1400" dirty="0">
                <a:solidFill>
                  <a:schemeClr val="tx1"/>
                </a:solidFill>
                <a:latin typeface="Calibri" panose="020F0502020204030204" pitchFamily="34" charset="0"/>
                <a:cs typeface="Calibri" panose="020F0502020204030204" pitchFamily="34" charset="0"/>
              </a:rPr>
              <a:t> at </a:t>
            </a:r>
            <a:r>
              <a:rPr lang="en-US" sz="1400" b="1" dirty="0">
                <a:solidFill>
                  <a:srgbClr val="FF0000"/>
                </a:solidFill>
                <a:latin typeface="Calibri" panose="020F0502020204030204" pitchFamily="34" charset="0"/>
                <a:cs typeface="Calibri" panose="020F0502020204030204" pitchFamily="34" charset="0"/>
              </a:rPr>
              <a:t>2012</a:t>
            </a:r>
            <a:r>
              <a:rPr lang="en-US" sz="1400" dirty="0">
                <a:solidFill>
                  <a:schemeClr val="tx1"/>
                </a:solidFill>
                <a:latin typeface="Calibri" panose="020F0502020204030204" pitchFamily="34" charset="0"/>
                <a:cs typeface="Calibri" panose="020F0502020204030204" pitchFamily="34" charset="0"/>
              </a:rPr>
              <a:t> prices</a:t>
            </a:r>
          </a:p>
        </p:txBody>
      </p:sp>
      <p:sp>
        <p:nvSpPr>
          <p:cNvPr id="38" name="TextBox 37"/>
          <p:cNvSpPr txBox="1"/>
          <p:nvPr/>
        </p:nvSpPr>
        <p:spPr>
          <a:xfrm>
            <a:off x="10134600" y="3884711"/>
            <a:ext cx="625578"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 100</a:t>
            </a:r>
          </a:p>
        </p:txBody>
      </p:sp>
      <p:sp>
        <p:nvSpPr>
          <p:cNvPr id="39" name="TextBox 38"/>
          <p:cNvSpPr txBox="1"/>
          <p:nvPr/>
        </p:nvSpPr>
        <p:spPr>
          <a:xfrm>
            <a:off x="6283428" y="5584478"/>
            <a:ext cx="1402081"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CPI for </a:t>
            </a:r>
            <a:r>
              <a:rPr lang="en-US" sz="1400" b="1" dirty="0">
                <a:solidFill>
                  <a:schemeClr val="tx1"/>
                </a:solidFill>
                <a:latin typeface="Calibri" panose="020F0502020204030204" pitchFamily="34" charset="0"/>
                <a:cs typeface="Calibri" panose="020F0502020204030204" pitchFamily="34" charset="0"/>
              </a:rPr>
              <a:t>2017</a:t>
            </a:r>
            <a:r>
              <a:rPr lang="en-US" sz="1400" dirty="0">
                <a:solidFill>
                  <a:schemeClr val="tx1"/>
                </a:solidFill>
                <a:latin typeface="Calibri" panose="020F0502020204030204" pitchFamily="34" charset="0"/>
                <a:cs typeface="Calibri" panose="020F0502020204030204" pitchFamily="34" charset="0"/>
              </a:rPr>
              <a:t> with base year </a:t>
            </a:r>
            <a:r>
              <a:rPr lang="en-US" sz="1400" b="1" dirty="0">
                <a:solidFill>
                  <a:schemeClr val="tx1"/>
                </a:solidFill>
                <a:latin typeface="Calibri" panose="020F0502020204030204" pitchFamily="34" charset="0"/>
                <a:cs typeface="Calibri" panose="020F0502020204030204" pitchFamily="34" charset="0"/>
              </a:rPr>
              <a:t>2012</a:t>
            </a:r>
          </a:p>
        </p:txBody>
      </p:sp>
      <p:sp>
        <p:nvSpPr>
          <p:cNvPr id="40" name="TextBox 39"/>
          <p:cNvSpPr txBox="1"/>
          <p:nvPr/>
        </p:nvSpPr>
        <p:spPr>
          <a:xfrm>
            <a:off x="8012062" y="5116339"/>
            <a:ext cx="2293102"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the </a:t>
            </a:r>
            <a:r>
              <a:rPr lang="en-US" sz="1400" dirty="0">
                <a:solidFill>
                  <a:srgbClr val="00B050"/>
                </a:solidFill>
                <a:latin typeface="Calibri" panose="020F0502020204030204" pitchFamily="34" charset="0"/>
                <a:cs typeface="Calibri" panose="020F0502020204030204" pitchFamily="34" charset="0"/>
              </a:rPr>
              <a:t>typical consumer’s basket </a:t>
            </a:r>
            <a:r>
              <a:rPr lang="en-US" sz="1400" dirty="0">
                <a:solidFill>
                  <a:schemeClr val="tx1"/>
                </a:solidFill>
                <a:latin typeface="Calibri" panose="020F0502020204030204" pitchFamily="34" charset="0"/>
                <a:cs typeface="Calibri" panose="020F0502020204030204" pitchFamily="34" charset="0"/>
              </a:rPr>
              <a:t>at </a:t>
            </a:r>
            <a:r>
              <a:rPr lang="en-US" sz="1400" b="1" dirty="0">
                <a:solidFill>
                  <a:srgbClr val="FF0000"/>
                </a:solidFill>
                <a:latin typeface="Calibri" panose="020F0502020204030204" pitchFamily="34" charset="0"/>
                <a:cs typeface="Calibri" panose="020F0502020204030204" pitchFamily="34" charset="0"/>
              </a:rPr>
              <a:t>2017</a:t>
            </a:r>
            <a:r>
              <a:rPr lang="en-US" sz="1400" dirty="0">
                <a:solidFill>
                  <a:schemeClr val="tx1"/>
                </a:solidFill>
                <a:latin typeface="Calibri" panose="020F0502020204030204" pitchFamily="34" charset="0"/>
                <a:cs typeface="Calibri" panose="020F0502020204030204" pitchFamily="34" charset="0"/>
              </a:rPr>
              <a:t> prices</a:t>
            </a:r>
          </a:p>
        </p:txBody>
      </p:sp>
      <p:cxnSp>
        <p:nvCxnSpPr>
          <p:cNvPr id="41" name="Straight Connector 40"/>
          <p:cNvCxnSpPr/>
          <p:nvPr/>
        </p:nvCxnSpPr>
        <p:spPr>
          <a:xfrm>
            <a:off x="8112228" y="5965478"/>
            <a:ext cx="2103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700010" y="5799922"/>
            <a:ext cx="412218" cy="31795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a:t>
            </a:r>
          </a:p>
        </p:txBody>
      </p:sp>
      <p:sp>
        <p:nvSpPr>
          <p:cNvPr id="43" name="TextBox 42"/>
          <p:cNvSpPr txBox="1"/>
          <p:nvPr/>
        </p:nvSpPr>
        <p:spPr>
          <a:xfrm>
            <a:off x="8012064" y="6075954"/>
            <a:ext cx="2335159" cy="738664"/>
          </a:xfrm>
          <a:prstGeom prst="rect">
            <a:avLst/>
          </a:prstGeom>
          <a:noFill/>
          <a:ln>
            <a:solidFill>
              <a:srgbClr val="C00000"/>
            </a:solidFill>
          </a:ln>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Market value of the </a:t>
            </a:r>
            <a:r>
              <a:rPr lang="en-US" sz="1400" dirty="0">
                <a:solidFill>
                  <a:srgbClr val="00B050"/>
                </a:solidFill>
                <a:latin typeface="Calibri" panose="020F0502020204030204" pitchFamily="34" charset="0"/>
                <a:cs typeface="Calibri" panose="020F0502020204030204" pitchFamily="34" charset="0"/>
              </a:rPr>
              <a:t>typical consumer’s basket</a:t>
            </a:r>
            <a:r>
              <a:rPr lang="en-US" sz="1400" dirty="0">
                <a:solidFill>
                  <a:schemeClr val="tx1"/>
                </a:solidFill>
                <a:latin typeface="Calibri" panose="020F0502020204030204" pitchFamily="34" charset="0"/>
                <a:cs typeface="Calibri" panose="020F0502020204030204" pitchFamily="34" charset="0"/>
              </a:rPr>
              <a:t> at </a:t>
            </a:r>
            <a:r>
              <a:rPr lang="en-US" sz="1400" b="1" dirty="0">
                <a:solidFill>
                  <a:srgbClr val="FF0000"/>
                </a:solidFill>
                <a:latin typeface="Calibri" panose="020F0502020204030204" pitchFamily="34" charset="0"/>
                <a:cs typeface="Calibri" panose="020F0502020204030204" pitchFamily="34" charset="0"/>
              </a:rPr>
              <a:t>2012</a:t>
            </a:r>
            <a:r>
              <a:rPr lang="en-US" sz="1400" dirty="0">
                <a:solidFill>
                  <a:schemeClr val="tx1"/>
                </a:solidFill>
                <a:latin typeface="Calibri" panose="020F0502020204030204" pitchFamily="34" charset="0"/>
                <a:cs typeface="Calibri" panose="020F0502020204030204" pitchFamily="34" charset="0"/>
              </a:rPr>
              <a:t> prices</a:t>
            </a:r>
          </a:p>
        </p:txBody>
      </p:sp>
      <p:sp>
        <p:nvSpPr>
          <p:cNvPr id="44" name="TextBox 43"/>
          <p:cNvSpPr txBox="1"/>
          <p:nvPr/>
        </p:nvSpPr>
        <p:spPr>
          <a:xfrm>
            <a:off x="10134600" y="5811590"/>
            <a:ext cx="625578"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 100</a:t>
            </a:r>
          </a:p>
        </p:txBody>
      </p:sp>
      <p:sp>
        <p:nvSpPr>
          <p:cNvPr id="2" name="TextBox 1">
            <a:extLst>
              <a:ext uri="{FF2B5EF4-FFF2-40B4-BE49-F238E27FC236}">
                <a16:creationId xmlns:a16="http://schemas.microsoft.com/office/drawing/2014/main" id="{C330007B-8502-0AFC-6A50-592CF720774D}"/>
              </a:ext>
            </a:extLst>
          </p:cNvPr>
          <p:cNvSpPr txBox="1"/>
          <p:nvPr/>
        </p:nvSpPr>
        <p:spPr>
          <a:xfrm>
            <a:off x="152400" y="304801"/>
            <a:ext cx="1981200" cy="430887"/>
          </a:xfrm>
          <a:prstGeom prst="rect">
            <a:avLst/>
          </a:prstGeom>
          <a:noFill/>
        </p:spPr>
        <p:txBody>
          <a:bodyPr wrap="square" rtlCol="0">
            <a:spAutoFit/>
          </a:bodyPr>
          <a:lstStyle/>
          <a:p>
            <a:r>
              <a:rPr lang="en-US" sz="1100" dirty="0">
                <a:latin typeface="+mn-lt"/>
              </a:rPr>
              <a:t>Basic Idea: Compare same basket under two sets of prices</a:t>
            </a:r>
          </a:p>
        </p:txBody>
      </p:sp>
      <p:sp>
        <p:nvSpPr>
          <p:cNvPr id="3" name="TextBox 2">
            <a:extLst>
              <a:ext uri="{FF2B5EF4-FFF2-40B4-BE49-F238E27FC236}">
                <a16:creationId xmlns:a16="http://schemas.microsoft.com/office/drawing/2014/main" id="{E6A26481-6357-71C3-71E9-42F1B92EF853}"/>
              </a:ext>
            </a:extLst>
          </p:cNvPr>
          <p:cNvSpPr txBox="1"/>
          <p:nvPr/>
        </p:nvSpPr>
        <p:spPr>
          <a:xfrm>
            <a:off x="126763" y="2735026"/>
            <a:ext cx="1981200" cy="600164"/>
          </a:xfrm>
          <a:prstGeom prst="rect">
            <a:avLst/>
          </a:prstGeom>
          <a:noFill/>
        </p:spPr>
        <p:txBody>
          <a:bodyPr wrap="square" rtlCol="0">
            <a:spAutoFit/>
          </a:bodyPr>
          <a:lstStyle/>
          <a:p>
            <a:r>
              <a:rPr lang="en-US" sz="1100" dirty="0">
                <a:latin typeface="+mn-lt"/>
              </a:rPr>
              <a:t>The basket is unchanging for each year but changes from one year to the next</a:t>
            </a:r>
          </a:p>
        </p:txBody>
      </p:sp>
      <p:sp>
        <p:nvSpPr>
          <p:cNvPr id="4" name="TextBox 3">
            <a:extLst>
              <a:ext uri="{FF2B5EF4-FFF2-40B4-BE49-F238E27FC236}">
                <a16:creationId xmlns:a16="http://schemas.microsoft.com/office/drawing/2014/main" id="{729D9D32-2B26-0313-8F74-D608478FFCAE}"/>
              </a:ext>
            </a:extLst>
          </p:cNvPr>
          <p:cNvSpPr txBox="1"/>
          <p:nvPr/>
        </p:nvSpPr>
        <p:spPr>
          <a:xfrm>
            <a:off x="10336071" y="2748835"/>
            <a:ext cx="1729166" cy="769441"/>
          </a:xfrm>
          <a:prstGeom prst="rect">
            <a:avLst/>
          </a:prstGeom>
          <a:noFill/>
        </p:spPr>
        <p:txBody>
          <a:bodyPr wrap="square" rtlCol="0">
            <a:spAutoFit/>
          </a:bodyPr>
          <a:lstStyle/>
          <a:p>
            <a:r>
              <a:rPr lang="en-US" sz="1100" dirty="0">
                <a:latin typeface="+mn-lt"/>
              </a:rPr>
              <a:t>The basket is unchanging for each year and is also unchanging from one year to the next</a:t>
            </a:r>
          </a:p>
        </p:txBody>
      </p:sp>
      <p:sp>
        <p:nvSpPr>
          <p:cNvPr id="14" name="TextBox 13">
            <a:extLst>
              <a:ext uri="{FF2B5EF4-FFF2-40B4-BE49-F238E27FC236}">
                <a16:creationId xmlns:a16="http://schemas.microsoft.com/office/drawing/2014/main" id="{07659FE8-E464-79D1-029A-CB204EE4E862}"/>
              </a:ext>
            </a:extLst>
          </p:cNvPr>
          <p:cNvSpPr txBox="1"/>
          <p:nvPr/>
        </p:nvSpPr>
        <p:spPr>
          <a:xfrm>
            <a:off x="91447" y="4564775"/>
            <a:ext cx="1981200" cy="430887"/>
          </a:xfrm>
          <a:prstGeom prst="rect">
            <a:avLst/>
          </a:prstGeom>
          <a:noFill/>
        </p:spPr>
        <p:txBody>
          <a:bodyPr wrap="square" rtlCol="0">
            <a:spAutoFit/>
          </a:bodyPr>
          <a:lstStyle/>
          <a:p>
            <a:r>
              <a:rPr lang="en-US" sz="1100" dirty="0">
                <a:latin typeface="+mn-lt"/>
              </a:rPr>
              <a:t>The basket includes </a:t>
            </a:r>
            <a:r>
              <a:rPr lang="en-US" sz="1100" i="1" dirty="0">
                <a:latin typeface="+mn-lt"/>
              </a:rPr>
              <a:t>all</a:t>
            </a:r>
            <a:r>
              <a:rPr lang="en-US" sz="1100" dirty="0">
                <a:latin typeface="+mn-lt"/>
              </a:rPr>
              <a:t> final goods and services</a:t>
            </a:r>
          </a:p>
        </p:txBody>
      </p:sp>
      <p:sp>
        <p:nvSpPr>
          <p:cNvPr id="45" name="TextBox 44">
            <a:extLst>
              <a:ext uri="{FF2B5EF4-FFF2-40B4-BE49-F238E27FC236}">
                <a16:creationId xmlns:a16="http://schemas.microsoft.com/office/drawing/2014/main" id="{0AF05912-EC81-4E43-D73C-B815D3446948}"/>
              </a:ext>
            </a:extLst>
          </p:cNvPr>
          <p:cNvSpPr txBox="1"/>
          <p:nvPr/>
        </p:nvSpPr>
        <p:spPr>
          <a:xfrm>
            <a:off x="10347222" y="4536581"/>
            <a:ext cx="1753331" cy="600164"/>
          </a:xfrm>
          <a:prstGeom prst="rect">
            <a:avLst/>
          </a:prstGeom>
          <a:noFill/>
        </p:spPr>
        <p:txBody>
          <a:bodyPr wrap="square" rtlCol="0">
            <a:spAutoFit/>
          </a:bodyPr>
          <a:lstStyle/>
          <a:p>
            <a:r>
              <a:rPr lang="en-US" sz="1100" dirty="0">
                <a:latin typeface="+mn-lt"/>
              </a:rPr>
              <a:t>The basket includes </a:t>
            </a:r>
            <a:r>
              <a:rPr lang="en-US" sz="1100" i="1" dirty="0">
                <a:latin typeface="+mn-lt"/>
              </a:rPr>
              <a:t>only consumer </a:t>
            </a:r>
            <a:r>
              <a:rPr lang="en-US" sz="1100" dirty="0">
                <a:latin typeface="+mn-lt"/>
              </a:rPr>
              <a:t>goods and services</a:t>
            </a:r>
          </a:p>
        </p:txBody>
      </p:sp>
    </p:spTree>
    <p:extLst>
      <p:ext uri="{BB962C8B-B14F-4D97-AF65-F5344CB8AC3E}">
        <p14:creationId xmlns:p14="http://schemas.microsoft.com/office/powerpoint/2010/main" val="1083245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a:t>CPI vs. GDP Deflator</a:t>
            </a:r>
          </a:p>
        </p:txBody>
      </p:sp>
      <p:sp>
        <p:nvSpPr>
          <p:cNvPr id="63491" name="Rectangle 5"/>
          <p:cNvSpPr>
            <a:spLocks noGrp="1" noChangeArrowheads="1"/>
          </p:cNvSpPr>
          <p:nvPr>
            <p:ph idx="1"/>
          </p:nvPr>
        </p:nvSpPr>
        <p:spPr/>
        <p:txBody>
          <a:bodyPr>
            <a:normAutofit lnSpcReduction="10000"/>
          </a:bodyPr>
          <a:lstStyle/>
          <a:p>
            <a:pPr>
              <a:buFont typeface="Wingdings" pitchFamily="2" charset="2"/>
              <a:buNone/>
            </a:pPr>
            <a:r>
              <a:rPr lang="en-US" dirty="0"/>
              <a:t>Prices of non-consumer goods and services:</a:t>
            </a:r>
          </a:p>
          <a:p>
            <a:pPr lvl="1"/>
            <a:r>
              <a:rPr lang="en-US" dirty="0"/>
              <a:t>included in GDP deflator (if produced domestically)</a:t>
            </a:r>
          </a:p>
          <a:p>
            <a:pPr lvl="1"/>
            <a:r>
              <a:rPr lang="en-US" dirty="0"/>
              <a:t>excluded from CPI</a:t>
            </a:r>
          </a:p>
          <a:p>
            <a:pPr>
              <a:buFont typeface="Wingdings" pitchFamily="2" charset="2"/>
              <a:buNone/>
            </a:pPr>
            <a:r>
              <a:rPr lang="en-US" dirty="0"/>
              <a:t>Prices of imported consumer goods and services:</a:t>
            </a:r>
          </a:p>
          <a:p>
            <a:pPr lvl="1"/>
            <a:r>
              <a:rPr lang="en-US" dirty="0"/>
              <a:t>included in CPI</a:t>
            </a:r>
          </a:p>
          <a:p>
            <a:pPr lvl="1"/>
            <a:r>
              <a:rPr lang="en-US" dirty="0"/>
              <a:t>excluded from GDP deflator</a:t>
            </a:r>
          </a:p>
          <a:p>
            <a:pPr>
              <a:buFont typeface="Wingdings" pitchFamily="2" charset="2"/>
              <a:buNone/>
            </a:pPr>
            <a:r>
              <a:rPr lang="en-US" dirty="0"/>
              <a:t>The basket of goods and services:</a:t>
            </a:r>
          </a:p>
          <a:p>
            <a:pPr lvl="1"/>
            <a:r>
              <a:rPr lang="en-US" dirty="0"/>
              <a:t>CPI:  fixed</a:t>
            </a:r>
          </a:p>
          <a:p>
            <a:pPr lvl="1"/>
            <a:r>
              <a:rPr lang="en-US" dirty="0"/>
              <a:t>GDP deflator:  changes every year</a:t>
            </a:r>
          </a:p>
        </p:txBody>
      </p:sp>
    </p:spTree>
    <p:extLst>
      <p:ext uri="{BB962C8B-B14F-4D97-AF65-F5344CB8AC3E}">
        <p14:creationId xmlns:p14="http://schemas.microsoft.com/office/powerpoint/2010/main" val="2772296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gn="l"/>
            <a:r>
              <a:rPr lang="en-US" altLang="en-US"/>
              <a:t>The GDP Deflator Versus the Consumer Price Index</a:t>
            </a:r>
            <a:endParaRPr lang="en-US" altLang="en-US">
              <a:latin typeface="Tahoma" pitchFamily="34" charset="0"/>
            </a:endParaRPr>
          </a:p>
        </p:txBody>
      </p:sp>
      <p:sp>
        <p:nvSpPr>
          <p:cNvPr id="28675" name="Rectangle 3"/>
          <p:cNvSpPr>
            <a:spLocks noGrp="1" noChangeArrowheads="1"/>
          </p:cNvSpPr>
          <p:nvPr>
            <p:ph idx="1"/>
          </p:nvPr>
        </p:nvSpPr>
        <p:spPr/>
        <p:txBody>
          <a:bodyPr/>
          <a:lstStyle/>
          <a:p>
            <a:r>
              <a:rPr lang="en-US" altLang="en-US"/>
              <a:t>The BLS calculates other prices indexes: </a:t>
            </a:r>
          </a:p>
          <a:p>
            <a:pPr lvl="1"/>
            <a:r>
              <a:rPr lang="en-US" altLang="en-US"/>
              <a:t>The index for different regions within the country.</a:t>
            </a:r>
          </a:p>
          <a:p>
            <a:pPr lvl="1">
              <a:buClr>
                <a:srgbClr val="000000"/>
              </a:buClr>
            </a:pPr>
            <a:r>
              <a:rPr lang="en-US" altLang="en-US"/>
              <a:t>The </a:t>
            </a:r>
            <a:r>
              <a:rPr lang="en-US" altLang="en-US" i="1">
                <a:solidFill>
                  <a:srgbClr val="25A9A6"/>
                </a:solidFill>
              </a:rPr>
              <a:t>producer price index</a:t>
            </a:r>
            <a:r>
              <a:rPr lang="en-US" altLang="en-US"/>
              <a:t>, which measures the cost of a basket of goods and services bought by firms rather than consumers. [</a:t>
            </a:r>
            <a:r>
              <a:rPr lang="en-US" altLang="en-US">
                <a:hlinkClick r:id="rId2"/>
              </a:rPr>
              <a:t>BLS</a:t>
            </a:r>
            <a:r>
              <a:rPr lang="en-US" altLang="en-US"/>
              <a:t>]</a:t>
            </a:r>
          </a:p>
        </p:txBody>
      </p:sp>
      <p:sp>
        <p:nvSpPr>
          <p:cNvPr id="2867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2867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E9A8389C-1F7F-4C7D-BFC7-BD171766422C}" type="slidenum">
              <a:rPr lang="en-US" altLang="en-US" sz="1400">
                <a:solidFill>
                  <a:schemeClr val="tx1"/>
                </a:solidFill>
              </a:rPr>
              <a:pPr/>
              <a:t>74</a:t>
            </a:fld>
            <a:endParaRPr lang="en-US" altLang="en-US" sz="1400">
              <a:solidFill>
                <a:schemeClr val="tx1"/>
              </a:solidFill>
            </a:endParaRPr>
          </a:p>
        </p:txBody>
      </p:sp>
    </p:spTree>
    <p:extLst>
      <p:ext uri="{BB962C8B-B14F-4D97-AF65-F5344CB8AC3E}">
        <p14:creationId xmlns:p14="http://schemas.microsoft.com/office/powerpoint/2010/main" val="299971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l"/>
            <a:r>
              <a:rPr lang="en-US" altLang="en-US"/>
              <a:t>The GDP Deflator Versus the Consumer Price Index</a:t>
            </a:r>
            <a:endParaRPr lang="en-US" altLang="en-US">
              <a:latin typeface="Tahoma" pitchFamily="34" charset="0"/>
            </a:endParaRPr>
          </a:p>
        </p:txBody>
      </p:sp>
      <p:sp>
        <p:nvSpPr>
          <p:cNvPr id="30723" name="Rectangle 3"/>
          <p:cNvSpPr>
            <a:spLocks noGrp="1" noChangeArrowheads="1"/>
          </p:cNvSpPr>
          <p:nvPr>
            <p:ph idx="1"/>
          </p:nvPr>
        </p:nvSpPr>
        <p:spPr/>
        <p:txBody>
          <a:bodyPr/>
          <a:lstStyle/>
          <a:p>
            <a:r>
              <a:rPr lang="en-US" altLang="en-US"/>
              <a:t>The </a:t>
            </a:r>
            <a:r>
              <a:rPr lang="en-US" altLang="en-US" i="1"/>
              <a:t>GDP deflator</a:t>
            </a:r>
            <a:r>
              <a:rPr lang="en-US" altLang="en-US"/>
              <a:t> reflects the prices of all final goods and services </a:t>
            </a:r>
            <a:r>
              <a:rPr lang="en-US" altLang="en-US" i="1"/>
              <a:t>produced domestically</a:t>
            </a:r>
            <a:r>
              <a:rPr lang="en-US" altLang="en-US"/>
              <a:t>, whereas...</a:t>
            </a:r>
          </a:p>
          <a:p>
            <a:r>
              <a:rPr lang="en-US" altLang="en-US"/>
              <a:t>…the </a:t>
            </a:r>
            <a:r>
              <a:rPr lang="en-US" altLang="en-US" i="1"/>
              <a:t>consumer price index</a:t>
            </a:r>
            <a:r>
              <a:rPr lang="en-US" altLang="en-US"/>
              <a:t> reflects the prices of all final goods and services </a:t>
            </a:r>
            <a:r>
              <a:rPr lang="en-US" altLang="en-US" i="1"/>
              <a:t>bought by consumers</a:t>
            </a:r>
            <a:r>
              <a:rPr lang="en-US" altLang="en-US"/>
              <a:t>.</a:t>
            </a:r>
          </a:p>
        </p:txBody>
      </p:sp>
      <p:sp>
        <p:nvSpPr>
          <p:cNvPr id="3072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307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90B130AE-0B20-4C3F-B0C4-E74E07EA05CE}" type="slidenum">
              <a:rPr lang="en-US" altLang="en-US" sz="1400">
                <a:solidFill>
                  <a:schemeClr val="tx1"/>
                </a:solidFill>
              </a:rPr>
              <a:pPr/>
              <a:t>75</a:t>
            </a:fld>
            <a:endParaRPr lang="en-US" altLang="en-US" sz="1400">
              <a:solidFill>
                <a:schemeClr val="tx1"/>
              </a:solidFill>
            </a:endParaRPr>
          </a:p>
        </p:txBody>
      </p:sp>
    </p:spTree>
    <p:extLst>
      <p:ext uri="{BB962C8B-B14F-4D97-AF65-F5344CB8AC3E}">
        <p14:creationId xmlns:p14="http://schemas.microsoft.com/office/powerpoint/2010/main" val="3221142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l"/>
            <a:r>
              <a:rPr lang="en-US" altLang="en-US"/>
              <a:t>The GDP Deflator Versus the Consumer Price Index</a:t>
            </a:r>
            <a:endParaRPr lang="en-US" altLang="en-US">
              <a:latin typeface="Tahoma" pitchFamily="34" charset="0"/>
            </a:endParaRPr>
          </a:p>
        </p:txBody>
      </p:sp>
      <p:sp>
        <p:nvSpPr>
          <p:cNvPr id="31747" name="Rectangle 3"/>
          <p:cNvSpPr>
            <a:spLocks noGrp="1" noChangeArrowheads="1"/>
          </p:cNvSpPr>
          <p:nvPr>
            <p:ph idx="1"/>
          </p:nvPr>
        </p:nvSpPr>
        <p:spPr/>
        <p:txBody>
          <a:bodyPr>
            <a:normAutofit/>
          </a:bodyPr>
          <a:lstStyle/>
          <a:p>
            <a:r>
              <a:rPr lang="en-US" altLang="en-US"/>
              <a:t>The </a:t>
            </a:r>
            <a:r>
              <a:rPr lang="en-US" altLang="en-US" i="1"/>
              <a:t>Consumer Price Index</a:t>
            </a:r>
            <a:r>
              <a:rPr lang="en-US" altLang="en-US"/>
              <a:t> compares the price of a </a:t>
            </a:r>
            <a:r>
              <a:rPr lang="en-US" altLang="en-US" i="1"/>
              <a:t>fixed basket</a:t>
            </a:r>
            <a:r>
              <a:rPr lang="en-US" altLang="en-US"/>
              <a:t> of goods and services to the price of the basket in the base year (only occasionally does the BLS change the basket)...</a:t>
            </a:r>
          </a:p>
          <a:p>
            <a:r>
              <a:rPr lang="en-US" altLang="en-US"/>
              <a:t>…whereas the </a:t>
            </a:r>
            <a:r>
              <a:rPr lang="en-US" altLang="en-US" i="1"/>
              <a:t>GDP deflator</a:t>
            </a:r>
            <a:r>
              <a:rPr lang="en-US" altLang="en-US"/>
              <a:t> compares the price of </a:t>
            </a:r>
            <a:r>
              <a:rPr lang="en-US" altLang="en-US" i="1"/>
              <a:t>currently produced</a:t>
            </a:r>
            <a:r>
              <a:rPr lang="en-US" altLang="en-US"/>
              <a:t> goods and services to the price of the same goods and services in the base year.</a:t>
            </a:r>
          </a:p>
        </p:txBody>
      </p:sp>
      <p:sp>
        <p:nvSpPr>
          <p:cNvPr id="3174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3174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A3799D0F-558A-49F7-951B-99AAA0B3825A}" type="slidenum">
              <a:rPr lang="en-US" altLang="en-US" sz="1400">
                <a:solidFill>
                  <a:schemeClr val="tx1"/>
                </a:solidFill>
              </a:rPr>
              <a:pPr/>
              <a:t>76</a:t>
            </a:fld>
            <a:endParaRPr lang="en-US" altLang="en-US" sz="1400">
              <a:solidFill>
                <a:schemeClr val="tx1"/>
              </a:solidFill>
            </a:endParaRPr>
          </a:p>
        </p:txBody>
      </p:sp>
    </p:spTree>
    <p:extLst>
      <p:ext uri="{BB962C8B-B14F-4D97-AF65-F5344CB8AC3E}">
        <p14:creationId xmlns:p14="http://schemas.microsoft.com/office/powerpoint/2010/main" val="2416840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Check Multiple Choice</a:t>
            </a:r>
          </a:p>
        </p:txBody>
      </p:sp>
      <p:sp>
        <p:nvSpPr>
          <p:cNvPr id="3" name="Content Placeholder 2"/>
          <p:cNvSpPr>
            <a:spLocks noGrp="1"/>
          </p:cNvSpPr>
          <p:nvPr>
            <p:ph idx="1"/>
          </p:nvPr>
        </p:nvSpPr>
        <p:spPr/>
        <p:txBody>
          <a:bodyPr/>
          <a:lstStyle/>
          <a:p>
            <a:r>
              <a:rPr lang="en-US" dirty="0"/>
              <a:t>If a Pennsylvania raises the price of rifles it sells to the U.S. Army, its price hikes will increase</a:t>
            </a:r>
          </a:p>
          <a:p>
            <a:pPr marL="514350" indent="-514350">
              <a:buFont typeface="+mj-lt"/>
              <a:buAutoNum type="alphaLcPeriod"/>
            </a:pPr>
            <a:r>
              <a:rPr lang="en-US" dirty="0"/>
              <a:t>Both the CPI and the GDP deflator</a:t>
            </a:r>
          </a:p>
          <a:p>
            <a:pPr marL="514350" indent="-514350">
              <a:buFont typeface="+mj-lt"/>
              <a:buAutoNum type="alphaLcPeriod"/>
            </a:pPr>
            <a:r>
              <a:rPr lang="en-US" dirty="0"/>
              <a:t>Neither the CPI nor the GDP deflator</a:t>
            </a:r>
          </a:p>
          <a:p>
            <a:pPr marL="514350" indent="-514350">
              <a:buFont typeface="+mj-lt"/>
              <a:buAutoNum type="alphaLcPeriod"/>
            </a:pPr>
            <a:r>
              <a:rPr lang="en-US" dirty="0"/>
              <a:t>The CPI but not the GDP deflator</a:t>
            </a:r>
          </a:p>
          <a:p>
            <a:pPr marL="514350" indent="-514350">
              <a:buFont typeface="+mj-lt"/>
              <a:buAutoNum type="alphaLcPeriod"/>
            </a:pPr>
            <a:r>
              <a:rPr lang="en-US" dirty="0"/>
              <a:t>The GDP deflator but not the CPI</a:t>
            </a:r>
          </a:p>
        </p:txBody>
      </p:sp>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77</a:t>
            </a:fld>
            <a:endParaRPr lang="en-US"/>
          </a:p>
        </p:txBody>
      </p:sp>
    </p:spTree>
    <p:extLst>
      <p:ext uri="{BB962C8B-B14F-4D97-AF65-F5344CB8AC3E}">
        <p14:creationId xmlns:p14="http://schemas.microsoft.com/office/powerpoint/2010/main" val="2845078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Check Multiple Choice</a:t>
            </a:r>
          </a:p>
        </p:txBody>
      </p:sp>
      <p:sp>
        <p:nvSpPr>
          <p:cNvPr id="3" name="Content Placeholder 2"/>
          <p:cNvSpPr>
            <a:spLocks noGrp="1"/>
          </p:cNvSpPr>
          <p:nvPr>
            <p:ph idx="1"/>
          </p:nvPr>
        </p:nvSpPr>
        <p:spPr/>
        <p:txBody>
          <a:bodyPr/>
          <a:lstStyle/>
          <a:p>
            <a:r>
              <a:rPr lang="en-US" dirty="0"/>
              <a:t>If a Pennsylvania raises the price of rifles it sells to the U.S. Army, its price hikes will increase</a:t>
            </a:r>
          </a:p>
          <a:p>
            <a:pPr marL="514350" indent="-514350">
              <a:buFont typeface="+mj-lt"/>
              <a:buAutoNum type="alphaLcPeriod"/>
            </a:pPr>
            <a:r>
              <a:rPr lang="en-US" dirty="0"/>
              <a:t>Both the CPI and the GDP deflator</a:t>
            </a:r>
          </a:p>
          <a:p>
            <a:pPr marL="514350" indent="-514350">
              <a:buFont typeface="+mj-lt"/>
              <a:buAutoNum type="alphaLcPeriod"/>
            </a:pPr>
            <a:r>
              <a:rPr lang="en-US" dirty="0"/>
              <a:t>Neither the CPI nor the GDP deflator</a:t>
            </a:r>
          </a:p>
          <a:p>
            <a:pPr marL="514350" indent="-514350">
              <a:buFont typeface="+mj-lt"/>
              <a:buAutoNum type="alphaLcPeriod"/>
            </a:pPr>
            <a:r>
              <a:rPr lang="en-US" dirty="0"/>
              <a:t>The CPI but not the GDP deflator</a:t>
            </a:r>
          </a:p>
          <a:p>
            <a:pPr marL="514350" indent="-514350">
              <a:buFont typeface="+mj-lt"/>
              <a:buAutoNum type="alphaLcPeriod"/>
            </a:pPr>
            <a:r>
              <a:rPr lang="en-US" dirty="0">
                <a:solidFill>
                  <a:srgbClr val="FF3300"/>
                </a:solidFill>
              </a:rPr>
              <a:t>The GDP deflator but not the CPI</a:t>
            </a:r>
          </a:p>
        </p:txBody>
      </p:sp>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78</a:t>
            </a:fld>
            <a:endParaRPr lang="en-US"/>
          </a:p>
        </p:txBody>
      </p:sp>
    </p:spTree>
    <p:extLst>
      <p:ext uri="{BB962C8B-B14F-4D97-AF65-F5344CB8AC3E}">
        <p14:creationId xmlns:p14="http://schemas.microsoft.com/office/powerpoint/2010/main" val="36068874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Figure 2: </a:t>
            </a:r>
            <a:r>
              <a:rPr lang="en-US" altLang="en-US" dirty="0">
                <a:solidFill>
                  <a:srgbClr val="002060"/>
                </a:solidFill>
              </a:rPr>
              <a:t>Two Measures of Inflation</a:t>
            </a:r>
            <a:endParaRPr lang="en-US" altLang="en-US" dirty="0"/>
          </a:p>
        </p:txBody>
      </p:sp>
      <p:sp>
        <p:nvSpPr>
          <p:cNvPr id="7" name="TextBox 6"/>
          <p:cNvSpPr txBox="1">
            <a:spLocks noChangeArrowheads="1"/>
          </p:cNvSpPr>
          <p:nvPr/>
        </p:nvSpPr>
        <p:spPr bwMode="auto">
          <a:xfrm>
            <a:off x="1600201" y="5905500"/>
            <a:ext cx="898048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1700" dirty="0"/>
              <a:t>This figure shows the inflation rate—the percentage change in the level of prices— as measured by the GDP deflator and the consumer price index using annual data since 1965. Notice that the two measures of inflation generally move together.</a:t>
            </a:r>
          </a:p>
        </p:txBody>
      </p:sp>
      <p:sp>
        <p:nvSpPr>
          <p:cNvPr id="20486" name="Slide Number Placeholder 1"/>
          <p:cNvSpPr>
            <a:spLocks noGrp="1"/>
          </p:cNvSpPr>
          <p:nvPr>
            <p:ph type="sldNum" sz="quarter" idx="10"/>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15EA6102-A782-404C-B1FB-ABCE9DC4FC5E}" type="slidenum">
              <a:rPr lang="en-US" altLang="en-US" smtClean="0">
                <a:solidFill>
                  <a:srgbClr val="002060"/>
                </a:solidFill>
              </a:rPr>
              <a:pPr algn="ctr" eaLnBrk="1" hangingPunct="1"/>
              <a:t>79</a:t>
            </a:fld>
            <a:endParaRPr lang="en-US" altLang="en-US">
              <a:solidFill>
                <a:srgbClr val="00206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219201"/>
            <a:ext cx="7391400" cy="474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92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6 MEASURING THE COST OF LIVING</a:t>
            </a:r>
            <a:endParaRPr lang="en-US" dirty="0"/>
          </a:p>
        </p:txBody>
      </p:sp>
      <p:sp>
        <p:nvSpPr>
          <p:cNvPr id="5" name="Slide Number Placeholder 4"/>
          <p:cNvSpPr>
            <a:spLocks noGrp="1"/>
          </p:cNvSpPr>
          <p:nvPr>
            <p:ph type="sldNum" sz="quarter" idx="12"/>
          </p:nvPr>
        </p:nvSpPr>
        <p:spPr/>
        <p:txBody>
          <a:bodyPr/>
          <a:lstStyle/>
          <a:p>
            <a:pPr>
              <a:defRPr/>
            </a:pPr>
            <a:fld id="{9EBD1CF3-3074-4927-9283-746DE03F0DB3}" type="slidenum">
              <a:rPr lang="en-US" smtClean="0"/>
              <a:pPr>
                <a:defRPr/>
              </a:pPr>
              <a:t>8</a:t>
            </a:fld>
            <a:endParaRPr lang="en-US"/>
          </a:p>
        </p:txBody>
      </p:sp>
      <p:pic>
        <p:nvPicPr>
          <p:cNvPr id="6" name="Picture 5" descr="Cost-Of-Living Adjustment (COLA)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05256"/>
            <a:ext cx="9144000" cy="5447489"/>
          </a:xfrm>
          <a:prstGeom prst="rect">
            <a:avLst/>
          </a:prstGeom>
        </p:spPr>
      </p:pic>
      <p:sp>
        <p:nvSpPr>
          <p:cNvPr id="7" name="TextBox 6"/>
          <p:cNvSpPr txBox="1"/>
          <p:nvPr/>
        </p:nvSpPr>
        <p:spPr>
          <a:xfrm>
            <a:off x="152400" y="5257800"/>
            <a:ext cx="4038600" cy="1200329"/>
          </a:xfrm>
          <a:prstGeom prst="rect">
            <a:avLst/>
          </a:prstGeom>
          <a:noFill/>
        </p:spPr>
        <p:txBody>
          <a:bodyPr wrap="square" rtlCol="0">
            <a:spAutoFit/>
          </a:bodyPr>
          <a:lstStyle/>
          <a:p>
            <a:r>
              <a:rPr lang="en-US" sz="1800" dirty="0">
                <a:solidFill>
                  <a:schemeClr val="tx1"/>
                </a:solidFill>
                <a:latin typeface="+mj-lt"/>
              </a:rPr>
              <a:t>Senior citizens in the U.S. get social security pensions from the U.S. government. By law, these pensions rise in sync with the CPI.</a:t>
            </a:r>
          </a:p>
        </p:txBody>
      </p:sp>
    </p:spTree>
    <p:extLst>
      <p:ext uri="{BB962C8B-B14F-4D97-AF65-F5344CB8AC3E}">
        <p14:creationId xmlns:p14="http://schemas.microsoft.com/office/powerpoint/2010/main" val="303127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4"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8" y="1295400"/>
            <a:ext cx="2651284"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p:txBody>
          <a:bodyPr/>
          <a:lstStyle/>
          <a:p>
            <a:r>
              <a:rPr lang="en-US" altLang="en-US" dirty="0"/>
              <a:t>Any questions?</a:t>
            </a:r>
          </a:p>
        </p:txBody>
      </p:sp>
    </p:spTree>
    <p:extLst>
      <p:ext uri="{BB962C8B-B14F-4D97-AF65-F5344CB8AC3E}">
        <p14:creationId xmlns:p14="http://schemas.microsoft.com/office/powerpoint/2010/main" val="35129849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Summary</a:t>
            </a:r>
            <a:endParaRPr lang="en-US" altLang="en-US">
              <a:latin typeface="Tahoma" pitchFamily="34" charset="0"/>
            </a:endParaRPr>
          </a:p>
        </p:txBody>
      </p:sp>
      <p:sp>
        <p:nvSpPr>
          <p:cNvPr id="43011" name="Rectangle 3"/>
          <p:cNvSpPr>
            <a:spLocks noGrp="1" noChangeArrowheads="1"/>
          </p:cNvSpPr>
          <p:nvPr>
            <p:ph idx="1"/>
          </p:nvPr>
        </p:nvSpPr>
        <p:spPr/>
        <p:txBody>
          <a:bodyPr/>
          <a:lstStyle/>
          <a:p>
            <a:r>
              <a:rPr lang="en-US" altLang="en-US"/>
              <a:t>The consumer price index shows the cost of a basket of goods and services relative to the cost of the same basket in the base year.</a:t>
            </a:r>
          </a:p>
          <a:p>
            <a:r>
              <a:rPr lang="en-US" altLang="en-US"/>
              <a:t>The index is used to measure the overall level of prices in the economy.</a:t>
            </a:r>
          </a:p>
          <a:p>
            <a:r>
              <a:rPr lang="en-US" altLang="en-US"/>
              <a:t>The percentage change in the CPI measures the inflation rate.</a:t>
            </a:r>
          </a:p>
        </p:txBody>
      </p:sp>
      <p:sp>
        <p:nvSpPr>
          <p:cNvPr id="4301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430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1E3EB3E9-153B-4780-BCE3-0C24BD5A09E4}" type="slidenum">
              <a:rPr lang="en-US" altLang="en-US" sz="1400">
                <a:solidFill>
                  <a:schemeClr val="tx1"/>
                </a:solidFill>
              </a:rPr>
              <a:pPr/>
              <a:t>81</a:t>
            </a:fld>
            <a:endParaRPr lang="en-US" altLang="en-US" sz="1400">
              <a:solidFill>
                <a:schemeClr val="tx1"/>
              </a:solidFill>
            </a:endParaRPr>
          </a:p>
        </p:txBody>
      </p:sp>
      <p:sp>
        <p:nvSpPr>
          <p:cNvPr id="43012"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zoom/>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Summary</a:t>
            </a:r>
            <a:endParaRPr lang="en-US" altLang="en-US">
              <a:latin typeface="Tahoma" pitchFamily="34" charset="0"/>
            </a:endParaRPr>
          </a:p>
        </p:txBody>
      </p:sp>
      <p:sp>
        <p:nvSpPr>
          <p:cNvPr id="44035" name="Rectangle 3"/>
          <p:cNvSpPr>
            <a:spLocks noGrp="1" noChangeArrowheads="1"/>
          </p:cNvSpPr>
          <p:nvPr>
            <p:ph idx="1"/>
          </p:nvPr>
        </p:nvSpPr>
        <p:spPr/>
        <p:txBody>
          <a:bodyPr/>
          <a:lstStyle/>
          <a:p>
            <a:r>
              <a:rPr lang="en-US" altLang="en-US"/>
              <a:t>The consumer price index is an imperfect measure of the cost of living for the following three reasons:  substitution bias, the introduction of new goods, and unmeasured changes in quality.</a:t>
            </a:r>
          </a:p>
          <a:p>
            <a:r>
              <a:rPr lang="en-US" altLang="en-US"/>
              <a:t>Because of measurement problems, the CPI overstates annual inflation by about 1 percentage point. </a:t>
            </a:r>
          </a:p>
        </p:txBody>
      </p:sp>
      <p:sp>
        <p:nvSpPr>
          <p:cNvPr id="4403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4403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AE186674-B45B-418D-AF57-692EB3A3DE7F}" type="slidenum">
              <a:rPr lang="en-US" altLang="en-US" sz="1400">
                <a:solidFill>
                  <a:schemeClr val="tx1"/>
                </a:solidFill>
              </a:rPr>
              <a:pPr/>
              <a:t>82</a:t>
            </a:fld>
            <a:endParaRPr lang="en-US" altLang="en-US" sz="1400">
              <a:solidFill>
                <a:schemeClr val="tx1"/>
              </a:solidFill>
            </a:endParaRPr>
          </a:p>
        </p:txBody>
      </p:sp>
      <p:sp>
        <p:nvSpPr>
          <p:cNvPr id="44036"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Summary</a:t>
            </a:r>
            <a:endParaRPr lang="en-US" altLang="en-US">
              <a:latin typeface="Tahoma" pitchFamily="34" charset="0"/>
            </a:endParaRPr>
          </a:p>
        </p:txBody>
      </p:sp>
      <p:sp>
        <p:nvSpPr>
          <p:cNvPr id="45059" name="Rectangle 3"/>
          <p:cNvSpPr>
            <a:spLocks noGrp="1" noChangeArrowheads="1"/>
          </p:cNvSpPr>
          <p:nvPr>
            <p:ph idx="1"/>
          </p:nvPr>
        </p:nvSpPr>
        <p:spPr/>
        <p:txBody>
          <a:bodyPr/>
          <a:lstStyle/>
          <a:p>
            <a:r>
              <a:rPr lang="en-US" altLang="en-US"/>
              <a:t>The GDP deflator differs from the CPI because it includes goods and services produced rather than goods and services consumed.</a:t>
            </a:r>
          </a:p>
          <a:p>
            <a:r>
              <a:rPr lang="en-US" altLang="en-US"/>
              <a:t>In addition, the CPI uses a fixed basket of goods, while the GDP deflator automatically changes the group of goods and services over time as the composition of GDP changes.</a:t>
            </a:r>
          </a:p>
        </p:txBody>
      </p:sp>
      <p:sp>
        <p:nvSpPr>
          <p:cNvPr id="4506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4506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FAB02C62-5546-4F27-802E-B87491F5E963}" type="slidenum">
              <a:rPr lang="en-US" altLang="en-US" sz="1400">
                <a:solidFill>
                  <a:schemeClr val="tx1"/>
                </a:solidFill>
              </a:rPr>
              <a:pPr/>
              <a:t>83</a:t>
            </a:fld>
            <a:endParaRPr lang="en-US" altLang="en-US" sz="1400">
              <a:solidFill>
                <a:schemeClr val="tx1"/>
              </a:solidFill>
            </a:endParaRPr>
          </a:p>
        </p:txBody>
      </p:sp>
      <p:sp>
        <p:nvSpPr>
          <p:cNvPr id="45060"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Summary</a:t>
            </a:r>
            <a:endParaRPr lang="en-US" altLang="en-US">
              <a:latin typeface="Tahoma" pitchFamily="34" charset="0"/>
            </a:endParaRPr>
          </a:p>
        </p:txBody>
      </p:sp>
      <p:sp>
        <p:nvSpPr>
          <p:cNvPr id="46083" name="Rectangle 3"/>
          <p:cNvSpPr>
            <a:spLocks noGrp="1" noChangeArrowheads="1"/>
          </p:cNvSpPr>
          <p:nvPr>
            <p:ph idx="1"/>
          </p:nvPr>
        </p:nvSpPr>
        <p:spPr/>
        <p:txBody>
          <a:bodyPr/>
          <a:lstStyle/>
          <a:p>
            <a:r>
              <a:rPr lang="en-US" altLang="en-US"/>
              <a:t>Dollar figures from different points in time do not represent a valid comparison of purchasing power.</a:t>
            </a:r>
          </a:p>
          <a:p>
            <a:r>
              <a:rPr lang="en-US" altLang="en-US"/>
              <a:t>Various laws and private contracts use price indexes to correct for the effects of inflation.</a:t>
            </a:r>
          </a:p>
          <a:p>
            <a:r>
              <a:rPr lang="en-US" altLang="en-US"/>
              <a:t>The real interest rate equals the nominal interest rate minus the rate of inflation.</a:t>
            </a:r>
          </a:p>
        </p:txBody>
      </p:sp>
      <p:sp>
        <p:nvSpPr>
          <p:cNvPr id="460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r>
              <a:rPr lang="en-US" altLang="en-US" sz="1400">
                <a:solidFill>
                  <a:schemeClr val="tx1"/>
                </a:solidFill>
              </a:rPr>
              <a:t>CHAPTER 6 MEASURING THE COST OF LIVING</a:t>
            </a:r>
          </a:p>
        </p:txBody>
      </p:sp>
      <p:sp>
        <p:nvSpPr>
          <p:cNvPr id="460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FF3300"/>
                </a:solidFill>
                <a:latin typeface="Times New Roman" pitchFamily="18" charset="0"/>
              </a:defRPr>
            </a:lvl1pPr>
            <a:lvl2pPr marL="742950" indent="-285750">
              <a:defRPr sz="3600">
                <a:solidFill>
                  <a:srgbClr val="FF3300"/>
                </a:solidFill>
                <a:latin typeface="Times New Roman" pitchFamily="18" charset="0"/>
              </a:defRPr>
            </a:lvl2pPr>
            <a:lvl3pPr marL="1143000" indent="-228600">
              <a:defRPr sz="3600">
                <a:solidFill>
                  <a:srgbClr val="FF3300"/>
                </a:solidFill>
                <a:latin typeface="Times New Roman" pitchFamily="18" charset="0"/>
              </a:defRPr>
            </a:lvl3pPr>
            <a:lvl4pPr marL="1600200" indent="-228600">
              <a:defRPr sz="3600">
                <a:solidFill>
                  <a:srgbClr val="FF3300"/>
                </a:solidFill>
                <a:latin typeface="Times New Roman" pitchFamily="18" charset="0"/>
              </a:defRPr>
            </a:lvl4pPr>
            <a:lvl5pPr marL="2057400" indent="-228600">
              <a:defRPr sz="3600">
                <a:solidFill>
                  <a:srgbClr val="FF3300"/>
                </a:solidFill>
                <a:latin typeface="Times New Roman" pitchFamily="18" charset="0"/>
              </a:defRPr>
            </a:lvl5pPr>
            <a:lvl6pPr marL="2514600" indent="-228600" eaLnBrk="0" fontAlgn="base" hangingPunct="0">
              <a:spcBef>
                <a:spcPct val="0"/>
              </a:spcBef>
              <a:spcAft>
                <a:spcPct val="0"/>
              </a:spcAft>
              <a:defRPr sz="3600">
                <a:solidFill>
                  <a:srgbClr val="FF3300"/>
                </a:solidFill>
                <a:latin typeface="Times New Roman" pitchFamily="18" charset="0"/>
              </a:defRPr>
            </a:lvl6pPr>
            <a:lvl7pPr marL="2971800" indent="-228600" eaLnBrk="0" fontAlgn="base" hangingPunct="0">
              <a:spcBef>
                <a:spcPct val="0"/>
              </a:spcBef>
              <a:spcAft>
                <a:spcPct val="0"/>
              </a:spcAft>
              <a:defRPr sz="3600">
                <a:solidFill>
                  <a:srgbClr val="FF3300"/>
                </a:solidFill>
                <a:latin typeface="Times New Roman" pitchFamily="18" charset="0"/>
              </a:defRPr>
            </a:lvl7pPr>
            <a:lvl8pPr marL="3429000" indent="-228600" eaLnBrk="0" fontAlgn="base" hangingPunct="0">
              <a:spcBef>
                <a:spcPct val="0"/>
              </a:spcBef>
              <a:spcAft>
                <a:spcPct val="0"/>
              </a:spcAft>
              <a:defRPr sz="3600">
                <a:solidFill>
                  <a:srgbClr val="FF3300"/>
                </a:solidFill>
                <a:latin typeface="Times New Roman" pitchFamily="18" charset="0"/>
              </a:defRPr>
            </a:lvl8pPr>
            <a:lvl9pPr marL="3886200" indent="-228600" eaLnBrk="0" fontAlgn="base" hangingPunct="0">
              <a:spcBef>
                <a:spcPct val="0"/>
              </a:spcBef>
              <a:spcAft>
                <a:spcPct val="0"/>
              </a:spcAft>
              <a:defRPr sz="3600">
                <a:solidFill>
                  <a:srgbClr val="FF3300"/>
                </a:solidFill>
                <a:latin typeface="Times New Roman" pitchFamily="18" charset="0"/>
              </a:defRPr>
            </a:lvl9pPr>
          </a:lstStyle>
          <a:p>
            <a:fld id="{FABED617-BC28-4522-A729-D10E689B248A}" type="slidenum">
              <a:rPr lang="en-US" altLang="en-US" sz="1400">
                <a:solidFill>
                  <a:schemeClr val="tx1"/>
                </a:solidFill>
              </a:rPr>
              <a:pPr/>
              <a:t>84</a:t>
            </a:fld>
            <a:endParaRPr lang="en-US" altLang="en-US" sz="1400">
              <a:solidFill>
                <a:schemeClr val="tx1"/>
              </a:solidFill>
            </a:endParaRPr>
          </a:p>
        </p:txBody>
      </p:sp>
      <p:sp>
        <p:nvSpPr>
          <p:cNvPr id="46084"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CHAPTER 6 MEASURING THE COST OF LIVING</a:t>
            </a:r>
          </a:p>
        </p:txBody>
      </p:sp>
      <p:sp>
        <p:nvSpPr>
          <p:cNvPr id="3" name="Slide Number Placeholder 2"/>
          <p:cNvSpPr>
            <a:spLocks noGrp="1"/>
          </p:cNvSpPr>
          <p:nvPr>
            <p:ph type="sldNum" sz="quarter" idx="12"/>
          </p:nvPr>
        </p:nvSpPr>
        <p:spPr/>
        <p:txBody>
          <a:bodyPr/>
          <a:lstStyle/>
          <a:p>
            <a:pPr>
              <a:defRPr/>
            </a:pPr>
            <a:fld id="{0FE27937-6F76-461B-A6AD-ED33098ECA36}" type="slidenum">
              <a:rPr lang="en-US" smtClean="0"/>
              <a:pPr>
                <a:defRPr/>
              </a:pPr>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 y="3605062"/>
            <a:ext cx="5283199" cy="2033738"/>
          </a:xfrm>
          <a:prstGeom prst="rect">
            <a:avLst/>
          </a:prstGeom>
        </p:spPr>
      </p:pic>
      <p:sp>
        <p:nvSpPr>
          <p:cNvPr id="6" name="TextBox 5"/>
          <p:cNvSpPr txBox="1"/>
          <p:nvPr/>
        </p:nvSpPr>
        <p:spPr>
          <a:xfrm>
            <a:off x="304800" y="457200"/>
            <a:ext cx="5574984" cy="2862322"/>
          </a:xfrm>
          <a:prstGeom prst="rect">
            <a:avLst/>
          </a:prstGeom>
          <a:noFill/>
        </p:spPr>
        <p:txBody>
          <a:bodyPr wrap="square" rtlCol="0">
            <a:spAutoFit/>
          </a:bodyPr>
          <a:lstStyle/>
          <a:p>
            <a:r>
              <a:rPr lang="en-US" dirty="0">
                <a:solidFill>
                  <a:schemeClr val="tx1"/>
                </a:solidFill>
                <a:latin typeface="+mj-lt"/>
              </a:rPr>
              <a:t>Senior citizens in the U.S. get social security pensions from the U.S. government. By law, these pensions rise in sync with the CPI.</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784" y="228600"/>
            <a:ext cx="6134415" cy="6051861"/>
          </a:xfrm>
          <a:prstGeom prst="rect">
            <a:avLst/>
          </a:prstGeom>
        </p:spPr>
      </p:pic>
      <p:sp>
        <p:nvSpPr>
          <p:cNvPr id="8" name="TextBox 7"/>
          <p:cNvSpPr txBox="1"/>
          <p:nvPr/>
        </p:nvSpPr>
        <p:spPr>
          <a:xfrm>
            <a:off x="101601" y="5867400"/>
            <a:ext cx="5283199" cy="461665"/>
          </a:xfrm>
          <a:prstGeom prst="rect">
            <a:avLst/>
          </a:prstGeom>
          <a:noFill/>
        </p:spPr>
        <p:txBody>
          <a:bodyPr wrap="square" rtlCol="0">
            <a:spAutoFit/>
          </a:bodyPr>
          <a:lstStyle/>
          <a:p>
            <a:r>
              <a:rPr lang="en-US" sz="1200" dirty="0">
                <a:solidFill>
                  <a:schemeClr val="tx1"/>
                </a:solidFill>
                <a:latin typeface="+mj-lt"/>
              </a:rPr>
              <a:t>Source: </a:t>
            </a:r>
            <a:r>
              <a:rPr lang="en-US" sz="1200" dirty="0">
                <a:solidFill>
                  <a:schemeClr val="tx1"/>
                </a:solidFill>
                <a:latin typeface="+mj-lt"/>
                <a:hlinkClick r:id="rId4"/>
              </a:rPr>
              <a:t>https://www.nytimes.com/2022/10/09/business/retirement/social-security-cost-of-living-increase.html?smid=url-share</a:t>
            </a:r>
            <a:r>
              <a:rPr lang="en-US" sz="1200" dirty="0">
                <a:solidFill>
                  <a:schemeClr val="tx1"/>
                </a:solidFill>
                <a:latin typeface="+mj-lt"/>
              </a:rPr>
              <a:t> </a:t>
            </a:r>
          </a:p>
        </p:txBody>
      </p:sp>
    </p:spTree>
    <p:extLst>
      <p:ext uri="{BB962C8B-B14F-4D97-AF65-F5344CB8AC3E}">
        <p14:creationId xmlns:p14="http://schemas.microsoft.com/office/powerpoint/2010/main" val="3400444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KIP" val="SKIP"/>
  <p:tag name="RNROPT" val="Picture 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5120</Words>
  <Application>Microsoft Office PowerPoint</Application>
  <PresentationFormat>Widescreen</PresentationFormat>
  <Paragraphs>627</Paragraphs>
  <Slides>84</Slides>
  <Notes>8</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3" baseType="lpstr">
      <vt:lpstr>Arial</vt:lpstr>
      <vt:lpstr>Arial Unicode MS</vt:lpstr>
      <vt:lpstr>Calibri</vt:lpstr>
      <vt:lpstr>Cambria Math</vt:lpstr>
      <vt:lpstr>Tahoma</vt:lpstr>
      <vt:lpstr>Times New Roman</vt:lpstr>
      <vt:lpstr>Wingdings</vt:lpstr>
      <vt:lpstr>Office Theme</vt:lpstr>
      <vt:lpstr>Equation</vt:lpstr>
      <vt:lpstr>6</vt:lpstr>
      <vt:lpstr>Prerequisites</vt:lpstr>
      <vt:lpstr>The Cost of Living</vt:lpstr>
      <vt:lpstr>The Cost of Living</vt:lpstr>
      <vt:lpstr>The Cost of Living</vt:lpstr>
      <vt:lpstr>The Consumer Price Index</vt:lpstr>
      <vt:lpstr>PowerPoint Presentation</vt:lpstr>
      <vt:lpstr>PowerPoint Presentation</vt:lpstr>
      <vt:lpstr>PowerPoint Presentation</vt:lpstr>
      <vt:lpstr>How the consumer price index is calculated</vt:lpstr>
      <vt:lpstr>The Basic Idea: Compare the Market Value of a Particular Basket of Goods Under Two Sets of Prices</vt:lpstr>
      <vt:lpstr>How the CPI Is Calculated [BLS]</vt:lpstr>
      <vt:lpstr>How the Consumer Price Index Is Calculated</vt:lpstr>
      <vt:lpstr>Figure 1: The Typical Basket of Goods and Services</vt:lpstr>
      <vt:lpstr>How the Consumer Price Index Is Calculated</vt:lpstr>
      <vt:lpstr>How the Consumer Price Index Is Calculated</vt:lpstr>
      <vt:lpstr>How the Consumer Price Index Is Calculated</vt:lpstr>
      <vt:lpstr>How the Consumer Price Index Is Calculated</vt:lpstr>
      <vt:lpstr>PowerPoint Presentation</vt:lpstr>
      <vt:lpstr>PowerPoint Presentation</vt:lpstr>
      <vt:lpstr>How the Consumer Price Index Is Calculated: Another Example</vt:lpstr>
      <vt:lpstr>Video: Measuring Inflation</vt:lpstr>
      <vt:lpstr>The cpi is a biased measure of the cost of living</vt:lpstr>
      <vt:lpstr>Problems in Measuring the Cost of Living</vt:lpstr>
      <vt:lpstr>Problems in Measuring the Cost of Living</vt:lpstr>
      <vt:lpstr>Problems in Measuring the Cost of Living: Substitution Bias</vt:lpstr>
      <vt:lpstr>Substitution Bias in CPI</vt:lpstr>
      <vt:lpstr>Problems in Measuring the Cost of Living: Introduction of New Goods</vt:lpstr>
      <vt:lpstr>Problems in Measuring the Cost of Living: Unmeasured Quality Changes</vt:lpstr>
      <vt:lpstr>Problems in Measuring the Cost of Living</vt:lpstr>
      <vt:lpstr>Using the cpi to compare dollar amounts from different dates</vt:lpstr>
      <vt:lpstr>Correcting Economic Variables For The Effects Of Inflation</vt:lpstr>
      <vt:lpstr>Quick Quiz</vt:lpstr>
      <vt:lpstr>Quick Quiz</vt:lpstr>
      <vt:lpstr>Correcting Economic Variables For The Effects Of Inflation</vt:lpstr>
      <vt:lpstr>Babe Ruth’s Salary</vt:lpstr>
      <vt:lpstr>FYI: Mr. Index Goes to Hollywood</vt:lpstr>
      <vt:lpstr>Quick Check Multiple Choice</vt:lpstr>
      <vt:lpstr>Quick Check Multiple Choice</vt:lpstr>
      <vt:lpstr>Indexation</vt:lpstr>
      <vt:lpstr>Using the cpi to adjust interest rates for inflation</vt:lpstr>
      <vt:lpstr>Real and Nominal Interest Rates</vt:lpstr>
      <vt:lpstr>Real and Nominal Interest Rates</vt:lpstr>
      <vt:lpstr>Real and Nominal Interest Rates</vt:lpstr>
      <vt:lpstr>Real and Nominal Interest Rates</vt:lpstr>
      <vt:lpstr>Figure 3: Real and Nominal Interest Rates</vt:lpstr>
      <vt:lpstr>Quick Check Multiple Choice</vt:lpstr>
      <vt:lpstr>Quick Check Multiple Choice</vt:lpstr>
      <vt:lpstr>The GDP Deflator</vt:lpstr>
      <vt:lpstr>The Basic Idea: Compare the Market Value of a Particular Basket of Goods Under Two Sets of Prices</vt:lpstr>
      <vt:lpstr>The GDP Deflator</vt:lpstr>
      <vt:lpstr>The GDP Deflator</vt:lpstr>
      <vt:lpstr>The GDP Deflator</vt:lpstr>
      <vt:lpstr>The GDP Deflator and the Inflation Rate</vt:lpstr>
      <vt:lpstr>PowerPoint Presentation</vt:lpstr>
      <vt:lpstr>PowerPoint Presentation</vt:lpstr>
      <vt:lpstr>PowerPoint Presentation</vt:lpstr>
      <vt:lpstr>Table 2: Real and Nominal GDP</vt:lpstr>
      <vt:lpstr>The GDP Deflator, USA, 2021</vt:lpstr>
      <vt:lpstr>The GDP Deflator, USA, 2021</vt:lpstr>
      <vt:lpstr>GDP Deflator: USA (Price Level)</vt:lpstr>
      <vt:lpstr>GDP Deflator: USA (Price Inflation)</vt:lpstr>
      <vt:lpstr>Growth of Nominal and Real GDP, USA, 2021</vt:lpstr>
      <vt:lpstr>The GDP Deflator</vt:lpstr>
      <vt:lpstr>Converting Nominal GDP to Real GDP</vt:lpstr>
      <vt:lpstr>Cpi and gdp Deflator: comparing the two measures of the overall price level</vt:lpstr>
      <vt:lpstr>The GDP Deflator Versus the Consumer Price Index </vt:lpstr>
      <vt:lpstr>The GDP Deflator Versus the Consumer Price Index</vt:lpstr>
      <vt:lpstr>PowerPoint Presentation</vt:lpstr>
      <vt:lpstr>PowerPoint Presentation</vt:lpstr>
      <vt:lpstr>PowerPoint Presentation</vt:lpstr>
      <vt:lpstr>PowerPoint Presentation</vt:lpstr>
      <vt:lpstr>CPI vs. GDP Deflator</vt:lpstr>
      <vt:lpstr>The GDP Deflator Versus the Consumer Price Index</vt:lpstr>
      <vt:lpstr>The GDP Deflator Versus the Consumer Price Index</vt:lpstr>
      <vt:lpstr>The GDP Deflator Versus the Consumer Price Index</vt:lpstr>
      <vt:lpstr>Quick Check Multiple Choice</vt:lpstr>
      <vt:lpstr>Quick Check Multiple Choice</vt:lpstr>
      <vt:lpstr>Figure 2: Two Measures of Inflation</vt:lpstr>
      <vt:lpstr>Any questions?</vt:lpstr>
      <vt:lpstr>Summary</vt:lpstr>
      <vt:lpstr>Summary</vt:lpstr>
      <vt:lpstr>Summary</vt:lpstr>
      <vt:lpstr>Summary</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dc:title>
  <dc:creator>Compositor</dc:creator>
  <cp:lastModifiedBy>Udayan Roy</cp:lastModifiedBy>
  <cp:revision>107</cp:revision>
  <dcterms:created xsi:type="dcterms:W3CDTF">2003-02-03T18:26:08Z</dcterms:created>
  <dcterms:modified xsi:type="dcterms:W3CDTF">2023-09-19T17:13:25Z</dcterms:modified>
</cp:coreProperties>
</file>