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60" r:id="rId4"/>
    <p:sldId id="258" r:id="rId5"/>
    <p:sldId id="259" r:id="rId6"/>
    <p:sldId id="261" r:id="rId7"/>
    <p:sldId id="263" r:id="rId8"/>
    <p:sldId id="264" r:id="rId9"/>
    <p:sldId id="265" r:id="rId10"/>
    <p:sldId id="266" r:id="rId11"/>
    <p:sldId id="267" r:id="rId12"/>
    <p:sldId id="305" r:id="rId13"/>
    <p:sldId id="306" r:id="rId14"/>
    <p:sldId id="303" r:id="rId15"/>
    <p:sldId id="304" r:id="rId16"/>
    <p:sldId id="268"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6" r:id="rId31"/>
    <p:sldId id="287" r:id="rId32"/>
    <p:sldId id="284" r:id="rId33"/>
    <p:sldId id="285" r:id="rId34"/>
    <p:sldId id="288" r:id="rId35"/>
    <p:sldId id="289" r:id="rId36"/>
    <p:sldId id="290" r:id="rId37"/>
    <p:sldId id="291" r:id="rId38"/>
    <p:sldId id="292" r:id="rId39"/>
    <p:sldId id="307" r:id="rId40"/>
    <p:sldId id="300" r:id="rId41"/>
    <p:sldId id="301" r:id="rId42"/>
    <p:sldId id="296" r:id="rId43"/>
    <p:sldId id="297" r:id="rId44"/>
    <p:sldId id="298" r:id="rId45"/>
    <p:sldId id="299" r:id="rId46"/>
    <p:sldId id="30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230" autoAdjust="0"/>
  </p:normalViewPr>
  <p:slideViewPr>
    <p:cSldViewPr snapToGrid="0">
      <p:cViewPr varScale="1">
        <p:scale>
          <a:sx n="63" d="100"/>
          <a:sy n="63" d="100"/>
        </p:scale>
        <p:origin x="80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a:t>Exports, Imports, Net Exports of USA, 1929 -- 2017</a:t>
            </a:r>
          </a:p>
        </c:rich>
      </c:tx>
      <c:layout/>
      <c:overlay val="0"/>
    </c:title>
    <c:autoTitleDeleted val="0"/>
    <c:plotArea>
      <c:layout>
        <c:manualLayout>
          <c:layoutTarget val="inner"/>
          <c:xMode val="edge"/>
          <c:yMode val="edge"/>
          <c:x val="0.12292745853576814"/>
          <c:y val="0.12637279885468861"/>
          <c:w val="0.78936170212765955"/>
          <c:h val="0.71429377236936287"/>
        </c:manualLayout>
      </c:layout>
      <c:lineChart>
        <c:grouping val="standard"/>
        <c:varyColors val="0"/>
        <c:ser>
          <c:idx val="0"/>
          <c:order val="0"/>
          <c:tx>
            <c:v>Net Exports</c:v>
          </c:tx>
          <c:spPr>
            <a:ln>
              <a:solidFill>
                <a:srgbClr val="708BA1"/>
              </a:solidFill>
              <a:prstDash val="solid"/>
            </a:ln>
          </c:spPr>
          <c:marker>
            <c:symbol val="none"/>
          </c:marker>
          <c:cat>
            <c:numRef>
              <c:f>Annual!$G$8:$G$96</c:f>
              <c:numCache>
                <c:formatCode>mm/dd/yyyy</c:formatCode>
                <c:ptCount val="89"/>
                <c:pt idx="0">
                  <c:v>10594</c:v>
                </c:pt>
                <c:pt idx="1">
                  <c:v>10959</c:v>
                </c:pt>
                <c:pt idx="2">
                  <c:v>11324</c:v>
                </c:pt>
                <c:pt idx="3">
                  <c:v>11689</c:v>
                </c:pt>
                <c:pt idx="4">
                  <c:v>12055</c:v>
                </c:pt>
                <c:pt idx="5">
                  <c:v>12420</c:v>
                </c:pt>
                <c:pt idx="6">
                  <c:v>12785</c:v>
                </c:pt>
                <c:pt idx="7">
                  <c:v>13150</c:v>
                </c:pt>
                <c:pt idx="8">
                  <c:v>13516</c:v>
                </c:pt>
                <c:pt idx="9">
                  <c:v>13881</c:v>
                </c:pt>
                <c:pt idx="10">
                  <c:v>14246</c:v>
                </c:pt>
                <c:pt idx="11">
                  <c:v>14611</c:v>
                </c:pt>
                <c:pt idx="12">
                  <c:v>14977</c:v>
                </c:pt>
                <c:pt idx="13">
                  <c:v>15342</c:v>
                </c:pt>
                <c:pt idx="14">
                  <c:v>15707</c:v>
                </c:pt>
                <c:pt idx="15">
                  <c:v>16072</c:v>
                </c:pt>
                <c:pt idx="16">
                  <c:v>16438</c:v>
                </c:pt>
                <c:pt idx="17">
                  <c:v>16803</c:v>
                </c:pt>
                <c:pt idx="18">
                  <c:v>17168</c:v>
                </c:pt>
                <c:pt idx="19">
                  <c:v>17533</c:v>
                </c:pt>
                <c:pt idx="20">
                  <c:v>17899</c:v>
                </c:pt>
                <c:pt idx="21">
                  <c:v>18264</c:v>
                </c:pt>
                <c:pt idx="22">
                  <c:v>18629</c:v>
                </c:pt>
                <c:pt idx="23">
                  <c:v>18994</c:v>
                </c:pt>
                <c:pt idx="24">
                  <c:v>19360</c:v>
                </c:pt>
                <c:pt idx="25">
                  <c:v>19725</c:v>
                </c:pt>
                <c:pt idx="26">
                  <c:v>20090</c:v>
                </c:pt>
                <c:pt idx="27">
                  <c:v>20455</c:v>
                </c:pt>
                <c:pt idx="28">
                  <c:v>20821</c:v>
                </c:pt>
                <c:pt idx="29">
                  <c:v>21186</c:v>
                </c:pt>
                <c:pt idx="30">
                  <c:v>21551</c:v>
                </c:pt>
                <c:pt idx="31">
                  <c:v>21916</c:v>
                </c:pt>
                <c:pt idx="32">
                  <c:v>22282</c:v>
                </c:pt>
                <c:pt idx="33">
                  <c:v>22647</c:v>
                </c:pt>
                <c:pt idx="34">
                  <c:v>23012</c:v>
                </c:pt>
                <c:pt idx="35">
                  <c:v>23377</c:v>
                </c:pt>
                <c:pt idx="36">
                  <c:v>23743</c:v>
                </c:pt>
                <c:pt idx="37">
                  <c:v>24108</c:v>
                </c:pt>
                <c:pt idx="38">
                  <c:v>24473</c:v>
                </c:pt>
                <c:pt idx="39">
                  <c:v>24838</c:v>
                </c:pt>
                <c:pt idx="40">
                  <c:v>25204</c:v>
                </c:pt>
                <c:pt idx="41">
                  <c:v>25569</c:v>
                </c:pt>
                <c:pt idx="42">
                  <c:v>25934</c:v>
                </c:pt>
                <c:pt idx="43">
                  <c:v>26299</c:v>
                </c:pt>
                <c:pt idx="44">
                  <c:v>26665</c:v>
                </c:pt>
                <c:pt idx="45">
                  <c:v>27030</c:v>
                </c:pt>
                <c:pt idx="46">
                  <c:v>27395</c:v>
                </c:pt>
                <c:pt idx="47">
                  <c:v>27760</c:v>
                </c:pt>
                <c:pt idx="48">
                  <c:v>28126</c:v>
                </c:pt>
                <c:pt idx="49">
                  <c:v>28491</c:v>
                </c:pt>
                <c:pt idx="50">
                  <c:v>28856</c:v>
                </c:pt>
                <c:pt idx="51">
                  <c:v>29221</c:v>
                </c:pt>
                <c:pt idx="52">
                  <c:v>29587</c:v>
                </c:pt>
                <c:pt idx="53">
                  <c:v>29952</c:v>
                </c:pt>
                <c:pt idx="54">
                  <c:v>30317</c:v>
                </c:pt>
                <c:pt idx="55">
                  <c:v>30682</c:v>
                </c:pt>
                <c:pt idx="56">
                  <c:v>31048</c:v>
                </c:pt>
                <c:pt idx="57">
                  <c:v>31413</c:v>
                </c:pt>
                <c:pt idx="58">
                  <c:v>31778</c:v>
                </c:pt>
                <c:pt idx="59">
                  <c:v>32143</c:v>
                </c:pt>
                <c:pt idx="60">
                  <c:v>32509</c:v>
                </c:pt>
                <c:pt idx="61">
                  <c:v>32874</c:v>
                </c:pt>
                <c:pt idx="62">
                  <c:v>33239</c:v>
                </c:pt>
                <c:pt idx="63">
                  <c:v>33604</c:v>
                </c:pt>
                <c:pt idx="64">
                  <c:v>33970</c:v>
                </c:pt>
                <c:pt idx="65">
                  <c:v>34335</c:v>
                </c:pt>
                <c:pt idx="66">
                  <c:v>34700</c:v>
                </c:pt>
                <c:pt idx="67">
                  <c:v>35065</c:v>
                </c:pt>
                <c:pt idx="68">
                  <c:v>35431</c:v>
                </c:pt>
                <c:pt idx="69">
                  <c:v>35796</c:v>
                </c:pt>
                <c:pt idx="70">
                  <c:v>36161</c:v>
                </c:pt>
                <c:pt idx="71">
                  <c:v>36526</c:v>
                </c:pt>
                <c:pt idx="72">
                  <c:v>36892</c:v>
                </c:pt>
                <c:pt idx="73">
                  <c:v>37257</c:v>
                </c:pt>
                <c:pt idx="74">
                  <c:v>37622</c:v>
                </c:pt>
                <c:pt idx="75">
                  <c:v>37987</c:v>
                </c:pt>
                <c:pt idx="76">
                  <c:v>38353</c:v>
                </c:pt>
                <c:pt idx="77">
                  <c:v>38718</c:v>
                </c:pt>
                <c:pt idx="78">
                  <c:v>39083</c:v>
                </c:pt>
                <c:pt idx="79">
                  <c:v>39448</c:v>
                </c:pt>
                <c:pt idx="80">
                  <c:v>39814</c:v>
                </c:pt>
                <c:pt idx="81">
                  <c:v>40179</c:v>
                </c:pt>
                <c:pt idx="82">
                  <c:v>40544</c:v>
                </c:pt>
                <c:pt idx="83">
                  <c:v>40909</c:v>
                </c:pt>
                <c:pt idx="84">
                  <c:v>41275</c:v>
                </c:pt>
                <c:pt idx="85">
                  <c:v>41640</c:v>
                </c:pt>
                <c:pt idx="86">
                  <c:v>42005</c:v>
                </c:pt>
                <c:pt idx="87">
                  <c:v>42370</c:v>
                </c:pt>
                <c:pt idx="88">
                  <c:v>42736</c:v>
                </c:pt>
              </c:numCache>
            </c:numRef>
          </c:cat>
          <c:val>
            <c:numRef>
              <c:f>Annual!$H$8:$H$96</c:f>
              <c:numCache>
                <c:formatCode>0.0</c:formatCode>
                <c:ptCount val="89"/>
                <c:pt idx="0">
                  <c:v>0.4</c:v>
                </c:pt>
                <c:pt idx="1">
                  <c:v>0.4</c:v>
                </c:pt>
                <c:pt idx="2">
                  <c:v>0</c:v>
                </c:pt>
                <c:pt idx="3">
                  <c:v>0.1</c:v>
                </c:pt>
                <c:pt idx="4">
                  <c:v>0.1</c:v>
                </c:pt>
                <c:pt idx="5">
                  <c:v>0.5</c:v>
                </c:pt>
                <c:pt idx="6">
                  <c:v>-0.3</c:v>
                </c:pt>
                <c:pt idx="7">
                  <c:v>-0.2</c:v>
                </c:pt>
                <c:pt idx="8">
                  <c:v>0.1</c:v>
                </c:pt>
                <c:pt idx="9">
                  <c:v>1.1000000000000001</c:v>
                </c:pt>
                <c:pt idx="10">
                  <c:v>0.9</c:v>
                </c:pt>
                <c:pt idx="11">
                  <c:v>1.4</c:v>
                </c:pt>
                <c:pt idx="12">
                  <c:v>0.8</c:v>
                </c:pt>
                <c:pt idx="13">
                  <c:v>-0.2</c:v>
                </c:pt>
                <c:pt idx="14">
                  <c:v>-1.1000000000000001</c:v>
                </c:pt>
                <c:pt idx="15">
                  <c:v>-0.9</c:v>
                </c:pt>
                <c:pt idx="16">
                  <c:v>-0.3</c:v>
                </c:pt>
                <c:pt idx="17">
                  <c:v>3.2</c:v>
                </c:pt>
                <c:pt idx="18">
                  <c:v>4.3</c:v>
                </c:pt>
                <c:pt idx="19">
                  <c:v>2</c:v>
                </c:pt>
                <c:pt idx="20">
                  <c:v>1.9</c:v>
                </c:pt>
                <c:pt idx="21">
                  <c:v>0.2</c:v>
                </c:pt>
                <c:pt idx="22">
                  <c:v>0.7</c:v>
                </c:pt>
                <c:pt idx="23">
                  <c:v>0.3</c:v>
                </c:pt>
                <c:pt idx="24">
                  <c:v>-0.2</c:v>
                </c:pt>
                <c:pt idx="25">
                  <c:v>0.1</c:v>
                </c:pt>
                <c:pt idx="26">
                  <c:v>0.1</c:v>
                </c:pt>
                <c:pt idx="27">
                  <c:v>0.5</c:v>
                </c:pt>
                <c:pt idx="28">
                  <c:v>0.9</c:v>
                </c:pt>
                <c:pt idx="29">
                  <c:v>0.1</c:v>
                </c:pt>
                <c:pt idx="30">
                  <c:v>0.1</c:v>
                </c:pt>
                <c:pt idx="31">
                  <c:v>0.8</c:v>
                </c:pt>
                <c:pt idx="32">
                  <c:v>0.9</c:v>
                </c:pt>
                <c:pt idx="33">
                  <c:v>0.7</c:v>
                </c:pt>
                <c:pt idx="34">
                  <c:v>0.8</c:v>
                </c:pt>
                <c:pt idx="35">
                  <c:v>1</c:v>
                </c:pt>
                <c:pt idx="36">
                  <c:v>0.8</c:v>
                </c:pt>
                <c:pt idx="37">
                  <c:v>0.5</c:v>
                </c:pt>
                <c:pt idx="38">
                  <c:v>0.4</c:v>
                </c:pt>
                <c:pt idx="39">
                  <c:v>0.1</c:v>
                </c:pt>
                <c:pt idx="40">
                  <c:v>0.1</c:v>
                </c:pt>
                <c:pt idx="41">
                  <c:v>0.4</c:v>
                </c:pt>
                <c:pt idx="42">
                  <c:v>0.1</c:v>
                </c:pt>
                <c:pt idx="43">
                  <c:v>-0.3</c:v>
                </c:pt>
                <c:pt idx="44">
                  <c:v>0.3</c:v>
                </c:pt>
                <c:pt idx="45">
                  <c:v>-0.1</c:v>
                </c:pt>
                <c:pt idx="46">
                  <c:v>0.9</c:v>
                </c:pt>
                <c:pt idx="47">
                  <c:v>-0.1</c:v>
                </c:pt>
                <c:pt idx="48">
                  <c:v>-1.1000000000000001</c:v>
                </c:pt>
                <c:pt idx="49">
                  <c:v>-1.1000000000000001</c:v>
                </c:pt>
                <c:pt idx="50">
                  <c:v>-0.9</c:v>
                </c:pt>
                <c:pt idx="51">
                  <c:v>-0.5</c:v>
                </c:pt>
                <c:pt idx="52">
                  <c:v>-0.4</c:v>
                </c:pt>
                <c:pt idx="53">
                  <c:v>-0.6</c:v>
                </c:pt>
                <c:pt idx="54">
                  <c:v>-1.4</c:v>
                </c:pt>
                <c:pt idx="55">
                  <c:v>-2.5</c:v>
                </c:pt>
                <c:pt idx="56">
                  <c:v>-2.6</c:v>
                </c:pt>
                <c:pt idx="57">
                  <c:v>-2.9</c:v>
                </c:pt>
                <c:pt idx="58">
                  <c:v>-3</c:v>
                </c:pt>
                <c:pt idx="59">
                  <c:v>-2.1</c:v>
                </c:pt>
                <c:pt idx="60">
                  <c:v>-1.5</c:v>
                </c:pt>
                <c:pt idx="61">
                  <c:v>-1.3</c:v>
                </c:pt>
                <c:pt idx="62">
                  <c:v>-0.5</c:v>
                </c:pt>
                <c:pt idx="63">
                  <c:v>-0.5</c:v>
                </c:pt>
                <c:pt idx="64">
                  <c:v>-0.9</c:v>
                </c:pt>
                <c:pt idx="65">
                  <c:v>-1.3</c:v>
                </c:pt>
                <c:pt idx="66">
                  <c:v>-1.2</c:v>
                </c:pt>
                <c:pt idx="67">
                  <c:v>-1.2</c:v>
                </c:pt>
                <c:pt idx="68">
                  <c:v>-1.2</c:v>
                </c:pt>
                <c:pt idx="69">
                  <c:v>-1.8</c:v>
                </c:pt>
                <c:pt idx="70">
                  <c:v>-2.7</c:v>
                </c:pt>
                <c:pt idx="71">
                  <c:v>-3.7</c:v>
                </c:pt>
                <c:pt idx="72">
                  <c:v>-3.5</c:v>
                </c:pt>
                <c:pt idx="73">
                  <c:v>-3.9</c:v>
                </c:pt>
                <c:pt idx="74">
                  <c:v>-4.4000000000000004</c:v>
                </c:pt>
                <c:pt idx="75">
                  <c:v>-5</c:v>
                </c:pt>
                <c:pt idx="76">
                  <c:v>-5.5</c:v>
                </c:pt>
                <c:pt idx="77">
                  <c:v>-5.6</c:v>
                </c:pt>
                <c:pt idx="78">
                  <c:v>-5</c:v>
                </c:pt>
                <c:pt idx="79">
                  <c:v>-4.9000000000000004</c:v>
                </c:pt>
                <c:pt idx="80">
                  <c:v>-2.7</c:v>
                </c:pt>
                <c:pt idx="81">
                  <c:v>-3.4</c:v>
                </c:pt>
                <c:pt idx="82">
                  <c:v>-3.7</c:v>
                </c:pt>
                <c:pt idx="83">
                  <c:v>-3.5</c:v>
                </c:pt>
                <c:pt idx="84">
                  <c:v>-2.9</c:v>
                </c:pt>
                <c:pt idx="85">
                  <c:v>-2.9</c:v>
                </c:pt>
                <c:pt idx="86">
                  <c:v>-2.9</c:v>
                </c:pt>
                <c:pt idx="87">
                  <c:v>-2.8</c:v>
                </c:pt>
                <c:pt idx="88">
                  <c:v>-2.9</c:v>
                </c:pt>
              </c:numCache>
            </c:numRef>
          </c:val>
          <c:smooth val="0"/>
          <c:extLst>
            <c:ext xmlns:c16="http://schemas.microsoft.com/office/drawing/2014/chart" uri="{C3380CC4-5D6E-409C-BE32-E72D297353CC}">
              <c16:uniqueId val="{00000000-4652-4E6D-8E2A-71D3DA5CDDB0}"/>
            </c:ext>
          </c:extLst>
        </c:ser>
        <c:ser>
          <c:idx val="2"/>
          <c:order val="2"/>
          <c:tx>
            <c:v>Imports</c:v>
          </c:tx>
          <c:spPr>
            <a:ln>
              <a:solidFill>
                <a:srgbClr val="F99D1C"/>
              </a:solidFill>
              <a:prstDash val="solid"/>
            </a:ln>
          </c:spPr>
          <c:marker>
            <c:symbol val="none"/>
          </c:marker>
          <c:cat>
            <c:numRef>
              <c:f>Annual!$K$8:$K$96</c:f>
              <c:numCache>
                <c:formatCode>mm/dd/yyyy</c:formatCode>
                <c:ptCount val="89"/>
                <c:pt idx="0">
                  <c:v>10594</c:v>
                </c:pt>
                <c:pt idx="1">
                  <c:v>10959</c:v>
                </c:pt>
                <c:pt idx="2">
                  <c:v>11324</c:v>
                </c:pt>
                <c:pt idx="3">
                  <c:v>11689</c:v>
                </c:pt>
                <c:pt idx="4">
                  <c:v>12055</c:v>
                </c:pt>
                <c:pt idx="5">
                  <c:v>12420</c:v>
                </c:pt>
                <c:pt idx="6">
                  <c:v>12785</c:v>
                </c:pt>
                <c:pt idx="7">
                  <c:v>13150</c:v>
                </c:pt>
                <c:pt idx="8">
                  <c:v>13516</c:v>
                </c:pt>
                <c:pt idx="9">
                  <c:v>13881</c:v>
                </c:pt>
                <c:pt idx="10">
                  <c:v>14246</c:v>
                </c:pt>
                <c:pt idx="11">
                  <c:v>14611</c:v>
                </c:pt>
                <c:pt idx="12">
                  <c:v>14977</c:v>
                </c:pt>
                <c:pt idx="13">
                  <c:v>15342</c:v>
                </c:pt>
                <c:pt idx="14">
                  <c:v>15707</c:v>
                </c:pt>
                <c:pt idx="15">
                  <c:v>16072</c:v>
                </c:pt>
                <c:pt idx="16">
                  <c:v>16438</c:v>
                </c:pt>
                <c:pt idx="17">
                  <c:v>16803</c:v>
                </c:pt>
                <c:pt idx="18">
                  <c:v>17168</c:v>
                </c:pt>
                <c:pt idx="19">
                  <c:v>17533</c:v>
                </c:pt>
                <c:pt idx="20">
                  <c:v>17899</c:v>
                </c:pt>
                <c:pt idx="21">
                  <c:v>18264</c:v>
                </c:pt>
                <c:pt idx="22">
                  <c:v>18629</c:v>
                </c:pt>
                <c:pt idx="23">
                  <c:v>18994</c:v>
                </c:pt>
                <c:pt idx="24">
                  <c:v>19360</c:v>
                </c:pt>
                <c:pt idx="25">
                  <c:v>19725</c:v>
                </c:pt>
                <c:pt idx="26">
                  <c:v>20090</c:v>
                </c:pt>
                <c:pt idx="27">
                  <c:v>20455</c:v>
                </c:pt>
                <c:pt idx="28">
                  <c:v>20821</c:v>
                </c:pt>
                <c:pt idx="29">
                  <c:v>21186</c:v>
                </c:pt>
                <c:pt idx="30">
                  <c:v>21551</c:v>
                </c:pt>
                <c:pt idx="31">
                  <c:v>21916</c:v>
                </c:pt>
                <c:pt idx="32">
                  <c:v>22282</c:v>
                </c:pt>
                <c:pt idx="33">
                  <c:v>22647</c:v>
                </c:pt>
                <c:pt idx="34">
                  <c:v>23012</c:v>
                </c:pt>
                <c:pt idx="35">
                  <c:v>23377</c:v>
                </c:pt>
                <c:pt idx="36">
                  <c:v>23743</c:v>
                </c:pt>
                <c:pt idx="37">
                  <c:v>24108</c:v>
                </c:pt>
                <c:pt idx="38">
                  <c:v>24473</c:v>
                </c:pt>
                <c:pt idx="39">
                  <c:v>24838</c:v>
                </c:pt>
                <c:pt idx="40">
                  <c:v>25204</c:v>
                </c:pt>
                <c:pt idx="41">
                  <c:v>25569</c:v>
                </c:pt>
                <c:pt idx="42">
                  <c:v>25934</c:v>
                </c:pt>
                <c:pt idx="43">
                  <c:v>26299</c:v>
                </c:pt>
                <c:pt idx="44">
                  <c:v>26665</c:v>
                </c:pt>
                <c:pt idx="45">
                  <c:v>27030</c:v>
                </c:pt>
                <c:pt idx="46">
                  <c:v>27395</c:v>
                </c:pt>
                <c:pt idx="47">
                  <c:v>27760</c:v>
                </c:pt>
                <c:pt idx="48">
                  <c:v>28126</c:v>
                </c:pt>
                <c:pt idx="49">
                  <c:v>28491</c:v>
                </c:pt>
                <c:pt idx="50">
                  <c:v>28856</c:v>
                </c:pt>
                <c:pt idx="51">
                  <c:v>29221</c:v>
                </c:pt>
                <c:pt idx="52">
                  <c:v>29587</c:v>
                </c:pt>
                <c:pt idx="53">
                  <c:v>29952</c:v>
                </c:pt>
                <c:pt idx="54">
                  <c:v>30317</c:v>
                </c:pt>
                <c:pt idx="55">
                  <c:v>30682</c:v>
                </c:pt>
                <c:pt idx="56">
                  <c:v>31048</c:v>
                </c:pt>
                <c:pt idx="57">
                  <c:v>31413</c:v>
                </c:pt>
                <c:pt idx="58">
                  <c:v>31778</c:v>
                </c:pt>
                <c:pt idx="59">
                  <c:v>32143</c:v>
                </c:pt>
                <c:pt idx="60">
                  <c:v>32509</c:v>
                </c:pt>
                <c:pt idx="61">
                  <c:v>32874</c:v>
                </c:pt>
                <c:pt idx="62">
                  <c:v>33239</c:v>
                </c:pt>
                <c:pt idx="63">
                  <c:v>33604</c:v>
                </c:pt>
                <c:pt idx="64">
                  <c:v>33970</c:v>
                </c:pt>
                <c:pt idx="65">
                  <c:v>34335</c:v>
                </c:pt>
                <c:pt idx="66">
                  <c:v>34700</c:v>
                </c:pt>
                <c:pt idx="67">
                  <c:v>35065</c:v>
                </c:pt>
                <c:pt idx="68">
                  <c:v>35431</c:v>
                </c:pt>
                <c:pt idx="69">
                  <c:v>35796</c:v>
                </c:pt>
                <c:pt idx="70">
                  <c:v>36161</c:v>
                </c:pt>
                <c:pt idx="71">
                  <c:v>36526</c:v>
                </c:pt>
                <c:pt idx="72">
                  <c:v>36892</c:v>
                </c:pt>
                <c:pt idx="73">
                  <c:v>37257</c:v>
                </c:pt>
                <c:pt idx="74">
                  <c:v>37622</c:v>
                </c:pt>
                <c:pt idx="75">
                  <c:v>37987</c:v>
                </c:pt>
                <c:pt idx="76">
                  <c:v>38353</c:v>
                </c:pt>
                <c:pt idx="77">
                  <c:v>38718</c:v>
                </c:pt>
                <c:pt idx="78">
                  <c:v>39083</c:v>
                </c:pt>
                <c:pt idx="79">
                  <c:v>39448</c:v>
                </c:pt>
                <c:pt idx="80">
                  <c:v>39814</c:v>
                </c:pt>
                <c:pt idx="81">
                  <c:v>40179</c:v>
                </c:pt>
                <c:pt idx="82">
                  <c:v>40544</c:v>
                </c:pt>
                <c:pt idx="83">
                  <c:v>40909</c:v>
                </c:pt>
                <c:pt idx="84">
                  <c:v>41275</c:v>
                </c:pt>
                <c:pt idx="85">
                  <c:v>41640</c:v>
                </c:pt>
                <c:pt idx="86">
                  <c:v>42005</c:v>
                </c:pt>
                <c:pt idx="87">
                  <c:v>42370</c:v>
                </c:pt>
                <c:pt idx="88">
                  <c:v>42736</c:v>
                </c:pt>
              </c:numCache>
            </c:numRef>
          </c:cat>
          <c:val>
            <c:numRef>
              <c:f>Annual!$L$8:$L$96</c:f>
              <c:numCache>
                <c:formatCode>0.0</c:formatCode>
                <c:ptCount val="89"/>
                <c:pt idx="0">
                  <c:v>5.3</c:v>
                </c:pt>
                <c:pt idx="1">
                  <c:v>4.5</c:v>
                </c:pt>
                <c:pt idx="2">
                  <c:v>3.8</c:v>
                </c:pt>
                <c:pt idx="3">
                  <c:v>3.2</c:v>
                </c:pt>
                <c:pt idx="4">
                  <c:v>3.4</c:v>
                </c:pt>
                <c:pt idx="5">
                  <c:v>3.4</c:v>
                </c:pt>
                <c:pt idx="6">
                  <c:v>4</c:v>
                </c:pt>
                <c:pt idx="7">
                  <c:v>3.7</c:v>
                </c:pt>
                <c:pt idx="8">
                  <c:v>4.3</c:v>
                </c:pt>
                <c:pt idx="9">
                  <c:v>3.3</c:v>
                </c:pt>
                <c:pt idx="10">
                  <c:v>3.4</c:v>
                </c:pt>
                <c:pt idx="11">
                  <c:v>3.3</c:v>
                </c:pt>
                <c:pt idx="12">
                  <c:v>3.4</c:v>
                </c:pt>
                <c:pt idx="13">
                  <c:v>2.8</c:v>
                </c:pt>
                <c:pt idx="14">
                  <c:v>3.1</c:v>
                </c:pt>
                <c:pt idx="15">
                  <c:v>3.1</c:v>
                </c:pt>
                <c:pt idx="16">
                  <c:v>3.3</c:v>
                </c:pt>
                <c:pt idx="17">
                  <c:v>3.1</c:v>
                </c:pt>
                <c:pt idx="18">
                  <c:v>3.2</c:v>
                </c:pt>
                <c:pt idx="19">
                  <c:v>3.7</c:v>
                </c:pt>
                <c:pt idx="20">
                  <c:v>3.4</c:v>
                </c:pt>
                <c:pt idx="21">
                  <c:v>3.9</c:v>
                </c:pt>
                <c:pt idx="22">
                  <c:v>4.2</c:v>
                </c:pt>
                <c:pt idx="23">
                  <c:v>4.2</c:v>
                </c:pt>
                <c:pt idx="24">
                  <c:v>4.0999999999999996</c:v>
                </c:pt>
                <c:pt idx="25">
                  <c:v>3.9</c:v>
                </c:pt>
                <c:pt idx="26">
                  <c:v>4</c:v>
                </c:pt>
                <c:pt idx="27">
                  <c:v>4.2</c:v>
                </c:pt>
                <c:pt idx="28">
                  <c:v>4.2</c:v>
                </c:pt>
                <c:pt idx="29">
                  <c:v>4.2</c:v>
                </c:pt>
                <c:pt idx="30">
                  <c:v>4.3</c:v>
                </c:pt>
                <c:pt idx="31">
                  <c:v>4.2</c:v>
                </c:pt>
                <c:pt idx="32">
                  <c:v>4</c:v>
                </c:pt>
                <c:pt idx="33">
                  <c:v>4.0999999999999996</c:v>
                </c:pt>
                <c:pt idx="34">
                  <c:v>4.0999999999999996</c:v>
                </c:pt>
                <c:pt idx="35">
                  <c:v>4.0999999999999996</c:v>
                </c:pt>
                <c:pt idx="36">
                  <c:v>4.2</c:v>
                </c:pt>
                <c:pt idx="37">
                  <c:v>4.5</c:v>
                </c:pt>
                <c:pt idx="38">
                  <c:v>4.5999999999999996</c:v>
                </c:pt>
                <c:pt idx="39">
                  <c:v>4.9000000000000004</c:v>
                </c:pt>
                <c:pt idx="40">
                  <c:v>5</c:v>
                </c:pt>
                <c:pt idx="41">
                  <c:v>5.2</c:v>
                </c:pt>
                <c:pt idx="42">
                  <c:v>5.3</c:v>
                </c:pt>
                <c:pt idx="43">
                  <c:v>5.8</c:v>
                </c:pt>
                <c:pt idx="44">
                  <c:v>6.4</c:v>
                </c:pt>
                <c:pt idx="45">
                  <c:v>8.1999999999999993</c:v>
                </c:pt>
                <c:pt idx="46">
                  <c:v>7.3</c:v>
                </c:pt>
                <c:pt idx="47">
                  <c:v>8.1</c:v>
                </c:pt>
                <c:pt idx="48">
                  <c:v>8.6999999999999993</c:v>
                </c:pt>
                <c:pt idx="49">
                  <c:v>9</c:v>
                </c:pt>
                <c:pt idx="50">
                  <c:v>9.6</c:v>
                </c:pt>
                <c:pt idx="51">
                  <c:v>10.3</c:v>
                </c:pt>
                <c:pt idx="52">
                  <c:v>9.9</c:v>
                </c:pt>
                <c:pt idx="53">
                  <c:v>9.1</c:v>
                </c:pt>
                <c:pt idx="54">
                  <c:v>9</c:v>
                </c:pt>
                <c:pt idx="55">
                  <c:v>10</c:v>
                </c:pt>
                <c:pt idx="56">
                  <c:v>9.6</c:v>
                </c:pt>
                <c:pt idx="57">
                  <c:v>9.9</c:v>
                </c:pt>
                <c:pt idx="58">
                  <c:v>10.4</c:v>
                </c:pt>
                <c:pt idx="59">
                  <c:v>10.5</c:v>
                </c:pt>
                <c:pt idx="60">
                  <c:v>10.4</c:v>
                </c:pt>
                <c:pt idx="61">
                  <c:v>10.5</c:v>
                </c:pt>
                <c:pt idx="62">
                  <c:v>10.1</c:v>
                </c:pt>
                <c:pt idx="63">
                  <c:v>10.199999999999999</c:v>
                </c:pt>
                <c:pt idx="64">
                  <c:v>10.5</c:v>
                </c:pt>
                <c:pt idx="65">
                  <c:v>11.1</c:v>
                </c:pt>
                <c:pt idx="66">
                  <c:v>11.8</c:v>
                </c:pt>
                <c:pt idx="67">
                  <c:v>11.9</c:v>
                </c:pt>
                <c:pt idx="68">
                  <c:v>12.3</c:v>
                </c:pt>
                <c:pt idx="69">
                  <c:v>12.3</c:v>
                </c:pt>
                <c:pt idx="70">
                  <c:v>12.9</c:v>
                </c:pt>
                <c:pt idx="71">
                  <c:v>14.3</c:v>
                </c:pt>
                <c:pt idx="72">
                  <c:v>13.1</c:v>
                </c:pt>
                <c:pt idx="73">
                  <c:v>13</c:v>
                </c:pt>
                <c:pt idx="74">
                  <c:v>13.4</c:v>
                </c:pt>
                <c:pt idx="75">
                  <c:v>14.7</c:v>
                </c:pt>
                <c:pt idx="76">
                  <c:v>15.5</c:v>
                </c:pt>
                <c:pt idx="77">
                  <c:v>16.2</c:v>
                </c:pt>
                <c:pt idx="78">
                  <c:v>16.5</c:v>
                </c:pt>
                <c:pt idx="79">
                  <c:v>17.399999999999999</c:v>
                </c:pt>
                <c:pt idx="80">
                  <c:v>13.8</c:v>
                </c:pt>
                <c:pt idx="81">
                  <c:v>15.8</c:v>
                </c:pt>
                <c:pt idx="82">
                  <c:v>17.3</c:v>
                </c:pt>
                <c:pt idx="83">
                  <c:v>17.100000000000001</c:v>
                </c:pt>
                <c:pt idx="84">
                  <c:v>16.600000000000001</c:v>
                </c:pt>
                <c:pt idx="85">
                  <c:v>16.5</c:v>
                </c:pt>
                <c:pt idx="86">
                  <c:v>15.4</c:v>
                </c:pt>
                <c:pt idx="87">
                  <c:v>14.7</c:v>
                </c:pt>
                <c:pt idx="88">
                  <c:v>15</c:v>
                </c:pt>
              </c:numCache>
            </c:numRef>
          </c:val>
          <c:smooth val="0"/>
          <c:extLst>
            <c:ext xmlns:c16="http://schemas.microsoft.com/office/drawing/2014/chart" uri="{C3380CC4-5D6E-409C-BE32-E72D297353CC}">
              <c16:uniqueId val="{00000001-4652-4E6D-8E2A-71D3DA5CDDB0}"/>
            </c:ext>
          </c:extLst>
        </c:ser>
        <c:dLbls>
          <c:showLegendKey val="0"/>
          <c:showVal val="0"/>
          <c:showCatName val="0"/>
          <c:showSerName val="0"/>
          <c:showPercent val="0"/>
          <c:showBubbleSize val="0"/>
        </c:dLbls>
        <c:marker val="1"/>
        <c:smooth val="0"/>
        <c:axId val="1304772080"/>
        <c:axId val="1304778320"/>
      </c:lineChart>
      <c:lineChart>
        <c:grouping val="standard"/>
        <c:varyColors val="0"/>
        <c:ser>
          <c:idx val="1"/>
          <c:order val="1"/>
          <c:tx>
            <c:v>Exports</c:v>
          </c:tx>
          <c:spPr>
            <a:ln>
              <a:solidFill>
                <a:srgbClr val="88AB59"/>
              </a:solidFill>
              <a:prstDash val="solid"/>
            </a:ln>
          </c:spPr>
          <c:marker>
            <c:symbol val="none"/>
          </c:marker>
          <c:cat>
            <c:numRef>
              <c:f>Annual!$I$8:$I$96</c:f>
              <c:numCache>
                <c:formatCode>mm/dd/yyyy</c:formatCode>
                <c:ptCount val="89"/>
                <c:pt idx="0">
                  <c:v>10594</c:v>
                </c:pt>
                <c:pt idx="1">
                  <c:v>10959</c:v>
                </c:pt>
                <c:pt idx="2">
                  <c:v>11324</c:v>
                </c:pt>
                <c:pt idx="3">
                  <c:v>11689</c:v>
                </c:pt>
                <c:pt idx="4">
                  <c:v>12055</c:v>
                </c:pt>
                <c:pt idx="5">
                  <c:v>12420</c:v>
                </c:pt>
                <c:pt idx="6">
                  <c:v>12785</c:v>
                </c:pt>
                <c:pt idx="7">
                  <c:v>13150</c:v>
                </c:pt>
                <c:pt idx="8">
                  <c:v>13516</c:v>
                </c:pt>
                <c:pt idx="9">
                  <c:v>13881</c:v>
                </c:pt>
                <c:pt idx="10">
                  <c:v>14246</c:v>
                </c:pt>
                <c:pt idx="11">
                  <c:v>14611</c:v>
                </c:pt>
                <c:pt idx="12">
                  <c:v>14977</c:v>
                </c:pt>
                <c:pt idx="13">
                  <c:v>15342</c:v>
                </c:pt>
                <c:pt idx="14">
                  <c:v>15707</c:v>
                </c:pt>
                <c:pt idx="15">
                  <c:v>16072</c:v>
                </c:pt>
                <c:pt idx="16">
                  <c:v>16438</c:v>
                </c:pt>
                <c:pt idx="17">
                  <c:v>16803</c:v>
                </c:pt>
                <c:pt idx="18">
                  <c:v>17168</c:v>
                </c:pt>
                <c:pt idx="19">
                  <c:v>17533</c:v>
                </c:pt>
                <c:pt idx="20">
                  <c:v>17899</c:v>
                </c:pt>
                <c:pt idx="21">
                  <c:v>18264</c:v>
                </c:pt>
                <c:pt idx="22">
                  <c:v>18629</c:v>
                </c:pt>
                <c:pt idx="23">
                  <c:v>18994</c:v>
                </c:pt>
                <c:pt idx="24">
                  <c:v>19360</c:v>
                </c:pt>
                <c:pt idx="25">
                  <c:v>19725</c:v>
                </c:pt>
                <c:pt idx="26">
                  <c:v>20090</c:v>
                </c:pt>
                <c:pt idx="27">
                  <c:v>20455</c:v>
                </c:pt>
                <c:pt idx="28">
                  <c:v>20821</c:v>
                </c:pt>
                <c:pt idx="29">
                  <c:v>21186</c:v>
                </c:pt>
                <c:pt idx="30">
                  <c:v>21551</c:v>
                </c:pt>
                <c:pt idx="31">
                  <c:v>21916</c:v>
                </c:pt>
                <c:pt idx="32">
                  <c:v>22282</c:v>
                </c:pt>
                <c:pt idx="33">
                  <c:v>22647</c:v>
                </c:pt>
                <c:pt idx="34">
                  <c:v>23012</c:v>
                </c:pt>
                <c:pt idx="35">
                  <c:v>23377</c:v>
                </c:pt>
                <c:pt idx="36">
                  <c:v>23743</c:v>
                </c:pt>
                <c:pt idx="37">
                  <c:v>24108</c:v>
                </c:pt>
                <c:pt idx="38">
                  <c:v>24473</c:v>
                </c:pt>
                <c:pt idx="39">
                  <c:v>24838</c:v>
                </c:pt>
                <c:pt idx="40">
                  <c:v>25204</c:v>
                </c:pt>
                <c:pt idx="41">
                  <c:v>25569</c:v>
                </c:pt>
                <c:pt idx="42">
                  <c:v>25934</c:v>
                </c:pt>
                <c:pt idx="43">
                  <c:v>26299</c:v>
                </c:pt>
                <c:pt idx="44">
                  <c:v>26665</c:v>
                </c:pt>
                <c:pt idx="45">
                  <c:v>27030</c:v>
                </c:pt>
                <c:pt idx="46">
                  <c:v>27395</c:v>
                </c:pt>
                <c:pt idx="47">
                  <c:v>27760</c:v>
                </c:pt>
                <c:pt idx="48">
                  <c:v>28126</c:v>
                </c:pt>
                <c:pt idx="49">
                  <c:v>28491</c:v>
                </c:pt>
                <c:pt idx="50">
                  <c:v>28856</c:v>
                </c:pt>
                <c:pt idx="51">
                  <c:v>29221</c:v>
                </c:pt>
                <c:pt idx="52">
                  <c:v>29587</c:v>
                </c:pt>
                <c:pt idx="53">
                  <c:v>29952</c:v>
                </c:pt>
                <c:pt idx="54">
                  <c:v>30317</c:v>
                </c:pt>
                <c:pt idx="55">
                  <c:v>30682</c:v>
                </c:pt>
                <c:pt idx="56">
                  <c:v>31048</c:v>
                </c:pt>
                <c:pt idx="57">
                  <c:v>31413</c:v>
                </c:pt>
                <c:pt idx="58">
                  <c:v>31778</c:v>
                </c:pt>
                <c:pt idx="59">
                  <c:v>32143</c:v>
                </c:pt>
                <c:pt idx="60">
                  <c:v>32509</c:v>
                </c:pt>
                <c:pt idx="61">
                  <c:v>32874</c:v>
                </c:pt>
                <c:pt idx="62">
                  <c:v>33239</c:v>
                </c:pt>
                <c:pt idx="63">
                  <c:v>33604</c:v>
                </c:pt>
                <c:pt idx="64">
                  <c:v>33970</c:v>
                </c:pt>
                <c:pt idx="65">
                  <c:v>34335</c:v>
                </c:pt>
                <c:pt idx="66">
                  <c:v>34700</c:v>
                </c:pt>
                <c:pt idx="67">
                  <c:v>35065</c:v>
                </c:pt>
                <c:pt idx="68">
                  <c:v>35431</c:v>
                </c:pt>
                <c:pt idx="69">
                  <c:v>35796</c:v>
                </c:pt>
                <c:pt idx="70">
                  <c:v>36161</c:v>
                </c:pt>
                <c:pt idx="71">
                  <c:v>36526</c:v>
                </c:pt>
                <c:pt idx="72">
                  <c:v>36892</c:v>
                </c:pt>
                <c:pt idx="73">
                  <c:v>37257</c:v>
                </c:pt>
                <c:pt idx="74">
                  <c:v>37622</c:v>
                </c:pt>
                <c:pt idx="75">
                  <c:v>37987</c:v>
                </c:pt>
                <c:pt idx="76">
                  <c:v>38353</c:v>
                </c:pt>
                <c:pt idx="77">
                  <c:v>38718</c:v>
                </c:pt>
                <c:pt idx="78">
                  <c:v>39083</c:v>
                </c:pt>
                <c:pt idx="79">
                  <c:v>39448</c:v>
                </c:pt>
                <c:pt idx="80">
                  <c:v>39814</c:v>
                </c:pt>
                <c:pt idx="81">
                  <c:v>40179</c:v>
                </c:pt>
                <c:pt idx="82">
                  <c:v>40544</c:v>
                </c:pt>
                <c:pt idx="83">
                  <c:v>40909</c:v>
                </c:pt>
                <c:pt idx="84">
                  <c:v>41275</c:v>
                </c:pt>
                <c:pt idx="85">
                  <c:v>41640</c:v>
                </c:pt>
                <c:pt idx="86">
                  <c:v>42005</c:v>
                </c:pt>
                <c:pt idx="87">
                  <c:v>42370</c:v>
                </c:pt>
                <c:pt idx="88">
                  <c:v>42736</c:v>
                </c:pt>
              </c:numCache>
            </c:numRef>
          </c:cat>
          <c:val>
            <c:numRef>
              <c:f>Annual!$J$8:$J$96</c:f>
              <c:numCache>
                <c:formatCode>0.0</c:formatCode>
                <c:ptCount val="89"/>
                <c:pt idx="0">
                  <c:v>5.7</c:v>
                </c:pt>
                <c:pt idx="1">
                  <c:v>4.8</c:v>
                </c:pt>
                <c:pt idx="2">
                  <c:v>3.8</c:v>
                </c:pt>
                <c:pt idx="3">
                  <c:v>3.3</c:v>
                </c:pt>
                <c:pt idx="4">
                  <c:v>3.5</c:v>
                </c:pt>
                <c:pt idx="5">
                  <c:v>3.8</c:v>
                </c:pt>
                <c:pt idx="6">
                  <c:v>3.7</c:v>
                </c:pt>
                <c:pt idx="7">
                  <c:v>3.5</c:v>
                </c:pt>
                <c:pt idx="8">
                  <c:v>4.3</c:v>
                </c:pt>
                <c:pt idx="9">
                  <c:v>4.4000000000000004</c:v>
                </c:pt>
                <c:pt idx="10">
                  <c:v>4.2</c:v>
                </c:pt>
                <c:pt idx="11">
                  <c:v>4.8</c:v>
                </c:pt>
                <c:pt idx="12">
                  <c:v>4.2</c:v>
                </c:pt>
                <c:pt idx="13">
                  <c:v>2.6</c:v>
                </c:pt>
                <c:pt idx="14">
                  <c:v>2</c:v>
                </c:pt>
                <c:pt idx="15">
                  <c:v>2.2000000000000002</c:v>
                </c:pt>
                <c:pt idx="16">
                  <c:v>3</c:v>
                </c:pt>
                <c:pt idx="17">
                  <c:v>6.2</c:v>
                </c:pt>
                <c:pt idx="18">
                  <c:v>7.5</c:v>
                </c:pt>
                <c:pt idx="19">
                  <c:v>5.7</c:v>
                </c:pt>
                <c:pt idx="20">
                  <c:v>5.3</c:v>
                </c:pt>
                <c:pt idx="21">
                  <c:v>4.0999999999999996</c:v>
                </c:pt>
                <c:pt idx="22">
                  <c:v>4.9000000000000004</c:v>
                </c:pt>
                <c:pt idx="23">
                  <c:v>4.5</c:v>
                </c:pt>
                <c:pt idx="24">
                  <c:v>3.9</c:v>
                </c:pt>
                <c:pt idx="25">
                  <c:v>4</c:v>
                </c:pt>
                <c:pt idx="26">
                  <c:v>4.0999999999999996</c:v>
                </c:pt>
                <c:pt idx="27">
                  <c:v>4.7</c:v>
                </c:pt>
                <c:pt idx="28">
                  <c:v>5.0999999999999996</c:v>
                </c:pt>
                <c:pt idx="29">
                  <c:v>4.3</c:v>
                </c:pt>
                <c:pt idx="30">
                  <c:v>4.3</c:v>
                </c:pt>
                <c:pt idx="31">
                  <c:v>5</c:v>
                </c:pt>
                <c:pt idx="32">
                  <c:v>4.9000000000000004</c:v>
                </c:pt>
                <c:pt idx="33">
                  <c:v>4.8</c:v>
                </c:pt>
                <c:pt idx="34">
                  <c:v>4.9000000000000004</c:v>
                </c:pt>
                <c:pt idx="35">
                  <c:v>5.0999999999999996</c:v>
                </c:pt>
                <c:pt idx="36">
                  <c:v>5</c:v>
                </c:pt>
                <c:pt idx="37">
                  <c:v>5</c:v>
                </c:pt>
                <c:pt idx="38">
                  <c:v>5</c:v>
                </c:pt>
                <c:pt idx="39">
                  <c:v>5.0999999999999996</c:v>
                </c:pt>
                <c:pt idx="40">
                  <c:v>5.0999999999999996</c:v>
                </c:pt>
                <c:pt idx="41">
                  <c:v>5.5</c:v>
                </c:pt>
                <c:pt idx="42">
                  <c:v>5.4</c:v>
                </c:pt>
                <c:pt idx="43">
                  <c:v>5.5</c:v>
                </c:pt>
                <c:pt idx="44">
                  <c:v>6.7</c:v>
                </c:pt>
                <c:pt idx="45">
                  <c:v>8.1999999999999993</c:v>
                </c:pt>
                <c:pt idx="46">
                  <c:v>8.1999999999999993</c:v>
                </c:pt>
                <c:pt idx="47">
                  <c:v>8</c:v>
                </c:pt>
                <c:pt idx="48">
                  <c:v>7.6</c:v>
                </c:pt>
                <c:pt idx="49">
                  <c:v>7.9</c:v>
                </c:pt>
                <c:pt idx="50">
                  <c:v>8.6999999999999993</c:v>
                </c:pt>
                <c:pt idx="51">
                  <c:v>9.8000000000000007</c:v>
                </c:pt>
                <c:pt idx="52">
                  <c:v>9.5</c:v>
                </c:pt>
                <c:pt idx="53">
                  <c:v>8.5</c:v>
                </c:pt>
                <c:pt idx="54">
                  <c:v>7.6</c:v>
                </c:pt>
                <c:pt idx="55">
                  <c:v>7.5</c:v>
                </c:pt>
                <c:pt idx="56">
                  <c:v>7</c:v>
                </c:pt>
                <c:pt idx="57">
                  <c:v>7</c:v>
                </c:pt>
                <c:pt idx="58">
                  <c:v>7.5</c:v>
                </c:pt>
                <c:pt idx="59">
                  <c:v>8.5</c:v>
                </c:pt>
                <c:pt idx="60">
                  <c:v>8.9</c:v>
                </c:pt>
                <c:pt idx="61">
                  <c:v>9.1999999999999993</c:v>
                </c:pt>
                <c:pt idx="62">
                  <c:v>9.6</c:v>
                </c:pt>
                <c:pt idx="63">
                  <c:v>9.6999999999999993</c:v>
                </c:pt>
                <c:pt idx="64">
                  <c:v>9.5</c:v>
                </c:pt>
                <c:pt idx="65">
                  <c:v>9.9</c:v>
                </c:pt>
                <c:pt idx="66">
                  <c:v>10.6</c:v>
                </c:pt>
                <c:pt idx="67">
                  <c:v>10.7</c:v>
                </c:pt>
                <c:pt idx="68">
                  <c:v>11.1</c:v>
                </c:pt>
                <c:pt idx="69">
                  <c:v>10.5</c:v>
                </c:pt>
                <c:pt idx="70">
                  <c:v>10.3</c:v>
                </c:pt>
                <c:pt idx="71">
                  <c:v>10.7</c:v>
                </c:pt>
                <c:pt idx="72">
                  <c:v>9.6999999999999993</c:v>
                </c:pt>
                <c:pt idx="73">
                  <c:v>9.1</c:v>
                </c:pt>
                <c:pt idx="74">
                  <c:v>9</c:v>
                </c:pt>
                <c:pt idx="75">
                  <c:v>9.6</c:v>
                </c:pt>
                <c:pt idx="76">
                  <c:v>10</c:v>
                </c:pt>
                <c:pt idx="77">
                  <c:v>10.7</c:v>
                </c:pt>
                <c:pt idx="78">
                  <c:v>11.5</c:v>
                </c:pt>
                <c:pt idx="79">
                  <c:v>12.5</c:v>
                </c:pt>
                <c:pt idx="80">
                  <c:v>11</c:v>
                </c:pt>
                <c:pt idx="81">
                  <c:v>12.4</c:v>
                </c:pt>
                <c:pt idx="82">
                  <c:v>13.6</c:v>
                </c:pt>
                <c:pt idx="83">
                  <c:v>13.6</c:v>
                </c:pt>
                <c:pt idx="84">
                  <c:v>13.6</c:v>
                </c:pt>
                <c:pt idx="85">
                  <c:v>13.6</c:v>
                </c:pt>
                <c:pt idx="86">
                  <c:v>12.5</c:v>
                </c:pt>
                <c:pt idx="87">
                  <c:v>11.9</c:v>
                </c:pt>
                <c:pt idx="88">
                  <c:v>12.1</c:v>
                </c:pt>
              </c:numCache>
            </c:numRef>
          </c:val>
          <c:smooth val="0"/>
          <c:extLst>
            <c:ext xmlns:c16="http://schemas.microsoft.com/office/drawing/2014/chart" uri="{C3380CC4-5D6E-409C-BE32-E72D297353CC}">
              <c16:uniqueId val="{00000002-4652-4E6D-8E2A-71D3DA5CDDB0}"/>
            </c:ext>
          </c:extLst>
        </c:ser>
        <c:dLbls>
          <c:showLegendKey val="0"/>
          <c:showVal val="0"/>
          <c:showCatName val="0"/>
          <c:showSerName val="0"/>
          <c:showPercent val="0"/>
          <c:showBubbleSize val="0"/>
        </c:dLbls>
        <c:marker val="1"/>
        <c:smooth val="0"/>
        <c:axId val="1303576528"/>
        <c:axId val="1304774160"/>
      </c:lineChart>
      <c:dateAx>
        <c:axId val="1304772080"/>
        <c:scaling>
          <c:orientation val="minMax"/>
          <c:max val="42736"/>
          <c:min val="10594"/>
        </c:scaling>
        <c:delete val="0"/>
        <c:axPos val="b"/>
        <c:title>
          <c:tx>
            <c:rich>
              <a:bodyPr/>
              <a:lstStyle/>
              <a:p>
                <a:pPr algn="l">
                  <a:defRPr sz="800" b="0"/>
                </a:pPr>
                <a:r>
                  <a:rPr lang="en-US"/>
                  <a:t>Source: U.S. Bureau of Economic Analysis/FRED</a:t>
                </a:r>
              </a:p>
            </c:rich>
          </c:tx>
          <c:layout/>
          <c:overlay val="0"/>
        </c:title>
        <c:numFmt formatCode="[$-409]mmm\-yy;@" sourceLinked="0"/>
        <c:majorTickMark val="none"/>
        <c:minorTickMark val="none"/>
        <c:tickLblPos val="low"/>
        <c:crossAx val="1304778320"/>
        <c:crosses val="autoZero"/>
        <c:auto val="1"/>
        <c:lblOffset val="100"/>
        <c:baseTimeUnit val="years"/>
        <c:majorUnit val="13"/>
        <c:majorTimeUnit val="years"/>
      </c:dateAx>
      <c:valAx>
        <c:axId val="1304778320"/>
        <c:scaling>
          <c:orientation val="minMax"/>
        </c:scaling>
        <c:delete val="0"/>
        <c:axPos val="l"/>
        <c:majorGridlines>
          <c:spPr>
            <a:ln>
              <a:prstDash val="sysDot"/>
            </a:ln>
          </c:spPr>
        </c:majorGridlines>
        <c:title>
          <c:tx>
            <c:rich>
              <a:bodyPr/>
              <a:lstStyle/>
              <a:p>
                <a:pPr>
                  <a:defRPr b="0"/>
                </a:pPr>
                <a:r>
                  <a:rPr lang="en-US"/>
                  <a:t>% of GDP</a:t>
                </a:r>
              </a:p>
            </c:rich>
          </c:tx>
          <c:layout/>
          <c:overlay val="0"/>
        </c:title>
        <c:numFmt formatCode="0.0" sourceLinked="1"/>
        <c:majorTickMark val="out"/>
        <c:minorTickMark val="none"/>
        <c:tickLblPos val="nextTo"/>
        <c:crossAx val="1304772080"/>
        <c:crosses val="autoZero"/>
        <c:crossBetween val="between"/>
      </c:valAx>
      <c:valAx>
        <c:axId val="1304774160"/>
        <c:scaling>
          <c:orientation val="minMax"/>
        </c:scaling>
        <c:delete val="1"/>
        <c:axPos val="r"/>
        <c:numFmt formatCode="0.0" sourceLinked="1"/>
        <c:majorTickMark val="out"/>
        <c:minorTickMark val="none"/>
        <c:tickLblPos val="nextTo"/>
        <c:crossAx val="1303576528"/>
        <c:crosses val="max"/>
        <c:crossBetween val="between"/>
      </c:valAx>
      <c:dateAx>
        <c:axId val="1303576528"/>
        <c:scaling>
          <c:orientation val="minMax"/>
          <c:max val="42736"/>
          <c:min val="10594"/>
        </c:scaling>
        <c:delete val="0"/>
        <c:axPos val="t"/>
        <c:numFmt formatCode="mm/dd/yyyy" sourceLinked="1"/>
        <c:majorTickMark val="none"/>
        <c:minorTickMark val="none"/>
        <c:tickLblPos val="none"/>
        <c:crossAx val="1304774160"/>
        <c:crosses val="max"/>
        <c:auto val="1"/>
        <c:lblOffset val="100"/>
        <c:baseTimeUnit val="years"/>
      </c:dateAx>
    </c:plotArea>
    <c:legend>
      <c:legendPos val="r"/>
      <c:layout>
        <c:manualLayout>
          <c:xMode val="edge"/>
          <c:yMode val="edge"/>
          <c:x val="0.18650245404649191"/>
          <c:y val="0.65148839746323106"/>
          <c:w val="0.14474501591556371"/>
          <c:h val="0.17091624910522549"/>
        </c:manualLayout>
      </c:layout>
      <c:overlay val="1"/>
      <c:spPr>
        <a:solidFill>
          <a:srgbClr val="FFFFFF"/>
        </a:solidFill>
        <a:ln>
          <a:solidFill>
            <a:srgbClr val="BFBFBF"/>
          </a:solidFill>
        </a:ln>
      </c:spPr>
      <c:txPr>
        <a:bodyPr/>
        <a:lstStyle/>
        <a:p>
          <a:pPr>
            <a:defRPr sz="800"/>
          </a:pPr>
          <a:endParaRPr lang="en-US"/>
        </a:p>
      </c:txPr>
    </c:legend>
    <c:plotVisOnly val="1"/>
    <c:dispBlanksAs val="gap"/>
    <c:showDLblsOverMax val="0"/>
  </c:chart>
  <c:spPr>
    <a:solidFill>
      <a:srgbClr val="DBE5F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a:t>Exports, Imports, Net Exports of USA, 1929 -- 2017</a:t>
            </a:r>
          </a:p>
        </c:rich>
      </c:tx>
      <c:layout/>
      <c:overlay val="0"/>
    </c:title>
    <c:autoTitleDeleted val="0"/>
    <c:plotArea>
      <c:layout>
        <c:manualLayout>
          <c:layoutTarget val="inner"/>
          <c:xMode val="edge"/>
          <c:yMode val="edge"/>
          <c:x val="0.12292745853576814"/>
          <c:y val="0.12637279885468861"/>
          <c:w val="0.78936170212765955"/>
          <c:h val="0.71429377236936287"/>
        </c:manualLayout>
      </c:layout>
      <c:lineChart>
        <c:grouping val="standard"/>
        <c:varyColors val="0"/>
        <c:ser>
          <c:idx val="0"/>
          <c:order val="0"/>
          <c:tx>
            <c:v>Net Exports</c:v>
          </c:tx>
          <c:spPr>
            <a:ln>
              <a:solidFill>
                <a:srgbClr val="708BA1"/>
              </a:solidFill>
              <a:prstDash val="solid"/>
            </a:ln>
          </c:spPr>
          <c:marker>
            <c:symbol val="none"/>
          </c:marker>
          <c:cat>
            <c:numRef>
              <c:f>Annual!$G$8:$G$96</c:f>
              <c:numCache>
                <c:formatCode>mm/dd/yyyy</c:formatCode>
                <c:ptCount val="89"/>
                <c:pt idx="0">
                  <c:v>10594</c:v>
                </c:pt>
                <c:pt idx="1">
                  <c:v>10959</c:v>
                </c:pt>
                <c:pt idx="2">
                  <c:v>11324</c:v>
                </c:pt>
                <c:pt idx="3">
                  <c:v>11689</c:v>
                </c:pt>
                <c:pt idx="4">
                  <c:v>12055</c:v>
                </c:pt>
                <c:pt idx="5">
                  <c:v>12420</c:v>
                </c:pt>
                <c:pt idx="6">
                  <c:v>12785</c:v>
                </c:pt>
                <c:pt idx="7">
                  <c:v>13150</c:v>
                </c:pt>
                <c:pt idx="8">
                  <c:v>13516</c:v>
                </c:pt>
                <c:pt idx="9">
                  <c:v>13881</c:v>
                </c:pt>
                <c:pt idx="10">
                  <c:v>14246</c:v>
                </c:pt>
                <c:pt idx="11">
                  <c:v>14611</c:v>
                </c:pt>
                <c:pt idx="12">
                  <c:v>14977</c:v>
                </c:pt>
                <c:pt idx="13">
                  <c:v>15342</c:v>
                </c:pt>
                <c:pt idx="14">
                  <c:v>15707</c:v>
                </c:pt>
                <c:pt idx="15">
                  <c:v>16072</c:v>
                </c:pt>
                <c:pt idx="16">
                  <c:v>16438</c:v>
                </c:pt>
                <c:pt idx="17">
                  <c:v>16803</c:v>
                </c:pt>
                <c:pt idx="18">
                  <c:v>17168</c:v>
                </c:pt>
                <c:pt idx="19">
                  <c:v>17533</c:v>
                </c:pt>
                <c:pt idx="20">
                  <c:v>17899</c:v>
                </c:pt>
                <c:pt idx="21">
                  <c:v>18264</c:v>
                </c:pt>
                <c:pt idx="22">
                  <c:v>18629</c:v>
                </c:pt>
                <c:pt idx="23">
                  <c:v>18994</c:v>
                </c:pt>
                <c:pt idx="24">
                  <c:v>19360</c:v>
                </c:pt>
                <c:pt idx="25">
                  <c:v>19725</c:v>
                </c:pt>
                <c:pt idx="26">
                  <c:v>20090</c:v>
                </c:pt>
                <c:pt idx="27">
                  <c:v>20455</c:v>
                </c:pt>
                <c:pt idx="28">
                  <c:v>20821</c:v>
                </c:pt>
                <c:pt idx="29">
                  <c:v>21186</c:v>
                </c:pt>
                <c:pt idx="30">
                  <c:v>21551</c:v>
                </c:pt>
                <c:pt idx="31">
                  <c:v>21916</c:v>
                </c:pt>
                <c:pt idx="32">
                  <c:v>22282</c:v>
                </c:pt>
                <c:pt idx="33">
                  <c:v>22647</c:v>
                </c:pt>
                <c:pt idx="34">
                  <c:v>23012</c:v>
                </c:pt>
                <c:pt idx="35">
                  <c:v>23377</c:v>
                </c:pt>
                <c:pt idx="36">
                  <c:v>23743</c:v>
                </c:pt>
                <c:pt idx="37">
                  <c:v>24108</c:v>
                </c:pt>
                <c:pt idx="38">
                  <c:v>24473</c:v>
                </c:pt>
                <c:pt idx="39">
                  <c:v>24838</c:v>
                </c:pt>
                <c:pt idx="40">
                  <c:v>25204</c:v>
                </c:pt>
                <c:pt idx="41">
                  <c:v>25569</c:v>
                </c:pt>
                <c:pt idx="42">
                  <c:v>25934</c:v>
                </c:pt>
                <c:pt idx="43">
                  <c:v>26299</c:v>
                </c:pt>
                <c:pt idx="44">
                  <c:v>26665</c:v>
                </c:pt>
                <c:pt idx="45">
                  <c:v>27030</c:v>
                </c:pt>
                <c:pt idx="46">
                  <c:v>27395</c:v>
                </c:pt>
                <c:pt idx="47">
                  <c:v>27760</c:v>
                </c:pt>
                <c:pt idx="48">
                  <c:v>28126</c:v>
                </c:pt>
                <c:pt idx="49">
                  <c:v>28491</c:v>
                </c:pt>
                <c:pt idx="50">
                  <c:v>28856</c:v>
                </c:pt>
                <c:pt idx="51">
                  <c:v>29221</c:v>
                </c:pt>
                <c:pt idx="52">
                  <c:v>29587</c:v>
                </c:pt>
                <c:pt idx="53">
                  <c:v>29952</c:v>
                </c:pt>
                <c:pt idx="54">
                  <c:v>30317</c:v>
                </c:pt>
                <c:pt idx="55">
                  <c:v>30682</c:v>
                </c:pt>
                <c:pt idx="56">
                  <c:v>31048</c:v>
                </c:pt>
                <c:pt idx="57">
                  <c:v>31413</c:v>
                </c:pt>
                <c:pt idx="58">
                  <c:v>31778</c:v>
                </c:pt>
                <c:pt idx="59">
                  <c:v>32143</c:v>
                </c:pt>
                <c:pt idx="60">
                  <c:v>32509</c:v>
                </c:pt>
                <c:pt idx="61">
                  <c:v>32874</c:v>
                </c:pt>
                <c:pt idx="62">
                  <c:v>33239</c:v>
                </c:pt>
                <c:pt idx="63">
                  <c:v>33604</c:v>
                </c:pt>
                <c:pt idx="64">
                  <c:v>33970</c:v>
                </c:pt>
                <c:pt idx="65">
                  <c:v>34335</c:v>
                </c:pt>
                <c:pt idx="66">
                  <c:v>34700</c:v>
                </c:pt>
                <c:pt idx="67">
                  <c:v>35065</c:v>
                </c:pt>
                <c:pt idx="68">
                  <c:v>35431</c:v>
                </c:pt>
                <c:pt idx="69">
                  <c:v>35796</c:v>
                </c:pt>
                <c:pt idx="70">
                  <c:v>36161</c:v>
                </c:pt>
                <c:pt idx="71">
                  <c:v>36526</c:v>
                </c:pt>
                <c:pt idx="72">
                  <c:v>36892</c:v>
                </c:pt>
                <c:pt idx="73">
                  <c:v>37257</c:v>
                </c:pt>
                <c:pt idx="74">
                  <c:v>37622</c:v>
                </c:pt>
                <c:pt idx="75">
                  <c:v>37987</c:v>
                </c:pt>
                <c:pt idx="76">
                  <c:v>38353</c:v>
                </c:pt>
                <c:pt idx="77">
                  <c:v>38718</c:v>
                </c:pt>
                <c:pt idx="78">
                  <c:v>39083</c:v>
                </c:pt>
                <c:pt idx="79">
                  <c:v>39448</c:v>
                </c:pt>
                <c:pt idx="80">
                  <c:v>39814</c:v>
                </c:pt>
                <c:pt idx="81">
                  <c:v>40179</c:v>
                </c:pt>
                <c:pt idx="82">
                  <c:v>40544</c:v>
                </c:pt>
                <c:pt idx="83">
                  <c:v>40909</c:v>
                </c:pt>
                <c:pt idx="84">
                  <c:v>41275</c:v>
                </c:pt>
                <c:pt idx="85">
                  <c:v>41640</c:v>
                </c:pt>
                <c:pt idx="86">
                  <c:v>42005</c:v>
                </c:pt>
                <c:pt idx="87">
                  <c:v>42370</c:v>
                </c:pt>
                <c:pt idx="88">
                  <c:v>42736</c:v>
                </c:pt>
              </c:numCache>
            </c:numRef>
          </c:cat>
          <c:val>
            <c:numRef>
              <c:f>Annual!$H$8:$H$96</c:f>
              <c:numCache>
                <c:formatCode>0.0</c:formatCode>
                <c:ptCount val="89"/>
                <c:pt idx="0">
                  <c:v>0.4</c:v>
                </c:pt>
                <c:pt idx="1">
                  <c:v>0.4</c:v>
                </c:pt>
                <c:pt idx="2">
                  <c:v>0</c:v>
                </c:pt>
                <c:pt idx="3">
                  <c:v>0.1</c:v>
                </c:pt>
                <c:pt idx="4">
                  <c:v>0.1</c:v>
                </c:pt>
                <c:pt idx="5">
                  <c:v>0.5</c:v>
                </c:pt>
                <c:pt idx="6">
                  <c:v>-0.3</c:v>
                </c:pt>
                <c:pt idx="7">
                  <c:v>-0.2</c:v>
                </c:pt>
                <c:pt idx="8">
                  <c:v>0.1</c:v>
                </c:pt>
                <c:pt idx="9">
                  <c:v>1.1000000000000001</c:v>
                </c:pt>
                <c:pt idx="10">
                  <c:v>0.9</c:v>
                </c:pt>
                <c:pt idx="11">
                  <c:v>1.4</c:v>
                </c:pt>
                <c:pt idx="12">
                  <c:v>0.8</c:v>
                </c:pt>
                <c:pt idx="13">
                  <c:v>-0.2</c:v>
                </c:pt>
                <c:pt idx="14">
                  <c:v>-1.1000000000000001</c:v>
                </c:pt>
                <c:pt idx="15">
                  <c:v>-0.9</c:v>
                </c:pt>
                <c:pt idx="16">
                  <c:v>-0.3</c:v>
                </c:pt>
                <c:pt idx="17">
                  <c:v>3.2</c:v>
                </c:pt>
                <c:pt idx="18">
                  <c:v>4.3</c:v>
                </c:pt>
                <c:pt idx="19">
                  <c:v>2</c:v>
                </c:pt>
                <c:pt idx="20">
                  <c:v>1.9</c:v>
                </c:pt>
                <c:pt idx="21">
                  <c:v>0.2</c:v>
                </c:pt>
                <c:pt idx="22">
                  <c:v>0.7</c:v>
                </c:pt>
                <c:pt idx="23">
                  <c:v>0.3</c:v>
                </c:pt>
                <c:pt idx="24">
                  <c:v>-0.2</c:v>
                </c:pt>
                <c:pt idx="25">
                  <c:v>0.1</c:v>
                </c:pt>
                <c:pt idx="26">
                  <c:v>0.1</c:v>
                </c:pt>
                <c:pt idx="27">
                  <c:v>0.5</c:v>
                </c:pt>
                <c:pt idx="28">
                  <c:v>0.9</c:v>
                </c:pt>
                <c:pt idx="29">
                  <c:v>0.1</c:v>
                </c:pt>
                <c:pt idx="30">
                  <c:v>0.1</c:v>
                </c:pt>
                <c:pt idx="31">
                  <c:v>0.8</c:v>
                </c:pt>
                <c:pt idx="32">
                  <c:v>0.9</c:v>
                </c:pt>
                <c:pt idx="33">
                  <c:v>0.7</c:v>
                </c:pt>
                <c:pt idx="34">
                  <c:v>0.8</c:v>
                </c:pt>
                <c:pt idx="35">
                  <c:v>1</c:v>
                </c:pt>
                <c:pt idx="36">
                  <c:v>0.8</c:v>
                </c:pt>
                <c:pt idx="37">
                  <c:v>0.5</c:v>
                </c:pt>
                <c:pt idx="38">
                  <c:v>0.4</c:v>
                </c:pt>
                <c:pt idx="39">
                  <c:v>0.1</c:v>
                </c:pt>
                <c:pt idx="40">
                  <c:v>0.1</c:v>
                </c:pt>
                <c:pt idx="41">
                  <c:v>0.4</c:v>
                </c:pt>
                <c:pt idx="42">
                  <c:v>0.1</c:v>
                </c:pt>
                <c:pt idx="43">
                  <c:v>-0.3</c:v>
                </c:pt>
                <c:pt idx="44">
                  <c:v>0.3</c:v>
                </c:pt>
                <c:pt idx="45">
                  <c:v>-0.1</c:v>
                </c:pt>
                <c:pt idx="46">
                  <c:v>0.9</c:v>
                </c:pt>
                <c:pt idx="47">
                  <c:v>-0.1</c:v>
                </c:pt>
                <c:pt idx="48">
                  <c:v>-1.1000000000000001</c:v>
                </c:pt>
                <c:pt idx="49">
                  <c:v>-1.1000000000000001</c:v>
                </c:pt>
                <c:pt idx="50">
                  <c:v>-0.9</c:v>
                </c:pt>
                <c:pt idx="51">
                  <c:v>-0.5</c:v>
                </c:pt>
                <c:pt idx="52">
                  <c:v>-0.4</c:v>
                </c:pt>
                <c:pt idx="53">
                  <c:v>-0.6</c:v>
                </c:pt>
                <c:pt idx="54">
                  <c:v>-1.4</c:v>
                </c:pt>
                <c:pt idx="55">
                  <c:v>-2.5</c:v>
                </c:pt>
                <c:pt idx="56">
                  <c:v>-2.6</c:v>
                </c:pt>
                <c:pt idx="57">
                  <c:v>-2.9</c:v>
                </c:pt>
                <c:pt idx="58">
                  <c:v>-3</c:v>
                </c:pt>
                <c:pt idx="59">
                  <c:v>-2.1</c:v>
                </c:pt>
                <c:pt idx="60">
                  <c:v>-1.5</c:v>
                </c:pt>
                <c:pt idx="61">
                  <c:v>-1.3</c:v>
                </c:pt>
                <c:pt idx="62">
                  <c:v>-0.5</c:v>
                </c:pt>
                <c:pt idx="63">
                  <c:v>-0.5</c:v>
                </c:pt>
                <c:pt idx="64">
                  <c:v>-0.9</c:v>
                </c:pt>
                <c:pt idx="65">
                  <c:v>-1.3</c:v>
                </c:pt>
                <c:pt idx="66">
                  <c:v>-1.2</c:v>
                </c:pt>
                <c:pt idx="67">
                  <c:v>-1.2</c:v>
                </c:pt>
                <c:pt idx="68">
                  <c:v>-1.2</c:v>
                </c:pt>
                <c:pt idx="69">
                  <c:v>-1.8</c:v>
                </c:pt>
                <c:pt idx="70">
                  <c:v>-2.7</c:v>
                </c:pt>
                <c:pt idx="71">
                  <c:v>-3.7</c:v>
                </c:pt>
                <c:pt idx="72">
                  <c:v>-3.5</c:v>
                </c:pt>
                <c:pt idx="73">
                  <c:v>-3.9</c:v>
                </c:pt>
                <c:pt idx="74">
                  <c:v>-4.4000000000000004</c:v>
                </c:pt>
                <c:pt idx="75">
                  <c:v>-5</c:v>
                </c:pt>
                <c:pt idx="76">
                  <c:v>-5.5</c:v>
                </c:pt>
                <c:pt idx="77">
                  <c:v>-5.6</c:v>
                </c:pt>
                <c:pt idx="78">
                  <c:v>-5</c:v>
                </c:pt>
                <c:pt idx="79">
                  <c:v>-4.9000000000000004</c:v>
                </c:pt>
                <c:pt idx="80">
                  <c:v>-2.7</c:v>
                </c:pt>
                <c:pt idx="81">
                  <c:v>-3.4</c:v>
                </c:pt>
                <c:pt idx="82">
                  <c:v>-3.7</c:v>
                </c:pt>
                <c:pt idx="83">
                  <c:v>-3.5</c:v>
                </c:pt>
                <c:pt idx="84">
                  <c:v>-2.9</c:v>
                </c:pt>
                <c:pt idx="85">
                  <c:v>-2.9</c:v>
                </c:pt>
                <c:pt idx="86">
                  <c:v>-2.9</c:v>
                </c:pt>
                <c:pt idx="87">
                  <c:v>-2.8</c:v>
                </c:pt>
                <c:pt idx="88">
                  <c:v>-2.9</c:v>
                </c:pt>
              </c:numCache>
            </c:numRef>
          </c:val>
          <c:smooth val="0"/>
          <c:extLst>
            <c:ext xmlns:c16="http://schemas.microsoft.com/office/drawing/2014/chart" uri="{C3380CC4-5D6E-409C-BE32-E72D297353CC}">
              <c16:uniqueId val="{00000000-4652-4E6D-8E2A-71D3DA5CDDB0}"/>
            </c:ext>
          </c:extLst>
        </c:ser>
        <c:ser>
          <c:idx val="2"/>
          <c:order val="2"/>
          <c:tx>
            <c:v>Imports</c:v>
          </c:tx>
          <c:spPr>
            <a:ln>
              <a:solidFill>
                <a:srgbClr val="F99D1C"/>
              </a:solidFill>
              <a:prstDash val="solid"/>
            </a:ln>
          </c:spPr>
          <c:marker>
            <c:symbol val="none"/>
          </c:marker>
          <c:cat>
            <c:numRef>
              <c:f>Annual!$K$8:$K$96</c:f>
              <c:numCache>
                <c:formatCode>mm/dd/yyyy</c:formatCode>
                <c:ptCount val="89"/>
                <c:pt idx="0">
                  <c:v>10594</c:v>
                </c:pt>
                <c:pt idx="1">
                  <c:v>10959</c:v>
                </c:pt>
                <c:pt idx="2">
                  <c:v>11324</c:v>
                </c:pt>
                <c:pt idx="3">
                  <c:v>11689</c:v>
                </c:pt>
                <c:pt idx="4">
                  <c:v>12055</c:v>
                </c:pt>
                <c:pt idx="5">
                  <c:v>12420</c:v>
                </c:pt>
                <c:pt idx="6">
                  <c:v>12785</c:v>
                </c:pt>
                <c:pt idx="7">
                  <c:v>13150</c:v>
                </c:pt>
                <c:pt idx="8">
                  <c:v>13516</c:v>
                </c:pt>
                <c:pt idx="9">
                  <c:v>13881</c:v>
                </c:pt>
                <c:pt idx="10">
                  <c:v>14246</c:v>
                </c:pt>
                <c:pt idx="11">
                  <c:v>14611</c:v>
                </c:pt>
                <c:pt idx="12">
                  <c:v>14977</c:v>
                </c:pt>
                <c:pt idx="13">
                  <c:v>15342</c:v>
                </c:pt>
                <c:pt idx="14">
                  <c:v>15707</c:v>
                </c:pt>
                <c:pt idx="15">
                  <c:v>16072</c:v>
                </c:pt>
                <c:pt idx="16">
                  <c:v>16438</c:v>
                </c:pt>
                <c:pt idx="17">
                  <c:v>16803</c:v>
                </c:pt>
                <c:pt idx="18">
                  <c:v>17168</c:v>
                </c:pt>
                <c:pt idx="19">
                  <c:v>17533</c:v>
                </c:pt>
                <c:pt idx="20">
                  <c:v>17899</c:v>
                </c:pt>
                <c:pt idx="21">
                  <c:v>18264</c:v>
                </c:pt>
                <c:pt idx="22">
                  <c:v>18629</c:v>
                </c:pt>
                <c:pt idx="23">
                  <c:v>18994</c:v>
                </c:pt>
                <c:pt idx="24">
                  <c:v>19360</c:v>
                </c:pt>
                <c:pt idx="25">
                  <c:v>19725</c:v>
                </c:pt>
                <c:pt idx="26">
                  <c:v>20090</c:v>
                </c:pt>
                <c:pt idx="27">
                  <c:v>20455</c:v>
                </c:pt>
                <c:pt idx="28">
                  <c:v>20821</c:v>
                </c:pt>
                <c:pt idx="29">
                  <c:v>21186</c:v>
                </c:pt>
                <c:pt idx="30">
                  <c:v>21551</c:v>
                </c:pt>
                <c:pt idx="31">
                  <c:v>21916</c:v>
                </c:pt>
                <c:pt idx="32">
                  <c:v>22282</c:v>
                </c:pt>
                <c:pt idx="33">
                  <c:v>22647</c:v>
                </c:pt>
                <c:pt idx="34">
                  <c:v>23012</c:v>
                </c:pt>
                <c:pt idx="35">
                  <c:v>23377</c:v>
                </c:pt>
                <c:pt idx="36">
                  <c:v>23743</c:v>
                </c:pt>
                <c:pt idx="37">
                  <c:v>24108</c:v>
                </c:pt>
                <c:pt idx="38">
                  <c:v>24473</c:v>
                </c:pt>
                <c:pt idx="39">
                  <c:v>24838</c:v>
                </c:pt>
                <c:pt idx="40">
                  <c:v>25204</c:v>
                </c:pt>
                <c:pt idx="41">
                  <c:v>25569</c:v>
                </c:pt>
                <c:pt idx="42">
                  <c:v>25934</c:v>
                </c:pt>
                <c:pt idx="43">
                  <c:v>26299</c:v>
                </c:pt>
                <c:pt idx="44">
                  <c:v>26665</c:v>
                </c:pt>
                <c:pt idx="45">
                  <c:v>27030</c:v>
                </c:pt>
                <c:pt idx="46">
                  <c:v>27395</c:v>
                </c:pt>
                <c:pt idx="47">
                  <c:v>27760</c:v>
                </c:pt>
                <c:pt idx="48">
                  <c:v>28126</c:v>
                </c:pt>
                <c:pt idx="49">
                  <c:v>28491</c:v>
                </c:pt>
                <c:pt idx="50">
                  <c:v>28856</c:v>
                </c:pt>
                <c:pt idx="51">
                  <c:v>29221</c:v>
                </c:pt>
                <c:pt idx="52">
                  <c:v>29587</c:v>
                </c:pt>
                <c:pt idx="53">
                  <c:v>29952</c:v>
                </c:pt>
                <c:pt idx="54">
                  <c:v>30317</c:v>
                </c:pt>
                <c:pt idx="55">
                  <c:v>30682</c:v>
                </c:pt>
                <c:pt idx="56">
                  <c:v>31048</c:v>
                </c:pt>
                <c:pt idx="57">
                  <c:v>31413</c:v>
                </c:pt>
                <c:pt idx="58">
                  <c:v>31778</c:v>
                </c:pt>
                <c:pt idx="59">
                  <c:v>32143</c:v>
                </c:pt>
                <c:pt idx="60">
                  <c:v>32509</c:v>
                </c:pt>
                <c:pt idx="61">
                  <c:v>32874</c:v>
                </c:pt>
                <c:pt idx="62">
                  <c:v>33239</c:v>
                </c:pt>
                <c:pt idx="63">
                  <c:v>33604</c:v>
                </c:pt>
                <c:pt idx="64">
                  <c:v>33970</c:v>
                </c:pt>
                <c:pt idx="65">
                  <c:v>34335</c:v>
                </c:pt>
                <c:pt idx="66">
                  <c:v>34700</c:v>
                </c:pt>
                <c:pt idx="67">
                  <c:v>35065</c:v>
                </c:pt>
                <c:pt idx="68">
                  <c:v>35431</c:v>
                </c:pt>
                <c:pt idx="69">
                  <c:v>35796</c:v>
                </c:pt>
                <c:pt idx="70">
                  <c:v>36161</c:v>
                </c:pt>
                <c:pt idx="71">
                  <c:v>36526</c:v>
                </c:pt>
                <c:pt idx="72">
                  <c:v>36892</c:v>
                </c:pt>
                <c:pt idx="73">
                  <c:v>37257</c:v>
                </c:pt>
                <c:pt idx="74">
                  <c:v>37622</c:v>
                </c:pt>
                <c:pt idx="75">
                  <c:v>37987</c:v>
                </c:pt>
                <c:pt idx="76">
                  <c:v>38353</c:v>
                </c:pt>
                <c:pt idx="77">
                  <c:v>38718</c:v>
                </c:pt>
                <c:pt idx="78">
                  <c:v>39083</c:v>
                </c:pt>
                <c:pt idx="79">
                  <c:v>39448</c:v>
                </c:pt>
                <c:pt idx="80">
                  <c:v>39814</c:v>
                </c:pt>
                <c:pt idx="81">
                  <c:v>40179</c:v>
                </c:pt>
                <c:pt idx="82">
                  <c:v>40544</c:v>
                </c:pt>
                <c:pt idx="83">
                  <c:v>40909</c:v>
                </c:pt>
                <c:pt idx="84">
                  <c:v>41275</c:v>
                </c:pt>
                <c:pt idx="85">
                  <c:v>41640</c:v>
                </c:pt>
                <c:pt idx="86">
                  <c:v>42005</c:v>
                </c:pt>
                <c:pt idx="87">
                  <c:v>42370</c:v>
                </c:pt>
                <c:pt idx="88">
                  <c:v>42736</c:v>
                </c:pt>
              </c:numCache>
            </c:numRef>
          </c:cat>
          <c:val>
            <c:numRef>
              <c:f>Annual!$L$8:$L$96</c:f>
              <c:numCache>
                <c:formatCode>0.0</c:formatCode>
                <c:ptCount val="89"/>
                <c:pt idx="0">
                  <c:v>5.3</c:v>
                </c:pt>
                <c:pt idx="1">
                  <c:v>4.5</c:v>
                </c:pt>
                <c:pt idx="2">
                  <c:v>3.8</c:v>
                </c:pt>
                <c:pt idx="3">
                  <c:v>3.2</c:v>
                </c:pt>
                <c:pt idx="4">
                  <c:v>3.4</c:v>
                </c:pt>
                <c:pt idx="5">
                  <c:v>3.4</c:v>
                </c:pt>
                <c:pt idx="6">
                  <c:v>4</c:v>
                </c:pt>
                <c:pt idx="7">
                  <c:v>3.7</c:v>
                </c:pt>
                <c:pt idx="8">
                  <c:v>4.3</c:v>
                </c:pt>
                <c:pt idx="9">
                  <c:v>3.3</c:v>
                </c:pt>
                <c:pt idx="10">
                  <c:v>3.4</c:v>
                </c:pt>
                <c:pt idx="11">
                  <c:v>3.3</c:v>
                </c:pt>
                <c:pt idx="12">
                  <c:v>3.4</c:v>
                </c:pt>
                <c:pt idx="13">
                  <c:v>2.8</c:v>
                </c:pt>
                <c:pt idx="14">
                  <c:v>3.1</c:v>
                </c:pt>
                <c:pt idx="15">
                  <c:v>3.1</c:v>
                </c:pt>
                <c:pt idx="16">
                  <c:v>3.3</c:v>
                </c:pt>
                <c:pt idx="17">
                  <c:v>3.1</c:v>
                </c:pt>
                <c:pt idx="18">
                  <c:v>3.2</c:v>
                </c:pt>
                <c:pt idx="19">
                  <c:v>3.7</c:v>
                </c:pt>
                <c:pt idx="20">
                  <c:v>3.4</c:v>
                </c:pt>
                <c:pt idx="21">
                  <c:v>3.9</c:v>
                </c:pt>
                <c:pt idx="22">
                  <c:v>4.2</c:v>
                </c:pt>
                <c:pt idx="23">
                  <c:v>4.2</c:v>
                </c:pt>
                <c:pt idx="24">
                  <c:v>4.0999999999999996</c:v>
                </c:pt>
                <c:pt idx="25">
                  <c:v>3.9</c:v>
                </c:pt>
                <c:pt idx="26">
                  <c:v>4</c:v>
                </c:pt>
                <c:pt idx="27">
                  <c:v>4.2</c:v>
                </c:pt>
                <c:pt idx="28">
                  <c:v>4.2</c:v>
                </c:pt>
                <c:pt idx="29">
                  <c:v>4.2</c:v>
                </c:pt>
                <c:pt idx="30">
                  <c:v>4.3</c:v>
                </c:pt>
                <c:pt idx="31">
                  <c:v>4.2</c:v>
                </c:pt>
                <c:pt idx="32">
                  <c:v>4</c:v>
                </c:pt>
                <c:pt idx="33">
                  <c:v>4.0999999999999996</c:v>
                </c:pt>
                <c:pt idx="34">
                  <c:v>4.0999999999999996</c:v>
                </c:pt>
                <c:pt idx="35">
                  <c:v>4.0999999999999996</c:v>
                </c:pt>
                <c:pt idx="36">
                  <c:v>4.2</c:v>
                </c:pt>
                <c:pt idx="37">
                  <c:v>4.5</c:v>
                </c:pt>
                <c:pt idx="38">
                  <c:v>4.5999999999999996</c:v>
                </c:pt>
                <c:pt idx="39">
                  <c:v>4.9000000000000004</c:v>
                </c:pt>
                <c:pt idx="40">
                  <c:v>5</c:v>
                </c:pt>
                <c:pt idx="41">
                  <c:v>5.2</c:v>
                </c:pt>
                <c:pt idx="42">
                  <c:v>5.3</c:v>
                </c:pt>
                <c:pt idx="43">
                  <c:v>5.8</c:v>
                </c:pt>
                <c:pt idx="44">
                  <c:v>6.4</c:v>
                </c:pt>
                <c:pt idx="45">
                  <c:v>8.1999999999999993</c:v>
                </c:pt>
                <c:pt idx="46">
                  <c:v>7.3</c:v>
                </c:pt>
                <c:pt idx="47">
                  <c:v>8.1</c:v>
                </c:pt>
                <c:pt idx="48">
                  <c:v>8.6999999999999993</c:v>
                </c:pt>
                <c:pt idx="49">
                  <c:v>9</c:v>
                </c:pt>
                <c:pt idx="50">
                  <c:v>9.6</c:v>
                </c:pt>
                <c:pt idx="51">
                  <c:v>10.3</c:v>
                </c:pt>
                <c:pt idx="52">
                  <c:v>9.9</c:v>
                </c:pt>
                <c:pt idx="53">
                  <c:v>9.1</c:v>
                </c:pt>
                <c:pt idx="54">
                  <c:v>9</c:v>
                </c:pt>
                <c:pt idx="55">
                  <c:v>10</c:v>
                </c:pt>
                <c:pt idx="56">
                  <c:v>9.6</c:v>
                </c:pt>
                <c:pt idx="57">
                  <c:v>9.9</c:v>
                </c:pt>
                <c:pt idx="58">
                  <c:v>10.4</c:v>
                </c:pt>
                <c:pt idx="59">
                  <c:v>10.5</c:v>
                </c:pt>
                <c:pt idx="60">
                  <c:v>10.4</c:v>
                </c:pt>
                <c:pt idx="61">
                  <c:v>10.5</c:v>
                </c:pt>
                <c:pt idx="62">
                  <c:v>10.1</c:v>
                </c:pt>
                <c:pt idx="63">
                  <c:v>10.199999999999999</c:v>
                </c:pt>
                <c:pt idx="64">
                  <c:v>10.5</c:v>
                </c:pt>
                <c:pt idx="65">
                  <c:v>11.1</c:v>
                </c:pt>
                <c:pt idx="66">
                  <c:v>11.8</c:v>
                </c:pt>
                <c:pt idx="67">
                  <c:v>11.9</c:v>
                </c:pt>
                <c:pt idx="68">
                  <c:v>12.3</c:v>
                </c:pt>
                <c:pt idx="69">
                  <c:v>12.3</c:v>
                </c:pt>
                <c:pt idx="70">
                  <c:v>12.9</c:v>
                </c:pt>
                <c:pt idx="71">
                  <c:v>14.3</c:v>
                </c:pt>
                <c:pt idx="72">
                  <c:v>13.1</c:v>
                </c:pt>
                <c:pt idx="73">
                  <c:v>13</c:v>
                </c:pt>
                <c:pt idx="74">
                  <c:v>13.4</c:v>
                </c:pt>
                <c:pt idx="75">
                  <c:v>14.7</c:v>
                </c:pt>
                <c:pt idx="76">
                  <c:v>15.5</c:v>
                </c:pt>
                <c:pt idx="77">
                  <c:v>16.2</c:v>
                </c:pt>
                <c:pt idx="78">
                  <c:v>16.5</c:v>
                </c:pt>
                <c:pt idx="79">
                  <c:v>17.399999999999999</c:v>
                </c:pt>
                <c:pt idx="80">
                  <c:v>13.8</c:v>
                </c:pt>
                <c:pt idx="81">
                  <c:v>15.8</c:v>
                </c:pt>
                <c:pt idx="82">
                  <c:v>17.3</c:v>
                </c:pt>
                <c:pt idx="83">
                  <c:v>17.100000000000001</c:v>
                </c:pt>
                <c:pt idx="84">
                  <c:v>16.600000000000001</c:v>
                </c:pt>
                <c:pt idx="85">
                  <c:v>16.5</c:v>
                </c:pt>
                <c:pt idx="86">
                  <c:v>15.4</c:v>
                </c:pt>
                <c:pt idx="87">
                  <c:v>14.7</c:v>
                </c:pt>
                <c:pt idx="88">
                  <c:v>15</c:v>
                </c:pt>
              </c:numCache>
            </c:numRef>
          </c:val>
          <c:smooth val="0"/>
          <c:extLst>
            <c:ext xmlns:c16="http://schemas.microsoft.com/office/drawing/2014/chart" uri="{C3380CC4-5D6E-409C-BE32-E72D297353CC}">
              <c16:uniqueId val="{00000001-4652-4E6D-8E2A-71D3DA5CDDB0}"/>
            </c:ext>
          </c:extLst>
        </c:ser>
        <c:dLbls>
          <c:showLegendKey val="0"/>
          <c:showVal val="0"/>
          <c:showCatName val="0"/>
          <c:showSerName val="0"/>
          <c:showPercent val="0"/>
          <c:showBubbleSize val="0"/>
        </c:dLbls>
        <c:marker val="1"/>
        <c:smooth val="0"/>
        <c:axId val="1304772080"/>
        <c:axId val="1304778320"/>
      </c:lineChart>
      <c:lineChart>
        <c:grouping val="standard"/>
        <c:varyColors val="0"/>
        <c:ser>
          <c:idx val="1"/>
          <c:order val="1"/>
          <c:tx>
            <c:v>Exports</c:v>
          </c:tx>
          <c:spPr>
            <a:ln>
              <a:solidFill>
                <a:srgbClr val="88AB59"/>
              </a:solidFill>
              <a:prstDash val="solid"/>
            </a:ln>
          </c:spPr>
          <c:marker>
            <c:symbol val="none"/>
          </c:marker>
          <c:cat>
            <c:numRef>
              <c:f>Annual!$I$8:$I$96</c:f>
              <c:numCache>
                <c:formatCode>mm/dd/yyyy</c:formatCode>
                <c:ptCount val="89"/>
                <c:pt idx="0">
                  <c:v>10594</c:v>
                </c:pt>
                <c:pt idx="1">
                  <c:v>10959</c:v>
                </c:pt>
                <c:pt idx="2">
                  <c:v>11324</c:v>
                </c:pt>
                <c:pt idx="3">
                  <c:v>11689</c:v>
                </c:pt>
                <c:pt idx="4">
                  <c:v>12055</c:v>
                </c:pt>
                <c:pt idx="5">
                  <c:v>12420</c:v>
                </c:pt>
                <c:pt idx="6">
                  <c:v>12785</c:v>
                </c:pt>
                <c:pt idx="7">
                  <c:v>13150</c:v>
                </c:pt>
                <c:pt idx="8">
                  <c:v>13516</c:v>
                </c:pt>
                <c:pt idx="9">
                  <c:v>13881</c:v>
                </c:pt>
                <c:pt idx="10">
                  <c:v>14246</c:v>
                </c:pt>
                <c:pt idx="11">
                  <c:v>14611</c:v>
                </c:pt>
                <c:pt idx="12">
                  <c:v>14977</c:v>
                </c:pt>
                <c:pt idx="13">
                  <c:v>15342</c:v>
                </c:pt>
                <c:pt idx="14">
                  <c:v>15707</c:v>
                </c:pt>
                <c:pt idx="15">
                  <c:v>16072</c:v>
                </c:pt>
                <c:pt idx="16">
                  <c:v>16438</c:v>
                </c:pt>
                <c:pt idx="17">
                  <c:v>16803</c:v>
                </c:pt>
                <c:pt idx="18">
                  <c:v>17168</c:v>
                </c:pt>
                <c:pt idx="19">
                  <c:v>17533</c:v>
                </c:pt>
                <c:pt idx="20">
                  <c:v>17899</c:v>
                </c:pt>
                <c:pt idx="21">
                  <c:v>18264</c:v>
                </c:pt>
                <c:pt idx="22">
                  <c:v>18629</c:v>
                </c:pt>
                <c:pt idx="23">
                  <c:v>18994</c:v>
                </c:pt>
                <c:pt idx="24">
                  <c:v>19360</c:v>
                </c:pt>
                <c:pt idx="25">
                  <c:v>19725</c:v>
                </c:pt>
                <c:pt idx="26">
                  <c:v>20090</c:v>
                </c:pt>
                <c:pt idx="27">
                  <c:v>20455</c:v>
                </c:pt>
                <c:pt idx="28">
                  <c:v>20821</c:v>
                </c:pt>
                <c:pt idx="29">
                  <c:v>21186</c:v>
                </c:pt>
                <c:pt idx="30">
                  <c:v>21551</c:v>
                </c:pt>
                <c:pt idx="31">
                  <c:v>21916</c:v>
                </c:pt>
                <c:pt idx="32">
                  <c:v>22282</c:v>
                </c:pt>
                <c:pt idx="33">
                  <c:v>22647</c:v>
                </c:pt>
                <c:pt idx="34">
                  <c:v>23012</c:v>
                </c:pt>
                <c:pt idx="35">
                  <c:v>23377</c:v>
                </c:pt>
                <c:pt idx="36">
                  <c:v>23743</c:v>
                </c:pt>
                <c:pt idx="37">
                  <c:v>24108</c:v>
                </c:pt>
                <c:pt idx="38">
                  <c:v>24473</c:v>
                </c:pt>
                <c:pt idx="39">
                  <c:v>24838</c:v>
                </c:pt>
                <c:pt idx="40">
                  <c:v>25204</c:v>
                </c:pt>
                <c:pt idx="41">
                  <c:v>25569</c:v>
                </c:pt>
                <c:pt idx="42">
                  <c:v>25934</c:v>
                </c:pt>
                <c:pt idx="43">
                  <c:v>26299</c:v>
                </c:pt>
                <c:pt idx="44">
                  <c:v>26665</c:v>
                </c:pt>
                <c:pt idx="45">
                  <c:v>27030</c:v>
                </c:pt>
                <c:pt idx="46">
                  <c:v>27395</c:v>
                </c:pt>
                <c:pt idx="47">
                  <c:v>27760</c:v>
                </c:pt>
                <c:pt idx="48">
                  <c:v>28126</c:v>
                </c:pt>
                <c:pt idx="49">
                  <c:v>28491</c:v>
                </c:pt>
                <c:pt idx="50">
                  <c:v>28856</c:v>
                </c:pt>
                <c:pt idx="51">
                  <c:v>29221</c:v>
                </c:pt>
                <c:pt idx="52">
                  <c:v>29587</c:v>
                </c:pt>
                <c:pt idx="53">
                  <c:v>29952</c:v>
                </c:pt>
                <c:pt idx="54">
                  <c:v>30317</c:v>
                </c:pt>
                <c:pt idx="55">
                  <c:v>30682</c:v>
                </c:pt>
                <c:pt idx="56">
                  <c:v>31048</c:v>
                </c:pt>
                <c:pt idx="57">
                  <c:v>31413</c:v>
                </c:pt>
                <c:pt idx="58">
                  <c:v>31778</c:v>
                </c:pt>
                <c:pt idx="59">
                  <c:v>32143</c:v>
                </c:pt>
                <c:pt idx="60">
                  <c:v>32509</c:v>
                </c:pt>
                <c:pt idx="61">
                  <c:v>32874</c:v>
                </c:pt>
                <c:pt idx="62">
                  <c:v>33239</c:v>
                </c:pt>
                <c:pt idx="63">
                  <c:v>33604</c:v>
                </c:pt>
                <c:pt idx="64">
                  <c:v>33970</c:v>
                </c:pt>
                <c:pt idx="65">
                  <c:v>34335</c:v>
                </c:pt>
                <c:pt idx="66">
                  <c:v>34700</c:v>
                </c:pt>
                <c:pt idx="67">
                  <c:v>35065</c:v>
                </c:pt>
                <c:pt idx="68">
                  <c:v>35431</c:v>
                </c:pt>
                <c:pt idx="69">
                  <c:v>35796</c:v>
                </c:pt>
                <c:pt idx="70">
                  <c:v>36161</c:v>
                </c:pt>
                <c:pt idx="71">
                  <c:v>36526</c:v>
                </c:pt>
                <c:pt idx="72">
                  <c:v>36892</c:v>
                </c:pt>
                <c:pt idx="73">
                  <c:v>37257</c:v>
                </c:pt>
                <c:pt idx="74">
                  <c:v>37622</c:v>
                </c:pt>
                <c:pt idx="75">
                  <c:v>37987</c:v>
                </c:pt>
                <c:pt idx="76">
                  <c:v>38353</c:v>
                </c:pt>
                <c:pt idx="77">
                  <c:v>38718</c:v>
                </c:pt>
                <c:pt idx="78">
                  <c:v>39083</c:v>
                </c:pt>
                <c:pt idx="79">
                  <c:v>39448</c:v>
                </c:pt>
                <c:pt idx="80">
                  <c:v>39814</c:v>
                </c:pt>
                <c:pt idx="81">
                  <c:v>40179</c:v>
                </c:pt>
                <c:pt idx="82">
                  <c:v>40544</c:v>
                </c:pt>
                <c:pt idx="83">
                  <c:v>40909</c:v>
                </c:pt>
                <c:pt idx="84">
                  <c:v>41275</c:v>
                </c:pt>
                <c:pt idx="85">
                  <c:v>41640</c:v>
                </c:pt>
                <c:pt idx="86">
                  <c:v>42005</c:v>
                </c:pt>
                <c:pt idx="87">
                  <c:v>42370</c:v>
                </c:pt>
                <c:pt idx="88">
                  <c:v>42736</c:v>
                </c:pt>
              </c:numCache>
            </c:numRef>
          </c:cat>
          <c:val>
            <c:numRef>
              <c:f>Annual!$J$8:$J$96</c:f>
              <c:numCache>
                <c:formatCode>0.0</c:formatCode>
                <c:ptCount val="89"/>
                <c:pt idx="0">
                  <c:v>5.7</c:v>
                </c:pt>
                <c:pt idx="1">
                  <c:v>4.8</c:v>
                </c:pt>
                <c:pt idx="2">
                  <c:v>3.8</c:v>
                </c:pt>
                <c:pt idx="3">
                  <c:v>3.3</c:v>
                </c:pt>
                <c:pt idx="4">
                  <c:v>3.5</c:v>
                </c:pt>
                <c:pt idx="5">
                  <c:v>3.8</c:v>
                </c:pt>
                <c:pt idx="6">
                  <c:v>3.7</c:v>
                </c:pt>
                <c:pt idx="7">
                  <c:v>3.5</c:v>
                </c:pt>
                <c:pt idx="8">
                  <c:v>4.3</c:v>
                </c:pt>
                <c:pt idx="9">
                  <c:v>4.4000000000000004</c:v>
                </c:pt>
                <c:pt idx="10">
                  <c:v>4.2</c:v>
                </c:pt>
                <c:pt idx="11">
                  <c:v>4.8</c:v>
                </c:pt>
                <c:pt idx="12">
                  <c:v>4.2</c:v>
                </c:pt>
                <c:pt idx="13">
                  <c:v>2.6</c:v>
                </c:pt>
                <c:pt idx="14">
                  <c:v>2</c:v>
                </c:pt>
                <c:pt idx="15">
                  <c:v>2.2000000000000002</c:v>
                </c:pt>
                <c:pt idx="16">
                  <c:v>3</c:v>
                </c:pt>
                <c:pt idx="17">
                  <c:v>6.2</c:v>
                </c:pt>
                <c:pt idx="18">
                  <c:v>7.5</c:v>
                </c:pt>
                <c:pt idx="19">
                  <c:v>5.7</c:v>
                </c:pt>
                <c:pt idx="20">
                  <c:v>5.3</c:v>
                </c:pt>
                <c:pt idx="21">
                  <c:v>4.0999999999999996</c:v>
                </c:pt>
                <c:pt idx="22">
                  <c:v>4.9000000000000004</c:v>
                </c:pt>
                <c:pt idx="23">
                  <c:v>4.5</c:v>
                </c:pt>
                <c:pt idx="24">
                  <c:v>3.9</c:v>
                </c:pt>
                <c:pt idx="25">
                  <c:v>4</c:v>
                </c:pt>
                <c:pt idx="26">
                  <c:v>4.0999999999999996</c:v>
                </c:pt>
                <c:pt idx="27">
                  <c:v>4.7</c:v>
                </c:pt>
                <c:pt idx="28">
                  <c:v>5.0999999999999996</c:v>
                </c:pt>
                <c:pt idx="29">
                  <c:v>4.3</c:v>
                </c:pt>
                <c:pt idx="30">
                  <c:v>4.3</c:v>
                </c:pt>
                <c:pt idx="31">
                  <c:v>5</c:v>
                </c:pt>
                <c:pt idx="32">
                  <c:v>4.9000000000000004</c:v>
                </c:pt>
                <c:pt idx="33">
                  <c:v>4.8</c:v>
                </c:pt>
                <c:pt idx="34">
                  <c:v>4.9000000000000004</c:v>
                </c:pt>
                <c:pt idx="35">
                  <c:v>5.0999999999999996</c:v>
                </c:pt>
                <c:pt idx="36">
                  <c:v>5</c:v>
                </c:pt>
                <c:pt idx="37">
                  <c:v>5</c:v>
                </c:pt>
                <c:pt idx="38">
                  <c:v>5</c:v>
                </c:pt>
                <c:pt idx="39">
                  <c:v>5.0999999999999996</c:v>
                </c:pt>
                <c:pt idx="40">
                  <c:v>5.0999999999999996</c:v>
                </c:pt>
                <c:pt idx="41">
                  <c:v>5.5</c:v>
                </c:pt>
                <c:pt idx="42">
                  <c:v>5.4</c:v>
                </c:pt>
                <c:pt idx="43">
                  <c:v>5.5</c:v>
                </c:pt>
                <c:pt idx="44">
                  <c:v>6.7</c:v>
                </c:pt>
                <c:pt idx="45">
                  <c:v>8.1999999999999993</c:v>
                </c:pt>
                <c:pt idx="46">
                  <c:v>8.1999999999999993</c:v>
                </c:pt>
                <c:pt idx="47">
                  <c:v>8</c:v>
                </c:pt>
                <c:pt idx="48">
                  <c:v>7.6</c:v>
                </c:pt>
                <c:pt idx="49">
                  <c:v>7.9</c:v>
                </c:pt>
                <c:pt idx="50">
                  <c:v>8.6999999999999993</c:v>
                </c:pt>
                <c:pt idx="51">
                  <c:v>9.8000000000000007</c:v>
                </c:pt>
                <c:pt idx="52">
                  <c:v>9.5</c:v>
                </c:pt>
                <c:pt idx="53">
                  <c:v>8.5</c:v>
                </c:pt>
                <c:pt idx="54">
                  <c:v>7.6</c:v>
                </c:pt>
                <c:pt idx="55">
                  <c:v>7.5</c:v>
                </c:pt>
                <c:pt idx="56">
                  <c:v>7</c:v>
                </c:pt>
                <c:pt idx="57">
                  <c:v>7</c:v>
                </c:pt>
                <c:pt idx="58">
                  <c:v>7.5</c:v>
                </c:pt>
                <c:pt idx="59">
                  <c:v>8.5</c:v>
                </c:pt>
                <c:pt idx="60">
                  <c:v>8.9</c:v>
                </c:pt>
                <c:pt idx="61">
                  <c:v>9.1999999999999993</c:v>
                </c:pt>
                <c:pt idx="62">
                  <c:v>9.6</c:v>
                </c:pt>
                <c:pt idx="63">
                  <c:v>9.6999999999999993</c:v>
                </c:pt>
                <c:pt idx="64">
                  <c:v>9.5</c:v>
                </c:pt>
                <c:pt idx="65">
                  <c:v>9.9</c:v>
                </c:pt>
                <c:pt idx="66">
                  <c:v>10.6</c:v>
                </c:pt>
                <c:pt idx="67">
                  <c:v>10.7</c:v>
                </c:pt>
                <c:pt idx="68">
                  <c:v>11.1</c:v>
                </c:pt>
                <c:pt idx="69">
                  <c:v>10.5</c:v>
                </c:pt>
                <c:pt idx="70">
                  <c:v>10.3</c:v>
                </c:pt>
                <c:pt idx="71">
                  <c:v>10.7</c:v>
                </c:pt>
                <c:pt idx="72">
                  <c:v>9.6999999999999993</c:v>
                </c:pt>
                <c:pt idx="73">
                  <c:v>9.1</c:v>
                </c:pt>
                <c:pt idx="74">
                  <c:v>9</c:v>
                </c:pt>
                <c:pt idx="75">
                  <c:v>9.6</c:v>
                </c:pt>
                <c:pt idx="76">
                  <c:v>10</c:v>
                </c:pt>
                <c:pt idx="77">
                  <c:v>10.7</c:v>
                </c:pt>
                <c:pt idx="78">
                  <c:v>11.5</c:v>
                </c:pt>
                <c:pt idx="79">
                  <c:v>12.5</c:v>
                </c:pt>
                <c:pt idx="80">
                  <c:v>11</c:v>
                </c:pt>
                <c:pt idx="81">
                  <c:v>12.4</c:v>
                </c:pt>
                <c:pt idx="82">
                  <c:v>13.6</c:v>
                </c:pt>
                <c:pt idx="83">
                  <c:v>13.6</c:v>
                </c:pt>
                <c:pt idx="84">
                  <c:v>13.6</c:v>
                </c:pt>
                <c:pt idx="85">
                  <c:v>13.6</c:v>
                </c:pt>
                <c:pt idx="86">
                  <c:v>12.5</c:v>
                </c:pt>
                <c:pt idx="87">
                  <c:v>11.9</c:v>
                </c:pt>
                <c:pt idx="88">
                  <c:v>12.1</c:v>
                </c:pt>
              </c:numCache>
            </c:numRef>
          </c:val>
          <c:smooth val="0"/>
          <c:extLst>
            <c:ext xmlns:c16="http://schemas.microsoft.com/office/drawing/2014/chart" uri="{C3380CC4-5D6E-409C-BE32-E72D297353CC}">
              <c16:uniqueId val="{00000002-4652-4E6D-8E2A-71D3DA5CDDB0}"/>
            </c:ext>
          </c:extLst>
        </c:ser>
        <c:dLbls>
          <c:showLegendKey val="0"/>
          <c:showVal val="0"/>
          <c:showCatName val="0"/>
          <c:showSerName val="0"/>
          <c:showPercent val="0"/>
          <c:showBubbleSize val="0"/>
        </c:dLbls>
        <c:marker val="1"/>
        <c:smooth val="0"/>
        <c:axId val="1303576528"/>
        <c:axId val="1304774160"/>
      </c:lineChart>
      <c:dateAx>
        <c:axId val="1304772080"/>
        <c:scaling>
          <c:orientation val="minMax"/>
          <c:max val="42736"/>
          <c:min val="10594"/>
        </c:scaling>
        <c:delete val="0"/>
        <c:axPos val="b"/>
        <c:title>
          <c:tx>
            <c:rich>
              <a:bodyPr/>
              <a:lstStyle/>
              <a:p>
                <a:pPr algn="l">
                  <a:defRPr sz="800" b="0"/>
                </a:pPr>
                <a:r>
                  <a:rPr lang="en-US"/>
                  <a:t>Source: U.S. Bureau of Economic Analysis/FRED</a:t>
                </a:r>
              </a:p>
            </c:rich>
          </c:tx>
          <c:layout/>
          <c:overlay val="0"/>
        </c:title>
        <c:numFmt formatCode="[$-409]mmm\-yy;@" sourceLinked="0"/>
        <c:majorTickMark val="none"/>
        <c:minorTickMark val="none"/>
        <c:tickLblPos val="low"/>
        <c:crossAx val="1304778320"/>
        <c:crosses val="autoZero"/>
        <c:auto val="1"/>
        <c:lblOffset val="100"/>
        <c:baseTimeUnit val="years"/>
        <c:majorUnit val="13"/>
        <c:majorTimeUnit val="years"/>
      </c:dateAx>
      <c:valAx>
        <c:axId val="1304778320"/>
        <c:scaling>
          <c:orientation val="minMax"/>
        </c:scaling>
        <c:delete val="0"/>
        <c:axPos val="l"/>
        <c:majorGridlines>
          <c:spPr>
            <a:ln>
              <a:prstDash val="sysDot"/>
            </a:ln>
          </c:spPr>
        </c:majorGridlines>
        <c:title>
          <c:tx>
            <c:rich>
              <a:bodyPr/>
              <a:lstStyle/>
              <a:p>
                <a:pPr>
                  <a:defRPr b="0"/>
                </a:pPr>
                <a:r>
                  <a:rPr lang="en-US"/>
                  <a:t>% of GDP</a:t>
                </a:r>
              </a:p>
            </c:rich>
          </c:tx>
          <c:layout/>
          <c:overlay val="0"/>
        </c:title>
        <c:numFmt formatCode="0.0" sourceLinked="1"/>
        <c:majorTickMark val="out"/>
        <c:minorTickMark val="none"/>
        <c:tickLblPos val="nextTo"/>
        <c:crossAx val="1304772080"/>
        <c:crosses val="autoZero"/>
        <c:crossBetween val="between"/>
      </c:valAx>
      <c:valAx>
        <c:axId val="1304774160"/>
        <c:scaling>
          <c:orientation val="minMax"/>
        </c:scaling>
        <c:delete val="1"/>
        <c:axPos val="r"/>
        <c:numFmt formatCode="0.0" sourceLinked="1"/>
        <c:majorTickMark val="out"/>
        <c:minorTickMark val="none"/>
        <c:tickLblPos val="nextTo"/>
        <c:crossAx val="1303576528"/>
        <c:crosses val="max"/>
        <c:crossBetween val="between"/>
      </c:valAx>
      <c:dateAx>
        <c:axId val="1303576528"/>
        <c:scaling>
          <c:orientation val="minMax"/>
          <c:max val="42736"/>
          <c:min val="10594"/>
        </c:scaling>
        <c:delete val="0"/>
        <c:axPos val="t"/>
        <c:numFmt formatCode="mm/dd/yyyy" sourceLinked="1"/>
        <c:majorTickMark val="none"/>
        <c:minorTickMark val="none"/>
        <c:tickLblPos val="none"/>
        <c:crossAx val="1304774160"/>
        <c:crosses val="max"/>
        <c:auto val="1"/>
        <c:lblOffset val="100"/>
        <c:baseTimeUnit val="years"/>
      </c:dateAx>
    </c:plotArea>
    <c:legend>
      <c:legendPos val="r"/>
      <c:layout>
        <c:manualLayout>
          <c:xMode val="edge"/>
          <c:yMode val="edge"/>
          <c:x val="0.18650245404649191"/>
          <c:y val="0.65148839746323106"/>
          <c:w val="0.14474501591556371"/>
          <c:h val="0.17091624910522549"/>
        </c:manualLayout>
      </c:layout>
      <c:overlay val="1"/>
      <c:spPr>
        <a:solidFill>
          <a:srgbClr val="FFFFFF"/>
        </a:solidFill>
        <a:ln>
          <a:solidFill>
            <a:srgbClr val="BFBFBF"/>
          </a:solidFill>
        </a:ln>
      </c:spPr>
      <c:txPr>
        <a:bodyPr/>
        <a:lstStyle/>
        <a:p>
          <a:pPr>
            <a:defRPr sz="800"/>
          </a:pPr>
          <a:endParaRPr lang="en-US"/>
        </a:p>
      </c:txPr>
    </c:legend>
    <c:plotVisOnly val="1"/>
    <c:dispBlanksAs val="gap"/>
    <c:showDLblsOverMax val="0"/>
  </c:chart>
  <c:spPr>
    <a:solidFill>
      <a:srgbClr val="DBE5F1"/>
    </a:solidFill>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107EF-63F2-4755-9DFF-A4E4EE030E7A}" type="datetimeFigureOut">
              <a:rPr lang="en-US" smtClean="0"/>
              <a:t>3/11/2018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BA202-1E3A-4451-A286-F8B85A83A09B}" type="slidenum">
              <a:rPr lang="en-US" smtClean="0"/>
              <a:t>‹#›</a:t>
            </a:fld>
            <a:endParaRPr lang="en-US"/>
          </a:p>
        </p:txBody>
      </p:sp>
    </p:spTree>
    <p:extLst>
      <p:ext uri="{BB962C8B-B14F-4D97-AF65-F5344CB8AC3E}">
        <p14:creationId xmlns:p14="http://schemas.microsoft.com/office/powerpoint/2010/main" val="114213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r>
              <a:rPr lang="en-US" altLang="en-US" smtClean="0"/>
              <a:t>Not entirely sure whether a high value indicates that US goods are expensive or cheap!</a:t>
            </a:r>
          </a:p>
        </p:txBody>
      </p:sp>
      <p:sp>
        <p:nvSpPr>
          <p:cNvPr id="72708"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B4E141-070B-402D-96D5-C041E2A3BAC8}" type="slidenum">
              <a:rPr lang="en-US" altLang="en-US" sz="1200"/>
              <a:pPr/>
              <a:t>30</a:t>
            </a:fld>
            <a:endParaRPr lang="en-US" altLang="en-US" sz="1200"/>
          </a:p>
        </p:txBody>
      </p:sp>
    </p:spTree>
    <p:extLst>
      <p:ext uri="{BB962C8B-B14F-4D97-AF65-F5344CB8AC3E}">
        <p14:creationId xmlns:p14="http://schemas.microsoft.com/office/powerpoint/2010/main" val="2716544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r>
              <a:rPr lang="en-US" altLang="en-US" smtClean="0"/>
              <a:t>Graph created on March 27, 2016</a:t>
            </a:r>
          </a:p>
        </p:txBody>
      </p:sp>
      <p:sp>
        <p:nvSpPr>
          <p:cNvPr id="7373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BFF1D2-2823-4E5D-A482-EDD2BEE6DF80}" type="slidenum">
              <a:rPr lang="en-US" altLang="en-US" sz="1200"/>
              <a:pPr/>
              <a:t>31</a:t>
            </a:fld>
            <a:endParaRPr lang="en-US" altLang="en-US" sz="1200"/>
          </a:p>
        </p:txBody>
      </p:sp>
    </p:spTree>
    <p:extLst>
      <p:ext uri="{BB962C8B-B14F-4D97-AF65-F5344CB8AC3E}">
        <p14:creationId xmlns:p14="http://schemas.microsoft.com/office/powerpoint/2010/main" val="1094984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F2A3F-554E-4AC5-B62A-A36E9F9216D8}"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186073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F2A3F-554E-4AC5-B62A-A36E9F9216D8}"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318745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F2A3F-554E-4AC5-B62A-A36E9F9216D8}"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3859503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13"/>
          <p:cNvSpPr>
            <a:spLocks noGrp="1" noChangeArrowheads="1"/>
          </p:cNvSpPr>
          <p:nvPr>
            <p:ph type="sldNum" sz="quarter" idx="10"/>
          </p:nvPr>
        </p:nvSpPr>
        <p:spPr>
          <a:xfrm>
            <a:off x="11491384" y="6473826"/>
            <a:ext cx="694267" cy="379413"/>
          </a:xfrm>
          <a:prstGeom prst="rect">
            <a:avLst/>
          </a:prstGeom>
        </p:spPr>
        <p:txBody>
          <a:bodyPr vert="horz" wrap="square" lIns="91440" tIns="45720" rIns="91440" bIns="45720" numCol="1" anchor="t" anchorCtr="0" compatLnSpc="1">
            <a:prstTxWarp prst="textNoShape">
              <a:avLst/>
            </a:prstTxWarp>
          </a:bodyPr>
          <a:lstStyle>
            <a:lvl1pPr>
              <a:defRPr/>
            </a:lvl1pPr>
          </a:lstStyle>
          <a:p>
            <a:fld id="{EF2135BB-264E-41B7-ACE2-9C8F12825145}" type="slidenum">
              <a:rPr lang="en-US" altLang="en-US"/>
              <a:pPr/>
              <a:t>‹#›</a:t>
            </a:fld>
            <a:endParaRPr lang="en-US" altLang="en-US"/>
          </a:p>
        </p:txBody>
      </p:sp>
      <p:sp>
        <p:nvSpPr>
          <p:cNvPr id="4" name="Footer Placeholder 4"/>
          <p:cNvSpPr>
            <a:spLocks noGrp="1"/>
          </p:cNvSpPr>
          <p:nvPr>
            <p:ph type="ftr" sz="quarter" idx="11"/>
          </p:nvPr>
        </p:nvSpPr>
        <p:spPr>
          <a:xfrm>
            <a:off x="1" y="6492876"/>
            <a:ext cx="11487151" cy="365125"/>
          </a:xfrm>
          <a:prstGeom prst="rect">
            <a:avLst/>
          </a:prstGeom>
        </p:spPr>
        <p:txBody>
          <a:bodyPr/>
          <a:lstStyle>
            <a:lvl1pPr>
              <a:defRPr/>
            </a:lvl1pPr>
          </a:lstStyle>
          <a:p>
            <a:pPr>
              <a:defRPr/>
            </a:pPr>
            <a:r>
              <a:rPr lang="en-US"/>
              <a:t>© 2015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90157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F2A3F-554E-4AC5-B62A-A36E9F9216D8}"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178440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AF2A3F-554E-4AC5-B62A-A36E9F9216D8}"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328739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F2A3F-554E-4AC5-B62A-A36E9F9216D8}"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308231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F2A3F-554E-4AC5-B62A-A36E9F9216D8}"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374895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F2A3F-554E-4AC5-B62A-A36E9F9216D8}"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1705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F2A3F-554E-4AC5-B62A-A36E9F9216D8}"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98708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F2A3F-554E-4AC5-B62A-A36E9F9216D8}"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2469546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F2A3F-554E-4AC5-B62A-A36E9F9216D8}"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73063-7F7A-4DC3-9BAB-161051661431}" type="slidenum">
              <a:rPr lang="en-US" smtClean="0"/>
              <a:t>‹#›</a:t>
            </a:fld>
            <a:endParaRPr lang="en-US"/>
          </a:p>
        </p:txBody>
      </p:sp>
    </p:spTree>
    <p:extLst>
      <p:ext uri="{BB962C8B-B14F-4D97-AF65-F5344CB8AC3E}">
        <p14:creationId xmlns:p14="http://schemas.microsoft.com/office/powerpoint/2010/main" val="261054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F2A3F-554E-4AC5-B62A-A36E9F9216D8}" type="datetimeFigureOut">
              <a:rPr lang="en-US" smtClean="0"/>
              <a:t>3/11/2018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73063-7F7A-4DC3-9BAB-161051661431}" type="slidenum">
              <a:rPr lang="en-US" smtClean="0"/>
              <a:t>‹#›</a:t>
            </a:fld>
            <a:endParaRPr lang="en-US"/>
          </a:p>
        </p:txBody>
      </p:sp>
    </p:spTree>
    <p:extLst>
      <p:ext uri="{BB962C8B-B14F-4D97-AF65-F5344CB8AC3E}">
        <p14:creationId xmlns:p14="http://schemas.microsoft.com/office/powerpoint/2010/main" val="1048784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research.stlouisfed.org/fred2/series/TWEXB" TargetMode="External"/><Relationship Id="rId2" Type="http://schemas.openxmlformats.org/officeDocument/2006/relationships/hyperlink" Target="https://research.stlouisfed.org/fred2/categories/15"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bis.org/statistics/eer.htm" TargetMode="External"/><Relationship Id="rId7" Type="http://schemas.openxmlformats.org/officeDocument/2006/relationships/hyperlink" Target="https://research.stlouisfed.org/fred2/series/RNUSBI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research.stlouisfed.org/fred2/series/RBUSBIS" TargetMode="External"/><Relationship Id="rId5" Type="http://schemas.openxmlformats.org/officeDocument/2006/relationships/image" Target="../media/image10.png"/><Relationship Id="rId4" Type="http://schemas.openxmlformats.org/officeDocument/2006/relationships/hyperlink" Target="https://research.stlouisfed.org/fred2/release?rid=319"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economist.com/content/big-mac-inde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red.stlouisfed.org/series/A019RE1A156NBEA" TargetMode="Externa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hyperlink" Target="https://fred.stlouisfed.org/series/B021RE1A156NBEA" TargetMode="External"/><Relationship Id="rId4" Type="http://schemas.openxmlformats.org/officeDocument/2006/relationships/hyperlink" Target="https://fred.stlouisfed.org/series/B020RE1A156NBEA" TargetMode="Externa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Open-Economy Macroeconomics: Basics</a:t>
            </a:r>
            <a:endParaRPr lang="en-US" dirty="0"/>
          </a:p>
        </p:txBody>
      </p:sp>
      <p:sp>
        <p:nvSpPr>
          <p:cNvPr id="3" name="Subtitle 2"/>
          <p:cNvSpPr>
            <a:spLocks noGrp="1"/>
          </p:cNvSpPr>
          <p:nvPr>
            <p:ph type="subTitle" idx="1"/>
          </p:nvPr>
        </p:nvSpPr>
        <p:spPr/>
        <p:txBody>
          <a:bodyPr/>
          <a:lstStyle/>
          <a:p>
            <a:r>
              <a:rPr lang="en-US" dirty="0" smtClean="0"/>
              <a:t>Udayan Roy: </a:t>
            </a:r>
            <a:r>
              <a:rPr lang="en-US" dirty="0" smtClean="0">
                <a:hlinkClick r:id="rId2"/>
              </a:rPr>
              <a:t>http://myweb.liu.edu/~uroy/index.html</a:t>
            </a:r>
            <a:endParaRPr lang="en-US" dirty="0" smtClean="0"/>
          </a:p>
          <a:p>
            <a:endParaRPr lang="en-US" dirty="0"/>
          </a:p>
        </p:txBody>
      </p:sp>
    </p:spTree>
    <p:extLst>
      <p:ext uri="{BB962C8B-B14F-4D97-AF65-F5344CB8AC3E}">
        <p14:creationId xmlns:p14="http://schemas.microsoft.com/office/powerpoint/2010/main" val="440953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Accounting Identity: </a:t>
            </a:r>
            <a:r>
              <a:rPr lang="en-US" i="1" dirty="0" smtClean="0"/>
              <a:t>NX</a:t>
            </a:r>
            <a:r>
              <a:rPr lang="en-US" dirty="0" smtClean="0"/>
              <a:t> = </a:t>
            </a:r>
            <a:r>
              <a:rPr lang="en-US" i="1" dirty="0" smtClean="0"/>
              <a:t>NCO</a:t>
            </a:r>
            <a:endParaRPr lang="en-US" i="1" dirty="0"/>
          </a:p>
        </p:txBody>
      </p:sp>
      <p:sp>
        <p:nvSpPr>
          <p:cNvPr id="3" name="Content Placeholder 2"/>
          <p:cNvSpPr>
            <a:spLocks noGrp="1"/>
          </p:cNvSpPr>
          <p:nvPr>
            <p:ph idx="1"/>
          </p:nvPr>
        </p:nvSpPr>
        <p:spPr/>
        <p:txBody>
          <a:bodyPr>
            <a:noAutofit/>
          </a:bodyPr>
          <a:lstStyle/>
          <a:p>
            <a:r>
              <a:rPr lang="en-US" dirty="0" smtClean="0"/>
              <a:t>For every country, </a:t>
            </a:r>
            <a:br>
              <a:rPr lang="en-US" dirty="0" smtClean="0"/>
            </a:br>
            <a:r>
              <a:rPr lang="en-US" dirty="0" smtClean="0">
                <a:solidFill>
                  <a:srgbClr val="C00000"/>
                </a:solidFill>
              </a:rPr>
              <a:t>the value of goods and services purchased from other countries </a:t>
            </a:r>
            <a:r>
              <a:rPr lang="en-US" dirty="0" smtClean="0"/>
              <a:t>+ </a:t>
            </a:r>
            <a:r>
              <a:rPr lang="en-US" dirty="0" smtClean="0">
                <a:solidFill>
                  <a:srgbClr val="00B050"/>
                </a:solidFill>
              </a:rPr>
              <a:t>the value of assets purchased from other countries</a:t>
            </a:r>
            <a:r>
              <a:rPr lang="en-US" dirty="0" smtClean="0"/>
              <a:t> = </a:t>
            </a:r>
            <a:br>
              <a:rPr lang="en-US" dirty="0" smtClean="0"/>
            </a:br>
            <a:r>
              <a:rPr lang="en-US" dirty="0" smtClean="0">
                <a:solidFill>
                  <a:srgbClr val="663300"/>
                </a:solidFill>
              </a:rPr>
              <a:t>the value of goods and services sold to other countries </a:t>
            </a:r>
            <a:r>
              <a:rPr lang="en-US" dirty="0" smtClean="0"/>
              <a:t>+ the value of assets sold to other countries </a:t>
            </a:r>
          </a:p>
          <a:p>
            <a:r>
              <a:rPr lang="en-US" dirty="0" smtClean="0"/>
              <a:t>Therefore, </a:t>
            </a:r>
            <a:r>
              <a:rPr lang="en-US" dirty="0" smtClean="0"/>
              <a:t>rearranging the terms, we see that</a:t>
            </a:r>
            <a:r>
              <a:rPr lang="en-US" dirty="0" smtClean="0"/>
              <a:t/>
            </a:r>
            <a:br>
              <a:rPr lang="en-US" dirty="0" smtClean="0"/>
            </a:br>
            <a:r>
              <a:rPr lang="en-US" dirty="0" smtClean="0">
                <a:solidFill>
                  <a:srgbClr val="00B050"/>
                </a:solidFill>
              </a:rPr>
              <a:t>the value of assets purchased from other countries </a:t>
            </a:r>
            <a:r>
              <a:rPr lang="en-US" dirty="0" smtClean="0"/>
              <a:t>– the value of assets sold to other countries = </a:t>
            </a:r>
            <a:br>
              <a:rPr lang="en-US" dirty="0" smtClean="0"/>
            </a:br>
            <a:r>
              <a:rPr lang="en-US" dirty="0" smtClean="0">
                <a:solidFill>
                  <a:srgbClr val="663300"/>
                </a:solidFill>
              </a:rPr>
              <a:t>the value of goods and services sold to other countries </a:t>
            </a:r>
            <a:r>
              <a:rPr lang="en-US" dirty="0" smtClean="0"/>
              <a:t>– </a:t>
            </a:r>
            <a:r>
              <a:rPr lang="en-US" dirty="0" smtClean="0">
                <a:solidFill>
                  <a:srgbClr val="C00000"/>
                </a:solidFill>
              </a:rPr>
              <a:t>the value of goods and services purchased from other countries</a:t>
            </a:r>
          </a:p>
          <a:p>
            <a:r>
              <a:rPr lang="en-US" dirty="0" smtClean="0"/>
              <a:t>Therefore, net capital outflow = net exports!</a:t>
            </a:r>
            <a:endParaRPr lang="en-US" dirty="0"/>
          </a:p>
        </p:txBody>
      </p:sp>
    </p:spTree>
    <p:extLst>
      <p:ext uri="{BB962C8B-B14F-4D97-AF65-F5344CB8AC3E}">
        <p14:creationId xmlns:p14="http://schemas.microsoft.com/office/powerpoint/2010/main" val="3686182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Accounting Identity: </a:t>
            </a:r>
            <a:r>
              <a:rPr lang="en-US" i="1" dirty="0" smtClean="0"/>
              <a:t>NX</a:t>
            </a:r>
            <a:r>
              <a:rPr lang="en-US" dirty="0" smtClean="0"/>
              <a:t> = </a:t>
            </a:r>
            <a:r>
              <a:rPr lang="en-US" i="1" dirty="0" smtClean="0"/>
              <a:t>NCO</a:t>
            </a:r>
            <a:endParaRPr lang="en-US" i="1" dirty="0"/>
          </a:p>
        </p:txBody>
      </p:sp>
      <p:sp>
        <p:nvSpPr>
          <p:cNvPr id="3" name="Content Placeholder 2"/>
          <p:cNvSpPr>
            <a:spLocks noGrp="1"/>
          </p:cNvSpPr>
          <p:nvPr>
            <p:ph idx="1"/>
          </p:nvPr>
        </p:nvSpPr>
        <p:spPr/>
        <p:txBody>
          <a:bodyPr>
            <a:noAutofit/>
          </a:bodyPr>
          <a:lstStyle/>
          <a:p>
            <a:r>
              <a:rPr lang="en-US" dirty="0" smtClean="0"/>
              <a:t>One more time:</a:t>
            </a:r>
          </a:p>
          <a:p>
            <a:r>
              <a:rPr lang="en-US" dirty="0" smtClean="0"/>
              <a:t>We just saw that, </a:t>
            </a:r>
            <a:br>
              <a:rPr lang="en-US" dirty="0" smtClean="0"/>
            </a:br>
            <a:r>
              <a:rPr lang="en-US" dirty="0" smtClean="0">
                <a:solidFill>
                  <a:srgbClr val="00B050"/>
                </a:solidFill>
              </a:rPr>
              <a:t>the value of assets purchased from other countries </a:t>
            </a:r>
            <a:r>
              <a:rPr lang="en-US" dirty="0" smtClean="0"/>
              <a:t>– the value of assets sold to other countries = </a:t>
            </a:r>
            <a:br>
              <a:rPr lang="en-US" dirty="0" smtClean="0"/>
            </a:br>
            <a:r>
              <a:rPr lang="en-US" dirty="0" smtClean="0">
                <a:solidFill>
                  <a:srgbClr val="663300"/>
                </a:solidFill>
              </a:rPr>
              <a:t>the value of goods and services sold to other countries </a:t>
            </a:r>
            <a:r>
              <a:rPr lang="en-US" dirty="0" smtClean="0"/>
              <a:t>– </a:t>
            </a:r>
            <a:r>
              <a:rPr lang="en-US" dirty="0" smtClean="0">
                <a:solidFill>
                  <a:srgbClr val="C00000"/>
                </a:solidFill>
              </a:rPr>
              <a:t>the value of goods and services purchased from other countries</a:t>
            </a:r>
          </a:p>
          <a:p>
            <a:r>
              <a:rPr lang="en-US" dirty="0" smtClean="0"/>
              <a:t>Recall that net capital outflow = </a:t>
            </a:r>
            <a:r>
              <a:rPr lang="en-US" dirty="0" smtClean="0">
                <a:solidFill>
                  <a:srgbClr val="00B050"/>
                </a:solidFill>
              </a:rPr>
              <a:t>the value of assets purchased from other countries </a:t>
            </a:r>
            <a:r>
              <a:rPr lang="en-US" dirty="0" smtClean="0"/>
              <a:t>– the value of assets sold to other countries, and net exports = exports – imports.</a:t>
            </a:r>
            <a:endParaRPr lang="en-US" dirty="0"/>
          </a:p>
          <a:p>
            <a:r>
              <a:rPr lang="en-US" dirty="0" smtClean="0"/>
              <a:t>Therefore, </a:t>
            </a:r>
            <a:r>
              <a:rPr lang="en-US" b="1" dirty="0" smtClean="0"/>
              <a:t>net capital outflow = net exports</a:t>
            </a:r>
            <a:r>
              <a:rPr lang="en-US" dirty="0" smtClean="0"/>
              <a:t>!</a:t>
            </a:r>
            <a:endParaRPr lang="en-US" dirty="0"/>
          </a:p>
        </p:txBody>
      </p:sp>
    </p:spTree>
    <p:extLst>
      <p:ext uri="{BB962C8B-B14F-4D97-AF65-F5344CB8AC3E}">
        <p14:creationId xmlns:p14="http://schemas.microsoft.com/office/powerpoint/2010/main" val="3565650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Accounting Identity: </a:t>
            </a:r>
            <a:r>
              <a:rPr lang="en-US" i="1" dirty="0" smtClean="0"/>
              <a:t>S</a:t>
            </a:r>
            <a:r>
              <a:rPr lang="en-US" dirty="0" smtClean="0"/>
              <a:t> = </a:t>
            </a:r>
            <a:r>
              <a:rPr lang="en-US" i="1" dirty="0" smtClean="0"/>
              <a:t>I</a:t>
            </a:r>
            <a:r>
              <a:rPr lang="en-US" dirty="0" smtClean="0"/>
              <a:t> + </a:t>
            </a:r>
            <a:r>
              <a:rPr lang="en-US" i="1" dirty="0"/>
              <a:t>NCO</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r>
                  <a:rPr lang="en-US" dirty="0" smtClean="0"/>
                  <a:t>I assume that you are aware of the following important macroeconomic ideas:</a:t>
                </a:r>
                <a:endParaRPr lang="en-US" dirty="0"/>
              </a:p>
              <a:p>
                <a:pPr lvl="1"/>
                <a:r>
                  <a:rPr lang="en-US" dirty="0"/>
                  <a:t>The national income identity: </a:t>
                </a:r>
                <a14:m>
                  <m:oMath xmlns:m="http://schemas.openxmlformats.org/officeDocument/2006/math">
                    <m:r>
                      <a:rPr lang="en-US" i="1">
                        <a:solidFill>
                          <a:srgbClr val="FF0000"/>
                        </a:solidFill>
                        <a:latin typeface="Cambria Math" panose="02040503050406030204" pitchFamily="18" charset="0"/>
                      </a:rPr>
                      <m:t>𝑌</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𝐶</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𝐼</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𝐺</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𝑁𝑋</m:t>
                    </m:r>
                  </m:oMath>
                </a14:m>
                <a:endParaRPr lang="en-US" dirty="0"/>
              </a:p>
              <a:p>
                <a:pPr lvl="1"/>
                <a:r>
                  <a:rPr lang="en-US" dirty="0"/>
                  <a:t>The definition of national saving: </a:t>
                </a:r>
                <a14:m>
                  <m:oMath xmlns:m="http://schemas.openxmlformats.org/officeDocument/2006/math">
                    <m:r>
                      <a:rPr lang="en-US" i="1">
                        <a:solidFill>
                          <a:srgbClr val="FF0000"/>
                        </a:solidFill>
                        <a:latin typeface="Cambria Math" panose="02040503050406030204" pitchFamily="18" charset="0"/>
                      </a:rPr>
                      <m:t>𝑆</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𝑌</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𝐶</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𝐺</m:t>
                    </m:r>
                  </m:oMath>
                </a14:m>
                <a:endParaRPr lang="en-US" dirty="0"/>
              </a:p>
              <a:p>
                <a:r>
                  <a:rPr lang="en-US" dirty="0" smtClean="0"/>
                  <a:t>The </a:t>
                </a:r>
                <a:r>
                  <a:rPr lang="en-US" dirty="0" smtClean="0">
                    <a:solidFill>
                      <a:srgbClr val="0070C0"/>
                    </a:solidFill>
                  </a:rPr>
                  <a:t>national income identity </a:t>
                </a:r>
                <a:r>
                  <a:rPr lang="en-US" dirty="0" smtClean="0"/>
                  <a:t>says this: </a:t>
                </a:r>
              </a:p>
              <a:p>
                <a:pPr lvl="1"/>
                <a:r>
                  <a:rPr lang="en-US" dirty="0" smtClean="0"/>
                  <a:t>A country’s GDP (denoted </a:t>
                </a:r>
                <a:r>
                  <a:rPr lang="en-US" i="1" dirty="0" smtClean="0"/>
                  <a:t>Y</a:t>
                </a:r>
                <a:r>
                  <a:rPr lang="en-US" dirty="0" smtClean="0"/>
                  <a:t>) is the market value of the total output of final goods and services, and is therefore also the total expenditure on final </a:t>
                </a:r>
                <a:r>
                  <a:rPr lang="en-US" dirty="0"/>
                  <a:t>goods and </a:t>
                </a:r>
                <a:r>
                  <a:rPr lang="en-US" dirty="0" smtClean="0"/>
                  <a:t>services. </a:t>
                </a:r>
              </a:p>
              <a:p>
                <a:pPr lvl="1"/>
                <a:r>
                  <a:rPr lang="en-US" dirty="0" smtClean="0"/>
                  <a:t>This total expenditure must be the sum of consumption spending</a:t>
                </a:r>
                <a:r>
                  <a:rPr lang="en-US" dirty="0"/>
                  <a:t> by households</a:t>
                </a:r>
                <a:r>
                  <a:rPr lang="en-US" dirty="0" smtClean="0"/>
                  <a:t> (</a:t>
                </a:r>
                <a:r>
                  <a:rPr lang="en-US" i="1" dirty="0" smtClean="0"/>
                  <a:t>C</a:t>
                </a:r>
                <a:r>
                  <a:rPr lang="en-US" dirty="0" smtClean="0"/>
                  <a:t>), investment spending mainly by businesses (</a:t>
                </a:r>
                <a:r>
                  <a:rPr lang="en-US" i="1" dirty="0" smtClean="0"/>
                  <a:t>I</a:t>
                </a:r>
                <a:r>
                  <a:rPr lang="en-US" dirty="0" smtClean="0"/>
                  <a:t>), government purchases (</a:t>
                </a:r>
                <a:r>
                  <a:rPr lang="en-US" i="1" dirty="0" smtClean="0"/>
                  <a:t>G</a:t>
                </a:r>
                <a:r>
                  <a:rPr lang="en-US" dirty="0" smtClean="0"/>
                  <a:t>), and net exports (</a:t>
                </a:r>
                <a:r>
                  <a:rPr lang="en-US" i="1" dirty="0" smtClean="0"/>
                  <a:t>NX</a:t>
                </a:r>
                <a:r>
                  <a:rPr lang="en-US" dirty="0" smtClean="0"/>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16" b="-980"/>
                </a:stretch>
              </a:blipFill>
            </p:spPr>
            <p:txBody>
              <a:bodyPr/>
              <a:lstStyle/>
              <a:p>
                <a:r>
                  <a:rPr lang="en-US">
                    <a:noFill/>
                  </a:rPr>
                  <a:t> </a:t>
                </a:r>
              </a:p>
            </p:txBody>
          </p:sp>
        </mc:Fallback>
      </mc:AlternateContent>
    </p:spTree>
    <p:extLst>
      <p:ext uri="{BB962C8B-B14F-4D97-AF65-F5344CB8AC3E}">
        <p14:creationId xmlns:p14="http://schemas.microsoft.com/office/powerpoint/2010/main" val="289469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Accounting Identity: </a:t>
            </a:r>
            <a:r>
              <a:rPr lang="en-US" i="1" dirty="0" smtClean="0"/>
              <a:t>S</a:t>
            </a:r>
            <a:r>
              <a:rPr lang="en-US" dirty="0" smtClean="0"/>
              <a:t> = </a:t>
            </a:r>
            <a:r>
              <a:rPr lang="en-US" i="1" dirty="0" smtClean="0"/>
              <a:t>I</a:t>
            </a:r>
            <a:r>
              <a:rPr lang="en-US" dirty="0" smtClean="0"/>
              <a:t> + </a:t>
            </a:r>
            <a:r>
              <a:rPr lang="en-US" i="1" dirty="0"/>
              <a:t>NCO</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r>
                  <a:rPr lang="en-US" dirty="0" smtClean="0"/>
                  <a:t>I assume that you are aware of the following important macroeconomic ideas:</a:t>
                </a:r>
                <a:endParaRPr lang="en-US" dirty="0"/>
              </a:p>
              <a:p>
                <a:pPr lvl="1"/>
                <a:r>
                  <a:rPr lang="en-US" dirty="0"/>
                  <a:t>The national income identity: </a:t>
                </a:r>
                <a14:m>
                  <m:oMath xmlns:m="http://schemas.openxmlformats.org/officeDocument/2006/math">
                    <m:r>
                      <a:rPr lang="en-US" i="1">
                        <a:solidFill>
                          <a:srgbClr val="FF0000"/>
                        </a:solidFill>
                        <a:latin typeface="Cambria Math" panose="02040503050406030204" pitchFamily="18" charset="0"/>
                      </a:rPr>
                      <m:t>𝑌</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𝐶</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𝐼</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𝐺</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𝑁𝑋</m:t>
                    </m:r>
                  </m:oMath>
                </a14:m>
                <a:endParaRPr lang="en-US" dirty="0"/>
              </a:p>
              <a:p>
                <a:pPr lvl="1"/>
                <a:r>
                  <a:rPr lang="en-US" dirty="0"/>
                  <a:t>The definition of national saving: </a:t>
                </a:r>
                <a14:m>
                  <m:oMath xmlns:m="http://schemas.openxmlformats.org/officeDocument/2006/math">
                    <m:r>
                      <a:rPr lang="en-US" i="1">
                        <a:solidFill>
                          <a:srgbClr val="FF0000"/>
                        </a:solidFill>
                        <a:latin typeface="Cambria Math" panose="02040503050406030204" pitchFamily="18" charset="0"/>
                      </a:rPr>
                      <m:t>𝑆</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𝑌</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𝐶</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𝐺</m:t>
                    </m:r>
                  </m:oMath>
                </a14:m>
                <a:endParaRPr lang="en-US" dirty="0"/>
              </a:p>
              <a:p>
                <a:r>
                  <a:rPr lang="en-US" dirty="0" smtClean="0"/>
                  <a:t>The </a:t>
                </a:r>
                <a:r>
                  <a:rPr lang="en-US" dirty="0" smtClean="0">
                    <a:solidFill>
                      <a:srgbClr val="0070C0"/>
                    </a:solidFill>
                  </a:rPr>
                  <a:t>definition of saving </a:t>
                </a:r>
                <a:r>
                  <a:rPr lang="en-US" dirty="0" smtClean="0"/>
                  <a:t>says this: </a:t>
                </a:r>
              </a:p>
              <a:p>
                <a:pPr lvl="1"/>
                <a:r>
                  <a:rPr lang="en-US" dirty="0"/>
                  <a:t>GDP, being total </a:t>
                </a:r>
                <a:r>
                  <a:rPr lang="en-US" dirty="0" smtClean="0"/>
                  <a:t>expenditure—as we just saw—is also </a:t>
                </a:r>
                <a:r>
                  <a:rPr lang="en-US" dirty="0"/>
                  <a:t>total income. </a:t>
                </a:r>
                <a:endParaRPr lang="en-US" dirty="0" smtClean="0"/>
              </a:p>
              <a:p>
                <a:pPr lvl="1"/>
                <a:r>
                  <a:rPr lang="en-US" dirty="0" smtClean="0"/>
                  <a:t>Income (</a:t>
                </a:r>
                <a:r>
                  <a:rPr lang="en-US" i="1" dirty="0" smtClean="0"/>
                  <a:t>Y</a:t>
                </a:r>
                <a:r>
                  <a:rPr lang="en-US" dirty="0" smtClean="0"/>
                  <a:t>) </a:t>
                </a:r>
                <a:r>
                  <a:rPr lang="en-US" dirty="0"/>
                  <a:t>minus consumption by </a:t>
                </a:r>
                <a:r>
                  <a:rPr lang="en-US" dirty="0" smtClean="0"/>
                  <a:t>households (</a:t>
                </a:r>
                <a:r>
                  <a:rPr lang="en-US" i="1" dirty="0" smtClean="0"/>
                  <a:t>C</a:t>
                </a:r>
                <a:r>
                  <a:rPr lang="en-US" dirty="0" smtClean="0"/>
                  <a:t>) </a:t>
                </a:r>
                <a:r>
                  <a:rPr lang="en-US" dirty="0"/>
                  <a:t>and consumption by </a:t>
                </a:r>
                <a:r>
                  <a:rPr lang="en-US" dirty="0" smtClean="0"/>
                  <a:t>the government (</a:t>
                </a:r>
                <a:r>
                  <a:rPr lang="en-US" i="1" dirty="0" smtClean="0"/>
                  <a:t>G</a:t>
                </a:r>
                <a:r>
                  <a:rPr lang="en-US" dirty="0" smtClean="0"/>
                  <a:t>) is the natural way to measure national saving (</a:t>
                </a:r>
                <a:r>
                  <a:rPr lang="en-US" i="1" dirty="0" smtClean="0"/>
                  <a:t>S</a:t>
                </a:r>
                <a:r>
                  <a:rPr lang="en-US" dirty="0" smtClean="0"/>
                  <a:t>).</a:t>
                </a:r>
              </a:p>
              <a:p>
                <a:pPr lvl="1"/>
                <a:r>
                  <a:rPr lang="en-US" dirty="0" smtClean="0">
                    <a:solidFill>
                      <a:schemeClr val="tx1"/>
                    </a:solidFill>
                  </a:rPr>
                  <a:t>Therefore, </a:t>
                </a:r>
                <a14:m>
                  <m:oMath xmlns:m="http://schemas.openxmlformats.org/officeDocument/2006/math">
                    <m:r>
                      <a:rPr lang="en-US" i="1">
                        <a:solidFill>
                          <a:schemeClr val="tx1"/>
                        </a:solidFill>
                        <a:latin typeface="Cambria Math" panose="02040503050406030204" pitchFamily="18" charset="0"/>
                      </a:rPr>
                      <m:t>𝑆</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𝑌</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𝐶</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𝐺</m:t>
                    </m:r>
                  </m:oMath>
                </a14:m>
                <a:r>
                  <a:rPr lang="en-US" dirty="0" smtClean="0">
                    <a:solidFill>
                      <a:schemeClr val="tx1"/>
                    </a:solidFill>
                  </a:rPr>
                  <a:t>.</a:t>
                </a:r>
                <a:endParaRPr lang="en-US" dirty="0">
                  <a:solidFill>
                    <a:schemeClr val="tx1"/>
                  </a:solidFill>
                </a:endParaRPr>
              </a:p>
              <a:p>
                <a:pPr lvl="1"/>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97939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Accounting Identity: </a:t>
            </a:r>
            <a:r>
              <a:rPr lang="en-US" i="1" dirty="0" smtClean="0"/>
              <a:t>S</a:t>
            </a:r>
            <a:r>
              <a:rPr lang="en-US" dirty="0" smtClean="0"/>
              <a:t> = </a:t>
            </a:r>
            <a:r>
              <a:rPr lang="en-US" i="1" dirty="0" smtClean="0"/>
              <a:t>I</a:t>
            </a:r>
            <a:r>
              <a:rPr lang="en-US" dirty="0" smtClean="0"/>
              <a:t> + </a:t>
            </a:r>
            <a:r>
              <a:rPr lang="en-US" i="1" dirty="0"/>
              <a:t>NCO</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I assume that you are aware of the following important macroeconomic ideas:</a:t>
                </a:r>
                <a:endParaRPr lang="en-US" dirty="0"/>
              </a:p>
              <a:p>
                <a:pPr lvl="1"/>
                <a:r>
                  <a:rPr lang="en-US" dirty="0" smtClean="0">
                    <a:solidFill>
                      <a:schemeClr val="tx1"/>
                    </a:solidFill>
                  </a:rPr>
                  <a:t>The national income identity: </a:t>
                </a:r>
                <a14:m>
                  <m:oMath xmlns:m="http://schemas.openxmlformats.org/officeDocument/2006/math">
                    <m:r>
                      <a:rPr lang="en-US" i="1">
                        <a:solidFill>
                          <a:schemeClr val="tx1"/>
                        </a:solidFill>
                        <a:latin typeface="Cambria Math" panose="02040503050406030204" pitchFamily="18" charset="0"/>
                      </a:rPr>
                      <m:t>𝑌</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𝐶</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𝐼</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𝐺</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𝑁𝑋</m:t>
                    </m:r>
                  </m:oMath>
                </a14:m>
                <a:endParaRPr lang="en-US" dirty="0">
                  <a:solidFill>
                    <a:schemeClr val="tx1"/>
                  </a:solidFill>
                </a:endParaRPr>
              </a:p>
              <a:p>
                <a:pPr lvl="1"/>
                <a:r>
                  <a:rPr lang="en-US" dirty="0">
                    <a:solidFill>
                      <a:schemeClr val="tx1"/>
                    </a:solidFill>
                  </a:rPr>
                  <a:t>The definition of national saving: </a:t>
                </a:r>
                <a14:m>
                  <m:oMath xmlns:m="http://schemas.openxmlformats.org/officeDocument/2006/math">
                    <m:r>
                      <a:rPr lang="en-US" i="1">
                        <a:solidFill>
                          <a:schemeClr val="tx1"/>
                        </a:solidFill>
                        <a:latin typeface="Cambria Math" panose="02040503050406030204" pitchFamily="18" charset="0"/>
                      </a:rPr>
                      <m:t>𝑆</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𝑌</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𝐶</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𝐺</m:t>
                    </m:r>
                  </m:oMath>
                </a14:m>
                <a:endParaRPr lang="en-US" dirty="0">
                  <a:solidFill>
                    <a:schemeClr val="tx1"/>
                  </a:solidFill>
                </a:endParaRPr>
              </a:p>
              <a:p>
                <a:r>
                  <a:rPr lang="en-US" dirty="0" smtClean="0">
                    <a:solidFill>
                      <a:schemeClr val="tx1"/>
                    </a:solidFill>
                  </a:rPr>
                  <a:t>We</a:t>
                </a:r>
                <a:r>
                  <a:rPr lang="en-US" dirty="0" smtClean="0"/>
                  <a:t> can rewrite the national income identity as: </a:t>
                </a:r>
                <a14:m>
                  <m:oMath xmlns:m="http://schemas.openxmlformats.org/officeDocument/2006/math">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𝐺</m:t>
                    </m:r>
                    <m:r>
                      <a:rPr lang="en-US" b="0" i="1" smtClean="0">
                        <a:latin typeface="Cambria Math" panose="02040503050406030204" pitchFamily="18" charset="0"/>
                      </a:rPr>
                      <m:t>=</m:t>
                    </m:r>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𝑁𝑋</m:t>
                    </m:r>
                  </m:oMath>
                </a14:m>
                <a:endParaRPr lang="en-US" dirty="0" smtClean="0"/>
              </a:p>
              <a:p>
                <a:r>
                  <a:rPr lang="en-US" dirty="0" smtClean="0"/>
                  <a:t>Using the definition of national saving, this becomes: </a:t>
                </a:r>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𝑁𝑋</m:t>
                    </m:r>
                  </m:oMath>
                </a14:m>
                <a:endParaRPr lang="en-US" dirty="0"/>
              </a:p>
              <a:p>
                <a:r>
                  <a:rPr lang="en-US" dirty="0" smtClean="0"/>
                  <a:t>And we have seen in only the previous slide that </a:t>
                </a:r>
                <a14:m>
                  <m:oMath xmlns:m="http://schemas.openxmlformats.org/officeDocument/2006/math">
                    <m:r>
                      <a:rPr lang="en-US" b="0" i="1" smtClean="0">
                        <a:latin typeface="Cambria Math" panose="02040503050406030204" pitchFamily="18" charset="0"/>
                      </a:rPr>
                      <m:t>𝑁𝑋</m:t>
                    </m:r>
                    <m:r>
                      <a:rPr lang="en-US" b="0" i="1" smtClean="0">
                        <a:latin typeface="Cambria Math" panose="02040503050406030204" pitchFamily="18" charset="0"/>
                      </a:rPr>
                      <m:t>=</m:t>
                    </m:r>
                    <m:r>
                      <a:rPr lang="en-US" b="0" i="1" smtClean="0">
                        <a:latin typeface="Cambria Math" panose="02040503050406030204" pitchFamily="18" charset="0"/>
                      </a:rPr>
                      <m:t>𝑁𝐶𝑂</m:t>
                    </m:r>
                  </m:oMath>
                </a14:m>
                <a:endParaRPr lang="en-US" dirty="0" smtClean="0"/>
              </a:p>
              <a:p>
                <a:r>
                  <a:rPr lang="en-US" dirty="0" smtClean="0"/>
                  <a:t>Therefore, we can write </a:t>
                </a:r>
                <a14:m>
                  <m:oMath xmlns:m="http://schemas.openxmlformats.org/officeDocument/2006/math">
                    <m:r>
                      <a:rPr lang="en-US" b="1" i="1" smtClean="0">
                        <a:solidFill>
                          <a:srgbClr val="FF0000"/>
                        </a:solidFill>
                        <a:latin typeface="Cambria Math" panose="02040503050406030204" pitchFamily="18" charset="0"/>
                      </a:rPr>
                      <m:t>𝑺</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𝑰</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𝑵𝑪𝑶</m:t>
                    </m:r>
                  </m:oMath>
                </a14:m>
                <a:r>
                  <a:rPr lang="en-US" dirty="0" smtClean="0"/>
                  <a:t>.</a:t>
                </a: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88628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Accounting Identity: </a:t>
            </a:r>
            <a:r>
              <a:rPr lang="en-US" i="1" dirty="0" smtClean="0"/>
              <a:t>S</a:t>
            </a:r>
            <a:r>
              <a:rPr lang="en-US" dirty="0" smtClean="0"/>
              <a:t> = </a:t>
            </a:r>
            <a:r>
              <a:rPr lang="en-US" i="1" dirty="0" smtClean="0"/>
              <a:t>I</a:t>
            </a:r>
            <a:r>
              <a:rPr lang="en-US" dirty="0" smtClean="0"/>
              <a:t> + </a:t>
            </a:r>
            <a:r>
              <a:rPr lang="en-US" i="1" dirty="0"/>
              <a:t>NCO</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14:m>
                  <m:oMath xmlns:m="http://schemas.openxmlformats.org/officeDocument/2006/math">
                    <m:r>
                      <a:rPr lang="en-US" b="0" i="1" smtClean="0">
                        <a:solidFill>
                          <a:srgbClr val="FF0000"/>
                        </a:solidFill>
                        <a:latin typeface="Cambria Math" panose="02040503050406030204" pitchFamily="18" charset="0"/>
                      </a:rPr>
                      <m:t>𝑆</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𝐼</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𝑁𝐶𝑂</m:t>
                    </m:r>
                  </m:oMath>
                </a14:m>
                <a:r>
                  <a:rPr lang="en-US" dirty="0" smtClean="0"/>
                  <a:t>.</a:t>
                </a:r>
              </a:p>
              <a:p>
                <a:endParaRPr lang="en-US" dirty="0"/>
              </a:p>
              <a:p>
                <a:r>
                  <a:rPr lang="en-US" dirty="0" smtClean="0"/>
                  <a:t>This makes sense: </a:t>
                </a:r>
              </a:p>
              <a:p>
                <a:pPr lvl="1"/>
                <a:r>
                  <a:rPr lang="en-US" dirty="0" smtClean="0"/>
                  <a:t>A nation’s saving must end up being loaned to domestic borrowers or foreign borrowers.</a:t>
                </a:r>
              </a:p>
              <a:p>
                <a:pPr lvl="1"/>
                <a:r>
                  <a:rPr lang="en-US" dirty="0" smtClean="0"/>
                  <a:t>The loans made to domestic borrowers will end up as investment spending mainly by domestic firms (</a:t>
                </a:r>
                <a:r>
                  <a:rPr lang="en-US" i="1" dirty="0" smtClean="0"/>
                  <a:t>I</a:t>
                </a:r>
                <a:r>
                  <a:rPr lang="en-US" dirty="0" smtClean="0"/>
                  <a:t>).</a:t>
                </a:r>
              </a:p>
              <a:p>
                <a:pPr lvl="1"/>
                <a:r>
                  <a:rPr lang="en-US" dirty="0" smtClean="0"/>
                  <a:t>And the loans made to foreigners will be net capital outflow (</a:t>
                </a:r>
                <a:r>
                  <a:rPr lang="en-US" i="1" dirty="0" smtClean="0"/>
                  <a:t>NCO</a:t>
                </a:r>
                <a:r>
                  <a:rPr lang="en-US" dirty="0" smtClean="0"/>
                  <a:t>).</a:t>
                </a:r>
              </a:p>
              <a:p>
                <a:pPr lvl="1"/>
                <a:r>
                  <a:rPr lang="en-US" dirty="0" smtClean="0">
                    <a:solidFill>
                      <a:schemeClr val="tx1"/>
                    </a:solidFill>
                  </a:rPr>
                  <a:t>Therefore, </a:t>
                </a:r>
                <a14:m>
                  <m:oMath xmlns:m="http://schemas.openxmlformats.org/officeDocument/2006/math">
                    <m:r>
                      <a:rPr lang="en-US" i="1">
                        <a:solidFill>
                          <a:schemeClr val="tx1"/>
                        </a:solidFill>
                        <a:latin typeface="Cambria Math" panose="02040503050406030204" pitchFamily="18" charset="0"/>
                      </a:rPr>
                      <m:t>𝑆</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𝐼</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𝑁𝐶𝑂</m:t>
                    </m:r>
                  </m:oMath>
                </a14:m>
                <a:r>
                  <a:rPr lang="en-US" dirty="0">
                    <a:solidFill>
                      <a:schemeClr val="tx1"/>
                    </a:solidFill>
                  </a:rPr>
                  <a:t>.</a:t>
                </a:r>
                <a:endParaRPr lang="en-US" dirty="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16"/>
                </a:stretch>
              </a:blipFill>
            </p:spPr>
            <p:txBody>
              <a:bodyPr/>
              <a:lstStyle/>
              <a:p>
                <a:r>
                  <a:rPr lang="en-US">
                    <a:noFill/>
                  </a:rPr>
                  <a:t> </a:t>
                </a:r>
              </a:p>
            </p:txBody>
          </p:sp>
        </mc:Fallback>
      </mc:AlternateContent>
    </p:spTree>
    <p:extLst>
      <p:ext uri="{BB962C8B-B14F-4D97-AF65-F5344CB8AC3E}">
        <p14:creationId xmlns:p14="http://schemas.microsoft.com/office/powerpoint/2010/main" val="93296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Exchange Rates, Nominal and Real</a:t>
            </a:r>
            <a:endParaRPr lang="en-US" dirty="0"/>
          </a:p>
        </p:txBody>
      </p:sp>
      <p:sp>
        <p:nvSpPr>
          <p:cNvPr id="3" name="Content Placeholder 2"/>
          <p:cNvSpPr>
            <a:spLocks noGrp="1"/>
          </p:cNvSpPr>
          <p:nvPr>
            <p:ph idx="1"/>
          </p:nvPr>
        </p:nvSpPr>
        <p:spPr/>
        <p:txBody>
          <a:bodyPr/>
          <a:lstStyle/>
          <a:p>
            <a:r>
              <a:rPr lang="en-US" altLang="en-US" dirty="0" smtClean="0"/>
              <a:t>We discussed exports</a:t>
            </a:r>
            <a:r>
              <a:rPr lang="en-US" altLang="en-US" dirty="0" smtClean="0"/>
              <a:t>, imports, and net exports </a:t>
            </a:r>
            <a:r>
              <a:rPr lang="en-US" altLang="en-US" dirty="0" smtClean="0"/>
              <a:t>earlier</a:t>
            </a:r>
          </a:p>
          <a:p>
            <a:r>
              <a:rPr lang="en-US" altLang="en-US" dirty="0" smtClean="0"/>
              <a:t>These </a:t>
            </a:r>
            <a:r>
              <a:rPr lang="en-US" altLang="en-US" dirty="0" smtClean="0"/>
              <a:t>are </a:t>
            </a:r>
            <a:r>
              <a:rPr lang="en-US" altLang="en-US" dirty="0" smtClean="0"/>
              <a:t>influenced </a:t>
            </a:r>
            <a:r>
              <a:rPr lang="en-US" altLang="en-US" dirty="0" smtClean="0"/>
              <a:t>by many factors including </a:t>
            </a:r>
            <a:r>
              <a:rPr lang="en-US" altLang="en-US" dirty="0" smtClean="0"/>
              <a:t>international prices.</a:t>
            </a:r>
          </a:p>
          <a:p>
            <a:r>
              <a:rPr lang="en-US" altLang="en-US" dirty="0" smtClean="0"/>
              <a:t>The two most important international prices are</a:t>
            </a:r>
          </a:p>
          <a:p>
            <a:pPr lvl="1"/>
            <a:r>
              <a:rPr lang="en-US" altLang="en-US" dirty="0" smtClean="0"/>
              <a:t>the </a:t>
            </a:r>
            <a:r>
              <a:rPr lang="en-US" altLang="en-US" b="1" dirty="0" smtClean="0"/>
              <a:t>nominal exchange rate</a:t>
            </a:r>
            <a:r>
              <a:rPr lang="en-US" altLang="en-US" dirty="0" smtClean="0"/>
              <a:t> and </a:t>
            </a:r>
          </a:p>
          <a:p>
            <a:pPr lvl="1"/>
            <a:r>
              <a:rPr lang="en-US" altLang="en-US" dirty="0" smtClean="0"/>
              <a:t>the </a:t>
            </a:r>
            <a:r>
              <a:rPr lang="en-US" altLang="en-US" b="1" dirty="0" smtClean="0"/>
              <a:t>real exchange rate</a:t>
            </a:r>
            <a:r>
              <a:rPr lang="en-US" altLang="en-US" dirty="0" smtClean="0"/>
              <a:t>.</a:t>
            </a:r>
          </a:p>
          <a:p>
            <a:endParaRPr lang="en-US" dirty="0"/>
          </a:p>
        </p:txBody>
      </p:sp>
    </p:spTree>
    <p:extLst>
      <p:ext uri="{BB962C8B-B14F-4D97-AF65-F5344CB8AC3E}">
        <p14:creationId xmlns:p14="http://schemas.microsoft.com/office/powerpoint/2010/main" val="1081815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US" dirty="0" smtClean="0"/>
              <a:t>Definition: </a:t>
            </a:r>
            <a:r>
              <a:rPr lang="en-US" altLang="en-US" dirty="0" smtClean="0"/>
              <a:t>Nominal </a:t>
            </a:r>
            <a:r>
              <a:rPr lang="en-US" altLang="en-US" dirty="0"/>
              <a:t>Exchange Rates</a:t>
            </a:r>
          </a:p>
        </p:txBody>
      </p:sp>
      <p:sp>
        <p:nvSpPr>
          <p:cNvPr id="33795" name="Rectangle 3"/>
          <p:cNvSpPr>
            <a:spLocks noGrp="1" noChangeArrowheads="1"/>
          </p:cNvSpPr>
          <p:nvPr>
            <p:ph type="body" idx="1"/>
          </p:nvPr>
        </p:nvSpPr>
        <p:spPr/>
        <p:txBody>
          <a:bodyPr/>
          <a:lstStyle/>
          <a:p>
            <a:pPr>
              <a:buClr>
                <a:srgbClr val="000000"/>
              </a:buClr>
            </a:pPr>
            <a:r>
              <a:rPr lang="en-US" altLang="en-US" dirty="0" smtClean="0"/>
              <a:t>The </a:t>
            </a:r>
            <a:r>
              <a:rPr lang="en-US" altLang="en-US" i="1" dirty="0" smtClean="0">
                <a:solidFill>
                  <a:srgbClr val="0070C0"/>
                </a:solidFill>
              </a:rPr>
              <a:t>nominal exchange rate </a:t>
            </a:r>
            <a:r>
              <a:rPr lang="en-US" altLang="en-US" dirty="0" smtClean="0"/>
              <a:t>is the rate at which a person can trade the currency of one country for the currency of another.</a:t>
            </a:r>
          </a:p>
        </p:txBody>
      </p:sp>
    </p:spTree>
    <p:extLst>
      <p:ext uri="{BB962C8B-B14F-4D97-AF65-F5344CB8AC3E}">
        <p14:creationId xmlns:p14="http://schemas.microsoft.com/office/powerpoint/2010/main" val="2046934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dirty="0" smtClean="0"/>
              <a:t>Definition: </a:t>
            </a:r>
            <a:r>
              <a:rPr lang="en-US" altLang="en-US" dirty="0" smtClean="0"/>
              <a:t>Nominal Exchange Rates</a:t>
            </a:r>
            <a:endParaRPr lang="en-US" altLang="en-US" dirty="0"/>
          </a:p>
        </p:txBody>
      </p:sp>
      <p:sp>
        <p:nvSpPr>
          <p:cNvPr id="34819" name="Rectangle 3"/>
          <p:cNvSpPr>
            <a:spLocks noGrp="1" noChangeArrowheads="1"/>
          </p:cNvSpPr>
          <p:nvPr>
            <p:ph type="body" idx="1"/>
          </p:nvPr>
        </p:nvSpPr>
        <p:spPr/>
        <p:txBody>
          <a:bodyPr/>
          <a:lstStyle/>
          <a:p>
            <a:r>
              <a:rPr lang="en-US" altLang="en-US" smtClean="0"/>
              <a:t>The nominal exchange rate is expressed in two ways:</a:t>
            </a:r>
          </a:p>
          <a:p>
            <a:pPr lvl="1"/>
            <a:r>
              <a:rPr lang="en-US" altLang="en-US" smtClean="0"/>
              <a:t>In units of foreign currency per one U.S. dollar.</a:t>
            </a:r>
          </a:p>
          <a:p>
            <a:pPr lvl="1"/>
            <a:r>
              <a:rPr lang="en-US" altLang="en-US" smtClean="0"/>
              <a:t>And in units of U.S. dollars per one unit of the foreign currency.</a:t>
            </a:r>
          </a:p>
        </p:txBody>
      </p:sp>
    </p:spTree>
    <p:extLst>
      <p:ext uri="{BB962C8B-B14F-4D97-AF65-F5344CB8AC3E}">
        <p14:creationId xmlns:p14="http://schemas.microsoft.com/office/powerpoint/2010/main" val="1906513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dirty="0" smtClean="0"/>
              <a:t>Definition: </a:t>
            </a:r>
            <a:r>
              <a:rPr lang="en-US" altLang="en-US" dirty="0" smtClean="0"/>
              <a:t>Nominal Exchange Rates</a:t>
            </a:r>
            <a:endParaRPr lang="en-US" altLang="en-US" dirty="0"/>
          </a:p>
        </p:txBody>
      </p:sp>
      <p:sp>
        <p:nvSpPr>
          <p:cNvPr id="35843" name="Rectangle 3"/>
          <p:cNvSpPr>
            <a:spLocks noGrp="1" noChangeArrowheads="1"/>
          </p:cNvSpPr>
          <p:nvPr>
            <p:ph idx="1"/>
          </p:nvPr>
        </p:nvSpPr>
        <p:spPr>
          <a:xfrm>
            <a:off x="838200" y="1825625"/>
            <a:ext cx="10515600" cy="2167255"/>
          </a:xfrm>
        </p:spPr>
        <p:txBody>
          <a:bodyPr/>
          <a:lstStyle/>
          <a:p>
            <a:r>
              <a:rPr lang="en-US" altLang="en-US" dirty="0" smtClean="0"/>
              <a:t>On March 27, 2016 the exchange rate between the Japanese yen (</a:t>
            </a:r>
            <a:r>
              <a:rPr lang="en-US" altLang="en-US" dirty="0" smtClean="0">
                <a:cs typeface="Times New Roman" panose="02020603050405020304" pitchFamily="18" charset="0"/>
              </a:rPr>
              <a:t>¥</a:t>
            </a:r>
            <a:r>
              <a:rPr lang="en-US" altLang="en-US" dirty="0" smtClean="0"/>
              <a:t>) and the U.S. dollar was:</a:t>
            </a:r>
          </a:p>
          <a:p>
            <a:pPr lvl="1"/>
            <a:r>
              <a:rPr lang="en-US" altLang="en-US" dirty="0" smtClean="0"/>
              <a:t>$1.00 = </a:t>
            </a:r>
            <a:r>
              <a:rPr lang="en-US" altLang="en-US" dirty="0" smtClean="0">
                <a:cs typeface="Times New Roman" panose="02020603050405020304" pitchFamily="18" charset="0"/>
              </a:rPr>
              <a:t>¥</a:t>
            </a:r>
            <a:r>
              <a:rPr lang="en-US" altLang="en-US" dirty="0" smtClean="0"/>
              <a:t>113.16</a:t>
            </a:r>
          </a:p>
          <a:p>
            <a:pPr lvl="1"/>
            <a:r>
              <a:rPr lang="en-US" altLang="en-US" dirty="0" smtClean="0"/>
              <a:t>$0.0088 = </a:t>
            </a:r>
            <a:r>
              <a:rPr lang="en-US" altLang="en-US" dirty="0" smtClean="0">
                <a:cs typeface="Times New Roman" panose="02020603050405020304" pitchFamily="18" charset="0"/>
              </a:rPr>
              <a:t>¥1</a:t>
            </a:r>
            <a:r>
              <a:rPr lang="en-US" altLang="en-US" dirty="0" smtClean="0"/>
              <a:t>.00</a:t>
            </a:r>
          </a:p>
        </p:txBody>
      </p:sp>
      <p:pic>
        <p:nvPicPr>
          <p:cNvPr id="35844" name="Picture 1"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60514" y="4281488"/>
            <a:ext cx="4459287"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 descr="Screen Clippi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4302126"/>
            <a:ext cx="4525963"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77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r>
                  <a:rPr lang="en-US" dirty="0"/>
                  <a:t>Things you need to know before you see the rest of this presentation:</a:t>
                </a:r>
              </a:p>
              <a:p>
                <a:endParaRPr lang="en-US" dirty="0" smtClean="0"/>
              </a:p>
              <a:p>
                <a:pPr lvl="1"/>
                <a:r>
                  <a:rPr lang="en-US" dirty="0" smtClean="0"/>
                  <a:t>The </a:t>
                </a:r>
                <a:r>
                  <a:rPr lang="en-US" dirty="0" smtClean="0"/>
                  <a:t>national income identity: </a:t>
                </a:r>
                <a14:m>
                  <m:oMath xmlns:m="http://schemas.openxmlformats.org/officeDocument/2006/math">
                    <m:r>
                      <a:rPr lang="en-US" b="0" i="1" smtClean="0">
                        <a:solidFill>
                          <a:srgbClr val="FF0000"/>
                        </a:solidFill>
                        <a:latin typeface="Cambria Math" panose="02040503050406030204" pitchFamily="18" charset="0"/>
                      </a:rPr>
                      <m:t>𝑌</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𝐶</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𝐼</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𝐺</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𝑁𝑋</m:t>
                    </m:r>
                  </m:oMath>
                </a14:m>
                <a:endParaRPr lang="en-US" dirty="0" smtClean="0"/>
              </a:p>
              <a:p>
                <a:pPr lvl="1"/>
                <a:r>
                  <a:rPr lang="en-US" dirty="0" smtClean="0"/>
                  <a:t>The definition of national saving: </a:t>
                </a:r>
                <a14:m>
                  <m:oMath xmlns:m="http://schemas.openxmlformats.org/officeDocument/2006/math">
                    <m:r>
                      <a:rPr lang="en-US" b="0" i="1" smtClean="0">
                        <a:solidFill>
                          <a:srgbClr val="FF0000"/>
                        </a:solidFill>
                        <a:latin typeface="Cambria Math" panose="02040503050406030204" pitchFamily="18" charset="0"/>
                      </a:rPr>
                      <m:t>𝑆</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𝑌</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𝐶</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𝐺</m:t>
                    </m:r>
                  </m:oMath>
                </a14:m>
                <a:endParaRPr lang="en-US" dirty="0"/>
              </a:p>
              <a:p>
                <a:pPr lvl="1"/>
                <a:r>
                  <a:rPr lang="en-US" dirty="0" smtClean="0"/>
                  <a:t>The quantity theory of money: In the long run, </a:t>
                </a:r>
                <a:br>
                  <a:rPr lang="en-US" dirty="0" smtClean="0"/>
                </a:br>
                <a:r>
                  <a:rPr lang="en-US" dirty="0" smtClean="0">
                    <a:solidFill>
                      <a:srgbClr val="FF0000"/>
                    </a:solidFill>
                  </a:rPr>
                  <a:t>inflation = growth rate of the quantity of money – growth rate of inflation-adjusted GDP</a:t>
                </a:r>
              </a:p>
              <a:p>
                <a:pPr lvl="1"/>
                <a:r>
                  <a:rPr lang="en-US" dirty="0" smtClean="0"/>
                  <a:t>The nominal interest rate, the real interest rate, and the difference between them</a:t>
                </a:r>
              </a:p>
              <a:p>
                <a:pPr lvl="2"/>
                <a:r>
                  <a:rPr lang="en-US" dirty="0" smtClean="0">
                    <a:solidFill>
                      <a:srgbClr val="FF0000"/>
                    </a:solidFill>
                  </a:rPr>
                  <a:t>real interest rate = nominal interest rate – inflation</a:t>
                </a:r>
                <a:r>
                  <a:rPr lang="en-US" dirty="0" smtClean="0"/>
                  <a:t> </a:t>
                </a:r>
              </a:p>
              <a:p>
                <a:pPr lvl="2"/>
                <a:r>
                  <a:rPr lang="en-US" dirty="0" smtClean="0">
                    <a:solidFill>
                      <a:srgbClr val="FF0000"/>
                    </a:solidFill>
                  </a:rPr>
                  <a:t>real interest rate, </a:t>
                </a:r>
                <a:r>
                  <a:rPr lang="en-US" i="1" dirty="0" smtClean="0">
                    <a:solidFill>
                      <a:srgbClr val="FF0000"/>
                    </a:solidFill>
                  </a:rPr>
                  <a:t>ex ante </a:t>
                </a:r>
                <a:r>
                  <a:rPr lang="en-US" dirty="0" smtClean="0">
                    <a:solidFill>
                      <a:srgbClr val="FF0000"/>
                    </a:solidFill>
                  </a:rPr>
                  <a:t>= nominal interest rate – </a:t>
                </a:r>
                <a:r>
                  <a:rPr lang="en-US" i="1" dirty="0" smtClean="0">
                    <a:solidFill>
                      <a:srgbClr val="FF0000"/>
                    </a:solidFill>
                  </a:rPr>
                  <a:t>expected</a:t>
                </a:r>
                <a:r>
                  <a:rPr lang="en-US" dirty="0" smtClean="0">
                    <a:solidFill>
                      <a:srgbClr val="FF0000"/>
                    </a:solidFill>
                  </a:rPr>
                  <a:t> inflation</a:t>
                </a:r>
                <a:endParaRPr lang="en-US" dirty="0">
                  <a:solidFill>
                    <a:srgbClr val="FF0000"/>
                  </a:solidFill>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58"/>
                </a:stretch>
              </a:blipFill>
            </p:spPr>
            <p:txBody>
              <a:bodyPr/>
              <a:lstStyle/>
              <a:p>
                <a:r>
                  <a:rPr lang="en-US">
                    <a:noFill/>
                  </a:rPr>
                  <a:t> </a:t>
                </a:r>
              </a:p>
            </p:txBody>
          </p:sp>
        </mc:Fallback>
      </mc:AlternateContent>
    </p:spTree>
    <p:extLst>
      <p:ext uri="{BB962C8B-B14F-4D97-AF65-F5344CB8AC3E}">
        <p14:creationId xmlns:p14="http://schemas.microsoft.com/office/powerpoint/2010/main" val="1823374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en-US" dirty="0" smtClean="0"/>
              <a:t>Definition: </a:t>
            </a:r>
            <a:r>
              <a:rPr lang="en-US" altLang="en-US" dirty="0" smtClean="0"/>
              <a:t>Nominal Exchange Rates</a:t>
            </a:r>
            <a:endParaRPr lang="en-US" altLang="en-US" dirty="0"/>
          </a:p>
        </p:txBody>
      </p:sp>
      <p:sp>
        <p:nvSpPr>
          <p:cNvPr id="36867" name="Rectangle 3"/>
          <p:cNvSpPr>
            <a:spLocks noGrp="1" noChangeArrowheads="1"/>
          </p:cNvSpPr>
          <p:nvPr>
            <p:ph type="body" idx="1"/>
          </p:nvPr>
        </p:nvSpPr>
        <p:spPr/>
        <p:txBody>
          <a:bodyPr/>
          <a:lstStyle/>
          <a:p>
            <a:pPr>
              <a:buClr>
                <a:srgbClr val="000000"/>
              </a:buClr>
            </a:pPr>
            <a:r>
              <a:rPr lang="en-US" altLang="en-US" i="1" dirty="0" smtClean="0">
                <a:solidFill>
                  <a:srgbClr val="0070C0"/>
                </a:solidFill>
              </a:rPr>
              <a:t>Appreciation</a:t>
            </a:r>
            <a:r>
              <a:rPr lang="en-US" altLang="en-US" i="1" dirty="0" smtClean="0">
                <a:solidFill>
                  <a:srgbClr val="25A9A6"/>
                </a:solidFill>
              </a:rPr>
              <a:t> </a:t>
            </a:r>
            <a:r>
              <a:rPr lang="en-US" altLang="en-US" dirty="0" smtClean="0"/>
              <a:t>is an increase in the value of a currency (as measured by the amount of foreign currency it can buy).</a:t>
            </a:r>
          </a:p>
          <a:p>
            <a:pPr>
              <a:buClr>
                <a:srgbClr val="000000"/>
              </a:buClr>
            </a:pPr>
            <a:r>
              <a:rPr lang="en-US" altLang="en-US" i="1" dirty="0" smtClean="0">
                <a:solidFill>
                  <a:srgbClr val="0070C0"/>
                </a:solidFill>
              </a:rPr>
              <a:t>Depreciation</a:t>
            </a:r>
            <a:r>
              <a:rPr lang="en-US" altLang="en-US" i="1" dirty="0" smtClean="0">
                <a:solidFill>
                  <a:srgbClr val="25A9A6"/>
                </a:solidFill>
              </a:rPr>
              <a:t> </a:t>
            </a:r>
            <a:r>
              <a:rPr lang="en-US" altLang="en-US" dirty="0" smtClean="0"/>
              <a:t>is a decrease in the value of a </a:t>
            </a:r>
            <a:r>
              <a:rPr lang="en-US" altLang="en-US" dirty="0" smtClean="0"/>
              <a:t>currency.</a:t>
            </a:r>
            <a:endParaRPr lang="en-US" altLang="en-US" dirty="0" smtClean="0"/>
          </a:p>
          <a:p>
            <a:endParaRPr lang="en-US" altLang="en-US" dirty="0" smtClean="0"/>
          </a:p>
        </p:txBody>
      </p:sp>
    </p:spTree>
    <p:extLst>
      <p:ext uri="{BB962C8B-B14F-4D97-AF65-F5344CB8AC3E}">
        <p14:creationId xmlns:p14="http://schemas.microsoft.com/office/powerpoint/2010/main" val="2745372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dirty="0" smtClean="0"/>
              <a:t>Definition: </a:t>
            </a:r>
            <a:r>
              <a:rPr lang="en-US" altLang="en-US" dirty="0" smtClean="0"/>
              <a:t>Nominal Exchange Rates</a:t>
            </a:r>
            <a:endParaRPr lang="en-US" altLang="en-US" dirty="0"/>
          </a:p>
        </p:txBody>
      </p:sp>
      <p:sp>
        <p:nvSpPr>
          <p:cNvPr id="37891" name="Rectangle 3"/>
          <p:cNvSpPr>
            <a:spLocks noGrp="1" noChangeArrowheads="1"/>
          </p:cNvSpPr>
          <p:nvPr>
            <p:ph type="body" idx="1"/>
          </p:nvPr>
        </p:nvSpPr>
        <p:spPr/>
        <p:txBody>
          <a:bodyPr/>
          <a:lstStyle/>
          <a:p>
            <a:r>
              <a:rPr lang="en-US" altLang="en-US" smtClean="0"/>
              <a:t>If the price of a dollar </a:t>
            </a:r>
            <a:r>
              <a:rPr lang="en-US" altLang="en-US" i="1" smtClean="0"/>
              <a:t>increases</a:t>
            </a:r>
            <a:r>
              <a:rPr lang="en-US" altLang="en-US" smtClean="0"/>
              <a:t> (say, from </a:t>
            </a:r>
            <a:r>
              <a:rPr lang="en-US" altLang="en-US" smtClean="0">
                <a:cs typeface="Times New Roman" panose="02020603050405020304" pitchFamily="18" charset="0"/>
              </a:rPr>
              <a:t>¥</a:t>
            </a:r>
            <a:r>
              <a:rPr lang="en-US" altLang="en-US" smtClean="0"/>
              <a:t>100 to </a:t>
            </a:r>
            <a:r>
              <a:rPr lang="en-US" altLang="en-US" smtClean="0">
                <a:cs typeface="Times New Roman" panose="02020603050405020304" pitchFamily="18" charset="0"/>
              </a:rPr>
              <a:t>¥</a:t>
            </a:r>
            <a:r>
              <a:rPr lang="en-US" altLang="en-US" smtClean="0"/>
              <a:t>120), it is an </a:t>
            </a:r>
            <a:r>
              <a:rPr lang="en-US" altLang="en-US" i="1" smtClean="0"/>
              <a:t>appreciation</a:t>
            </a:r>
            <a:r>
              <a:rPr lang="en-US" altLang="en-US" smtClean="0"/>
              <a:t> of the dollar.</a:t>
            </a:r>
          </a:p>
          <a:p>
            <a:r>
              <a:rPr lang="en-US" altLang="en-US" smtClean="0"/>
              <a:t>If the price of a dollar </a:t>
            </a:r>
            <a:r>
              <a:rPr lang="en-US" altLang="en-US" i="1" smtClean="0"/>
              <a:t>decreases</a:t>
            </a:r>
            <a:r>
              <a:rPr lang="en-US" altLang="en-US" smtClean="0"/>
              <a:t> (say, from </a:t>
            </a:r>
            <a:r>
              <a:rPr lang="en-US" altLang="en-US" smtClean="0">
                <a:cs typeface="Times New Roman" panose="02020603050405020304" pitchFamily="18" charset="0"/>
              </a:rPr>
              <a:t>¥</a:t>
            </a:r>
            <a:r>
              <a:rPr lang="en-US" altLang="en-US" smtClean="0"/>
              <a:t>100 to </a:t>
            </a:r>
            <a:r>
              <a:rPr lang="en-US" altLang="en-US" smtClean="0">
                <a:cs typeface="Times New Roman" panose="02020603050405020304" pitchFamily="18" charset="0"/>
              </a:rPr>
              <a:t>¥8</a:t>
            </a:r>
            <a:r>
              <a:rPr lang="en-US" altLang="en-US" smtClean="0"/>
              <a:t>0), it is a </a:t>
            </a:r>
            <a:r>
              <a:rPr lang="en-US" altLang="en-US" i="1" smtClean="0"/>
              <a:t>depreciation</a:t>
            </a:r>
            <a:r>
              <a:rPr lang="en-US" altLang="en-US" smtClean="0"/>
              <a:t> of the dollar.</a:t>
            </a:r>
          </a:p>
        </p:txBody>
      </p:sp>
    </p:spTree>
    <p:extLst>
      <p:ext uri="{BB962C8B-B14F-4D97-AF65-F5344CB8AC3E}">
        <p14:creationId xmlns:p14="http://schemas.microsoft.com/office/powerpoint/2010/main" val="1655109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Data on Nominal Exchange Rates</a:t>
            </a:r>
          </a:p>
        </p:txBody>
      </p:sp>
      <p:sp>
        <p:nvSpPr>
          <p:cNvPr id="38915" name="Content Placeholder 2"/>
          <p:cNvSpPr>
            <a:spLocks noGrp="1"/>
          </p:cNvSpPr>
          <p:nvPr>
            <p:ph idx="1"/>
          </p:nvPr>
        </p:nvSpPr>
        <p:spPr>
          <a:xfrm>
            <a:off x="5865091" y="1862570"/>
            <a:ext cx="5938987" cy="4351338"/>
          </a:xfrm>
        </p:spPr>
        <p:txBody>
          <a:bodyPr/>
          <a:lstStyle/>
          <a:p>
            <a:r>
              <a:rPr lang="en-US" altLang="en-US" dirty="0" smtClean="0">
                <a:hlinkClick r:id="rId2"/>
              </a:rPr>
              <a:t>FRED</a:t>
            </a:r>
            <a:endParaRPr lang="en-US" altLang="en-US" dirty="0" smtClean="0"/>
          </a:p>
          <a:p>
            <a:r>
              <a:rPr lang="en-US" altLang="en-US" dirty="0" smtClean="0"/>
              <a:t>Trade Weighted U.S. Dollar Index: Broad </a:t>
            </a:r>
            <a:r>
              <a:rPr lang="en-US" altLang="en-US" dirty="0" smtClean="0">
                <a:hlinkClick r:id="rId3"/>
              </a:rPr>
              <a:t>https://research.stlouisfed.org/fred2/series/TWEXB</a:t>
            </a:r>
            <a:endParaRPr lang="en-US" altLang="en-US" dirty="0" smtClean="0"/>
          </a:p>
          <a:p>
            <a:endParaRPr lang="en-US" altLang="en-US" dirty="0" smtClean="0"/>
          </a:p>
          <a:p>
            <a:endParaRPr lang="en-US" altLang="en-US" dirty="0" smtClean="0"/>
          </a:p>
        </p:txBody>
      </p:sp>
      <p:pic>
        <p:nvPicPr>
          <p:cNvPr id="38916" name="Picture 2" descr="https://research.stlouisfed.org/fred2/graph/fredgraph.png?g=3R4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2" y="1597892"/>
            <a:ext cx="5715000" cy="379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6034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en-US" dirty="0" smtClean="0"/>
              <a:t>Definition: </a:t>
            </a:r>
            <a:r>
              <a:rPr lang="en-US" altLang="en-US" dirty="0" smtClean="0"/>
              <a:t>Real Exchange Rates</a:t>
            </a:r>
            <a:endParaRPr lang="en-US" altLang="en-US" dirty="0"/>
          </a:p>
        </p:txBody>
      </p:sp>
      <p:sp>
        <p:nvSpPr>
          <p:cNvPr id="39939" name="Rectangle 3"/>
          <p:cNvSpPr>
            <a:spLocks noGrp="1" noChangeArrowheads="1"/>
          </p:cNvSpPr>
          <p:nvPr>
            <p:ph type="body" idx="1"/>
          </p:nvPr>
        </p:nvSpPr>
        <p:spPr/>
        <p:txBody>
          <a:bodyPr/>
          <a:lstStyle/>
          <a:p>
            <a:pPr>
              <a:buClr>
                <a:srgbClr val="000000"/>
              </a:buClr>
            </a:pPr>
            <a:r>
              <a:rPr lang="en-US" altLang="en-US" dirty="0" smtClean="0"/>
              <a:t>Recall that the </a:t>
            </a:r>
            <a:r>
              <a:rPr lang="en-US" altLang="en-US" i="1" dirty="0" smtClean="0">
                <a:solidFill>
                  <a:srgbClr val="0070C0"/>
                </a:solidFill>
              </a:rPr>
              <a:t>nominal exchange rate </a:t>
            </a:r>
            <a:r>
              <a:rPr lang="en-US" altLang="en-US" dirty="0" smtClean="0"/>
              <a:t>is the rate at which a person can trade the </a:t>
            </a:r>
            <a:r>
              <a:rPr lang="en-US" altLang="en-US" dirty="0" smtClean="0">
                <a:solidFill>
                  <a:srgbClr val="FF0000"/>
                </a:solidFill>
              </a:rPr>
              <a:t>currency</a:t>
            </a:r>
            <a:r>
              <a:rPr lang="en-US" altLang="en-US" dirty="0" smtClean="0"/>
              <a:t> of one country for the </a:t>
            </a:r>
            <a:r>
              <a:rPr lang="en-US" altLang="en-US" dirty="0" smtClean="0">
                <a:solidFill>
                  <a:srgbClr val="FF0000"/>
                </a:solidFill>
              </a:rPr>
              <a:t>currency</a:t>
            </a:r>
            <a:r>
              <a:rPr lang="en-US" altLang="en-US" dirty="0" smtClean="0"/>
              <a:t> of another.</a:t>
            </a:r>
          </a:p>
          <a:p>
            <a:pPr>
              <a:buClr>
                <a:srgbClr val="000000"/>
              </a:buClr>
            </a:pPr>
            <a:r>
              <a:rPr lang="en-US" altLang="en-US" dirty="0" smtClean="0"/>
              <a:t>The </a:t>
            </a:r>
            <a:r>
              <a:rPr lang="en-US" altLang="en-US" i="1" dirty="0" smtClean="0">
                <a:solidFill>
                  <a:srgbClr val="0070C0"/>
                </a:solidFill>
              </a:rPr>
              <a:t>real exchange rate </a:t>
            </a:r>
            <a:r>
              <a:rPr lang="en-US" altLang="en-US" dirty="0" smtClean="0"/>
              <a:t>is the rate at which a person can trade the </a:t>
            </a:r>
            <a:r>
              <a:rPr lang="en-US" altLang="en-US" dirty="0" smtClean="0">
                <a:solidFill>
                  <a:srgbClr val="FF0000"/>
                </a:solidFill>
              </a:rPr>
              <a:t>goods and services </a:t>
            </a:r>
            <a:r>
              <a:rPr lang="en-US" altLang="en-US" dirty="0" smtClean="0"/>
              <a:t>of one country for the </a:t>
            </a:r>
            <a:r>
              <a:rPr lang="en-US" altLang="en-US" dirty="0" smtClean="0">
                <a:solidFill>
                  <a:srgbClr val="FF0000"/>
                </a:solidFill>
              </a:rPr>
              <a:t>goods and services </a:t>
            </a:r>
            <a:r>
              <a:rPr lang="en-US" altLang="en-US" dirty="0" smtClean="0"/>
              <a:t>of another.</a:t>
            </a:r>
          </a:p>
        </p:txBody>
      </p:sp>
    </p:spTree>
    <p:extLst>
      <p:ext uri="{BB962C8B-B14F-4D97-AF65-F5344CB8AC3E}">
        <p14:creationId xmlns:p14="http://schemas.microsoft.com/office/powerpoint/2010/main" val="1270696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algn="l"/>
            <a:r>
              <a:rPr lang="en-US" altLang="en-US" dirty="0" smtClean="0"/>
              <a:t>Definition: Real </a:t>
            </a:r>
            <a:r>
              <a:rPr lang="en-US" altLang="en-US" dirty="0"/>
              <a:t>Exchange Rates</a:t>
            </a:r>
          </a:p>
        </p:txBody>
      </p:sp>
      <p:sp>
        <p:nvSpPr>
          <p:cNvPr id="40963" name="Rectangle 3"/>
          <p:cNvSpPr>
            <a:spLocks noGrp="1" noChangeArrowheads="1"/>
          </p:cNvSpPr>
          <p:nvPr>
            <p:ph type="body" idx="1"/>
          </p:nvPr>
        </p:nvSpPr>
        <p:spPr/>
        <p:txBody>
          <a:bodyPr/>
          <a:lstStyle/>
          <a:p>
            <a:r>
              <a:rPr lang="en-US" altLang="en-US" dirty="0" smtClean="0"/>
              <a:t>The real exchange rate expresses the prices of domestic goods not in currency units but in units of foreign goods.</a:t>
            </a:r>
          </a:p>
          <a:p>
            <a:pPr lvl="1"/>
            <a:r>
              <a:rPr lang="en-US" altLang="en-US" dirty="0" smtClean="0"/>
              <a:t>If a case of German beer is twice as expensive as American beer, the US real exchange rate is 1/2 case of German beer per case of American beer.</a:t>
            </a:r>
          </a:p>
          <a:p>
            <a:pPr lvl="1"/>
            <a:r>
              <a:rPr lang="en-US" altLang="en-US" dirty="0" smtClean="0"/>
              <a:t>Note that this expresses the price of a case of American beer in units of German beer.</a:t>
            </a:r>
          </a:p>
        </p:txBody>
      </p:sp>
    </p:spTree>
    <p:extLst>
      <p:ext uri="{BB962C8B-B14F-4D97-AF65-F5344CB8AC3E}">
        <p14:creationId xmlns:p14="http://schemas.microsoft.com/office/powerpoint/2010/main" val="2408766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r>
              <a:rPr lang="en-US" altLang="en-US" dirty="0" smtClean="0"/>
              <a:t>Definition: Real Exchange Rates</a:t>
            </a:r>
            <a:endParaRPr lang="en-US" altLang="en-US" dirty="0"/>
          </a:p>
        </p:txBody>
      </p:sp>
      <p:sp>
        <p:nvSpPr>
          <p:cNvPr id="41987" name="Rectangle 3"/>
          <p:cNvSpPr>
            <a:spLocks noGrp="1" noChangeArrowheads="1"/>
          </p:cNvSpPr>
          <p:nvPr>
            <p:ph type="body" idx="1"/>
          </p:nvPr>
        </p:nvSpPr>
        <p:spPr/>
        <p:txBody>
          <a:bodyPr/>
          <a:lstStyle/>
          <a:p>
            <a:pPr>
              <a:lnSpc>
                <a:spcPct val="90000"/>
              </a:lnSpc>
            </a:pPr>
            <a:r>
              <a:rPr lang="en-US" altLang="en-US" smtClean="0"/>
              <a:t>Suppose:</a:t>
            </a:r>
          </a:p>
          <a:p>
            <a:pPr lvl="1">
              <a:lnSpc>
                <a:spcPct val="90000"/>
              </a:lnSpc>
            </a:pPr>
            <a:r>
              <a:rPr lang="en-US" altLang="en-US" smtClean="0"/>
              <a:t>Price of U.S. wheat is </a:t>
            </a:r>
            <a:r>
              <a:rPr lang="en-US" altLang="en-US" i="1" smtClean="0"/>
              <a:t>P</a:t>
            </a:r>
            <a:r>
              <a:rPr lang="en-US" altLang="en-US" smtClean="0"/>
              <a:t> = $4.00 per ton</a:t>
            </a:r>
          </a:p>
          <a:p>
            <a:pPr lvl="1">
              <a:lnSpc>
                <a:spcPct val="90000"/>
              </a:lnSpc>
            </a:pPr>
            <a:r>
              <a:rPr lang="en-US" altLang="en-US" smtClean="0"/>
              <a:t>Price of French wheat is </a:t>
            </a:r>
            <a:r>
              <a:rPr lang="en-US" altLang="en-US" i="1" smtClean="0"/>
              <a:t>P*</a:t>
            </a:r>
            <a:r>
              <a:rPr lang="en-US" altLang="en-US" smtClean="0"/>
              <a:t> = </a:t>
            </a:r>
            <a:r>
              <a:rPr lang="en-US" altLang="en-US" smtClean="0">
                <a:cs typeface="Times New Roman" panose="02020603050405020304" pitchFamily="18" charset="0"/>
              </a:rPr>
              <a:t>€2</a:t>
            </a:r>
            <a:r>
              <a:rPr lang="en-US" altLang="en-US" smtClean="0"/>
              <a:t>.00 per ton</a:t>
            </a:r>
          </a:p>
          <a:p>
            <a:pPr lvl="1">
              <a:lnSpc>
                <a:spcPct val="90000"/>
              </a:lnSpc>
            </a:pPr>
            <a:r>
              <a:rPr lang="en-US" altLang="en-US" smtClean="0"/>
              <a:t>Price of a dollar is </a:t>
            </a:r>
            <a:r>
              <a:rPr lang="en-US" altLang="en-US" i="1" smtClean="0"/>
              <a:t>e</a:t>
            </a:r>
            <a:r>
              <a:rPr lang="en-US" altLang="en-US" smtClean="0"/>
              <a:t> = </a:t>
            </a:r>
            <a:r>
              <a:rPr lang="en-US" altLang="en-US" smtClean="0">
                <a:cs typeface="Times New Roman" panose="02020603050405020304" pitchFamily="18" charset="0"/>
              </a:rPr>
              <a:t>€3</a:t>
            </a:r>
            <a:r>
              <a:rPr lang="en-US" altLang="en-US" smtClean="0"/>
              <a:t>.00 per dollar</a:t>
            </a:r>
          </a:p>
          <a:p>
            <a:pPr>
              <a:lnSpc>
                <a:spcPct val="90000"/>
              </a:lnSpc>
            </a:pPr>
            <a:r>
              <a:rPr lang="en-US" altLang="en-US" smtClean="0"/>
              <a:t>Note that:</a:t>
            </a:r>
          </a:p>
          <a:p>
            <a:pPr lvl="1">
              <a:lnSpc>
                <a:spcPct val="90000"/>
              </a:lnSpc>
            </a:pPr>
            <a:r>
              <a:rPr lang="en-US" altLang="en-US" smtClean="0"/>
              <a:t>Price of a ton of U.S. wheat is $4.00 or, equivalently, </a:t>
            </a:r>
            <a:r>
              <a:rPr lang="en-US" altLang="en-US" smtClean="0">
                <a:cs typeface="Times New Roman" panose="02020603050405020304" pitchFamily="18" charset="0"/>
              </a:rPr>
              <a:t>€12.00 (because each dollar is worth 3 euros)</a:t>
            </a:r>
          </a:p>
          <a:p>
            <a:pPr lvl="1">
              <a:lnSpc>
                <a:spcPct val="90000"/>
              </a:lnSpc>
            </a:pPr>
            <a:r>
              <a:rPr lang="en-US" altLang="en-US" smtClean="0">
                <a:cs typeface="Times New Roman" panose="02020603050405020304" pitchFamily="18" charset="0"/>
              </a:rPr>
              <a:t>Therefore, one </a:t>
            </a:r>
            <a:r>
              <a:rPr lang="en-US" altLang="en-US" smtClean="0"/>
              <a:t>ton of U.S. wheat costs the same as six tons of French wheat</a:t>
            </a:r>
          </a:p>
          <a:p>
            <a:pPr lvl="1">
              <a:lnSpc>
                <a:spcPct val="90000"/>
              </a:lnSpc>
            </a:pPr>
            <a:r>
              <a:rPr lang="en-US" altLang="en-US" smtClean="0"/>
              <a:t>Therefore, the real exchange rate = 6.</a:t>
            </a:r>
          </a:p>
        </p:txBody>
      </p:sp>
    </p:spTree>
    <p:extLst>
      <p:ext uri="{BB962C8B-B14F-4D97-AF65-F5344CB8AC3E}">
        <p14:creationId xmlns:p14="http://schemas.microsoft.com/office/powerpoint/2010/main" val="1779238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r>
              <a:rPr lang="en-US" altLang="en-US" dirty="0" smtClean="0"/>
              <a:t>Definition: Real Exchange Rates</a:t>
            </a:r>
            <a:endParaRPr lang="en-US" altLang="en-US" dirty="0"/>
          </a:p>
        </p:txBody>
      </p:sp>
      <p:sp>
        <p:nvSpPr>
          <p:cNvPr id="43011" name="Rectangle 3"/>
          <p:cNvSpPr>
            <a:spLocks noGrp="1" noChangeArrowheads="1"/>
          </p:cNvSpPr>
          <p:nvPr>
            <p:ph type="body" idx="1"/>
          </p:nvPr>
        </p:nvSpPr>
        <p:spPr/>
        <p:txBody>
          <a:bodyPr/>
          <a:lstStyle/>
          <a:p>
            <a:r>
              <a:rPr lang="en-US" altLang="en-US" dirty="0" smtClean="0"/>
              <a:t>Recap: How did we get 6 as the real exchange rate?</a:t>
            </a:r>
          </a:p>
          <a:p>
            <a:pPr lvl="1"/>
            <a:r>
              <a:rPr lang="en-US" altLang="en-US" dirty="0" smtClean="0"/>
              <a:t>We multiplied 3 and 4 and divided the result by 2. </a:t>
            </a:r>
          </a:p>
          <a:p>
            <a:pPr lvl="1"/>
            <a:r>
              <a:rPr lang="en-US" altLang="en-US" dirty="0" smtClean="0"/>
              <a:t>That is, we calculated </a:t>
            </a:r>
            <a:r>
              <a:rPr lang="en-US" altLang="en-US" i="1" dirty="0" smtClean="0"/>
              <a:t>e</a:t>
            </a:r>
            <a:r>
              <a:rPr lang="en-US" altLang="en-US" dirty="0" smtClean="0"/>
              <a:t> </a:t>
            </a:r>
            <a:r>
              <a:rPr lang="en-US" altLang="en-US" dirty="0" smtClean="0">
                <a:cs typeface="Times New Roman" panose="02020603050405020304" pitchFamily="18" charset="0"/>
              </a:rPr>
              <a:t>× </a:t>
            </a:r>
            <a:r>
              <a:rPr lang="en-US" altLang="en-US" i="1" dirty="0" smtClean="0">
                <a:cs typeface="Times New Roman" panose="02020603050405020304" pitchFamily="18" charset="0"/>
              </a:rPr>
              <a:t>P</a:t>
            </a:r>
            <a:r>
              <a:rPr lang="en-US" altLang="en-US" dirty="0" smtClean="0">
                <a:cs typeface="Times New Roman" panose="02020603050405020304" pitchFamily="18" charset="0"/>
              </a:rPr>
              <a:t> / </a:t>
            </a:r>
            <a:r>
              <a:rPr lang="en-US" altLang="en-US" i="1" dirty="0" smtClean="0">
                <a:cs typeface="Times New Roman" panose="02020603050405020304" pitchFamily="18" charset="0"/>
              </a:rPr>
              <a:t>P</a:t>
            </a:r>
            <a:r>
              <a:rPr lang="en-US" altLang="en-US" dirty="0" smtClean="0">
                <a:cs typeface="Times New Roman" panose="02020603050405020304" pitchFamily="18" charset="0"/>
              </a:rPr>
              <a:t>*.</a:t>
            </a:r>
          </a:p>
          <a:p>
            <a:r>
              <a:rPr lang="en-US" altLang="en-US" dirty="0">
                <a:cs typeface="Times New Roman" panose="02020603050405020304" pitchFamily="18" charset="0"/>
              </a:rPr>
              <a:t>Therefore, we see that, in general, </a:t>
            </a:r>
          </a:p>
          <a:p>
            <a:pPr lvl="1"/>
            <a:r>
              <a:rPr lang="en-US" altLang="en-US" b="1" dirty="0">
                <a:solidFill>
                  <a:srgbClr val="FF0000"/>
                </a:solidFill>
                <a:cs typeface="Times New Roman" panose="02020603050405020304" pitchFamily="18" charset="0"/>
              </a:rPr>
              <a:t>Real Exchange Rate = </a:t>
            </a:r>
            <a:r>
              <a:rPr lang="en-US" altLang="en-US" b="1" i="1" dirty="0">
                <a:solidFill>
                  <a:srgbClr val="FF0000"/>
                </a:solidFill>
              </a:rPr>
              <a:t>e</a:t>
            </a:r>
            <a:r>
              <a:rPr lang="en-US" altLang="en-US" b="1" dirty="0">
                <a:solidFill>
                  <a:srgbClr val="FF0000"/>
                </a:solidFill>
              </a:rPr>
              <a:t> </a:t>
            </a:r>
            <a:r>
              <a:rPr lang="en-US" altLang="en-US" b="1" dirty="0">
                <a:solidFill>
                  <a:srgbClr val="FF0000"/>
                </a:solidFill>
                <a:cs typeface="Times New Roman" panose="02020603050405020304" pitchFamily="18" charset="0"/>
              </a:rPr>
              <a:t>× </a:t>
            </a:r>
            <a:r>
              <a:rPr lang="en-US" altLang="en-US" b="1" i="1" dirty="0">
                <a:solidFill>
                  <a:srgbClr val="FF0000"/>
                </a:solidFill>
                <a:cs typeface="Times New Roman" panose="02020603050405020304" pitchFamily="18" charset="0"/>
              </a:rPr>
              <a:t>P</a:t>
            </a:r>
            <a:r>
              <a:rPr lang="en-US" altLang="en-US" b="1" dirty="0">
                <a:solidFill>
                  <a:srgbClr val="FF0000"/>
                </a:solidFill>
                <a:cs typeface="Times New Roman" panose="02020603050405020304" pitchFamily="18" charset="0"/>
              </a:rPr>
              <a:t> / </a:t>
            </a:r>
            <a:r>
              <a:rPr lang="en-US" altLang="en-US" b="1" i="1" dirty="0">
                <a:solidFill>
                  <a:srgbClr val="FF0000"/>
                </a:solidFill>
                <a:cs typeface="Times New Roman" panose="02020603050405020304" pitchFamily="18" charset="0"/>
              </a:rPr>
              <a:t>P</a:t>
            </a:r>
            <a:r>
              <a:rPr lang="en-US" altLang="en-US" b="1" dirty="0">
                <a:solidFill>
                  <a:srgbClr val="FF0000"/>
                </a:solidFill>
                <a:cs typeface="Times New Roman" panose="02020603050405020304" pitchFamily="18" charset="0"/>
              </a:rPr>
              <a:t>*.</a:t>
            </a:r>
          </a:p>
          <a:p>
            <a:pPr lvl="1"/>
            <a:endParaRPr lang="en-US" altLang="en-US" dirty="0" smtClean="0">
              <a:cs typeface="Times New Roman" panose="02020603050405020304" pitchFamily="18" charset="0"/>
            </a:endParaRPr>
          </a:p>
        </p:txBody>
      </p:sp>
    </p:spTree>
    <p:extLst>
      <p:ext uri="{BB962C8B-B14F-4D97-AF65-F5344CB8AC3E}">
        <p14:creationId xmlns:p14="http://schemas.microsoft.com/office/powerpoint/2010/main" val="23734253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en-US" altLang="en-US" dirty="0" smtClean="0"/>
              <a:t>Definition: Real Exchange Rates</a:t>
            </a:r>
            <a:endParaRPr lang="en-US" altLang="en-US" dirty="0"/>
          </a:p>
        </p:txBody>
      </p:sp>
      <p:sp>
        <p:nvSpPr>
          <p:cNvPr id="44035" name="Rectangle 3"/>
          <p:cNvSpPr>
            <a:spLocks noGrp="1" noChangeArrowheads="1"/>
          </p:cNvSpPr>
          <p:nvPr>
            <p:ph type="body" idx="1"/>
          </p:nvPr>
        </p:nvSpPr>
        <p:spPr/>
        <p:txBody>
          <a:bodyPr/>
          <a:lstStyle/>
          <a:p>
            <a:pPr>
              <a:lnSpc>
                <a:spcPct val="90000"/>
              </a:lnSpc>
            </a:pPr>
            <a:r>
              <a:rPr lang="en-US" altLang="en-US" smtClean="0"/>
              <a:t>Suppose:</a:t>
            </a:r>
          </a:p>
          <a:p>
            <a:pPr lvl="1">
              <a:lnSpc>
                <a:spcPct val="90000"/>
              </a:lnSpc>
            </a:pPr>
            <a:r>
              <a:rPr lang="en-US" altLang="en-US" smtClean="0"/>
              <a:t>Price of U.S. wheat is </a:t>
            </a:r>
            <a:r>
              <a:rPr lang="en-US" altLang="en-US" i="1" smtClean="0"/>
              <a:t>P</a:t>
            </a:r>
            <a:r>
              <a:rPr lang="en-US" altLang="en-US" smtClean="0"/>
              <a:t> = $4.00 per ton</a:t>
            </a:r>
          </a:p>
          <a:p>
            <a:pPr lvl="1">
              <a:lnSpc>
                <a:spcPct val="90000"/>
              </a:lnSpc>
            </a:pPr>
            <a:r>
              <a:rPr lang="en-US" altLang="en-US" smtClean="0"/>
              <a:t>Price of French wheat is </a:t>
            </a:r>
            <a:r>
              <a:rPr lang="en-US" altLang="en-US" i="1" smtClean="0"/>
              <a:t>P*</a:t>
            </a:r>
            <a:r>
              <a:rPr lang="en-US" altLang="en-US" smtClean="0"/>
              <a:t> = </a:t>
            </a:r>
            <a:r>
              <a:rPr lang="en-US" altLang="en-US" smtClean="0">
                <a:cs typeface="Times New Roman" panose="02020603050405020304" pitchFamily="18" charset="0"/>
              </a:rPr>
              <a:t>€6</a:t>
            </a:r>
            <a:r>
              <a:rPr lang="en-US" altLang="en-US" smtClean="0"/>
              <a:t>.00 per ton</a:t>
            </a:r>
          </a:p>
          <a:p>
            <a:pPr lvl="1">
              <a:lnSpc>
                <a:spcPct val="90000"/>
              </a:lnSpc>
            </a:pPr>
            <a:r>
              <a:rPr lang="en-US" altLang="en-US" smtClean="0"/>
              <a:t>Price of a dollar is </a:t>
            </a:r>
            <a:r>
              <a:rPr lang="en-US" altLang="en-US" i="1" smtClean="0"/>
              <a:t>e</a:t>
            </a:r>
            <a:r>
              <a:rPr lang="en-US" altLang="en-US" smtClean="0"/>
              <a:t> = </a:t>
            </a:r>
            <a:r>
              <a:rPr lang="en-US" altLang="en-US" smtClean="0">
                <a:cs typeface="Times New Roman" panose="02020603050405020304" pitchFamily="18" charset="0"/>
              </a:rPr>
              <a:t>€3</a:t>
            </a:r>
            <a:r>
              <a:rPr lang="en-US" altLang="en-US" smtClean="0"/>
              <a:t>.00 per dollar</a:t>
            </a:r>
          </a:p>
          <a:p>
            <a:pPr>
              <a:lnSpc>
                <a:spcPct val="90000"/>
              </a:lnSpc>
            </a:pPr>
            <a:r>
              <a:rPr lang="en-US" altLang="en-US" smtClean="0"/>
              <a:t>Note that:</a:t>
            </a:r>
          </a:p>
          <a:p>
            <a:pPr lvl="1">
              <a:lnSpc>
                <a:spcPct val="90000"/>
              </a:lnSpc>
            </a:pPr>
            <a:r>
              <a:rPr lang="en-US" altLang="en-US" smtClean="0"/>
              <a:t>Price of a ton of U.S. wheat is $4.00 or, equivalently, </a:t>
            </a:r>
            <a:r>
              <a:rPr lang="en-US" altLang="en-US" smtClean="0">
                <a:cs typeface="Times New Roman" panose="02020603050405020304" pitchFamily="18" charset="0"/>
              </a:rPr>
              <a:t>€12.00 (because each dollar is worth 3 euros)</a:t>
            </a:r>
          </a:p>
          <a:p>
            <a:pPr lvl="1">
              <a:lnSpc>
                <a:spcPct val="90000"/>
              </a:lnSpc>
            </a:pPr>
            <a:r>
              <a:rPr lang="en-US" altLang="en-US" smtClean="0">
                <a:cs typeface="Times New Roman" panose="02020603050405020304" pitchFamily="18" charset="0"/>
              </a:rPr>
              <a:t>Therefore, a </a:t>
            </a:r>
            <a:r>
              <a:rPr lang="en-US" altLang="en-US" smtClean="0"/>
              <a:t>ton of U.S. wheat costs the same as 2 tons of French wheat</a:t>
            </a:r>
          </a:p>
          <a:p>
            <a:pPr lvl="1">
              <a:lnSpc>
                <a:spcPct val="90000"/>
              </a:lnSpc>
            </a:pPr>
            <a:r>
              <a:rPr lang="en-US" altLang="en-US" smtClean="0"/>
              <a:t>Therefore, the real exchange rate = 2.</a:t>
            </a:r>
          </a:p>
        </p:txBody>
      </p:sp>
    </p:spTree>
    <p:extLst>
      <p:ext uri="{BB962C8B-B14F-4D97-AF65-F5344CB8AC3E}">
        <p14:creationId xmlns:p14="http://schemas.microsoft.com/office/powerpoint/2010/main" val="2952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en-US" altLang="en-US" dirty="0" smtClean="0"/>
              <a:t>Definition: Real Exchange Rates</a:t>
            </a:r>
            <a:endParaRPr lang="en-US" altLang="en-US" dirty="0"/>
          </a:p>
        </p:txBody>
      </p:sp>
      <p:sp>
        <p:nvSpPr>
          <p:cNvPr id="45059" name="Rectangle 3"/>
          <p:cNvSpPr>
            <a:spLocks noGrp="1" noChangeArrowheads="1"/>
          </p:cNvSpPr>
          <p:nvPr>
            <p:ph type="body" idx="1"/>
          </p:nvPr>
        </p:nvSpPr>
        <p:spPr/>
        <p:txBody>
          <a:bodyPr/>
          <a:lstStyle/>
          <a:p>
            <a:r>
              <a:rPr lang="en-US" altLang="en-US" dirty="0" smtClean="0"/>
              <a:t>Recap: How did we get 2 as the real exchange rate?</a:t>
            </a:r>
          </a:p>
          <a:p>
            <a:pPr lvl="1"/>
            <a:r>
              <a:rPr lang="en-US" altLang="en-US" dirty="0" smtClean="0"/>
              <a:t>We multiplied 3 and 4 and divided the result by 6. That is, </a:t>
            </a:r>
          </a:p>
          <a:p>
            <a:pPr lvl="1"/>
            <a:r>
              <a:rPr lang="en-US" altLang="en-US" dirty="0" smtClean="0"/>
              <a:t>We calculated </a:t>
            </a:r>
            <a:r>
              <a:rPr lang="en-US" altLang="en-US" i="1" dirty="0" smtClean="0"/>
              <a:t>e</a:t>
            </a:r>
            <a:r>
              <a:rPr lang="en-US" altLang="en-US" dirty="0" smtClean="0"/>
              <a:t> </a:t>
            </a:r>
            <a:r>
              <a:rPr lang="en-US" altLang="en-US" dirty="0" smtClean="0">
                <a:cs typeface="Times New Roman" panose="02020603050405020304" pitchFamily="18" charset="0"/>
              </a:rPr>
              <a:t>× </a:t>
            </a:r>
            <a:r>
              <a:rPr lang="en-US" altLang="en-US" i="1" dirty="0" smtClean="0">
                <a:cs typeface="Times New Roman" panose="02020603050405020304" pitchFamily="18" charset="0"/>
              </a:rPr>
              <a:t>P</a:t>
            </a:r>
            <a:r>
              <a:rPr lang="en-US" altLang="en-US" dirty="0" smtClean="0">
                <a:cs typeface="Times New Roman" panose="02020603050405020304" pitchFamily="18" charset="0"/>
              </a:rPr>
              <a:t> / </a:t>
            </a:r>
            <a:r>
              <a:rPr lang="en-US" altLang="en-US" i="1" dirty="0" smtClean="0">
                <a:cs typeface="Times New Roman" panose="02020603050405020304" pitchFamily="18" charset="0"/>
              </a:rPr>
              <a:t>P</a:t>
            </a:r>
            <a:r>
              <a:rPr lang="en-US" altLang="en-US" dirty="0" smtClean="0">
                <a:cs typeface="Times New Roman" panose="02020603050405020304" pitchFamily="18" charset="0"/>
              </a:rPr>
              <a:t>*.</a:t>
            </a:r>
          </a:p>
          <a:p>
            <a:r>
              <a:rPr lang="en-US" altLang="en-US" dirty="0" smtClean="0">
                <a:cs typeface="Times New Roman" panose="02020603050405020304" pitchFamily="18" charset="0"/>
              </a:rPr>
              <a:t>Therefore, we see that, in general, </a:t>
            </a:r>
          </a:p>
          <a:p>
            <a:pPr lvl="1"/>
            <a:r>
              <a:rPr lang="en-US" altLang="en-US" b="1" dirty="0" smtClean="0">
                <a:solidFill>
                  <a:srgbClr val="FF0000"/>
                </a:solidFill>
                <a:cs typeface="Times New Roman" panose="02020603050405020304" pitchFamily="18" charset="0"/>
              </a:rPr>
              <a:t>Real Exchange Rate = </a:t>
            </a:r>
            <a:r>
              <a:rPr lang="en-US" altLang="en-US" b="1" i="1" dirty="0" smtClean="0">
                <a:solidFill>
                  <a:srgbClr val="FF0000"/>
                </a:solidFill>
              </a:rPr>
              <a:t>e</a:t>
            </a:r>
            <a:r>
              <a:rPr lang="en-US" altLang="en-US" b="1" dirty="0" smtClean="0">
                <a:solidFill>
                  <a:srgbClr val="FF0000"/>
                </a:solidFill>
              </a:rPr>
              <a:t> </a:t>
            </a:r>
            <a:r>
              <a:rPr lang="en-US" altLang="en-US" b="1" dirty="0" smtClean="0">
                <a:solidFill>
                  <a:srgbClr val="FF0000"/>
                </a:solidFill>
                <a:cs typeface="Times New Roman" panose="02020603050405020304" pitchFamily="18" charset="0"/>
              </a:rPr>
              <a:t>× </a:t>
            </a:r>
            <a:r>
              <a:rPr lang="en-US" altLang="en-US" b="1" i="1" dirty="0" smtClean="0">
                <a:solidFill>
                  <a:srgbClr val="FF0000"/>
                </a:solidFill>
                <a:cs typeface="Times New Roman" panose="02020603050405020304" pitchFamily="18" charset="0"/>
              </a:rPr>
              <a:t>P</a:t>
            </a:r>
            <a:r>
              <a:rPr lang="en-US" altLang="en-US" b="1" dirty="0" smtClean="0">
                <a:solidFill>
                  <a:srgbClr val="FF0000"/>
                </a:solidFill>
                <a:cs typeface="Times New Roman" panose="02020603050405020304" pitchFamily="18" charset="0"/>
              </a:rPr>
              <a:t> / </a:t>
            </a:r>
            <a:r>
              <a:rPr lang="en-US" altLang="en-US" b="1" i="1" dirty="0" smtClean="0">
                <a:solidFill>
                  <a:srgbClr val="FF0000"/>
                </a:solidFill>
                <a:cs typeface="Times New Roman" panose="02020603050405020304" pitchFamily="18" charset="0"/>
              </a:rPr>
              <a:t>P</a:t>
            </a:r>
            <a:r>
              <a:rPr lang="en-US" altLang="en-US" b="1" dirty="0" smtClean="0">
                <a:solidFill>
                  <a:srgbClr val="FF0000"/>
                </a:solidFill>
                <a:cs typeface="Times New Roman" panose="02020603050405020304" pitchFamily="18" charset="0"/>
              </a:rPr>
              <a:t>*.</a:t>
            </a:r>
          </a:p>
        </p:txBody>
      </p:sp>
    </p:spTree>
    <p:extLst>
      <p:ext uri="{BB962C8B-B14F-4D97-AF65-F5344CB8AC3E}">
        <p14:creationId xmlns:p14="http://schemas.microsoft.com/office/powerpoint/2010/main" val="19530433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r>
              <a:rPr lang="en-US" altLang="en-US" dirty="0" smtClean="0"/>
              <a:t>Definition: Real Exchange Rates</a:t>
            </a:r>
            <a:endParaRPr lang="en-US" altLang="en-US" dirty="0"/>
          </a:p>
        </p:txBody>
      </p:sp>
      <p:sp>
        <p:nvSpPr>
          <p:cNvPr id="46083" name="Rectangle 3"/>
          <p:cNvSpPr>
            <a:spLocks noGrp="1" noChangeArrowheads="1"/>
          </p:cNvSpPr>
          <p:nvPr>
            <p:ph type="body" idx="1"/>
          </p:nvPr>
        </p:nvSpPr>
        <p:spPr/>
        <p:txBody>
          <a:bodyPr/>
          <a:lstStyle/>
          <a:p>
            <a:r>
              <a:rPr lang="en-US" altLang="en-US" b="1" dirty="0" smtClean="0">
                <a:solidFill>
                  <a:srgbClr val="FF0000"/>
                </a:solidFill>
                <a:cs typeface="Times New Roman" panose="02020603050405020304" pitchFamily="18" charset="0"/>
              </a:rPr>
              <a:t>Real Exchange Rate = </a:t>
            </a:r>
            <a:r>
              <a:rPr lang="en-US" altLang="en-US" b="1" i="1" dirty="0" smtClean="0">
                <a:solidFill>
                  <a:srgbClr val="FF0000"/>
                </a:solidFill>
              </a:rPr>
              <a:t>e</a:t>
            </a:r>
            <a:r>
              <a:rPr lang="en-US" altLang="en-US" b="1" dirty="0" smtClean="0">
                <a:solidFill>
                  <a:srgbClr val="FF0000"/>
                </a:solidFill>
              </a:rPr>
              <a:t> </a:t>
            </a:r>
            <a:r>
              <a:rPr lang="en-US" altLang="en-US" b="1" dirty="0" smtClean="0">
                <a:solidFill>
                  <a:srgbClr val="FF0000"/>
                </a:solidFill>
                <a:cs typeface="Times New Roman" panose="02020603050405020304" pitchFamily="18" charset="0"/>
              </a:rPr>
              <a:t>× </a:t>
            </a:r>
            <a:r>
              <a:rPr lang="en-US" altLang="en-US" b="1" i="1" dirty="0" smtClean="0">
                <a:solidFill>
                  <a:srgbClr val="FF0000"/>
                </a:solidFill>
                <a:cs typeface="Times New Roman" panose="02020603050405020304" pitchFamily="18" charset="0"/>
              </a:rPr>
              <a:t>P</a:t>
            </a:r>
            <a:r>
              <a:rPr lang="en-US" altLang="en-US" b="1" dirty="0" smtClean="0">
                <a:solidFill>
                  <a:srgbClr val="FF0000"/>
                </a:solidFill>
                <a:cs typeface="Times New Roman" panose="02020603050405020304" pitchFamily="18" charset="0"/>
              </a:rPr>
              <a:t> / </a:t>
            </a:r>
            <a:r>
              <a:rPr lang="en-US" altLang="en-US" b="1" i="1" dirty="0" smtClean="0">
                <a:solidFill>
                  <a:srgbClr val="FF0000"/>
                </a:solidFill>
                <a:cs typeface="Times New Roman" panose="02020603050405020304" pitchFamily="18" charset="0"/>
              </a:rPr>
              <a:t>P</a:t>
            </a:r>
            <a:r>
              <a:rPr lang="en-US" altLang="en-US" b="1" dirty="0" smtClean="0">
                <a:solidFill>
                  <a:srgbClr val="FF0000"/>
                </a:solidFill>
                <a:cs typeface="Times New Roman" panose="02020603050405020304" pitchFamily="18" charset="0"/>
              </a:rPr>
              <a:t>*</a:t>
            </a:r>
            <a:endParaRPr lang="en-US" altLang="en-US" dirty="0" smtClean="0"/>
          </a:p>
          <a:p>
            <a:r>
              <a:rPr lang="en-US" altLang="en-US" dirty="0" smtClean="0"/>
              <a:t>The real exchange rate depends on the nominal exchange rate and the prices of goods in the two countries, as measured in local currencies</a:t>
            </a:r>
            <a:r>
              <a:rPr lang="en-US" altLang="en-US" dirty="0" smtClean="0"/>
              <a:t>.</a:t>
            </a:r>
          </a:p>
          <a:p>
            <a:r>
              <a:rPr lang="en-US" altLang="en-US" dirty="0"/>
              <a:t>The real exchange rate is a key determinant of how much a country exports and imports.</a:t>
            </a:r>
          </a:p>
          <a:p>
            <a:endParaRPr lang="en-US" altLang="en-US" dirty="0" smtClean="0"/>
          </a:p>
        </p:txBody>
      </p:sp>
      <p:graphicFrame>
        <p:nvGraphicFramePr>
          <p:cNvPr id="4" name="Object 4"/>
          <p:cNvGraphicFramePr>
            <a:graphicFrameLocks noChangeAspect="1"/>
          </p:cNvGraphicFramePr>
          <p:nvPr>
            <p:extLst>
              <p:ext uri="{D42A27DB-BD31-4B8C-83A1-F6EECF244321}">
                <p14:modId xmlns:p14="http://schemas.microsoft.com/office/powerpoint/2010/main" val="2583966330"/>
              </p:ext>
            </p:extLst>
          </p:nvPr>
        </p:nvGraphicFramePr>
        <p:xfrm>
          <a:off x="2438400" y="4810761"/>
          <a:ext cx="7696200" cy="798513"/>
        </p:xfrm>
        <a:graphic>
          <a:graphicData uri="http://schemas.openxmlformats.org/presentationml/2006/ole">
            <mc:AlternateContent xmlns:mc="http://schemas.openxmlformats.org/markup-compatibility/2006">
              <mc:Choice xmlns:v="urn:schemas-microsoft-com:vml" Requires="v">
                <p:oleObj spid="_x0000_s2051" name="Equation" r:id="rId3" imgW="5753100" imgH="596900" progId="Equation.COEE2">
                  <p:embed/>
                </p:oleObj>
              </mc:Choice>
              <mc:Fallback>
                <p:oleObj name="Equation" r:id="rId3" imgW="5753100" imgH="596900" progId="Equation.COEE2">
                  <p:embed/>
                  <p:pic>
                    <p:nvPicPr>
                      <p:cNvPr id="4710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4810761"/>
                        <a:ext cx="7696200" cy="79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3602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lstStyle/>
          <a:p>
            <a:r>
              <a:rPr lang="en-US" dirty="0" smtClean="0"/>
              <a:t>Closed and open economies</a:t>
            </a:r>
          </a:p>
          <a:p>
            <a:r>
              <a:rPr lang="en-US" dirty="0" smtClean="0"/>
              <a:t>Exports, imports, net exports</a:t>
            </a:r>
          </a:p>
          <a:p>
            <a:r>
              <a:rPr lang="en-US" dirty="0" smtClean="0"/>
              <a:t>Trade balance, trade surplus, trade deficit, balanced trade</a:t>
            </a:r>
          </a:p>
          <a:p>
            <a:r>
              <a:rPr lang="en-US" dirty="0" smtClean="0"/>
              <a:t>Capital outflow, capital inflow, net capital outflow</a:t>
            </a:r>
          </a:p>
          <a:p>
            <a:endParaRPr lang="en-US" dirty="0"/>
          </a:p>
          <a:p>
            <a:r>
              <a:rPr lang="en-US" dirty="0" smtClean="0"/>
              <a:t>Later …</a:t>
            </a:r>
          </a:p>
          <a:p>
            <a:r>
              <a:rPr lang="en-US" dirty="0" smtClean="0"/>
              <a:t>Exchange rates</a:t>
            </a:r>
          </a:p>
          <a:p>
            <a:r>
              <a:rPr lang="en-US" dirty="0" smtClean="0"/>
              <a:t>Real exchange rates</a:t>
            </a:r>
            <a:endParaRPr lang="en-US" dirty="0"/>
          </a:p>
        </p:txBody>
      </p:sp>
    </p:spTree>
    <p:extLst>
      <p:ext uri="{BB962C8B-B14F-4D97-AF65-F5344CB8AC3E}">
        <p14:creationId xmlns:p14="http://schemas.microsoft.com/office/powerpoint/2010/main" val="3866400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Data on Real Exchange Rates</a:t>
            </a:r>
          </a:p>
        </p:txBody>
      </p:sp>
      <p:sp>
        <p:nvSpPr>
          <p:cNvPr id="50179" name="Content Placeholder 2"/>
          <p:cNvSpPr>
            <a:spLocks noGrp="1"/>
          </p:cNvSpPr>
          <p:nvPr>
            <p:ph idx="1"/>
          </p:nvPr>
        </p:nvSpPr>
        <p:spPr>
          <a:xfrm>
            <a:off x="1981200" y="1447800"/>
            <a:ext cx="8382000" cy="1447800"/>
          </a:xfrm>
        </p:spPr>
        <p:txBody>
          <a:bodyPr/>
          <a:lstStyle/>
          <a:p>
            <a:r>
              <a:rPr lang="en-US" altLang="en-US" smtClean="0">
                <a:hlinkClick r:id="rId3"/>
              </a:rPr>
              <a:t>Bank for International Settlements</a:t>
            </a:r>
            <a:endParaRPr lang="en-US" altLang="en-US" smtClean="0"/>
          </a:p>
          <a:p>
            <a:r>
              <a:rPr lang="en-US" altLang="en-US" smtClean="0">
                <a:hlinkClick r:id="rId4"/>
              </a:rPr>
              <a:t>FRED</a:t>
            </a:r>
            <a:endParaRPr lang="en-US" altLang="en-US" smtClean="0"/>
          </a:p>
          <a:p>
            <a:endParaRPr lang="en-US" altLang="en-US" smtClean="0"/>
          </a:p>
        </p:txBody>
      </p:sp>
      <p:pic>
        <p:nvPicPr>
          <p:cNvPr id="5018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590801"/>
            <a:ext cx="6381750"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50181" name="TextBox 3"/>
          <p:cNvSpPr txBox="1">
            <a:spLocks noChangeArrowheads="1"/>
          </p:cNvSpPr>
          <p:nvPr/>
        </p:nvSpPr>
        <p:spPr bwMode="auto">
          <a:xfrm>
            <a:off x="838200" y="2819400"/>
            <a:ext cx="33528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a:solidFill>
                  <a:schemeClr val="tx1"/>
                </a:solidFill>
                <a:latin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defRPr>
            </a:lvl9pPr>
          </a:lstStyle>
          <a:p>
            <a:pPr>
              <a:spcBef>
                <a:spcPct val="0"/>
              </a:spcBef>
              <a:buFontTx/>
              <a:buNone/>
            </a:pPr>
            <a:r>
              <a:rPr lang="en-US" altLang="en-US" sz="1800" dirty="0"/>
              <a:t>Real Broad Effective Exchange Rate for United States: </a:t>
            </a:r>
            <a:r>
              <a:rPr lang="en-US" altLang="en-US" sz="1800" dirty="0">
                <a:hlinkClick r:id="rId6"/>
              </a:rPr>
              <a:t>https://research.stlouisfed.org/fred2/series/RBUSBIS</a:t>
            </a:r>
            <a:r>
              <a:rPr lang="en-US" altLang="en-US" sz="1800" dirty="0"/>
              <a:t> </a:t>
            </a:r>
            <a:br>
              <a:rPr lang="en-US" altLang="en-US" sz="1800" dirty="0"/>
            </a:br>
            <a:r>
              <a:rPr lang="en-US" altLang="en-US" sz="1800" dirty="0"/>
              <a:t/>
            </a:r>
            <a:br>
              <a:rPr lang="en-US" altLang="en-US" sz="1800" dirty="0"/>
            </a:br>
            <a:r>
              <a:rPr lang="en-US" altLang="en-US" sz="1800" dirty="0"/>
              <a:t>Real Narrow Effective Exchange Rate for United States: </a:t>
            </a:r>
            <a:r>
              <a:rPr lang="en-US" altLang="en-US" sz="1800" dirty="0">
                <a:hlinkClick r:id="rId7"/>
              </a:rPr>
              <a:t>https://research.stlouisfed.org/fred2/series/RNUSBIS</a:t>
            </a:r>
            <a:r>
              <a:rPr lang="en-US" altLang="en-US" sz="1800" dirty="0"/>
              <a:t> </a:t>
            </a:r>
          </a:p>
          <a:p>
            <a:pPr>
              <a:spcBef>
                <a:spcPct val="0"/>
              </a:spcBef>
              <a:buFontTx/>
              <a:buNone/>
            </a:pPr>
            <a:endParaRPr lang="en-US" altLang="en-US" sz="1800" dirty="0"/>
          </a:p>
        </p:txBody>
      </p:sp>
    </p:spTree>
    <p:extLst>
      <p:ext uri="{BB962C8B-B14F-4D97-AF65-F5344CB8AC3E}">
        <p14:creationId xmlns:p14="http://schemas.microsoft.com/office/powerpoint/2010/main" val="39780721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dirty="0" smtClean="0"/>
              <a:t>Data: Real and Nominal Exchange Rates</a:t>
            </a:r>
          </a:p>
        </p:txBody>
      </p:sp>
      <p:sp>
        <p:nvSpPr>
          <p:cNvPr id="51203" name="Content Placeholder 2"/>
          <p:cNvSpPr>
            <a:spLocks noGrp="1"/>
          </p:cNvSpPr>
          <p:nvPr>
            <p:ph idx="1"/>
          </p:nvPr>
        </p:nvSpPr>
        <p:spPr>
          <a:xfrm>
            <a:off x="838200" y="1825625"/>
            <a:ext cx="4714558" cy="4351338"/>
          </a:xfrm>
        </p:spPr>
        <p:txBody>
          <a:bodyPr/>
          <a:lstStyle/>
          <a:p>
            <a:r>
              <a:rPr lang="en-US" altLang="en-US" dirty="0" smtClean="0"/>
              <a:t>Note that these two exchange rates, one nominal and the other real, have been shown in earlier slides.</a:t>
            </a:r>
          </a:p>
          <a:p>
            <a:r>
              <a:rPr lang="en-US" altLang="en-US" dirty="0" smtClean="0"/>
              <a:t>And they tend to move in sync</a:t>
            </a:r>
          </a:p>
        </p:txBody>
      </p:sp>
      <p:pic>
        <p:nvPicPr>
          <p:cNvPr id="512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2758" y="1825625"/>
            <a:ext cx="6381750"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2481994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lgn="l"/>
            <a:r>
              <a:rPr lang="en-US" altLang="en-US" dirty="0" smtClean="0"/>
              <a:t>Theory: Effect </a:t>
            </a:r>
            <a:r>
              <a:rPr lang="en-US" altLang="en-US" dirty="0"/>
              <a:t>of </a:t>
            </a:r>
            <a:r>
              <a:rPr lang="en-US" altLang="en-US" dirty="0" smtClean="0"/>
              <a:t>Real Exchange Rates on Net Exports</a:t>
            </a:r>
            <a:endParaRPr lang="en-US" altLang="en-US" dirty="0"/>
          </a:p>
        </p:txBody>
      </p:sp>
      <p:sp>
        <p:nvSpPr>
          <p:cNvPr id="48131" name="Rectangle 3"/>
          <p:cNvSpPr>
            <a:spLocks noGrp="1" noChangeArrowheads="1"/>
          </p:cNvSpPr>
          <p:nvPr>
            <p:ph type="body" idx="1"/>
          </p:nvPr>
        </p:nvSpPr>
        <p:spPr/>
        <p:txBody>
          <a:bodyPr/>
          <a:lstStyle/>
          <a:p>
            <a:r>
              <a:rPr lang="en-US" altLang="en-US" smtClean="0"/>
              <a:t>A </a:t>
            </a:r>
            <a:r>
              <a:rPr lang="en-US" altLang="en-US" i="1" smtClean="0"/>
              <a:t>depreciation</a:t>
            </a:r>
            <a:r>
              <a:rPr lang="en-US" altLang="en-US" smtClean="0"/>
              <a:t> (fall) in the U.S. real exchange rate means that U.S. goods have become </a:t>
            </a:r>
            <a:r>
              <a:rPr lang="en-US" altLang="en-US" i="1" smtClean="0"/>
              <a:t>cheaper</a:t>
            </a:r>
            <a:r>
              <a:rPr lang="en-US" altLang="en-US" smtClean="0"/>
              <a:t> relative to foreign goods.</a:t>
            </a:r>
          </a:p>
          <a:p>
            <a:r>
              <a:rPr lang="en-US" altLang="en-US" smtClean="0"/>
              <a:t>This encourages consumers both at home and abroad to buy more U.S. goods and fewer goods from other countries.</a:t>
            </a:r>
          </a:p>
          <a:p>
            <a:r>
              <a:rPr lang="en-US" altLang="en-US" smtClean="0"/>
              <a:t>As a result, U.S. </a:t>
            </a:r>
            <a:r>
              <a:rPr lang="en-US" altLang="en-US" i="1" smtClean="0"/>
              <a:t>exports rise</a:t>
            </a:r>
            <a:r>
              <a:rPr lang="en-US" altLang="en-US" smtClean="0"/>
              <a:t>, and U.S. </a:t>
            </a:r>
            <a:r>
              <a:rPr lang="en-US" altLang="en-US" i="1" smtClean="0"/>
              <a:t>imports fall</a:t>
            </a:r>
            <a:r>
              <a:rPr lang="en-US" altLang="en-US" smtClean="0"/>
              <a:t>. Therefore,</a:t>
            </a:r>
          </a:p>
          <a:p>
            <a:r>
              <a:rPr lang="en-US" altLang="en-US" smtClean="0"/>
              <a:t>U.S. </a:t>
            </a:r>
            <a:r>
              <a:rPr lang="en-US" altLang="en-US" i="1" smtClean="0"/>
              <a:t>net exports increase</a:t>
            </a:r>
            <a:r>
              <a:rPr lang="en-US" altLang="en-US" smtClean="0"/>
              <a:t>.</a:t>
            </a:r>
          </a:p>
        </p:txBody>
      </p:sp>
    </p:spTree>
    <p:extLst>
      <p:ext uri="{BB962C8B-B14F-4D97-AF65-F5344CB8AC3E}">
        <p14:creationId xmlns:p14="http://schemas.microsoft.com/office/powerpoint/2010/main" val="16020084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en-US" altLang="en-US" dirty="0" smtClean="0"/>
              <a:t>Theory: Effect of Real Exchange Rates on Net Exports</a:t>
            </a:r>
            <a:endParaRPr lang="en-US" altLang="en-US" dirty="0"/>
          </a:p>
        </p:txBody>
      </p:sp>
      <p:sp>
        <p:nvSpPr>
          <p:cNvPr id="49155" name="Rectangle 3"/>
          <p:cNvSpPr>
            <a:spLocks noGrp="1" noChangeArrowheads="1"/>
          </p:cNvSpPr>
          <p:nvPr>
            <p:ph type="body" idx="1"/>
          </p:nvPr>
        </p:nvSpPr>
        <p:spPr>
          <a:xfrm>
            <a:off x="838200" y="1825625"/>
            <a:ext cx="3997960" cy="4351338"/>
          </a:xfrm>
        </p:spPr>
        <p:txBody>
          <a:bodyPr/>
          <a:lstStyle/>
          <a:p>
            <a:r>
              <a:rPr lang="en-US" altLang="en-US" dirty="0" smtClean="0"/>
              <a:t>Conversely, an </a:t>
            </a:r>
            <a:r>
              <a:rPr lang="en-US" altLang="en-US" i="1" dirty="0" smtClean="0"/>
              <a:t>appreciation</a:t>
            </a:r>
            <a:r>
              <a:rPr lang="en-US" altLang="en-US" dirty="0" smtClean="0"/>
              <a:t> in the U.S. real exchange rate means that U.S. goods have become more expensive compared to foreign goods.</a:t>
            </a:r>
          </a:p>
          <a:p>
            <a:r>
              <a:rPr lang="en-US" altLang="en-US" dirty="0" smtClean="0"/>
              <a:t>So U.S. </a:t>
            </a:r>
            <a:r>
              <a:rPr lang="en-US" altLang="en-US" i="1" dirty="0" smtClean="0"/>
              <a:t>net exports fall</a:t>
            </a:r>
            <a:r>
              <a:rPr lang="en-US" altLang="en-US" dirty="0" smtClean="0"/>
              <a:t>.</a:t>
            </a:r>
          </a:p>
        </p:txBody>
      </p:sp>
      <p:cxnSp>
        <p:nvCxnSpPr>
          <p:cNvPr id="5" name="Straight Arrow Connector 4"/>
          <p:cNvCxnSpPr/>
          <p:nvPr/>
        </p:nvCxnSpPr>
        <p:spPr>
          <a:xfrm>
            <a:off x="6207760" y="5831840"/>
            <a:ext cx="44805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197600" y="2479040"/>
            <a:ext cx="0" cy="33629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59600" y="2600960"/>
            <a:ext cx="3108960" cy="245872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38080" y="4690348"/>
            <a:ext cx="1503680" cy="646331"/>
          </a:xfrm>
          <a:prstGeom prst="rect">
            <a:avLst/>
          </a:prstGeom>
          <a:noFill/>
        </p:spPr>
        <p:txBody>
          <a:bodyPr wrap="square" rtlCol="0">
            <a:spAutoFit/>
          </a:bodyPr>
          <a:lstStyle/>
          <a:p>
            <a:r>
              <a:rPr lang="en-US" dirty="0" smtClean="0"/>
              <a:t>Net Exports Curve</a:t>
            </a:r>
            <a:endParaRPr lang="en-US" dirty="0"/>
          </a:p>
        </p:txBody>
      </p:sp>
      <p:sp>
        <p:nvSpPr>
          <p:cNvPr id="13" name="TextBox 12"/>
          <p:cNvSpPr txBox="1"/>
          <p:nvPr/>
        </p:nvSpPr>
        <p:spPr>
          <a:xfrm>
            <a:off x="9560560" y="5828268"/>
            <a:ext cx="1503680" cy="369332"/>
          </a:xfrm>
          <a:prstGeom prst="rect">
            <a:avLst/>
          </a:prstGeom>
          <a:noFill/>
        </p:spPr>
        <p:txBody>
          <a:bodyPr wrap="square" rtlCol="0">
            <a:spAutoFit/>
          </a:bodyPr>
          <a:lstStyle/>
          <a:p>
            <a:r>
              <a:rPr lang="en-US" dirty="0" smtClean="0"/>
              <a:t> Net Exports</a:t>
            </a:r>
            <a:endParaRPr lang="en-US" dirty="0"/>
          </a:p>
        </p:txBody>
      </p:sp>
      <p:sp>
        <p:nvSpPr>
          <p:cNvPr id="15" name="TextBox 14"/>
          <p:cNvSpPr txBox="1"/>
          <p:nvPr/>
        </p:nvSpPr>
        <p:spPr>
          <a:xfrm>
            <a:off x="4998720" y="2479040"/>
            <a:ext cx="1183640" cy="923330"/>
          </a:xfrm>
          <a:prstGeom prst="rect">
            <a:avLst/>
          </a:prstGeom>
          <a:noFill/>
        </p:spPr>
        <p:txBody>
          <a:bodyPr wrap="square" rtlCol="0">
            <a:spAutoFit/>
          </a:bodyPr>
          <a:lstStyle/>
          <a:p>
            <a:pPr algn="r"/>
            <a:r>
              <a:rPr lang="en-US" dirty="0" smtClean="0"/>
              <a:t>Real Exchange Rate</a:t>
            </a:r>
            <a:endParaRPr lang="en-US" dirty="0"/>
          </a:p>
        </p:txBody>
      </p:sp>
      <p:cxnSp>
        <p:nvCxnSpPr>
          <p:cNvPr id="16" name="Straight Connector 15"/>
          <p:cNvCxnSpPr>
            <a:cxnSpLocks noChangeAspect="1"/>
          </p:cNvCxnSpPr>
          <p:nvPr/>
        </p:nvCxnSpPr>
        <p:spPr>
          <a:xfrm>
            <a:off x="7782559" y="3263005"/>
            <a:ext cx="640080" cy="506209"/>
          </a:xfrm>
          <a:prstGeom prst="line">
            <a:avLst/>
          </a:prstGeom>
          <a:ln w="28575">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7" name="Straight Connector 16"/>
          <p:cNvCxnSpPr>
            <a:cxnSpLocks noChangeAspect="1"/>
          </p:cNvCxnSpPr>
          <p:nvPr/>
        </p:nvCxnSpPr>
        <p:spPr>
          <a:xfrm>
            <a:off x="8673990" y="3958126"/>
            <a:ext cx="640080" cy="506209"/>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flipH="1">
            <a:off x="6197600" y="3091753"/>
            <a:ext cx="1375163" cy="39513"/>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197600" y="4594553"/>
            <a:ext cx="3267567" cy="39513"/>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596616" y="3059949"/>
            <a:ext cx="39513" cy="276831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496971" y="4562749"/>
            <a:ext cx="39513" cy="126551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2"/>
          </p:cNvCxnSpPr>
          <p:nvPr/>
        </p:nvCxnSpPr>
        <p:spPr>
          <a:xfrm flipH="1">
            <a:off x="6207760" y="3845559"/>
            <a:ext cx="2285558"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548975" y="3845559"/>
            <a:ext cx="20762" cy="198270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556396" y="3043582"/>
            <a:ext cx="111760" cy="11176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493318" y="3789679"/>
            <a:ext cx="111760" cy="11176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9448800" y="4546382"/>
            <a:ext cx="111760" cy="11176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a:cxnSpLocks/>
          </p:cNvCxnSpPr>
          <p:nvPr/>
        </p:nvCxnSpPr>
        <p:spPr>
          <a:xfrm>
            <a:off x="6205551" y="3263005"/>
            <a:ext cx="0" cy="433894"/>
          </a:xfrm>
          <a:prstGeom prst="line">
            <a:avLst/>
          </a:prstGeom>
          <a:ln w="28575">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5" name="Straight Connector 34"/>
          <p:cNvCxnSpPr>
            <a:cxnSpLocks/>
          </p:cNvCxnSpPr>
          <p:nvPr/>
        </p:nvCxnSpPr>
        <p:spPr>
          <a:xfrm>
            <a:off x="6199587" y="4112488"/>
            <a:ext cx="0" cy="433894"/>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36" name="Straight Connector 35"/>
          <p:cNvCxnSpPr>
            <a:cxnSpLocks/>
          </p:cNvCxnSpPr>
          <p:nvPr/>
        </p:nvCxnSpPr>
        <p:spPr>
          <a:xfrm flipH="1">
            <a:off x="8770508" y="5828268"/>
            <a:ext cx="548640" cy="3504"/>
          </a:xfrm>
          <a:prstGeom prst="line">
            <a:avLst/>
          </a:prstGeom>
          <a:ln w="28575">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8" name="Straight Connector 37"/>
          <p:cNvCxnSpPr>
            <a:cxnSpLocks/>
          </p:cNvCxnSpPr>
          <p:nvPr/>
        </p:nvCxnSpPr>
        <p:spPr>
          <a:xfrm flipH="1">
            <a:off x="7828279" y="5828268"/>
            <a:ext cx="548640" cy="3504"/>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1597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r>
              <a:rPr lang="en-US" altLang="en-US" dirty="0" smtClean="0"/>
              <a:t>Theory: Purchasing-Power Parity</a:t>
            </a:r>
            <a:endParaRPr lang="en-US" altLang="en-US" dirty="0">
              <a:latin typeface="Tahoma" panose="020B0604030504040204" pitchFamily="34" charset="0"/>
            </a:endParaRPr>
          </a:p>
        </p:txBody>
      </p:sp>
      <p:sp>
        <p:nvSpPr>
          <p:cNvPr id="52227" name="Rectangle 3"/>
          <p:cNvSpPr>
            <a:spLocks noGrp="1" noChangeArrowheads="1"/>
          </p:cNvSpPr>
          <p:nvPr>
            <p:ph type="body" idx="1"/>
          </p:nvPr>
        </p:nvSpPr>
        <p:spPr/>
        <p:txBody>
          <a:bodyPr/>
          <a:lstStyle/>
          <a:p>
            <a:pPr>
              <a:buClr>
                <a:srgbClr val="000000"/>
              </a:buClr>
            </a:pPr>
            <a:r>
              <a:rPr lang="en-US" altLang="en-US" dirty="0" smtClean="0"/>
              <a:t>The </a:t>
            </a:r>
            <a:r>
              <a:rPr lang="en-US" altLang="en-US" i="1" dirty="0" smtClean="0">
                <a:solidFill>
                  <a:srgbClr val="0070C0"/>
                </a:solidFill>
              </a:rPr>
              <a:t>purchasing-power parity theory </a:t>
            </a:r>
            <a:r>
              <a:rPr lang="en-US" altLang="en-US" dirty="0" smtClean="0"/>
              <a:t>is the simplest theory of exchange rates in the long run.</a:t>
            </a:r>
          </a:p>
        </p:txBody>
      </p:sp>
    </p:spTree>
    <p:extLst>
      <p:ext uri="{BB962C8B-B14F-4D97-AF65-F5344CB8AC3E}">
        <p14:creationId xmlns:p14="http://schemas.microsoft.com/office/powerpoint/2010/main" val="1082103732"/>
      </p:ext>
    </p:extLst>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pPr algn="l"/>
            <a:r>
              <a:rPr lang="en-US" altLang="en-US" dirty="0"/>
              <a:t>The Basic Logic of Purchasing-Power Parity</a:t>
            </a:r>
          </a:p>
        </p:txBody>
      </p:sp>
      <p:sp>
        <p:nvSpPr>
          <p:cNvPr id="53251" name="Rectangle 3"/>
          <p:cNvSpPr>
            <a:spLocks noGrp="1" noChangeArrowheads="1"/>
          </p:cNvSpPr>
          <p:nvPr>
            <p:ph type="body" idx="1"/>
          </p:nvPr>
        </p:nvSpPr>
        <p:spPr/>
        <p:txBody>
          <a:bodyPr/>
          <a:lstStyle/>
          <a:p>
            <a:r>
              <a:rPr lang="en-US" altLang="en-US" dirty="0" smtClean="0"/>
              <a:t>According to the purchasing-power parity theory, </a:t>
            </a:r>
            <a:r>
              <a:rPr lang="en-US" altLang="en-US" i="1" dirty="0" smtClean="0"/>
              <a:t>a unit of any given currency should buy the same quantity of goods in all countries</a:t>
            </a:r>
            <a:r>
              <a:rPr lang="en-US" altLang="en-US" dirty="0" smtClean="0"/>
              <a:t>. </a:t>
            </a:r>
          </a:p>
          <a:p>
            <a:r>
              <a:rPr lang="en-US" altLang="en-US" dirty="0" smtClean="0"/>
              <a:t>If a dollar buys 2 grams of gold in China and 5 grams of gold in Canada, one could </a:t>
            </a:r>
            <a:br>
              <a:rPr lang="en-US" altLang="en-US" dirty="0" smtClean="0"/>
            </a:br>
            <a:r>
              <a:rPr lang="en-US" altLang="en-US" dirty="0" smtClean="0"/>
              <a:t>buy 5 grams of gold in Canada with a dollar, </a:t>
            </a:r>
            <a:br>
              <a:rPr lang="en-US" altLang="en-US" dirty="0" smtClean="0"/>
            </a:br>
            <a:r>
              <a:rPr lang="en-US" altLang="en-US" dirty="0" smtClean="0"/>
              <a:t>sell 2 grams of gold in China and get back the dollar that was spent in Canada, and </a:t>
            </a:r>
            <a:br>
              <a:rPr lang="en-US" altLang="en-US" dirty="0" smtClean="0"/>
            </a:br>
            <a:r>
              <a:rPr lang="en-US" altLang="en-US" dirty="0" smtClean="0"/>
              <a:t>still have 3 grams of gold left over!</a:t>
            </a:r>
          </a:p>
          <a:p>
            <a:r>
              <a:rPr lang="en-US" altLang="en-US" dirty="0" smtClean="0"/>
              <a:t>All this buying in Canada and selling in China will eventually make the price of gold the same in the two countries</a:t>
            </a:r>
          </a:p>
        </p:txBody>
      </p:sp>
    </p:spTree>
    <p:extLst>
      <p:ext uri="{BB962C8B-B14F-4D97-AF65-F5344CB8AC3E}">
        <p14:creationId xmlns:p14="http://schemas.microsoft.com/office/powerpoint/2010/main" val="2122429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algn="l"/>
            <a:r>
              <a:rPr lang="en-US" altLang="en-US" dirty="0"/>
              <a:t>The Basic Logic of Purchasing-Power Parity</a:t>
            </a:r>
          </a:p>
        </p:txBody>
      </p:sp>
      <p:sp>
        <p:nvSpPr>
          <p:cNvPr id="54275" name="Rectangle 3"/>
          <p:cNvSpPr>
            <a:spLocks noGrp="1" noChangeArrowheads="1"/>
          </p:cNvSpPr>
          <p:nvPr>
            <p:ph type="body" idx="1"/>
          </p:nvPr>
        </p:nvSpPr>
        <p:spPr/>
        <p:txBody>
          <a:bodyPr/>
          <a:lstStyle/>
          <a:p>
            <a:r>
              <a:rPr lang="en-US" altLang="en-US" dirty="0" smtClean="0"/>
              <a:t>The theory of purchasing-power parity is based on a principle called </a:t>
            </a:r>
            <a:r>
              <a:rPr lang="en-US" altLang="en-US" i="1" dirty="0" smtClean="0"/>
              <a:t>the </a:t>
            </a:r>
            <a:r>
              <a:rPr lang="en-US" altLang="en-US" i="1" dirty="0" smtClean="0">
                <a:solidFill>
                  <a:srgbClr val="0070C0"/>
                </a:solidFill>
              </a:rPr>
              <a:t>law of one price</a:t>
            </a:r>
            <a:r>
              <a:rPr lang="en-US" altLang="en-US" dirty="0" smtClean="0"/>
              <a:t>.</a:t>
            </a:r>
          </a:p>
          <a:p>
            <a:pPr lvl="1"/>
            <a:r>
              <a:rPr lang="en-US" altLang="en-US" dirty="0" smtClean="0"/>
              <a:t>According to the law of one price</a:t>
            </a:r>
            <a:r>
              <a:rPr lang="en-US" altLang="en-US" i="1" dirty="0" smtClean="0"/>
              <a:t>,</a:t>
            </a:r>
            <a:r>
              <a:rPr lang="en-US" altLang="en-US" dirty="0" smtClean="0"/>
              <a:t> a good must sell for the same price in all locations, once the prices are all expressed in the same currency. </a:t>
            </a:r>
          </a:p>
          <a:p>
            <a:pPr lvl="1"/>
            <a:r>
              <a:rPr lang="en-US" altLang="en-US" dirty="0" smtClean="0"/>
              <a:t>Consequently, a unit of any given currency should buy the same quantity of goods in all countries</a:t>
            </a:r>
          </a:p>
        </p:txBody>
      </p:sp>
    </p:spTree>
    <p:extLst>
      <p:ext uri="{BB962C8B-B14F-4D97-AF65-F5344CB8AC3E}">
        <p14:creationId xmlns:p14="http://schemas.microsoft.com/office/powerpoint/2010/main" val="34264016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algn="l"/>
            <a:r>
              <a:rPr lang="en-US" altLang="en-US" dirty="0"/>
              <a:t>The Basic Logic of Purchasing-Power Parity</a:t>
            </a:r>
          </a:p>
        </p:txBody>
      </p:sp>
      <p:sp>
        <p:nvSpPr>
          <p:cNvPr id="55299" name="Rectangle 3"/>
          <p:cNvSpPr>
            <a:spLocks noGrp="1" noChangeArrowheads="1"/>
          </p:cNvSpPr>
          <p:nvPr>
            <p:ph type="body" idx="1"/>
          </p:nvPr>
        </p:nvSpPr>
        <p:spPr/>
        <p:txBody>
          <a:bodyPr/>
          <a:lstStyle/>
          <a:p>
            <a:r>
              <a:rPr lang="en-US" altLang="en-US" smtClean="0"/>
              <a:t>If the law of one price were not true, unexploited profit opportunities would exist.</a:t>
            </a:r>
          </a:p>
          <a:p>
            <a:r>
              <a:rPr lang="en-US" altLang="en-US" smtClean="0"/>
              <a:t>If the same good sold at different prices in different countries, you could make money by simply buying the good where it is cheap and selling it where it is expensive</a:t>
            </a:r>
          </a:p>
          <a:p>
            <a:r>
              <a:rPr lang="en-US" altLang="en-US" smtClean="0"/>
              <a:t>The process of taking advantage of differences in prices in different markets is called </a:t>
            </a:r>
            <a:r>
              <a:rPr lang="en-US" altLang="en-US" i="1" smtClean="0"/>
              <a:t>arbitrage</a:t>
            </a:r>
            <a:r>
              <a:rPr lang="en-US" altLang="en-US" smtClean="0"/>
              <a:t>.</a:t>
            </a:r>
          </a:p>
        </p:txBody>
      </p:sp>
    </p:spTree>
    <p:extLst>
      <p:ext uri="{BB962C8B-B14F-4D97-AF65-F5344CB8AC3E}">
        <p14:creationId xmlns:p14="http://schemas.microsoft.com/office/powerpoint/2010/main" val="7834540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algn="l"/>
            <a:r>
              <a:rPr lang="en-US" altLang="en-US" dirty="0"/>
              <a:t>The Basic Logic of Purchasing-Power Parity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r>
                  <a:rPr lang="en-US" altLang="en-US" dirty="0"/>
                  <a:t>Price of a commodity in USA in $ × ¥ per $ exchange rate = Price of the commodity in </a:t>
                </a:r>
                <a:r>
                  <a:rPr lang="en-US" altLang="en-US" dirty="0" smtClean="0"/>
                  <a:t>USA </a:t>
                </a:r>
                <a:r>
                  <a:rPr lang="en-US" altLang="en-US" dirty="0"/>
                  <a:t>in ¥</a:t>
                </a:r>
              </a:p>
              <a:p>
                <a:r>
                  <a:rPr lang="en-US" altLang="en-US" dirty="0" smtClean="0"/>
                  <a:t>If </a:t>
                </a:r>
                <a:r>
                  <a:rPr lang="en-US" altLang="en-US" dirty="0" smtClean="0"/>
                  <a:t>arbitrage occurs, eventually prices in two markets, expressed in the same currency, </a:t>
                </a:r>
                <a:r>
                  <a:rPr lang="en-US" altLang="en-US" dirty="0" smtClean="0"/>
                  <a:t>must become equal. Therefore:</a:t>
                </a:r>
                <a:endParaRPr lang="en-US" altLang="en-US" dirty="0" smtClean="0"/>
              </a:p>
              <a:p>
                <a:r>
                  <a:rPr lang="en-US" altLang="en-US" dirty="0"/>
                  <a:t>Price </a:t>
                </a:r>
                <a:r>
                  <a:rPr lang="en-US" altLang="en-US" dirty="0" smtClean="0"/>
                  <a:t>of a commodity in USA in $ × ¥ per $ exchange rate = Price of the commodity in Japan in </a:t>
                </a:r>
                <a:r>
                  <a:rPr lang="en-US" altLang="en-US" dirty="0"/>
                  <a:t>¥</a:t>
                </a:r>
              </a:p>
              <a:p>
                <a14:m>
                  <m:oMath xmlns:m="http://schemas.openxmlformats.org/officeDocument/2006/math">
                    <m:f>
                      <m:fPr>
                        <m:ctrlPr>
                          <a:rPr lang="en-US" altLang="en-US" i="1" smtClean="0">
                            <a:latin typeface="Cambria Math" panose="02040503050406030204" pitchFamily="18" charset="0"/>
                          </a:rPr>
                        </m:ctrlPr>
                      </m:fPr>
                      <m:num>
                        <m:r>
                          <m:rPr>
                            <m:nor/>
                          </m:rPr>
                          <a:rPr lang="en-US" altLang="en-US" b="0" i="0" smtClean="0">
                            <a:latin typeface="Cambria Math" panose="02040503050406030204" pitchFamily="18" charset="0"/>
                          </a:rPr>
                          <m:t>Price</m:t>
                        </m:r>
                        <m:r>
                          <m:rPr>
                            <m:nor/>
                          </m:rPr>
                          <a:rPr lang="en-US" altLang="en-US" b="0" i="0" smtClean="0">
                            <a:latin typeface="Cambria Math" panose="02040503050406030204" pitchFamily="18" charset="0"/>
                          </a:rPr>
                          <m:t> </m:t>
                        </m:r>
                        <m:r>
                          <m:rPr>
                            <m:nor/>
                          </m:rPr>
                          <a:rPr lang="en-US" altLang="en-US" b="0" i="0" smtClean="0">
                            <a:latin typeface="Cambria Math" panose="02040503050406030204" pitchFamily="18" charset="0"/>
                          </a:rPr>
                          <m:t>of</m:t>
                        </m:r>
                        <m:r>
                          <m:rPr>
                            <m:nor/>
                          </m:rPr>
                          <a:rPr lang="en-US" altLang="en-US" b="0" i="0" smtClean="0">
                            <a:latin typeface="Cambria Math" panose="02040503050406030204" pitchFamily="18" charset="0"/>
                          </a:rPr>
                          <m:t> </m:t>
                        </m:r>
                        <m:r>
                          <m:rPr>
                            <m:nor/>
                          </m:rPr>
                          <a:rPr lang="en-US" altLang="en-US" b="0" i="0" smtClean="0">
                            <a:latin typeface="Cambria Math" panose="02040503050406030204" pitchFamily="18" charset="0"/>
                          </a:rPr>
                          <m:t>a</m:t>
                        </m:r>
                        <m:r>
                          <m:rPr>
                            <m:nor/>
                          </m:rPr>
                          <a:rPr lang="en-US" altLang="en-US" b="0" i="0" smtClean="0">
                            <a:latin typeface="Cambria Math" panose="02040503050406030204" pitchFamily="18" charset="0"/>
                          </a:rPr>
                          <m:t> </m:t>
                        </m:r>
                        <m:r>
                          <m:rPr>
                            <m:nor/>
                          </m:rPr>
                          <a:rPr lang="en-US" altLang="en-US" b="0" i="0" smtClean="0">
                            <a:latin typeface="Cambria Math" panose="02040503050406030204" pitchFamily="18" charset="0"/>
                          </a:rPr>
                          <m:t>commodity</m:t>
                        </m:r>
                        <m:r>
                          <m:rPr>
                            <m:nor/>
                          </m:rPr>
                          <a:rPr lang="en-US" altLang="en-US" b="0" i="0" smtClean="0">
                            <a:latin typeface="Cambria Math" panose="02040503050406030204" pitchFamily="18" charset="0"/>
                          </a:rPr>
                          <m:t> </m:t>
                        </m:r>
                        <m:r>
                          <m:rPr>
                            <m:nor/>
                          </m:rPr>
                          <a:rPr lang="en-US" altLang="en-US" b="0" i="0" smtClean="0">
                            <a:latin typeface="Cambria Math" panose="02040503050406030204" pitchFamily="18" charset="0"/>
                          </a:rPr>
                          <m:t>in</m:t>
                        </m:r>
                        <m:r>
                          <m:rPr>
                            <m:nor/>
                          </m:rPr>
                          <a:rPr lang="en-US" altLang="en-US" b="0" i="0" smtClean="0">
                            <a:latin typeface="Cambria Math" panose="02040503050406030204" pitchFamily="18" charset="0"/>
                          </a:rPr>
                          <m:t> </m:t>
                        </m:r>
                        <m:r>
                          <m:rPr>
                            <m:nor/>
                          </m:rPr>
                          <a:rPr lang="en-US" altLang="en-US" b="0" i="0" smtClean="0">
                            <a:latin typeface="Cambria Math" panose="02040503050406030204" pitchFamily="18" charset="0"/>
                          </a:rPr>
                          <m:t>US</m:t>
                        </m:r>
                        <m:r>
                          <m:rPr>
                            <m:nor/>
                          </m:rPr>
                          <a:rPr lang="en-US" altLang="en-US" b="0" i="0" smtClean="0">
                            <a:latin typeface="Cambria Math" panose="02040503050406030204" pitchFamily="18" charset="0"/>
                          </a:rPr>
                          <m:t> </m:t>
                        </m:r>
                        <m:r>
                          <m:rPr>
                            <m:nor/>
                          </m:rPr>
                          <a:rPr lang="en-US" altLang="en-US" b="0" i="0" smtClean="0">
                            <a:latin typeface="Cambria Math" panose="02040503050406030204" pitchFamily="18" charset="0"/>
                          </a:rPr>
                          <m:t>in</m:t>
                        </m:r>
                        <m:r>
                          <m:rPr>
                            <m:nor/>
                          </m:rPr>
                          <a:rPr lang="en-US" altLang="en-US" b="0" i="0" smtClean="0">
                            <a:latin typeface="Cambria Math" panose="02040503050406030204" pitchFamily="18" charset="0"/>
                          </a:rPr>
                          <m:t> $ </m:t>
                        </m:r>
                        <m: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per</m:t>
                        </m:r>
                        <m:r>
                          <m:rPr>
                            <m:nor/>
                          </m:rPr>
                          <a:rPr lang="en-US" altLang="en-US" b="0" i="0" smtClean="0">
                            <a:latin typeface="Cambria Math" panose="02040503050406030204" pitchFamily="18" charset="0"/>
                            <a:ea typeface="Cambria Math" panose="02040503050406030204" pitchFamily="18" charset="0"/>
                          </a:rPr>
                          <m:t> $ </m:t>
                        </m:r>
                        <m:r>
                          <m:rPr>
                            <m:nor/>
                          </m:rPr>
                          <a:rPr lang="en-US" altLang="en-US" b="0" i="0" smtClean="0">
                            <a:latin typeface="Cambria Math" panose="02040503050406030204" pitchFamily="18" charset="0"/>
                            <a:ea typeface="Cambria Math" panose="02040503050406030204" pitchFamily="18" charset="0"/>
                          </a:rPr>
                          <m:t>exchange</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rate</m:t>
                        </m:r>
                      </m:num>
                      <m:den>
                        <m:r>
                          <m:rPr>
                            <m:nor/>
                          </m:rPr>
                          <a:rPr lang="en-US" altLang="en-US" b="0" i="0" smtClean="0">
                            <a:latin typeface="Cambria Math" panose="02040503050406030204" pitchFamily="18" charset="0"/>
                            <a:ea typeface="Cambria Math" panose="02040503050406030204" pitchFamily="18" charset="0"/>
                          </a:rPr>
                          <m:t>Price</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of</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the</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commodity</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in</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Japan</m:t>
                        </m:r>
                        <m:r>
                          <m:rPr>
                            <m:nor/>
                          </m:rPr>
                          <a:rPr lang="en-US" altLang="en-US" b="0" i="0" smtClean="0">
                            <a:latin typeface="Cambria Math" panose="02040503050406030204" pitchFamily="18" charset="0"/>
                            <a:ea typeface="Cambria Math" panose="02040503050406030204" pitchFamily="18" charset="0"/>
                          </a:rPr>
                          <m:t> </m:t>
                        </m:r>
                        <m:r>
                          <m:rPr>
                            <m:nor/>
                          </m:rPr>
                          <a:rPr lang="en-US" altLang="en-US" b="0" i="0" smtClean="0">
                            <a:latin typeface="Cambria Math" panose="02040503050406030204" pitchFamily="18" charset="0"/>
                            <a:ea typeface="Cambria Math" panose="02040503050406030204" pitchFamily="18" charset="0"/>
                          </a:rPr>
                          <m:t>in</m:t>
                        </m:r>
                        <m:r>
                          <m:rPr>
                            <m:nor/>
                          </m:rPr>
                          <a:rPr lang="en-US" altLang="en-US" b="0" i="0" smtClean="0">
                            <a:latin typeface="Cambria Math" panose="02040503050406030204" pitchFamily="18" charset="0"/>
                            <a:ea typeface="Cambria Math" panose="02040503050406030204" pitchFamily="18" charset="0"/>
                          </a:rPr>
                          <m:t> </m:t>
                        </m:r>
                        <m:r>
                          <a:rPr lang="en-US" altLang="en-US" b="0" i="1" smtClean="0">
                            <a:latin typeface="Cambria Math" panose="02040503050406030204" pitchFamily="18" charset="0"/>
                            <a:ea typeface="Cambria Math" panose="02040503050406030204" pitchFamily="18" charset="0"/>
                          </a:rPr>
                          <m:t>¥</m:t>
                        </m:r>
                      </m:den>
                    </m:f>
                    <m:r>
                      <a:rPr lang="en-US" altLang="en-US" b="0" i="1" smtClean="0">
                        <a:latin typeface="Cambria Math" panose="02040503050406030204" pitchFamily="18" charset="0"/>
                      </a:rPr>
                      <m:t>=1</m:t>
                    </m:r>
                  </m:oMath>
                </a14:m>
                <a:endParaRPr lang="en-US" altLang="en-US" dirty="0" smtClean="0"/>
              </a:p>
              <a:p>
                <a:r>
                  <a:rPr lang="en-US" altLang="en-US" dirty="0" smtClean="0"/>
                  <a:t>Or, </a:t>
                </a:r>
                <a14:m>
                  <m:oMath xmlns:m="http://schemas.openxmlformats.org/officeDocument/2006/math">
                    <m:f>
                      <m:fPr>
                        <m:ctrlPr>
                          <a:rPr lang="en-US" altLang="en-US" i="1" smtClean="0">
                            <a:latin typeface="Cambria Math" panose="02040503050406030204" pitchFamily="18" charset="0"/>
                          </a:rPr>
                        </m:ctrlPr>
                      </m:fPr>
                      <m:num>
                        <m:r>
                          <a:rPr lang="en-US" altLang="en-US" b="0" i="1" smtClean="0">
                            <a:latin typeface="Cambria Math" panose="02040503050406030204" pitchFamily="18" charset="0"/>
                          </a:rPr>
                          <m:t>𝑒</m:t>
                        </m:r>
                        <m:r>
                          <a:rPr lang="en-US" altLang="en-US" b="0" i="1" smtClean="0">
                            <a:latin typeface="Cambria Math" panose="02040503050406030204" pitchFamily="18" charset="0"/>
                            <a:ea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𝑃</m:t>
                        </m:r>
                      </m:num>
                      <m:den>
                        <m:sSup>
                          <m:sSupPr>
                            <m:ctrlPr>
                              <a:rPr lang="en-US" altLang="en-US" i="1" smtClean="0">
                                <a:latin typeface="Cambria Math" panose="02040503050406030204" pitchFamily="18" charset="0"/>
                              </a:rPr>
                            </m:ctrlPr>
                          </m:sSupPr>
                          <m:e>
                            <m:r>
                              <a:rPr lang="en-US" altLang="en-US" b="0" i="1" smtClean="0">
                                <a:latin typeface="Cambria Math" panose="02040503050406030204" pitchFamily="18" charset="0"/>
                              </a:rPr>
                              <m:t>𝑃</m:t>
                            </m:r>
                          </m:e>
                          <m:sup>
                            <m:r>
                              <a:rPr lang="en-US" altLang="en-US" b="0" i="1" smtClean="0">
                                <a:latin typeface="Cambria Math" panose="02040503050406030204" pitchFamily="18" charset="0"/>
                              </a:rPr>
                              <m:t>∗</m:t>
                            </m:r>
                          </m:sup>
                        </m:sSup>
                      </m:den>
                    </m:f>
                    <m:r>
                      <a:rPr lang="en-US" altLang="en-US" b="0" i="1" smtClean="0">
                        <a:latin typeface="Cambria Math" panose="02040503050406030204" pitchFamily="18" charset="0"/>
                      </a:rPr>
                      <m:t>=1</m:t>
                    </m:r>
                  </m:oMath>
                </a14:m>
                <a:endParaRPr lang="en-US" alt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638"/>
                </a:stretch>
              </a:blipFill>
            </p:spPr>
            <p:txBody>
              <a:bodyPr/>
              <a:lstStyle/>
              <a:p>
                <a:r>
                  <a:rPr lang="en-US">
                    <a:noFill/>
                  </a:rPr>
                  <a:t> </a:t>
                </a:r>
              </a:p>
            </p:txBody>
          </p:sp>
        </mc:Fallback>
      </mc:AlternateContent>
    </p:spTree>
    <p:extLst>
      <p:ext uri="{BB962C8B-B14F-4D97-AF65-F5344CB8AC3E}">
        <p14:creationId xmlns:p14="http://schemas.microsoft.com/office/powerpoint/2010/main" val="18714179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algn="l"/>
            <a:r>
              <a:rPr lang="en-US" altLang="en-US" dirty="0"/>
              <a:t>The Basic Logic of Purchasing-Power Parity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r>
                  <a:rPr lang="en-US" altLang="en-US" dirty="0" smtClean="0"/>
                  <a:t>We just saw that under purchasing-power parity, </a:t>
                </a:r>
                <a14:m>
                  <m:oMath xmlns:m="http://schemas.openxmlformats.org/officeDocument/2006/math">
                    <m:f>
                      <m:fPr>
                        <m:ctrlPr>
                          <a:rPr lang="en-US" altLang="en-US" i="1" smtClean="0">
                            <a:latin typeface="Cambria Math" panose="02040503050406030204" pitchFamily="18" charset="0"/>
                          </a:rPr>
                        </m:ctrlPr>
                      </m:fPr>
                      <m:num>
                        <m:r>
                          <a:rPr lang="en-US" altLang="en-US" b="0" i="1" smtClean="0">
                            <a:latin typeface="Cambria Math" panose="02040503050406030204" pitchFamily="18" charset="0"/>
                          </a:rPr>
                          <m:t>𝑒</m:t>
                        </m:r>
                        <m:r>
                          <a:rPr lang="en-US" altLang="en-US" b="0" i="1" smtClean="0">
                            <a:latin typeface="Cambria Math" panose="02040503050406030204" pitchFamily="18" charset="0"/>
                            <a:ea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𝑃</m:t>
                        </m:r>
                      </m:num>
                      <m:den>
                        <m:sSup>
                          <m:sSupPr>
                            <m:ctrlPr>
                              <a:rPr lang="en-US" altLang="en-US" i="1" smtClean="0">
                                <a:latin typeface="Cambria Math" panose="02040503050406030204" pitchFamily="18" charset="0"/>
                              </a:rPr>
                            </m:ctrlPr>
                          </m:sSupPr>
                          <m:e>
                            <m:r>
                              <a:rPr lang="en-US" altLang="en-US" b="0" i="1" smtClean="0">
                                <a:latin typeface="Cambria Math" panose="02040503050406030204" pitchFamily="18" charset="0"/>
                              </a:rPr>
                              <m:t>𝑃</m:t>
                            </m:r>
                          </m:e>
                          <m:sup>
                            <m:r>
                              <a:rPr lang="en-US" altLang="en-US" b="0" i="1" smtClean="0">
                                <a:latin typeface="Cambria Math" panose="02040503050406030204" pitchFamily="18" charset="0"/>
                              </a:rPr>
                              <m:t>∗</m:t>
                            </m:r>
                          </m:sup>
                        </m:sSup>
                      </m:den>
                    </m:f>
                    <m:r>
                      <a:rPr lang="en-US" altLang="en-US" b="0" i="1" smtClean="0">
                        <a:latin typeface="Cambria Math" panose="02040503050406030204" pitchFamily="18" charset="0"/>
                      </a:rPr>
                      <m:t>=1</m:t>
                    </m:r>
                  </m:oMath>
                </a14:m>
                <a:r>
                  <a:rPr lang="en-US" altLang="en-US" dirty="0" smtClean="0"/>
                  <a:t>.</a:t>
                </a:r>
                <a:endParaRPr lang="en-US" altLang="en-US" dirty="0" smtClean="0"/>
              </a:p>
              <a:p>
                <a:r>
                  <a:rPr lang="en-US" altLang="en-US" dirty="0" smtClean="0"/>
                  <a:t>But we’ve seen that </a:t>
                </a:r>
                <a14:m>
                  <m:oMath xmlns:m="http://schemas.openxmlformats.org/officeDocument/2006/math">
                    <m:r>
                      <a:rPr lang="en-US" altLang="en-US" b="0" i="1" smtClean="0">
                        <a:latin typeface="Cambria Math" panose="02040503050406030204" pitchFamily="18" charset="0"/>
                      </a:rPr>
                      <m:t>𝑒</m:t>
                    </m:r>
                    <m:r>
                      <a:rPr lang="en-US" altLang="en-US" b="0" i="1" smtClean="0">
                        <a:latin typeface="Cambria Math" panose="02040503050406030204" pitchFamily="18" charset="0"/>
                        <a:ea typeface="Cambria Math" panose="02040503050406030204" pitchFamily="18" charset="0"/>
                      </a:rPr>
                      <m:t>×</m:t>
                    </m:r>
                    <m:f>
                      <m:fPr>
                        <m:ctrlPr>
                          <a:rPr lang="en-US" altLang="en-US" b="0" i="1" smtClean="0">
                            <a:latin typeface="Cambria Math" panose="02040503050406030204" pitchFamily="18" charset="0"/>
                            <a:ea typeface="Cambria Math" panose="02040503050406030204" pitchFamily="18" charset="0"/>
                          </a:rPr>
                        </m:ctrlPr>
                      </m:fPr>
                      <m:num>
                        <m:r>
                          <a:rPr lang="en-US" altLang="en-US" b="0" i="1" smtClean="0">
                            <a:latin typeface="Cambria Math" panose="02040503050406030204" pitchFamily="18" charset="0"/>
                            <a:ea typeface="Cambria Math" panose="02040503050406030204" pitchFamily="18" charset="0"/>
                          </a:rPr>
                          <m:t>𝑃</m:t>
                        </m:r>
                      </m:num>
                      <m:den>
                        <m:sSup>
                          <m:sSupPr>
                            <m:ctrlPr>
                              <a:rPr lang="en-US" altLang="en-US" b="0" i="1" smtClean="0">
                                <a:latin typeface="Cambria Math" panose="02040503050406030204" pitchFamily="18" charset="0"/>
                                <a:ea typeface="Cambria Math" panose="02040503050406030204" pitchFamily="18" charset="0"/>
                              </a:rPr>
                            </m:ctrlPr>
                          </m:sSupPr>
                          <m:e>
                            <m:r>
                              <a:rPr lang="en-US" altLang="en-US" b="0" i="1" smtClean="0">
                                <a:latin typeface="Cambria Math" panose="02040503050406030204" pitchFamily="18" charset="0"/>
                                <a:ea typeface="Cambria Math" panose="02040503050406030204" pitchFamily="18" charset="0"/>
                              </a:rPr>
                              <m:t>𝑃</m:t>
                            </m:r>
                          </m:e>
                          <m:sup>
                            <m:r>
                              <a:rPr lang="en-US" altLang="en-US" b="0" i="1" smtClean="0">
                                <a:latin typeface="Cambria Math" panose="02040503050406030204" pitchFamily="18" charset="0"/>
                                <a:ea typeface="Cambria Math" panose="02040503050406030204" pitchFamily="18" charset="0"/>
                              </a:rPr>
                              <m:t>∗</m:t>
                            </m:r>
                          </m:sup>
                        </m:sSup>
                      </m:den>
                    </m:f>
                  </m:oMath>
                </a14:m>
                <a:r>
                  <a:rPr lang="en-US" altLang="en-US" dirty="0" smtClean="0"/>
                  <a:t> is the real exchange rate! </a:t>
                </a:r>
              </a:p>
              <a:p>
                <a:r>
                  <a:rPr lang="en-US" altLang="en-US" dirty="0" smtClean="0"/>
                  <a:t>So, </a:t>
                </a:r>
                <a:r>
                  <a:rPr lang="en-US" altLang="en-US" dirty="0" smtClean="0">
                    <a:solidFill>
                      <a:srgbClr val="FF0000"/>
                    </a:solidFill>
                  </a:rPr>
                  <a:t>the purchasing-power parity theory says the real exchange rate must be equal to one</a:t>
                </a:r>
                <a:r>
                  <a:rPr lang="en-US" altLang="en-US" dirty="0" smtClean="0"/>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80"/>
                </a:stretch>
              </a:blipFill>
            </p:spPr>
            <p:txBody>
              <a:bodyPr/>
              <a:lstStyle/>
              <a:p>
                <a:r>
                  <a:rPr lang="en-US">
                    <a:noFill/>
                  </a:rPr>
                  <a:t> </a:t>
                </a:r>
              </a:p>
            </p:txBody>
          </p:sp>
        </mc:Fallback>
      </mc:AlternateContent>
    </p:spTree>
    <p:extLst>
      <p:ext uri="{BB962C8B-B14F-4D97-AF65-F5344CB8AC3E}">
        <p14:creationId xmlns:p14="http://schemas.microsoft.com/office/powerpoint/2010/main" val="1118861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chemeClr val="accent5">
                    <a:lumMod val="75000"/>
                  </a:schemeClr>
                </a:solidFill>
              </a:rPr>
              <a:t>closed economy </a:t>
            </a:r>
            <a:r>
              <a:rPr lang="en-US" dirty="0" smtClean="0"/>
              <a:t>is </a:t>
            </a:r>
            <a:r>
              <a:rPr lang="en-US" dirty="0"/>
              <a:t>an economy that </a:t>
            </a:r>
            <a:r>
              <a:rPr lang="en-US" dirty="0" smtClean="0"/>
              <a:t>has no economic interactions </a:t>
            </a:r>
            <a:r>
              <a:rPr lang="en-US" dirty="0"/>
              <a:t>with other </a:t>
            </a:r>
            <a:r>
              <a:rPr lang="en-US" dirty="0" smtClean="0"/>
              <a:t>economies</a:t>
            </a:r>
          </a:p>
          <a:p>
            <a:r>
              <a:rPr lang="en-US" dirty="0" smtClean="0"/>
              <a:t>An </a:t>
            </a:r>
            <a:r>
              <a:rPr lang="en-US" dirty="0" smtClean="0">
                <a:solidFill>
                  <a:schemeClr val="accent5">
                    <a:lumMod val="75000"/>
                  </a:schemeClr>
                </a:solidFill>
              </a:rPr>
              <a:t>open economy </a:t>
            </a:r>
            <a:r>
              <a:rPr lang="en-US" dirty="0" smtClean="0"/>
              <a:t>is an e</a:t>
            </a:r>
            <a:r>
              <a:rPr lang="en-US" altLang="en-US" dirty="0" smtClean="0"/>
              <a:t>conomy whose residents have regular economic interactions with residents of other economies</a:t>
            </a:r>
          </a:p>
          <a:p>
            <a:pPr lvl="1"/>
            <a:r>
              <a:rPr lang="en-US" altLang="en-US" dirty="0" smtClean="0"/>
              <a:t>There are cross-border purchases and sales of goods and services</a:t>
            </a:r>
          </a:p>
          <a:p>
            <a:pPr lvl="1"/>
            <a:r>
              <a:rPr lang="en-US" altLang="en-US" dirty="0" smtClean="0"/>
              <a:t>There are cross-border purchases and sales of financial assets such as stocks and bonds</a:t>
            </a:r>
          </a:p>
          <a:p>
            <a:pPr lvl="1"/>
            <a:r>
              <a:rPr lang="en-US" dirty="0" smtClean="0"/>
              <a:t>Some degree of migration may also occur</a:t>
            </a:r>
            <a:endParaRPr lang="en-US" dirty="0"/>
          </a:p>
        </p:txBody>
      </p:sp>
    </p:spTree>
    <p:extLst>
      <p:ext uri="{BB962C8B-B14F-4D97-AF65-F5344CB8AC3E}">
        <p14:creationId xmlns:p14="http://schemas.microsoft.com/office/powerpoint/2010/main" val="19384839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Theory: Purchasing-Power Parity</a:t>
            </a:r>
            <a:endParaRPr lang="en-US" dirty="0"/>
          </a:p>
        </p:txBody>
      </p:sp>
      <p:sp>
        <p:nvSpPr>
          <p:cNvPr id="3" name="Content Placeholder 2"/>
          <p:cNvSpPr>
            <a:spLocks noGrp="1"/>
          </p:cNvSpPr>
          <p:nvPr>
            <p:ph idx="1"/>
          </p:nvPr>
        </p:nvSpPr>
        <p:spPr>
          <a:xfrm>
            <a:off x="838199" y="1825625"/>
            <a:ext cx="4363719" cy="4351338"/>
          </a:xfrm>
        </p:spPr>
        <p:txBody>
          <a:bodyPr>
            <a:noAutofit/>
          </a:bodyPr>
          <a:lstStyle/>
          <a:p>
            <a:r>
              <a:rPr lang="en-US" dirty="0" smtClean="0"/>
              <a:t>The theory of purchasing-power parity says that </a:t>
            </a:r>
            <a:r>
              <a:rPr lang="en-US" dirty="0" smtClean="0">
                <a:solidFill>
                  <a:srgbClr val="FF0000"/>
                </a:solidFill>
              </a:rPr>
              <a:t>the real exchange rate, which is the price of domestic goods in units of foreign goods, must be equal to one</a:t>
            </a:r>
            <a:r>
              <a:rPr lang="en-US" dirty="0" smtClean="0"/>
              <a:t>, in the long run.</a:t>
            </a:r>
          </a:p>
          <a:p>
            <a:r>
              <a:rPr lang="en-US" dirty="0" smtClean="0"/>
              <a:t>The net exports curve becomes horizontal at the long-run real exchange rate.</a:t>
            </a:r>
            <a:endParaRPr lang="en-US" dirty="0"/>
          </a:p>
        </p:txBody>
      </p:sp>
      <p:cxnSp>
        <p:nvCxnSpPr>
          <p:cNvPr id="4" name="Straight Arrow Connector 3"/>
          <p:cNvCxnSpPr/>
          <p:nvPr/>
        </p:nvCxnSpPr>
        <p:spPr>
          <a:xfrm>
            <a:off x="6207760" y="5831840"/>
            <a:ext cx="44805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6197600" y="2479040"/>
            <a:ext cx="0" cy="33629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2340000">
            <a:off x="6656277" y="2629733"/>
            <a:ext cx="3017520" cy="245872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038080" y="3658381"/>
            <a:ext cx="1503680" cy="646331"/>
          </a:xfrm>
          <a:prstGeom prst="rect">
            <a:avLst/>
          </a:prstGeom>
          <a:noFill/>
        </p:spPr>
        <p:txBody>
          <a:bodyPr wrap="square" rtlCol="0">
            <a:spAutoFit/>
          </a:bodyPr>
          <a:lstStyle/>
          <a:p>
            <a:r>
              <a:rPr lang="en-US" dirty="0" smtClean="0"/>
              <a:t>Net Exports Curve (PPP)</a:t>
            </a:r>
            <a:endParaRPr lang="en-US" dirty="0"/>
          </a:p>
        </p:txBody>
      </p:sp>
      <p:sp>
        <p:nvSpPr>
          <p:cNvPr id="8" name="TextBox 7"/>
          <p:cNvSpPr txBox="1"/>
          <p:nvPr/>
        </p:nvSpPr>
        <p:spPr>
          <a:xfrm>
            <a:off x="9560560" y="5828268"/>
            <a:ext cx="1503680" cy="369332"/>
          </a:xfrm>
          <a:prstGeom prst="rect">
            <a:avLst/>
          </a:prstGeom>
          <a:noFill/>
        </p:spPr>
        <p:txBody>
          <a:bodyPr wrap="square" rtlCol="0">
            <a:spAutoFit/>
          </a:bodyPr>
          <a:lstStyle/>
          <a:p>
            <a:r>
              <a:rPr lang="en-US" dirty="0" smtClean="0"/>
              <a:t> Net Exports</a:t>
            </a:r>
            <a:endParaRPr lang="en-US" dirty="0"/>
          </a:p>
        </p:txBody>
      </p:sp>
      <p:sp>
        <p:nvSpPr>
          <p:cNvPr id="9" name="TextBox 8"/>
          <p:cNvSpPr txBox="1"/>
          <p:nvPr/>
        </p:nvSpPr>
        <p:spPr>
          <a:xfrm>
            <a:off x="4998720" y="2479040"/>
            <a:ext cx="1183640" cy="923330"/>
          </a:xfrm>
          <a:prstGeom prst="rect">
            <a:avLst/>
          </a:prstGeom>
          <a:noFill/>
        </p:spPr>
        <p:txBody>
          <a:bodyPr wrap="square" rtlCol="0">
            <a:spAutoFit/>
          </a:bodyPr>
          <a:lstStyle/>
          <a:p>
            <a:pPr algn="r"/>
            <a:r>
              <a:rPr lang="en-US" dirty="0" smtClean="0"/>
              <a:t>Real Exchange Rate</a:t>
            </a:r>
            <a:endParaRPr lang="en-US" dirty="0"/>
          </a:p>
        </p:txBody>
      </p:sp>
      <p:cxnSp>
        <p:nvCxnSpPr>
          <p:cNvPr id="16" name="Straight Connector 15"/>
          <p:cNvCxnSpPr>
            <a:stCxn id="19" idx="2"/>
          </p:cNvCxnSpPr>
          <p:nvPr/>
        </p:nvCxnSpPr>
        <p:spPr>
          <a:xfrm flipH="1">
            <a:off x="6207760" y="3845559"/>
            <a:ext cx="2285558"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548975" y="3845559"/>
            <a:ext cx="20762" cy="198270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8493318" y="3789679"/>
            <a:ext cx="111760" cy="11176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577839" y="3658380"/>
            <a:ext cx="615005" cy="378043"/>
          </a:xfrm>
          <a:prstGeom prst="rect">
            <a:avLst/>
          </a:prstGeom>
          <a:noFill/>
        </p:spPr>
        <p:txBody>
          <a:bodyPr wrap="square" rtlCol="0">
            <a:spAutoFit/>
          </a:bodyPr>
          <a:lstStyle/>
          <a:p>
            <a:pPr algn="r"/>
            <a:r>
              <a:rPr lang="en-US" dirty="0" smtClean="0"/>
              <a:t>1</a:t>
            </a:r>
            <a:endParaRPr lang="en-US" dirty="0"/>
          </a:p>
        </p:txBody>
      </p:sp>
    </p:spTree>
    <p:extLst>
      <p:ext uri="{BB962C8B-B14F-4D97-AF65-F5344CB8AC3E}">
        <p14:creationId xmlns:p14="http://schemas.microsoft.com/office/powerpoint/2010/main" val="8633603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Implications of Purchasing-Power Parity</a:t>
            </a:r>
            <a:endParaRPr lang="en-US" dirty="0"/>
          </a:p>
        </p:txBody>
      </p:sp>
      <mc:AlternateContent xmlns:mc="http://schemas.openxmlformats.org/markup-compatibility/2006">
        <mc:Choice xmlns:a14="http://schemas.microsoft.com/office/drawing/2010/main" Requires="a14">
          <p:sp>
            <p:nvSpPr>
              <p:cNvPr id="6" name="Content Placeholder 5"/>
              <p:cNvSpPr>
                <a:spLocks noGrp="1"/>
              </p:cNvSpPr>
              <p:nvPr>
                <p:ph idx="1"/>
              </p:nvPr>
            </p:nvSpPr>
            <p:spPr/>
            <p:txBody>
              <a:bodyPr/>
              <a:lstStyle/>
              <a:p>
                <a:r>
                  <a:rPr lang="en-US" dirty="0" smtClean="0"/>
                  <a:t>We’ve just seen that in the long run </a:t>
                </a:r>
                <a14:m>
                  <m:oMath xmlns:m="http://schemas.openxmlformats.org/officeDocument/2006/math">
                    <m:f>
                      <m:fPr>
                        <m:ctrlPr>
                          <a:rPr lang="en-US" altLang="en-US" i="1" smtClean="0">
                            <a:latin typeface="Cambria Math" panose="02040503050406030204" pitchFamily="18" charset="0"/>
                          </a:rPr>
                        </m:ctrlPr>
                      </m:fPr>
                      <m:num>
                        <m:r>
                          <a:rPr lang="en-US" altLang="en-US" b="0" i="1" smtClean="0">
                            <a:latin typeface="Cambria Math" panose="02040503050406030204" pitchFamily="18" charset="0"/>
                          </a:rPr>
                          <m:t>𝑒</m:t>
                        </m:r>
                        <m:r>
                          <a:rPr lang="en-US" altLang="en-US" b="0" i="1" smtClean="0">
                            <a:latin typeface="Cambria Math" panose="02040503050406030204" pitchFamily="18" charset="0"/>
                            <a:ea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𝑃</m:t>
                        </m:r>
                      </m:num>
                      <m:den>
                        <m:sSup>
                          <m:sSupPr>
                            <m:ctrlPr>
                              <a:rPr lang="en-US" altLang="en-US" i="1" smtClean="0">
                                <a:latin typeface="Cambria Math" panose="02040503050406030204" pitchFamily="18" charset="0"/>
                              </a:rPr>
                            </m:ctrlPr>
                          </m:sSupPr>
                          <m:e>
                            <m:r>
                              <a:rPr lang="en-US" altLang="en-US" b="0" i="1" smtClean="0">
                                <a:latin typeface="Cambria Math" panose="02040503050406030204" pitchFamily="18" charset="0"/>
                              </a:rPr>
                              <m:t>𝑃</m:t>
                            </m:r>
                          </m:e>
                          <m:sup>
                            <m:r>
                              <a:rPr lang="en-US" altLang="en-US" b="0" i="1" smtClean="0">
                                <a:latin typeface="Cambria Math" panose="02040503050406030204" pitchFamily="18" charset="0"/>
                              </a:rPr>
                              <m:t>∗</m:t>
                            </m:r>
                          </m:sup>
                        </m:sSup>
                      </m:den>
                    </m:f>
                    <m:r>
                      <a:rPr lang="en-US" altLang="en-US" b="0" i="1" smtClean="0">
                        <a:latin typeface="Cambria Math" panose="02040503050406030204" pitchFamily="18" charset="0"/>
                      </a:rPr>
                      <m:t>=1</m:t>
                    </m:r>
                  </m:oMath>
                </a14:m>
                <a:endParaRPr lang="en-US" dirty="0" smtClean="0"/>
              </a:p>
              <a:p>
                <a:r>
                  <a:rPr lang="en-US" dirty="0" smtClean="0"/>
                  <a:t>This implies </a:t>
                </a:r>
                <a14:m>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𝑃</m:t>
                            </m:r>
                          </m:e>
                          <m:sup>
                            <m:r>
                              <a:rPr lang="en-US" b="0" i="1" smtClean="0">
                                <a:latin typeface="Cambria Math" panose="02040503050406030204" pitchFamily="18" charset="0"/>
                              </a:rPr>
                              <m:t>∗</m:t>
                            </m:r>
                          </m:sup>
                        </m:sSup>
                      </m:num>
                      <m:den>
                        <m:r>
                          <a:rPr lang="en-US" b="0" i="1" smtClean="0">
                            <a:latin typeface="Cambria Math" panose="02040503050406030204" pitchFamily="18" charset="0"/>
                          </a:rPr>
                          <m:t>𝑃</m:t>
                        </m:r>
                      </m:den>
                    </m:f>
                  </m:oMath>
                </a14:m>
                <a:endParaRPr lang="en-US" dirty="0"/>
              </a:p>
              <a:p>
                <a:endParaRPr lang="en-US" dirty="0"/>
              </a:p>
              <a:p>
                <a:r>
                  <a:rPr lang="en-US" dirty="0" smtClean="0"/>
                  <a:t>Therefore, w</a:t>
                </a:r>
                <a:r>
                  <a:rPr lang="en-US" altLang="en-US" dirty="0" smtClean="0"/>
                  <a:t>hen </a:t>
                </a:r>
                <a:r>
                  <a:rPr lang="en-US" altLang="en-US" i="1" dirty="0" smtClean="0"/>
                  <a:t>P</a:t>
                </a:r>
                <a:r>
                  <a:rPr lang="en-US" altLang="en-US" dirty="0" smtClean="0"/>
                  <a:t>↑ we have </a:t>
                </a:r>
                <a:r>
                  <a:rPr lang="en-US" altLang="en-US" i="1" dirty="0" smtClean="0"/>
                  <a:t>e</a:t>
                </a:r>
                <a:r>
                  <a:rPr lang="en-US" altLang="en-US" dirty="0" smtClean="0"/>
                  <a:t>↓.</a:t>
                </a:r>
              </a:p>
              <a:p>
                <a:r>
                  <a:rPr lang="en-US" altLang="en-US" dirty="0" smtClean="0"/>
                  <a:t>That is, </a:t>
                </a:r>
                <a:r>
                  <a:rPr lang="en-US" altLang="en-US" dirty="0" smtClean="0">
                    <a:solidFill>
                      <a:srgbClr val="FF0000"/>
                    </a:solidFill>
                  </a:rPr>
                  <a:t>when prices </a:t>
                </a:r>
                <a:r>
                  <a:rPr lang="en-US" altLang="en-US" dirty="0" smtClean="0">
                    <a:solidFill>
                      <a:srgbClr val="FF0000"/>
                    </a:solidFill>
                  </a:rPr>
                  <a:t>rise </a:t>
                </a:r>
                <a:r>
                  <a:rPr lang="en-US" altLang="en-US" dirty="0" smtClean="0">
                    <a:solidFill>
                      <a:srgbClr val="FF0000"/>
                    </a:solidFill>
                  </a:rPr>
                  <a:t>in a country, its currency will be </a:t>
                </a:r>
                <a:r>
                  <a:rPr lang="en-US" altLang="en-US" dirty="0" smtClean="0">
                    <a:solidFill>
                      <a:srgbClr val="FF0000"/>
                    </a:solidFill>
                  </a:rPr>
                  <a:t>worth less </a:t>
                </a:r>
                <a:r>
                  <a:rPr lang="en-US" altLang="en-US" dirty="0" smtClean="0">
                    <a:solidFill>
                      <a:srgbClr val="FF0000"/>
                    </a:solidFill>
                  </a:rPr>
                  <a:t>in terms of other currencies</a:t>
                </a:r>
                <a:r>
                  <a:rPr lang="en-US" altLang="en-US" dirty="0" smtClean="0"/>
                  <a:t>.</a:t>
                </a:r>
                <a:endParaRPr lang="en-US" altLang="en-US" dirty="0" smtClean="0"/>
              </a:p>
              <a:p>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idx="1"/>
              </p:nvPr>
            </p:nvSpPr>
            <p:spPr>
              <a:blipFill>
                <a:blip r:embed="rId2"/>
                <a:stretch>
                  <a:fillRect l="-1043" t="-280" r="-1101"/>
                </a:stretch>
              </a:blipFill>
            </p:spPr>
            <p:txBody>
              <a:bodyPr/>
              <a:lstStyle/>
              <a:p>
                <a:r>
                  <a:rPr lang="en-US">
                    <a:noFill/>
                  </a:rPr>
                  <a:t> </a:t>
                </a:r>
              </a:p>
            </p:txBody>
          </p:sp>
        </mc:Fallback>
      </mc:AlternateContent>
    </p:spTree>
    <p:extLst>
      <p:ext uri="{BB962C8B-B14F-4D97-AF65-F5344CB8AC3E}">
        <p14:creationId xmlns:p14="http://schemas.microsoft.com/office/powerpoint/2010/main" val="32915867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algn="l"/>
            <a:r>
              <a:rPr lang="en-US" altLang="en-US" dirty="0"/>
              <a:t>Implications of Purchasing-Power Parity</a:t>
            </a:r>
          </a:p>
        </p:txBody>
      </p:sp>
      <p:sp>
        <p:nvSpPr>
          <p:cNvPr id="60419" name="Rectangle 3"/>
          <p:cNvSpPr>
            <a:spLocks noGrp="1" noChangeArrowheads="1"/>
          </p:cNvSpPr>
          <p:nvPr>
            <p:ph idx="1"/>
          </p:nvPr>
        </p:nvSpPr>
        <p:spPr/>
        <p:txBody>
          <a:bodyPr/>
          <a:lstStyle/>
          <a:p>
            <a:r>
              <a:rPr lang="en-US" altLang="en-US" dirty="0" smtClean="0"/>
              <a:t>I assume you are aware of the quantity theory of money</a:t>
            </a:r>
          </a:p>
          <a:p>
            <a:pPr lvl="1"/>
            <a:r>
              <a:rPr lang="en-US" altLang="en-US" dirty="0" smtClean="0"/>
              <a:t>It says that in the long run if the quantity of money in an economy increases faster than the output produced, then prices will rise.</a:t>
            </a:r>
            <a:endParaRPr lang="en-US" altLang="en-US" dirty="0" smtClean="0"/>
          </a:p>
          <a:p>
            <a:r>
              <a:rPr lang="en-US" altLang="en-US" dirty="0" smtClean="0"/>
              <a:t>That is, </a:t>
            </a:r>
            <a:r>
              <a:rPr lang="en-US" altLang="en-US" dirty="0" smtClean="0">
                <a:solidFill>
                  <a:srgbClr val="FF0000"/>
                </a:solidFill>
              </a:rPr>
              <a:t>when </a:t>
            </a:r>
            <a:r>
              <a:rPr lang="en-US" altLang="en-US" dirty="0" smtClean="0">
                <a:solidFill>
                  <a:srgbClr val="FF0000"/>
                </a:solidFill>
              </a:rPr>
              <a:t>the central bank of a country prints large quantities of money, the country’s money loses value in </a:t>
            </a:r>
            <a:r>
              <a:rPr lang="en-US" altLang="en-US" dirty="0" smtClean="0">
                <a:solidFill>
                  <a:srgbClr val="FF0000"/>
                </a:solidFill>
              </a:rPr>
              <a:t>the sense that it </a:t>
            </a:r>
            <a:r>
              <a:rPr lang="en-US" altLang="en-US" dirty="0" smtClean="0">
                <a:solidFill>
                  <a:srgbClr val="FF0000"/>
                </a:solidFill>
              </a:rPr>
              <a:t>buys fewer goods and </a:t>
            </a:r>
            <a:r>
              <a:rPr lang="en-US" altLang="en-US" dirty="0" smtClean="0">
                <a:solidFill>
                  <a:srgbClr val="FF0000"/>
                </a:solidFill>
              </a:rPr>
              <a:t>services</a:t>
            </a:r>
            <a:r>
              <a:rPr lang="en-US" altLang="en-US" dirty="0" smtClean="0"/>
              <a:t>.</a:t>
            </a:r>
          </a:p>
          <a:p>
            <a:r>
              <a:rPr lang="en-US" altLang="en-US" dirty="0" smtClean="0">
                <a:solidFill>
                  <a:srgbClr val="FF0000"/>
                </a:solidFill>
              </a:rPr>
              <a:t>Moreover, </a:t>
            </a:r>
            <a:r>
              <a:rPr lang="en-US" altLang="en-US" dirty="0" smtClean="0"/>
              <a:t>as we saw in the previous slide</a:t>
            </a:r>
            <a:r>
              <a:rPr lang="en-US" altLang="en-US" dirty="0"/>
              <a:t>, </a:t>
            </a:r>
            <a:r>
              <a:rPr lang="en-US" altLang="en-US" dirty="0">
                <a:solidFill>
                  <a:srgbClr val="FF0000"/>
                </a:solidFill>
              </a:rPr>
              <a:t>the country’s money </a:t>
            </a:r>
            <a:r>
              <a:rPr lang="en-US" altLang="en-US" dirty="0" smtClean="0">
                <a:solidFill>
                  <a:srgbClr val="FF0000"/>
                </a:solidFill>
              </a:rPr>
              <a:t>also loses </a:t>
            </a:r>
            <a:r>
              <a:rPr lang="en-US" altLang="en-US" dirty="0">
                <a:solidFill>
                  <a:srgbClr val="FF0000"/>
                </a:solidFill>
              </a:rPr>
              <a:t>value in the sense that it </a:t>
            </a:r>
            <a:r>
              <a:rPr lang="en-US" altLang="en-US" dirty="0" smtClean="0">
                <a:solidFill>
                  <a:srgbClr val="FF0000"/>
                </a:solidFill>
              </a:rPr>
              <a:t>buys </a:t>
            </a:r>
            <a:r>
              <a:rPr lang="en-US" altLang="en-US" dirty="0" smtClean="0">
                <a:solidFill>
                  <a:srgbClr val="FF0000"/>
                </a:solidFill>
              </a:rPr>
              <a:t>smaller amounts of other </a:t>
            </a:r>
            <a:r>
              <a:rPr lang="en-US" altLang="en-US" dirty="0" smtClean="0">
                <a:solidFill>
                  <a:srgbClr val="FF0000"/>
                </a:solidFill>
              </a:rPr>
              <a:t>currencies.</a:t>
            </a:r>
            <a:endParaRPr lang="en-US" altLang="en-US" dirty="0" smtClean="0">
              <a:solidFill>
                <a:srgbClr val="FF0000"/>
              </a:solidFill>
            </a:endParaRPr>
          </a:p>
        </p:txBody>
      </p:sp>
    </p:spTree>
    <p:extLst>
      <p:ext uri="{BB962C8B-B14F-4D97-AF65-F5344CB8AC3E}">
        <p14:creationId xmlns:p14="http://schemas.microsoft.com/office/powerpoint/2010/main" val="26188822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pPr>
              <a:defRPr/>
            </a:pPr>
            <a:r>
              <a:rPr lang="en-US" altLang="en-US" dirty="0" smtClean="0"/>
              <a:t>Figure 3</a:t>
            </a:r>
            <a:r>
              <a:rPr lang="en-US" altLang="en-US" dirty="0">
                <a:solidFill>
                  <a:srgbClr val="002060"/>
                </a:solidFill>
              </a:rPr>
              <a:t> Money, Prices, and the Nominal Exchange Rate during the German Hyperinflation</a:t>
            </a:r>
            <a:endParaRPr lang="en-US" altLang="en-US" dirty="0" smtClean="0"/>
          </a:p>
        </p:txBody>
      </p:sp>
      <p:sp>
        <p:nvSpPr>
          <p:cNvPr id="61443" name="Slide Number Placeholder 2"/>
          <p:cNvSpPr>
            <a:spLocks noGrp="1"/>
          </p:cNvSpPr>
          <p:nvPr>
            <p:ph type="sldNum" sz="quarter" idx="10"/>
          </p:nvPr>
        </p:nvSpPr>
        <p:spPr bwMode="auto">
          <a:xfrm>
            <a:off x="9982200" y="6473826"/>
            <a:ext cx="681038" cy="379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a:solidFill>
                  <a:schemeClr val="tx1"/>
                </a:solidFill>
                <a:latin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defRPr>
            </a:lvl9pPr>
          </a:lstStyle>
          <a:p>
            <a:pPr algn="ctr" eaLnBrk="1" hangingPunct="1">
              <a:spcBef>
                <a:spcPct val="0"/>
              </a:spcBef>
              <a:buFontTx/>
              <a:buNone/>
            </a:pPr>
            <a:fld id="{043146BD-21E5-472A-ADC0-F0A908BE708F}" type="slidenum">
              <a:rPr lang="en-US" altLang="en-US" sz="2400">
                <a:latin typeface="Arial" panose="020B0604020202020204" pitchFamily="34" charset="0"/>
              </a:rPr>
              <a:pPr algn="ctr" eaLnBrk="1" hangingPunct="1">
                <a:spcBef>
                  <a:spcPct val="0"/>
                </a:spcBef>
                <a:buFontTx/>
                <a:buNone/>
              </a:pPr>
              <a:t>43</a:t>
            </a:fld>
            <a:endParaRPr lang="en-US" altLang="en-US" sz="2400">
              <a:latin typeface="Arial" panose="020B0604020202020204" pitchFamily="34" charset="0"/>
            </a:endParaRPr>
          </a:p>
        </p:txBody>
      </p:sp>
      <p:sp>
        <p:nvSpPr>
          <p:cNvPr id="7" name="TextBox 6"/>
          <p:cNvSpPr txBox="1">
            <a:spLocks noChangeArrowheads="1"/>
          </p:cNvSpPr>
          <p:nvPr/>
        </p:nvSpPr>
        <p:spPr bwMode="auto">
          <a:xfrm>
            <a:off x="8086726" y="1465264"/>
            <a:ext cx="2506663"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a:solidFill>
                  <a:schemeClr val="tx1"/>
                </a:solidFill>
                <a:latin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defRPr>
            </a:lvl9pPr>
          </a:lstStyle>
          <a:p>
            <a:pPr eaLnBrk="1" hangingPunct="1">
              <a:spcBef>
                <a:spcPct val="0"/>
              </a:spcBef>
              <a:buFontTx/>
              <a:buNone/>
            </a:pPr>
            <a:r>
              <a:rPr lang="en-US" altLang="en-US" sz="1600"/>
              <a:t>This figure shows the money supply, the price level, and the exchange rate (measured as U.S. cents per mark) for the German hyperinflation from January 1921 to December 1924. Notice how similarly these three variables move. When the quantity of money started growing quickly, the price level followed, and the mark depreciated relative to the dollar. When the German central bank stabilized the money supply, the price level and exchange rate stabilized as well.</a:t>
            </a:r>
          </a:p>
        </p:txBody>
      </p:sp>
      <p:grpSp>
        <p:nvGrpSpPr>
          <p:cNvPr id="2" name="Group 1"/>
          <p:cNvGrpSpPr>
            <a:grpSpLocks/>
          </p:cNvGrpSpPr>
          <p:nvPr/>
        </p:nvGrpSpPr>
        <p:grpSpPr bwMode="auto">
          <a:xfrm>
            <a:off x="1698625" y="1238250"/>
            <a:ext cx="6388100" cy="5543550"/>
            <a:chOff x="173986" y="966171"/>
            <a:chExt cx="6389278" cy="5543816"/>
          </a:xfrm>
        </p:grpSpPr>
        <p:pic>
          <p:nvPicPr>
            <p:cNvPr id="614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986" y="1492230"/>
              <a:ext cx="6389278" cy="5017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614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5817" y="966171"/>
              <a:ext cx="1857375"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spTree>
    <p:extLst>
      <p:ext uri="{BB962C8B-B14F-4D97-AF65-F5344CB8AC3E}">
        <p14:creationId xmlns:p14="http://schemas.microsoft.com/office/powerpoint/2010/main" val="462864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algn="l"/>
            <a:r>
              <a:rPr lang="en-US" altLang="en-US" dirty="0"/>
              <a:t>Limitations of Purchasing-Power Parity</a:t>
            </a:r>
          </a:p>
        </p:txBody>
      </p:sp>
      <p:sp>
        <p:nvSpPr>
          <p:cNvPr id="62467" name="Rectangle 3"/>
          <p:cNvSpPr>
            <a:spLocks noGrp="1" noChangeArrowheads="1"/>
          </p:cNvSpPr>
          <p:nvPr>
            <p:ph type="body" idx="1"/>
          </p:nvPr>
        </p:nvSpPr>
        <p:spPr/>
        <p:txBody>
          <a:bodyPr/>
          <a:lstStyle/>
          <a:p>
            <a:r>
              <a:rPr lang="en-US" altLang="en-US" dirty="0" smtClean="0"/>
              <a:t>We will </a:t>
            </a:r>
            <a:r>
              <a:rPr lang="en-US" altLang="en-US" dirty="0" smtClean="0"/>
              <a:t>discuss </a:t>
            </a:r>
            <a:r>
              <a:rPr lang="en-US" altLang="en-US" dirty="0" smtClean="0"/>
              <a:t>another long-run theory of the real exchange </a:t>
            </a:r>
            <a:r>
              <a:rPr lang="en-US" altLang="en-US" dirty="0"/>
              <a:t>rate later</a:t>
            </a:r>
            <a:endParaRPr lang="en-US" altLang="en-US" dirty="0" smtClean="0"/>
          </a:p>
          <a:p>
            <a:r>
              <a:rPr lang="en-US" altLang="en-US" dirty="0" smtClean="0"/>
              <a:t>The theory of purchasing-power parity, though intuitive, doesn’t fit the real world very well</a:t>
            </a:r>
          </a:p>
          <a:p>
            <a:pPr lvl="1"/>
            <a:r>
              <a:rPr lang="en-US" altLang="en-US" dirty="0" smtClean="0"/>
              <a:t>Many </a:t>
            </a:r>
            <a:r>
              <a:rPr lang="en-US" altLang="en-US" dirty="0" smtClean="0"/>
              <a:t>goods are not easily traded or shipped from one country to another.</a:t>
            </a:r>
          </a:p>
          <a:p>
            <a:pPr lvl="1"/>
            <a:r>
              <a:rPr lang="en-US" altLang="en-US" dirty="0" smtClean="0"/>
              <a:t>Tradable goods are not always perfect substitutes when they are produced in different countries.</a:t>
            </a:r>
          </a:p>
        </p:txBody>
      </p:sp>
    </p:spTree>
    <p:extLst>
      <p:ext uri="{BB962C8B-B14F-4D97-AF65-F5344CB8AC3E}">
        <p14:creationId xmlns:p14="http://schemas.microsoft.com/office/powerpoint/2010/main" val="25492109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dirty="0" smtClean="0"/>
              <a:t>The Hamburger Standard</a:t>
            </a:r>
          </a:p>
        </p:txBody>
      </p:sp>
      <p:sp>
        <p:nvSpPr>
          <p:cNvPr id="63491" name="Rectangle 3"/>
          <p:cNvSpPr>
            <a:spLocks noGrp="1" noChangeArrowheads="1"/>
          </p:cNvSpPr>
          <p:nvPr>
            <p:ph idx="1"/>
          </p:nvPr>
        </p:nvSpPr>
        <p:spPr>
          <a:xfrm>
            <a:off x="838200" y="1825625"/>
            <a:ext cx="7807960" cy="4351338"/>
          </a:xfrm>
        </p:spPr>
        <p:txBody>
          <a:bodyPr/>
          <a:lstStyle/>
          <a:p>
            <a:r>
              <a:rPr lang="en-US" altLang="en-US" dirty="0" smtClean="0"/>
              <a:t>See the web site for The Economist’s Big Mac Currency Index: </a:t>
            </a:r>
            <a:r>
              <a:rPr lang="en-US" altLang="en-US" dirty="0" smtClean="0">
                <a:hlinkClick r:id="rId2"/>
              </a:rPr>
              <a:t>https://www.economist.com/content/big-mac-index</a:t>
            </a:r>
            <a:endParaRPr lang="en-US" altLang="en-US" dirty="0" smtClean="0"/>
          </a:p>
          <a:p>
            <a:endParaRPr lang="en-US" altLang="en-US" dirty="0" smtClean="0"/>
          </a:p>
        </p:txBody>
      </p:sp>
      <p:pic>
        <p:nvPicPr>
          <p:cNvPr id="63492" name="Picture 5" descr="BigM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6160" y="1825625"/>
            <a:ext cx="3048000"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6288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So far, we have seen a simple theory of the real exchange rate</a:t>
            </a:r>
          </a:p>
          <a:p>
            <a:r>
              <a:rPr lang="en-US" dirty="0" smtClean="0"/>
              <a:t>We need a more realistic theory of the real exchange rate</a:t>
            </a:r>
          </a:p>
          <a:p>
            <a:r>
              <a:rPr lang="en-US" dirty="0" smtClean="0"/>
              <a:t>Plus, we need a long-run theory of a country’s net exports</a:t>
            </a:r>
            <a:endParaRPr lang="en-US" dirty="0"/>
          </a:p>
        </p:txBody>
      </p:sp>
    </p:spTree>
    <p:extLst>
      <p:ext uri="{BB962C8B-B14F-4D97-AF65-F5344CB8AC3E}">
        <p14:creationId xmlns:p14="http://schemas.microsoft.com/office/powerpoint/2010/main" val="840075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Exports, Imports, Net Exports </a:t>
            </a:r>
            <a:endParaRPr lang="en-US" dirty="0"/>
          </a:p>
        </p:txBody>
      </p:sp>
      <p:sp>
        <p:nvSpPr>
          <p:cNvPr id="3" name="Content Placeholder 2"/>
          <p:cNvSpPr>
            <a:spLocks noGrp="1"/>
          </p:cNvSpPr>
          <p:nvPr>
            <p:ph idx="1"/>
          </p:nvPr>
        </p:nvSpPr>
        <p:spPr/>
        <p:txBody>
          <a:bodyPr>
            <a:noAutofit/>
          </a:bodyPr>
          <a:lstStyle/>
          <a:p>
            <a:r>
              <a:rPr lang="en-US" altLang="en-US" dirty="0" smtClean="0"/>
              <a:t>Households, businesses, and government entities in open economies trade goods and services with foreigners.</a:t>
            </a:r>
          </a:p>
          <a:p>
            <a:endParaRPr lang="en-US" altLang="en-US" dirty="0"/>
          </a:p>
          <a:p>
            <a:r>
              <a:rPr lang="en-US" altLang="en-US" dirty="0" smtClean="0">
                <a:solidFill>
                  <a:schemeClr val="accent5">
                    <a:lumMod val="75000"/>
                  </a:schemeClr>
                </a:solidFill>
              </a:rPr>
              <a:t>Exports</a:t>
            </a:r>
            <a:r>
              <a:rPr lang="en-US" altLang="en-US" dirty="0" smtClean="0"/>
              <a:t> </a:t>
            </a:r>
            <a:r>
              <a:rPr lang="en-US" altLang="en-US" dirty="0" smtClean="0"/>
              <a:t>= The market value of goods and services that are produced domestically and sold abroad</a:t>
            </a:r>
          </a:p>
          <a:p>
            <a:r>
              <a:rPr lang="en-US" altLang="en-US" dirty="0" smtClean="0">
                <a:solidFill>
                  <a:schemeClr val="accent5">
                    <a:lumMod val="75000"/>
                  </a:schemeClr>
                </a:solidFill>
              </a:rPr>
              <a:t>Imports</a:t>
            </a:r>
            <a:r>
              <a:rPr lang="en-US" altLang="en-US" dirty="0" smtClean="0"/>
              <a:t> = The market value of goods and services that are produced abroad and sold domestically</a:t>
            </a:r>
          </a:p>
          <a:p>
            <a:r>
              <a:rPr lang="en-US" altLang="en-US" dirty="0" smtClean="0">
                <a:solidFill>
                  <a:schemeClr val="accent5">
                    <a:lumMod val="75000"/>
                  </a:schemeClr>
                </a:solidFill>
              </a:rPr>
              <a:t>Net exports </a:t>
            </a:r>
            <a:r>
              <a:rPr lang="en-US" altLang="en-US" dirty="0" smtClean="0"/>
              <a:t>= Exports – Imports</a:t>
            </a:r>
          </a:p>
          <a:p>
            <a:pPr lvl="1"/>
            <a:r>
              <a:rPr lang="en-US" altLang="en-US" dirty="0" smtClean="0"/>
              <a:t>Net exports is also called the </a:t>
            </a:r>
            <a:r>
              <a:rPr lang="en-US" altLang="en-US" dirty="0" smtClean="0">
                <a:solidFill>
                  <a:schemeClr val="accent5">
                    <a:lumMod val="75000"/>
                  </a:schemeClr>
                </a:solidFill>
              </a:rPr>
              <a:t>trade balance</a:t>
            </a:r>
          </a:p>
          <a:p>
            <a:pPr lvl="1"/>
            <a:r>
              <a:rPr lang="en-US" altLang="en-US" dirty="0" smtClean="0"/>
              <a:t>Could be positive, negative, or zero</a:t>
            </a:r>
            <a:endParaRPr lang="en-US" altLang="en-US" dirty="0" smtClean="0"/>
          </a:p>
          <a:p>
            <a:endParaRPr lang="en-US" dirty="0"/>
          </a:p>
        </p:txBody>
      </p:sp>
    </p:spTree>
    <p:extLst>
      <p:ext uri="{BB962C8B-B14F-4D97-AF65-F5344CB8AC3E}">
        <p14:creationId xmlns:p14="http://schemas.microsoft.com/office/powerpoint/2010/main" val="1777845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Definitions: Exports, Imports, Net Exports </a:t>
            </a:r>
            <a:endParaRPr lang="en-US" dirty="0"/>
          </a:p>
        </p:txBody>
      </p:sp>
      <p:graphicFrame>
        <p:nvGraphicFramePr>
          <p:cNvPr id="5" name="3charty0(A019RE1A156NBEA(00(B020RE1A156NBEA(B021RE1A156NBEA(lin(lin(lin"/>
          <p:cNvGraphicFramePr>
            <a:graphicFrameLocks/>
          </p:cNvGraphicFramePr>
          <p:nvPr>
            <p:extLst>
              <p:ext uri="{D42A27DB-BD31-4B8C-83A1-F6EECF244321}">
                <p14:modId xmlns:p14="http://schemas.microsoft.com/office/powerpoint/2010/main" val="638695999"/>
              </p:ext>
            </p:extLst>
          </p:nvPr>
        </p:nvGraphicFramePr>
        <p:xfrm>
          <a:off x="838200" y="1690688"/>
          <a:ext cx="8268792" cy="483812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310255" y="1810327"/>
            <a:ext cx="2770909" cy="4247317"/>
          </a:xfrm>
          <a:prstGeom prst="rect">
            <a:avLst/>
          </a:prstGeom>
          <a:noFill/>
        </p:spPr>
        <p:txBody>
          <a:bodyPr wrap="square" rtlCol="0">
            <a:spAutoFit/>
          </a:bodyPr>
          <a:lstStyle/>
          <a:p>
            <a:r>
              <a:rPr lang="en-US" dirty="0" smtClean="0"/>
              <a:t>Data:</a:t>
            </a:r>
            <a:br>
              <a:rPr lang="en-US" dirty="0" smtClean="0"/>
            </a:br>
            <a:r>
              <a:rPr lang="en-US" dirty="0" smtClean="0"/>
              <a:t>Net exports of goods and services:</a:t>
            </a:r>
          </a:p>
          <a:p>
            <a:r>
              <a:rPr lang="en-US" dirty="0" smtClean="0">
                <a:hlinkClick r:id="rId3"/>
              </a:rPr>
              <a:t>https://fred.stlouisfed.org/series/A019RE1A156NBEA</a:t>
            </a:r>
            <a:r>
              <a:rPr lang="en-US" dirty="0" smtClean="0"/>
              <a:t> </a:t>
            </a:r>
          </a:p>
          <a:p>
            <a:endParaRPr lang="en-US" dirty="0" smtClean="0"/>
          </a:p>
          <a:p>
            <a:r>
              <a:rPr lang="en-US" dirty="0" smtClean="0"/>
              <a:t>Exports of goods and services:</a:t>
            </a:r>
          </a:p>
          <a:p>
            <a:r>
              <a:rPr lang="en-US" dirty="0" smtClean="0">
                <a:hlinkClick r:id="rId4"/>
              </a:rPr>
              <a:t>https://fred.stlouisfed.org/series/B020RE1A156NBEA</a:t>
            </a:r>
            <a:r>
              <a:rPr lang="en-US" dirty="0" smtClean="0"/>
              <a:t> </a:t>
            </a:r>
          </a:p>
          <a:p>
            <a:endParaRPr lang="en-US" dirty="0" smtClean="0"/>
          </a:p>
          <a:p>
            <a:r>
              <a:rPr lang="en-US" dirty="0" smtClean="0"/>
              <a:t>Imports of goods and services:</a:t>
            </a:r>
          </a:p>
          <a:p>
            <a:r>
              <a:rPr lang="en-US" dirty="0" smtClean="0">
                <a:hlinkClick r:id="rId5"/>
              </a:rPr>
              <a:t>https://fred.stlouisfed.org/series/B021RE1A156NBEA</a:t>
            </a:r>
            <a:r>
              <a:rPr lang="en-US" dirty="0" smtClean="0"/>
              <a:t> </a:t>
            </a:r>
            <a:endParaRPr lang="en-US" dirty="0"/>
          </a:p>
        </p:txBody>
      </p:sp>
    </p:spTree>
    <p:extLst>
      <p:ext uri="{BB962C8B-B14F-4D97-AF65-F5344CB8AC3E}">
        <p14:creationId xmlns:p14="http://schemas.microsoft.com/office/powerpoint/2010/main" val="188255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Definitions: Surplus, Deficit, Balanced Trade</a:t>
            </a:r>
            <a:endParaRPr lang="en-US" dirty="0"/>
          </a:p>
        </p:txBody>
      </p:sp>
      <p:graphicFrame>
        <p:nvGraphicFramePr>
          <p:cNvPr id="5" name="3charty0(A019RE1A156NBEA(00(B020RE1A156NBEA(B021RE1A156NBEA(lin(lin(lin"/>
          <p:cNvGraphicFramePr>
            <a:graphicFrameLocks/>
          </p:cNvGraphicFramePr>
          <p:nvPr>
            <p:extLst>
              <p:ext uri="{D42A27DB-BD31-4B8C-83A1-F6EECF244321}">
                <p14:modId xmlns:p14="http://schemas.microsoft.com/office/powerpoint/2010/main" val="638695999"/>
              </p:ext>
            </p:extLst>
          </p:nvPr>
        </p:nvGraphicFramePr>
        <p:xfrm>
          <a:off x="838200" y="1690688"/>
          <a:ext cx="8268792" cy="4838123"/>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3"/>
          <p:cNvSpPr txBox="1">
            <a:spLocks/>
          </p:cNvSpPr>
          <p:nvPr/>
        </p:nvSpPr>
        <p:spPr>
          <a:xfrm>
            <a:off x="9125523" y="1825625"/>
            <a:ext cx="297411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smtClean="0"/>
              <a:t>Trade surplus </a:t>
            </a:r>
          </a:p>
          <a:p>
            <a:pPr lvl="1"/>
            <a:r>
              <a:rPr lang="en-US" altLang="en-US" sz="2000" dirty="0" smtClean="0"/>
              <a:t>Net exports &gt; 0</a:t>
            </a:r>
          </a:p>
          <a:p>
            <a:pPr lvl="1"/>
            <a:r>
              <a:rPr lang="en-US" altLang="en-US" sz="2000" dirty="0" smtClean="0"/>
              <a:t>Exports &gt; Imports</a:t>
            </a:r>
          </a:p>
          <a:p>
            <a:r>
              <a:rPr lang="en-US" altLang="en-US" sz="2400" dirty="0" smtClean="0"/>
              <a:t>Trade deficit</a:t>
            </a:r>
          </a:p>
          <a:p>
            <a:pPr lvl="1"/>
            <a:r>
              <a:rPr lang="en-US" altLang="en-US" sz="2000" dirty="0" smtClean="0"/>
              <a:t>Net exports &lt; 0</a:t>
            </a:r>
          </a:p>
          <a:p>
            <a:pPr lvl="1"/>
            <a:r>
              <a:rPr lang="en-US" altLang="en-US" sz="2000" dirty="0" smtClean="0"/>
              <a:t>Exports &lt; Imports</a:t>
            </a:r>
          </a:p>
          <a:p>
            <a:r>
              <a:rPr lang="en-US" altLang="en-US" sz="2400" dirty="0" smtClean="0"/>
              <a:t>Balanced trade</a:t>
            </a:r>
          </a:p>
          <a:p>
            <a:pPr lvl="1"/>
            <a:r>
              <a:rPr lang="en-US" altLang="en-US" sz="2000" dirty="0" smtClean="0"/>
              <a:t>Net exports = 0</a:t>
            </a:r>
          </a:p>
          <a:p>
            <a:pPr lvl="1"/>
            <a:r>
              <a:rPr lang="en-US" altLang="en-US" sz="2000" dirty="0" smtClean="0"/>
              <a:t>Exports = Imports</a:t>
            </a:r>
            <a:endParaRPr lang="en-US" sz="2000" dirty="0"/>
          </a:p>
        </p:txBody>
      </p:sp>
    </p:spTree>
    <p:extLst>
      <p:ext uri="{BB962C8B-B14F-4D97-AF65-F5344CB8AC3E}">
        <p14:creationId xmlns:p14="http://schemas.microsoft.com/office/powerpoint/2010/main" val="582445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Capital Outflow, Capital Inflow, Net Capital Outflow</a:t>
            </a:r>
            <a:endParaRPr lang="en-US" dirty="0"/>
          </a:p>
        </p:txBody>
      </p:sp>
      <p:sp>
        <p:nvSpPr>
          <p:cNvPr id="3" name="Content Placeholder 2"/>
          <p:cNvSpPr>
            <a:spLocks noGrp="1"/>
          </p:cNvSpPr>
          <p:nvPr>
            <p:ph idx="1"/>
          </p:nvPr>
        </p:nvSpPr>
        <p:spPr/>
        <p:txBody>
          <a:bodyPr>
            <a:noAutofit/>
          </a:bodyPr>
          <a:lstStyle/>
          <a:p>
            <a:r>
              <a:rPr lang="en-US" altLang="en-US" dirty="0" smtClean="0"/>
              <a:t>Households, businesses, and government entities in open economies trade financial and other assets with foreigners.</a:t>
            </a:r>
          </a:p>
          <a:p>
            <a:endParaRPr lang="en-US" altLang="en-US" dirty="0"/>
          </a:p>
          <a:p>
            <a:r>
              <a:rPr lang="en-US" altLang="en-US" dirty="0" smtClean="0">
                <a:solidFill>
                  <a:schemeClr val="accent5">
                    <a:lumMod val="75000"/>
                  </a:schemeClr>
                </a:solidFill>
              </a:rPr>
              <a:t>Capital </a:t>
            </a:r>
            <a:r>
              <a:rPr lang="en-US" altLang="en-US" dirty="0" smtClean="0">
                <a:solidFill>
                  <a:schemeClr val="accent5">
                    <a:lumMod val="75000"/>
                  </a:schemeClr>
                </a:solidFill>
              </a:rPr>
              <a:t>outflow </a:t>
            </a:r>
            <a:r>
              <a:rPr lang="en-US" altLang="en-US" dirty="0" smtClean="0"/>
              <a:t>= value of foreign assets purchased by domestic residents</a:t>
            </a:r>
          </a:p>
          <a:p>
            <a:r>
              <a:rPr lang="en-US" altLang="en-US" dirty="0" smtClean="0">
                <a:solidFill>
                  <a:schemeClr val="accent5">
                    <a:lumMod val="75000"/>
                  </a:schemeClr>
                </a:solidFill>
              </a:rPr>
              <a:t>Capital inflow </a:t>
            </a:r>
            <a:r>
              <a:rPr lang="en-US" altLang="en-US" dirty="0" smtClean="0"/>
              <a:t>= value of domestic assets purchased by foreign residents</a:t>
            </a:r>
          </a:p>
          <a:p>
            <a:r>
              <a:rPr lang="en-US" altLang="en-US" dirty="0" smtClean="0">
                <a:solidFill>
                  <a:schemeClr val="accent5">
                    <a:lumMod val="75000"/>
                  </a:schemeClr>
                </a:solidFill>
              </a:rPr>
              <a:t>Net capital outflow </a:t>
            </a:r>
            <a:r>
              <a:rPr lang="en-US" altLang="en-US" dirty="0" smtClean="0"/>
              <a:t>= capital outflow – capital inflow</a:t>
            </a:r>
          </a:p>
          <a:p>
            <a:pPr lvl="1"/>
            <a:r>
              <a:rPr lang="en-US" altLang="en-US" i="1" dirty="0" smtClean="0"/>
              <a:t>NCO</a:t>
            </a:r>
            <a:r>
              <a:rPr lang="en-US" altLang="en-US" dirty="0" smtClean="0"/>
              <a:t> for short</a:t>
            </a:r>
          </a:p>
          <a:p>
            <a:pPr lvl="1"/>
            <a:r>
              <a:rPr lang="en-US" altLang="en-US" dirty="0" smtClean="0"/>
              <a:t>Also called </a:t>
            </a:r>
            <a:r>
              <a:rPr lang="en-US" altLang="en-US" dirty="0" smtClean="0">
                <a:solidFill>
                  <a:schemeClr val="accent5">
                    <a:lumMod val="75000"/>
                  </a:schemeClr>
                </a:solidFill>
              </a:rPr>
              <a:t>net foreign investment</a:t>
            </a:r>
          </a:p>
          <a:p>
            <a:pPr lvl="1"/>
            <a:r>
              <a:rPr lang="en-US" dirty="0" smtClean="0"/>
              <a:t>Could be positive or negative or zero.</a:t>
            </a:r>
            <a:endParaRPr lang="en-US" dirty="0"/>
          </a:p>
        </p:txBody>
      </p:sp>
    </p:spTree>
    <p:extLst>
      <p:ext uri="{BB962C8B-B14F-4D97-AF65-F5344CB8AC3E}">
        <p14:creationId xmlns:p14="http://schemas.microsoft.com/office/powerpoint/2010/main" val="424096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Accounting Identity: </a:t>
            </a:r>
            <a:r>
              <a:rPr lang="en-US" i="1" dirty="0" smtClean="0"/>
              <a:t>NX</a:t>
            </a:r>
            <a:r>
              <a:rPr lang="en-US" dirty="0" smtClean="0"/>
              <a:t> = </a:t>
            </a:r>
            <a:r>
              <a:rPr lang="en-US" i="1" dirty="0" smtClean="0"/>
              <a:t>NCO</a:t>
            </a:r>
            <a:endParaRPr lang="en-US" i="1" dirty="0"/>
          </a:p>
        </p:txBody>
      </p:sp>
      <p:sp>
        <p:nvSpPr>
          <p:cNvPr id="3" name="Content Placeholder 2"/>
          <p:cNvSpPr>
            <a:spLocks noGrp="1"/>
          </p:cNvSpPr>
          <p:nvPr>
            <p:ph idx="1"/>
          </p:nvPr>
        </p:nvSpPr>
        <p:spPr/>
        <p:txBody>
          <a:bodyPr/>
          <a:lstStyle/>
          <a:p>
            <a:r>
              <a:rPr lang="en-US" dirty="0" smtClean="0"/>
              <a:t>It turns out that net exports and net capital outflow must </a:t>
            </a:r>
            <a:r>
              <a:rPr lang="en-US" dirty="0" smtClean="0"/>
              <a:t>always be </a:t>
            </a:r>
            <a:r>
              <a:rPr lang="en-US" dirty="0" smtClean="0"/>
              <a:t>equal</a:t>
            </a:r>
          </a:p>
          <a:p>
            <a:pPr lvl="1"/>
            <a:r>
              <a:rPr lang="en-US" dirty="0" smtClean="0"/>
              <a:t>You </a:t>
            </a:r>
            <a:r>
              <a:rPr lang="en-US" dirty="0" smtClean="0"/>
              <a:t>can’t get something for nothing, right?</a:t>
            </a:r>
          </a:p>
          <a:p>
            <a:pPr lvl="1"/>
            <a:r>
              <a:rPr lang="en-US" dirty="0" smtClean="0"/>
              <a:t>The same is true for countries. </a:t>
            </a:r>
          </a:p>
          <a:p>
            <a:pPr lvl="1"/>
            <a:r>
              <a:rPr lang="en-US" dirty="0" smtClean="0"/>
              <a:t>A country can’t buy more goods, services, and assets from other countries than it sells to other countries.</a:t>
            </a:r>
          </a:p>
          <a:p>
            <a:pPr lvl="1"/>
            <a:r>
              <a:rPr lang="en-US" dirty="0" smtClean="0"/>
              <a:t>This is the </a:t>
            </a:r>
            <a:r>
              <a:rPr lang="en-US" dirty="0" smtClean="0"/>
              <a:t>basic reason </a:t>
            </a:r>
            <a:r>
              <a:rPr lang="en-US" dirty="0" smtClean="0"/>
              <a:t>why </a:t>
            </a:r>
            <a:r>
              <a:rPr lang="en-US" i="1" dirty="0" smtClean="0"/>
              <a:t>NX</a:t>
            </a:r>
            <a:r>
              <a:rPr lang="en-US" dirty="0" smtClean="0"/>
              <a:t> and </a:t>
            </a:r>
            <a:r>
              <a:rPr lang="en-US" i="1" dirty="0" smtClean="0"/>
              <a:t>NCO</a:t>
            </a:r>
            <a:r>
              <a:rPr lang="en-US" dirty="0" smtClean="0"/>
              <a:t> must always be equal.</a:t>
            </a:r>
          </a:p>
        </p:txBody>
      </p:sp>
    </p:spTree>
    <p:extLst>
      <p:ext uri="{BB962C8B-B14F-4D97-AF65-F5344CB8AC3E}">
        <p14:creationId xmlns:p14="http://schemas.microsoft.com/office/powerpoint/2010/main" val="3236200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1475</TotalTime>
  <Words>2604</Words>
  <Application>Microsoft Office PowerPoint</Application>
  <PresentationFormat>Widescreen</PresentationFormat>
  <Paragraphs>258</Paragraphs>
  <Slides>46</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Calibri</vt:lpstr>
      <vt:lpstr>Calibri Light</vt:lpstr>
      <vt:lpstr>Cambria Math</vt:lpstr>
      <vt:lpstr>Tahoma</vt:lpstr>
      <vt:lpstr>Times New Roman</vt:lpstr>
      <vt:lpstr>Office Theme</vt:lpstr>
      <vt:lpstr>Equation</vt:lpstr>
      <vt:lpstr>Open-Economy Macroeconomics: Basics</vt:lpstr>
      <vt:lpstr>Prerequisites</vt:lpstr>
      <vt:lpstr>Definitions </vt:lpstr>
      <vt:lpstr>Definitions</vt:lpstr>
      <vt:lpstr>Definitions: Exports, Imports, Net Exports </vt:lpstr>
      <vt:lpstr>Definitions: Exports, Imports, Net Exports </vt:lpstr>
      <vt:lpstr>Definitions: Surplus, Deficit, Balanced Trade</vt:lpstr>
      <vt:lpstr>Definitions: Capital Outflow, Capital Inflow, Net Capital Outflow</vt:lpstr>
      <vt:lpstr>An Accounting Identity: NX = NCO</vt:lpstr>
      <vt:lpstr>An Accounting Identity: NX = NCO</vt:lpstr>
      <vt:lpstr>An Accounting Identity: NX = NCO</vt:lpstr>
      <vt:lpstr>An Accounting Identity: S = I + NCO</vt:lpstr>
      <vt:lpstr>An Accounting Identity: S = I + NCO</vt:lpstr>
      <vt:lpstr>An Accounting Identity: S = I + NCO</vt:lpstr>
      <vt:lpstr>An Accounting Identity: S = I + NCO</vt:lpstr>
      <vt:lpstr>Definition: Exchange Rates, Nominal and Real</vt:lpstr>
      <vt:lpstr>Definition: Nominal Exchange Rates</vt:lpstr>
      <vt:lpstr>Definition: Nominal Exchange Rates</vt:lpstr>
      <vt:lpstr>Definition: Nominal Exchange Rates</vt:lpstr>
      <vt:lpstr>Definition: Nominal Exchange Rates</vt:lpstr>
      <vt:lpstr>Definition: Nominal Exchange Rates</vt:lpstr>
      <vt:lpstr>Data on Nominal Exchange Rates</vt:lpstr>
      <vt:lpstr>Definition: Real Exchange Rates</vt:lpstr>
      <vt:lpstr>Definition: Real Exchange Rates</vt:lpstr>
      <vt:lpstr>Definition: Real Exchange Rates</vt:lpstr>
      <vt:lpstr>Definition: Real Exchange Rates</vt:lpstr>
      <vt:lpstr>Definition: Real Exchange Rates</vt:lpstr>
      <vt:lpstr>Definition: Real Exchange Rates</vt:lpstr>
      <vt:lpstr>Definition: Real Exchange Rates</vt:lpstr>
      <vt:lpstr>Data on Real Exchange Rates</vt:lpstr>
      <vt:lpstr>Data: Real and Nominal Exchange Rates</vt:lpstr>
      <vt:lpstr>Theory: Effect of Real Exchange Rates on Net Exports</vt:lpstr>
      <vt:lpstr>Theory: Effect of Real Exchange Rates on Net Exports</vt:lpstr>
      <vt:lpstr>Theory: Purchasing-Power Parity</vt:lpstr>
      <vt:lpstr>The Basic Logic of Purchasing-Power Parity</vt:lpstr>
      <vt:lpstr>The Basic Logic of Purchasing-Power Parity</vt:lpstr>
      <vt:lpstr>The Basic Logic of Purchasing-Power Parity</vt:lpstr>
      <vt:lpstr>The Basic Logic of Purchasing-Power Parity</vt:lpstr>
      <vt:lpstr>The Basic Logic of Purchasing-Power Parity</vt:lpstr>
      <vt:lpstr>Theory: Purchasing-Power Parity</vt:lpstr>
      <vt:lpstr>Implications of Purchasing-Power Parity</vt:lpstr>
      <vt:lpstr>Implications of Purchasing-Power Parity</vt:lpstr>
      <vt:lpstr>Figure 3 Money, Prices, and the Nominal Exchange Rate during the German Hyperinflation</vt:lpstr>
      <vt:lpstr>Limitations of Purchasing-Power Parity</vt:lpstr>
      <vt:lpstr>The Hamburger Standard</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Open-Economy Macroeconomics: Basics</dc:title>
  <dc:creator>Udayan Roy</dc:creator>
  <cp:lastModifiedBy>Udayan Roy</cp:lastModifiedBy>
  <cp:revision>41</cp:revision>
  <dcterms:created xsi:type="dcterms:W3CDTF">2018-03-10T19:26:50Z</dcterms:created>
  <dcterms:modified xsi:type="dcterms:W3CDTF">2018-03-12T03:39:55Z</dcterms:modified>
</cp:coreProperties>
</file>