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700" r:id="rId2"/>
  </p:sldMasterIdLst>
  <p:notesMasterIdLst>
    <p:notesMasterId r:id="rId131"/>
  </p:notesMasterIdLst>
  <p:sldIdLst>
    <p:sldId id="312" r:id="rId3"/>
    <p:sldId id="256" r:id="rId4"/>
    <p:sldId id="325" r:id="rId5"/>
    <p:sldId id="257" r:id="rId6"/>
    <p:sldId id="258" r:id="rId7"/>
    <p:sldId id="344" r:id="rId8"/>
    <p:sldId id="259" r:id="rId9"/>
    <p:sldId id="326" r:id="rId10"/>
    <p:sldId id="407" r:id="rId11"/>
    <p:sldId id="404" r:id="rId12"/>
    <p:sldId id="261" r:id="rId13"/>
    <p:sldId id="405" r:id="rId14"/>
    <p:sldId id="263" r:id="rId15"/>
    <p:sldId id="406" r:id="rId16"/>
    <p:sldId id="345" r:id="rId17"/>
    <p:sldId id="346" r:id="rId18"/>
    <p:sldId id="265" r:id="rId19"/>
    <p:sldId id="421" r:id="rId20"/>
    <p:sldId id="267" r:id="rId21"/>
    <p:sldId id="337" r:id="rId22"/>
    <p:sldId id="316" r:id="rId23"/>
    <p:sldId id="408" r:id="rId24"/>
    <p:sldId id="409" r:id="rId25"/>
    <p:sldId id="268" r:id="rId26"/>
    <p:sldId id="385" r:id="rId27"/>
    <p:sldId id="434" r:id="rId28"/>
    <p:sldId id="435" r:id="rId29"/>
    <p:sldId id="271" r:id="rId30"/>
    <p:sldId id="317" r:id="rId31"/>
    <p:sldId id="386" r:id="rId32"/>
    <p:sldId id="451" r:id="rId33"/>
    <p:sldId id="273" r:id="rId34"/>
    <p:sldId id="274" r:id="rId35"/>
    <p:sldId id="387" r:id="rId36"/>
    <p:sldId id="275" r:id="rId37"/>
    <p:sldId id="276" r:id="rId38"/>
    <p:sldId id="410" r:id="rId39"/>
    <p:sldId id="411" r:id="rId40"/>
    <p:sldId id="412" r:id="rId41"/>
    <p:sldId id="413" r:id="rId42"/>
    <p:sldId id="278" r:id="rId43"/>
    <p:sldId id="347" r:id="rId44"/>
    <p:sldId id="348" r:id="rId45"/>
    <p:sldId id="423" r:id="rId46"/>
    <p:sldId id="388" r:id="rId47"/>
    <p:sldId id="280" r:id="rId48"/>
    <p:sldId id="318" r:id="rId49"/>
    <p:sldId id="436" r:id="rId50"/>
    <p:sldId id="281" r:id="rId51"/>
    <p:sldId id="284" r:id="rId52"/>
    <p:sldId id="422" r:id="rId53"/>
    <p:sldId id="288" r:id="rId54"/>
    <p:sldId id="448" r:id="rId55"/>
    <p:sldId id="453" r:id="rId56"/>
    <p:sldId id="320" r:id="rId57"/>
    <p:sldId id="454" r:id="rId58"/>
    <p:sldId id="467" r:id="rId59"/>
    <p:sldId id="457" r:id="rId60"/>
    <p:sldId id="456" r:id="rId61"/>
    <p:sldId id="459" r:id="rId62"/>
    <p:sldId id="460" r:id="rId63"/>
    <p:sldId id="455" r:id="rId64"/>
    <p:sldId id="461" r:id="rId65"/>
    <p:sldId id="462" r:id="rId66"/>
    <p:sldId id="463" r:id="rId67"/>
    <p:sldId id="468" r:id="rId68"/>
    <p:sldId id="464" r:id="rId69"/>
    <p:sldId id="465" r:id="rId70"/>
    <p:sldId id="466" r:id="rId71"/>
    <p:sldId id="424" r:id="rId72"/>
    <p:sldId id="439" r:id="rId73"/>
    <p:sldId id="441" r:id="rId74"/>
    <p:sldId id="444" r:id="rId75"/>
    <p:sldId id="443" r:id="rId76"/>
    <p:sldId id="445" r:id="rId77"/>
    <p:sldId id="446" r:id="rId78"/>
    <p:sldId id="394" r:id="rId79"/>
    <p:sldId id="395" r:id="rId80"/>
    <p:sldId id="425" r:id="rId81"/>
    <p:sldId id="389" r:id="rId82"/>
    <p:sldId id="321" r:id="rId83"/>
    <p:sldId id="427" r:id="rId84"/>
    <p:sldId id="433" r:id="rId85"/>
    <p:sldId id="431" r:id="rId86"/>
    <p:sldId id="322" r:id="rId87"/>
    <p:sldId id="437" r:id="rId88"/>
    <p:sldId id="383" r:id="rId89"/>
    <p:sldId id="382" r:id="rId90"/>
    <p:sldId id="299" r:id="rId91"/>
    <p:sldId id="331" r:id="rId92"/>
    <p:sldId id="438" r:id="rId93"/>
    <p:sldId id="390" r:id="rId94"/>
    <p:sldId id="351" r:id="rId95"/>
    <p:sldId id="349" r:id="rId96"/>
    <p:sldId id="418" r:id="rId97"/>
    <p:sldId id="419" r:id="rId98"/>
    <p:sldId id="350" r:id="rId99"/>
    <p:sldId id="392" r:id="rId100"/>
    <p:sldId id="393" r:id="rId101"/>
    <p:sldId id="397" r:id="rId102"/>
    <p:sldId id="398" r:id="rId103"/>
    <p:sldId id="399" r:id="rId104"/>
    <p:sldId id="400" r:id="rId105"/>
    <p:sldId id="401" r:id="rId106"/>
    <p:sldId id="402" r:id="rId107"/>
    <p:sldId id="403" r:id="rId108"/>
    <p:sldId id="420" r:id="rId109"/>
    <p:sldId id="432" r:id="rId110"/>
    <p:sldId id="300" r:id="rId111"/>
    <p:sldId id="323" r:id="rId112"/>
    <p:sldId id="302" r:id="rId113"/>
    <p:sldId id="303" r:id="rId114"/>
    <p:sldId id="429" r:id="rId115"/>
    <p:sldId id="430" r:id="rId116"/>
    <p:sldId id="324" r:id="rId117"/>
    <p:sldId id="428" r:id="rId118"/>
    <p:sldId id="355" r:id="rId119"/>
    <p:sldId id="356" r:id="rId120"/>
    <p:sldId id="357" r:id="rId121"/>
    <p:sldId id="329" r:id="rId122"/>
    <p:sldId id="330" r:id="rId123"/>
    <p:sldId id="426" r:id="rId124"/>
    <p:sldId id="306" r:id="rId125"/>
    <p:sldId id="307" r:id="rId126"/>
    <p:sldId id="308" r:id="rId127"/>
    <p:sldId id="309" r:id="rId128"/>
    <p:sldId id="310" r:id="rId129"/>
    <p:sldId id="311" r:id="rId13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66"/>
    <a:srgbClr val="0000CC"/>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13" autoAdjust="0"/>
    <p:restoredTop sz="87263" autoAdjust="0"/>
  </p:normalViewPr>
  <p:slideViewPr>
    <p:cSldViewPr snapToGrid="0">
      <p:cViewPr varScale="1">
        <p:scale>
          <a:sx n="60" d="100"/>
          <a:sy n="60" d="100"/>
        </p:scale>
        <p:origin x="760"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784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theme" Target="theme/theme1.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tableStyles" Target="tableStyle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notesMaster" Target="notesMasters/notes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presProps" Target="presProp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878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5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879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879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4FD2C4B-EEE5-467B-9348-F2DDB344B594}" type="slidenum">
              <a:rPr lang="en-US"/>
              <a:pPr>
                <a:defRPr/>
              </a:pPr>
              <a:t>‹#›</a:t>
            </a:fld>
            <a:endParaRPr lang="en-US"/>
          </a:p>
        </p:txBody>
      </p:sp>
    </p:spTree>
    <p:extLst>
      <p:ext uri="{BB962C8B-B14F-4D97-AF65-F5344CB8AC3E}">
        <p14:creationId xmlns:p14="http://schemas.microsoft.com/office/powerpoint/2010/main" val="16195032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 is Chapter 15 in “Brief Principles of Macroeconomics” and Chapter 33 in “Principles of Economics”</a:t>
            </a:r>
            <a:endParaRPr lang="en-US" dirty="0"/>
          </a:p>
        </p:txBody>
      </p:sp>
      <p:sp>
        <p:nvSpPr>
          <p:cNvPr id="4" name="Slide Number Placeholder 3"/>
          <p:cNvSpPr>
            <a:spLocks noGrp="1"/>
          </p:cNvSpPr>
          <p:nvPr>
            <p:ph type="sldNum" sz="quarter" idx="10"/>
          </p:nvPr>
        </p:nvSpPr>
        <p:spPr/>
        <p:txBody>
          <a:bodyPr/>
          <a:lstStyle/>
          <a:p>
            <a:pPr>
              <a:defRPr/>
            </a:pPr>
            <a:fld id="{C4FD2C4B-EEE5-467B-9348-F2DDB344B594}" type="slidenum">
              <a:rPr lang="en-US" smtClean="0"/>
              <a:pPr>
                <a:defRPr/>
              </a:pPr>
              <a:t>2</a:t>
            </a:fld>
            <a:endParaRPr lang="en-US"/>
          </a:p>
        </p:txBody>
      </p:sp>
    </p:spTree>
    <p:extLst>
      <p:ext uri="{BB962C8B-B14F-4D97-AF65-F5344CB8AC3E}">
        <p14:creationId xmlns:p14="http://schemas.microsoft.com/office/powerpoint/2010/main" val="30743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23B00F-A028-4945-829F-F5A227042F4F}" type="slidenum">
              <a:rPr lang="en-US" altLang="en-US" sz="1200" smtClean="0"/>
              <a:pPr/>
              <a:t>37</a:t>
            </a:fld>
            <a:endParaRPr lang="en-US" altLang="en-US" sz="1200" smtClean="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23B00F-A028-4945-829F-F5A227042F4F}" type="slidenum">
              <a:rPr lang="en-US" altLang="en-US" sz="1200" smtClean="0"/>
              <a:pPr/>
              <a:t>38</a:t>
            </a:fld>
            <a:endParaRPr lang="en-US" altLang="en-US" sz="1200" smtClean="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23B00F-A028-4945-829F-F5A227042F4F}" type="slidenum">
              <a:rPr lang="en-US" altLang="en-US" sz="1200" smtClean="0"/>
              <a:pPr/>
              <a:t>39</a:t>
            </a:fld>
            <a:endParaRPr lang="en-US" altLang="en-US" sz="1200" smtClean="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923B00F-A028-4945-829F-F5A227042F4F}" type="slidenum">
              <a:rPr lang="en-US" altLang="en-US" sz="1200" smtClean="0"/>
              <a:pPr/>
              <a:t>40</a:t>
            </a:fld>
            <a:endParaRPr lang="en-US" altLang="en-US" sz="1200" smtClean="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F345977-1698-424E-9F95-4C6498F360DA}" type="slidenum">
              <a:rPr lang="en-US" altLang="en-US" sz="1200" smtClean="0"/>
              <a:pPr/>
              <a:t>71</a:t>
            </a:fld>
            <a:endParaRPr lang="en-US" altLang="en-US" sz="1200" smtClean="0"/>
          </a:p>
        </p:txBody>
      </p:sp>
      <p:sp>
        <p:nvSpPr>
          <p:cNvPr id="137219" name="Rectangle 2"/>
          <p:cNvSpPr>
            <a:spLocks noGrp="1" noRot="1" noChangeAspect="1" noChangeArrowheads="1" noTextEdit="1"/>
          </p:cNvSpPr>
          <p:nvPr>
            <p:ph type="sldImg"/>
          </p:nvPr>
        </p:nvSpPr>
        <p:spPr>
          <a:xfrm>
            <a:off x="381000" y="685800"/>
            <a:ext cx="6096000" cy="3429000"/>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5839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EBDA5A0B-DDBE-4715-8290-E813888BC277}" type="slidenum">
              <a:rPr lang="en-US" altLang="en-US" sz="1200" smtClean="0"/>
              <a:pPr/>
              <a:t>126</a:t>
            </a:fld>
            <a:endParaRPr lang="en-US" altLang="en-US" sz="1200" smtClean="0"/>
          </a:p>
        </p:txBody>
      </p:sp>
      <p:sp>
        <p:nvSpPr>
          <p:cNvPr id="157699" name="Rectangle 2"/>
          <p:cNvSpPr>
            <a:spLocks noGrp="1" noRot="1" noChangeAspect="1" noChangeArrowheads="1" noTextEdit="1"/>
          </p:cNvSpPr>
          <p:nvPr>
            <p:ph type="sldImg"/>
          </p:nvPr>
        </p:nvSpPr>
        <p:spPr>
          <a:xfrm>
            <a:off x="381000" y="685800"/>
            <a:ext cx="6096000" cy="3429000"/>
          </a:xfrm>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Bullet three, move the misperceptions theory to the end.</a:t>
            </a:r>
          </a:p>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11480800" y="0"/>
            <a:ext cx="711200" cy="6858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smtClean="0"/>
          </a:p>
        </p:txBody>
      </p:sp>
      <p:sp>
        <p:nvSpPr>
          <p:cNvPr id="4" name="Oval 3"/>
          <p:cNvSpPr>
            <a:spLocks noChangeArrowheads="1"/>
          </p:cNvSpPr>
          <p:nvPr/>
        </p:nvSpPr>
        <p:spPr bwMode="auto">
          <a:xfrm>
            <a:off x="10261600" y="2514600"/>
            <a:ext cx="1422400" cy="1828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smtClean="0"/>
          </a:p>
        </p:txBody>
      </p:sp>
      <p:graphicFrame>
        <p:nvGraphicFramePr>
          <p:cNvPr id="5" name="Object 8"/>
          <p:cNvGraphicFramePr>
            <a:graphicFrameLocks noChangeAspect="1"/>
          </p:cNvGraphicFramePr>
          <p:nvPr/>
        </p:nvGraphicFramePr>
        <p:xfrm>
          <a:off x="508000" y="304800"/>
          <a:ext cx="7018867" cy="3132138"/>
        </p:xfrm>
        <a:graphic>
          <a:graphicData uri="http://schemas.openxmlformats.org/presentationml/2006/ole">
            <mc:AlternateContent xmlns:mc="http://schemas.openxmlformats.org/markup-compatibility/2006">
              <mc:Choice xmlns:v="urn:schemas-microsoft-com:vml" Requires="v">
                <p:oleObj spid="_x0000_s179278" name="Image" r:id="rId3" imgW="6836569" imgH="4066361" progId="Photoshop.Image.4">
                  <p:embed/>
                </p:oleObj>
              </mc:Choice>
              <mc:Fallback>
                <p:oleObj name="Image" r:id="rId3" imgW="6836569" imgH="4066361" progId="Photoshop.Image.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304800"/>
                        <a:ext cx="7018867" cy="313213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429" name="Rectangle 5"/>
          <p:cNvSpPr>
            <a:spLocks noGrp="1" noChangeArrowheads="1"/>
          </p:cNvSpPr>
          <p:nvPr>
            <p:ph type="subTitle" idx="1"/>
          </p:nvPr>
        </p:nvSpPr>
        <p:spPr>
          <a:xfrm>
            <a:off x="508000" y="3810000"/>
            <a:ext cx="7112000" cy="2590800"/>
          </a:xfrm>
        </p:spPr>
        <p:txBody>
          <a:bodyPr/>
          <a:lstStyle>
            <a:lvl1pPr marL="0" indent="0" algn="ctr">
              <a:buFontTx/>
              <a:buNone/>
              <a:defRPr sz="4000" b="1">
                <a:solidFill>
                  <a:srgbClr val="0094B9"/>
                </a:solidFill>
              </a:defRPr>
            </a:lvl1pPr>
          </a:lstStyle>
          <a:p>
            <a:r>
              <a:rPr lang="en-US" altLang="en-US"/>
              <a:t>Click to edit Master subtitle style</a:t>
            </a:r>
          </a:p>
        </p:txBody>
      </p:sp>
    </p:spTree>
    <p:extLst>
      <p:ext uri="{BB962C8B-B14F-4D97-AF65-F5344CB8AC3E}">
        <p14:creationId xmlns:p14="http://schemas.microsoft.com/office/powerpoint/2010/main" val="328306102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87333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152400"/>
            <a:ext cx="2794000" cy="6489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8178800" cy="6489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86143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7856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828800" y="0"/>
            <a:ext cx="1016000" cy="533400"/>
          </a:xfrm>
          <a:prstGeom prst="rect">
            <a:avLst/>
          </a:prstGeom>
          <a:ln w="3175">
            <a:solidFill>
              <a:srgbClr val="0000B8"/>
            </a:solidFill>
            <a:prstDash val="sysDot"/>
          </a:ln>
        </p:spPr>
        <p:txBody>
          <a:bodyPr/>
          <a:lstStyle>
            <a:lvl1pPr algn="ctr">
              <a:buNone/>
              <a:defRPr sz="2800">
                <a:solidFill>
                  <a:srgbClr val="0000B8"/>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11379200" y="6416676"/>
            <a:ext cx="812800" cy="365125"/>
          </a:xfrm>
          <a:prstGeom prst="rect">
            <a:avLst/>
          </a:prstGeom>
        </p:spPr>
        <p:txBody>
          <a:bodyPr/>
          <a:lstStyle>
            <a:lvl1pPr algn="ctr" fontAlgn="auto">
              <a:spcBef>
                <a:spcPts val="0"/>
              </a:spcBef>
              <a:spcAft>
                <a:spcPts val="0"/>
              </a:spcAft>
              <a:defRPr>
                <a:latin typeface="+mn-lt"/>
                <a:cs typeface="+mn-cs"/>
              </a:defRPr>
            </a:lvl1pPr>
          </a:lstStyle>
          <a:p>
            <a:pPr>
              <a:defRPr/>
            </a:pPr>
            <a:fld id="{244002B5-130F-4000-B30E-5D208431D938}" type="slidenum">
              <a:rPr lang="en-US"/>
              <a:pPr>
                <a:defRPr/>
              </a:pPr>
              <a:t>‹#›</a:t>
            </a:fld>
            <a:endParaRPr lang="en-US"/>
          </a:p>
        </p:txBody>
      </p:sp>
    </p:spTree>
    <p:extLst>
      <p:ext uri="{BB962C8B-B14F-4D97-AF65-F5344CB8AC3E}">
        <p14:creationId xmlns:p14="http://schemas.microsoft.com/office/powerpoint/2010/main" val="3327420011"/>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7856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828800" y="0"/>
            <a:ext cx="1016000" cy="533400"/>
          </a:xfrm>
          <a:prstGeom prst="rect">
            <a:avLst/>
          </a:prstGeom>
          <a:ln w="3175">
            <a:solidFill>
              <a:srgbClr val="0000B8"/>
            </a:solidFill>
            <a:prstDash val="sysDot"/>
          </a:ln>
        </p:spPr>
        <p:txBody>
          <a:bodyPr/>
          <a:lstStyle>
            <a:lvl1pPr algn="ctr">
              <a:buNone/>
              <a:defRPr sz="2800">
                <a:solidFill>
                  <a:srgbClr val="0000B8"/>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11379200" y="6416676"/>
            <a:ext cx="812800" cy="365125"/>
          </a:xfrm>
          <a:prstGeom prst="rect">
            <a:avLst/>
          </a:prstGeom>
        </p:spPr>
        <p:txBody>
          <a:bodyPr/>
          <a:lstStyle>
            <a:lvl1pPr algn="ctr" fontAlgn="auto">
              <a:spcBef>
                <a:spcPts val="0"/>
              </a:spcBef>
              <a:spcAft>
                <a:spcPts val="0"/>
              </a:spcAft>
              <a:defRPr>
                <a:latin typeface="+mn-lt"/>
                <a:cs typeface="+mn-cs"/>
              </a:defRPr>
            </a:lvl1pPr>
          </a:lstStyle>
          <a:p>
            <a:pPr>
              <a:defRPr/>
            </a:pPr>
            <a:fld id="{1E213ED0-1CC4-453D-90CF-1EDF1CE51555}" type="slidenum">
              <a:rPr lang="en-US"/>
              <a:pPr>
                <a:defRPr/>
              </a:pPr>
              <a:t>‹#›</a:t>
            </a:fld>
            <a:endParaRPr lang="en-US"/>
          </a:p>
        </p:txBody>
      </p:sp>
    </p:spTree>
    <p:extLst>
      <p:ext uri="{BB962C8B-B14F-4D97-AF65-F5344CB8AC3E}">
        <p14:creationId xmlns:p14="http://schemas.microsoft.com/office/powerpoint/2010/main" val="69341032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6400" y="685800"/>
            <a:ext cx="11785600" cy="533400"/>
          </a:xfrm>
          <a:prstGeom prst="rect">
            <a:avLst/>
          </a:prstGeom>
        </p:spPr>
        <p:txBody>
          <a:bodyPr/>
          <a:lstStyle>
            <a:lvl1pPr algn="l">
              <a:defRPr sz="2800">
                <a:solidFill>
                  <a:srgbClr val="7E0000"/>
                </a:solidFill>
                <a:latin typeface="Arial Unicode MS" pitchFamily="34" charset="-128"/>
                <a:ea typeface="Arial Unicode MS" pitchFamily="34" charset="-128"/>
                <a:cs typeface="Arial Unicode MS" pitchFamily="34" charset="-128"/>
              </a:defRPr>
            </a:lvl1pPr>
          </a:lstStyle>
          <a:p>
            <a:r>
              <a:rPr lang="en-US" dirty="0" smtClean="0"/>
              <a:t>Click to edit Master title style</a:t>
            </a:r>
            <a:endParaRPr lang="en-US" dirty="0"/>
          </a:p>
        </p:txBody>
      </p:sp>
      <p:sp>
        <p:nvSpPr>
          <p:cNvPr id="9" name="Content Placeholder 8"/>
          <p:cNvSpPr>
            <a:spLocks noGrp="1"/>
          </p:cNvSpPr>
          <p:nvPr>
            <p:ph sz="quarter" idx="13"/>
          </p:nvPr>
        </p:nvSpPr>
        <p:spPr>
          <a:xfrm>
            <a:off x="1828800" y="0"/>
            <a:ext cx="1016000" cy="533400"/>
          </a:xfrm>
          <a:prstGeom prst="rect">
            <a:avLst/>
          </a:prstGeom>
          <a:ln w="3175">
            <a:solidFill>
              <a:srgbClr val="800080"/>
            </a:solidFill>
            <a:prstDash val="sysDot"/>
          </a:ln>
        </p:spPr>
        <p:txBody>
          <a:bodyPr/>
          <a:lstStyle>
            <a:lvl1pPr algn="ctr">
              <a:buNone/>
              <a:defRPr sz="2800">
                <a:solidFill>
                  <a:srgbClr val="800080"/>
                </a:solidFill>
                <a:latin typeface="Arial Unicode MS" pitchFamily="34" charset="-128"/>
                <a:ea typeface="Arial Unicode MS" pitchFamily="34" charset="-128"/>
                <a:cs typeface="Arial Unicode MS" pitchFamily="34" charset="-128"/>
              </a:defRPr>
            </a:lvl1pPr>
            <a:lvl2pPr algn="l">
              <a:buNone/>
              <a:defRPr sz="2800">
                <a:solidFill>
                  <a:srgbClr val="004800"/>
                </a:solidFill>
                <a:latin typeface="Arial Unicode MS" pitchFamily="34" charset="-128"/>
                <a:ea typeface="Arial Unicode MS" pitchFamily="34" charset="-128"/>
                <a:cs typeface="Arial Unicode MS" pitchFamily="34" charset="-128"/>
              </a:defRPr>
            </a:lvl2pPr>
            <a:lvl3pPr algn="l">
              <a:buNone/>
              <a:defRPr sz="2800">
                <a:solidFill>
                  <a:srgbClr val="004800"/>
                </a:solidFill>
                <a:latin typeface="Arial Unicode MS" pitchFamily="34" charset="-128"/>
                <a:ea typeface="Arial Unicode MS" pitchFamily="34" charset="-128"/>
                <a:cs typeface="Arial Unicode MS" pitchFamily="34" charset="-128"/>
              </a:defRPr>
            </a:lvl3pPr>
            <a:lvl4pPr algn="l">
              <a:buNone/>
              <a:defRPr sz="2800">
                <a:solidFill>
                  <a:srgbClr val="004800"/>
                </a:solidFill>
                <a:latin typeface="Arial Unicode MS" pitchFamily="34" charset="-128"/>
                <a:ea typeface="Arial Unicode MS" pitchFamily="34" charset="-128"/>
                <a:cs typeface="Arial Unicode MS" pitchFamily="34" charset="-128"/>
              </a:defRPr>
            </a:lvl4pPr>
            <a:lvl5pPr algn="l">
              <a:buNone/>
              <a:defRPr sz="2800">
                <a:solidFill>
                  <a:srgbClr val="004800"/>
                </a:solidFill>
                <a:latin typeface="Arial Unicode MS" pitchFamily="34" charset="-128"/>
                <a:ea typeface="Arial Unicode MS" pitchFamily="34" charset="-128"/>
                <a:cs typeface="Arial Unicode MS" pitchFamily="34" charset="-128"/>
              </a:defRPr>
            </a:lvl5pPr>
          </a:lstStyle>
          <a:p>
            <a:pPr lvl="0"/>
            <a:endParaRPr lang="en-US" dirty="0"/>
          </a:p>
        </p:txBody>
      </p:sp>
      <p:sp>
        <p:nvSpPr>
          <p:cNvPr id="4" name="Slide Number Placeholder 5"/>
          <p:cNvSpPr>
            <a:spLocks noGrp="1"/>
          </p:cNvSpPr>
          <p:nvPr>
            <p:ph type="sldNum" sz="quarter" idx="14"/>
          </p:nvPr>
        </p:nvSpPr>
        <p:spPr>
          <a:xfrm>
            <a:off x="11379200" y="6416676"/>
            <a:ext cx="812800" cy="365125"/>
          </a:xfrm>
          <a:prstGeom prst="rect">
            <a:avLst/>
          </a:prstGeom>
        </p:spPr>
        <p:txBody>
          <a:bodyPr/>
          <a:lstStyle>
            <a:lvl1pPr algn="ctr" fontAlgn="auto">
              <a:spcBef>
                <a:spcPts val="0"/>
              </a:spcBef>
              <a:spcAft>
                <a:spcPts val="0"/>
              </a:spcAft>
              <a:defRPr>
                <a:latin typeface="+mn-lt"/>
                <a:cs typeface="+mn-cs"/>
              </a:defRPr>
            </a:lvl1pPr>
          </a:lstStyle>
          <a:p>
            <a:pPr>
              <a:defRPr/>
            </a:pPr>
            <a:fld id="{561F3369-A955-4FE5-B3EC-460161853634}" type="slidenum">
              <a:rPr lang="en-US"/>
              <a:pPr>
                <a:defRPr/>
              </a:pPr>
              <a:t>‹#›</a:t>
            </a:fld>
            <a:endParaRPr lang="en-US"/>
          </a:p>
        </p:txBody>
      </p:sp>
    </p:spTree>
    <p:extLst>
      <p:ext uri="{BB962C8B-B14F-4D97-AF65-F5344CB8AC3E}">
        <p14:creationId xmlns:p14="http://schemas.microsoft.com/office/powerpoint/2010/main" val="1998048547"/>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06400" y="1335186"/>
            <a:ext cx="11379200" cy="5141814"/>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388418" y="145656"/>
            <a:ext cx="11382796" cy="1066800"/>
          </a:xfrm>
          <a:prstGeom prst="rect">
            <a:avLst/>
          </a:prstGeom>
        </p:spPr>
        <p:txBody>
          <a:bodyPr/>
          <a:lstStyle>
            <a:lvl1pPr>
              <a:defRPr sz="3200">
                <a:solidFill>
                  <a:srgbClr val="9E000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4149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06400" y="1229989"/>
            <a:ext cx="11379200" cy="5247011"/>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420786" y="89012"/>
            <a:ext cx="11382796" cy="1066800"/>
          </a:xfrm>
          <a:prstGeom prst="rect">
            <a:avLst/>
          </a:prstGeom>
        </p:spPr>
        <p:txBody>
          <a:bodyPr/>
          <a:lstStyle>
            <a:lvl1pPr>
              <a:defRPr sz="3200">
                <a:solidFill>
                  <a:srgbClr val="9E000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57577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406400" y="1262358"/>
            <a:ext cx="11379200" cy="5214642"/>
          </a:xfrm>
          <a:prstGeom prst="rect">
            <a:avLst/>
          </a:prstGeo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a:xfrm>
            <a:off x="399207" y="113288"/>
            <a:ext cx="11382796" cy="1066800"/>
          </a:xfrm>
          <a:prstGeom prst="rect">
            <a:avLst/>
          </a:prstGeom>
        </p:spPr>
        <p:txBody>
          <a:bodyPr/>
          <a:lstStyle>
            <a:lvl1pPr>
              <a:defRPr sz="3200">
                <a:solidFill>
                  <a:srgbClr val="9E0000"/>
                </a:solidFill>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21281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11557000" y="6488114"/>
            <a:ext cx="635000" cy="369887"/>
          </a:xfrm>
          <a:prstGeom prst="rect">
            <a:avLst/>
          </a:prstGeom>
        </p:spPr>
        <p:txBody>
          <a:bodyPr/>
          <a:lstStyle>
            <a:lvl1pPr>
              <a:defRPr/>
            </a:lvl1pPr>
          </a:lstStyle>
          <a:p>
            <a:pPr>
              <a:defRPr/>
            </a:pPr>
            <a:fld id="{758F6C18-3714-49B7-B9D9-E5632B092DDF}" type="slidenum">
              <a:rPr lang="en-US"/>
              <a:pPr>
                <a:defRPr/>
              </a:pPr>
              <a:t>‹#›</a:t>
            </a:fld>
            <a:endParaRPr lang="en-US" dirty="0"/>
          </a:p>
        </p:txBody>
      </p:sp>
      <p:sp>
        <p:nvSpPr>
          <p:cNvPr id="4" name="Footer Placeholder 4"/>
          <p:cNvSpPr>
            <a:spLocks noGrp="1"/>
          </p:cNvSpPr>
          <p:nvPr>
            <p:ph type="ftr" sz="quarter" idx="11"/>
          </p:nvPr>
        </p:nvSpPr>
        <p:spPr>
          <a:xfrm>
            <a:off x="1" y="6492876"/>
            <a:ext cx="11544300" cy="365125"/>
          </a:xfrm>
          <a:prstGeom prst="rect">
            <a:avLst/>
          </a:prstGeom>
        </p:spPr>
        <p:txBody>
          <a:bodyPr/>
          <a:lstStyle>
            <a:lvl1pPr>
              <a:defRPr/>
            </a:lvl1pPr>
          </a:lstStyle>
          <a:p>
            <a:pPr>
              <a:defRPr/>
            </a:pPr>
            <a:r>
              <a:rPr lang="en-US"/>
              <a:t>© 2011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340062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xfrm>
            <a:off x="11557000" y="6488114"/>
            <a:ext cx="635000" cy="369887"/>
          </a:xfrm>
          <a:prstGeom prst="rect">
            <a:avLst/>
          </a:prstGeom>
        </p:spPr>
        <p:txBody>
          <a:bodyPr/>
          <a:lstStyle>
            <a:lvl1pPr>
              <a:defRPr/>
            </a:lvl1pPr>
          </a:lstStyle>
          <a:p>
            <a:pPr>
              <a:defRPr/>
            </a:pPr>
            <a:fld id="{44591D1C-4723-4F6D-A4CF-15FD8569A7CC}" type="slidenum">
              <a:rPr lang="en-US"/>
              <a:pPr>
                <a:defRPr/>
              </a:pPr>
              <a:t>‹#›</a:t>
            </a:fld>
            <a:endParaRPr lang="en-US" dirty="0"/>
          </a:p>
        </p:txBody>
      </p:sp>
      <p:sp>
        <p:nvSpPr>
          <p:cNvPr id="4" name="Footer Placeholder 4"/>
          <p:cNvSpPr>
            <a:spLocks noGrp="1"/>
          </p:cNvSpPr>
          <p:nvPr>
            <p:ph type="ftr" sz="quarter" idx="11"/>
          </p:nvPr>
        </p:nvSpPr>
        <p:spPr>
          <a:xfrm>
            <a:off x="1" y="6492876"/>
            <a:ext cx="11544300" cy="365125"/>
          </a:xfrm>
          <a:prstGeom prst="rect">
            <a:avLst/>
          </a:prstGeom>
        </p:spPr>
        <p:txBody>
          <a:bodyPr/>
          <a:lstStyle>
            <a:lvl1pPr>
              <a:defRPr/>
            </a:lvl1pPr>
          </a:lstStyle>
          <a:p>
            <a:pPr>
              <a:defRPr/>
            </a:pPr>
            <a:r>
              <a:rPr lang="en-US"/>
              <a:t>© 2011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46236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447800"/>
            <a:ext cx="11176000" cy="4979126"/>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05853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13"/>
          <p:cNvSpPr>
            <a:spLocks noGrp="1" noChangeArrowheads="1"/>
          </p:cNvSpPr>
          <p:nvPr>
            <p:ph type="sldNum" sz="quarter" idx="10"/>
          </p:nvPr>
        </p:nvSpPr>
        <p:spPr>
          <a:xfrm>
            <a:off x="11491384" y="6473826"/>
            <a:ext cx="694267" cy="379413"/>
          </a:xfrm>
          <a:prstGeom prst="rect">
            <a:avLst/>
          </a:prstGeom>
        </p:spPr>
        <p:txBody>
          <a:bodyPr/>
          <a:lstStyle>
            <a:lvl1pPr>
              <a:defRPr/>
            </a:lvl1pPr>
          </a:lstStyle>
          <a:p>
            <a:pPr>
              <a:defRPr/>
            </a:pPr>
            <a:fld id="{65AD1A4B-E155-4A4D-89BB-354A241183DD}" type="slidenum">
              <a:rPr lang="en-US"/>
              <a:pPr>
                <a:defRPr/>
              </a:pPr>
              <a:t>‹#›</a:t>
            </a:fld>
            <a:endParaRPr lang="en-US" dirty="0"/>
          </a:p>
        </p:txBody>
      </p:sp>
      <p:sp>
        <p:nvSpPr>
          <p:cNvPr id="4" name="Footer Placeholder 4"/>
          <p:cNvSpPr>
            <a:spLocks noGrp="1"/>
          </p:cNvSpPr>
          <p:nvPr>
            <p:ph type="ftr" sz="quarter" idx="11"/>
          </p:nvPr>
        </p:nvSpPr>
        <p:spPr>
          <a:xfrm>
            <a:off x="1" y="6492876"/>
            <a:ext cx="11487151" cy="365125"/>
          </a:xfrm>
          <a:prstGeom prst="rect">
            <a:avLst/>
          </a:prstGeom>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3352183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13"/>
          <p:cNvSpPr>
            <a:spLocks noGrp="1" noChangeArrowheads="1"/>
          </p:cNvSpPr>
          <p:nvPr>
            <p:ph type="sldNum" sz="quarter" idx="10"/>
          </p:nvPr>
        </p:nvSpPr>
        <p:spPr>
          <a:xfrm>
            <a:off x="11491384" y="6473826"/>
            <a:ext cx="694267" cy="379413"/>
          </a:xfrm>
          <a:prstGeom prst="rect">
            <a:avLst/>
          </a:prstGeom>
        </p:spPr>
        <p:txBody>
          <a:bodyPr/>
          <a:lstStyle>
            <a:lvl1pPr>
              <a:defRPr/>
            </a:lvl1pPr>
          </a:lstStyle>
          <a:p>
            <a:pPr>
              <a:defRPr/>
            </a:pPr>
            <a:fld id="{0CFDC6BF-1D35-41B3-B10B-717D09BC84FA}" type="slidenum">
              <a:rPr lang="en-US"/>
              <a:pPr>
                <a:defRPr/>
              </a:pPr>
              <a:t>‹#›</a:t>
            </a:fld>
            <a:endParaRPr lang="en-US" dirty="0"/>
          </a:p>
        </p:txBody>
      </p:sp>
      <p:sp>
        <p:nvSpPr>
          <p:cNvPr id="4" name="Footer Placeholder 4"/>
          <p:cNvSpPr>
            <a:spLocks noGrp="1"/>
          </p:cNvSpPr>
          <p:nvPr>
            <p:ph type="ftr" sz="quarter" idx="11"/>
          </p:nvPr>
        </p:nvSpPr>
        <p:spPr>
          <a:xfrm>
            <a:off x="1" y="6492876"/>
            <a:ext cx="11487151" cy="365125"/>
          </a:xfrm>
          <a:prstGeom prst="rect">
            <a:avLst/>
          </a:prstGeom>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2304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Rectangle 13"/>
          <p:cNvSpPr>
            <a:spLocks noGrp="1" noChangeArrowheads="1"/>
          </p:cNvSpPr>
          <p:nvPr>
            <p:ph type="sldNum" sz="quarter" idx="10"/>
          </p:nvPr>
        </p:nvSpPr>
        <p:spPr>
          <a:xfrm>
            <a:off x="11491384" y="6473826"/>
            <a:ext cx="694267" cy="379413"/>
          </a:xfrm>
          <a:prstGeom prst="rect">
            <a:avLst/>
          </a:prstGeom>
        </p:spPr>
        <p:txBody>
          <a:bodyPr/>
          <a:lstStyle>
            <a:lvl1pPr>
              <a:defRPr/>
            </a:lvl1pPr>
          </a:lstStyle>
          <a:p>
            <a:pPr>
              <a:defRPr/>
            </a:pPr>
            <a:fld id="{580F565D-C46D-4581-A051-2B44CDB50547}" type="slidenum">
              <a:rPr lang="en-US"/>
              <a:pPr>
                <a:defRPr/>
              </a:pPr>
              <a:t>‹#›</a:t>
            </a:fld>
            <a:endParaRPr lang="en-US" dirty="0"/>
          </a:p>
        </p:txBody>
      </p:sp>
      <p:sp>
        <p:nvSpPr>
          <p:cNvPr id="4" name="Footer Placeholder 4"/>
          <p:cNvSpPr>
            <a:spLocks noGrp="1"/>
          </p:cNvSpPr>
          <p:nvPr>
            <p:ph type="ftr" sz="quarter" idx="11"/>
          </p:nvPr>
        </p:nvSpPr>
        <p:spPr>
          <a:xfrm>
            <a:off x="1" y="6492876"/>
            <a:ext cx="11487151" cy="365125"/>
          </a:xfrm>
          <a:prstGeom prst="rect">
            <a:avLst/>
          </a:prstGeom>
        </p:spPr>
        <p:txBody>
          <a:bodyPr/>
          <a:lstStyle>
            <a:lvl1pPr>
              <a:defRPr/>
            </a:lvl1pPr>
          </a:lstStyle>
          <a:p>
            <a:pPr>
              <a:defRPr/>
            </a:pPr>
            <a:r>
              <a:rPr lang="en-US"/>
              <a:t>© 2015 Cengage Learning. All Rights Reserved. May not be copied, scanned, or duplicated, in whole or in part, except for use as permitted in a license distributed with a certain product or service or otherwise on a password-protected website for classroom use.</a:t>
            </a:r>
          </a:p>
        </p:txBody>
      </p:sp>
    </p:spTree>
    <p:extLst>
      <p:ext uri="{BB962C8B-B14F-4D97-AF65-F5344CB8AC3E}">
        <p14:creationId xmlns:p14="http://schemas.microsoft.com/office/powerpoint/2010/main" val="640781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AED037-0193-4B8F-AAC1-66AD07392A58}" type="datetimeFigureOut">
              <a:rPr lang="en-US"/>
              <a:pPr>
                <a:defRPr/>
              </a:pPr>
              <a:t>11/18/2021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A04FE0-1999-43EB-A0CA-7244EB18938F}" type="slidenum">
              <a:rPr lang="en-US"/>
              <a:pPr>
                <a:defRPr/>
              </a:pPr>
              <a:t>‹#›</a:t>
            </a:fld>
            <a:endParaRPr lang="en-US"/>
          </a:p>
        </p:txBody>
      </p:sp>
    </p:spTree>
    <p:extLst>
      <p:ext uri="{BB962C8B-B14F-4D97-AF65-F5344CB8AC3E}">
        <p14:creationId xmlns:p14="http://schemas.microsoft.com/office/powerpoint/2010/main" val="1313032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22825E-54E1-490E-B4FF-D0D5721091AA}" type="datetimeFigureOut">
              <a:rPr lang="en-US"/>
              <a:pPr>
                <a:defRPr/>
              </a:pPr>
              <a:t>11/18/2021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DF98AC8-B31C-4CF6-ABDB-7F52342FD367}" type="slidenum">
              <a:rPr lang="en-US"/>
              <a:pPr>
                <a:defRPr/>
              </a:pPr>
              <a:t>‹#›</a:t>
            </a:fld>
            <a:endParaRPr lang="en-US"/>
          </a:p>
        </p:txBody>
      </p:sp>
    </p:spTree>
    <p:extLst>
      <p:ext uri="{BB962C8B-B14F-4D97-AF65-F5344CB8AC3E}">
        <p14:creationId xmlns:p14="http://schemas.microsoft.com/office/powerpoint/2010/main" val="4030293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7F48BAB-C04C-4765-BAE1-40AA84FF12D0}" type="datetimeFigureOut">
              <a:rPr lang="en-US"/>
              <a:pPr>
                <a:defRPr/>
              </a:pPr>
              <a:t>11/18/2021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F7F958-EA91-4EB0-A9ED-5EF39D4B9CEC}" type="slidenum">
              <a:rPr lang="en-US"/>
              <a:pPr>
                <a:defRPr/>
              </a:pPr>
              <a:t>‹#›</a:t>
            </a:fld>
            <a:endParaRPr lang="en-US"/>
          </a:p>
        </p:txBody>
      </p:sp>
    </p:spTree>
    <p:extLst>
      <p:ext uri="{BB962C8B-B14F-4D97-AF65-F5344CB8AC3E}">
        <p14:creationId xmlns:p14="http://schemas.microsoft.com/office/powerpoint/2010/main" val="2465075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133FB0-C52B-484A-B29C-B9365A854903}" type="datetimeFigureOut">
              <a:rPr lang="en-US"/>
              <a:pPr>
                <a:defRPr/>
              </a:pPr>
              <a:t>11/18/2021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5DDA32-ED6F-4B06-917A-ADCB935BD80F}" type="slidenum">
              <a:rPr lang="en-US"/>
              <a:pPr>
                <a:defRPr/>
              </a:pPr>
              <a:t>‹#›</a:t>
            </a:fld>
            <a:endParaRPr lang="en-US"/>
          </a:p>
        </p:txBody>
      </p:sp>
    </p:spTree>
    <p:extLst>
      <p:ext uri="{BB962C8B-B14F-4D97-AF65-F5344CB8AC3E}">
        <p14:creationId xmlns:p14="http://schemas.microsoft.com/office/powerpoint/2010/main" val="21678760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AF9652-0176-48F6-9D73-A04C50CBF4C1}" type="datetimeFigureOut">
              <a:rPr lang="en-US"/>
              <a:pPr>
                <a:defRPr/>
              </a:pPr>
              <a:t>11/18/2021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AB0D71-A031-4518-93DC-1914FB19001C}" type="slidenum">
              <a:rPr lang="en-US"/>
              <a:pPr>
                <a:defRPr/>
              </a:pPr>
              <a:t>‹#›</a:t>
            </a:fld>
            <a:endParaRPr lang="en-US"/>
          </a:p>
        </p:txBody>
      </p:sp>
    </p:spTree>
    <p:extLst>
      <p:ext uri="{BB962C8B-B14F-4D97-AF65-F5344CB8AC3E}">
        <p14:creationId xmlns:p14="http://schemas.microsoft.com/office/powerpoint/2010/main" val="1216623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D554ED0-84F7-420D-BE1D-AB3353AE21DF}" type="datetimeFigureOut">
              <a:rPr lang="en-US"/>
              <a:pPr>
                <a:defRPr/>
              </a:pPr>
              <a:t>11/18/2021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224B12-2E9F-4CA3-B8CD-7175A6DEF139}" type="slidenum">
              <a:rPr lang="en-US"/>
              <a:pPr>
                <a:defRPr/>
              </a:pPr>
              <a:t>‹#›</a:t>
            </a:fld>
            <a:endParaRPr lang="en-US"/>
          </a:p>
        </p:txBody>
      </p:sp>
    </p:spTree>
    <p:extLst>
      <p:ext uri="{BB962C8B-B14F-4D97-AF65-F5344CB8AC3E}">
        <p14:creationId xmlns:p14="http://schemas.microsoft.com/office/powerpoint/2010/main" val="39824786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A4707D-B2A5-44CF-9A78-E2F174C33DEF}" type="datetimeFigureOut">
              <a:rPr lang="en-US"/>
              <a:pPr>
                <a:defRPr/>
              </a:pPr>
              <a:t>11/18/2021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87ACBBD-E4EC-451F-8678-47616B16CD60}" type="slidenum">
              <a:rPr lang="en-US"/>
              <a:pPr>
                <a:defRPr/>
              </a:pPr>
              <a:t>‹#›</a:t>
            </a:fld>
            <a:endParaRPr lang="en-US"/>
          </a:p>
        </p:txBody>
      </p:sp>
    </p:spTree>
    <p:extLst>
      <p:ext uri="{BB962C8B-B14F-4D97-AF65-F5344CB8AC3E}">
        <p14:creationId xmlns:p14="http://schemas.microsoft.com/office/powerpoint/2010/main" val="244354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atin typeface="Calibri" pitchFamily="34" charset="0"/>
                <a:cs typeface="Calibri"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atin typeface="Calibri" pitchFamily="34" charset="0"/>
                <a:cs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39212164"/>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26EAA4-1682-416C-88EC-CFBE7F9104CE}" type="datetimeFigureOut">
              <a:rPr lang="en-US"/>
              <a:pPr>
                <a:defRPr/>
              </a:pPr>
              <a:t>11/18/2021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2456143-AFAC-42F1-B933-14920C900AF3}" type="slidenum">
              <a:rPr lang="en-US"/>
              <a:pPr>
                <a:defRPr/>
              </a:pPr>
              <a:t>‹#›</a:t>
            </a:fld>
            <a:endParaRPr lang="en-US"/>
          </a:p>
        </p:txBody>
      </p:sp>
    </p:spTree>
    <p:extLst>
      <p:ext uri="{BB962C8B-B14F-4D97-AF65-F5344CB8AC3E}">
        <p14:creationId xmlns:p14="http://schemas.microsoft.com/office/powerpoint/2010/main" val="2102034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9ABC27-7B63-4D07-B1E0-D23FF1D8A206}" type="datetimeFigureOut">
              <a:rPr lang="en-US"/>
              <a:pPr>
                <a:defRPr/>
              </a:pPr>
              <a:t>11/18/2021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E2D524-935D-47DD-9A63-99E481389451}" type="slidenum">
              <a:rPr lang="en-US"/>
              <a:pPr>
                <a:defRPr/>
              </a:pPr>
              <a:t>‹#›</a:t>
            </a:fld>
            <a:endParaRPr lang="en-US"/>
          </a:p>
        </p:txBody>
      </p:sp>
    </p:spTree>
    <p:extLst>
      <p:ext uri="{BB962C8B-B14F-4D97-AF65-F5344CB8AC3E}">
        <p14:creationId xmlns:p14="http://schemas.microsoft.com/office/powerpoint/2010/main" val="13765089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E8BA0F-EAF5-4B00-87FF-0AD35B16A243}" type="datetimeFigureOut">
              <a:rPr lang="en-US"/>
              <a:pPr>
                <a:defRPr/>
              </a:pPr>
              <a:t>11/18/2021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3F072B-1EE7-467E-A6ED-AAF2935CB6EE}" type="slidenum">
              <a:rPr lang="en-US"/>
              <a:pPr>
                <a:defRPr/>
              </a:pPr>
              <a:t>‹#›</a:t>
            </a:fld>
            <a:endParaRPr lang="en-US"/>
          </a:p>
        </p:txBody>
      </p:sp>
    </p:spTree>
    <p:extLst>
      <p:ext uri="{BB962C8B-B14F-4D97-AF65-F5344CB8AC3E}">
        <p14:creationId xmlns:p14="http://schemas.microsoft.com/office/powerpoint/2010/main" val="3186550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A5AE41-CEB5-453F-B2AD-5F233A96C9FF}" type="datetimeFigureOut">
              <a:rPr lang="en-US"/>
              <a:pPr>
                <a:defRPr/>
              </a:pPr>
              <a:t>11/18/2021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AE25728-F244-4E7A-AE01-34E22E0E0D30}" type="slidenum">
              <a:rPr lang="en-US"/>
              <a:pPr>
                <a:defRPr/>
              </a:pPr>
              <a:t>‹#›</a:t>
            </a:fld>
            <a:endParaRPr lang="en-US"/>
          </a:p>
        </p:txBody>
      </p:sp>
    </p:spTree>
    <p:extLst>
      <p:ext uri="{BB962C8B-B14F-4D97-AF65-F5344CB8AC3E}">
        <p14:creationId xmlns:p14="http://schemas.microsoft.com/office/powerpoint/2010/main" val="53180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4864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447800"/>
            <a:ext cx="5486400" cy="5194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90883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0158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0630797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61716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234662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3337855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2.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600" y="152400"/>
            <a:ext cx="1117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404" name="Rectangle 4"/>
          <p:cNvSpPr>
            <a:spLocks noGrp="1" noChangeArrowheads="1"/>
          </p:cNvSpPr>
          <p:nvPr>
            <p:ph type="body" idx="1"/>
          </p:nvPr>
        </p:nvSpPr>
        <p:spPr bwMode="auto">
          <a:xfrm>
            <a:off x="609600" y="1447800"/>
            <a:ext cx="11176000"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961"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62" r:id="rId12"/>
    <p:sldLayoutId id="2147483963" r:id="rId13"/>
    <p:sldLayoutId id="2147483964" r:id="rId14"/>
    <p:sldLayoutId id="2147483947" r:id="rId15"/>
    <p:sldLayoutId id="2147483948" r:id="rId16"/>
    <p:sldLayoutId id="2147483949" r:id="rId17"/>
    <p:sldLayoutId id="2147483965" r:id="rId18"/>
    <p:sldLayoutId id="2147483966" r:id="rId19"/>
    <p:sldLayoutId id="2147483967" r:id="rId20"/>
    <p:sldLayoutId id="2147483968" r:id="rId21"/>
    <p:sldLayoutId id="2147483969" r:id="rId22"/>
  </p:sldLayoutIdLs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0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0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0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0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0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build="p">
        <p:tmplLst>
          <p:tmpl lvl="1">
            <p:tnLst>
              <p:par>
                <p:cTn presetID="1" presetClass="entr" presetSubtype="0" fill="hold" nodeType="clickEffect">
                  <p:stCondLst>
                    <p:cond delay="0"/>
                  </p:stCondLst>
                  <p:childTnLst>
                    <p:set>
                      <p:cBhvr>
                        <p:cTn dur="1" fill="hold">
                          <p:stCondLst>
                            <p:cond delay="0"/>
                          </p:stCondLst>
                        </p:cTn>
                        <p:tgtEl>
                          <p:spTgt spid="102404"/>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404"/>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404"/>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404"/>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404"/>
                        </p:tgtEl>
                        <p:attrNameLst>
                          <p:attrName>style.visibility</p:attrName>
                        </p:attrNameLst>
                      </p:cBhvr>
                      <p:to>
                        <p:strVal val="visible"/>
                      </p:to>
                    </p:set>
                  </p:childTnLst>
                </p:cTn>
              </p:par>
            </p:tnLst>
          </p:tmpl>
        </p:tmplLst>
      </p:bldP>
    </p:bldLst>
  </p:timing>
  <p:txStyles>
    <p:titleStyle>
      <a:lvl1pPr algn="ctr" rtl="0" eaLnBrk="0" fontAlgn="base" hangingPunct="0">
        <a:lnSpc>
          <a:spcPct val="90000"/>
        </a:lnSpc>
        <a:spcBef>
          <a:spcPct val="0"/>
        </a:spcBef>
        <a:spcAft>
          <a:spcPct val="0"/>
        </a:spcAft>
        <a:defRPr sz="4000">
          <a:solidFill>
            <a:schemeClr val="tx1"/>
          </a:solidFill>
          <a:latin typeface="+mj-lt"/>
          <a:ea typeface="+mj-ea"/>
          <a:cs typeface="+mj-cs"/>
        </a:defRPr>
      </a:lvl1pPr>
      <a:lvl2pPr algn="ctr" rtl="0" eaLnBrk="0" fontAlgn="base" hangingPunct="0">
        <a:lnSpc>
          <a:spcPct val="90000"/>
        </a:lnSpc>
        <a:spcBef>
          <a:spcPct val="0"/>
        </a:spcBef>
        <a:spcAft>
          <a:spcPct val="0"/>
        </a:spcAft>
        <a:defRPr sz="4000">
          <a:solidFill>
            <a:schemeClr val="tx1"/>
          </a:solidFill>
          <a:latin typeface="Arial" charset="0"/>
        </a:defRPr>
      </a:lvl2pPr>
      <a:lvl3pPr algn="ctr" rtl="0" eaLnBrk="0" fontAlgn="base" hangingPunct="0">
        <a:lnSpc>
          <a:spcPct val="90000"/>
        </a:lnSpc>
        <a:spcBef>
          <a:spcPct val="0"/>
        </a:spcBef>
        <a:spcAft>
          <a:spcPct val="0"/>
        </a:spcAft>
        <a:defRPr sz="4000">
          <a:solidFill>
            <a:schemeClr val="tx1"/>
          </a:solidFill>
          <a:latin typeface="Arial" charset="0"/>
        </a:defRPr>
      </a:lvl3pPr>
      <a:lvl4pPr algn="ctr" rtl="0" eaLnBrk="0" fontAlgn="base" hangingPunct="0">
        <a:lnSpc>
          <a:spcPct val="90000"/>
        </a:lnSpc>
        <a:spcBef>
          <a:spcPct val="0"/>
        </a:spcBef>
        <a:spcAft>
          <a:spcPct val="0"/>
        </a:spcAft>
        <a:defRPr sz="4000">
          <a:solidFill>
            <a:schemeClr val="tx1"/>
          </a:solidFill>
          <a:latin typeface="Arial" charset="0"/>
        </a:defRPr>
      </a:lvl4pPr>
      <a:lvl5pPr algn="ctr" rtl="0" eaLnBrk="0" fontAlgn="base" hangingPunct="0">
        <a:lnSpc>
          <a:spcPct val="90000"/>
        </a:lnSpc>
        <a:spcBef>
          <a:spcPct val="0"/>
        </a:spcBef>
        <a:spcAft>
          <a:spcPct val="0"/>
        </a:spcAft>
        <a:defRPr sz="4000">
          <a:solidFill>
            <a:schemeClr val="tx1"/>
          </a:solidFill>
          <a:latin typeface="Arial" charset="0"/>
        </a:defRPr>
      </a:lvl5pPr>
      <a:lvl6pPr marL="457200" algn="ctr" rtl="0" eaLnBrk="0" fontAlgn="base" hangingPunct="0">
        <a:lnSpc>
          <a:spcPct val="90000"/>
        </a:lnSpc>
        <a:spcBef>
          <a:spcPct val="0"/>
        </a:spcBef>
        <a:spcAft>
          <a:spcPct val="0"/>
        </a:spcAft>
        <a:defRPr sz="4000">
          <a:solidFill>
            <a:schemeClr val="tx1"/>
          </a:solidFill>
          <a:latin typeface="Arial" charset="0"/>
        </a:defRPr>
      </a:lvl6pPr>
      <a:lvl7pPr marL="914400" algn="ctr" rtl="0" eaLnBrk="0" fontAlgn="base" hangingPunct="0">
        <a:lnSpc>
          <a:spcPct val="90000"/>
        </a:lnSpc>
        <a:spcBef>
          <a:spcPct val="0"/>
        </a:spcBef>
        <a:spcAft>
          <a:spcPct val="0"/>
        </a:spcAft>
        <a:defRPr sz="4000">
          <a:solidFill>
            <a:schemeClr val="tx1"/>
          </a:solidFill>
          <a:latin typeface="Arial" charset="0"/>
        </a:defRPr>
      </a:lvl7pPr>
      <a:lvl8pPr marL="1371600" algn="ctr" rtl="0" eaLnBrk="0" fontAlgn="base" hangingPunct="0">
        <a:lnSpc>
          <a:spcPct val="90000"/>
        </a:lnSpc>
        <a:spcBef>
          <a:spcPct val="0"/>
        </a:spcBef>
        <a:spcAft>
          <a:spcPct val="0"/>
        </a:spcAft>
        <a:defRPr sz="4000">
          <a:solidFill>
            <a:schemeClr val="tx1"/>
          </a:solidFill>
          <a:latin typeface="Arial" charset="0"/>
        </a:defRPr>
      </a:lvl8pPr>
      <a:lvl9pPr marL="1828800" algn="ctr" rtl="0" eaLnBrk="0" fontAlgn="base" hangingPunct="0">
        <a:lnSpc>
          <a:spcPct val="90000"/>
        </a:lnSpc>
        <a:spcBef>
          <a:spcPct val="0"/>
        </a:spcBef>
        <a:spcAft>
          <a:spcPct val="0"/>
        </a:spcAft>
        <a:defRPr sz="40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781D84F-8FE9-4036-8121-48D09A5267F9}" type="datetimeFigureOut">
              <a:rPr lang="en-US"/>
              <a:pPr>
                <a:defRPr/>
              </a:pPr>
              <a:t>11/18/2021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0A9133B-761D-4C74-A149-9BAA48DB5E5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hyperlink" Target="https://youtu.be/dI6HNi5I8d4"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hyperlink" Target="http://www.time.com/time/covers/0,16641,1101651231,00.html"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s://youtu.be/_lsbJRmNcic" TargetMode="External"/><Relationship Id="rId2" Type="http://schemas.openxmlformats.org/officeDocument/2006/relationships/hyperlink" Target="https://youtu.be/cYNVB5iqydk"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vnUo82ZCo5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influence.pp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youtu.be/jL94Fdcdv1Y"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youtu.be/xqPpjR5X0ZY"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s://youtu.be/IbiPQI0wMAk"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hyperlink" Target="https://youtu.be/8oQxzHgceB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nber.org/cycles/cyclesmain.html"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0" y="0"/>
            <a:ext cx="9144000" cy="2228850"/>
          </a:xfrm>
          <a:prstGeom prst="rect">
            <a:avLst/>
          </a:prstGeom>
          <a:solidFill>
            <a:srgbClr val="FFEFC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graphicFrame>
        <p:nvGraphicFramePr>
          <p:cNvPr id="12291" name="Object 3"/>
          <p:cNvGraphicFramePr>
            <a:graphicFrameLocks noChangeAspect="1"/>
          </p:cNvGraphicFramePr>
          <p:nvPr/>
        </p:nvGraphicFramePr>
        <p:xfrm>
          <a:off x="2646363" y="2662239"/>
          <a:ext cx="6704012" cy="3989387"/>
        </p:xfrm>
        <a:graphic>
          <a:graphicData uri="http://schemas.openxmlformats.org/presentationml/2006/ole">
            <mc:AlternateContent xmlns:mc="http://schemas.openxmlformats.org/markup-compatibility/2006">
              <mc:Choice xmlns:v="urn:schemas-microsoft-com:vml" Requires="v">
                <p:oleObj spid="_x0000_s12371" name="Image" r:id="rId3" imgW="6836569" imgH="4066361" progId="Photoshop.Image.4">
                  <p:embed/>
                </p:oleObj>
              </mc:Choice>
              <mc:Fallback>
                <p:oleObj name="Image" r:id="rId3" imgW="6836569" imgH="4066361" progId="Photoshop.Image.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2662239"/>
                        <a:ext cx="6704012" cy="398938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2" name="Rectangle 4"/>
          <p:cNvSpPr>
            <a:spLocks noChangeArrowheads="1"/>
          </p:cNvSpPr>
          <p:nvPr/>
        </p:nvSpPr>
        <p:spPr bwMode="auto">
          <a:xfrm rot="5400000">
            <a:off x="5829300" y="-2176462"/>
            <a:ext cx="533400" cy="9144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12293" name="Oval 5"/>
          <p:cNvSpPr>
            <a:spLocks noChangeArrowheads="1"/>
          </p:cNvSpPr>
          <p:nvPr/>
        </p:nvSpPr>
        <p:spPr bwMode="auto">
          <a:xfrm rot="5400000">
            <a:off x="5559425" y="1028700"/>
            <a:ext cx="1066800" cy="1828800"/>
          </a:xfrm>
          <a:prstGeom prst="ellipse">
            <a:avLst/>
          </a:prstGeom>
          <a:solidFill>
            <a:srgbClr val="FFEFCE"/>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12294" name="Text Box 6"/>
          <p:cNvSpPr txBox="1">
            <a:spLocks noChangeArrowheads="1"/>
          </p:cNvSpPr>
          <p:nvPr/>
        </p:nvSpPr>
        <p:spPr bwMode="auto">
          <a:xfrm>
            <a:off x="1589088" y="712789"/>
            <a:ext cx="9010650" cy="118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4800" b="1"/>
              <a:t>8</a:t>
            </a:r>
            <a:r>
              <a:rPr lang="en-US" altLang="en-US" sz="2000" b="1"/>
              <a:t> </a:t>
            </a:r>
          </a:p>
          <a:p>
            <a:pPr algn="ctr">
              <a:spcBef>
                <a:spcPct val="0"/>
              </a:spcBef>
              <a:buFontTx/>
              <a:buNone/>
            </a:pPr>
            <a:r>
              <a:rPr lang="en-US" altLang="en-US" sz="2400" b="1">
                <a:solidFill>
                  <a:srgbClr val="0094B9"/>
                </a:solidFill>
              </a:rPr>
              <a:t>SHORT-RUN ECONOMIC FLUCTUATIONS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8685" y="1822549"/>
            <a:ext cx="7153275"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5" name="Title 1"/>
          <p:cNvSpPr>
            <a:spLocks noGrp="1"/>
          </p:cNvSpPr>
          <p:nvPr>
            <p:ph type="title"/>
          </p:nvPr>
        </p:nvSpPr>
        <p:spPr/>
        <p:txBody>
          <a:bodyPr/>
          <a:lstStyle/>
          <a:p>
            <a:r>
              <a:rPr lang="en-US" altLang="en-US" smtClean="0"/>
              <a:t>Figure 1</a:t>
            </a:r>
            <a:r>
              <a:rPr lang="en-US" altLang="en-US" smtClean="0">
                <a:solidFill>
                  <a:srgbClr val="002060"/>
                </a:solidFill>
              </a:rPr>
              <a:t> A Look at Short-Run Economic Fluctuations (a)</a:t>
            </a:r>
            <a:endParaRPr lang="en-US" altLang="en-US" smtClean="0"/>
          </a:p>
        </p:txBody>
      </p:sp>
      <p:sp>
        <p:nvSpPr>
          <p:cNvPr id="9" name="TextBox 8"/>
          <p:cNvSpPr txBox="1">
            <a:spLocks noChangeArrowheads="1"/>
          </p:cNvSpPr>
          <p:nvPr/>
        </p:nvSpPr>
        <p:spPr bwMode="auto">
          <a:xfrm>
            <a:off x="382107" y="1371600"/>
            <a:ext cx="427657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2000" dirty="0">
                <a:latin typeface="Calibri" pitchFamily="34" charset="0"/>
              </a:rPr>
              <a:t>This figure shows real GDP in panel (a), investment spending in panel (b), and unemployment in panel (c) for the U.S. economy. Recessions are shown as the shaded areas. </a:t>
            </a:r>
            <a:br>
              <a:rPr lang="en-US" altLang="en-US" sz="2000" dirty="0">
                <a:latin typeface="Calibri" pitchFamily="34" charset="0"/>
              </a:rPr>
            </a:br>
            <a:r>
              <a:rPr lang="en-US" altLang="en-US" sz="2000" dirty="0">
                <a:solidFill>
                  <a:srgbClr val="FF0000"/>
                </a:solidFill>
                <a:latin typeface="Calibri" pitchFamily="34" charset="0"/>
              </a:rPr>
              <a:t>Notice that real GDP and investment spending decline during recessions, while unemployment rises.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2"/>
          <p:cNvSpPr>
            <a:spLocks noGrp="1"/>
          </p:cNvSpPr>
          <p:nvPr>
            <p:ph type="title"/>
          </p:nvPr>
        </p:nvSpPr>
        <p:spPr/>
        <p:txBody>
          <a:bodyPr anchor="t"/>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2" name="Content Placeholder 1"/>
          <p:cNvSpPr>
            <a:spLocks noGrp="1"/>
          </p:cNvSpPr>
          <p:nvPr>
            <p:ph idx="1"/>
          </p:nvPr>
        </p:nvSpPr>
        <p:spPr/>
        <p:txBody>
          <a:bodyPr/>
          <a:lstStyle/>
          <a:p>
            <a:pPr>
              <a:defRPr/>
            </a:pPr>
            <a:r>
              <a:rPr lang="en-US" dirty="0" smtClean="0"/>
              <a:t>Developments in the mortgage market</a:t>
            </a:r>
          </a:p>
          <a:p>
            <a:pPr lvl="1">
              <a:defRPr/>
            </a:pPr>
            <a:r>
              <a:rPr lang="en-US" dirty="0" smtClean="0">
                <a:ea typeface="+mn-ea"/>
                <a:cs typeface="+mn-cs"/>
              </a:rPr>
              <a:t>Easier for subprime borrowers to get loans</a:t>
            </a:r>
          </a:p>
          <a:p>
            <a:pPr lvl="2">
              <a:defRPr/>
            </a:pPr>
            <a:r>
              <a:rPr lang="en-US" dirty="0" smtClean="0">
                <a:ea typeface="+mn-ea"/>
                <a:cs typeface="+mn-cs"/>
              </a:rPr>
              <a:t>Borrowers with a higher risk of default (income and credit history) </a:t>
            </a:r>
          </a:p>
          <a:p>
            <a:pPr lvl="1">
              <a:defRPr/>
            </a:pPr>
            <a:r>
              <a:rPr lang="en-US" dirty="0" smtClean="0">
                <a:ea typeface="+mn-ea"/>
                <a:cs typeface="+mn-cs"/>
              </a:rPr>
              <a:t>Securitization</a:t>
            </a:r>
          </a:p>
          <a:p>
            <a:pPr lvl="2">
              <a:defRPr/>
            </a:pPr>
            <a:r>
              <a:rPr lang="en-US" dirty="0" smtClean="0">
                <a:ea typeface="+mn-ea"/>
                <a:cs typeface="+mn-cs"/>
              </a:rPr>
              <a:t>Process by which a financial institution (mortgage originator) makes loan</a:t>
            </a:r>
          </a:p>
          <a:p>
            <a:pPr lvl="2">
              <a:defRPr/>
            </a:pPr>
            <a:r>
              <a:rPr lang="en-US" dirty="0" smtClean="0">
                <a:ea typeface="+mn-ea"/>
                <a:cs typeface="+mn-cs"/>
              </a:rPr>
              <a:t>Then (investment bank) bundles them together mortgage-backed securities</a:t>
            </a:r>
          </a:p>
        </p:txBody>
      </p:sp>
      <p:sp>
        <p:nvSpPr>
          <p:cNvPr id="90116" name="Slide Number Placeholder 3"/>
          <p:cNvSpPr>
            <a:spLocks noGrp="1"/>
          </p:cNvSpPr>
          <p:nvPr>
            <p:ph type="sldNum" sz="quarter" idx="4294967295"/>
          </p:nvPr>
        </p:nvSpPr>
        <p:spPr bwMode="auto">
          <a:xfrm>
            <a:off x="11676063" y="6481763"/>
            <a:ext cx="515937"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61E81139-CF86-47B9-85DD-9302A2609058}" type="slidenum">
              <a:rPr lang="en-US" altLang="en-US" sz="1200"/>
              <a:pPr eaLnBrk="1" hangingPunct="1">
                <a:spcBef>
                  <a:spcPct val="0"/>
                </a:spcBef>
                <a:buFontTx/>
                <a:buNone/>
              </a:pPr>
              <a:t>100</a:t>
            </a:fld>
            <a:endParaRPr lang="en-US" altLang="en-US" sz="1200"/>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2"/>
          <p:cNvSpPr>
            <a:spLocks noGrp="1"/>
          </p:cNvSpPr>
          <p:nvPr>
            <p:ph type="title"/>
          </p:nvPr>
        </p:nvSpPr>
        <p:spPr/>
        <p:txBody>
          <a:bodyPr anchor="t"/>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2" name="Content Placeholder 1"/>
          <p:cNvSpPr>
            <a:spLocks noGrp="1"/>
          </p:cNvSpPr>
          <p:nvPr>
            <p:ph idx="1"/>
          </p:nvPr>
        </p:nvSpPr>
        <p:spPr/>
        <p:txBody>
          <a:bodyPr/>
          <a:lstStyle/>
          <a:p>
            <a:pPr>
              <a:defRPr/>
            </a:pPr>
            <a:r>
              <a:rPr lang="en-US" dirty="0" smtClean="0"/>
              <a:t>Developments in the mortgage market</a:t>
            </a:r>
          </a:p>
          <a:p>
            <a:pPr lvl="1">
              <a:defRPr/>
            </a:pPr>
            <a:r>
              <a:rPr lang="en-US" dirty="0" smtClean="0">
                <a:ea typeface="+mn-ea"/>
                <a:cs typeface="+mn-cs"/>
              </a:rPr>
              <a:t>Mortgage-backed securities</a:t>
            </a:r>
          </a:p>
          <a:p>
            <a:pPr lvl="2">
              <a:defRPr/>
            </a:pPr>
            <a:r>
              <a:rPr lang="en-US" dirty="0" smtClean="0">
                <a:ea typeface="+mn-ea"/>
                <a:cs typeface="+mn-cs"/>
              </a:rPr>
              <a:t>Sold to other institutions, which may not have fully appreciated the risks in these securities</a:t>
            </a:r>
          </a:p>
          <a:p>
            <a:pPr>
              <a:defRPr/>
            </a:pPr>
            <a:r>
              <a:rPr lang="en-US" dirty="0" smtClean="0"/>
              <a:t>Other issues</a:t>
            </a:r>
          </a:p>
          <a:p>
            <a:pPr lvl="1">
              <a:defRPr/>
            </a:pPr>
            <a:r>
              <a:rPr lang="en-US" dirty="0" smtClean="0">
                <a:ea typeface="+mn-ea"/>
                <a:cs typeface="+mn-cs"/>
              </a:rPr>
              <a:t>Inadequate regulation for these high-risk loans</a:t>
            </a:r>
          </a:p>
          <a:p>
            <a:pPr lvl="1">
              <a:defRPr/>
            </a:pPr>
            <a:r>
              <a:rPr lang="en-US" dirty="0" smtClean="0">
                <a:ea typeface="+mn-ea"/>
                <a:cs typeface="+mn-cs"/>
              </a:rPr>
              <a:t>Misguided government policy</a:t>
            </a:r>
          </a:p>
          <a:p>
            <a:pPr lvl="2">
              <a:defRPr/>
            </a:pPr>
            <a:r>
              <a:rPr lang="en-US" dirty="0" smtClean="0">
                <a:ea typeface="+mn-ea"/>
                <a:cs typeface="+mn-cs"/>
              </a:rPr>
              <a:t>Encouraged this high-risk lending</a:t>
            </a:r>
          </a:p>
        </p:txBody>
      </p:sp>
      <p:sp>
        <p:nvSpPr>
          <p:cNvPr id="91140" name="Slide Number Placeholder 3"/>
          <p:cNvSpPr>
            <a:spLocks noGrp="1"/>
          </p:cNvSpPr>
          <p:nvPr>
            <p:ph type="sldNum" sz="quarter" idx="4294967295"/>
          </p:nvPr>
        </p:nvSpPr>
        <p:spPr bwMode="auto">
          <a:xfrm>
            <a:off x="11676063" y="6481763"/>
            <a:ext cx="515937"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F3285522-8994-4BEE-A9BB-F6AF3DBE712D}" type="slidenum">
              <a:rPr lang="en-US" altLang="en-US" sz="1200"/>
              <a:pPr eaLnBrk="1" hangingPunct="1">
                <a:spcBef>
                  <a:spcPct val="0"/>
                </a:spcBef>
                <a:buFontTx/>
                <a:buNone/>
              </a:pPr>
              <a:t>101</a:t>
            </a:fld>
            <a:endParaRPr lang="en-US" altLang="en-US" sz="1200"/>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2"/>
          <p:cNvSpPr>
            <a:spLocks noGrp="1"/>
          </p:cNvSpPr>
          <p:nvPr>
            <p:ph type="title"/>
          </p:nvPr>
        </p:nvSpPr>
        <p:spPr/>
        <p:txBody>
          <a:bodyPr anchor="t"/>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2" name="Content Placeholder 1"/>
          <p:cNvSpPr>
            <a:spLocks noGrp="1"/>
          </p:cNvSpPr>
          <p:nvPr>
            <p:ph idx="1"/>
          </p:nvPr>
        </p:nvSpPr>
        <p:spPr/>
        <p:txBody>
          <a:bodyPr/>
          <a:lstStyle/>
          <a:p>
            <a:pPr>
              <a:defRPr/>
            </a:pPr>
            <a:r>
              <a:rPr lang="en-US" dirty="0" smtClean="0"/>
              <a:t>1995-2006	</a:t>
            </a:r>
          </a:p>
          <a:p>
            <a:pPr lvl="1">
              <a:defRPr/>
            </a:pPr>
            <a:r>
              <a:rPr lang="en-US" dirty="0" smtClean="0">
                <a:ea typeface="+mn-ea"/>
                <a:cs typeface="+mn-cs"/>
              </a:rPr>
              <a:t>Increase in housing demand</a:t>
            </a:r>
          </a:p>
          <a:p>
            <a:pPr lvl="1">
              <a:defRPr/>
            </a:pPr>
            <a:r>
              <a:rPr lang="en-US" dirty="0" smtClean="0">
                <a:ea typeface="+mn-ea"/>
                <a:cs typeface="+mn-cs"/>
              </a:rPr>
              <a:t>Increase in housing prices</a:t>
            </a:r>
          </a:p>
          <a:p>
            <a:pPr lvl="2">
              <a:defRPr/>
            </a:pPr>
            <a:r>
              <a:rPr lang="en-US" dirty="0" smtClean="0">
                <a:ea typeface="+mn-ea"/>
                <a:cs typeface="+mn-cs"/>
              </a:rPr>
              <a:t>More than doubled</a:t>
            </a:r>
          </a:p>
          <a:p>
            <a:pPr>
              <a:defRPr/>
            </a:pPr>
            <a:r>
              <a:rPr lang="en-US" dirty="0" smtClean="0"/>
              <a:t>2006-2009, housing prices fell 30%</a:t>
            </a:r>
          </a:p>
          <a:p>
            <a:pPr lvl="1">
              <a:defRPr/>
            </a:pPr>
            <a:r>
              <a:rPr lang="en-US" dirty="0" smtClean="0">
                <a:ea typeface="+mn-ea"/>
                <a:cs typeface="+mn-cs"/>
              </a:rPr>
              <a:t>Substantial rise in mortgage defaults and home foreclosures</a:t>
            </a:r>
          </a:p>
          <a:p>
            <a:pPr lvl="1">
              <a:defRPr/>
            </a:pPr>
            <a:r>
              <a:rPr lang="en-US" dirty="0" smtClean="0">
                <a:ea typeface="+mn-ea"/>
                <a:cs typeface="+mn-cs"/>
              </a:rPr>
              <a:t>Financial institutions that owned mortgage-backed securities</a:t>
            </a:r>
          </a:p>
          <a:p>
            <a:pPr lvl="2">
              <a:defRPr/>
            </a:pPr>
            <a:r>
              <a:rPr lang="en-US" dirty="0" smtClean="0">
                <a:ea typeface="+mn-ea"/>
                <a:cs typeface="+mn-cs"/>
              </a:rPr>
              <a:t>Huge losses, stopped making loans</a:t>
            </a:r>
          </a:p>
        </p:txBody>
      </p:sp>
      <p:sp>
        <p:nvSpPr>
          <p:cNvPr id="92164" name="Slide Number Placeholder 3"/>
          <p:cNvSpPr>
            <a:spLocks noGrp="1"/>
          </p:cNvSpPr>
          <p:nvPr>
            <p:ph type="sldNum" sz="quarter" idx="4294967295"/>
          </p:nvPr>
        </p:nvSpPr>
        <p:spPr bwMode="auto">
          <a:xfrm>
            <a:off x="11676063" y="6481763"/>
            <a:ext cx="515937"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B77AAD79-5D4E-49FF-A41D-A452D1CB5CA6}" type="slidenum">
              <a:rPr lang="en-US" altLang="en-US" sz="1200"/>
              <a:pPr eaLnBrk="1" hangingPunct="1">
                <a:spcBef>
                  <a:spcPct val="0"/>
                </a:spcBef>
                <a:buFontTx/>
                <a:buNone/>
              </a:pPr>
              <a:t>102</a:t>
            </a:fld>
            <a:endParaRPr lang="en-US" altLang="en-US" sz="1200"/>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2"/>
          <p:cNvSpPr>
            <a:spLocks noGrp="1"/>
          </p:cNvSpPr>
          <p:nvPr>
            <p:ph type="title"/>
          </p:nvPr>
        </p:nvSpPr>
        <p:spPr/>
        <p:txBody>
          <a:bodyPr anchor="t"/>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2" name="Content Placeholder 1"/>
          <p:cNvSpPr>
            <a:spLocks noGrp="1"/>
          </p:cNvSpPr>
          <p:nvPr>
            <p:ph idx="1"/>
          </p:nvPr>
        </p:nvSpPr>
        <p:spPr/>
        <p:txBody>
          <a:bodyPr/>
          <a:lstStyle/>
          <a:p>
            <a:pPr>
              <a:defRPr/>
            </a:pPr>
            <a:r>
              <a:rPr lang="en-US" dirty="0" smtClean="0"/>
              <a:t>Large contractionary shift in AD</a:t>
            </a:r>
          </a:p>
          <a:p>
            <a:pPr lvl="1">
              <a:defRPr/>
            </a:pPr>
            <a:r>
              <a:rPr lang="en-US" dirty="0" smtClean="0">
                <a:ea typeface="+mn-ea"/>
                <a:cs typeface="+mn-cs"/>
              </a:rPr>
              <a:t>Real GDP fell sharply</a:t>
            </a:r>
          </a:p>
          <a:p>
            <a:pPr lvl="2">
              <a:defRPr/>
            </a:pPr>
            <a:r>
              <a:rPr lang="en-US" dirty="0" smtClean="0">
                <a:ea typeface="+mn-ea"/>
                <a:cs typeface="+mn-cs"/>
              </a:rPr>
              <a:t>By 4.2% between the forth quarter of 2007 and the second quarter of 2009</a:t>
            </a:r>
          </a:p>
          <a:p>
            <a:pPr lvl="1">
              <a:defRPr/>
            </a:pPr>
            <a:r>
              <a:rPr lang="en-US" dirty="0" smtClean="0">
                <a:ea typeface="+mn-ea"/>
                <a:cs typeface="+mn-cs"/>
              </a:rPr>
              <a:t>Employment fell sharply</a:t>
            </a:r>
          </a:p>
          <a:p>
            <a:pPr lvl="2">
              <a:defRPr/>
            </a:pPr>
            <a:r>
              <a:rPr lang="en-US" dirty="0" smtClean="0">
                <a:ea typeface="+mn-ea"/>
                <a:cs typeface="+mn-cs"/>
              </a:rPr>
              <a:t>Unemployment rate rose from 4.4% in May 2007 to 10.0% in October 2009 </a:t>
            </a:r>
          </a:p>
        </p:txBody>
      </p:sp>
      <p:sp>
        <p:nvSpPr>
          <p:cNvPr id="93188" name="Slide Number Placeholder 3"/>
          <p:cNvSpPr>
            <a:spLocks noGrp="1"/>
          </p:cNvSpPr>
          <p:nvPr>
            <p:ph type="sldNum" sz="quarter" idx="4294967295"/>
          </p:nvPr>
        </p:nvSpPr>
        <p:spPr bwMode="auto">
          <a:xfrm>
            <a:off x="11676063" y="6481763"/>
            <a:ext cx="515937"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840B1397-A65B-4A6D-B8CC-98CBB3A8B16A}" type="slidenum">
              <a:rPr lang="en-US" altLang="en-US" sz="1200"/>
              <a:pPr eaLnBrk="1" hangingPunct="1">
                <a:spcBef>
                  <a:spcPct val="0"/>
                </a:spcBef>
                <a:buFontTx/>
                <a:buNone/>
              </a:pPr>
              <a:t>103</a:t>
            </a:fld>
            <a:endParaRPr lang="en-US" altLang="en-US" sz="1200"/>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2"/>
          <p:cNvSpPr>
            <a:spLocks noGrp="1"/>
          </p:cNvSpPr>
          <p:nvPr>
            <p:ph type="title"/>
          </p:nvPr>
        </p:nvSpPr>
        <p:spPr/>
        <p:txBody>
          <a:bodyPr anchor="t"/>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2" name="Content Placeholder 1"/>
          <p:cNvSpPr>
            <a:spLocks noGrp="1"/>
          </p:cNvSpPr>
          <p:nvPr>
            <p:ph idx="1"/>
          </p:nvPr>
        </p:nvSpPr>
        <p:spPr/>
        <p:txBody>
          <a:bodyPr/>
          <a:lstStyle/>
          <a:p>
            <a:pPr>
              <a:defRPr/>
            </a:pPr>
            <a:r>
              <a:rPr lang="en-US" dirty="0" smtClean="0"/>
              <a:t>Three policy actions - aimed in part at returning </a:t>
            </a:r>
            <a:r>
              <a:rPr lang="en-US" i="1" dirty="0" smtClean="0"/>
              <a:t>AD</a:t>
            </a:r>
            <a:r>
              <a:rPr lang="en-US" dirty="0" smtClean="0"/>
              <a:t> to its previous level</a:t>
            </a:r>
          </a:p>
          <a:p>
            <a:pPr lvl="1">
              <a:defRPr/>
            </a:pPr>
            <a:r>
              <a:rPr lang="en-US" dirty="0" smtClean="0">
                <a:ea typeface="+mn-ea"/>
                <a:cs typeface="+mn-cs"/>
              </a:rPr>
              <a:t>The Fed </a:t>
            </a:r>
          </a:p>
          <a:p>
            <a:pPr lvl="2">
              <a:defRPr/>
            </a:pPr>
            <a:r>
              <a:rPr lang="en-US" dirty="0" smtClean="0">
                <a:ea typeface="+mn-ea"/>
                <a:cs typeface="+mn-cs"/>
              </a:rPr>
              <a:t>Cut its target for the federal funds rate </a:t>
            </a:r>
          </a:p>
          <a:p>
            <a:pPr lvl="3">
              <a:defRPr/>
            </a:pPr>
            <a:r>
              <a:rPr lang="en-US" dirty="0" smtClean="0">
                <a:ea typeface="+mn-ea"/>
                <a:cs typeface="+mn-cs"/>
              </a:rPr>
              <a:t>From 5.25% in September 2007 to about zero in December 2008</a:t>
            </a:r>
          </a:p>
          <a:p>
            <a:pPr lvl="2">
              <a:defRPr/>
            </a:pPr>
            <a:r>
              <a:rPr lang="en-US" dirty="0" smtClean="0">
                <a:ea typeface="+mn-ea"/>
                <a:cs typeface="+mn-cs"/>
              </a:rPr>
              <a:t>Started buying mortgage-backed securities and other private loans</a:t>
            </a:r>
          </a:p>
          <a:p>
            <a:pPr lvl="3">
              <a:defRPr/>
            </a:pPr>
            <a:r>
              <a:rPr lang="en-US" dirty="0" smtClean="0">
                <a:ea typeface="+mn-ea"/>
                <a:cs typeface="+mn-cs"/>
              </a:rPr>
              <a:t>In open-market operations</a:t>
            </a:r>
          </a:p>
          <a:p>
            <a:pPr lvl="3">
              <a:defRPr/>
            </a:pPr>
            <a:r>
              <a:rPr lang="en-US" dirty="0" smtClean="0">
                <a:ea typeface="+mn-ea"/>
                <a:cs typeface="+mn-cs"/>
              </a:rPr>
              <a:t>Provided banks with additional funds</a:t>
            </a:r>
          </a:p>
        </p:txBody>
      </p:sp>
      <p:sp>
        <p:nvSpPr>
          <p:cNvPr id="94212" name="Slide Number Placeholder 3"/>
          <p:cNvSpPr>
            <a:spLocks noGrp="1"/>
          </p:cNvSpPr>
          <p:nvPr>
            <p:ph type="sldNum" sz="quarter" idx="4294967295"/>
          </p:nvPr>
        </p:nvSpPr>
        <p:spPr bwMode="auto">
          <a:xfrm>
            <a:off x="11676063" y="6481763"/>
            <a:ext cx="515937"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CC2A980E-0368-4526-BA46-DD1495DC4718}" type="slidenum">
              <a:rPr lang="en-US" altLang="en-US" sz="1200"/>
              <a:pPr eaLnBrk="1" hangingPunct="1">
                <a:spcBef>
                  <a:spcPct val="0"/>
                </a:spcBef>
                <a:buFontTx/>
                <a:buNone/>
              </a:pPr>
              <a:t>104</a:t>
            </a:fld>
            <a:endParaRPr lang="en-US" altLang="en-US" sz="120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2"/>
          <p:cNvSpPr>
            <a:spLocks noGrp="1"/>
          </p:cNvSpPr>
          <p:nvPr>
            <p:ph type="title"/>
          </p:nvPr>
        </p:nvSpPr>
        <p:spPr/>
        <p:txBody>
          <a:bodyPr anchor="t"/>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2" name="Content Placeholder 1"/>
          <p:cNvSpPr>
            <a:spLocks noGrp="1"/>
          </p:cNvSpPr>
          <p:nvPr>
            <p:ph idx="1"/>
          </p:nvPr>
        </p:nvSpPr>
        <p:spPr/>
        <p:txBody>
          <a:bodyPr/>
          <a:lstStyle/>
          <a:p>
            <a:pPr>
              <a:defRPr/>
            </a:pPr>
            <a:r>
              <a:rPr lang="en-US" dirty="0" smtClean="0"/>
              <a:t>Three policy actions  </a:t>
            </a:r>
          </a:p>
          <a:p>
            <a:pPr lvl="1">
              <a:defRPr/>
            </a:pPr>
            <a:r>
              <a:rPr lang="en-US" dirty="0" smtClean="0">
                <a:ea typeface="+mn-ea"/>
                <a:cs typeface="+mn-cs"/>
              </a:rPr>
              <a:t>October 2008, Wall Street bailout $700 billion</a:t>
            </a:r>
          </a:p>
          <a:p>
            <a:pPr lvl="2">
              <a:defRPr/>
            </a:pPr>
            <a:r>
              <a:rPr lang="en-US" dirty="0" smtClean="0">
                <a:ea typeface="+mn-ea"/>
                <a:cs typeface="+mn-cs"/>
              </a:rPr>
              <a:t>For the Treasury to use to rescue the financial system</a:t>
            </a:r>
          </a:p>
          <a:p>
            <a:pPr lvl="2">
              <a:defRPr/>
            </a:pPr>
            <a:r>
              <a:rPr lang="en-US" dirty="0" smtClean="0">
                <a:ea typeface="+mn-ea"/>
                <a:cs typeface="+mn-cs"/>
              </a:rPr>
              <a:t>To stem the financial crisis on Wall Street</a:t>
            </a:r>
          </a:p>
          <a:p>
            <a:pPr lvl="2">
              <a:defRPr/>
            </a:pPr>
            <a:r>
              <a:rPr lang="en-US" dirty="0" smtClean="0">
                <a:ea typeface="+mn-ea"/>
                <a:cs typeface="+mn-cs"/>
              </a:rPr>
              <a:t>To make loans easier to obtain</a:t>
            </a:r>
          </a:p>
          <a:p>
            <a:pPr lvl="2">
              <a:defRPr/>
            </a:pPr>
            <a:r>
              <a:rPr lang="en-US" dirty="0" smtClean="0">
                <a:ea typeface="+mn-ea"/>
                <a:cs typeface="+mn-cs"/>
              </a:rPr>
              <a:t>Equity injections into banks</a:t>
            </a:r>
          </a:p>
          <a:p>
            <a:pPr lvl="2">
              <a:defRPr/>
            </a:pPr>
            <a:r>
              <a:rPr lang="en-US" dirty="0" smtClean="0">
                <a:ea typeface="+mn-ea"/>
                <a:cs typeface="+mn-cs"/>
              </a:rPr>
              <a:t>U.S. government – temporarily became a part owner of these banks</a:t>
            </a:r>
          </a:p>
        </p:txBody>
      </p:sp>
      <p:sp>
        <p:nvSpPr>
          <p:cNvPr id="95236" name="Slide Number Placeholder 3"/>
          <p:cNvSpPr>
            <a:spLocks noGrp="1"/>
          </p:cNvSpPr>
          <p:nvPr>
            <p:ph type="sldNum" sz="quarter" idx="4294967295"/>
          </p:nvPr>
        </p:nvSpPr>
        <p:spPr bwMode="auto">
          <a:xfrm>
            <a:off x="11676063" y="6481763"/>
            <a:ext cx="515937"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49E31617-B4F4-484E-9DA9-D7B31C0C6B0D}" type="slidenum">
              <a:rPr lang="en-US" altLang="en-US" sz="1200"/>
              <a:pPr eaLnBrk="1" hangingPunct="1">
                <a:spcBef>
                  <a:spcPct val="0"/>
                </a:spcBef>
                <a:buFontTx/>
                <a:buNone/>
              </a:pPr>
              <a:t>105</a:t>
            </a:fld>
            <a:endParaRPr lang="en-US" altLang="en-US" sz="1200"/>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2"/>
          <p:cNvSpPr>
            <a:spLocks noGrp="1"/>
          </p:cNvSpPr>
          <p:nvPr>
            <p:ph type="title"/>
          </p:nvPr>
        </p:nvSpPr>
        <p:spPr/>
        <p:txBody>
          <a:bodyPr anchor="t"/>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2" name="Content Placeholder 1"/>
          <p:cNvSpPr>
            <a:spLocks noGrp="1"/>
          </p:cNvSpPr>
          <p:nvPr>
            <p:ph idx="1"/>
          </p:nvPr>
        </p:nvSpPr>
        <p:spPr/>
        <p:txBody>
          <a:bodyPr/>
          <a:lstStyle/>
          <a:p>
            <a:pPr>
              <a:defRPr/>
            </a:pPr>
            <a:r>
              <a:rPr lang="en-US" dirty="0" smtClean="0"/>
              <a:t>Three policy actions  </a:t>
            </a:r>
          </a:p>
          <a:p>
            <a:pPr lvl="1">
              <a:defRPr/>
            </a:pPr>
            <a:r>
              <a:rPr lang="en-US" dirty="0" smtClean="0">
                <a:ea typeface="+mn-ea"/>
                <a:cs typeface="+mn-cs"/>
              </a:rPr>
              <a:t>January 2009, President Barack Obama</a:t>
            </a:r>
          </a:p>
          <a:p>
            <a:pPr lvl="2">
              <a:defRPr/>
            </a:pPr>
            <a:r>
              <a:rPr lang="en-US" dirty="0" smtClean="0">
                <a:ea typeface="+mn-ea"/>
                <a:cs typeface="+mn-cs"/>
              </a:rPr>
              <a:t>$787 billion stimulus bill, February 17, 2009</a:t>
            </a:r>
          </a:p>
          <a:p>
            <a:pPr lvl="3">
              <a:defRPr/>
            </a:pPr>
            <a:r>
              <a:rPr lang="en-US" dirty="0" smtClean="0">
                <a:ea typeface="+mn-ea"/>
                <a:cs typeface="+mn-cs"/>
              </a:rPr>
              <a:t>To be spent over two years</a:t>
            </a:r>
          </a:p>
          <a:p>
            <a:pPr>
              <a:defRPr/>
            </a:pPr>
            <a:r>
              <a:rPr lang="en-US" dirty="0" smtClean="0"/>
              <a:t>Economy</a:t>
            </a:r>
          </a:p>
          <a:p>
            <a:pPr lvl="1">
              <a:defRPr/>
            </a:pPr>
            <a:r>
              <a:rPr lang="en-US" dirty="0" smtClean="0">
                <a:ea typeface="+mn-ea"/>
                <a:cs typeface="+mn-cs"/>
              </a:rPr>
              <a:t>Recovery officially began June 2009</a:t>
            </a:r>
          </a:p>
          <a:p>
            <a:pPr lvl="1">
              <a:defRPr/>
            </a:pPr>
            <a:r>
              <a:rPr lang="en-US" dirty="0" smtClean="0">
                <a:ea typeface="+mn-ea"/>
                <a:cs typeface="+mn-cs"/>
              </a:rPr>
              <a:t>But slow: average annual growth was 2.1% during 2009Q2 – 2015Q4</a:t>
            </a:r>
          </a:p>
          <a:p>
            <a:pPr lvl="1">
              <a:defRPr/>
            </a:pPr>
            <a:r>
              <a:rPr lang="en-US" dirty="0" smtClean="0">
                <a:ea typeface="+mn-ea"/>
                <a:cs typeface="+mn-cs"/>
              </a:rPr>
              <a:t>Unemployment  fell to 5.0% by end of 2015, but employment-population ratio was unchanged</a:t>
            </a:r>
          </a:p>
        </p:txBody>
      </p:sp>
      <p:sp>
        <p:nvSpPr>
          <p:cNvPr id="96260" name="Slide Number Placeholder 3"/>
          <p:cNvSpPr>
            <a:spLocks noGrp="1"/>
          </p:cNvSpPr>
          <p:nvPr>
            <p:ph type="sldNum" sz="quarter" idx="4294967295"/>
          </p:nvPr>
        </p:nvSpPr>
        <p:spPr bwMode="auto">
          <a:xfrm>
            <a:off x="11676063" y="6481763"/>
            <a:ext cx="515937" cy="390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145282A0-D451-42CC-BF66-8E94D9F297DC}" type="slidenum">
              <a:rPr lang="en-US" altLang="en-US" sz="1200"/>
              <a:pPr eaLnBrk="1" hangingPunct="1">
                <a:spcBef>
                  <a:spcPct val="0"/>
                </a:spcBef>
                <a:buFontTx/>
                <a:buNone/>
              </a:pPr>
              <a:t>106</a:t>
            </a:fld>
            <a:endParaRPr lang="en-US" altLang="en-US" sz="1200"/>
          </a:p>
        </p:txBody>
      </p:sp>
    </p:spTree>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ea typeface="Calibri" pitchFamily="34" charset="0"/>
              </a:rPr>
              <a:t>Video</a:t>
            </a:r>
            <a:endParaRPr lang="en-US" dirty="0"/>
          </a:p>
        </p:txBody>
      </p:sp>
      <p:sp>
        <p:nvSpPr>
          <p:cNvPr id="3" name="Content Placeholder 2"/>
          <p:cNvSpPr>
            <a:spLocks noGrp="1"/>
          </p:cNvSpPr>
          <p:nvPr>
            <p:ph idx="1"/>
          </p:nvPr>
        </p:nvSpPr>
        <p:spPr/>
        <p:txBody>
          <a:bodyPr/>
          <a:lstStyle/>
          <a:p>
            <a:r>
              <a:rPr lang="en-US" dirty="0" smtClean="0"/>
              <a:t>The </a:t>
            </a:r>
            <a:r>
              <a:rPr lang="en-US" dirty="0"/>
              <a:t>Great </a:t>
            </a:r>
            <a:r>
              <a:rPr lang="en-US" dirty="0" smtClean="0"/>
              <a:t>Recession, </a:t>
            </a:r>
            <a:r>
              <a:rPr lang="en-US" dirty="0" smtClean="0">
                <a:hlinkClick r:id="rId2"/>
              </a:rPr>
              <a:t>https</a:t>
            </a:r>
            <a:r>
              <a:rPr lang="en-US" dirty="0">
                <a:hlinkClick r:id="rId2"/>
              </a:rPr>
              <a:t>://</a:t>
            </a:r>
            <a:r>
              <a:rPr lang="en-US" dirty="0" smtClean="0">
                <a:hlinkClick r:id="rId2"/>
              </a:rPr>
              <a:t>youtu.be/dI6HNi5I8d4</a:t>
            </a:r>
            <a:r>
              <a:rPr lang="en-US" dirty="0" smtClean="0"/>
              <a:t>, Marginal Revolution University, YouTube, August 9, 2016</a:t>
            </a:r>
          </a:p>
          <a:p>
            <a:endParaRPr lang="en-US" dirty="0"/>
          </a:p>
        </p:txBody>
      </p:sp>
    </p:spTree>
    <p:extLst>
      <p:ext uri="{BB962C8B-B14F-4D97-AF65-F5344CB8AC3E}">
        <p14:creationId xmlns:p14="http://schemas.microsoft.com/office/powerpoint/2010/main" val="127758285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Economic fluctuations caused by </a:t>
            </a:r>
            <a:r>
              <a:rPr lang="en-US" dirty="0"/>
              <a:t>fluctuations </a:t>
            </a:r>
            <a:r>
              <a:rPr lang="en-US" dirty="0" smtClean="0"/>
              <a:t> in aggregate supply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85861886"/>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sz="1800" cap="all" dirty="0">
                <a:solidFill>
                  <a:srgbClr val="C00000"/>
                </a:solidFill>
              </a:rPr>
              <a:t>Two causes of economic fluctuations:</a:t>
            </a:r>
            <a:br>
              <a:rPr lang="en-US" sz="1800" cap="all" dirty="0">
                <a:solidFill>
                  <a:srgbClr val="C00000"/>
                </a:solidFill>
              </a:rPr>
            </a:br>
            <a:r>
              <a:rPr lang="en-US" dirty="0"/>
              <a:t>The Effects of a Shift in Aggregate </a:t>
            </a:r>
            <a:r>
              <a:rPr lang="en-US" dirty="0" smtClean="0"/>
              <a:t>Supply</a:t>
            </a:r>
            <a:endParaRPr lang="en-US" altLang="en-US" dirty="0" smtClean="0">
              <a:ea typeface="Calibri" pitchFamily="34" charset="0"/>
            </a:endParaRPr>
          </a:p>
        </p:txBody>
      </p:sp>
      <p:sp>
        <p:nvSpPr>
          <p:cNvPr id="118787" name="Rectangle 3"/>
          <p:cNvSpPr>
            <a:spLocks noGrp="1" noChangeArrowheads="1"/>
          </p:cNvSpPr>
          <p:nvPr>
            <p:ph idx="1"/>
          </p:nvPr>
        </p:nvSpPr>
        <p:spPr/>
        <p:txBody>
          <a:bodyPr/>
          <a:lstStyle/>
          <a:p>
            <a:r>
              <a:rPr lang="en-US" altLang="en-US" dirty="0" smtClean="0">
                <a:solidFill>
                  <a:srgbClr val="0070C0"/>
                </a:solidFill>
                <a:ea typeface="Calibri" pitchFamily="34" charset="0"/>
              </a:rPr>
              <a:t>A leftward shift in Short-Run Aggregate Supply</a:t>
            </a:r>
            <a:endParaRPr lang="en-US" altLang="en-US" dirty="0" smtClean="0">
              <a:solidFill>
                <a:srgbClr val="0070C0"/>
              </a:solidFill>
              <a:latin typeface="Tahoma" pitchFamily="34" charset="0"/>
              <a:ea typeface="Calibri" pitchFamily="34" charset="0"/>
            </a:endParaRPr>
          </a:p>
          <a:p>
            <a:pPr lvl="1"/>
            <a:r>
              <a:rPr lang="en-US" altLang="en-US" dirty="0" smtClean="0">
                <a:solidFill>
                  <a:srgbClr val="0070C0"/>
                </a:solidFill>
                <a:ea typeface="Calibri" pitchFamily="34" charset="0"/>
              </a:rPr>
              <a:t>Output falls below the natural rate of employment</a:t>
            </a:r>
          </a:p>
          <a:p>
            <a:pPr lvl="1"/>
            <a:r>
              <a:rPr lang="en-US" altLang="en-US" dirty="0" smtClean="0">
                <a:solidFill>
                  <a:srgbClr val="0070C0"/>
                </a:solidFill>
                <a:ea typeface="Calibri" pitchFamily="34" charset="0"/>
              </a:rPr>
              <a:t>Unemployment rises</a:t>
            </a:r>
          </a:p>
          <a:p>
            <a:pPr lvl="1"/>
            <a:r>
              <a:rPr lang="en-US" altLang="en-US" dirty="0" smtClean="0">
                <a:solidFill>
                  <a:srgbClr val="0070C0"/>
                </a:solidFill>
                <a:ea typeface="Calibri" pitchFamily="34" charset="0"/>
              </a:rPr>
              <a:t>The price level rises</a:t>
            </a:r>
          </a:p>
          <a:p>
            <a:r>
              <a:rPr lang="en-US" altLang="en-US" dirty="0" smtClean="0">
                <a:solidFill>
                  <a:srgbClr val="0070C0"/>
                </a:solidFill>
                <a:ea typeface="Calibri" pitchFamily="34" charset="0"/>
              </a:rPr>
              <a:t>If the government does nothing, the </a:t>
            </a:r>
            <a:r>
              <a:rPr lang="en-US" altLang="en-US" i="1" dirty="0" smtClean="0">
                <a:solidFill>
                  <a:srgbClr val="0070C0"/>
                </a:solidFill>
                <a:ea typeface="Calibri" pitchFamily="34" charset="0"/>
              </a:rPr>
              <a:t>SRAS</a:t>
            </a:r>
            <a:r>
              <a:rPr lang="en-US" altLang="en-US" dirty="0" smtClean="0">
                <a:solidFill>
                  <a:srgbClr val="0070C0"/>
                </a:solidFill>
                <a:ea typeface="Calibri" pitchFamily="34" charset="0"/>
              </a:rPr>
              <a:t> will gradually shift back to where it was. </a:t>
            </a:r>
          </a:p>
          <a:p>
            <a:pPr lvl="1"/>
            <a:r>
              <a:rPr lang="en-US" altLang="en-US" dirty="0" smtClean="0">
                <a:solidFill>
                  <a:srgbClr val="0070C0"/>
                </a:solidFill>
                <a:ea typeface="Calibri" pitchFamily="34" charset="0"/>
              </a:rPr>
              <a:t>The price level, total production and unemployment will be </a:t>
            </a:r>
            <a:r>
              <a:rPr lang="en-US" altLang="en-US" i="1" dirty="0" smtClean="0">
                <a:solidFill>
                  <a:srgbClr val="0070C0"/>
                </a:solidFill>
                <a:ea typeface="Calibri" pitchFamily="34" charset="0"/>
              </a:rPr>
              <a:t>unaffected in the long run</a:t>
            </a:r>
            <a:r>
              <a:rPr lang="en-US" altLang="en-US" dirty="0" smtClean="0">
                <a:solidFill>
                  <a:srgbClr val="0070C0"/>
                </a:solidFill>
                <a:ea typeface="Calibri" pitchFamily="34" charset="0"/>
              </a:rPr>
              <a:t>. </a:t>
            </a:r>
          </a:p>
        </p:txBody>
      </p:sp>
      <p:sp>
        <p:nvSpPr>
          <p:cNvPr id="118788" name="TextBox 1"/>
          <p:cNvSpPr txBox="1">
            <a:spLocks noChangeArrowheads="1"/>
          </p:cNvSpPr>
          <p:nvPr/>
        </p:nvSpPr>
        <p:spPr bwMode="auto">
          <a:xfrm>
            <a:off x="6400800" y="2835275"/>
            <a:ext cx="1951038" cy="5222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800" b="1">
                <a:latin typeface="Calibri" pitchFamily="34" charset="0"/>
                <a:ea typeface="Calibri" pitchFamily="34" charset="0"/>
                <a:cs typeface="Calibri" pitchFamily="34" charset="0"/>
              </a:rPr>
              <a:t>Stagflation!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z="1800" dirty="0">
                <a:solidFill>
                  <a:srgbClr val="C00000"/>
                </a:solidFill>
                <a:ea typeface="Calibri" pitchFamily="34" charset="0"/>
              </a:rPr>
              <a:t>THREE KEY FACTS ABOUT ECONOMIC FLUCTUATIONS:</a:t>
            </a:r>
            <a:r>
              <a:rPr lang="en-US" altLang="en-US" sz="1800" dirty="0">
                <a:ea typeface="Calibri" pitchFamily="34" charset="0"/>
              </a:rPr>
              <a:t/>
            </a:r>
            <a:br>
              <a:rPr lang="en-US" altLang="en-US" sz="1800" dirty="0">
                <a:ea typeface="Calibri" pitchFamily="34" charset="0"/>
              </a:rPr>
            </a:br>
            <a:r>
              <a:rPr lang="en-US" altLang="en-US" sz="3600" dirty="0" smtClean="0">
                <a:ea typeface="Calibri" pitchFamily="34" charset="0"/>
              </a:rPr>
              <a:t>2: Most Macroeconomic Variables Fluctuate Together</a:t>
            </a:r>
            <a:endParaRPr lang="en-US" altLang="en-US" sz="3600" dirty="0">
              <a:ea typeface="Calibri" pitchFamily="34" charset="0"/>
            </a:endParaRPr>
          </a:p>
        </p:txBody>
      </p:sp>
      <p:sp>
        <p:nvSpPr>
          <p:cNvPr id="11267" name="Rectangle 3"/>
          <p:cNvSpPr>
            <a:spLocks noGrp="1" noChangeArrowheads="1"/>
          </p:cNvSpPr>
          <p:nvPr>
            <p:ph idx="1"/>
          </p:nvPr>
        </p:nvSpPr>
        <p:spPr/>
        <p:txBody>
          <a:bodyPr/>
          <a:lstStyle/>
          <a:p>
            <a:pPr>
              <a:lnSpc>
                <a:spcPct val="90000"/>
              </a:lnSpc>
            </a:pPr>
            <a:r>
              <a:rPr lang="en-US" altLang="en-US" dirty="0" smtClean="0">
                <a:ea typeface="Calibri" pitchFamily="34" charset="0"/>
              </a:rPr>
              <a:t>When real GDP falls in a recession, so do many other variables:</a:t>
            </a:r>
          </a:p>
          <a:p>
            <a:pPr lvl="1">
              <a:lnSpc>
                <a:spcPct val="90000"/>
              </a:lnSpc>
            </a:pPr>
            <a:r>
              <a:rPr lang="en-US" altLang="en-US" dirty="0" smtClean="0">
                <a:ea typeface="Calibri" pitchFamily="34" charset="0"/>
              </a:rPr>
              <a:t>personal income, corporate profits, consumption spending, investment spending, industrial production, retail sales, home sales, auto sales, etc.</a:t>
            </a:r>
          </a:p>
          <a:p>
            <a:pPr lvl="1">
              <a:lnSpc>
                <a:spcPct val="90000"/>
              </a:lnSpc>
            </a:pPr>
            <a:r>
              <a:rPr lang="en-US" altLang="en-US" dirty="0" smtClean="0">
                <a:ea typeface="Calibri" pitchFamily="34" charset="0"/>
              </a:rPr>
              <a:t>However, </a:t>
            </a:r>
            <a:r>
              <a:rPr lang="en-US" altLang="en-US" i="1" dirty="0" smtClean="0">
                <a:ea typeface="Calibri" pitchFamily="34" charset="0"/>
              </a:rPr>
              <a:t>investment fluctuates a lot more</a:t>
            </a:r>
            <a:r>
              <a:rPr lang="en-US" altLang="en-US" dirty="0" smtClean="0">
                <a:ea typeface="Calibri" pitchFamily="34" charset="0"/>
              </a:rPr>
              <a:t> than other variables. </a:t>
            </a:r>
          </a:p>
          <a:p>
            <a:pPr lvl="2">
              <a:lnSpc>
                <a:spcPct val="90000"/>
              </a:lnSpc>
            </a:pPr>
            <a:r>
              <a:rPr lang="en-US" altLang="en-US" dirty="0" smtClean="0">
                <a:ea typeface="Calibri" pitchFamily="34" charset="0"/>
              </a:rPr>
              <a:t>Even though investment is about one-seventh of GDP, much of the fall in GDP during recessions is due to the fall in investment spending.</a:t>
            </a:r>
          </a:p>
          <a:p>
            <a:pPr lvl="2">
              <a:lnSpc>
                <a:spcPct val="90000"/>
              </a:lnSpc>
            </a:pPr>
            <a:r>
              <a:rPr lang="en-US" altLang="en-US" dirty="0" smtClean="0">
                <a:ea typeface="Calibri" pitchFamily="34" charset="0"/>
              </a:rPr>
              <a:t>See Figure 1 (b), next slide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3"/>
          <p:cNvSpPr>
            <a:spLocks noGrp="1" noChangeArrowheads="1"/>
          </p:cNvSpPr>
          <p:nvPr>
            <p:ph type="title"/>
          </p:nvPr>
        </p:nvSpPr>
        <p:spPr>
          <a:xfrm>
            <a:off x="2133600" y="152400"/>
            <a:ext cx="8229600" cy="685800"/>
          </a:xfrm>
        </p:spPr>
        <p:txBody>
          <a:bodyPr/>
          <a:lstStyle/>
          <a:p>
            <a:pPr algn="l">
              <a:lnSpc>
                <a:spcPct val="80000"/>
              </a:lnSpc>
            </a:pPr>
            <a:r>
              <a:rPr lang="en-US" altLang="en-US" sz="2800">
                <a:ea typeface="Calibri" panose="020F0502020204030204" pitchFamily="34" charset="0"/>
              </a:rPr>
              <a:t>Figure 10 An Adverse Shift in Aggregate Supply</a:t>
            </a:r>
          </a:p>
        </p:txBody>
      </p:sp>
      <p:sp>
        <p:nvSpPr>
          <p:cNvPr id="119811" name="Line 17"/>
          <p:cNvSpPr>
            <a:spLocks noChangeShapeType="1"/>
          </p:cNvSpPr>
          <p:nvPr/>
        </p:nvSpPr>
        <p:spPr bwMode="auto">
          <a:xfrm>
            <a:off x="6064250" y="6342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4" name="Line 18"/>
          <p:cNvSpPr>
            <a:spLocks noChangeShapeType="1"/>
          </p:cNvSpPr>
          <p:nvPr/>
        </p:nvSpPr>
        <p:spPr bwMode="auto">
          <a:xfrm flipH="1">
            <a:off x="7208839" y="3276600"/>
            <a:ext cx="7445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5" name="Line 19"/>
          <p:cNvSpPr>
            <a:spLocks noChangeShapeType="1"/>
          </p:cNvSpPr>
          <p:nvPr/>
        </p:nvSpPr>
        <p:spPr bwMode="auto">
          <a:xfrm flipH="1">
            <a:off x="5630864" y="6051550"/>
            <a:ext cx="2365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4" name="Line 20"/>
          <p:cNvSpPr>
            <a:spLocks noChangeShapeType="1"/>
          </p:cNvSpPr>
          <p:nvPr/>
        </p:nvSpPr>
        <p:spPr bwMode="auto">
          <a:xfrm>
            <a:off x="6064250" y="2278064"/>
            <a:ext cx="1588" cy="3590925"/>
          </a:xfrm>
          <a:prstGeom prst="line">
            <a:avLst/>
          </a:prstGeom>
          <a:noFill/>
          <a:ln w="53975">
            <a:solidFill>
              <a:srgbClr val="0094A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7" name="Line 21"/>
          <p:cNvSpPr>
            <a:spLocks noChangeShapeType="1"/>
          </p:cNvSpPr>
          <p:nvPr/>
        </p:nvSpPr>
        <p:spPr bwMode="auto">
          <a:xfrm flipV="1">
            <a:off x="3213101" y="4221164"/>
            <a:ext cx="3175" cy="2682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6" name="Freeform 22"/>
          <p:cNvSpPr>
            <a:spLocks/>
          </p:cNvSpPr>
          <p:nvPr/>
        </p:nvSpPr>
        <p:spPr bwMode="auto">
          <a:xfrm>
            <a:off x="3413125" y="1662114"/>
            <a:ext cx="6427788" cy="4206875"/>
          </a:xfrm>
          <a:custGeom>
            <a:avLst/>
            <a:gdLst>
              <a:gd name="T0" fmla="*/ 0 w 4049"/>
              <a:gd name="T1" fmla="*/ 0 h 2650"/>
              <a:gd name="T2" fmla="*/ 0 w 4049"/>
              <a:gd name="T3" fmla="*/ 2147483647 h 2650"/>
              <a:gd name="T4" fmla="*/ 2147483647 w 4049"/>
              <a:gd name="T5" fmla="*/ 2147483647 h 2650"/>
              <a:gd name="T6" fmla="*/ 0 60000 65536"/>
              <a:gd name="T7" fmla="*/ 0 60000 65536"/>
              <a:gd name="T8" fmla="*/ 0 60000 65536"/>
              <a:gd name="T9" fmla="*/ 0 w 4049"/>
              <a:gd name="T10" fmla="*/ 0 h 2650"/>
              <a:gd name="T11" fmla="*/ 4049 w 4049"/>
              <a:gd name="T12" fmla="*/ 2650 h 2650"/>
            </a:gdLst>
            <a:ahLst/>
            <a:cxnLst>
              <a:cxn ang="T6">
                <a:pos x="T0" y="T1"/>
              </a:cxn>
              <a:cxn ang="T7">
                <a:pos x="T2" y="T3"/>
              </a:cxn>
              <a:cxn ang="T8">
                <a:pos x="T4" y="T5"/>
              </a:cxn>
            </a:cxnLst>
            <a:rect l="T9" t="T10" r="T11" b="T12"/>
            <a:pathLst>
              <a:path w="4049" h="2650">
                <a:moveTo>
                  <a:pt x="0" y="0"/>
                </a:moveTo>
                <a:lnTo>
                  <a:pt x="0" y="2650"/>
                </a:lnTo>
                <a:lnTo>
                  <a:pt x="4049" y="265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7" name="Rectangle 23"/>
          <p:cNvSpPr>
            <a:spLocks noChangeArrowheads="1"/>
          </p:cNvSpPr>
          <p:nvPr/>
        </p:nvSpPr>
        <p:spPr bwMode="auto">
          <a:xfrm>
            <a:off x="8361983" y="5935663"/>
            <a:ext cx="15258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dirty="0">
                <a:solidFill>
                  <a:srgbClr val="000000"/>
                </a:solidFill>
                <a:latin typeface="Calibri" panose="020F0502020204030204" pitchFamily="34" charset="0"/>
                <a:cs typeface="Calibri" panose="020F0502020204030204" pitchFamily="34" charset="0"/>
              </a:rPr>
              <a:t>Quantity </a:t>
            </a:r>
            <a:r>
              <a:rPr lang="en-US" altLang="en-US" sz="1500" b="1" dirty="0" smtClean="0">
                <a:solidFill>
                  <a:srgbClr val="000000"/>
                </a:solidFill>
                <a:latin typeface="Calibri" panose="020F0502020204030204" pitchFamily="34" charset="0"/>
                <a:cs typeface="Calibri" panose="020F0502020204030204" pitchFamily="34" charset="0"/>
              </a:rPr>
              <a:t>of Output</a:t>
            </a:r>
            <a:endParaRPr lang="en-US" altLang="en-US" sz="2400" dirty="0">
              <a:latin typeface="Calibri" panose="020F0502020204030204" pitchFamily="34" charset="0"/>
              <a:cs typeface="Calibri" panose="020F0502020204030204" pitchFamily="34" charset="0"/>
            </a:endParaRPr>
          </a:p>
        </p:txBody>
      </p:sp>
      <p:sp>
        <p:nvSpPr>
          <p:cNvPr id="119819" name="Rectangle 25"/>
          <p:cNvSpPr>
            <a:spLocks noChangeArrowheads="1"/>
          </p:cNvSpPr>
          <p:nvPr/>
        </p:nvSpPr>
        <p:spPr bwMode="auto">
          <a:xfrm>
            <a:off x="2768601" y="1593850"/>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119820" name="Rectangle 26"/>
          <p:cNvSpPr>
            <a:spLocks noChangeArrowheads="1"/>
          </p:cNvSpPr>
          <p:nvPr/>
        </p:nvSpPr>
        <p:spPr bwMode="auto">
          <a:xfrm>
            <a:off x="2744788" y="1838325"/>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119821" name="Rectangle 27"/>
          <p:cNvSpPr>
            <a:spLocks noChangeArrowheads="1"/>
          </p:cNvSpPr>
          <p:nvPr/>
        </p:nvSpPr>
        <p:spPr bwMode="auto">
          <a:xfrm>
            <a:off x="3133725" y="59420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2" name="Group 28"/>
          <p:cNvGrpSpPr>
            <a:grpSpLocks/>
          </p:cNvGrpSpPr>
          <p:nvPr/>
        </p:nvGrpSpPr>
        <p:grpSpPr bwMode="auto">
          <a:xfrm>
            <a:off x="4192589" y="2949576"/>
            <a:ext cx="4689475" cy="2771775"/>
            <a:chOff x="1681" y="1858"/>
            <a:chExt cx="2954" cy="1746"/>
          </a:xfrm>
        </p:grpSpPr>
        <p:sp>
          <p:nvSpPr>
            <p:cNvPr id="119867" name="Line 29"/>
            <p:cNvSpPr>
              <a:spLocks noChangeShapeType="1"/>
            </p:cNvSpPr>
            <p:nvPr/>
          </p:nvSpPr>
          <p:spPr bwMode="auto">
            <a:xfrm flipH="1" flipV="1">
              <a:off x="1681" y="1858"/>
              <a:ext cx="2014" cy="1691"/>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8" name="Rectangle 30"/>
            <p:cNvSpPr>
              <a:spLocks noChangeArrowheads="1"/>
            </p:cNvSpPr>
            <p:nvPr/>
          </p:nvSpPr>
          <p:spPr bwMode="auto">
            <a:xfrm>
              <a:off x="3706" y="3459"/>
              <a:ext cx="9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a:t>
              </a:r>
              <a:endParaRPr lang="en-US" altLang="en-US" sz="2400">
                <a:latin typeface="Calibri" panose="020F0502020204030204" pitchFamily="34" charset="0"/>
                <a:cs typeface="Calibri" panose="020F0502020204030204" pitchFamily="34" charset="0"/>
              </a:endParaRPr>
            </a:p>
          </p:txBody>
        </p:sp>
      </p:grpSp>
      <p:grpSp>
        <p:nvGrpSpPr>
          <p:cNvPr id="3" name="Group 31"/>
          <p:cNvGrpSpPr>
            <a:grpSpLocks/>
          </p:cNvGrpSpPr>
          <p:nvPr/>
        </p:nvGrpSpPr>
        <p:grpSpPr bwMode="auto">
          <a:xfrm>
            <a:off x="2014538" y="4364039"/>
            <a:ext cx="1162050" cy="1125537"/>
            <a:chOff x="309" y="2749"/>
            <a:chExt cx="732" cy="709"/>
          </a:xfrm>
        </p:grpSpPr>
        <p:sp>
          <p:nvSpPr>
            <p:cNvPr id="119862" name="Line 32"/>
            <p:cNvSpPr>
              <a:spLocks noChangeShapeType="1"/>
            </p:cNvSpPr>
            <p:nvPr/>
          </p:nvSpPr>
          <p:spPr bwMode="auto">
            <a:xfrm flipH="1">
              <a:off x="686" y="2749"/>
              <a:ext cx="343"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3" name="Rectangle 33"/>
            <p:cNvSpPr>
              <a:spLocks noChangeArrowheads="1"/>
            </p:cNvSpPr>
            <p:nvPr/>
          </p:nvSpPr>
          <p:spPr bwMode="auto">
            <a:xfrm>
              <a:off x="309" y="2989"/>
              <a:ext cx="732" cy="469"/>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64" name="Rectangle 34"/>
            <p:cNvSpPr>
              <a:spLocks noChangeArrowheads="1"/>
            </p:cNvSpPr>
            <p:nvPr/>
          </p:nvSpPr>
          <p:spPr bwMode="auto">
            <a:xfrm>
              <a:off x="336" y="2998"/>
              <a:ext cx="5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3. . . . and </a:t>
              </a:r>
              <a:endParaRPr lang="en-US" altLang="en-US" sz="2400">
                <a:latin typeface="Calibri" panose="020F0502020204030204" pitchFamily="34" charset="0"/>
                <a:cs typeface="Calibri" panose="020F0502020204030204" pitchFamily="34" charset="0"/>
              </a:endParaRPr>
            </a:p>
          </p:txBody>
        </p:sp>
        <p:sp>
          <p:nvSpPr>
            <p:cNvPr id="119865" name="Rectangle 35"/>
            <p:cNvSpPr>
              <a:spLocks noChangeArrowheads="1"/>
            </p:cNvSpPr>
            <p:nvPr/>
          </p:nvSpPr>
          <p:spPr bwMode="auto">
            <a:xfrm>
              <a:off x="336" y="3152"/>
              <a:ext cx="4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the price </a:t>
              </a:r>
              <a:endParaRPr lang="en-US" altLang="en-US" sz="2400">
                <a:latin typeface="Calibri" panose="020F0502020204030204" pitchFamily="34" charset="0"/>
                <a:cs typeface="Calibri" panose="020F0502020204030204" pitchFamily="34" charset="0"/>
              </a:endParaRPr>
            </a:p>
          </p:txBody>
        </p:sp>
        <p:sp>
          <p:nvSpPr>
            <p:cNvPr id="119866" name="Rectangle 36"/>
            <p:cNvSpPr>
              <a:spLocks noChangeArrowheads="1"/>
            </p:cNvSpPr>
            <p:nvPr/>
          </p:nvSpPr>
          <p:spPr bwMode="auto">
            <a:xfrm>
              <a:off x="336" y="3305"/>
              <a:ext cx="5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level to rise.</a:t>
              </a:r>
              <a:endParaRPr lang="en-US" altLang="en-US" sz="2400">
                <a:latin typeface="Calibri" panose="020F0502020204030204" pitchFamily="34" charset="0"/>
                <a:cs typeface="Calibri" panose="020F0502020204030204" pitchFamily="34" charset="0"/>
              </a:endParaRPr>
            </a:p>
          </p:txBody>
        </p:sp>
      </p:grpSp>
      <p:grpSp>
        <p:nvGrpSpPr>
          <p:cNvPr id="4" name="Group 37"/>
          <p:cNvGrpSpPr>
            <a:grpSpLocks/>
          </p:cNvGrpSpPr>
          <p:nvPr/>
        </p:nvGrpSpPr>
        <p:grpSpPr bwMode="auto">
          <a:xfrm>
            <a:off x="2813050" y="6159500"/>
            <a:ext cx="2960688" cy="344488"/>
            <a:chOff x="812" y="3880"/>
            <a:chExt cx="1865" cy="217"/>
          </a:xfrm>
        </p:grpSpPr>
        <p:sp>
          <p:nvSpPr>
            <p:cNvPr id="119859" name="Rectangle 38"/>
            <p:cNvSpPr>
              <a:spLocks noChangeArrowheads="1"/>
            </p:cNvSpPr>
            <p:nvPr/>
          </p:nvSpPr>
          <p:spPr bwMode="auto">
            <a:xfrm>
              <a:off x="812" y="3926"/>
              <a:ext cx="1716" cy="17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60" name="Line 39"/>
            <p:cNvSpPr>
              <a:spLocks noChangeShapeType="1"/>
            </p:cNvSpPr>
            <p:nvPr/>
          </p:nvSpPr>
          <p:spPr bwMode="auto">
            <a:xfrm flipH="1">
              <a:off x="2528" y="3880"/>
              <a:ext cx="149"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1" name="Rectangle 40"/>
            <p:cNvSpPr>
              <a:spLocks noChangeArrowheads="1"/>
            </p:cNvSpPr>
            <p:nvPr/>
          </p:nvSpPr>
          <p:spPr bwMode="auto">
            <a:xfrm>
              <a:off x="839" y="3939"/>
              <a:ext cx="14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causes output to fall . . .</a:t>
              </a:r>
              <a:endParaRPr lang="en-US" altLang="en-US" sz="2400">
                <a:latin typeface="Calibri" panose="020F0502020204030204" pitchFamily="34" charset="0"/>
                <a:cs typeface="Calibri" panose="020F0502020204030204" pitchFamily="34" charset="0"/>
              </a:endParaRPr>
            </a:p>
          </p:txBody>
        </p:sp>
      </p:grpSp>
      <p:grpSp>
        <p:nvGrpSpPr>
          <p:cNvPr id="5" name="Group 41"/>
          <p:cNvGrpSpPr>
            <a:grpSpLocks/>
          </p:cNvGrpSpPr>
          <p:nvPr/>
        </p:nvGrpSpPr>
        <p:grpSpPr bwMode="auto">
          <a:xfrm>
            <a:off x="7262813" y="1063625"/>
            <a:ext cx="2760662" cy="2159000"/>
            <a:chOff x="3615" y="670"/>
            <a:chExt cx="1739" cy="1360"/>
          </a:xfrm>
        </p:grpSpPr>
        <p:sp>
          <p:nvSpPr>
            <p:cNvPr id="119855" name="Line 42"/>
            <p:cNvSpPr>
              <a:spLocks noChangeShapeType="1"/>
            </p:cNvSpPr>
            <p:nvPr/>
          </p:nvSpPr>
          <p:spPr bwMode="auto">
            <a:xfrm flipV="1">
              <a:off x="3924" y="933"/>
              <a:ext cx="515" cy="10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56" name="Rectangle 43"/>
            <p:cNvSpPr>
              <a:spLocks noChangeArrowheads="1"/>
            </p:cNvSpPr>
            <p:nvPr/>
          </p:nvSpPr>
          <p:spPr bwMode="auto">
            <a:xfrm>
              <a:off x="3615" y="670"/>
              <a:ext cx="1739" cy="33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57" name="Rectangle 44"/>
            <p:cNvSpPr>
              <a:spLocks noChangeArrowheads="1"/>
            </p:cNvSpPr>
            <p:nvPr/>
          </p:nvSpPr>
          <p:spPr bwMode="auto">
            <a:xfrm>
              <a:off x="3646" y="678"/>
              <a:ext cx="15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An adverse shift in the short-</a:t>
              </a:r>
              <a:endParaRPr lang="en-US" altLang="en-US" sz="2400">
                <a:latin typeface="Calibri" panose="020F0502020204030204" pitchFamily="34" charset="0"/>
                <a:cs typeface="Calibri" panose="020F0502020204030204" pitchFamily="34" charset="0"/>
              </a:endParaRPr>
            </a:p>
          </p:txBody>
        </p:sp>
        <p:sp>
          <p:nvSpPr>
            <p:cNvPr id="119858" name="Rectangle 45"/>
            <p:cNvSpPr>
              <a:spLocks noChangeArrowheads="1"/>
            </p:cNvSpPr>
            <p:nvPr/>
          </p:nvSpPr>
          <p:spPr bwMode="auto">
            <a:xfrm>
              <a:off x="3646" y="832"/>
              <a:ext cx="15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run aggregate-supply curve . . .</a:t>
              </a:r>
              <a:endParaRPr lang="en-US" altLang="en-US" sz="2400">
                <a:latin typeface="Calibri" panose="020F0502020204030204" pitchFamily="34" charset="0"/>
                <a:cs typeface="Calibri" panose="020F0502020204030204" pitchFamily="34" charset="0"/>
              </a:endParaRPr>
            </a:p>
          </p:txBody>
        </p:sp>
      </p:grpSp>
      <p:grpSp>
        <p:nvGrpSpPr>
          <p:cNvPr id="6" name="Group 46"/>
          <p:cNvGrpSpPr>
            <a:grpSpLocks/>
          </p:cNvGrpSpPr>
          <p:nvPr/>
        </p:nvGrpSpPr>
        <p:grpSpPr bwMode="auto">
          <a:xfrm>
            <a:off x="5065714" y="2282825"/>
            <a:ext cx="4341813" cy="2825750"/>
            <a:chOff x="2231" y="1438"/>
            <a:chExt cx="2735" cy="1780"/>
          </a:xfrm>
        </p:grpSpPr>
        <p:sp>
          <p:nvSpPr>
            <p:cNvPr id="119849" name="Line 47"/>
            <p:cNvSpPr>
              <a:spLocks noChangeShapeType="1"/>
            </p:cNvSpPr>
            <p:nvPr/>
          </p:nvSpPr>
          <p:spPr bwMode="auto">
            <a:xfrm flipV="1">
              <a:off x="2231" y="1938"/>
              <a:ext cx="2196" cy="1280"/>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50" name="Rectangle 48"/>
            <p:cNvSpPr>
              <a:spLocks noChangeArrowheads="1"/>
            </p:cNvSpPr>
            <p:nvPr/>
          </p:nvSpPr>
          <p:spPr bwMode="auto">
            <a:xfrm>
              <a:off x="4409" y="1438"/>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Short-run</a:t>
              </a:r>
              <a:endParaRPr lang="en-US" altLang="en-US" sz="2400">
                <a:latin typeface="Calibri" panose="020F0502020204030204" pitchFamily="34" charset="0"/>
                <a:cs typeface="Calibri" panose="020F0502020204030204" pitchFamily="34" charset="0"/>
              </a:endParaRPr>
            </a:p>
          </p:txBody>
        </p:sp>
        <p:sp>
          <p:nvSpPr>
            <p:cNvPr id="119851" name="Rectangle 49"/>
            <p:cNvSpPr>
              <a:spLocks noChangeArrowheads="1"/>
            </p:cNvSpPr>
            <p:nvPr/>
          </p:nvSpPr>
          <p:spPr bwMode="auto">
            <a:xfrm>
              <a:off x="4390" y="1592"/>
              <a:ext cx="4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anose="020F0502020204030204" pitchFamily="34" charset="0"/>
                  <a:cs typeface="Calibri" panose="020F0502020204030204" pitchFamily="34" charset="0"/>
                </a:rPr>
                <a:t>aggregate</a:t>
              </a:r>
              <a:endParaRPr lang="en-US" altLang="en-US" sz="2400" dirty="0">
                <a:latin typeface="Calibri" panose="020F0502020204030204" pitchFamily="34" charset="0"/>
                <a:cs typeface="Calibri" panose="020F0502020204030204" pitchFamily="34" charset="0"/>
              </a:endParaRPr>
            </a:p>
          </p:txBody>
        </p:sp>
        <p:sp>
          <p:nvSpPr>
            <p:cNvPr id="119852" name="Rectangle 50"/>
            <p:cNvSpPr>
              <a:spLocks noChangeArrowheads="1"/>
            </p:cNvSpPr>
            <p:nvPr/>
          </p:nvSpPr>
          <p:spPr bwMode="auto">
            <a:xfrm>
              <a:off x="4348" y="1746"/>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 </a:t>
              </a:r>
              <a:endParaRPr lang="en-US" altLang="en-US" sz="2400">
                <a:latin typeface="Calibri" panose="020F0502020204030204" pitchFamily="34" charset="0"/>
                <a:cs typeface="Calibri" panose="020F0502020204030204" pitchFamily="34" charset="0"/>
              </a:endParaRPr>
            </a:p>
          </p:txBody>
        </p:sp>
        <p:sp>
          <p:nvSpPr>
            <p:cNvPr id="119853" name="Rectangle 51"/>
            <p:cNvSpPr>
              <a:spLocks noChangeArrowheads="1"/>
            </p:cNvSpPr>
            <p:nvPr/>
          </p:nvSpPr>
          <p:spPr bwMode="auto">
            <a:xfrm>
              <a:off x="4770" y="1746"/>
              <a:ext cx="12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endParaRPr lang="en-US" altLang="en-US" sz="2400">
                <a:latin typeface="Calibri" panose="020F0502020204030204" pitchFamily="34" charset="0"/>
                <a:cs typeface="Calibri" panose="020F0502020204030204" pitchFamily="34" charset="0"/>
              </a:endParaRPr>
            </a:p>
          </p:txBody>
        </p:sp>
        <p:sp>
          <p:nvSpPr>
            <p:cNvPr id="119854" name="Freeform 52"/>
            <p:cNvSpPr>
              <a:spLocks/>
            </p:cNvSpPr>
            <p:nvPr/>
          </p:nvSpPr>
          <p:spPr bwMode="auto">
            <a:xfrm>
              <a:off x="4943" y="1822"/>
              <a:ext cx="23" cy="54"/>
            </a:xfrm>
            <a:custGeom>
              <a:avLst/>
              <a:gdLst>
                <a:gd name="T0" fmla="*/ 23 w 23"/>
                <a:gd name="T1" fmla="*/ 0 h 54"/>
                <a:gd name="T2" fmla="*/ 19 w 23"/>
                <a:gd name="T3" fmla="*/ 0 h 54"/>
                <a:gd name="T4" fmla="*/ 11 w 23"/>
                <a:gd name="T5" fmla="*/ 8 h 54"/>
                <a:gd name="T6" fmla="*/ 0 w 23"/>
                <a:gd name="T7" fmla="*/ 12 h 54"/>
                <a:gd name="T8" fmla="*/ 0 w 23"/>
                <a:gd name="T9" fmla="*/ 19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9" y="0"/>
                  </a:lnTo>
                  <a:lnTo>
                    <a:pt x="11" y="8"/>
                  </a:lnTo>
                  <a:lnTo>
                    <a:pt x="0" y="12"/>
                  </a:lnTo>
                  <a:lnTo>
                    <a:pt x="0" y="19"/>
                  </a:lnTo>
                  <a:lnTo>
                    <a:pt x="7" y="16"/>
                  </a:lnTo>
                  <a:lnTo>
                    <a:pt x="15" y="12"/>
                  </a:lnTo>
                  <a:lnTo>
                    <a:pt x="15" y="54"/>
                  </a:lnTo>
                  <a:lnTo>
                    <a:pt x="23" y="54"/>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sp>
        <p:nvSpPr>
          <p:cNvPr id="119827" name="Rectangle 53"/>
          <p:cNvSpPr>
            <a:spLocks noChangeArrowheads="1"/>
          </p:cNvSpPr>
          <p:nvPr/>
        </p:nvSpPr>
        <p:spPr bwMode="auto">
          <a:xfrm>
            <a:off x="6176815" y="2116177"/>
            <a:ext cx="78688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solidFill>
                  <a:srgbClr val="000000"/>
                </a:solidFill>
                <a:latin typeface="Calibri" panose="020F0502020204030204" pitchFamily="34" charset="0"/>
                <a:cs typeface="Calibri" panose="020F0502020204030204" pitchFamily="34" charset="0"/>
              </a:rPr>
              <a:t>Long-run</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Aggregate</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Supply</a:t>
            </a:r>
            <a:endParaRPr lang="en-US" altLang="en-US" sz="2400" dirty="0">
              <a:latin typeface="Calibri" panose="020F0502020204030204" pitchFamily="34" charset="0"/>
              <a:cs typeface="Calibri" panose="020F0502020204030204" pitchFamily="34" charset="0"/>
            </a:endParaRPr>
          </a:p>
        </p:txBody>
      </p:sp>
      <p:grpSp>
        <p:nvGrpSpPr>
          <p:cNvPr id="7" name="Group 56"/>
          <p:cNvGrpSpPr>
            <a:grpSpLocks/>
          </p:cNvGrpSpPr>
          <p:nvPr/>
        </p:nvGrpSpPr>
        <p:grpSpPr bwMode="auto">
          <a:xfrm>
            <a:off x="3054350" y="4198940"/>
            <a:ext cx="3160713" cy="1979613"/>
            <a:chOff x="964" y="2645"/>
            <a:chExt cx="1991" cy="1247"/>
          </a:xfrm>
        </p:grpSpPr>
        <p:grpSp>
          <p:nvGrpSpPr>
            <p:cNvPr id="119840" name="Group 57"/>
            <p:cNvGrpSpPr>
              <a:grpSpLocks/>
            </p:cNvGrpSpPr>
            <p:nvPr/>
          </p:nvGrpSpPr>
          <p:grpSpPr bwMode="auto">
            <a:xfrm>
              <a:off x="2801" y="3747"/>
              <a:ext cx="108" cy="145"/>
              <a:chOff x="2773" y="3747"/>
              <a:chExt cx="108" cy="145"/>
            </a:xfrm>
          </p:grpSpPr>
          <p:sp>
            <p:nvSpPr>
              <p:cNvPr id="119847" name="Rectangle 58"/>
              <p:cNvSpPr>
                <a:spLocks noChangeArrowheads="1"/>
              </p:cNvSpPr>
              <p:nvPr/>
            </p:nvSpPr>
            <p:spPr bwMode="auto">
              <a:xfrm>
                <a:off x="2773" y="3747"/>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119848" name="Freeform 59"/>
              <p:cNvSpPr>
                <a:spLocks/>
              </p:cNvSpPr>
              <p:nvPr/>
            </p:nvSpPr>
            <p:spPr bwMode="auto">
              <a:xfrm>
                <a:off x="2858" y="3827"/>
                <a:ext cx="23" cy="54"/>
              </a:xfrm>
              <a:custGeom>
                <a:avLst/>
                <a:gdLst>
                  <a:gd name="T0" fmla="*/ 23 w 23"/>
                  <a:gd name="T1" fmla="*/ 0 h 54"/>
                  <a:gd name="T2" fmla="*/ 15 w 23"/>
                  <a:gd name="T3" fmla="*/ 0 h 54"/>
                  <a:gd name="T4" fmla="*/ 11 w 23"/>
                  <a:gd name="T5" fmla="*/ 4 h 54"/>
                  <a:gd name="T6" fmla="*/ 0 w 23"/>
                  <a:gd name="T7" fmla="*/ 12 h 54"/>
                  <a:gd name="T8" fmla="*/ 0 w 23"/>
                  <a:gd name="T9" fmla="*/ 20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5" y="0"/>
                    </a:lnTo>
                    <a:lnTo>
                      <a:pt x="11" y="4"/>
                    </a:lnTo>
                    <a:lnTo>
                      <a:pt x="0" y="12"/>
                    </a:lnTo>
                    <a:lnTo>
                      <a:pt x="0" y="20"/>
                    </a:lnTo>
                    <a:lnTo>
                      <a:pt x="7" y="16"/>
                    </a:lnTo>
                    <a:lnTo>
                      <a:pt x="15" y="12"/>
                    </a:lnTo>
                    <a:lnTo>
                      <a:pt x="15" y="54"/>
                    </a:lnTo>
                    <a:lnTo>
                      <a:pt x="23" y="54"/>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nvGrpSpPr>
            <p:cNvPr id="119841" name="Group 60"/>
            <p:cNvGrpSpPr>
              <a:grpSpLocks/>
            </p:cNvGrpSpPr>
            <p:nvPr/>
          </p:nvGrpSpPr>
          <p:grpSpPr bwMode="auto">
            <a:xfrm>
              <a:off x="964" y="2645"/>
              <a:ext cx="1991" cy="287"/>
              <a:chOff x="964" y="2645"/>
              <a:chExt cx="1991" cy="287"/>
            </a:xfrm>
          </p:grpSpPr>
          <p:sp>
            <p:nvSpPr>
              <p:cNvPr id="119842" name="Line 61"/>
              <p:cNvSpPr>
                <a:spLocks noChangeShapeType="1"/>
              </p:cNvSpPr>
              <p:nvPr/>
            </p:nvSpPr>
            <p:spPr bwMode="auto">
              <a:xfrm>
                <a:off x="1190" y="2852"/>
                <a:ext cx="1670"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43" name="Oval 62"/>
              <p:cNvSpPr>
                <a:spLocks noChangeArrowheads="1"/>
              </p:cNvSpPr>
              <p:nvPr/>
            </p:nvSpPr>
            <p:spPr bwMode="auto">
              <a:xfrm>
                <a:off x="2826" y="2818"/>
                <a:ext cx="75"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44" name="Rectangle 63"/>
              <p:cNvSpPr>
                <a:spLocks noChangeArrowheads="1"/>
              </p:cNvSpPr>
              <p:nvPr/>
            </p:nvSpPr>
            <p:spPr bwMode="auto">
              <a:xfrm>
                <a:off x="2885" y="2645"/>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sp>
            <p:nvSpPr>
              <p:cNvPr id="119845" name="Rectangle 64"/>
              <p:cNvSpPr>
                <a:spLocks noChangeArrowheads="1"/>
              </p:cNvSpPr>
              <p:nvPr/>
            </p:nvSpPr>
            <p:spPr bwMode="auto">
              <a:xfrm>
                <a:off x="964" y="278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119846" name="Freeform 65"/>
              <p:cNvSpPr>
                <a:spLocks/>
              </p:cNvSpPr>
              <p:nvPr/>
            </p:nvSpPr>
            <p:spPr bwMode="auto">
              <a:xfrm>
                <a:off x="1049" y="2863"/>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8 w 23"/>
                  <a:gd name="T11" fmla="*/ 19 h 58"/>
                  <a:gd name="T12" fmla="*/ 15 w 23"/>
                  <a:gd name="T13" fmla="*/ 16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8" y="19"/>
                    </a:lnTo>
                    <a:lnTo>
                      <a:pt x="15" y="16"/>
                    </a:lnTo>
                    <a:lnTo>
                      <a:pt x="15" y="58"/>
                    </a:lnTo>
                    <a:lnTo>
                      <a:pt x="23" y="58"/>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10" name="Group 66"/>
          <p:cNvGrpSpPr>
            <a:grpSpLocks/>
          </p:cNvGrpSpPr>
          <p:nvPr/>
        </p:nvGrpSpPr>
        <p:grpSpPr bwMode="auto">
          <a:xfrm>
            <a:off x="4192589" y="2471739"/>
            <a:ext cx="3656012" cy="2346325"/>
            <a:chOff x="1681" y="1557"/>
            <a:chExt cx="2303" cy="1478"/>
          </a:xfrm>
        </p:grpSpPr>
        <p:sp>
          <p:nvSpPr>
            <p:cNvPr id="119838" name="Line 67"/>
            <p:cNvSpPr>
              <a:spLocks noChangeShapeType="1"/>
            </p:cNvSpPr>
            <p:nvPr/>
          </p:nvSpPr>
          <p:spPr bwMode="auto">
            <a:xfrm flipV="1">
              <a:off x="1681" y="1733"/>
              <a:ext cx="2277" cy="1302"/>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39" name="Rectangle 68"/>
            <p:cNvSpPr>
              <a:spLocks noChangeArrowheads="1"/>
            </p:cNvSpPr>
            <p:nvPr/>
          </p:nvSpPr>
          <p:spPr bwMode="auto">
            <a:xfrm>
              <a:off x="3818" y="1557"/>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11" name="Group 69"/>
          <p:cNvGrpSpPr>
            <a:grpSpLocks/>
          </p:cNvGrpSpPr>
          <p:nvPr/>
        </p:nvGrpSpPr>
        <p:grpSpPr bwMode="auto">
          <a:xfrm>
            <a:off x="3054351" y="3752852"/>
            <a:ext cx="2511425" cy="2425701"/>
            <a:chOff x="964" y="2364"/>
            <a:chExt cx="1582" cy="1528"/>
          </a:xfrm>
        </p:grpSpPr>
        <p:sp>
          <p:nvSpPr>
            <p:cNvPr id="119833" name="Freeform 70"/>
            <p:cNvSpPr>
              <a:spLocks/>
            </p:cNvSpPr>
            <p:nvPr/>
          </p:nvSpPr>
          <p:spPr bwMode="auto">
            <a:xfrm>
              <a:off x="1190" y="2555"/>
              <a:ext cx="1315" cy="1142"/>
            </a:xfrm>
            <a:custGeom>
              <a:avLst/>
              <a:gdLst>
                <a:gd name="T0" fmla="*/ 0 w 1315"/>
                <a:gd name="T1" fmla="*/ 0 h 1142"/>
                <a:gd name="T2" fmla="*/ 1315 w 1315"/>
                <a:gd name="T3" fmla="*/ 0 h 1142"/>
                <a:gd name="T4" fmla="*/ 1315 w 1315"/>
                <a:gd name="T5" fmla="*/ 1142 h 1142"/>
                <a:gd name="T6" fmla="*/ 0 60000 65536"/>
                <a:gd name="T7" fmla="*/ 0 60000 65536"/>
                <a:gd name="T8" fmla="*/ 0 60000 65536"/>
                <a:gd name="T9" fmla="*/ 0 w 1315"/>
                <a:gd name="T10" fmla="*/ 0 h 1142"/>
                <a:gd name="T11" fmla="*/ 1315 w 1315"/>
                <a:gd name="T12" fmla="*/ 1142 h 1142"/>
              </a:gdLst>
              <a:ahLst/>
              <a:cxnLst>
                <a:cxn ang="T6">
                  <a:pos x="T0" y="T1"/>
                </a:cxn>
                <a:cxn ang="T7">
                  <a:pos x="T2" y="T3"/>
                </a:cxn>
                <a:cxn ang="T8">
                  <a:pos x="T4" y="T5"/>
                </a:cxn>
              </a:cxnLst>
              <a:rect l="T9" t="T10" r="T11" b="T12"/>
              <a:pathLst>
                <a:path w="1315" h="1142">
                  <a:moveTo>
                    <a:pt x="0" y="0"/>
                  </a:moveTo>
                  <a:lnTo>
                    <a:pt x="1315" y="0"/>
                  </a:lnTo>
                  <a:lnTo>
                    <a:pt x="1315" y="1142"/>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34" name="Oval 71"/>
            <p:cNvSpPr>
              <a:spLocks noChangeArrowheads="1"/>
            </p:cNvSpPr>
            <p:nvPr/>
          </p:nvSpPr>
          <p:spPr bwMode="auto">
            <a:xfrm>
              <a:off x="2471" y="2509"/>
              <a:ext cx="75"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35" name="Rectangle 72"/>
            <p:cNvSpPr>
              <a:spLocks noChangeArrowheads="1"/>
            </p:cNvSpPr>
            <p:nvPr/>
          </p:nvSpPr>
          <p:spPr bwMode="auto">
            <a:xfrm>
              <a:off x="2475" y="2364"/>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119836" name="Rectangle 73"/>
            <p:cNvSpPr>
              <a:spLocks noChangeArrowheads="1"/>
            </p:cNvSpPr>
            <p:nvPr/>
          </p:nvSpPr>
          <p:spPr bwMode="auto">
            <a:xfrm>
              <a:off x="2416" y="3747"/>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119837" name="Rectangle 74"/>
            <p:cNvSpPr>
              <a:spLocks noChangeArrowheads="1"/>
            </p:cNvSpPr>
            <p:nvPr/>
          </p:nvSpPr>
          <p:spPr bwMode="auto">
            <a:xfrm>
              <a:off x="964" y="2491"/>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61" name="TextBox 1"/>
          <p:cNvSpPr txBox="1">
            <a:spLocks noChangeArrowheads="1"/>
          </p:cNvSpPr>
          <p:nvPr/>
        </p:nvSpPr>
        <p:spPr bwMode="auto">
          <a:xfrm>
            <a:off x="797425" y="2835275"/>
            <a:ext cx="1951038" cy="5222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800" b="1">
                <a:latin typeface="Calibri" pitchFamily="34" charset="0"/>
                <a:ea typeface="Calibri" pitchFamily="34" charset="0"/>
                <a:cs typeface="Calibri" pitchFamily="34" charset="0"/>
              </a:rPr>
              <a:t>Stagflation!</a:t>
            </a:r>
          </a:p>
        </p:txBody>
      </p:sp>
      <p:sp>
        <p:nvSpPr>
          <p:cNvPr id="59" name="Rectangle 33"/>
          <p:cNvSpPr>
            <a:spLocks noChangeArrowheads="1"/>
          </p:cNvSpPr>
          <p:nvPr/>
        </p:nvSpPr>
        <p:spPr bwMode="auto">
          <a:xfrm>
            <a:off x="4487085" y="3814416"/>
            <a:ext cx="7843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recession</a:t>
            </a:r>
            <a:endParaRPr lang="en-US" altLang="en-US" sz="2400" dirty="0">
              <a:latin typeface="Calibri" panose="020F0502020204030204" pitchFamily="34" charset="0"/>
              <a:cs typeface="Calibri" panose="020F0502020204030204" pitchFamily="34" charset="0"/>
            </a:endParaRPr>
          </a:p>
        </p:txBody>
      </p:sp>
      <p:sp>
        <p:nvSpPr>
          <p:cNvPr id="60" name="Rectangle 33"/>
          <p:cNvSpPr>
            <a:spLocks noChangeArrowheads="1"/>
          </p:cNvSpPr>
          <p:nvPr/>
        </p:nvSpPr>
        <p:spPr bwMode="auto">
          <a:xfrm>
            <a:off x="6283124" y="4420476"/>
            <a:ext cx="1402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Full employment</a:t>
            </a:r>
            <a:endParaRPr lang="en-US" altLang="en-US" sz="24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6754"/>
                                        </p:tgtEl>
                                        <p:attrNameLst>
                                          <p:attrName>style.visibility</p:attrName>
                                        </p:attrNameLst>
                                      </p:cBhvr>
                                      <p:to>
                                        <p:strVal val="visible"/>
                                      </p:to>
                                    </p:set>
                                    <p:animEffect transition="in" filter="wipe(right)">
                                      <p:cBhvr>
                                        <p:cTn id="7" dur="500"/>
                                        <p:tgtEl>
                                          <p:spTgt spid="116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up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16755"/>
                                        </p:tgtEl>
                                        <p:attrNameLst>
                                          <p:attrName>style.visibility</p:attrName>
                                        </p:attrNameLst>
                                      </p:cBhvr>
                                      <p:to>
                                        <p:strVal val="visible"/>
                                      </p:to>
                                    </p:set>
                                    <p:anim calcmode="lin" valueType="num">
                                      <p:cBhvr>
                                        <p:cTn id="31" dur="500" fill="hold"/>
                                        <p:tgtEl>
                                          <p:spTgt spid="116755"/>
                                        </p:tgtEl>
                                        <p:attrNameLst>
                                          <p:attrName>ppt_w</p:attrName>
                                        </p:attrNameLst>
                                      </p:cBhvr>
                                      <p:tavLst>
                                        <p:tav tm="0">
                                          <p:val>
                                            <p:strVal val="4/3*#ppt_w"/>
                                          </p:val>
                                        </p:tav>
                                        <p:tav tm="100000">
                                          <p:val>
                                            <p:strVal val="#ppt_w"/>
                                          </p:val>
                                        </p:tav>
                                      </p:tavLst>
                                    </p:anim>
                                    <p:anim calcmode="lin" valueType="num">
                                      <p:cBhvr>
                                        <p:cTn id="32" dur="500" fill="hold"/>
                                        <p:tgtEl>
                                          <p:spTgt spid="116755"/>
                                        </p:tgtEl>
                                        <p:attrNameLst>
                                          <p:attrName>ppt_h</p:attrName>
                                        </p:attrNameLst>
                                      </p:cBhvr>
                                      <p:tavLst>
                                        <p:tav tm="0">
                                          <p:val>
                                            <p:strVal val="4/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righ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3" presetClass="entr" presetSubtype="288" fill="hold" grpId="0" nodeType="clickEffect">
                                  <p:stCondLst>
                                    <p:cond delay="0"/>
                                  </p:stCondLst>
                                  <p:childTnLst>
                                    <p:set>
                                      <p:cBhvr>
                                        <p:cTn id="41" dur="1" fill="hold">
                                          <p:stCondLst>
                                            <p:cond delay="0"/>
                                          </p:stCondLst>
                                        </p:cTn>
                                        <p:tgtEl>
                                          <p:spTgt spid="116757"/>
                                        </p:tgtEl>
                                        <p:attrNameLst>
                                          <p:attrName>style.visibility</p:attrName>
                                        </p:attrNameLst>
                                      </p:cBhvr>
                                      <p:to>
                                        <p:strVal val="visible"/>
                                      </p:to>
                                    </p:set>
                                    <p:anim calcmode="lin" valueType="num">
                                      <p:cBhvr>
                                        <p:cTn id="42" dur="500" fill="hold"/>
                                        <p:tgtEl>
                                          <p:spTgt spid="116757"/>
                                        </p:tgtEl>
                                        <p:attrNameLst>
                                          <p:attrName>ppt_w</p:attrName>
                                        </p:attrNameLst>
                                      </p:cBhvr>
                                      <p:tavLst>
                                        <p:tav tm="0">
                                          <p:val>
                                            <p:strVal val="4/3*#ppt_w"/>
                                          </p:val>
                                        </p:tav>
                                        <p:tav tm="100000">
                                          <p:val>
                                            <p:strVal val="#ppt_w"/>
                                          </p:val>
                                        </p:tav>
                                      </p:tavLst>
                                    </p:anim>
                                    <p:anim calcmode="lin" valueType="num">
                                      <p:cBhvr>
                                        <p:cTn id="43" dur="500" fill="hold"/>
                                        <p:tgtEl>
                                          <p:spTgt spid="116757"/>
                                        </p:tgtEl>
                                        <p:attrNameLst>
                                          <p:attrName>ppt_h</p:attrName>
                                        </p:attrNameLst>
                                      </p:cBhvr>
                                      <p:tavLst>
                                        <p:tav tm="0">
                                          <p:val>
                                            <p:strVal val="4/3*#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4" grpId="0" animBg="1"/>
      <p:bldP spid="116755" grpId="0" animBg="1"/>
      <p:bldP spid="116757" grpId="0" animBg="1"/>
      <p:bldP spid="61" grpId="0" animBg="1"/>
      <p:bldP spid="59" grpId="0"/>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sz="1600" cap="all" dirty="0">
                <a:solidFill>
                  <a:srgbClr val="C00000"/>
                </a:solidFill>
              </a:rPr>
              <a:t>Two causes of economic fluctuations:</a:t>
            </a:r>
            <a:br>
              <a:rPr lang="en-US" sz="1600" cap="all" dirty="0">
                <a:solidFill>
                  <a:srgbClr val="C00000"/>
                </a:solidFill>
              </a:rPr>
            </a:br>
            <a:r>
              <a:rPr lang="en-US" sz="3600" dirty="0"/>
              <a:t>The Effects of a Shift in Aggregate Supply</a:t>
            </a:r>
            <a:endParaRPr lang="en-US" altLang="en-US" sz="3600" dirty="0">
              <a:ea typeface="Calibri" pitchFamily="34" charset="0"/>
            </a:endParaRPr>
          </a:p>
        </p:txBody>
      </p:sp>
      <p:sp>
        <p:nvSpPr>
          <p:cNvPr id="120835" name="Rectangle 3"/>
          <p:cNvSpPr>
            <a:spLocks noGrp="1" noChangeArrowheads="1"/>
          </p:cNvSpPr>
          <p:nvPr>
            <p:ph idx="1"/>
          </p:nvPr>
        </p:nvSpPr>
        <p:spPr/>
        <p:txBody>
          <a:bodyPr/>
          <a:lstStyle/>
          <a:p>
            <a:r>
              <a:rPr lang="en-US" altLang="en-US" dirty="0" smtClean="0">
                <a:ea typeface="Calibri" pitchFamily="34" charset="0"/>
              </a:rPr>
              <a:t>Leftward shifts in aggregate supply cause </a:t>
            </a:r>
            <a:r>
              <a:rPr lang="en-US" altLang="en-US" i="1" dirty="0" smtClean="0">
                <a:solidFill>
                  <a:srgbClr val="25A9A6"/>
                </a:solidFill>
                <a:ea typeface="Calibri" pitchFamily="34" charset="0"/>
              </a:rPr>
              <a:t>stagflation</a:t>
            </a:r>
            <a:r>
              <a:rPr lang="en-US" altLang="en-US" dirty="0" smtClean="0">
                <a:ea typeface="Calibri" pitchFamily="34" charset="0"/>
              </a:rPr>
              <a:t>—a period of recession and inflation.</a:t>
            </a:r>
          </a:p>
          <a:p>
            <a:pPr lvl="1"/>
            <a:r>
              <a:rPr lang="en-US" altLang="en-US" dirty="0" smtClean="0">
                <a:ea typeface="Calibri" pitchFamily="34" charset="0"/>
              </a:rPr>
              <a:t>Output falls and prices rise.</a:t>
            </a:r>
          </a:p>
          <a:p>
            <a:pPr lvl="1"/>
            <a:r>
              <a:rPr lang="en-US" altLang="en-US" dirty="0" smtClean="0">
                <a:solidFill>
                  <a:srgbClr val="0070C0"/>
                </a:solidFill>
                <a:ea typeface="Calibri" pitchFamily="34" charset="0"/>
              </a:rPr>
              <a:t>Policymakers can influence aggregate demand, but they cannot reverse both the fall in output and the rise in prices simultaneously.</a:t>
            </a:r>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l"/>
            <a:r>
              <a:rPr lang="en-US" sz="1600" cap="all" dirty="0">
                <a:solidFill>
                  <a:srgbClr val="C00000"/>
                </a:solidFill>
              </a:rPr>
              <a:t>Two causes of economic fluctuations:</a:t>
            </a:r>
            <a:br>
              <a:rPr lang="en-US" sz="1600" cap="all" dirty="0">
                <a:solidFill>
                  <a:srgbClr val="C00000"/>
                </a:solidFill>
              </a:rPr>
            </a:br>
            <a:r>
              <a:rPr lang="en-US" sz="3600" dirty="0"/>
              <a:t>The Effects of a Shift in Aggregate Supply</a:t>
            </a:r>
            <a:endParaRPr lang="en-US" altLang="en-US" sz="3600" dirty="0">
              <a:ea typeface="Calibri" pitchFamily="34" charset="0"/>
            </a:endParaRPr>
          </a:p>
        </p:txBody>
      </p:sp>
      <p:sp>
        <p:nvSpPr>
          <p:cNvPr id="121859" name="Rectangle 3"/>
          <p:cNvSpPr>
            <a:spLocks noGrp="1" noChangeArrowheads="1"/>
          </p:cNvSpPr>
          <p:nvPr>
            <p:ph idx="1"/>
          </p:nvPr>
        </p:nvSpPr>
        <p:spPr/>
        <p:txBody>
          <a:bodyPr/>
          <a:lstStyle/>
          <a:p>
            <a:r>
              <a:rPr lang="en-US" altLang="en-US" dirty="0" smtClean="0">
                <a:ea typeface="Calibri" pitchFamily="34" charset="0"/>
              </a:rPr>
              <a:t>Policy Responses to Supply-Shock Recession</a:t>
            </a:r>
            <a:endParaRPr lang="en-US" altLang="en-US" dirty="0" smtClean="0">
              <a:latin typeface="Tahoma" pitchFamily="34" charset="0"/>
              <a:ea typeface="Calibri" pitchFamily="34" charset="0"/>
            </a:endParaRPr>
          </a:p>
          <a:p>
            <a:pPr lvl="1"/>
            <a:r>
              <a:rPr lang="en-US" altLang="en-US" dirty="0" smtClean="0">
                <a:ea typeface="Calibri" pitchFamily="34" charset="0"/>
              </a:rPr>
              <a:t>Policymakers may respond to a recession in one of the following ways:</a:t>
            </a:r>
          </a:p>
          <a:p>
            <a:pPr lvl="2"/>
            <a:r>
              <a:rPr lang="en-US" altLang="en-US" dirty="0" smtClean="0">
                <a:ea typeface="Calibri" pitchFamily="34" charset="0"/>
              </a:rPr>
              <a:t>Do nothing and wait for the economy to heal itself through the automatic adjustment of prices and wages.</a:t>
            </a:r>
          </a:p>
          <a:p>
            <a:pPr lvl="2"/>
            <a:r>
              <a:rPr lang="en-US" altLang="en-US" dirty="0" smtClean="0">
                <a:ea typeface="Calibri" pitchFamily="34" charset="0"/>
              </a:rPr>
              <a:t>Take action to increase aggregate demand by using (expansionary) monetary and fiscal policy.</a:t>
            </a:r>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Line 17"/>
          <p:cNvSpPr>
            <a:spLocks noChangeShapeType="1"/>
          </p:cNvSpPr>
          <p:nvPr/>
        </p:nvSpPr>
        <p:spPr bwMode="auto">
          <a:xfrm>
            <a:off x="4235446" y="6342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4" name="Line 18"/>
          <p:cNvSpPr>
            <a:spLocks noChangeShapeType="1"/>
          </p:cNvSpPr>
          <p:nvPr/>
        </p:nvSpPr>
        <p:spPr bwMode="auto">
          <a:xfrm flipH="1">
            <a:off x="5380035" y="3276600"/>
            <a:ext cx="7445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5" name="Line 19"/>
          <p:cNvSpPr>
            <a:spLocks noChangeShapeType="1"/>
          </p:cNvSpPr>
          <p:nvPr/>
        </p:nvSpPr>
        <p:spPr bwMode="auto">
          <a:xfrm flipH="1">
            <a:off x="3802060" y="6051550"/>
            <a:ext cx="2365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4" name="Line 20"/>
          <p:cNvSpPr>
            <a:spLocks noChangeShapeType="1"/>
          </p:cNvSpPr>
          <p:nvPr/>
        </p:nvSpPr>
        <p:spPr bwMode="auto">
          <a:xfrm>
            <a:off x="4235446" y="2278064"/>
            <a:ext cx="1588" cy="3590925"/>
          </a:xfrm>
          <a:prstGeom prst="line">
            <a:avLst/>
          </a:prstGeom>
          <a:noFill/>
          <a:ln w="53975">
            <a:solidFill>
              <a:srgbClr val="0094A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7" name="Line 21"/>
          <p:cNvSpPr>
            <a:spLocks noChangeShapeType="1"/>
          </p:cNvSpPr>
          <p:nvPr/>
        </p:nvSpPr>
        <p:spPr bwMode="auto">
          <a:xfrm flipV="1">
            <a:off x="1384297" y="4221164"/>
            <a:ext cx="3175" cy="2682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6" name="Freeform 22"/>
          <p:cNvSpPr>
            <a:spLocks/>
          </p:cNvSpPr>
          <p:nvPr/>
        </p:nvSpPr>
        <p:spPr bwMode="auto">
          <a:xfrm>
            <a:off x="1584321" y="1662114"/>
            <a:ext cx="6427788" cy="4206875"/>
          </a:xfrm>
          <a:custGeom>
            <a:avLst/>
            <a:gdLst>
              <a:gd name="T0" fmla="*/ 0 w 4049"/>
              <a:gd name="T1" fmla="*/ 0 h 2650"/>
              <a:gd name="T2" fmla="*/ 0 w 4049"/>
              <a:gd name="T3" fmla="*/ 2147483647 h 2650"/>
              <a:gd name="T4" fmla="*/ 2147483647 w 4049"/>
              <a:gd name="T5" fmla="*/ 2147483647 h 2650"/>
              <a:gd name="T6" fmla="*/ 0 60000 65536"/>
              <a:gd name="T7" fmla="*/ 0 60000 65536"/>
              <a:gd name="T8" fmla="*/ 0 60000 65536"/>
              <a:gd name="T9" fmla="*/ 0 w 4049"/>
              <a:gd name="T10" fmla="*/ 0 h 2650"/>
              <a:gd name="T11" fmla="*/ 4049 w 4049"/>
              <a:gd name="T12" fmla="*/ 2650 h 2650"/>
            </a:gdLst>
            <a:ahLst/>
            <a:cxnLst>
              <a:cxn ang="T6">
                <a:pos x="T0" y="T1"/>
              </a:cxn>
              <a:cxn ang="T7">
                <a:pos x="T2" y="T3"/>
              </a:cxn>
              <a:cxn ang="T8">
                <a:pos x="T4" y="T5"/>
              </a:cxn>
            </a:cxnLst>
            <a:rect l="T9" t="T10" r="T11" b="T12"/>
            <a:pathLst>
              <a:path w="4049" h="2650">
                <a:moveTo>
                  <a:pt x="0" y="0"/>
                </a:moveTo>
                <a:lnTo>
                  <a:pt x="0" y="2650"/>
                </a:lnTo>
                <a:lnTo>
                  <a:pt x="4049" y="265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7" name="Rectangle 23"/>
          <p:cNvSpPr>
            <a:spLocks noChangeArrowheads="1"/>
          </p:cNvSpPr>
          <p:nvPr/>
        </p:nvSpPr>
        <p:spPr bwMode="auto">
          <a:xfrm>
            <a:off x="6533179" y="5935663"/>
            <a:ext cx="15258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dirty="0">
                <a:solidFill>
                  <a:srgbClr val="000000"/>
                </a:solidFill>
                <a:latin typeface="Calibri" panose="020F0502020204030204" pitchFamily="34" charset="0"/>
                <a:cs typeface="Calibri" panose="020F0502020204030204" pitchFamily="34" charset="0"/>
              </a:rPr>
              <a:t>Quantity </a:t>
            </a:r>
            <a:r>
              <a:rPr lang="en-US" altLang="en-US" sz="1500" b="1" dirty="0" smtClean="0">
                <a:solidFill>
                  <a:srgbClr val="000000"/>
                </a:solidFill>
                <a:latin typeface="Calibri" panose="020F0502020204030204" pitchFamily="34" charset="0"/>
                <a:cs typeface="Calibri" panose="020F0502020204030204" pitchFamily="34" charset="0"/>
              </a:rPr>
              <a:t>of Output</a:t>
            </a:r>
            <a:endParaRPr lang="en-US" altLang="en-US" sz="2400" dirty="0">
              <a:latin typeface="Calibri" panose="020F0502020204030204" pitchFamily="34" charset="0"/>
              <a:cs typeface="Calibri" panose="020F0502020204030204" pitchFamily="34" charset="0"/>
            </a:endParaRPr>
          </a:p>
        </p:txBody>
      </p:sp>
      <p:sp>
        <p:nvSpPr>
          <p:cNvPr id="119819" name="Rectangle 25"/>
          <p:cNvSpPr>
            <a:spLocks noChangeArrowheads="1"/>
          </p:cNvSpPr>
          <p:nvPr/>
        </p:nvSpPr>
        <p:spPr bwMode="auto">
          <a:xfrm>
            <a:off x="939797" y="1593850"/>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119820" name="Rectangle 26"/>
          <p:cNvSpPr>
            <a:spLocks noChangeArrowheads="1"/>
          </p:cNvSpPr>
          <p:nvPr/>
        </p:nvSpPr>
        <p:spPr bwMode="auto">
          <a:xfrm>
            <a:off x="915984" y="1838325"/>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119821" name="Rectangle 27"/>
          <p:cNvSpPr>
            <a:spLocks noChangeArrowheads="1"/>
          </p:cNvSpPr>
          <p:nvPr/>
        </p:nvSpPr>
        <p:spPr bwMode="auto">
          <a:xfrm>
            <a:off x="1304921" y="59420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2" name="Group 28"/>
          <p:cNvGrpSpPr>
            <a:grpSpLocks/>
          </p:cNvGrpSpPr>
          <p:nvPr/>
        </p:nvGrpSpPr>
        <p:grpSpPr bwMode="auto">
          <a:xfrm>
            <a:off x="2363785" y="2949576"/>
            <a:ext cx="4689475" cy="2771775"/>
            <a:chOff x="1681" y="1858"/>
            <a:chExt cx="2954" cy="1746"/>
          </a:xfrm>
        </p:grpSpPr>
        <p:sp>
          <p:nvSpPr>
            <p:cNvPr id="119867" name="Line 29"/>
            <p:cNvSpPr>
              <a:spLocks noChangeShapeType="1"/>
            </p:cNvSpPr>
            <p:nvPr/>
          </p:nvSpPr>
          <p:spPr bwMode="auto">
            <a:xfrm flipH="1" flipV="1">
              <a:off x="1681" y="1858"/>
              <a:ext cx="2014" cy="1691"/>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8" name="Rectangle 30"/>
            <p:cNvSpPr>
              <a:spLocks noChangeArrowheads="1"/>
            </p:cNvSpPr>
            <p:nvPr/>
          </p:nvSpPr>
          <p:spPr bwMode="auto">
            <a:xfrm>
              <a:off x="3706" y="3459"/>
              <a:ext cx="9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a:t>
              </a:r>
              <a:endParaRPr lang="en-US" altLang="en-US" sz="2400">
                <a:latin typeface="Calibri" panose="020F0502020204030204" pitchFamily="34" charset="0"/>
                <a:cs typeface="Calibri" panose="020F0502020204030204" pitchFamily="34" charset="0"/>
              </a:endParaRPr>
            </a:p>
          </p:txBody>
        </p:sp>
      </p:grpSp>
      <p:grpSp>
        <p:nvGrpSpPr>
          <p:cNvPr id="3" name="Group 31"/>
          <p:cNvGrpSpPr>
            <a:grpSpLocks/>
          </p:cNvGrpSpPr>
          <p:nvPr/>
        </p:nvGrpSpPr>
        <p:grpSpPr bwMode="auto">
          <a:xfrm>
            <a:off x="185734" y="4364039"/>
            <a:ext cx="1162050" cy="1125537"/>
            <a:chOff x="309" y="2749"/>
            <a:chExt cx="732" cy="709"/>
          </a:xfrm>
        </p:grpSpPr>
        <p:sp>
          <p:nvSpPr>
            <p:cNvPr id="119862" name="Line 32"/>
            <p:cNvSpPr>
              <a:spLocks noChangeShapeType="1"/>
            </p:cNvSpPr>
            <p:nvPr/>
          </p:nvSpPr>
          <p:spPr bwMode="auto">
            <a:xfrm flipH="1">
              <a:off x="686" y="2749"/>
              <a:ext cx="343"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3" name="Rectangle 33"/>
            <p:cNvSpPr>
              <a:spLocks noChangeArrowheads="1"/>
            </p:cNvSpPr>
            <p:nvPr/>
          </p:nvSpPr>
          <p:spPr bwMode="auto">
            <a:xfrm>
              <a:off x="309" y="2989"/>
              <a:ext cx="732" cy="469"/>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64" name="Rectangle 34"/>
            <p:cNvSpPr>
              <a:spLocks noChangeArrowheads="1"/>
            </p:cNvSpPr>
            <p:nvPr/>
          </p:nvSpPr>
          <p:spPr bwMode="auto">
            <a:xfrm>
              <a:off x="336" y="2998"/>
              <a:ext cx="5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3. . . . and </a:t>
              </a:r>
              <a:endParaRPr lang="en-US" altLang="en-US" sz="2400">
                <a:latin typeface="Calibri" panose="020F0502020204030204" pitchFamily="34" charset="0"/>
                <a:cs typeface="Calibri" panose="020F0502020204030204" pitchFamily="34" charset="0"/>
              </a:endParaRPr>
            </a:p>
          </p:txBody>
        </p:sp>
        <p:sp>
          <p:nvSpPr>
            <p:cNvPr id="119865" name="Rectangle 35"/>
            <p:cNvSpPr>
              <a:spLocks noChangeArrowheads="1"/>
            </p:cNvSpPr>
            <p:nvPr/>
          </p:nvSpPr>
          <p:spPr bwMode="auto">
            <a:xfrm>
              <a:off x="336" y="3152"/>
              <a:ext cx="4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the price </a:t>
              </a:r>
              <a:endParaRPr lang="en-US" altLang="en-US" sz="2400">
                <a:latin typeface="Calibri" panose="020F0502020204030204" pitchFamily="34" charset="0"/>
                <a:cs typeface="Calibri" panose="020F0502020204030204" pitchFamily="34" charset="0"/>
              </a:endParaRPr>
            </a:p>
          </p:txBody>
        </p:sp>
        <p:sp>
          <p:nvSpPr>
            <p:cNvPr id="119866" name="Rectangle 36"/>
            <p:cNvSpPr>
              <a:spLocks noChangeArrowheads="1"/>
            </p:cNvSpPr>
            <p:nvPr/>
          </p:nvSpPr>
          <p:spPr bwMode="auto">
            <a:xfrm>
              <a:off x="336" y="3305"/>
              <a:ext cx="5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level to rise.</a:t>
              </a:r>
              <a:endParaRPr lang="en-US" altLang="en-US" sz="2400">
                <a:latin typeface="Calibri" panose="020F0502020204030204" pitchFamily="34" charset="0"/>
                <a:cs typeface="Calibri" panose="020F0502020204030204" pitchFamily="34" charset="0"/>
              </a:endParaRPr>
            </a:p>
          </p:txBody>
        </p:sp>
      </p:grpSp>
      <p:grpSp>
        <p:nvGrpSpPr>
          <p:cNvPr id="4" name="Group 37"/>
          <p:cNvGrpSpPr>
            <a:grpSpLocks/>
          </p:cNvGrpSpPr>
          <p:nvPr/>
        </p:nvGrpSpPr>
        <p:grpSpPr bwMode="auto">
          <a:xfrm>
            <a:off x="984246" y="6159500"/>
            <a:ext cx="2960688" cy="344488"/>
            <a:chOff x="812" y="3880"/>
            <a:chExt cx="1865" cy="217"/>
          </a:xfrm>
        </p:grpSpPr>
        <p:sp>
          <p:nvSpPr>
            <p:cNvPr id="119859" name="Rectangle 38"/>
            <p:cNvSpPr>
              <a:spLocks noChangeArrowheads="1"/>
            </p:cNvSpPr>
            <p:nvPr/>
          </p:nvSpPr>
          <p:spPr bwMode="auto">
            <a:xfrm>
              <a:off x="812" y="3926"/>
              <a:ext cx="1716" cy="17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60" name="Line 39"/>
            <p:cNvSpPr>
              <a:spLocks noChangeShapeType="1"/>
            </p:cNvSpPr>
            <p:nvPr/>
          </p:nvSpPr>
          <p:spPr bwMode="auto">
            <a:xfrm flipH="1">
              <a:off x="2528" y="3880"/>
              <a:ext cx="149"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1" name="Rectangle 40"/>
            <p:cNvSpPr>
              <a:spLocks noChangeArrowheads="1"/>
            </p:cNvSpPr>
            <p:nvPr/>
          </p:nvSpPr>
          <p:spPr bwMode="auto">
            <a:xfrm>
              <a:off x="839" y="3939"/>
              <a:ext cx="14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causes output to fall . . .</a:t>
              </a:r>
              <a:endParaRPr lang="en-US" altLang="en-US" sz="2400">
                <a:latin typeface="Calibri" panose="020F0502020204030204" pitchFamily="34" charset="0"/>
                <a:cs typeface="Calibri" panose="020F0502020204030204" pitchFamily="34" charset="0"/>
              </a:endParaRPr>
            </a:p>
          </p:txBody>
        </p:sp>
      </p:grpSp>
      <p:grpSp>
        <p:nvGrpSpPr>
          <p:cNvPr id="5" name="Group 41"/>
          <p:cNvGrpSpPr>
            <a:grpSpLocks/>
          </p:cNvGrpSpPr>
          <p:nvPr/>
        </p:nvGrpSpPr>
        <p:grpSpPr bwMode="auto">
          <a:xfrm>
            <a:off x="5434009" y="1063625"/>
            <a:ext cx="2760662" cy="2159000"/>
            <a:chOff x="3615" y="670"/>
            <a:chExt cx="1739" cy="1360"/>
          </a:xfrm>
        </p:grpSpPr>
        <p:sp>
          <p:nvSpPr>
            <p:cNvPr id="119855" name="Line 42"/>
            <p:cNvSpPr>
              <a:spLocks noChangeShapeType="1"/>
            </p:cNvSpPr>
            <p:nvPr/>
          </p:nvSpPr>
          <p:spPr bwMode="auto">
            <a:xfrm flipV="1">
              <a:off x="3924" y="933"/>
              <a:ext cx="515" cy="10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56" name="Rectangle 43"/>
            <p:cNvSpPr>
              <a:spLocks noChangeArrowheads="1"/>
            </p:cNvSpPr>
            <p:nvPr/>
          </p:nvSpPr>
          <p:spPr bwMode="auto">
            <a:xfrm>
              <a:off x="3615" y="670"/>
              <a:ext cx="1739" cy="33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57" name="Rectangle 44"/>
            <p:cNvSpPr>
              <a:spLocks noChangeArrowheads="1"/>
            </p:cNvSpPr>
            <p:nvPr/>
          </p:nvSpPr>
          <p:spPr bwMode="auto">
            <a:xfrm>
              <a:off x="3646" y="678"/>
              <a:ext cx="15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An adverse shift in the short-</a:t>
              </a:r>
              <a:endParaRPr lang="en-US" altLang="en-US" sz="2400">
                <a:latin typeface="Calibri" panose="020F0502020204030204" pitchFamily="34" charset="0"/>
                <a:cs typeface="Calibri" panose="020F0502020204030204" pitchFamily="34" charset="0"/>
              </a:endParaRPr>
            </a:p>
          </p:txBody>
        </p:sp>
        <p:sp>
          <p:nvSpPr>
            <p:cNvPr id="119858" name="Rectangle 45"/>
            <p:cNvSpPr>
              <a:spLocks noChangeArrowheads="1"/>
            </p:cNvSpPr>
            <p:nvPr/>
          </p:nvSpPr>
          <p:spPr bwMode="auto">
            <a:xfrm>
              <a:off x="3646" y="832"/>
              <a:ext cx="15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run aggregate-supply curve . . .</a:t>
              </a:r>
              <a:endParaRPr lang="en-US" altLang="en-US" sz="2400">
                <a:latin typeface="Calibri" panose="020F0502020204030204" pitchFamily="34" charset="0"/>
                <a:cs typeface="Calibri" panose="020F0502020204030204" pitchFamily="34" charset="0"/>
              </a:endParaRPr>
            </a:p>
          </p:txBody>
        </p:sp>
      </p:grpSp>
      <p:grpSp>
        <p:nvGrpSpPr>
          <p:cNvPr id="6" name="Group 46"/>
          <p:cNvGrpSpPr>
            <a:grpSpLocks/>
          </p:cNvGrpSpPr>
          <p:nvPr/>
        </p:nvGrpSpPr>
        <p:grpSpPr bwMode="auto">
          <a:xfrm>
            <a:off x="3236910" y="2282825"/>
            <a:ext cx="4341813" cy="2825750"/>
            <a:chOff x="2231" y="1438"/>
            <a:chExt cx="2735" cy="1780"/>
          </a:xfrm>
        </p:grpSpPr>
        <p:sp>
          <p:nvSpPr>
            <p:cNvPr id="119849" name="Line 47"/>
            <p:cNvSpPr>
              <a:spLocks noChangeShapeType="1"/>
            </p:cNvSpPr>
            <p:nvPr/>
          </p:nvSpPr>
          <p:spPr bwMode="auto">
            <a:xfrm flipV="1">
              <a:off x="2231" y="1938"/>
              <a:ext cx="2196" cy="1280"/>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50" name="Rectangle 48"/>
            <p:cNvSpPr>
              <a:spLocks noChangeArrowheads="1"/>
            </p:cNvSpPr>
            <p:nvPr/>
          </p:nvSpPr>
          <p:spPr bwMode="auto">
            <a:xfrm>
              <a:off x="4409" y="1438"/>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Short-run</a:t>
              </a:r>
              <a:endParaRPr lang="en-US" altLang="en-US" sz="2400">
                <a:latin typeface="Calibri" panose="020F0502020204030204" pitchFamily="34" charset="0"/>
                <a:cs typeface="Calibri" panose="020F0502020204030204" pitchFamily="34" charset="0"/>
              </a:endParaRPr>
            </a:p>
          </p:txBody>
        </p:sp>
        <p:sp>
          <p:nvSpPr>
            <p:cNvPr id="119851" name="Rectangle 49"/>
            <p:cNvSpPr>
              <a:spLocks noChangeArrowheads="1"/>
            </p:cNvSpPr>
            <p:nvPr/>
          </p:nvSpPr>
          <p:spPr bwMode="auto">
            <a:xfrm>
              <a:off x="4390" y="1592"/>
              <a:ext cx="4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anose="020F0502020204030204" pitchFamily="34" charset="0"/>
                  <a:cs typeface="Calibri" panose="020F0502020204030204" pitchFamily="34" charset="0"/>
                </a:rPr>
                <a:t>aggregate</a:t>
              </a:r>
              <a:endParaRPr lang="en-US" altLang="en-US" sz="2400" dirty="0">
                <a:latin typeface="Calibri" panose="020F0502020204030204" pitchFamily="34" charset="0"/>
                <a:cs typeface="Calibri" panose="020F0502020204030204" pitchFamily="34" charset="0"/>
              </a:endParaRPr>
            </a:p>
          </p:txBody>
        </p:sp>
        <p:sp>
          <p:nvSpPr>
            <p:cNvPr id="119852" name="Rectangle 50"/>
            <p:cNvSpPr>
              <a:spLocks noChangeArrowheads="1"/>
            </p:cNvSpPr>
            <p:nvPr/>
          </p:nvSpPr>
          <p:spPr bwMode="auto">
            <a:xfrm>
              <a:off x="4348" y="1746"/>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 </a:t>
              </a:r>
              <a:endParaRPr lang="en-US" altLang="en-US" sz="2400">
                <a:latin typeface="Calibri" panose="020F0502020204030204" pitchFamily="34" charset="0"/>
                <a:cs typeface="Calibri" panose="020F0502020204030204" pitchFamily="34" charset="0"/>
              </a:endParaRPr>
            </a:p>
          </p:txBody>
        </p:sp>
        <p:sp>
          <p:nvSpPr>
            <p:cNvPr id="119853" name="Rectangle 51"/>
            <p:cNvSpPr>
              <a:spLocks noChangeArrowheads="1"/>
            </p:cNvSpPr>
            <p:nvPr/>
          </p:nvSpPr>
          <p:spPr bwMode="auto">
            <a:xfrm>
              <a:off x="4770" y="1746"/>
              <a:ext cx="12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endParaRPr lang="en-US" altLang="en-US" sz="2400">
                <a:latin typeface="Calibri" panose="020F0502020204030204" pitchFamily="34" charset="0"/>
                <a:cs typeface="Calibri" panose="020F0502020204030204" pitchFamily="34" charset="0"/>
              </a:endParaRPr>
            </a:p>
          </p:txBody>
        </p:sp>
        <p:sp>
          <p:nvSpPr>
            <p:cNvPr id="119854" name="Freeform 52"/>
            <p:cNvSpPr>
              <a:spLocks/>
            </p:cNvSpPr>
            <p:nvPr/>
          </p:nvSpPr>
          <p:spPr bwMode="auto">
            <a:xfrm>
              <a:off x="4943" y="1822"/>
              <a:ext cx="23" cy="54"/>
            </a:xfrm>
            <a:custGeom>
              <a:avLst/>
              <a:gdLst>
                <a:gd name="T0" fmla="*/ 23 w 23"/>
                <a:gd name="T1" fmla="*/ 0 h 54"/>
                <a:gd name="T2" fmla="*/ 19 w 23"/>
                <a:gd name="T3" fmla="*/ 0 h 54"/>
                <a:gd name="T4" fmla="*/ 11 w 23"/>
                <a:gd name="T5" fmla="*/ 8 h 54"/>
                <a:gd name="T6" fmla="*/ 0 w 23"/>
                <a:gd name="T7" fmla="*/ 12 h 54"/>
                <a:gd name="T8" fmla="*/ 0 w 23"/>
                <a:gd name="T9" fmla="*/ 19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9" y="0"/>
                  </a:lnTo>
                  <a:lnTo>
                    <a:pt x="11" y="8"/>
                  </a:lnTo>
                  <a:lnTo>
                    <a:pt x="0" y="12"/>
                  </a:lnTo>
                  <a:lnTo>
                    <a:pt x="0" y="19"/>
                  </a:lnTo>
                  <a:lnTo>
                    <a:pt x="7" y="16"/>
                  </a:lnTo>
                  <a:lnTo>
                    <a:pt x="15" y="12"/>
                  </a:lnTo>
                  <a:lnTo>
                    <a:pt x="15" y="54"/>
                  </a:lnTo>
                  <a:lnTo>
                    <a:pt x="23" y="54"/>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sp>
        <p:nvSpPr>
          <p:cNvPr id="119827" name="Rectangle 53"/>
          <p:cNvSpPr>
            <a:spLocks noChangeArrowheads="1"/>
          </p:cNvSpPr>
          <p:nvPr/>
        </p:nvSpPr>
        <p:spPr bwMode="auto">
          <a:xfrm>
            <a:off x="4348011" y="2116177"/>
            <a:ext cx="78688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solidFill>
                  <a:srgbClr val="000000"/>
                </a:solidFill>
                <a:latin typeface="Calibri" panose="020F0502020204030204" pitchFamily="34" charset="0"/>
                <a:cs typeface="Calibri" panose="020F0502020204030204" pitchFamily="34" charset="0"/>
              </a:rPr>
              <a:t>Long-run</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Aggregate</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Supply</a:t>
            </a:r>
            <a:endParaRPr lang="en-US" altLang="en-US" sz="2400" dirty="0">
              <a:latin typeface="Calibri" panose="020F0502020204030204" pitchFamily="34" charset="0"/>
              <a:cs typeface="Calibri" panose="020F0502020204030204" pitchFamily="34" charset="0"/>
            </a:endParaRPr>
          </a:p>
        </p:txBody>
      </p:sp>
      <p:grpSp>
        <p:nvGrpSpPr>
          <p:cNvPr id="7" name="Group 56"/>
          <p:cNvGrpSpPr>
            <a:grpSpLocks/>
          </p:cNvGrpSpPr>
          <p:nvPr/>
        </p:nvGrpSpPr>
        <p:grpSpPr bwMode="auto">
          <a:xfrm>
            <a:off x="1225546" y="4198940"/>
            <a:ext cx="3160713" cy="1979613"/>
            <a:chOff x="964" y="2645"/>
            <a:chExt cx="1991" cy="1247"/>
          </a:xfrm>
        </p:grpSpPr>
        <p:grpSp>
          <p:nvGrpSpPr>
            <p:cNvPr id="119840" name="Group 57"/>
            <p:cNvGrpSpPr>
              <a:grpSpLocks/>
            </p:cNvGrpSpPr>
            <p:nvPr/>
          </p:nvGrpSpPr>
          <p:grpSpPr bwMode="auto">
            <a:xfrm>
              <a:off x="2801" y="3747"/>
              <a:ext cx="108" cy="145"/>
              <a:chOff x="2773" y="3747"/>
              <a:chExt cx="108" cy="145"/>
            </a:xfrm>
          </p:grpSpPr>
          <p:sp>
            <p:nvSpPr>
              <p:cNvPr id="119847" name="Rectangle 58"/>
              <p:cNvSpPr>
                <a:spLocks noChangeArrowheads="1"/>
              </p:cNvSpPr>
              <p:nvPr/>
            </p:nvSpPr>
            <p:spPr bwMode="auto">
              <a:xfrm>
                <a:off x="2773" y="3747"/>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119848" name="Freeform 59"/>
              <p:cNvSpPr>
                <a:spLocks/>
              </p:cNvSpPr>
              <p:nvPr/>
            </p:nvSpPr>
            <p:spPr bwMode="auto">
              <a:xfrm>
                <a:off x="2858" y="3827"/>
                <a:ext cx="23" cy="54"/>
              </a:xfrm>
              <a:custGeom>
                <a:avLst/>
                <a:gdLst>
                  <a:gd name="T0" fmla="*/ 23 w 23"/>
                  <a:gd name="T1" fmla="*/ 0 h 54"/>
                  <a:gd name="T2" fmla="*/ 15 w 23"/>
                  <a:gd name="T3" fmla="*/ 0 h 54"/>
                  <a:gd name="T4" fmla="*/ 11 w 23"/>
                  <a:gd name="T5" fmla="*/ 4 h 54"/>
                  <a:gd name="T6" fmla="*/ 0 w 23"/>
                  <a:gd name="T7" fmla="*/ 12 h 54"/>
                  <a:gd name="T8" fmla="*/ 0 w 23"/>
                  <a:gd name="T9" fmla="*/ 20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5" y="0"/>
                    </a:lnTo>
                    <a:lnTo>
                      <a:pt x="11" y="4"/>
                    </a:lnTo>
                    <a:lnTo>
                      <a:pt x="0" y="12"/>
                    </a:lnTo>
                    <a:lnTo>
                      <a:pt x="0" y="20"/>
                    </a:lnTo>
                    <a:lnTo>
                      <a:pt x="7" y="16"/>
                    </a:lnTo>
                    <a:lnTo>
                      <a:pt x="15" y="12"/>
                    </a:lnTo>
                    <a:lnTo>
                      <a:pt x="15" y="54"/>
                    </a:lnTo>
                    <a:lnTo>
                      <a:pt x="23" y="54"/>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nvGrpSpPr>
            <p:cNvPr id="119841" name="Group 60"/>
            <p:cNvGrpSpPr>
              <a:grpSpLocks/>
            </p:cNvGrpSpPr>
            <p:nvPr/>
          </p:nvGrpSpPr>
          <p:grpSpPr bwMode="auto">
            <a:xfrm>
              <a:off x="964" y="2645"/>
              <a:ext cx="1991" cy="287"/>
              <a:chOff x="964" y="2645"/>
              <a:chExt cx="1991" cy="287"/>
            </a:xfrm>
          </p:grpSpPr>
          <p:sp>
            <p:nvSpPr>
              <p:cNvPr id="119842" name="Line 61"/>
              <p:cNvSpPr>
                <a:spLocks noChangeShapeType="1"/>
              </p:cNvSpPr>
              <p:nvPr/>
            </p:nvSpPr>
            <p:spPr bwMode="auto">
              <a:xfrm>
                <a:off x="1190" y="2852"/>
                <a:ext cx="1670"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43" name="Oval 62"/>
              <p:cNvSpPr>
                <a:spLocks noChangeArrowheads="1"/>
              </p:cNvSpPr>
              <p:nvPr/>
            </p:nvSpPr>
            <p:spPr bwMode="auto">
              <a:xfrm>
                <a:off x="2826" y="2818"/>
                <a:ext cx="75"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44" name="Rectangle 63"/>
              <p:cNvSpPr>
                <a:spLocks noChangeArrowheads="1"/>
              </p:cNvSpPr>
              <p:nvPr/>
            </p:nvSpPr>
            <p:spPr bwMode="auto">
              <a:xfrm>
                <a:off x="2885" y="2645"/>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sp>
            <p:nvSpPr>
              <p:cNvPr id="119845" name="Rectangle 64"/>
              <p:cNvSpPr>
                <a:spLocks noChangeArrowheads="1"/>
              </p:cNvSpPr>
              <p:nvPr/>
            </p:nvSpPr>
            <p:spPr bwMode="auto">
              <a:xfrm>
                <a:off x="964" y="278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119846" name="Freeform 65"/>
              <p:cNvSpPr>
                <a:spLocks/>
              </p:cNvSpPr>
              <p:nvPr/>
            </p:nvSpPr>
            <p:spPr bwMode="auto">
              <a:xfrm>
                <a:off x="1049" y="2863"/>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8 w 23"/>
                  <a:gd name="T11" fmla="*/ 19 h 58"/>
                  <a:gd name="T12" fmla="*/ 15 w 23"/>
                  <a:gd name="T13" fmla="*/ 16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8" y="19"/>
                    </a:lnTo>
                    <a:lnTo>
                      <a:pt x="15" y="16"/>
                    </a:lnTo>
                    <a:lnTo>
                      <a:pt x="15" y="58"/>
                    </a:lnTo>
                    <a:lnTo>
                      <a:pt x="23" y="58"/>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10" name="Group 66"/>
          <p:cNvGrpSpPr>
            <a:grpSpLocks/>
          </p:cNvGrpSpPr>
          <p:nvPr/>
        </p:nvGrpSpPr>
        <p:grpSpPr bwMode="auto">
          <a:xfrm>
            <a:off x="2363785" y="2471739"/>
            <a:ext cx="3656012" cy="2346325"/>
            <a:chOff x="1681" y="1557"/>
            <a:chExt cx="2303" cy="1478"/>
          </a:xfrm>
        </p:grpSpPr>
        <p:sp>
          <p:nvSpPr>
            <p:cNvPr id="119838" name="Line 67"/>
            <p:cNvSpPr>
              <a:spLocks noChangeShapeType="1"/>
            </p:cNvSpPr>
            <p:nvPr/>
          </p:nvSpPr>
          <p:spPr bwMode="auto">
            <a:xfrm flipV="1">
              <a:off x="1681" y="1733"/>
              <a:ext cx="2277" cy="1302"/>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39" name="Rectangle 68"/>
            <p:cNvSpPr>
              <a:spLocks noChangeArrowheads="1"/>
            </p:cNvSpPr>
            <p:nvPr/>
          </p:nvSpPr>
          <p:spPr bwMode="auto">
            <a:xfrm>
              <a:off x="3818" y="1557"/>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11" name="Group 69"/>
          <p:cNvGrpSpPr>
            <a:grpSpLocks/>
          </p:cNvGrpSpPr>
          <p:nvPr/>
        </p:nvGrpSpPr>
        <p:grpSpPr bwMode="auto">
          <a:xfrm>
            <a:off x="1225547" y="3752852"/>
            <a:ext cx="2511425" cy="2425701"/>
            <a:chOff x="964" y="2364"/>
            <a:chExt cx="1582" cy="1528"/>
          </a:xfrm>
        </p:grpSpPr>
        <p:sp>
          <p:nvSpPr>
            <p:cNvPr id="119833" name="Freeform 70"/>
            <p:cNvSpPr>
              <a:spLocks/>
            </p:cNvSpPr>
            <p:nvPr/>
          </p:nvSpPr>
          <p:spPr bwMode="auto">
            <a:xfrm>
              <a:off x="1190" y="2555"/>
              <a:ext cx="1315" cy="1142"/>
            </a:xfrm>
            <a:custGeom>
              <a:avLst/>
              <a:gdLst>
                <a:gd name="T0" fmla="*/ 0 w 1315"/>
                <a:gd name="T1" fmla="*/ 0 h 1142"/>
                <a:gd name="T2" fmla="*/ 1315 w 1315"/>
                <a:gd name="T3" fmla="*/ 0 h 1142"/>
                <a:gd name="T4" fmla="*/ 1315 w 1315"/>
                <a:gd name="T5" fmla="*/ 1142 h 1142"/>
                <a:gd name="T6" fmla="*/ 0 60000 65536"/>
                <a:gd name="T7" fmla="*/ 0 60000 65536"/>
                <a:gd name="T8" fmla="*/ 0 60000 65536"/>
                <a:gd name="T9" fmla="*/ 0 w 1315"/>
                <a:gd name="T10" fmla="*/ 0 h 1142"/>
                <a:gd name="T11" fmla="*/ 1315 w 1315"/>
                <a:gd name="T12" fmla="*/ 1142 h 1142"/>
              </a:gdLst>
              <a:ahLst/>
              <a:cxnLst>
                <a:cxn ang="T6">
                  <a:pos x="T0" y="T1"/>
                </a:cxn>
                <a:cxn ang="T7">
                  <a:pos x="T2" y="T3"/>
                </a:cxn>
                <a:cxn ang="T8">
                  <a:pos x="T4" y="T5"/>
                </a:cxn>
              </a:cxnLst>
              <a:rect l="T9" t="T10" r="T11" b="T12"/>
              <a:pathLst>
                <a:path w="1315" h="1142">
                  <a:moveTo>
                    <a:pt x="0" y="0"/>
                  </a:moveTo>
                  <a:lnTo>
                    <a:pt x="1315" y="0"/>
                  </a:lnTo>
                  <a:lnTo>
                    <a:pt x="1315" y="1142"/>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34" name="Oval 71"/>
            <p:cNvSpPr>
              <a:spLocks noChangeArrowheads="1"/>
            </p:cNvSpPr>
            <p:nvPr/>
          </p:nvSpPr>
          <p:spPr bwMode="auto">
            <a:xfrm>
              <a:off x="2471" y="2509"/>
              <a:ext cx="75"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35" name="Rectangle 72"/>
            <p:cNvSpPr>
              <a:spLocks noChangeArrowheads="1"/>
            </p:cNvSpPr>
            <p:nvPr/>
          </p:nvSpPr>
          <p:spPr bwMode="auto">
            <a:xfrm>
              <a:off x="2475" y="2364"/>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119836" name="Rectangle 73"/>
            <p:cNvSpPr>
              <a:spLocks noChangeArrowheads="1"/>
            </p:cNvSpPr>
            <p:nvPr/>
          </p:nvSpPr>
          <p:spPr bwMode="auto">
            <a:xfrm>
              <a:off x="2416" y="3747"/>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119837" name="Rectangle 74"/>
            <p:cNvSpPr>
              <a:spLocks noChangeArrowheads="1"/>
            </p:cNvSpPr>
            <p:nvPr/>
          </p:nvSpPr>
          <p:spPr bwMode="auto">
            <a:xfrm>
              <a:off x="964" y="2491"/>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58" name="TextBox 57"/>
          <p:cNvSpPr txBox="1"/>
          <p:nvPr/>
        </p:nvSpPr>
        <p:spPr>
          <a:xfrm>
            <a:off x="8452884" y="1177925"/>
            <a:ext cx="3508744" cy="4893647"/>
          </a:xfrm>
          <a:prstGeom prst="rect">
            <a:avLst/>
          </a:prstGeom>
          <a:noFill/>
        </p:spPr>
        <p:txBody>
          <a:bodyPr wrap="square" rtlCol="0">
            <a:spAutoFit/>
          </a:bodyPr>
          <a:lstStyle/>
          <a:p>
            <a:pPr marL="457200" indent="-457200">
              <a:buFont typeface="+mj-lt"/>
              <a:buAutoNum type="arabicPeriod"/>
            </a:pPr>
            <a:r>
              <a:rPr lang="en-US" dirty="0" smtClean="0">
                <a:latin typeface="Calibri" panose="020F0502020204030204" pitchFamily="34" charset="0"/>
                <a:cs typeface="Calibri" panose="020F0502020204030204" pitchFamily="34" charset="0"/>
              </a:rPr>
              <a:t>The economy starts at </a:t>
            </a:r>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It is the intersection of the </a:t>
            </a:r>
            <a:r>
              <a:rPr lang="en-US" i="1" dirty="0" smtClean="0">
                <a:latin typeface="Calibri" panose="020F0502020204030204" pitchFamily="34" charset="0"/>
                <a:cs typeface="Calibri" panose="020F0502020204030204" pitchFamily="34" charset="0"/>
              </a:rPr>
              <a:t>AD</a:t>
            </a:r>
            <a:r>
              <a:rPr lang="en-US" dirty="0" smtClean="0">
                <a:latin typeface="Calibri" panose="020F0502020204030204" pitchFamily="34" charset="0"/>
                <a:cs typeface="Calibri" panose="020F0502020204030204" pitchFamily="34" charset="0"/>
              </a:rPr>
              <a:t>, </a:t>
            </a:r>
            <a:r>
              <a:rPr lang="en-US" i="1" dirty="0" smtClean="0">
                <a:latin typeface="Calibri" panose="020F0502020204030204" pitchFamily="34" charset="0"/>
                <a:cs typeface="Calibri" panose="020F0502020204030204" pitchFamily="34" charset="0"/>
              </a:rPr>
              <a:t>SRAS</a:t>
            </a:r>
            <a:r>
              <a:rPr lang="en-US" dirty="0" smtClean="0">
                <a:latin typeface="Calibri" panose="020F0502020204030204" pitchFamily="34" charset="0"/>
                <a:cs typeface="Calibri" panose="020F0502020204030204" pitchFamily="34" charset="0"/>
              </a:rPr>
              <a:t>, and </a:t>
            </a:r>
            <a:r>
              <a:rPr lang="en-US" i="1" dirty="0" smtClean="0">
                <a:latin typeface="Calibri" panose="020F0502020204030204" pitchFamily="34" charset="0"/>
                <a:cs typeface="Calibri" panose="020F0502020204030204" pitchFamily="34" charset="0"/>
              </a:rPr>
              <a:t>LRAS</a:t>
            </a:r>
            <a:r>
              <a:rPr lang="en-US" dirty="0" smtClean="0">
                <a:latin typeface="Calibri" panose="020F0502020204030204" pitchFamily="34" charset="0"/>
                <a:cs typeface="Calibri" panose="020F0502020204030204" pitchFamily="34" charset="0"/>
              </a:rPr>
              <a:t> curves; so it is a long-run equilibrium.</a:t>
            </a:r>
          </a:p>
          <a:p>
            <a:pPr marL="457200" indent="-457200">
              <a:buFont typeface="+mj-lt"/>
              <a:buAutoNum type="arabicPeriod"/>
            </a:pPr>
            <a:r>
              <a:rPr lang="en-US" dirty="0" smtClean="0">
                <a:latin typeface="Calibri" panose="020F0502020204030204" pitchFamily="34" charset="0"/>
                <a:cs typeface="Calibri" panose="020F0502020204030204" pitchFamily="34" charset="0"/>
              </a:rPr>
              <a:t>When </a:t>
            </a:r>
            <a:r>
              <a:rPr lang="en-US" i="1" dirty="0" smtClean="0">
                <a:latin typeface="Calibri" panose="020F0502020204030204" pitchFamily="34" charset="0"/>
                <a:cs typeface="Calibri" panose="020F0502020204030204" pitchFamily="34" charset="0"/>
              </a:rPr>
              <a:t>SRAS</a:t>
            </a:r>
            <a:r>
              <a:rPr lang="en-US" dirty="0" smtClean="0">
                <a:latin typeface="Calibri" panose="020F0502020204030204" pitchFamily="34" charset="0"/>
                <a:cs typeface="Calibri" panose="020F0502020204030204" pitchFamily="34" charset="0"/>
              </a:rPr>
              <a:t> shifts left, the economy moves from </a:t>
            </a:r>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to </a:t>
            </a:r>
            <a:r>
              <a:rPr lang="en-US" i="1" dirty="0" smtClean="0">
                <a:latin typeface="Calibri" panose="020F0502020204030204" pitchFamily="34" charset="0"/>
                <a:cs typeface="Calibri" panose="020F0502020204030204" pitchFamily="34" charset="0"/>
              </a:rPr>
              <a:t>B</a:t>
            </a:r>
            <a:r>
              <a:rPr lang="en-US" dirty="0" smtClean="0">
                <a:latin typeface="Calibri" panose="020F0502020204030204" pitchFamily="34" charset="0"/>
                <a:cs typeface="Calibri" panose="020F0502020204030204" pitchFamily="34" charset="0"/>
              </a:rPr>
              <a:t> in the short-run. This is </a:t>
            </a:r>
            <a:r>
              <a:rPr lang="en-US" b="1" dirty="0" smtClean="0">
                <a:latin typeface="Calibri" panose="020F0502020204030204" pitchFamily="34" charset="0"/>
                <a:cs typeface="Calibri" panose="020F0502020204030204" pitchFamily="34" charset="0"/>
              </a:rPr>
              <a:t>stagflation</a:t>
            </a:r>
            <a:r>
              <a:rPr lang="en-US" dirty="0" smtClean="0">
                <a:latin typeface="Calibri" panose="020F0502020204030204" pitchFamily="34" charset="0"/>
                <a:cs typeface="Calibri" panose="020F0502020204030204" pitchFamily="34" charset="0"/>
              </a:rPr>
              <a:t>.</a:t>
            </a:r>
          </a:p>
          <a:p>
            <a:pPr marL="457200" indent="-457200">
              <a:buFont typeface="+mj-lt"/>
              <a:buAutoNum type="arabicPeriod"/>
            </a:pPr>
            <a:r>
              <a:rPr lang="en-US" dirty="0" smtClean="0">
                <a:latin typeface="Calibri" panose="020F0502020204030204" pitchFamily="34" charset="0"/>
                <a:cs typeface="Calibri" panose="020F0502020204030204" pitchFamily="34" charset="0"/>
              </a:rPr>
              <a:t>If the government does nothing …</a:t>
            </a:r>
          </a:p>
          <a:p>
            <a:pPr marL="457200" indent="-457200">
              <a:buFont typeface="+mj-lt"/>
              <a:buAutoNum type="arabicPeriod"/>
            </a:pPr>
            <a:endParaRPr lang="en-US" dirty="0">
              <a:latin typeface="Calibri" panose="020F0502020204030204" pitchFamily="34" charset="0"/>
              <a:cs typeface="Calibri" panose="020F0502020204030204" pitchFamily="34" charset="0"/>
            </a:endParaRPr>
          </a:p>
        </p:txBody>
      </p:sp>
      <p:sp>
        <p:nvSpPr>
          <p:cNvPr id="8" name="Title 7"/>
          <p:cNvSpPr>
            <a:spLocks noGrp="1"/>
          </p:cNvSpPr>
          <p:nvPr>
            <p:ph type="title"/>
          </p:nvPr>
        </p:nvSpPr>
        <p:spPr/>
        <p:txBody>
          <a:bodyPr/>
          <a:lstStyle/>
          <a:p>
            <a:r>
              <a:rPr lang="en-US" altLang="en-US" sz="2800" dirty="0">
                <a:ea typeface="Calibri" panose="020F0502020204030204" pitchFamily="34" charset="0"/>
              </a:rPr>
              <a:t>Policy Response to an Adverse Shift in Aggregate Supply: Do Nothing</a:t>
            </a:r>
            <a:endParaRPr lang="en-US" sz="2800" dirty="0"/>
          </a:p>
        </p:txBody>
      </p:sp>
    </p:spTree>
    <p:extLst>
      <p:ext uri="{BB962C8B-B14F-4D97-AF65-F5344CB8AC3E}">
        <p14:creationId xmlns:p14="http://schemas.microsoft.com/office/powerpoint/2010/main" val="14034214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6754"/>
                                        </p:tgtEl>
                                        <p:attrNameLst>
                                          <p:attrName>style.visibility</p:attrName>
                                        </p:attrNameLst>
                                      </p:cBhvr>
                                      <p:to>
                                        <p:strVal val="visible"/>
                                      </p:to>
                                    </p:set>
                                    <p:animEffect transition="in" filter="wipe(right)">
                                      <p:cBhvr>
                                        <p:cTn id="7" dur="500"/>
                                        <p:tgtEl>
                                          <p:spTgt spid="116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upRigh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upRight)">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288" fill="hold" grpId="0" nodeType="clickEffect">
                                  <p:stCondLst>
                                    <p:cond delay="0"/>
                                  </p:stCondLst>
                                  <p:childTnLst>
                                    <p:set>
                                      <p:cBhvr>
                                        <p:cTn id="26" dur="1" fill="hold">
                                          <p:stCondLst>
                                            <p:cond delay="0"/>
                                          </p:stCondLst>
                                        </p:cTn>
                                        <p:tgtEl>
                                          <p:spTgt spid="116755"/>
                                        </p:tgtEl>
                                        <p:attrNameLst>
                                          <p:attrName>style.visibility</p:attrName>
                                        </p:attrNameLst>
                                      </p:cBhvr>
                                      <p:to>
                                        <p:strVal val="visible"/>
                                      </p:to>
                                    </p:set>
                                    <p:anim calcmode="lin" valueType="num">
                                      <p:cBhvr>
                                        <p:cTn id="27" dur="500" fill="hold"/>
                                        <p:tgtEl>
                                          <p:spTgt spid="116755"/>
                                        </p:tgtEl>
                                        <p:attrNameLst>
                                          <p:attrName>ppt_w</p:attrName>
                                        </p:attrNameLst>
                                      </p:cBhvr>
                                      <p:tavLst>
                                        <p:tav tm="0">
                                          <p:val>
                                            <p:strVal val="4/3*#ppt_w"/>
                                          </p:val>
                                        </p:tav>
                                        <p:tav tm="100000">
                                          <p:val>
                                            <p:strVal val="#ppt_w"/>
                                          </p:val>
                                        </p:tav>
                                      </p:tavLst>
                                    </p:anim>
                                    <p:anim calcmode="lin" valueType="num">
                                      <p:cBhvr>
                                        <p:cTn id="28" dur="500" fill="hold"/>
                                        <p:tgtEl>
                                          <p:spTgt spid="116755"/>
                                        </p:tgtEl>
                                        <p:attrNameLst>
                                          <p:attrName>ppt_h</p:attrName>
                                        </p:attrNameLst>
                                      </p:cBhvr>
                                      <p:tavLst>
                                        <p:tav tm="0">
                                          <p:val>
                                            <p:strVal val="4/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2"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right)">
                                      <p:cBhvr>
                                        <p:cTn id="33" dur="500"/>
                                        <p:tgtEl>
                                          <p:spTgt spid="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288" fill="hold" grpId="0" nodeType="clickEffect">
                                  <p:stCondLst>
                                    <p:cond delay="0"/>
                                  </p:stCondLst>
                                  <p:childTnLst>
                                    <p:set>
                                      <p:cBhvr>
                                        <p:cTn id="37" dur="1" fill="hold">
                                          <p:stCondLst>
                                            <p:cond delay="0"/>
                                          </p:stCondLst>
                                        </p:cTn>
                                        <p:tgtEl>
                                          <p:spTgt spid="116757"/>
                                        </p:tgtEl>
                                        <p:attrNameLst>
                                          <p:attrName>style.visibility</p:attrName>
                                        </p:attrNameLst>
                                      </p:cBhvr>
                                      <p:to>
                                        <p:strVal val="visible"/>
                                      </p:to>
                                    </p:set>
                                    <p:anim calcmode="lin" valueType="num">
                                      <p:cBhvr>
                                        <p:cTn id="38" dur="500" fill="hold"/>
                                        <p:tgtEl>
                                          <p:spTgt spid="116757"/>
                                        </p:tgtEl>
                                        <p:attrNameLst>
                                          <p:attrName>ppt_w</p:attrName>
                                        </p:attrNameLst>
                                      </p:cBhvr>
                                      <p:tavLst>
                                        <p:tav tm="0">
                                          <p:val>
                                            <p:strVal val="4/3*#ppt_w"/>
                                          </p:val>
                                        </p:tav>
                                        <p:tav tm="100000">
                                          <p:val>
                                            <p:strVal val="#ppt_w"/>
                                          </p:val>
                                        </p:tav>
                                      </p:tavLst>
                                    </p:anim>
                                    <p:anim calcmode="lin" valueType="num">
                                      <p:cBhvr>
                                        <p:cTn id="39" dur="500" fill="hold"/>
                                        <p:tgtEl>
                                          <p:spTgt spid="116757"/>
                                        </p:tgtEl>
                                        <p:attrNameLst>
                                          <p:attrName>ppt_h</p:attrName>
                                        </p:attrNameLst>
                                      </p:cBhvr>
                                      <p:tavLst>
                                        <p:tav tm="0">
                                          <p:val>
                                            <p:strVal val="4/3*#ppt_h"/>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4" grpId="0" animBg="1"/>
      <p:bldP spid="116755" grpId="0" animBg="1"/>
      <p:bldP spid="116757" grpId="0" animBg="1"/>
      <p:bldP spid="58" grpId="0"/>
    </p:bld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Line 17"/>
          <p:cNvSpPr>
            <a:spLocks noChangeShapeType="1"/>
          </p:cNvSpPr>
          <p:nvPr/>
        </p:nvSpPr>
        <p:spPr bwMode="auto">
          <a:xfrm>
            <a:off x="4235446" y="6342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4" name="Line 18"/>
          <p:cNvSpPr>
            <a:spLocks noChangeShapeType="1"/>
          </p:cNvSpPr>
          <p:nvPr/>
        </p:nvSpPr>
        <p:spPr bwMode="auto">
          <a:xfrm flipH="1">
            <a:off x="5380035" y="3276600"/>
            <a:ext cx="7445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5" name="Line 19"/>
          <p:cNvSpPr>
            <a:spLocks noChangeShapeType="1"/>
          </p:cNvSpPr>
          <p:nvPr/>
        </p:nvSpPr>
        <p:spPr bwMode="auto">
          <a:xfrm flipH="1">
            <a:off x="3802060" y="6051550"/>
            <a:ext cx="2365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4" name="Line 20"/>
          <p:cNvSpPr>
            <a:spLocks noChangeShapeType="1"/>
          </p:cNvSpPr>
          <p:nvPr/>
        </p:nvSpPr>
        <p:spPr bwMode="auto">
          <a:xfrm>
            <a:off x="4235446" y="2278064"/>
            <a:ext cx="1588" cy="3590925"/>
          </a:xfrm>
          <a:prstGeom prst="line">
            <a:avLst/>
          </a:prstGeom>
          <a:noFill/>
          <a:ln w="53975">
            <a:solidFill>
              <a:srgbClr val="0094A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6757" name="Line 21"/>
          <p:cNvSpPr>
            <a:spLocks noChangeShapeType="1"/>
          </p:cNvSpPr>
          <p:nvPr/>
        </p:nvSpPr>
        <p:spPr bwMode="auto">
          <a:xfrm flipV="1">
            <a:off x="1384297" y="4221164"/>
            <a:ext cx="3175" cy="2682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6" name="Freeform 22"/>
          <p:cNvSpPr>
            <a:spLocks/>
          </p:cNvSpPr>
          <p:nvPr/>
        </p:nvSpPr>
        <p:spPr bwMode="auto">
          <a:xfrm>
            <a:off x="1584321" y="1662114"/>
            <a:ext cx="6427788" cy="4206875"/>
          </a:xfrm>
          <a:custGeom>
            <a:avLst/>
            <a:gdLst>
              <a:gd name="T0" fmla="*/ 0 w 4049"/>
              <a:gd name="T1" fmla="*/ 0 h 2650"/>
              <a:gd name="T2" fmla="*/ 0 w 4049"/>
              <a:gd name="T3" fmla="*/ 2147483647 h 2650"/>
              <a:gd name="T4" fmla="*/ 2147483647 w 4049"/>
              <a:gd name="T5" fmla="*/ 2147483647 h 2650"/>
              <a:gd name="T6" fmla="*/ 0 60000 65536"/>
              <a:gd name="T7" fmla="*/ 0 60000 65536"/>
              <a:gd name="T8" fmla="*/ 0 60000 65536"/>
              <a:gd name="T9" fmla="*/ 0 w 4049"/>
              <a:gd name="T10" fmla="*/ 0 h 2650"/>
              <a:gd name="T11" fmla="*/ 4049 w 4049"/>
              <a:gd name="T12" fmla="*/ 2650 h 2650"/>
            </a:gdLst>
            <a:ahLst/>
            <a:cxnLst>
              <a:cxn ang="T6">
                <a:pos x="T0" y="T1"/>
              </a:cxn>
              <a:cxn ang="T7">
                <a:pos x="T2" y="T3"/>
              </a:cxn>
              <a:cxn ang="T8">
                <a:pos x="T4" y="T5"/>
              </a:cxn>
            </a:cxnLst>
            <a:rect l="T9" t="T10" r="T11" b="T12"/>
            <a:pathLst>
              <a:path w="4049" h="2650">
                <a:moveTo>
                  <a:pt x="0" y="0"/>
                </a:moveTo>
                <a:lnTo>
                  <a:pt x="0" y="2650"/>
                </a:lnTo>
                <a:lnTo>
                  <a:pt x="4049" y="265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7" name="Rectangle 23"/>
          <p:cNvSpPr>
            <a:spLocks noChangeArrowheads="1"/>
          </p:cNvSpPr>
          <p:nvPr/>
        </p:nvSpPr>
        <p:spPr bwMode="auto">
          <a:xfrm>
            <a:off x="6533179" y="5935663"/>
            <a:ext cx="15258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dirty="0">
                <a:solidFill>
                  <a:srgbClr val="000000"/>
                </a:solidFill>
                <a:latin typeface="Calibri" panose="020F0502020204030204" pitchFamily="34" charset="0"/>
                <a:cs typeface="Calibri" panose="020F0502020204030204" pitchFamily="34" charset="0"/>
              </a:rPr>
              <a:t>Quantity </a:t>
            </a:r>
            <a:r>
              <a:rPr lang="en-US" altLang="en-US" sz="1500" b="1" dirty="0" smtClean="0">
                <a:solidFill>
                  <a:srgbClr val="000000"/>
                </a:solidFill>
                <a:latin typeface="Calibri" panose="020F0502020204030204" pitchFamily="34" charset="0"/>
                <a:cs typeface="Calibri" panose="020F0502020204030204" pitchFamily="34" charset="0"/>
              </a:rPr>
              <a:t>of Output</a:t>
            </a:r>
            <a:endParaRPr lang="en-US" altLang="en-US" sz="2400" dirty="0">
              <a:latin typeface="Calibri" panose="020F0502020204030204" pitchFamily="34" charset="0"/>
              <a:cs typeface="Calibri" panose="020F0502020204030204" pitchFamily="34" charset="0"/>
            </a:endParaRPr>
          </a:p>
        </p:txBody>
      </p:sp>
      <p:sp>
        <p:nvSpPr>
          <p:cNvPr id="119819" name="Rectangle 25"/>
          <p:cNvSpPr>
            <a:spLocks noChangeArrowheads="1"/>
          </p:cNvSpPr>
          <p:nvPr/>
        </p:nvSpPr>
        <p:spPr bwMode="auto">
          <a:xfrm>
            <a:off x="939797" y="1593850"/>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119820" name="Rectangle 26"/>
          <p:cNvSpPr>
            <a:spLocks noChangeArrowheads="1"/>
          </p:cNvSpPr>
          <p:nvPr/>
        </p:nvSpPr>
        <p:spPr bwMode="auto">
          <a:xfrm>
            <a:off x="915984" y="1838325"/>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119821" name="Rectangle 27"/>
          <p:cNvSpPr>
            <a:spLocks noChangeArrowheads="1"/>
          </p:cNvSpPr>
          <p:nvPr/>
        </p:nvSpPr>
        <p:spPr bwMode="auto">
          <a:xfrm>
            <a:off x="1304921" y="59420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2" name="Group 28"/>
          <p:cNvGrpSpPr>
            <a:grpSpLocks/>
          </p:cNvGrpSpPr>
          <p:nvPr/>
        </p:nvGrpSpPr>
        <p:grpSpPr bwMode="auto">
          <a:xfrm>
            <a:off x="2363785" y="2949576"/>
            <a:ext cx="4689475" cy="2771775"/>
            <a:chOff x="1681" y="1858"/>
            <a:chExt cx="2954" cy="1746"/>
          </a:xfrm>
        </p:grpSpPr>
        <p:sp>
          <p:nvSpPr>
            <p:cNvPr id="119867" name="Line 29"/>
            <p:cNvSpPr>
              <a:spLocks noChangeShapeType="1"/>
            </p:cNvSpPr>
            <p:nvPr/>
          </p:nvSpPr>
          <p:spPr bwMode="auto">
            <a:xfrm flipH="1" flipV="1">
              <a:off x="1681" y="1858"/>
              <a:ext cx="2014" cy="1691"/>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8" name="Rectangle 30"/>
            <p:cNvSpPr>
              <a:spLocks noChangeArrowheads="1"/>
            </p:cNvSpPr>
            <p:nvPr/>
          </p:nvSpPr>
          <p:spPr bwMode="auto">
            <a:xfrm>
              <a:off x="3706" y="3459"/>
              <a:ext cx="9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a:t>
              </a:r>
              <a:endParaRPr lang="en-US" altLang="en-US" sz="2400">
                <a:latin typeface="Calibri" panose="020F0502020204030204" pitchFamily="34" charset="0"/>
                <a:cs typeface="Calibri" panose="020F0502020204030204" pitchFamily="34" charset="0"/>
              </a:endParaRPr>
            </a:p>
          </p:txBody>
        </p:sp>
      </p:grpSp>
      <p:grpSp>
        <p:nvGrpSpPr>
          <p:cNvPr id="3" name="Group 31"/>
          <p:cNvGrpSpPr>
            <a:grpSpLocks/>
          </p:cNvGrpSpPr>
          <p:nvPr/>
        </p:nvGrpSpPr>
        <p:grpSpPr bwMode="auto">
          <a:xfrm>
            <a:off x="185734" y="4364039"/>
            <a:ext cx="1162050" cy="1125537"/>
            <a:chOff x="309" y="2749"/>
            <a:chExt cx="732" cy="709"/>
          </a:xfrm>
        </p:grpSpPr>
        <p:sp>
          <p:nvSpPr>
            <p:cNvPr id="119862" name="Line 32"/>
            <p:cNvSpPr>
              <a:spLocks noChangeShapeType="1"/>
            </p:cNvSpPr>
            <p:nvPr/>
          </p:nvSpPr>
          <p:spPr bwMode="auto">
            <a:xfrm flipH="1">
              <a:off x="686" y="2749"/>
              <a:ext cx="343" cy="2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3" name="Rectangle 33"/>
            <p:cNvSpPr>
              <a:spLocks noChangeArrowheads="1"/>
            </p:cNvSpPr>
            <p:nvPr/>
          </p:nvSpPr>
          <p:spPr bwMode="auto">
            <a:xfrm>
              <a:off x="309" y="2989"/>
              <a:ext cx="732" cy="469"/>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64" name="Rectangle 34"/>
            <p:cNvSpPr>
              <a:spLocks noChangeArrowheads="1"/>
            </p:cNvSpPr>
            <p:nvPr/>
          </p:nvSpPr>
          <p:spPr bwMode="auto">
            <a:xfrm>
              <a:off x="336" y="2998"/>
              <a:ext cx="5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3. . . . and </a:t>
              </a:r>
              <a:endParaRPr lang="en-US" altLang="en-US" sz="2400">
                <a:latin typeface="Calibri" panose="020F0502020204030204" pitchFamily="34" charset="0"/>
                <a:cs typeface="Calibri" panose="020F0502020204030204" pitchFamily="34" charset="0"/>
              </a:endParaRPr>
            </a:p>
          </p:txBody>
        </p:sp>
        <p:sp>
          <p:nvSpPr>
            <p:cNvPr id="119865" name="Rectangle 35"/>
            <p:cNvSpPr>
              <a:spLocks noChangeArrowheads="1"/>
            </p:cNvSpPr>
            <p:nvPr/>
          </p:nvSpPr>
          <p:spPr bwMode="auto">
            <a:xfrm>
              <a:off x="336" y="3152"/>
              <a:ext cx="4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the price </a:t>
              </a:r>
              <a:endParaRPr lang="en-US" altLang="en-US" sz="2400">
                <a:latin typeface="Calibri" panose="020F0502020204030204" pitchFamily="34" charset="0"/>
                <a:cs typeface="Calibri" panose="020F0502020204030204" pitchFamily="34" charset="0"/>
              </a:endParaRPr>
            </a:p>
          </p:txBody>
        </p:sp>
        <p:sp>
          <p:nvSpPr>
            <p:cNvPr id="119866" name="Rectangle 36"/>
            <p:cNvSpPr>
              <a:spLocks noChangeArrowheads="1"/>
            </p:cNvSpPr>
            <p:nvPr/>
          </p:nvSpPr>
          <p:spPr bwMode="auto">
            <a:xfrm>
              <a:off x="336" y="3305"/>
              <a:ext cx="59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level to rise.</a:t>
              </a:r>
              <a:endParaRPr lang="en-US" altLang="en-US" sz="2400">
                <a:latin typeface="Calibri" panose="020F0502020204030204" pitchFamily="34" charset="0"/>
                <a:cs typeface="Calibri" panose="020F0502020204030204" pitchFamily="34" charset="0"/>
              </a:endParaRPr>
            </a:p>
          </p:txBody>
        </p:sp>
      </p:grpSp>
      <p:grpSp>
        <p:nvGrpSpPr>
          <p:cNvPr id="4" name="Group 37"/>
          <p:cNvGrpSpPr>
            <a:grpSpLocks/>
          </p:cNvGrpSpPr>
          <p:nvPr/>
        </p:nvGrpSpPr>
        <p:grpSpPr bwMode="auto">
          <a:xfrm>
            <a:off x="984246" y="6159500"/>
            <a:ext cx="2960688" cy="344488"/>
            <a:chOff x="812" y="3880"/>
            <a:chExt cx="1865" cy="217"/>
          </a:xfrm>
        </p:grpSpPr>
        <p:sp>
          <p:nvSpPr>
            <p:cNvPr id="119859" name="Rectangle 38"/>
            <p:cNvSpPr>
              <a:spLocks noChangeArrowheads="1"/>
            </p:cNvSpPr>
            <p:nvPr/>
          </p:nvSpPr>
          <p:spPr bwMode="auto">
            <a:xfrm>
              <a:off x="812" y="3926"/>
              <a:ext cx="1716" cy="17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60" name="Line 39"/>
            <p:cNvSpPr>
              <a:spLocks noChangeShapeType="1"/>
            </p:cNvSpPr>
            <p:nvPr/>
          </p:nvSpPr>
          <p:spPr bwMode="auto">
            <a:xfrm flipH="1">
              <a:off x="2528" y="3880"/>
              <a:ext cx="149" cy="14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1" name="Rectangle 40"/>
            <p:cNvSpPr>
              <a:spLocks noChangeArrowheads="1"/>
            </p:cNvSpPr>
            <p:nvPr/>
          </p:nvSpPr>
          <p:spPr bwMode="auto">
            <a:xfrm>
              <a:off x="839" y="3939"/>
              <a:ext cx="14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causes output to fall . . .</a:t>
              </a:r>
              <a:endParaRPr lang="en-US" altLang="en-US" sz="2400">
                <a:latin typeface="Calibri" panose="020F0502020204030204" pitchFamily="34" charset="0"/>
                <a:cs typeface="Calibri" panose="020F0502020204030204" pitchFamily="34" charset="0"/>
              </a:endParaRPr>
            </a:p>
          </p:txBody>
        </p:sp>
      </p:grpSp>
      <p:grpSp>
        <p:nvGrpSpPr>
          <p:cNvPr id="5" name="Group 41"/>
          <p:cNvGrpSpPr>
            <a:grpSpLocks/>
          </p:cNvGrpSpPr>
          <p:nvPr/>
        </p:nvGrpSpPr>
        <p:grpSpPr bwMode="auto">
          <a:xfrm>
            <a:off x="5434009" y="1063625"/>
            <a:ext cx="2760662" cy="2159000"/>
            <a:chOff x="3615" y="670"/>
            <a:chExt cx="1739" cy="1360"/>
          </a:xfrm>
        </p:grpSpPr>
        <p:sp>
          <p:nvSpPr>
            <p:cNvPr id="119855" name="Line 42"/>
            <p:cNvSpPr>
              <a:spLocks noChangeShapeType="1"/>
            </p:cNvSpPr>
            <p:nvPr/>
          </p:nvSpPr>
          <p:spPr bwMode="auto">
            <a:xfrm flipV="1">
              <a:off x="3924" y="933"/>
              <a:ext cx="515" cy="109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56" name="Rectangle 43"/>
            <p:cNvSpPr>
              <a:spLocks noChangeArrowheads="1"/>
            </p:cNvSpPr>
            <p:nvPr/>
          </p:nvSpPr>
          <p:spPr bwMode="auto">
            <a:xfrm>
              <a:off x="3615" y="670"/>
              <a:ext cx="1739" cy="331"/>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57" name="Rectangle 44"/>
            <p:cNvSpPr>
              <a:spLocks noChangeArrowheads="1"/>
            </p:cNvSpPr>
            <p:nvPr/>
          </p:nvSpPr>
          <p:spPr bwMode="auto">
            <a:xfrm>
              <a:off x="3646" y="678"/>
              <a:ext cx="154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An adverse shift in the short-</a:t>
              </a:r>
              <a:endParaRPr lang="en-US" altLang="en-US" sz="2400">
                <a:latin typeface="Calibri" panose="020F0502020204030204" pitchFamily="34" charset="0"/>
                <a:cs typeface="Calibri" panose="020F0502020204030204" pitchFamily="34" charset="0"/>
              </a:endParaRPr>
            </a:p>
          </p:txBody>
        </p:sp>
        <p:sp>
          <p:nvSpPr>
            <p:cNvPr id="119858" name="Rectangle 45"/>
            <p:cNvSpPr>
              <a:spLocks noChangeArrowheads="1"/>
            </p:cNvSpPr>
            <p:nvPr/>
          </p:nvSpPr>
          <p:spPr bwMode="auto">
            <a:xfrm>
              <a:off x="3646" y="832"/>
              <a:ext cx="151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run aggregate-supply curve . . .</a:t>
              </a:r>
              <a:endParaRPr lang="en-US" altLang="en-US" sz="2400">
                <a:latin typeface="Calibri" panose="020F0502020204030204" pitchFamily="34" charset="0"/>
                <a:cs typeface="Calibri" panose="020F0502020204030204" pitchFamily="34" charset="0"/>
              </a:endParaRPr>
            </a:p>
          </p:txBody>
        </p:sp>
      </p:grpSp>
      <p:grpSp>
        <p:nvGrpSpPr>
          <p:cNvPr id="6" name="Group 46"/>
          <p:cNvGrpSpPr>
            <a:grpSpLocks/>
          </p:cNvGrpSpPr>
          <p:nvPr/>
        </p:nvGrpSpPr>
        <p:grpSpPr bwMode="auto">
          <a:xfrm>
            <a:off x="3236910" y="2282825"/>
            <a:ext cx="4341813" cy="2825750"/>
            <a:chOff x="2231" y="1438"/>
            <a:chExt cx="2735" cy="1780"/>
          </a:xfrm>
        </p:grpSpPr>
        <p:sp>
          <p:nvSpPr>
            <p:cNvPr id="119849" name="Line 47"/>
            <p:cNvSpPr>
              <a:spLocks noChangeShapeType="1"/>
            </p:cNvSpPr>
            <p:nvPr/>
          </p:nvSpPr>
          <p:spPr bwMode="auto">
            <a:xfrm flipV="1">
              <a:off x="2231" y="1938"/>
              <a:ext cx="2196" cy="1280"/>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50" name="Rectangle 48"/>
            <p:cNvSpPr>
              <a:spLocks noChangeArrowheads="1"/>
            </p:cNvSpPr>
            <p:nvPr/>
          </p:nvSpPr>
          <p:spPr bwMode="auto">
            <a:xfrm>
              <a:off x="4409" y="1438"/>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Short-run</a:t>
              </a:r>
              <a:endParaRPr lang="en-US" altLang="en-US" sz="2400">
                <a:latin typeface="Calibri" panose="020F0502020204030204" pitchFamily="34" charset="0"/>
                <a:cs typeface="Calibri" panose="020F0502020204030204" pitchFamily="34" charset="0"/>
              </a:endParaRPr>
            </a:p>
          </p:txBody>
        </p:sp>
        <p:sp>
          <p:nvSpPr>
            <p:cNvPr id="119851" name="Rectangle 49"/>
            <p:cNvSpPr>
              <a:spLocks noChangeArrowheads="1"/>
            </p:cNvSpPr>
            <p:nvPr/>
          </p:nvSpPr>
          <p:spPr bwMode="auto">
            <a:xfrm>
              <a:off x="4390" y="1592"/>
              <a:ext cx="4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anose="020F0502020204030204" pitchFamily="34" charset="0"/>
                  <a:cs typeface="Calibri" panose="020F0502020204030204" pitchFamily="34" charset="0"/>
                </a:rPr>
                <a:t>aggregate</a:t>
              </a:r>
              <a:endParaRPr lang="en-US" altLang="en-US" sz="2400" dirty="0">
                <a:latin typeface="Calibri" panose="020F0502020204030204" pitchFamily="34" charset="0"/>
                <a:cs typeface="Calibri" panose="020F0502020204030204" pitchFamily="34" charset="0"/>
              </a:endParaRPr>
            </a:p>
          </p:txBody>
        </p:sp>
        <p:sp>
          <p:nvSpPr>
            <p:cNvPr id="119852" name="Rectangle 50"/>
            <p:cNvSpPr>
              <a:spLocks noChangeArrowheads="1"/>
            </p:cNvSpPr>
            <p:nvPr/>
          </p:nvSpPr>
          <p:spPr bwMode="auto">
            <a:xfrm>
              <a:off x="4348" y="1746"/>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 </a:t>
              </a:r>
              <a:endParaRPr lang="en-US" altLang="en-US" sz="2400">
                <a:latin typeface="Calibri" panose="020F0502020204030204" pitchFamily="34" charset="0"/>
                <a:cs typeface="Calibri" panose="020F0502020204030204" pitchFamily="34" charset="0"/>
              </a:endParaRPr>
            </a:p>
          </p:txBody>
        </p:sp>
        <p:sp>
          <p:nvSpPr>
            <p:cNvPr id="119853" name="Rectangle 51"/>
            <p:cNvSpPr>
              <a:spLocks noChangeArrowheads="1"/>
            </p:cNvSpPr>
            <p:nvPr/>
          </p:nvSpPr>
          <p:spPr bwMode="auto">
            <a:xfrm>
              <a:off x="4770" y="1746"/>
              <a:ext cx="12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endParaRPr lang="en-US" altLang="en-US" sz="2400">
                <a:latin typeface="Calibri" panose="020F0502020204030204" pitchFamily="34" charset="0"/>
                <a:cs typeface="Calibri" panose="020F0502020204030204" pitchFamily="34" charset="0"/>
              </a:endParaRPr>
            </a:p>
          </p:txBody>
        </p:sp>
        <p:sp>
          <p:nvSpPr>
            <p:cNvPr id="119854" name="Freeform 52"/>
            <p:cNvSpPr>
              <a:spLocks/>
            </p:cNvSpPr>
            <p:nvPr/>
          </p:nvSpPr>
          <p:spPr bwMode="auto">
            <a:xfrm>
              <a:off x="4943" y="1822"/>
              <a:ext cx="23" cy="54"/>
            </a:xfrm>
            <a:custGeom>
              <a:avLst/>
              <a:gdLst>
                <a:gd name="T0" fmla="*/ 23 w 23"/>
                <a:gd name="T1" fmla="*/ 0 h 54"/>
                <a:gd name="T2" fmla="*/ 19 w 23"/>
                <a:gd name="T3" fmla="*/ 0 h 54"/>
                <a:gd name="T4" fmla="*/ 11 w 23"/>
                <a:gd name="T5" fmla="*/ 8 h 54"/>
                <a:gd name="T6" fmla="*/ 0 w 23"/>
                <a:gd name="T7" fmla="*/ 12 h 54"/>
                <a:gd name="T8" fmla="*/ 0 w 23"/>
                <a:gd name="T9" fmla="*/ 19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9" y="0"/>
                  </a:lnTo>
                  <a:lnTo>
                    <a:pt x="11" y="8"/>
                  </a:lnTo>
                  <a:lnTo>
                    <a:pt x="0" y="12"/>
                  </a:lnTo>
                  <a:lnTo>
                    <a:pt x="0" y="19"/>
                  </a:lnTo>
                  <a:lnTo>
                    <a:pt x="7" y="16"/>
                  </a:lnTo>
                  <a:lnTo>
                    <a:pt x="15" y="12"/>
                  </a:lnTo>
                  <a:lnTo>
                    <a:pt x="15" y="54"/>
                  </a:lnTo>
                  <a:lnTo>
                    <a:pt x="23" y="54"/>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sp>
        <p:nvSpPr>
          <p:cNvPr id="119827" name="Rectangle 53"/>
          <p:cNvSpPr>
            <a:spLocks noChangeArrowheads="1"/>
          </p:cNvSpPr>
          <p:nvPr/>
        </p:nvSpPr>
        <p:spPr bwMode="auto">
          <a:xfrm>
            <a:off x="4348011" y="2116177"/>
            <a:ext cx="78688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solidFill>
                  <a:srgbClr val="000000"/>
                </a:solidFill>
                <a:latin typeface="Calibri" panose="020F0502020204030204" pitchFamily="34" charset="0"/>
                <a:cs typeface="Calibri" panose="020F0502020204030204" pitchFamily="34" charset="0"/>
              </a:rPr>
              <a:t>Long-run</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Aggregate</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Supply</a:t>
            </a:r>
            <a:endParaRPr lang="en-US" altLang="en-US" sz="2400" dirty="0">
              <a:latin typeface="Calibri" panose="020F0502020204030204" pitchFamily="34" charset="0"/>
              <a:cs typeface="Calibri" panose="020F0502020204030204" pitchFamily="34" charset="0"/>
            </a:endParaRPr>
          </a:p>
        </p:txBody>
      </p:sp>
      <p:grpSp>
        <p:nvGrpSpPr>
          <p:cNvPr id="7" name="Group 56"/>
          <p:cNvGrpSpPr>
            <a:grpSpLocks/>
          </p:cNvGrpSpPr>
          <p:nvPr/>
        </p:nvGrpSpPr>
        <p:grpSpPr bwMode="auto">
          <a:xfrm>
            <a:off x="1225546" y="4198940"/>
            <a:ext cx="3160713" cy="1979613"/>
            <a:chOff x="964" y="2645"/>
            <a:chExt cx="1991" cy="1247"/>
          </a:xfrm>
        </p:grpSpPr>
        <p:grpSp>
          <p:nvGrpSpPr>
            <p:cNvPr id="119840" name="Group 57"/>
            <p:cNvGrpSpPr>
              <a:grpSpLocks/>
            </p:cNvGrpSpPr>
            <p:nvPr/>
          </p:nvGrpSpPr>
          <p:grpSpPr bwMode="auto">
            <a:xfrm>
              <a:off x="2801" y="3747"/>
              <a:ext cx="108" cy="145"/>
              <a:chOff x="2773" y="3747"/>
              <a:chExt cx="108" cy="145"/>
            </a:xfrm>
          </p:grpSpPr>
          <p:sp>
            <p:nvSpPr>
              <p:cNvPr id="119847" name="Rectangle 58"/>
              <p:cNvSpPr>
                <a:spLocks noChangeArrowheads="1"/>
              </p:cNvSpPr>
              <p:nvPr/>
            </p:nvSpPr>
            <p:spPr bwMode="auto">
              <a:xfrm>
                <a:off x="2773" y="3747"/>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119848" name="Freeform 59"/>
              <p:cNvSpPr>
                <a:spLocks/>
              </p:cNvSpPr>
              <p:nvPr/>
            </p:nvSpPr>
            <p:spPr bwMode="auto">
              <a:xfrm>
                <a:off x="2858" y="3827"/>
                <a:ext cx="23" cy="54"/>
              </a:xfrm>
              <a:custGeom>
                <a:avLst/>
                <a:gdLst>
                  <a:gd name="T0" fmla="*/ 23 w 23"/>
                  <a:gd name="T1" fmla="*/ 0 h 54"/>
                  <a:gd name="T2" fmla="*/ 15 w 23"/>
                  <a:gd name="T3" fmla="*/ 0 h 54"/>
                  <a:gd name="T4" fmla="*/ 11 w 23"/>
                  <a:gd name="T5" fmla="*/ 4 h 54"/>
                  <a:gd name="T6" fmla="*/ 0 w 23"/>
                  <a:gd name="T7" fmla="*/ 12 h 54"/>
                  <a:gd name="T8" fmla="*/ 0 w 23"/>
                  <a:gd name="T9" fmla="*/ 20 h 54"/>
                  <a:gd name="T10" fmla="*/ 7 w 23"/>
                  <a:gd name="T11" fmla="*/ 16 h 54"/>
                  <a:gd name="T12" fmla="*/ 15 w 23"/>
                  <a:gd name="T13" fmla="*/ 12 h 54"/>
                  <a:gd name="T14" fmla="*/ 15 w 23"/>
                  <a:gd name="T15" fmla="*/ 54 h 54"/>
                  <a:gd name="T16" fmla="*/ 23 w 23"/>
                  <a:gd name="T17" fmla="*/ 54 h 54"/>
                  <a:gd name="T18" fmla="*/ 23 w 23"/>
                  <a:gd name="T19" fmla="*/ 4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5" y="0"/>
                    </a:lnTo>
                    <a:lnTo>
                      <a:pt x="11" y="4"/>
                    </a:lnTo>
                    <a:lnTo>
                      <a:pt x="0" y="12"/>
                    </a:lnTo>
                    <a:lnTo>
                      <a:pt x="0" y="20"/>
                    </a:lnTo>
                    <a:lnTo>
                      <a:pt x="7" y="16"/>
                    </a:lnTo>
                    <a:lnTo>
                      <a:pt x="15" y="12"/>
                    </a:lnTo>
                    <a:lnTo>
                      <a:pt x="15" y="54"/>
                    </a:lnTo>
                    <a:lnTo>
                      <a:pt x="23" y="54"/>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nvGrpSpPr>
            <p:cNvPr id="119841" name="Group 60"/>
            <p:cNvGrpSpPr>
              <a:grpSpLocks/>
            </p:cNvGrpSpPr>
            <p:nvPr/>
          </p:nvGrpSpPr>
          <p:grpSpPr bwMode="auto">
            <a:xfrm>
              <a:off x="964" y="2645"/>
              <a:ext cx="1991" cy="287"/>
              <a:chOff x="964" y="2645"/>
              <a:chExt cx="1991" cy="287"/>
            </a:xfrm>
          </p:grpSpPr>
          <p:sp>
            <p:nvSpPr>
              <p:cNvPr id="119842" name="Line 61"/>
              <p:cNvSpPr>
                <a:spLocks noChangeShapeType="1"/>
              </p:cNvSpPr>
              <p:nvPr/>
            </p:nvSpPr>
            <p:spPr bwMode="auto">
              <a:xfrm>
                <a:off x="1190" y="2852"/>
                <a:ext cx="1670"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43" name="Oval 62"/>
              <p:cNvSpPr>
                <a:spLocks noChangeArrowheads="1"/>
              </p:cNvSpPr>
              <p:nvPr/>
            </p:nvSpPr>
            <p:spPr bwMode="auto">
              <a:xfrm>
                <a:off x="2826" y="2818"/>
                <a:ext cx="75"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44" name="Rectangle 63"/>
              <p:cNvSpPr>
                <a:spLocks noChangeArrowheads="1"/>
              </p:cNvSpPr>
              <p:nvPr/>
            </p:nvSpPr>
            <p:spPr bwMode="auto">
              <a:xfrm>
                <a:off x="2885" y="2645"/>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sp>
            <p:nvSpPr>
              <p:cNvPr id="119845" name="Rectangle 64"/>
              <p:cNvSpPr>
                <a:spLocks noChangeArrowheads="1"/>
              </p:cNvSpPr>
              <p:nvPr/>
            </p:nvSpPr>
            <p:spPr bwMode="auto">
              <a:xfrm>
                <a:off x="964" y="2787"/>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119846" name="Freeform 65"/>
              <p:cNvSpPr>
                <a:spLocks/>
              </p:cNvSpPr>
              <p:nvPr/>
            </p:nvSpPr>
            <p:spPr bwMode="auto">
              <a:xfrm>
                <a:off x="1049" y="2863"/>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8 w 23"/>
                  <a:gd name="T11" fmla="*/ 19 h 58"/>
                  <a:gd name="T12" fmla="*/ 15 w 23"/>
                  <a:gd name="T13" fmla="*/ 16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8" y="19"/>
                    </a:lnTo>
                    <a:lnTo>
                      <a:pt x="15" y="16"/>
                    </a:lnTo>
                    <a:lnTo>
                      <a:pt x="15" y="58"/>
                    </a:lnTo>
                    <a:lnTo>
                      <a:pt x="23" y="58"/>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10" name="Group 66"/>
          <p:cNvGrpSpPr>
            <a:grpSpLocks/>
          </p:cNvGrpSpPr>
          <p:nvPr/>
        </p:nvGrpSpPr>
        <p:grpSpPr bwMode="auto">
          <a:xfrm>
            <a:off x="2363785" y="2471739"/>
            <a:ext cx="3656012" cy="2346325"/>
            <a:chOff x="1681" y="1557"/>
            <a:chExt cx="2303" cy="1478"/>
          </a:xfrm>
        </p:grpSpPr>
        <p:sp>
          <p:nvSpPr>
            <p:cNvPr id="119838" name="Line 67"/>
            <p:cNvSpPr>
              <a:spLocks noChangeShapeType="1"/>
            </p:cNvSpPr>
            <p:nvPr/>
          </p:nvSpPr>
          <p:spPr bwMode="auto">
            <a:xfrm flipV="1">
              <a:off x="1681" y="1733"/>
              <a:ext cx="2277" cy="1302"/>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39" name="Rectangle 68"/>
            <p:cNvSpPr>
              <a:spLocks noChangeArrowheads="1"/>
            </p:cNvSpPr>
            <p:nvPr/>
          </p:nvSpPr>
          <p:spPr bwMode="auto">
            <a:xfrm>
              <a:off x="3818" y="1557"/>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11" name="Group 69"/>
          <p:cNvGrpSpPr>
            <a:grpSpLocks/>
          </p:cNvGrpSpPr>
          <p:nvPr/>
        </p:nvGrpSpPr>
        <p:grpSpPr bwMode="auto">
          <a:xfrm>
            <a:off x="1225547" y="3752852"/>
            <a:ext cx="2511425" cy="2425701"/>
            <a:chOff x="964" y="2364"/>
            <a:chExt cx="1582" cy="1528"/>
          </a:xfrm>
        </p:grpSpPr>
        <p:sp>
          <p:nvSpPr>
            <p:cNvPr id="119833" name="Freeform 70"/>
            <p:cNvSpPr>
              <a:spLocks/>
            </p:cNvSpPr>
            <p:nvPr/>
          </p:nvSpPr>
          <p:spPr bwMode="auto">
            <a:xfrm>
              <a:off x="1190" y="2555"/>
              <a:ext cx="1315" cy="1142"/>
            </a:xfrm>
            <a:custGeom>
              <a:avLst/>
              <a:gdLst>
                <a:gd name="T0" fmla="*/ 0 w 1315"/>
                <a:gd name="T1" fmla="*/ 0 h 1142"/>
                <a:gd name="T2" fmla="*/ 1315 w 1315"/>
                <a:gd name="T3" fmla="*/ 0 h 1142"/>
                <a:gd name="T4" fmla="*/ 1315 w 1315"/>
                <a:gd name="T5" fmla="*/ 1142 h 1142"/>
                <a:gd name="T6" fmla="*/ 0 60000 65536"/>
                <a:gd name="T7" fmla="*/ 0 60000 65536"/>
                <a:gd name="T8" fmla="*/ 0 60000 65536"/>
                <a:gd name="T9" fmla="*/ 0 w 1315"/>
                <a:gd name="T10" fmla="*/ 0 h 1142"/>
                <a:gd name="T11" fmla="*/ 1315 w 1315"/>
                <a:gd name="T12" fmla="*/ 1142 h 1142"/>
              </a:gdLst>
              <a:ahLst/>
              <a:cxnLst>
                <a:cxn ang="T6">
                  <a:pos x="T0" y="T1"/>
                </a:cxn>
                <a:cxn ang="T7">
                  <a:pos x="T2" y="T3"/>
                </a:cxn>
                <a:cxn ang="T8">
                  <a:pos x="T4" y="T5"/>
                </a:cxn>
              </a:cxnLst>
              <a:rect l="T9" t="T10" r="T11" b="T12"/>
              <a:pathLst>
                <a:path w="1315" h="1142">
                  <a:moveTo>
                    <a:pt x="0" y="0"/>
                  </a:moveTo>
                  <a:lnTo>
                    <a:pt x="1315" y="0"/>
                  </a:lnTo>
                  <a:lnTo>
                    <a:pt x="1315" y="1142"/>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34" name="Oval 71"/>
            <p:cNvSpPr>
              <a:spLocks noChangeArrowheads="1"/>
            </p:cNvSpPr>
            <p:nvPr/>
          </p:nvSpPr>
          <p:spPr bwMode="auto">
            <a:xfrm>
              <a:off x="2471" y="2509"/>
              <a:ext cx="75"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35" name="Rectangle 72"/>
            <p:cNvSpPr>
              <a:spLocks noChangeArrowheads="1"/>
            </p:cNvSpPr>
            <p:nvPr/>
          </p:nvSpPr>
          <p:spPr bwMode="auto">
            <a:xfrm>
              <a:off x="2475" y="2364"/>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119836" name="Rectangle 73"/>
            <p:cNvSpPr>
              <a:spLocks noChangeArrowheads="1"/>
            </p:cNvSpPr>
            <p:nvPr/>
          </p:nvSpPr>
          <p:spPr bwMode="auto">
            <a:xfrm>
              <a:off x="2416" y="3747"/>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119837" name="Rectangle 74"/>
            <p:cNvSpPr>
              <a:spLocks noChangeArrowheads="1"/>
            </p:cNvSpPr>
            <p:nvPr/>
          </p:nvSpPr>
          <p:spPr bwMode="auto">
            <a:xfrm>
              <a:off x="964" y="2491"/>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58" name="TextBox 57"/>
          <p:cNvSpPr txBox="1"/>
          <p:nvPr/>
        </p:nvSpPr>
        <p:spPr>
          <a:xfrm>
            <a:off x="8212134" y="1060962"/>
            <a:ext cx="3899848" cy="5632311"/>
          </a:xfrm>
          <a:prstGeom prst="rect">
            <a:avLst/>
          </a:prstGeom>
          <a:noFill/>
        </p:spPr>
        <p:txBody>
          <a:bodyPr wrap="square" rtlCol="0">
            <a:spAutoFit/>
          </a:bodyPr>
          <a:lstStyle/>
          <a:p>
            <a:pPr marL="457200" indent="-457200">
              <a:buFont typeface="+mj-lt"/>
              <a:buAutoNum type="arabicPeriod" startAt="4"/>
            </a:pPr>
            <a:r>
              <a:rPr lang="en-US" dirty="0" smtClean="0">
                <a:latin typeface="Calibri" panose="020F0502020204030204" pitchFamily="34" charset="0"/>
                <a:cs typeface="Calibri" panose="020F0502020204030204" pitchFamily="34" charset="0"/>
              </a:rPr>
              <a:t>The economy will stay at </a:t>
            </a:r>
            <a:r>
              <a:rPr lang="en-US" i="1" dirty="0" smtClean="0">
                <a:latin typeface="Calibri" panose="020F0502020204030204" pitchFamily="34" charset="0"/>
                <a:cs typeface="Calibri" panose="020F0502020204030204" pitchFamily="34" charset="0"/>
              </a:rPr>
              <a:t>B</a:t>
            </a:r>
            <a:r>
              <a:rPr lang="en-US" dirty="0" smtClean="0">
                <a:latin typeface="Calibri" panose="020F0502020204030204" pitchFamily="34" charset="0"/>
                <a:cs typeface="Calibri" panose="020F0502020204030204" pitchFamily="34" charset="0"/>
              </a:rPr>
              <a:t> for a while and the recession will continue.</a:t>
            </a:r>
          </a:p>
          <a:p>
            <a:pPr marL="457200" indent="-457200">
              <a:buFont typeface="+mj-lt"/>
              <a:buAutoNum type="arabicPeriod" startAt="4"/>
            </a:pPr>
            <a:r>
              <a:rPr lang="en-US" dirty="0" smtClean="0">
                <a:latin typeface="Calibri" panose="020F0502020204030204" pitchFamily="34" charset="0"/>
                <a:cs typeface="Calibri" panose="020F0502020204030204" pitchFamily="34" charset="0"/>
              </a:rPr>
              <a:t>The high unemployment will eventually cause wages to fall.</a:t>
            </a:r>
          </a:p>
          <a:p>
            <a:pPr marL="457200" indent="-457200">
              <a:buFont typeface="+mj-lt"/>
              <a:buAutoNum type="arabicPeriod" startAt="4"/>
            </a:pPr>
            <a:r>
              <a:rPr lang="en-US" dirty="0" smtClean="0">
                <a:latin typeface="Calibri" panose="020F0502020204030204" pitchFamily="34" charset="0"/>
                <a:cs typeface="Calibri" panose="020F0502020204030204" pitchFamily="34" charset="0"/>
              </a:rPr>
              <a:t>So, people will expect prices to fall (</a:t>
            </a:r>
            <a:r>
              <a:rPr lang="en-US" i="1" dirty="0" err="1" smtClean="0">
                <a:latin typeface="Calibri" panose="020F0502020204030204" pitchFamily="34" charset="0"/>
                <a:cs typeface="Calibri" panose="020F0502020204030204" pitchFamily="34" charset="0"/>
              </a:rPr>
              <a:t>P</a:t>
            </a:r>
            <a:r>
              <a:rPr lang="en-US" baseline="30000" dirty="0" err="1" smtClean="0">
                <a:latin typeface="Calibri" panose="020F0502020204030204" pitchFamily="34" charset="0"/>
                <a:cs typeface="Calibri" panose="020F0502020204030204" pitchFamily="34" charset="0"/>
              </a:rPr>
              <a:t>e</a:t>
            </a:r>
            <a:r>
              <a:rPr lang="en-US" dirty="0" smtClean="0">
                <a:latin typeface="Calibri" panose="020F0502020204030204" pitchFamily="34" charset="0"/>
                <a:cs typeface="Calibri" panose="020F0502020204030204" pitchFamily="34" charset="0"/>
              </a:rPr>
              <a:t>↓).</a:t>
            </a:r>
          </a:p>
          <a:p>
            <a:pPr marL="457200" indent="-457200">
              <a:buFont typeface="+mj-lt"/>
              <a:buAutoNum type="arabicPeriod" startAt="4"/>
            </a:pPr>
            <a:r>
              <a:rPr lang="en-US" dirty="0" smtClean="0">
                <a:latin typeface="Calibri" panose="020F0502020204030204" pitchFamily="34" charset="0"/>
                <a:cs typeface="Calibri" panose="020F0502020204030204" pitchFamily="34" charset="0"/>
              </a:rPr>
              <a:t>As we saw earlier, </a:t>
            </a:r>
            <a:r>
              <a:rPr lang="en-US" i="1" dirty="0" err="1">
                <a:latin typeface="Calibri" panose="020F0502020204030204" pitchFamily="34" charset="0"/>
                <a:cs typeface="Calibri" panose="020F0502020204030204" pitchFamily="34" charset="0"/>
              </a:rPr>
              <a:t>P</a:t>
            </a:r>
            <a:r>
              <a:rPr lang="en-US" baseline="30000" dirty="0" err="1">
                <a:latin typeface="Calibri" panose="020F0502020204030204" pitchFamily="34" charset="0"/>
                <a:cs typeface="Calibri" panose="020F0502020204030204" pitchFamily="34" charset="0"/>
              </a:rPr>
              <a:t>e</a:t>
            </a:r>
            <a:r>
              <a:rPr lang="en-US" dirty="0" smtClean="0">
                <a:latin typeface="Calibri" panose="020F0502020204030204" pitchFamily="34" charset="0"/>
                <a:cs typeface="Calibri" panose="020F0502020204030204" pitchFamily="34" charset="0"/>
              </a:rPr>
              <a:t>↓ will shift </a:t>
            </a:r>
            <a:r>
              <a:rPr lang="en-US" i="1" dirty="0" smtClean="0">
                <a:latin typeface="Calibri" panose="020F0502020204030204" pitchFamily="34" charset="0"/>
                <a:cs typeface="Calibri" panose="020F0502020204030204" pitchFamily="34" charset="0"/>
              </a:rPr>
              <a:t>SRAS </a:t>
            </a:r>
            <a:r>
              <a:rPr lang="en-US" dirty="0" smtClean="0">
                <a:latin typeface="Calibri" panose="020F0502020204030204" pitchFamily="34" charset="0"/>
                <a:cs typeface="Calibri" panose="020F0502020204030204" pitchFamily="34" charset="0"/>
              </a:rPr>
              <a:t>curve back to </a:t>
            </a:r>
            <a:r>
              <a:rPr lang="en-US" i="1" dirty="0" smtClean="0">
                <a:latin typeface="Calibri" panose="020F0502020204030204" pitchFamily="34" charset="0"/>
                <a:cs typeface="Calibri" panose="020F0502020204030204" pitchFamily="34" charset="0"/>
              </a:rPr>
              <a:t>AS</a:t>
            </a:r>
            <a:r>
              <a:rPr lang="en-US" baseline="-25000" dirty="0" smtClean="0">
                <a:latin typeface="Calibri" panose="020F0502020204030204" pitchFamily="34" charset="0"/>
                <a:cs typeface="Calibri" panose="020F0502020204030204" pitchFamily="34" charset="0"/>
              </a:rPr>
              <a:t>1</a:t>
            </a:r>
            <a:r>
              <a:rPr lang="en-US" dirty="0" smtClean="0">
                <a:latin typeface="Calibri" panose="020F0502020204030204" pitchFamily="34" charset="0"/>
                <a:cs typeface="Calibri" panose="020F0502020204030204" pitchFamily="34" charset="0"/>
              </a:rPr>
              <a:t>.</a:t>
            </a:r>
          </a:p>
          <a:p>
            <a:pPr marL="457200" indent="-457200">
              <a:buFont typeface="+mj-lt"/>
              <a:buAutoNum type="arabicPeriod" startAt="4"/>
            </a:pPr>
            <a:r>
              <a:rPr lang="en-US" dirty="0" smtClean="0">
                <a:latin typeface="Calibri" panose="020F0502020204030204" pitchFamily="34" charset="0"/>
                <a:cs typeface="Calibri" panose="020F0502020204030204" pitchFamily="34" charset="0"/>
              </a:rPr>
              <a:t>So, in the long run, the economy will go from </a:t>
            </a:r>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to </a:t>
            </a:r>
            <a:r>
              <a:rPr lang="en-US" i="1" dirty="0" smtClean="0">
                <a:latin typeface="Calibri" panose="020F0502020204030204" pitchFamily="34" charset="0"/>
                <a:cs typeface="Calibri" panose="020F0502020204030204" pitchFamily="34" charset="0"/>
              </a:rPr>
              <a:t>B</a:t>
            </a:r>
            <a:r>
              <a:rPr lang="en-US" dirty="0" smtClean="0">
                <a:latin typeface="Calibri" panose="020F0502020204030204" pitchFamily="34" charset="0"/>
                <a:cs typeface="Calibri" panose="020F0502020204030204" pitchFamily="34" charset="0"/>
              </a:rPr>
              <a:t> to </a:t>
            </a:r>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again. </a:t>
            </a:r>
            <a:r>
              <a:rPr lang="en-US" dirty="0" smtClean="0">
                <a:solidFill>
                  <a:srgbClr val="0070C0"/>
                </a:solidFill>
                <a:latin typeface="Calibri" panose="020F0502020204030204" pitchFamily="34" charset="0"/>
                <a:cs typeface="Calibri" panose="020F0502020204030204" pitchFamily="34" charset="0"/>
              </a:rPr>
              <a:t>The economy will heal itself.</a:t>
            </a:r>
            <a:endParaRPr lang="en-US" dirty="0">
              <a:solidFill>
                <a:srgbClr val="0070C0"/>
              </a:solidFill>
              <a:latin typeface="Calibri" panose="020F0502020204030204" pitchFamily="34" charset="0"/>
              <a:cs typeface="Calibri" panose="020F0502020204030204" pitchFamily="34" charset="0"/>
            </a:endParaRPr>
          </a:p>
        </p:txBody>
      </p:sp>
      <p:sp>
        <p:nvSpPr>
          <p:cNvPr id="8" name="Title 7"/>
          <p:cNvSpPr>
            <a:spLocks noGrp="1"/>
          </p:cNvSpPr>
          <p:nvPr>
            <p:ph type="title"/>
          </p:nvPr>
        </p:nvSpPr>
        <p:spPr/>
        <p:txBody>
          <a:bodyPr/>
          <a:lstStyle/>
          <a:p>
            <a:r>
              <a:rPr lang="en-US" altLang="en-US" sz="2800" dirty="0">
                <a:ea typeface="Calibri" panose="020F0502020204030204" pitchFamily="34" charset="0"/>
              </a:rPr>
              <a:t>Policy Response to an Adverse Shift in Aggregate Supply: Do Nothing</a:t>
            </a:r>
            <a:endParaRPr lang="en-US" sz="2800" dirty="0"/>
          </a:p>
        </p:txBody>
      </p:sp>
    </p:spTree>
    <p:extLst>
      <p:ext uri="{BB962C8B-B14F-4D97-AF65-F5344CB8AC3E}">
        <p14:creationId xmlns:p14="http://schemas.microsoft.com/office/powerpoint/2010/main" val="266887080"/>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Line 17"/>
          <p:cNvSpPr>
            <a:spLocks noChangeShapeType="1"/>
          </p:cNvSpPr>
          <p:nvPr/>
        </p:nvSpPr>
        <p:spPr bwMode="auto">
          <a:xfrm>
            <a:off x="4219531" y="2357438"/>
            <a:ext cx="1587" cy="3503612"/>
          </a:xfrm>
          <a:prstGeom prst="line">
            <a:avLst/>
          </a:prstGeom>
          <a:noFill/>
          <a:ln w="52388">
            <a:solidFill>
              <a:srgbClr val="0094A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4" name="Line 18"/>
          <p:cNvSpPr>
            <a:spLocks noChangeShapeType="1"/>
          </p:cNvSpPr>
          <p:nvPr/>
        </p:nvSpPr>
        <p:spPr bwMode="auto">
          <a:xfrm flipH="1" flipV="1">
            <a:off x="2397081" y="3011489"/>
            <a:ext cx="3113087" cy="2619375"/>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5" name="Line 19"/>
          <p:cNvSpPr>
            <a:spLocks noChangeShapeType="1"/>
          </p:cNvSpPr>
          <p:nvPr/>
        </p:nvSpPr>
        <p:spPr bwMode="auto">
          <a:xfrm>
            <a:off x="4219531" y="6321425"/>
            <a:ext cx="1587" cy="1588"/>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6" name="Freeform 20"/>
          <p:cNvSpPr>
            <a:spLocks/>
          </p:cNvSpPr>
          <p:nvPr/>
        </p:nvSpPr>
        <p:spPr bwMode="auto">
          <a:xfrm>
            <a:off x="1636667" y="1754188"/>
            <a:ext cx="6261100" cy="4106862"/>
          </a:xfrm>
          <a:custGeom>
            <a:avLst/>
            <a:gdLst>
              <a:gd name="T0" fmla="*/ 0 w 3944"/>
              <a:gd name="T1" fmla="*/ 0 h 2587"/>
              <a:gd name="T2" fmla="*/ 0 w 3944"/>
              <a:gd name="T3" fmla="*/ 2147483647 h 2587"/>
              <a:gd name="T4" fmla="*/ 2147483647 w 3944"/>
              <a:gd name="T5" fmla="*/ 2147483647 h 2587"/>
              <a:gd name="T6" fmla="*/ 0 60000 65536"/>
              <a:gd name="T7" fmla="*/ 0 60000 65536"/>
              <a:gd name="T8" fmla="*/ 0 60000 65536"/>
              <a:gd name="T9" fmla="*/ 0 w 3944"/>
              <a:gd name="T10" fmla="*/ 0 h 2587"/>
              <a:gd name="T11" fmla="*/ 3944 w 3944"/>
              <a:gd name="T12" fmla="*/ 2587 h 2587"/>
            </a:gdLst>
            <a:ahLst/>
            <a:cxnLst>
              <a:cxn ang="T6">
                <a:pos x="T0" y="T1"/>
              </a:cxn>
              <a:cxn ang="T7">
                <a:pos x="T2" y="T3"/>
              </a:cxn>
              <a:cxn ang="T8">
                <a:pos x="T4" y="T5"/>
              </a:cxn>
            </a:cxnLst>
            <a:rect l="T9" t="T10" r="T11" b="T12"/>
            <a:pathLst>
              <a:path w="3944" h="2587">
                <a:moveTo>
                  <a:pt x="0" y="0"/>
                </a:moveTo>
                <a:lnTo>
                  <a:pt x="0" y="2587"/>
                </a:lnTo>
                <a:lnTo>
                  <a:pt x="3944" y="2587"/>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81" name="Line 21"/>
          <p:cNvSpPr>
            <a:spLocks noChangeShapeType="1"/>
          </p:cNvSpPr>
          <p:nvPr/>
        </p:nvSpPr>
        <p:spPr bwMode="auto">
          <a:xfrm flipH="1">
            <a:off x="5368880" y="3313114"/>
            <a:ext cx="760412"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82" name="Line 22"/>
          <p:cNvSpPr>
            <a:spLocks noChangeShapeType="1"/>
          </p:cNvSpPr>
          <p:nvPr/>
        </p:nvSpPr>
        <p:spPr bwMode="auto">
          <a:xfrm>
            <a:off x="4979942" y="5046664"/>
            <a:ext cx="477838"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83" name="Line 23"/>
          <p:cNvSpPr>
            <a:spLocks noChangeShapeType="1"/>
          </p:cNvSpPr>
          <p:nvPr/>
        </p:nvSpPr>
        <p:spPr bwMode="auto">
          <a:xfrm flipV="1">
            <a:off x="1441406" y="4265613"/>
            <a:ext cx="1587" cy="209550"/>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84" name="Line 24"/>
          <p:cNvSpPr>
            <a:spLocks noChangeShapeType="1"/>
          </p:cNvSpPr>
          <p:nvPr/>
        </p:nvSpPr>
        <p:spPr bwMode="auto">
          <a:xfrm flipV="1">
            <a:off x="1428706" y="3857626"/>
            <a:ext cx="1587" cy="180975"/>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2891" name="Rectangle 25"/>
          <p:cNvSpPr>
            <a:spLocks noChangeArrowheads="1"/>
          </p:cNvSpPr>
          <p:nvPr/>
        </p:nvSpPr>
        <p:spPr bwMode="auto">
          <a:xfrm>
            <a:off x="6919867" y="5937250"/>
            <a:ext cx="90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Quantity of</a:t>
            </a:r>
            <a:endParaRPr lang="en-US" altLang="en-US" sz="2400">
              <a:latin typeface="Calibri" pitchFamily="34" charset="0"/>
              <a:ea typeface="Calibri" pitchFamily="34" charset="0"/>
              <a:cs typeface="Calibri" pitchFamily="34" charset="0"/>
            </a:endParaRPr>
          </a:p>
        </p:txBody>
      </p:sp>
      <p:sp>
        <p:nvSpPr>
          <p:cNvPr id="122892" name="Rectangle 26"/>
          <p:cNvSpPr>
            <a:spLocks noChangeArrowheads="1"/>
          </p:cNvSpPr>
          <p:nvPr/>
        </p:nvSpPr>
        <p:spPr bwMode="auto">
          <a:xfrm>
            <a:off x="7300867" y="6175375"/>
            <a:ext cx="5715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Output</a:t>
            </a:r>
            <a:endParaRPr lang="en-US" altLang="en-US" sz="2400">
              <a:latin typeface="Calibri" pitchFamily="34" charset="0"/>
              <a:ea typeface="Calibri" pitchFamily="34" charset="0"/>
              <a:cs typeface="Calibri" pitchFamily="34" charset="0"/>
            </a:endParaRPr>
          </a:p>
        </p:txBody>
      </p:sp>
      <p:sp>
        <p:nvSpPr>
          <p:cNvPr id="122893" name="Rectangle 27"/>
          <p:cNvSpPr>
            <a:spLocks noChangeArrowheads="1"/>
          </p:cNvSpPr>
          <p:nvPr/>
        </p:nvSpPr>
        <p:spPr bwMode="auto">
          <a:xfrm>
            <a:off x="3714705" y="5942014"/>
            <a:ext cx="931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Natural rate</a:t>
            </a:r>
            <a:endParaRPr lang="en-US" altLang="en-US" sz="2400">
              <a:latin typeface="Calibri" pitchFamily="34" charset="0"/>
              <a:ea typeface="Calibri" pitchFamily="34" charset="0"/>
              <a:cs typeface="Calibri" pitchFamily="34" charset="0"/>
            </a:endParaRPr>
          </a:p>
        </p:txBody>
      </p:sp>
      <p:sp>
        <p:nvSpPr>
          <p:cNvPr id="122894" name="Rectangle 28"/>
          <p:cNvSpPr>
            <a:spLocks noChangeArrowheads="1"/>
          </p:cNvSpPr>
          <p:nvPr/>
        </p:nvSpPr>
        <p:spPr bwMode="auto">
          <a:xfrm>
            <a:off x="3840118" y="6180139"/>
            <a:ext cx="7350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of output</a:t>
            </a:r>
            <a:endParaRPr lang="en-US" altLang="en-US" sz="2400">
              <a:latin typeface="Calibri" pitchFamily="34" charset="0"/>
              <a:ea typeface="Calibri" pitchFamily="34" charset="0"/>
              <a:cs typeface="Calibri" pitchFamily="34" charset="0"/>
            </a:endParaRPr>
          </a:p>
        </p:txBody>
      </p:sp>
      <p:sp>
        <p:nvSpPr>
          <p:cNvPr id="122895" name="Rectangle 29"/>
          <p:cNvSpPr>
            <a:spLocks noChangeArrowheads="1"/>
          </p:cNvSpPr>
          <p:nvPr/>
        </p:nvSpPr>
        <p:spPr bwMode="auto">
          <a:xfrm>
            <a:off x="1038180" y="1703389"/>
            <a:ext cx="393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Price</a:t>
            </a:r>
            <a:endParaRPr lang="en-US" altLang="en-US" sz="2400">
              <a:latin typeface="Calibri" pitchFamily="34" charset="0"/>
              <a:ea typeface="Calibri" pitchFamily="34" charset="0"/>
              <a:cs typeface="Calibri" pitchFamily="34" charset="0"/>
            </a:endParaRPr>
          </a:p>
        </p:txBody>
      </p:sp>
      <p:sp>
        <p:nvSpPr>
          <p:cNvPr id="122896" name="Rectangle 30"/>
          <p:cNvSpPr>
            <a:spLocks noChangeArrowheads="1"/>
          </p:cNvSpPr>
          <p:nvPr/>
        </p:nvSpPr>
        <p:spPr bwMode="auto">
          <a:xfrm>
            <a:off x="1014368" y="1941514"/>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Level</a:t>
            </a:r>
            <a:endParaRPr lang="en-US" altLang="en-US" sz="2400">
              <a:latin typeface="Calibri" pitchFamily="34" charset="0"/>
              <a:ea typeface="Calibri" pitchFamily="34" charset="0"/>
              <a:cs typeface="Calibri" pitchFamily="34" charset="0"/>
            </a:endParaRPr>
          </a:p>
        </p:txBody>
      </p:sp>
      <p:sp>
        <p:nvSpPr>
          <p:cNvPr id="122897" name="Rectangle 31"/>
          <p:cNvSpPr>
            <a:spLocks noChangeArrowheads="1"/>
          </p:cNvSpPr>
          <p:nvPr/>
        </p:nvSpPr>
        <p:spPr bwMode="auto">
          <a:xfrm>
            <a:off x="1395368" y="5942014"/>
            <a:ext cx="9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0</a:t>
            </a:r>
            <a:endParaRPr lang="en-US" altLang="en-US" sz="2400">
              <a:latin typeface="Calibri" pitchFamily="34" charset="0"/>
              <a:ea typeface="Calibri" pitchFamily="34" charset="0"/>
              <a:cs typeface="Calibri" pitchFamily="34" charset="0"/>
            </a:endParaRPr>
          </a:p>
        </p:txBody>
      </p:sp>
      <p:grpSp>
        <p:nvGrpSpPr>
          <p:cNvPr id="122898" name="Group 32"/>
          <p:cNvGrpSpPr>
            <a:grpSpLocks/>
          </p:cNvGrpSpPr>
          <p:nvPr/>
        </p:nvGrpSpPr>
        <p:grpSpPr bwMode="auto">
          <a:xfrm>
            <a:off x="3246392" y="2373314"/>
            <a:ext cx="4268788" cy="2744787"/>
            <a:chOff x="2170" y="1495"/>
            <a:chExt cx="2689" cy="1729"/>
          </a:xfrm>
        </p:grpSpPr>
        <p:sp>
          <p:nvSpPr>
            <p:cNvPr id="122950" name="Line 33"/>
            <p:cNvSpPr>
              <a:spLocks noChangeShapeType="1"/>
            </p:cNvSpPr>
            <p:nvPr/>
          </p:nvSpPr>
          <p:spPr bwMode="auto">
            <a:xfrm flipV="1">
              <a:off x="2170" y="1975"/>
              <a:ext cx="2139" cy="1249"/>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1" name="Rectangle 34"/>
            <p:cNvSpPr>
              <a:spLocks noChangeArrowheads="1"/>
            </p:cNvSpPr>
            <p:nvPr/>
          </p:nvSpPr>
          <p:spPr bwMode="auto">
            <a:xfrm>
              <a:off x="4316" y="1495"/>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Short-run</a:t>
              </a:r>
              <a:endParaRPr lang="en-US" altLang="en-US" sz="2400">
                <a:latin typeface="Calibri" pitchFamily="34" charset="0"/>
                <a:ea typeface="Calibri" pitchFamily="34" charset="0"/>
                <a:cs typeface="Calibri" pitchFamily="34" charset="0"/>
              </a:endParaRPr>
            </a:p>
          </p:txBody>
        </p:sp>
        <p:sp>
          <p:nvSpPr>
            <p:cNvPr id="122952" name="Rectangle 35"/>
            <p:cNvSpPr>
              <a:spLocks noChangeArrowheads="1"/>
            </p:cNvSpPr>
            <p:nvPr/>
          </p:nvSpPr>
          <p:spPr bwMode="auto">
            <a:xfrm>
              <a:off x="4297" y="1645"/>
              <a:ext cx="4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aggregate</a:t>
              </a:r>
              <a:endParaRPr lang="en-US" altLang="en-US" sz="2400">
                <a:latin typeface="Calibri" pitchFamily="34" charset="0"/>
                <a:ea typeface="Calibri" pitchFamily="34" charset="0"/>
                <a:cs typeface="Calibri" pitchFamily="34" charset="0"/>
              </a:endParaRPr>
            </a:p>
          </p:txBody>
        </p:sp>
        <p:sp>
          <p:nvSpPr>
            <p:cNvPr id="122953" name="Rectangle 36"/>
            <p:cNvSpPr>
              <a:spLocks noChangeArrowheads="1"/>
            </p:cNvSpPr>
            <p:nvPr/>
          </p:nvSpPr>
          <p:spPr bwMode="auto">
            <a:xfrm>
              <a:off x="4256" y="1795"/>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supply, </a:t>
              </a:r>
              <a:endParaRPr lang="en-US" altLang="en-US" sz="2400">
                <a:latin typeface="Calibri" pitchFamily="34" charset="0"/>
                <a:ea typeface="Calibri" pitchFamily="34" charset="0"/>
                <a:cs typeface="Calibri" pitchFamily="34" charset="0"/>
              </a:endParaRPr>
            </a:p>
          </p:txBody>
        </p:sp>
        <p:sp>
          <p:nvSpPr>
            <p:cNvPr id="122954" name="Rectangle 37"/>
            <p:cNvSpPr>
              <a:spLocks noChangeArrowheads="1"/>
            </p:cNvSpPr>
            <p:nvPr/>
          </p:nvSpPr>
          <p:spPr bwMode="auto">
            <a:xfrm>
              <a:off x="4668" y="1795"/>
              <a:ext cx="12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AS</a:t>
              </a:r>
              <a:endParaRPr lang="en-US" altLang="en-US" sz="2400">
                <a:latin typeface="Calibri" pitchFamily="34" charset="0"/>
                <a:ea typeface="Calibri" pitchFamily="34" charset="0"/>
                <a:cs typeface="Calibri" pitchFamily="34" charset="0"/>
              </a:endParaRPr>
            </a:p>
          </p:txBody>
        </p:sp>
        <p:sp>
          <p:nvSpPr>
            <p:cNvPr id="122955" name="Freeform 38"/>
            <p:cNvSpPr>
              <a:spLocks/>
            </p:cNvSpPr>
            <p:nvPr/>
          </p:nvSpPr>
          <p:spPr bwMode="auto">
            <a:xfrm>
              <a:off x="4836" y="1870"/>
              <a:ext cx="23" cy="53"/>
            </a:xfrm>
            <a:custGeom>
              <a:avLst/>
              <a:gdLst>
                <a:gd name="T0" fmla="*/ 23 w 23"/>
                <a:gd name="T1" fmla="*/ 0 h 53"/>
                <a:gd name="T2" fmla="*/ 19 w 23"/>
                <a:gd name="T3" fmla="*/ 0 h 53"/>
                <a:gd name="T4" fmla="*/ 12 w 23"/>
                <a:gd name="T5" fmla="*/ 8 h 53"/>
                <a:gd name="T6" fmla="*/ 0 w 23"/>
                <a:gd name="T7" fmla="*/ 11 h 53"/>
                <a:gd name="T8" fmla="*/ 0 w 23"/>
                <a:gd name="T9" fmla="*/ 19 h 53"/>
                <a:gd name="T10" fmla="*/ 8 w 23"/>
                <a:gd name="T11" fmla="*/ 15 h 53"/>
                <a:gd name="T12" fmla="*/ 15 w 23"/>
                <a:gd name="T13" fmla="*/ 11 h 53"/>
                <a:gd name="T14" fmla="*/ 15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8"/>
                  </a:lnTo>
                  <a:lnTo>
                    <a:pt x="0" y="11"/>
                  </a:lnTo>
                  <a:lnTo>
                    <a:pt x="0" y="19"/>
                  </a:lnTo>
                  <a:lnTo>
                    <a:pt x="8" y="15"/>
                  </a:lnTo>
                  <a:lnTo>
                    <a:pt x="15" y="11"/>
                  </a:lnTo>
                  <a:lnTo>
                    <a:pt x="15" y="53"/>
                  </a:lnTo>
                  <a:lnTo>
                    <a:pt x="23" y="53"/>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22899" name="Rectangle 39"/>
          <p:cNvSpPr>
            <a:spLocks noChangeArrowheads="1"/>
          </p:cNvSpPr>
          <p:nvPr/>
        </p:nvSpPr>
        <p:spPr bwMode="auto">
          <a:xfrm>
            <a:off x="4316367" y="2314575"/>
            <a:ext cx="700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Long-run</a:t>
            </a:r>
            <a:endParaRPr lang="en-US" altLang="en-US" sz="2400">
              <a:latin typeface="Calibri" pitchFamily="34" charset="0"/>
              <a:ea typeface="Calibri" pitchFamily="34" charset="0"/>
              <a:cs typeface="Calibri" pitchFamily="34" charset="0"/>
            </a:endParaRPr>
          </a:p>
        </p:txBody>
      </p:sp>
      <p:sp>
        <p:nvSpPr>
          <p:cNvPr id="122900" name="Rectangle 40"/>
          <p:cNvSpPr>
            <a:spLocks noChangeArrowheads="1"/>
          </p:cNvSpPr>
          <p:nvPr/>
        </p:nvSpPr>
        <p:spPr bwMode="auto">
          <a:xfrm>
            <a:off x="4268742" y="2552700"/>
            <a:ext cx="768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aggregate</a:t>
            </a:r>
            <a:endParaRPr lang="en-US" altLang="en-US" sz="2400">
              <a:latin typeface="Calibri" pitchFamily="34" charset="0"/>
              <a:ea typeface="Calibri" pitchFamily="34" charset="0"/>
              <a:cs typeface="Calibri" pitchFamily="34" charset="0"/>
            </a:endParaRPr>
          </a:p>
        </p:txBody>
      </p:sp>
      <p:sp>
        <p:nvSpPr>
          <p:cNvPr id="122901" name="Rectangle 41"/>
          <p:cNvSpPr>
            <a:spLocks noChangeArrowheads="1"/>
          </p:cNvSpPr>
          <p:nvPr/>
        </p:nvSpPr>
        <p:spPr bwMode="auto">
          <a:xfrm>
            <a:off x="4422731" y="2789239"/>
            <a:ext cx="5095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supply</a:t>
            </a:r>
            <a:endParaRPr lang="en-US" altLang="en-US" sz="2400">
              <a:latin typeface="Calibri" pitchFamily="34" charset="0"/>
              <a:ea typeface="Calibri" pitchFamily="34" charset="0"/>
              <a:cs typeface="Calibri" pitchFamily="34" charset="0"/>
            </a:endParaRPr>
          </a:p>
        </p:txBody>
      </p:sp>
      <p:sp>
        <p:nvSpPr>
          <p:cNvPr id="122902" name="Rectangle 42"/>
          <p:cNvSpPr>
            <a:spLocks noChangeArrowheads="1"/>
          </p:cNvSpPr>
          <p:nvPr/>
        </p:nvSpPr>
        <p:spPr bwMode="auto">
          <a:xfrm>
            <a:off x="5535568" y="5548314"/>
            <a:ext cx="15652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Aggregate demand, </a:t>
            </a:r>
            <a:endParaRPr lang="en-US" altLang="en-US" sz="2400">
              <a:latin typeface="Calibri" pitchFamily="34" charset="0"/>
              <a:ea typeface="Calibri" pitchFamily="34" charset="0"/>
              <a:cs typeface="Calibri" pitchFamily="34" charset="0"/>
            </a:endParaRPr>
          </a:p>
        </p:txBody>
      </p:sp>
      <p:sp>
        <p:nvSpPr>
          <p:cNvPr id="122903" name="Rectangle 43"/>
          <p:cNvSpPr>
            <a:spLocks noChangeArrowheads="1"/>
          </p:cNvSpPr>
          <p:nvPr/>
        </p:nvSpPr>
        <p:spPr bwMode="auto">
          <a:xfrm>
            <a:off x="7259592" y="5548314"/>
            <a:ext cx="22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AD</a:t>
            </a:r>
            <a:endParaRPr lang="en-US" altLang="en-US" sz="2400">
              <a:latin typeface="Calibri" pitchFamily="34" charset="0"/>
              <a:ea typeface="Calibri" pitchFamily="34" charset="0"/>
              <a:cs typeface="Calibri" pitchFamily="34" charset="0"/>
            </a:endParaRPr>
          </a:p>
        </p:txBody>
      </p:sp>
      <p:sp>
        <p:nvSpPr>
          <p:cNvPr id="122904" name="Freeform 44"/>
          <p:cNvSpPr>
            <a:spLocks/>
          </p:cNvSpPr>
          <p:nvPr/>
        </p:nvSpPr>
        <p:spPr bwMode="auto">
          <a:xfrm>
            <a:off x="7538993" y="5668963"/>
            <a:ext cx="34925" cy="88900"/>
          </a:xfrm>
          <a:custGeom>
            <a:avLst/>
            <a:gdLst>
              <a:gd name="T0" fmla="*/ 2147483647 w 22"/>
              <a:gd name="T1" fmla="*/ 0 h 56"/>
              <a:gd name="T2" fmla="*/ 2147483647 w 22"/>
              <a:gd name="T3" fmla="*/ 0 h 56"/>
              <a:gd name="T4" fmla="*/ 2147483647 w 22"/>
              <a:gd name="T5" fmla="*/ 2147483647 h 56"/>
              <a:gd name="T6" fmla="*/ 0 w 22"/>
              <a:gd name="T7" fmla="*/ 2147483647 h 56"/>
              <a:gd name="T8" fmla="*/ 0 w 22"/>
              <a:gd name="T9" fmla="*/ 2147483647 h 56"/>
              <a:gd name="T10" fmla="*/ 2147483647 w 22"/>
              <a:gd name="T11" fmla="*/ 2147483647 h 56"/>
              <a:gd name="T12" fmla="*/ 2147483647 w 22"/>
              <a:gd name="T13" fmla="*/ 2147483647 h 56"/>
              <a:gd name="T14" fmla="*/ 2147483647 w 22"/>
              <a:gd name="T15" fmla="*/ 2147483647 h 56"/>
              <a:gd name="T16" fmla="*/ 2147483647 w 22"/>
              <a:gd name="T17" fmla="*/ 2147483647 h 56"/>
              <a:gd name="T18" fmla="*/ 2147483647 w 22"/>
              <a:gd name="T19" fmla="*/ 2147483647 h 56"/>
              <a:gd name="T20" fmla="*/ 2147483647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5" y="0"/>
                </a:lnTo>
                <a:lnTo>
                  <a:pt x="11" y="7"/>
                </a:lnTo>
                <a:lnTo>
                  <a:pt x="0" y="15"/>
                </a:lnTo>
                <a:lnTo>
                  <a:pt x="0" y="22"/>
                </a:lnTo>
                <a:lnTo>
                  <a:pt x="7" y="18"/>
                </a:lnTo>
                <a:lnTo>
                  <a:pt x="15" y="11"/>
                </a:lnTo>
                <a:lnTo>
                  <a:pt x="15" y="56"/>
                </a:lnTo>
                <a:lnTo>
                  <a:pt x="22" y="56"/>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Group 45"/>
          <p:cNvGrpSpPr>
            <a:grpSpLocks/>
          </p:cNvGrpSpPr>
          <p:nvPr/>
        </p:nvGrpSpPr>
        <p:grpSpPr bwMode="auto">
          <a:xfrm>
            <a:off x="1319167" y="4003675"/>
            <a:ext cx="2351088" cy="230188"/>
            <a:chOff x="956" y="2522"/>
            <a:chExt cx="1481" cy="145"/>
          </a:xfrm>
        </p:grpSpPr>
        <p:sp>
          <p:nvSpPr>
            <p:cNvPr id="122948" name="Line 46"/>
            <p:cNvSpPr>
              <a:spLocks noChangeShapeType="1"/>
            </p:cNvSpPr>
            <p:nvPr/>
          </p:nvSpPr>
          <p:spPr bwMode="auto">
            <a:xfrm>
              <a:off x="1156" y="2577"/>
              <a:ext cx="1281"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49" name="Rectangle 47"/>
            <p:cNvSpPr>
              <a:spLocks noChangeArrowheads="1"/>
            </p:cNvSpPr>
            <p:nvPr/>
          </p:nvSpPr>
          <p:spPr bwMode="auto">
            <a:xfrm>
              <a:off x="956" y="2522"/>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P</a:t>
              </a:r>
              <a:r>
                <a:rPr lang="en-US" altLang="en-US" sz="1500" baseline="-25000">
                  <a:solidFill>
                    <a:srgbClr val="000000"/>
                  </a:solidFill>
                  <a:latin typeface="Calibri" pitchFamily="34" charset="0"/>
                  <a:ea typeface="Calibri" pitchFamily="34" charset="0"/>
                  <a:cs typeface="Calibri" pitchFamily="34" charset="0"/>
                </a:rPr>
                <a:t>2</a:t>
              </a:r>
              <a:endParaRPr lang="en-US" altLang="en-US" sz="2400">
                <a:latin typeface="Calibri" pitchFamily="34" charset="0"/>
                <a:ea typeface="Calibri" pitchFamily="34" charset="0"/>
                <a:cs typeface="Calibri" pitchFamily="34" charset="0"/>
              </a:endParaRPr>
            </a:p>
          </p:txBody>
        </p:sp>
      </p:grpSp>
      <p:grpSp>
        <p:nvGrpSpPr>
          <p:cNvPr id="122906" name="Group 48"/>
          <p:cNvGrpSpPr>
            <a:grpSpLocks/>
          </p:cNvGrpSpPr>
          <p:nvPr/>
        </p:nvGrpSpPr>
        <p:grpSpPr bwMode="auto">
          <a:xfrm>
            <a:off x="1319167" y="4235451"/>
            <a:ext cx="3048000" cy="455613"/>
            <a:chOff x="956" y="2668"/>
            <a:chExt cx="1920" cy="287"/>
          </a:xfrm>
        </p:grpSpPr>
        <p:sp>
          <p:nvSpPr>
            <p:cNvPr id="122943" name="Oval 49"/>
            <p:cNvSpPr>
              <a:spLocks noChangeArrowheads="1"/>
            </p:cNvSpPr>
            <p:nvPr/>
          </p:nvSpPr>
          <p:spPr bwMode="auto">
            <a:xfrm>
              <a:off x="2749" y="2834"/>
              <a:ext cx="67" cy="6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44" name="Line 50"/>
            <p:cNvSpPr>
              <a:spLocks noChangeShapeType="1"/>
            </p:cNvSpPr>
            <p:nvPr/>
          </p:nvSpPr>
          <p:spPr bwMode="auto">
            <a:xfrm>
              <a:off x="1156" y="2867"/>
              <a:ext cx="1627"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45" name="Rectangle 51"/>
            <p:cNvSpPr>
              <a:spLocks noChangeArrowheads="1"/>
            </p:cNvSpPr>
            <p:nvPr/>
          </p:nvSpPr>
          <p:spPr bwMode="auto">
            <a:xfrm>
              <a:off x="2806" y="2668"/>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a:t>
              </a:r>
              <a:endParaRPr lang="en-US" altLang="en-US" sz="2400">
                <a:latin typeface="Calibri" pitchFamily="34" charset="0"/>
                <a:ea typeface="Calibri" pitchFamily="34" charset="0"/>
                <a:cs typeface="Calibri" pitchFamily="34" charset="0"/>
              </a:endParaRPr>
            </a:p>
          </p:txBody>
        </p:sp>
        <p:sp>
          <p:nvSpPr>
            <p:cNvPr id="122946" name="Rectangle 52"/>
            <p:cNvSpPr>
              <a:spLocks noChangeArrowheads="1"/>
            </p:cNvSpPr>
            <p:nvPr/>
          </p:nvSpPr>
          <p:spPr bwMode="auto">
            <a:xfrm>
              <a:off x="956" y="2810"/>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P</a:t>
              </a:r>
              <a:endParaRPr lang="en-US" altLang="en-US" sz="2400">
                <a:latin typeface="Calibri" pitchFamily="34" charset="0"/>
                <a:ea typeface="Calibri" pitchFamily="34" charset="0"/>
                <a:cs typeface="Calibri" pitchFamily="34" charset="0"/>
              </a:endParaRPr>
            </a:p>
          </p:txBody>
        </p:sp>
        <p:sp>
          <p:nvSpPr>
            <p:cNvPr id="122947" name="Freeform 53"/>
            <p:cNvSpPr>
              <a:spLocks/>
            </p:cNvSpPr>
            <p:nvPr/>
          </p:nvSpPr>
          <p:spPr bwMode="auto">
            <a:xfrm>
              <a:off x="1038" y="2885"/>
              <a:ext cx="22" cy="56"/>
            </a:xfrm>
            <a:custGeom>
              <a:avLst/>
              <a:gdLst>
                <a:gd name="T0" fmla="*/ 22 w 22"/>
                <a:gd name="T1" fmla="*/ 0 h 56"/>
                <a:gd name="T2" fmla="*/ 19 w 22"/>
                <a:gd name="T3" fmla="*/ 0 h 56"/>
                <a:gd name="T4" fmla="*/ 11 w 22"/>
                <a:gd name="T5" fmla="*/ 8 h 56"/>
                <a:gd name="T6" fmla="*/ 0 w 22"/>
                <a:gd name="T7" fmla="*/ 15 h 56"/>
                <a:gd name="T8" fmla="*/ 0 w 22"/>
                <a:gd name="T9" fmla="*/ 23 h 56"/>
                <a:gd name="T10" fmla="*/ 7 w 22"/>
                <a:gd name="T11" fmla="*/ 19 h 56"/>
                <a:gd name="T12" fmla="*/ 15 w 22"/>
                <a:gd name="T13" fmla="*/ 15 h 56"/>
                <a:gd name="T14" fmla="*/ 15 w 22"/>
                <a:gd name="T15" fmla="*/ 56 h 56"/>
                <a:gd name="T16" fmla="*/ 22 w 22"/>
                <a:gd name="T17" fmla="*/ 56 h 56"/>
                <a:gd name="T18" fmla="*/ 22 w 22"/>
                <a:gd name="T19" fmla="*/ 4 h 56"/>
                <a:gd name="T20" fmla="*/ 22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9" y="0"/>
                  </a:lnTo>
                  <a:lnTo>
                    <a:pt x="11" y="8"/>
                  </a:lnTo>
                  <a:lnTo>
                    <a:pt x="0" y="15"/>
                  </a:lnTo>
                  <a:lnTo>
                    <a:pt x="0" y="23"/>
                  </a:lnTo>
                  <a:lnTo>
                    <a:pt x="7" y="19"/>
                  </a:lnTo>
                  <a:lnTo>
                    <a:pt x="15" y="15"/>
                  </a:lnTo>
                  <a:lnTo>
                    <a:pt x="15" y="56"/>
                  </a:lnTo>
                  <a:lnTo>
                    <a:pt x="22" y="56"/>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 name="Group 54"/>
          <p:cNvGrpSpPr>
            <a:grpSpLocks/>
          </p:cNvGrpSpPr>
          <p:nvPr/>
        </p:nvGrpSpPr>
        <p:grpSpPr bwMode="auto">
          <a:xfrm>
            <a:off x="2397081" y="2557464"/>
            <a:ext cx="3603625" cy="2276475"/>
            <a:chOff x="1635" y="1611"/>
            <a:chExt cx="2270" cy="1434"/>
          </a:xfrm>
        </p:grpSpPr>
        <p:sp>
          <p:nvSpPr>
            <p:cNvPr id="122941" name="Line 55"/>
            <p:cNvSpPr>
              <a:spLocks noChangeShapeType="1"/>
            </p:cNvSpPr>
            <p:nvPr/>
          </p:nvSpPr>
          <p:spPr bwMode="auto">
            <a:xfrm flipV="1">
              <a:off x="1635" y="1774"/>
              <a:ext cx="2217" cy="1271"/>
            </a:xfrm>
            <a:prstGeom prst="line">
              <a:avLst/>
            </a:prstGeom>
            <a:noFill/>
            <a:ln w="52388">
              <a:solidFill>
                <a:srgbClr val="AD0D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2" name="Rectangle 56"/>
            <p:cNvSpPr>
              <a:spLocks noChangeArrowheads="1"/>
            </p:cNvSpPr>
            <p:nvPr/>
          </p:nvSpPr>
          <p:spPr bwMode="auto">
            <a:xfrm>
              <a:off x="3739" y="1611"/>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AS</a:t>
              </a:r>
              <a:r>
                <a:rPr lang="en-US" altLang="en-US" sz="1500" baseline="-25000">
                  <a:solidFill>
                    <a:srgbClr val="000000"/>
                  </a:solidFill>
                  <a:latin typeface="Calibri" pitchFamily="34" charset="0"/>
                  <a:ea typeface="Calibri" pitchFamily="34" charset="0"/>
                  <a:cs typeface="Calibri" pitchFamily="34" charset="0"/>
                </a:rPr>
                <a:t>2</a:t>
              </a:r>
              <a:endParaRPr lang="en-US" altLang="en-US" sz="2400">
                <a:latin typeface="Calibri" pitchFamily="34" charset="0"/>
                <a:ea typeface="Calibri" pitchFamily="34" charset="0"/>
                <a:cs typeface="Calibri" pitchFamily="34" charset="0"/>
              </a:endParaRPr>
            </a:p>
          </p:txBody>
        </p:sp>
      </p:grpSp>
      <p:grpSp>
        <p:nvGrpSpPr>
          <p:cNvPr id="6" name="Group 57"/>
          <p:cNvGrpSpPr>
            <a:grpSpLocks/>
          </p:cNvGrpSpPr>
          <p:nvPr/>
        </p:nvGrpSpPr>
        <p:grpSpPr bwMode="auto">
          <a:xfrm>
            <a:off x="185692" y="3967164"/>
            <a:ext cx="1149350" cy="1639887"/>
            <a:chOff x="242" y="2499"/>
            <a:chExt cx="724" cy="1033"/>
          </a:xfrm>
        </p:grpSpPr>
        <p:sp>
          <p:nvSpPr>
            <p:cNvPr id="122934" name="Line 58"/>
            <p:cNvSpPr>
              <a:spLocks noChangeShapeType="1"/>
            </p:cNvSpPr>
            <p:nvPr/>
          </p:nvSpPr>
          <p:spPr bwMode="auto">
            <a:xfrm flipH="1">
              <a:off x="543" y="2499"/>
              <a:ext cx="423" cy="43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5" name="Rectangle 59"/>
            <p:cNvSpPr>
              <a:spLocks noChangeArrowheads="1"/>
            </p:cNvSpPr>
            <p:nvPr/>
          </p:nvSpPr>
          <p:spPr bwMode="auto">
            <a:xfrm>
              <a:off x="242" y="2778"/>
              <a:ext cx="702" cy="747"/>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36" name="Rectangle 60"/>
            <p:cNvSpPr>
              <a:spLocks noChangeArrowheads="1"/>
            </p:cNvSpPr>
            <p:nvPr/>
          </p:nvSpPr>
          <p:spPr bwMode="auto">
            <a:xfrm>
              <a:off x="271" y="2788"/>
              <a:ext cx="5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3. . . . which</a:t>
              </a:r>
              <a:endParaRPr lang="en-US" altLang="en-US" sz="2400">
                <a:latin typeface="Calibri" pitchFamily="34" charset="0"/>
                <a:ea typeface="Calibri" pitchFamily="34" charset="0"/>
                <a:cs typeface="Calibri" pitchFamily="34" charset="0"/>
              </a:endParaRPr>
            </a:p>
          </p:txBody>
        </p:sp>
        <p:sp>
          <p:nvSpPr>
            <p:cNvPr id="122937" name="Rectangle 61"/>
            <p:cNvSpPr>
              <a:spLocks noChangeArrowheads="1"/>
            </p:cNvSpPr>
            <p:nvPr/>
          </p:nvSpPr>
          <p:spPr bwMode="auto">
            <a:xfrm>
              <a:off x="271" y="2937"/>
              <a:ext cx="51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causes the</a:t>
              </a:r>
              <a:endParaRPr lang="en-US" altLang="en-US" sz="2400">
                <a:latin typeface="Calibri" pitchFamily="34" charset="0"/>
                <a:ea typeface="Calibri" pitchFamily="34" charset="0"/>
                <a:cs typeface="Calibri" pitchFamily="34" charset="0"/>
              </a:endParaRPr>
            </a:p>
          </p:txBody>
        </p:sp>
        <p:sp>
          <p:nvSpPr>
            <p:cNvPr id="122938" name="Rectangle 62"/>
            <p:cNvSpPr>
              <a:spLocks noChangeArrowheads="1"/>
            </p:cNvSpPr>
            <p:nvPr/>
          </p:nvSpPr>
          <p:spPr bwMode="auto">
            <a:xfrm>
              <a:off x="271" y="3087"/>
              <a:ext cx="53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price level </a:t>
              </a:r>
              <a:endParaRPr lang="en-US" altLang="en-US" sz="2400">
                <a:latin typeface="Calibri" pitchFamily="34" charset="0"/>
                <a:ea typeface="Calibri" pitchFamily="34" charset="0"/>
                <a:cs typeface="Calibri" pitchFamily="34" charset="0"/>
              </a:endParaRPr>
            </a:p>
          </p:txBody>
        </p:sp>
        <p:sp>
          <p:nvSpPr>
            <p:cNvPr id="122939" name="Rectangle 63"/>
            <p:cNvSpPr>
              <a:spLocks noChangeArrowheads="1"/>
            </p:cNvSpPr>
            <p:nvPr/>
          </p:nvSpPr>
          <p:spPr bwMode="auto">
            <a:xfrm>
              <a:off x="271" y="3237"/>
              <a:ext cx="3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to rise </a:t>
              </a:r>
              <a:endParaRPr lang="en-US" altLang="en-US" sz="2400">
                <a:latin typeface="Calibri" pitchFamily="34" charset="0"/>
                <a:ea typeface="Calibri" pitchFamily="34" charset="0"/>
                <a:cs typeface="Calibri" pitchFamily="34" charset="0"/>
              </a:endParaRPr>
            </a:p>
          </p:txBody>
        </p:sp>
        <p:sp>
          <p:nvSpPr>
            <p:cNvPr id="122940" name="Rectangle 64"/>
            <p:cNvSpPr>
              <a:spLocks noChangeArrowheads="1"/>
            </p:cNvSpPr>
            <p:nvPr/>
          </p:nvSpPr>
          <p:spPr bwMode="auto">
            <a:xfrm>
              <a:off x="271" y="3387"/>
              <a:ext cx="5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further . . .</a:t>
              </a:r>
              <a:endParaRPr lang="en-US" altLang="en-US" sz="2400">
                <a:latin typeface="Calibri" pitchFamily="34" charset="0"/>
                <a:ea typeface="Calibri" pitchFamily="34" charset="0"/>
                <a:cs typeface="Calibri" pitchFamily="34" charset="0"/>
              </a:endParaRPr>
            </a:p>
          </p:txBody>
        </p:sp>
      </p:grpSp>
      <p:grpSp>
        <p:nvGrpSpPr>
          <p:cNvPr id="7" name="Group 65"/>
          <p:cNvGrpSpPr>
            <a:grpSpLocks/>
          </p:cNvGrpSpPr>
          <p:nvPr/>
        </p:nvGrpSpPr>
        <p:grpSpPr bwMode="auto">
          <a:xfrm>
            <a:off x="1990681" y="5153025"/>
            <a:ext cx="2174875" cy="673100"/>
            <a:chOff x="1379" y="3246"/>
            <a:chExt cx="1370" cy="424"/>
          </a:xfrm>
        </p:grpSpPr>
        <p:sp>
          <p:nvSpPr>
            <p:cNvPr id="122930" name="Line 66"/>
            <p:cNvSpPr>
              <a:spLocks noChangeShapeType="1"/>
            </p:cNvSpPr>
            <p:nvPr/>
          </p:nvSpPr>
          <p:spPr bwMode="auto">
            <a:xfrm flipH="1" flipV="1">
              <a:off x="2549" y="3391"/>
              <a:ext cx="200" cy="27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1" name="Rectangle 67"/>
            <p:cNvSpPr>
              <a:spLocks noChangeArrowheads="1"/>
            </p:cNvSpPr>
            <p:nvPr/>
          </p:nvSpPr>
          <p:spPr bwMode="auto">
            <a:xfrm>
              <a:off x="1379" y="3246"/>
              <a:ext cx="1292" cy="31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32" name="Rectangle 68"/>
            <p:cNvSpPr>
              <a:spLocks noChangeArrowheads="1"/>
            </p:cNvSpPr>
            <p:nvPr/>
          </p:nvSpPr>
          <p:spPr bwMode="auto">
            <a:xfrm>
              <a:off x="1409" y="3251"/>
              <a:ext cx="11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4. . . . but keeps output</a:t>
              </a:r>
              <a:endParaRPr lang="en-US" altLang="en-US" sz="2400">
                <a:latin typeface="Calibri" pitchFamily="34" charset="0"/>
                <a:ea typeface="Calibri" pitchFamily="34" charset="0"/>
                <a:cs typeface="Calibri" pitchFamily="34" charset="0"/>
              </a:endParaRPr>
            </a:p>
          </p:txBody>
        </p:sp>
        <p:sp>
          <p:nvSpPr>
            <p:cNvPr id="122933" name="Rectangle 69"/>
            <p:cNvSpPr>
              <a:spLocks noChangeArrowheads="1"/>
            </p:cNvSpPr>
            <p:nvPr/>
          </p:nvSpPr>
          <p:spPr bwMode="auto">
            <a:xfrm>
              <a:off x="1409" y="3401"/>
              <a:ext cx="8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at its natural rate.</a:t>
              </a:r>
              <a:endParaRPr lang="en-US" altLang="en-US" sz="2400">
                <a:latin typeface="Calibri" pitchFamily="34" charset="0"/>
                <a:ea typeface="Calibri" pitchFamily="34" charset="0"/>
                <a:cs typeface="Calibri" pitchFamily="34" charset="0"/>
              </a:endParaRPr>
            </a:p>
          </p:txBody>
        </p:sp>
      </p:grpSp>
      <p:grpSp>
        <p:nvGrpSpPr>
          <p:cNvPr id="8" name="Group 70"/>
          <p:cNvGrpSpPr>
            <a:grpSpLocks/>
          </p:cNvGrpSpPr>
          <p:nvPr/>
        </p:nvGrpSpPr>
        <p:grpSpPr bwMode="auto">
          <a:xfrm>
            <a:off x="5210130" y="3736976"/>
            <a:ext cx="2709862" cy="1274763"/>
            <a:chOff x="3407" y="2354"/>
            <a:chExt cx="1707" cy="803"/>
          </a:xfrm>
        </p:grpSpPr>
        <p:sp>
          <p:nvSpPr>
            <p:cNvPr id="122924" name="Line 71"/>
            <p:cNvSpPr>
              <a:spLocks noChangeShapeType="1"/>
            </p:cNvSpPr>
            <p:nvPr/>
          </p:nvSpPr>
          <p:spPr bwMode="auto">
            <a:xfrm flipH="1">
              <a:off x="3407" y="2733"/>
              <a:ext cx="401" cy="42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5" name="Rectangle 72"/>
            <p:cNvSpPr>
              <a:spLocks noChangeArrowheads="1"/>
            </p:cNvSpPr>
            <p:nvPr/>
          </p:nvSpPr>
          <p:spPr bwMode="auto">
            <a:xfrm>
              <a:off x="3774" y="2354"/>
              <a:ext cx="1340" cy="60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26" name="Rectangle 73"/>
            <p:cNvSpPr>
              <a:spLocks noChangeArrowheads="1"/>
            </p:cNvSpPr>
            <p:nvPr/>
          </p:nvSpPr>
          <p:spPr bwMode="auto">
            <a:xfrm>
              <a:off x="3810" y="2356"/>
              <a:ext cx="11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itchFamily="34" charset="0"/>
                  <a:ea typeface="Calibri" pitchFamily="34" charset="0"/>
                  <a:cs typeface="Calibri" pitchFamily="34" charset="0"/>
                </a:rPr>
                <a:t>2. . . . policymakers can</a:t>
              </a:r>
              <a:endParaRPr lang="en-US" altLang="en-US" sz="2400" dirty="0">
                <a:latin typeface="Calibri" pitchFamily="34" charset="0"/>
                <a:ea typeface="Calibri" pitchFamily="34" charset="0"/>
                <a:cs typeface="Calibri" pitchFamily="34" charset="0"/>
              </a:endParaRPr>
            </a:p>
          </p:txBody>
        </p:sp>
        <p:sp>
          <p:nvSpPr>
            <p:cNvPr id="122927" name="Rectangle 74"/>
            <p:cNvSpPr>
              <a:spLocks noChangeArrowheads="1"/>
            </p:cNvSpPr>
            <p:nvPr/>
          </p:nvSpPr>
          <p:spPr bwMode="auto">
            <a:xfrm>
              <a:off x="3810" y="2506"/>
              <a:ext cx="6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solidFill>
                    <a:srgbClr val="000000"/>
                  </a:solidFill>
                  <a:latin typeface="Calibri" pitchFamily="34" charset="0"/>
                  <a:ea typeface="Calibri" pitchFamily="34" charset="0"/>
                  <a:cs typeface="Calibri" pitchFamily="34" charset="0"/>
                </a:rPr>
                <a:t>fight </a:t>
              </a:r>
              <a:r>
                <a:rPr lang="en-US" altLang="en-US" sz="1500" dirty="0">
                  <a:solidFill>
                    <a:srgbClr val="000000"/>
                  </a:solidFill>
                  <a:latin typeface="Calibri" pitchFamily="34" charset="0"/>
                  <a:ea typeface="Calibri" pitchFamily="34" charset="0"/>
                  <a:cs typeface="Calibri" pitchFamily="34" charset="0"/>
                </a:rPr>
                <a:t>the shift</a:t>
              </a:r>
              <a:endParaRPr lang="en-US" altLang="en-US" sz="2400" dirty="0">
                <a:latin typeface="Calibri" pitchFamily="34" charset="0"/>
                <a:ea typeface="Calibri" pitchFamily="34" charset="0"/>
                <a:cs typeface="Calibri" pitchFamily="34" charset="0"/>
              </a:endParaRPr>
            </a:p>
          </p:txBody>
        </p:sp>
        <p:sp>
          <p:nvSpPr>
            <p:cNvPr id="122928" name="Rectangle 75"/>
            <p:cNvSpPr>
              <a:spLocks noChangeArrowheads="1"/>
            </p:cNvSpPr>
            <p:nvPr/>
          </p:nvSpPr>
          <p:spPr bwMode="auto">
            <a:xfrm>
              <a:off x="3810" y="2655"/>
              <a:ext cx="11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by expanding aggregate</a:t>
              </a:r>
              <a:endParaRPr lang="en-US" altLang="en-US" sz="2400">
                <a:latin typeface="Calibri" pitchFamily="34" charset="0"/>
                <a:ea typeface="Calibri" pitchFamily="34" charset="0"/>
                <a:cs typeface="Calibri" pitchFamily="34" charset="0"/>
              </a:endParaRPr>
            </a:p>
          </p:txBody>
        </p:sp>
        <p:sp>
          <p:nvSpPr>
            <p:cNvPr id="122929" name="Rectangle 76"/>
            <p:cNvSpPr>
              <a:spLocks noChangeArrowheads="1"/>
            </p:cNvSpPr>
            <p:nvPr/>
          </p:nvSpPr>
          <p:spPr bwMode="auto">
            <a:xfrm>
              <a:off x="3810" y="2805"/>
              <a:ext cx="57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demand . . .</a:t>
              </a:r>
              <a:endParaRPr lang="en-US" altLang="en-US" sz="2400">
                <a:latin typeface="Calibri" pitchFamily="34" charset="0"/>
                <a:ea typeface="Calibri" pitchFamily="34" charset="0"/>
                <a:cs typeface="Calibri" pitchFamily="34" charset="0"/>
              </a:endParaRPr>
            </a:p>
          </p:txBody>
        </p:sp>
      </p:grpSp>
      <p:grpSp>
        <p:nvGrpSpPr>
          <p:cNvPr id="9" name="Group 77"/>
          <p:cNvGrpSpPr>
            <a:grpSpLocks/>
          </p:cNvGrpSpPr>
          <p:nvPr/>
        </p:nvGrpSpPr>
        <p:grpSpPr bwMode="auto">
          <a:xfrm>
            <a:off x="5757817" y="1171575"/>
            <a:ext cx="2522538" cy="2070100"/>
            <a:chOff x="3752" y="738"/>
            <a:chExt cx="1589" cy="1304"/>
          </a:xfrm>
        </p:grpSpPr>
        <p:sp>
          <p:nvSpPr>
            <p:cNvPr id="122920" name="Line 78"/>
            <p:cNvSpPr>
              <a:spLocks noChangeShapeType="1"/>
            </p:cNvSpPr>
            <p:nvPr/>
          </p:nvSpPr>
          <p:spPr bwMode="auto">
            <a:xfrm flipV="1">
              <a:off x="3863" y="961"/>
              <a:ext cx="379" cy="108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1" name="Rectangle 79"/>
            <p:cNvSpPr>
              <a:spLocks noChangeArrowheads="1"/>
            </p:cNvSpPr>
            <p:nvPr/>
          </p:nvSpPr>
          <p:spPr bwMode="auto">
            <a:xfrm>
              <a:off x="3752" y="738"/>
              <a:ext cx="1589" cy="323"/>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22" name="Rectangle 80"/>
            <p:cNvSpPr>
              <a:spLocks noChangeArrowheads="1"/>
            </p:cNvSpPr>
            <p:nvPr/>
          </p:nvSpPr>
          <p:spPr bwMode="auto">
            <a:xfrm>
              <a:off x="3784" y="742"/>
              <a:ext cx="141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itchFamily="34" charset="0"/>
                  <a:ea typeface="Calibri" pitchFamily="34" charset="0"/>
                  <a:cs typeface="Calibri" pitchFamily="34" charset="0"/>
                </a:rPr>
                <a:t>1. When short-run aggregate</a:t>
              </a:r>
              <a:endParaRPr lang="en-US" altLang="en-US" sz="2400" dirty="0">
                <a:latin typeface="Calibri" pitchFamily="34" charset="0"/>
                <a:ea typeface="Calibri" pitchFamily="34" charset="0"/>
                <a:cs typeface="Calibri" pitchFamily="34" charset="0"/>
              </a:endParaRPr>
            </a:p>
          </p:txBody>
        </p:sp>
        <p:sp>
          <p:nvSpPr>
            <p:cNvPr id="122923" name="Rectangle 81"/>
            <p:cNvSpPr>
              <a:spLocks noChangeArrowheads="1"/>
            </p:cNvSpPr>
            <p:nvPr/>
          </p:nvSpPr>
          <p:spPr bwMode="auto">
            <a:xfrm>
              <a:off x="3784" y="892"/>
              <a:ext cx="71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supply falls . . .</a:t>
              </a:r>
              <a:endParaRPr lang="en-US" altLang="en-US" sz="2400">
                <a:latin typeface="Calibri" pitchFamily="34" charset="0"/>
                <a:ea typeface="Calibri" pitchFamily="34" charset="0"/>
                <a:cs typeface="Calibri" pitchFamily="34" charset="0"/>
              </a:endParaRPr>
            </a:p>
          </p:txBody>
        </p:sp>
      </p:grpSp>
      <p:grpSp>
        <p:nvGrpSpPr>
          <p:cNvPr id="10" name="Group 82"/>
          <p:cNvGrpSpPr>
            <a:grpSpLocks/>
          </p:cNvGrpSpPr>
          <p:nvPr/>
        </p:nvGrpSpPr>
        <p:grpSpPr bwMode="auto">
          <a:xfrm>
            <a:off x="2874918" y="2657475"/>
            <a:ext cx="3502025" cy="2700338"/>
            <a:chOff x="1936" y="1674"/>
            <a:chExt cx="2206" cy="1701"/>
          </a:xfrm>
        </p:grpSpPr>
        <p:sp>
          <p:nvSpPr>
            <p:cNvPr id="122918" name="Line 83"/>
            <p:cNvSpPr>
              <a:spLocks noChangeShapeType="1"/>
            </p:cNvSpPr>
            <p:nvPr/>
          </p:nvSpPr>
          <p:spPr bwMode="auto">
            <a:xfrm flipH="1" flipV="1">
              <a:off x="1936" y="1674"/>
              <a:ext cx="1961" cy="1639"/>
            </a:xfrm>
            <a:prstGeom prst="line">
              <a:avLst/>
            </a:prstGeom>
            <a:noFill/>
            <a:ln w="52388">
              <a:solidFill>
                <a:srgbClr val="5F16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19" name="Rectangle 84"/>
            <p:cNvSpPr>
              <a:spLocks noChangeArrowheads="1"/>
            </p:cNvSpPr>
            <p:nvPr/>
          </p:nvSpPr>
          <p:spPr bwMode="auto">
            <a:xfrm>
              <a:off x="3956" y="3230"/>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AD</a:t>
              </a:r>
              <a:r>
                <a:rPr lang="en-US" altLang="en-US" sz="1500" baseline="-25000">
                  <a:solidFill>
                    <a:srgbClr val="000000"/>
                  </a:solidFill>
                  <a:latin typeface="Calibri" pitchFamily="34" charset="0"/>
                  <a:ea typeface="Calibri" pitchFamily="34" charset="0"/>
                  <a:cs typeface="Calibri" pitchFamily="34" charset="0"/>
                </a:rPr>
                <a:t>2</a:t>
              </a:r>
              <a:endParaRPr lang="en-US" altLang="en-US" sz="2400">
                <a:latin typeface="Calibri" pitchFamily="34" charset="0"/>
                <a:ea typeface="Calibri" pitchFamily="34" charset="0"/>
                <a:cs typeface="Calibri" pitchFamily="34" charset="0"/>
              </a:endParaRPr>
            </a:p>
          </p:txBody>
        </p:sp>
      </p:grpSp>
      <p:grpSp>
        <p:nvGrpSpPr>
          <p:cNvPr id="11" name="Group 85"/>
          <p:cNvGrpSpPr>
            <a:grpSpLocks/>
          </p:cNvGrpSpPr>
          <p:nvPr/>
        </p:nvGrpSpPr>
        <p:grpSpPr bwMode="auto">
          <a:xfrm>
            <a:off x="1319168" y="3629026"/>
            <a:ext cx="3165475" cy="282575"/>
            <a:chOff x="956" y="2286"/>
            <a:chExt cx="1994" cy="178"/>
          </a:xfrm>
        </p:grpSpPr>
        <p:sp>
          <p:nvSpPr>
            <p:cNvPr id="122914" name="Line 86"/>
            <p:cNvSpPr>
              <a:spLocks noChangeShapeType="1"/>
            </p:cNvSpPr>
            <p:nvPr/>
          </p:nvSpPr>
          <p:spPr bwMode="auto">
            <a:xfrm>
              <a:off x="1156" y="2388"/>
              <a:ext cx="1615"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15" name="Oval 87"/>
            <p:cNvSpPr>
              <a:spLocks noChangeArrowheads="1"/>
            </p:cNvSpPr>
            <p:nvPr/>
          </p:nvSpPr>
          <p:spPr bwMode="auto">
            <a:xfrm>
              <a:off x="2749" y="2354"/>
              <a:ext cx="67" cy="6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16" name="Rectangle 88"/>
            <p:cNvSpPr>
              <a:spLocks noChangeArrowheads="1"/>
            </p:cNvSpPr>
            <p:nvPr/>
          </p:nvSpPr>
          <p:spPr bwMode="auto">
            <a:xfrm>
              <a:off x="2885" y="2319"/>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itchFamily="34" charset="0"/>
                  <a:ea typeface="Calibri" pitchFamily="34" charset="0"/>
                  <a:cs typeface="Calibri" pitchFamily="34" charset="0"/>
                </a:rPr>
                <a:t>C</a:t>
              </a:r>
              <a:endParaRPr lang="en-US" altLang="en-US" sz="2400" dirty="0">
                <a:latin typeface="Calibri" pitchFamily="34" charset="0"/>
                <a:ea typeface="Calibri" pitchFamily="34" charset="0"/>
                <a:cs typeface="Calibri" pitchFamily="34" charset="0"/>
              </a:endParaRPr>
            </a:p>
          </p:txBody>
        </p:sp>
        <p:sp>
          <p:nvSpPr>
            <p:cNvPr id="122917" name="Rectangle 89"/>
            <p:cNvSpPr>
              <a:spLocks noChangeArrowheads="1"/>
            </p:cNvSpPr>
            <p:nvPr/>
          </p:nvSpPr>
          <p:spPr bwMode="auto">
            <a:xfrm>
              <a:off x="956" y="2286"/>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P</a:t>
              </a:r>
              <a:r>
                <a:rPr lang="en-US" altLang="en-US" sz="1500" baseline="-25000">
                  <a:solidFill>
                    <a:srgbClr val="000000"/>
                  </a:solidFill>
                  <a:latin typeface="Calibri" pitchFamily="34" charset="0"/>
                  <a:ea typeface="Calibri" pitchFamily="34" charset="0"/>
                  <a:cs typeface="Calibri" pitchFamily="34" charset="0"/>
                </a:rPr>
                <a:t>3</a:t>
              </a:r>
              <a:endParaRPr lang="en-US" altLang="en-US" sz="2400">
                <a:latin typeface="Calibri" pitchFamily="34" charset="0"/>
                <a:ea typeface="Calibri" pitchFamily="34" charset="0"/>
                <a:cs typeface="Calibri" pitchFamily="34" charset="0"/>
              </a:endParaRPr>
            </a:p>
          </p:txBody>
        </p:sp>
      </p:grpSp>
      <p:grpSp>
        <p:nvGrpSpPr>
          <p:cNvPr id="14" name="Group 13"/>
          <p:cNvGrpSpPr/>
          <p:nvPr/>
        </p:nvGrpSpPr>
        <p:grpSpPr>
          <a:xfrm>
            <a:off x="3636279" y="3954846"/>
            <a:ext cx="424162" cy="323165"/>
            <a:chOff x="3636279" y="3954846"/>
            <a:chExt cx="424162" cy="323165"/>
          </a:xfrm>
        </p:grpSpPr>
        <p:sp>
          <p:nvSpPr>
            <p:cNvPr id="2" name="Oval 1"/>
            <p:cNvSpPr/>
            <p:nvPr/>
          </p:nvSpPr>
          <p:spPr bwMode="auto">
            <a:xfrm>
              <a:off x="3636279" y="4046990"/>
              <a:ext cx="109728" cy="10972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chemeClr val="tx1"/>
                  </a:solidFill>
                </a:ln>
                <a:effectLst/>
                <a:latin typeface="Times New Roman" pitchFamily="18" charset="0"/>
              </a:endParaRPr>
            </a:p>
          </p:txBody>
        </p:sp>
        <p:sp>
          <p:nvSpPr>
            <p:cNvPr id="4" name="TextBox 3"/>
            <p:cNvSpPr txBox="1"/>
            <p:nvPr/>
          </p:nvSpPr>
          <p:spPr>
            <a:xfrm>
              <a:off x="3720200" y="3954846"/>
              <a:ext cx="340241" cy="323165"/>
            </a:xfrm>
            <a:prstGeom prst="rect">
              <a:avLst/>
            </a:prstGeom>
            <a:noFill/>
          </p:spPr>
          <p:txBody>
            <a:bodyPr wrap="square" rtlCol="0">
              <a:spAutoFit/>
            </a:bodyPr>
            <a:lstStyle/>
            <a:p>
              <a:r>
                <a:rPr lang="en-US" sz="1500" i="1" dirty="0" smtClean="0">
                  <a:latin typeface="Calibri" panose="020F0502020204030204" pitchFamily="34" charset="0"/>
                  <a:cs typeface="Calibri" panose="020F0502020204030204" pitchFamily="34" charset="0"/>
                </a:rPr>
                <a:t>B</a:t>
              </a:r>
              <a:endParaRPr lang="en-US" sz="1500" i="1" dirty="0">
                <a:latin typeface="Calibri" panose="020F0502020204030204" pitchFamily="34" charset="0"/>
                <a:cs typeface="Calibri" panose="020F0502020204030204" pitchFamily="34" charset="0"/>
              </a:endParaRPr>
            </a:p>
          </p:txBody>
        </p:sp>
      </p:grpSp>
      <p:sp>
        <p:nvSpPr>
          <p:cNvPr id="12" name="TextBox 11"/>
          <p:cNvSpPr txBox="1"/>
          <p:nvPr/>
        </p:nvSpPr>
        <p:spPr>
          <a:xfrm>
            <a:off x="8463516" y="1177925"/>
            <a:ext cx="3498112" cy="4170252"/>
          </a:xfrm>
          <a:prstGeom prst="rect">
            <a:avLst/>
          </a:prstGeom>
          <a:noFill/>
        </p:spPr>
        <p:txBody>
          <a:bodyPr wrap="square" rtlCol="0">
            <a:spAutoFit/>
          </a:bodyPr>
          <a:lstStyle/>
          <a:p>
            <a:pPr marL="457200" indent="-457200">
              <a:buFont typeface="+mj-lt"/>
              <a:buAutoNum type="arabicPeriod"/>
            </a:pPr>
            <a:r>
              <a:rPr lang="en-US" dirty="0" smtClean="0">
                <a:latin typeface="Calibri" panose="020F0502020204030204" pitchFamily="34" charset="0"/>
                <a:cs typeface="Calibri" panose="020F0502020204030204" pitchFamily="34" charset="0"/>
              </a:rPr>
              <a:t>The economy starts at </a:t>
            </a:r>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It is the intersection of the </a:t>
            </a:r>
            <a:r>
              <a:rPr lang="en-US" i="1" dirty="0" smtClean="0">
                <a:latin typeface="Calibri" panose="020F0502020204030204" pitchFamily="34" charset="0"/>
                <a:cs typeface="Calibri" panose="020F0502020204030204" pitchFamily="34" charset="0"/>
              </a:rPr>
              <a:t>AD</a:t>
            </a:r>
            <a:r>
              <a:rPr lang="en-US" dirty="0" smtClean="0">
                <a:latin typeface="Calibri" panose="020F0502020204030204" pitchFamily="34" charset="0"/>
                <a:cs typeface="Calibri" panose="020F0502020204030204" pitchFamily="34" charset="0"/>
              </a:rPr>
              <a:t>, </a:t>
            </a:r>
            <a:r>
              <a:rPr lang="en-US" i="1" dirty="0" smtClean="0">
                <a:latin typeface="Calibri" panose="020F0502020204030204" pitchFamily="34" charset="0"/>
                <a:cs typeface="Calibri" panose="020F0502020204030204" pitchFamily="34" charset="0"/>
              </a:rPr>
              <a:t>SRAS</a:t>
            </a:r>
            <a:r>
              <a:rPr lang="en-US" dirty="0" smtClean="0">
                <a:latin typeface="Calibri" panose="020F0502020204030204" pitchFamily="34" charset="0"/>
                <a:cs typeface="Calibri" panose="020F0502020204030204" pitchFamily="34" charset="0"/>
              </a:rPr>
              <a:t>, and </a:t>
            </a:r>
            <a:r>
              <a:rPr lang="en-US" i="1" dirty="0" smtClean="0">
                <a:latin typeface="Calibri" panose="020F0502020204030204" pitchFamily="34" charset="0"/>
                <a:cs typeface="Calibri" panose="020F0502020204030204" pitchFamily="34" charset="0"/>
              </a:rPr>
              <a:t>LRAS</a:t>
            </a:r>
            <a:r>
              <a:rPr lang="en-US" dirty="0" smtClean="0">
                <a:latin typeface="Calibri" panose="020F0502020204030204" pitchFamily="34" charset="0"/>
                <a:cs typeface="Calibri" panose="020F0502020204030204" pitchFamily="34" charset="0"/>
              </a:rPr>
              <a:t> curves; so it is a long-run equilibrium.</a:t>
            </a:r>
          </a:p>
          <a:p>
            <a:pPr marL="457200" indent="-457200">
              <a:buFont typeface="+mj-lt"/>
              <a:buAutoNum type="arabicPeriod"/>
            </a:pPr>
            <a:r>
              <a:rPr lang="en-US" dirty="0" smtClean="0">
                <a:latin typeface="Calibri" panose="020F0502020204030204" pitchFamily="34" charset="0"/>
                <a:cs typeface="Calibri" panose="020F0502020204030204" pitchFamily="34" charset="0"/>
              </a:rPr>
              <a:t>When </a:t>
            </a:r>
            <a:r>
              <a:rPr lang="en-US" i="1" dirty="0" smtClean="0">
                <a:latin typeface="Calibri" panose="020F0502020204030204" pitchFamily="34" charset="0"/>
                <a:cs typeface="Calibri" panose="020F0502020204030204" pitchFamily="34" charset="0"/>
              </a:rPr>
              <a:t>SRAS</a:t>
            </a:r>
            <a:r>
              <a:rPr lang="en-US" dirty="0" smtClean="0">
                <a:latin typeface="Calibri" panose="020F0502020204030204" pitchFamily="34" charset="0"/>
                <a:cs typeface="Calibri" panose="020F0502020204030204" pitchFamily="34" charset="0"/>
              </a:rPr>
              <a:t> shifts left, </a:t>
            </a:r>
            <a:r>
              <a:rPr lang="en-US" dirty="0" smtClean="0">
                <a:solidFill>
                  <a:srgbClr val="0070C0"/>
                </a:solidFill>
                <a:latin typeface="Calibri" panose="020F0502020204030204" pitchFamily="34" charset="0"/>
                <a:cs typeface="Calibri" panose="020F0502020204030204" pitchFamily="34" charset="0"/>
              </a:rPr>
              <a:t>the economy moves from </a:t>
            </a:r>
            <a:r>
              <a:rPr lang="en-US" i="1" dirty="0" smtClean="0">
                <a:solidFill>
                  <a:srgbClr val="0070C0"/>
                </a:solidFill>
                <a:latin typeface="Calibri" panose="020F0502020204030204" pitchFamily="34" charset="0"/>
                <a:cs typeface="Calibri" panose="020F0502020204030204" pitchFamily="34" charset="0"/>
              </a:rPr>
              <a:t>A</a:t>
            </a:r>
            <a:r>
              <a:rPr lang="en-US" dirty="0" smtClean="0">
                <a:solidFill>
                  <a:srgbClr val="0070C0"/>
                </a:solidFill>
                <a:latin typeface="Calibri" panose="020F0502020204030204" pitchFamily="34" charset="0"/>
                <a:cs typeface="Calibri" panose="020F0502020204030204" pitchFamily="34" charset="0"/>
              </a:rPr>
              <a:t> to </a:t>
            </a:r>
            <a:r>
              <a:rPr lang="en-US" i="1" dirty="0" smtClean="0">
                <a:solidFill>
                  <a:srgbClr val="0070C0"/>
                </a:solidFill>
                <a:latin typeface="Calibri" panose="020F0502020204030204" pitchFamily="34" charset="0"/>
                <a:cs typeface="Calibri" panose="020F0502020204030204" pitchFamily="34" charset="0"/>
              </a:rPr>
              <a:t>B</a:t>
            </a:r>
            <a:r>
              <a:rPr lang="en-US" dirty="0" smtClean="0">
                <a:solidFill>
                  <a:srgbClr val="0070C0"/>
                </a:solidFill>
                <a:latin typeface="Calibri" panose="020F0502020204030204" pitchFamily="34" charset="0"/>
                <a:cs typeface="Calibri" panose="020F0502020204030204" pitchFamily="34" charset="0"/>
              </a:rPr>
              <a:t> in the short-run</a:t>
            </a:r>
            <a:r>
              <a:rPr lang="en-US" dirty="0" smtClean="0">
                <a:latin typeface="Calibri" panose="020F0502020204030204" pitchFamily="34" charset="0"/>
                <a:cs typeface="Calibri" panose="020F0502020204030204" pitchFamily="34" charset="0"/>
              </a:rPr>
              <a:t>. This is </a:t>
            </a:r>
            <a:r>
              <a:rPr lang="en-US" b="1" dirty="0" smtClean="0">
                <a:latin typeface="Calibri" panose="020F0502020204030204" pitchFamily="34" charset="0"/>
                <a:cs typeface="Calibri" panose="020F0502020204030204" pitchFamily="34" charset="0"/>
              </a:rPr>
              <a:t>stagflation</a:t>
            </a:r>
            <a:r>
              <a:rPr lang="en-US" dirty="0" smtClean="0">
                <a:latin typeface="Calibri" panose="020F0502020204030204" pitchFamily="34" charset="0"/>
                <a:cs typeface="Calibri" panose="020F0502020204030204" pitchFamily="34" charset="0"/>
              </a:rPr>
              <a:t>.</a:t>
            </a:r>
          </a:p>
          <a:p>
            <a:pPr marL="457200" indent="-457200">
              <a:buFont typeface="+mj-lt"/>
              <a:buAutoNum type="arabicPeriod"/>
            </a:pPr>
            <a:endParaRPr lang="en-US" dirty="0">
              <a:latin typeface="Calibri" panose="020F0502020204030204" pitchFamily="34" charset="0"/>
              <a:cs typeface="Calibri" panose="020F0502020204030204" pitchFamily="34" charset="0"/>
            </a:endParaRPr>
          </a:p>
        </p:txBody>
      </p:sp>
      <p:sp>
        <p:nvSpPr>
          <p:cNvPr id="13" name="Title 12"/>
          <p:cNvSpPr>
            <a:spLocks noGrp="1"/>
          </p:cNvSpPr>
          <p:nvPr>
            <p:ph type="title"/>
          </p:nvPr>
        </p:nvSpPr>
        <p:spPr/>
        <p:txBody>
          <a:bodyPr/>
          <a:lstStyle/>
          <a:p>
            <a:r>
              <a:rPr lang="en-US" altLang="en-US" sz="2800" dirty="0">
                <a:ea typeface="Calibri" panose="020F0502020204030204" pitchFamily="34" charset="0"/>
              </a:rPr>
              <a:t>Policy Response to an Adverse Shift in Aggregate Supply: </a:t>
            </a:r>
            <a:r>
              <a:rPr lang="en-US" altLang="en-US" sz="2800" dirty="0" smtClean="0">
                <a:ea typeface="Calibri" panose="020F0502020204030204" pitchFamily="34" charset="0"/>
              </a:rPr>
              <a:t>Fight It!</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7781"/>
                                        </p:tgtEl>
                                        <p:attrNameLst>
                                          <p:attrName>style.visibility</p:attrName>
                                        </p:attrNameLst>
                                      </p:cBhvr>
                                      <p:to>
                                        <p:strVal val="visible"/>
                                      </p:to>
                                    </p:set>
                                    <p:animEffect transition="in" filter="wipe(right)">
                                      <p:cBhvr>
                                        <p:cTn id="7" dur="500"/>
                                        <p:tgtEl>
                                          <p:spTgt spid="1177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up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3" presetClass="entr" presetSubtype="288" fill="hold" grpId="0" nodeType="clickEffect">
                                  <p:stCondLst>
                                    <p:cond delay="0"/>
                                  </p:stCondLst>
                                  <p:childTnLst>
                                    <p:set>
                                      <p:cBhvr>
                                        <p:cTn id="30" dur="1" fill="hold">
                                          <p:stCondLst>
                                            <p:cond delay="0"/>
                                          </p:stCondLst>
                                        </p:cTn>
                                        <p:tgtEl>
                                          <p:spTgt spid="117783"/>
                                        </p:tgtEl>
                                        <p:attrNameLst>
                                          <p:attrName>style.visibility</p:attrName>
                                        </p:attrNameLst>
                                      </p:cBhvr>
                                      <p:to>
                                        <p:strVal val="visible"/>
                                      </p:to>
                                    </p:set>
                                    <p:anim calcmode="lin" valueType="num">
                                      <p:cBhvr>
                                        <p:cTn id="31" dur="500" fill="hold"/>
                                        <p:tgtEl>
                                          <p:spTgt spid="117783"/>
                                        </p:tgtEl>
                                        <p:attrNameLst>
                                          <p:attrName>ppt_w</p:attrName>
                                        </p:attrNameLst>
                                      </p:cBhvr>
                                      <p:tavLst>
                                        <p:tav tm="0">
                                          <p:val>
                                            <p:strVal val="4/3*#ppt_w"/>
                                          </p:val>
                                        </p:tav>
                                        <p:tav tm="100000">
                                          <p:val>
                                            <p:strVal val="#ppt_w"/>
                                          </p:val>
                                        </p:tav>
                                      </p:tavLst>
                                    </p:anim>
                                    <p:anim calcmode="lin" valueType="num">
                                      <p:cBhvr>
                                        <p:cTn id="32" dur="500" fill="hold"/>
                                        <p:tgtEl>
                                          <p:spTgt spid="117783"/>
                                        </p:tgtEl>
                                        <p:attrNameLst>
                                          <p:attrName>ppt_h</p:attrName>
                                        </p:attrNameLst>
                                      </p:cBhvr>
                                      <p:tavLst>
                                        <p:tav tm="0">
                                          <p:val>
                                            <p:strVal val="4/3*#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7782"/>
                                        </p:tgtEl>
                                        <p:attrNameLst>
                                          <p:attrName>style.visibility</p:attrName>
                                        </p:attrNameLst>
                                      </p:cBhvr>
                                      <p:to>
                                        <p:strVal val="visible"/>
                                      </p:to>
                                    </p:set>
                                    <p:animEffect transition="in" filter="wipe(left)">
                                      <p:cBhvr>
                                        <p:cTn id="37" dur="500"/>
                                        <p:tgtEl>
                                          <p:spTgt spid="11778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6"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strips(downRight)">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288" fill="hold" grpId="0" nodeType="clickEffect">
                                  <p:stCondLst>
                                    <p:cond delay="0"/>
                                  </p:stCondLst>
                                  <p:childTnLst>
                                    <p:set>
                                      <p:cBhvr>
                                        <p:cTn id="51" dur="1" fill="hold">
                                          <p:stCondLst>
                                            <p:cond delay="0"/>
                                          </p:stCondLst>
                                        </p:cTn>
                                        <p:tgtEl>
                                          <p:spTgt spid="117784"/>
                                        </p:tgtEl>
                                        <p:attrNameLst>
                                          <p:attrName>style.visibility</p:attrName>
                                        </p:attrNameLst>
                                      </p:cBhvr>
                                      <p:to>
                                        <p:strVal val="visible"/>
                                      </p:to>
                                    </p:set>
                                    <p:anim calcmode="lin" valueType="num">
                                      <p:cBhvr>
                                        <p:cTn id="52" dur="500" fill="hold"/>
                                        <p:tgtEl>
                                          <p:spTgt spid="117784"/>
                                        </p:tgtEl>
                                        <p:attrNameLst>
                                          <p:attrName>ppt_w</p:attrName>
                                        </p:attrNameLst>
                                      </p:cBhvr>
                                      <p:tavLst>
                                        <p:tav tm="0">
                                          <p:val>
                                            <p:strVal val="4/3*#ppt_w"/>
                                          </p:val>
                                        </p:tav>
                                        <p:tav tm="100000">
                                          <p:val>
                                            <p:strVal val="#ppt_w"/>
                                          </p:val>
                                        </p:tav>
                                      </p:tavLst>
                                    </p:anim>
                                    <p:anim calcmode="lin" valueType="num">
                                      <p:cBhvr>
                                        <p:cTn id="53" dur="500" fill="hold"/>
                                        <p:tgtEl>
                                          <p:spTgt spid="117784"/>
                                        </p:tgtEl>
                                        <p:attrNameLst>
                                          <p:attrName>ppt_h</p:attrName>
                                        </p:attrNameLst>
                                      </p:cBhvr>
                                      <p:tavLst>
                                        <p:tav tm="0">
                                          <p:val>
                                            <p:strVal val="4/3*#ppt_h"/>
                                          </p:val>
                                        </p:tav>
                                        <p:tav tm="100000">
                                          <p:val>
                                            <p:strVal val="#ppt_h"/>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2"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righ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wipe(up)">
                                      <p:cBhvr>
                                        <p:cTn id="63" dur="500"/>
                                        <p:tgtEl>
                                          <p:spTgt spid="6"/>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9"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strips(upLeft)">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81" grpId="0" animBg="1"/>
      <p:bldP spid="117782" grpId="0" animBg="1"/>
      <p:bldP spid="117783" grpId="0" animBg="1"/>
      <p:bldP spid="117784" grpId="0" animBg="1"/>
      <p:bldP spid="12" grpId="0"/>
    </p:bld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3" name="Line 17"/>
          <p:cNvSpPr>
            <a:spLocks noChangeShapeType="1"/>
          </p:cNvSpPr>
          <p:nvPr/>
        </p:nvSpPr>
        <p:spPr bwMode="auto">
          <a:xfrm>
            <a:off x="4219531" y="2357438"/>
            <a:ext cx="1587" cy="3503612"/>
          </a:xfrm>
          <a:prstGeom prst="line">
            <a:avLst/>
          </a:prstGeom>
          <a:noFill/>
          <a:ln w="52388">
            <a:solidFill>
              <a:srgbClr val="0094A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4" name="Line 18"/>
          <p:cNvSpPr>
            <a:spLocks noChangeShapeType="1"/>
          </p:cNvSpPr>
          <p:nvPr/>
        </p:nvSpPr>
        <p:spPr bwMode="auto">
          <a:xfrm flipH="1" flipV="1">
            <a:off x="2397081" y="3011489"/>
            <a:ext cx="3113087" cy="2619375"/>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5" name="Line 19"/>
          <p:cNvSpPr>
            <a:spLocks noChangeShapeType="1"/>
          </p:cNvSpPr>
          <p:nvPr/>
        </p:nvSpPr>
        <p:spPr bwMode="auto">
          <a:xfrm>
            <a:off x="4219531" y="6321425"/>
            <a:ext cx="1587" cy="1588"/>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886" name="Freeform 20"/>
          <p:cNvSpPr>
            <a:spLocks/>
          </p:cNvSpPr>
          <p:nvPr/>
        </p:nvSpPr>
        <p:spPr bwMode="auto">
          <a:xfrm>
            <a:off x="1636667" y="1754188"/>
            <a:ext cx="6261100" cy="4106862"/>
          </a:xfrm>
          <a:custGeom>
            <a:avLst/>
            <a:gdLst>
              <a:gd name="T0" fmla="*/ 0 w 3944"/>
              <a:gd name="T1" fmla="*/ 0 h 2587"/>
              <a:gd name="T2" fmla="*/ 0 w 3944"/>
              <a:gd name="T3" fmla="*/ 2147483647 h 2587"/>
              <a:gd name="T4" fmla="*/ 2147483647 w 3944"/>
              <a:gd name="T5" fmla="*/ 2147483647 h 2587"/>
              <a:gd name="T6" fmla="*/ 0 60000 65536"/>
              <a:gd name="T7" fmla="*/ 0 60000 65536"/>
              <a:gd name="T8" fmla="*/ 0 60000 65536"/>
              <a:gd name="T9" fmla="*/ 0 w 3944"/>
              <a:gd name="T10" fmla="*/ 0 h 2587"/>
              <a:gd name="T11" fmla="*/ 3944 w 3944"/>
              <a:gd name="T12" fmla="*/ 2587 h 2587"/>
            </a:gdLst>
            <a:ahLst/>
            <a:cxnLst>
              <a:cxn ang="T6">
                <a:pos x="T0" y="T1"/>
              </a:cxn>
              <a:cxn ang="T7">
                <a:pos x="T2" y="T3"/>
              </a:cxn>
              <a:cxn ang="T8">
                <a:pos x="T4" y="T5"/>
              </a:cxn>
            </a:cxnLst>
            <a:rect l="T9" t="T10" r="T11" b="T12"/>
            <a:pathLst>
              <a:path w="3944" h="2587">
                <a:moveTo>
                  <a:pt x="0" y="0"/>
                </a:moveTo>
                <a:lnTo>
                  <a:pt x="0" y="2587"/>
                </a:lnTo>
                <a:lnTo>
                  <a:pt x="3944" y="2587"/>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7781" name="Line 21"/>
          <p:cNvSpPr>
            <a:spLocks noChangeShapeType="1"/>
          </p:cNvSpPr>
          <p:nvPr/>
        </p:nvSpPr>
        <p:spPr bwMode="auto">
          <a:xfrm flipH="1">
            <a:off x="5368880" y="3313114"/>
            <a:ext cx="760412"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82" name="Line 22"/>
          <p:cNvSpPr>
            <a:spLocks noChangeShapeType="1"/>
          </p:cNvSpPr>
          <p:nvPr/>
        </p:nvSpPr>
        <p:spPr bwMode="auto">
          <a:xfrm>
            <a:off x="4979942" y="5046664"/>
            <a:ext cx="477838"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83" name="Line 23"/>
          <p:cNvSpPr>
            <a:spLocks noChangeShapeType="1"/>
          </p:cNvSpPr>
          <p:nvPr/>
        </p:nvSpPr>
        <p:spPr bwMode="auto">
          <a:xfrm flipV="1">
            <a:off x="1441406" y="4265613"/>
            <a:ext cx="1587" cy="209550"/>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17784" name="Line 24"/>
          <p:cNvSpPr>
            <a:spLocks noChangeShapeType="1"/>
          </p:cNvSpPr>
          <p:nvPr/>
        </p:nvSpPr>
        <p:spPr bwMode="auto">
          <a:xfrm flipV="1">
            <a:off x="1428706" y="3857626"/>
            <a:ext cx="1587" cy="180975"/>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122891" name="Rectangle 25"/>
          <p:cNvSpPr>
            <a:spLocks noChangeArrowheads="1"/>
          </p:cNvSpPr>
          <p:nvPr/>
        </p:nvSpPr>
        <p:spPr bwMode="auto">
          <a:xfrm>
            <a:off x="6919867" y="5937250"/>
            <a:ext cx="90963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Quantity of</a:t>
            </a:r>
            <a:endParaRPr lang="en-US" altLang="en-US" sz="2400">
              <a:latin typeface="Calibri" pitchFamily="34" charset="0"/>
              <a:ea typeface="Calibri" pitchFamily="34" charset="0"/>
              <a:cs typeface="Calibri" pitchFamily="34" charset="0"/>
            </a:endParaRPr>
          </a:p>
        </p:txBody>
      </p:sp>
      <p:sp>
        <p:nvSpPr>
          <p:cNvPr id="122892" name="Rectangle 26"/>
          <p:cNvSpPr>
            <a:spLocks noChangeArrowheads="1"/>
          </p:cNvSpPr>
          <p:nvPr/>
        </p:nvSpPr>
        <p:spPr bwMode="auto">
          <a:xfrm>
            <a:off x="7300867" y="6175375"/>
            <a:ext cx="5715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Output</a:t>
            </a:r>
            <a:endParaRPr lang="en-US" altLang="en-US" sz="2400">
              <a:latin typeface="Calibri" pitchFamily="34" charset="0"/>
              <a:ea typeface="Calibri" pitchFamily="34" charset="0"/>
              <a:cs typeface="Calibri" pitchFamily="34" charset="0"/>
            </a:endParaRPr>
          </a:p>
        </p:txBody>
      </p:sp>
      <p:sp>
        <p:nvSpPr>
          <p:cNvPr id="122893" name="Rectangle 27"/>
          <p:cNvSpPr>
            <a:spLocks noChangeArrowheads="1"/>
          </p:cNvSpPr>
          <p:nvPr/>
        </p:nvSpPr>
        <p:spPr bwMode="auto">
          <a:xfrm>
            <a:off x="3714705" y="5942014"/>
            <a:ext cx="931862"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Natural rate</a:t>
            </a:r>
            <a:endParaRPr lang="en-US" altLang="en-US" sz="2400">
              <a:latin typeface="Calibri" pitchFamily="34" charset="0"/>
              <a:ea typeface="Calibri" pitchFamily="34" charset="0"/>
              <a:cs typeface="Calibri" pitchFamily="34" charset="0"/>
            </a:endParaRPr>
          </a:p>
        </p:txBody>
      </p:sp>
      <p:sp>
        <p:nvSpPr>
          <p:cNvPr id="122894" name="Rectangle 28"/>
          <p:cNvSpPr>
            <a:spLocks noChangeArrowheads="1"/>
          </p:cNvSpPr>
          <p:nvPr/>
        </p:nvSpPr>
        <p:spPr bwMode="auto">
          <a:xfrm>
            <a:off x="3840118" y="6180139"/>
            <a:ext cx="73501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of output</a:t>
            </a:r>
            <a:endParaRPr lang="en-US" altLang="en-US" sz="2400">
              <a:latin typeface="Calibri" pitchFamily="34" charset="0"/>
              <a:ea typeface="Calibri" pitchFamily="34" charset="0"/>
              <a:cs typeface="Calibri" pitchFamily="34" charset="0"/>
            </a:endParaRPr>
          </a:p>
        </p:txBody>
      </p:sp>
      <p:sp>
        <p:nvSpPr>
          <p:cNvPr id="122895" name="Rectangle 29"/>
          <p:cNvSpPr>
            <a:spLocks noChangeArrowheads="1"/>
          </p:cNvSpPr>
          <p:nvPr/>
        </p:nvSpPr>
        <p:spPr bwMode="auto">
          <a:xfrm>
            <a:off x="1038180" y="1703389"/>
            <a:ext cx="3937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Price</a:t>
            </a:r>
            <a:endParaRPr lang="en-US" altLang="en-US" sz="2400">
              <a:latin typeface="Calibri" pitchFamily="34" charset="0"/>
              <a:ea typeface="Calibri" pitchFamily="34" charset="0"/>
              <a:cs typeface="Calibri" pitchFamily="34" charset="0"/>
            </a:endParaRPr>
          </a:p>
        </p:txBody>
      </p:sp>
      <p:sp>
        <p:nvSpPr>
          <p:cNvPr id="122896" name="Rectangle 30"/>
          <p:cNvSpPr>
            <a:spLocks noChangeArrowheads="1"/>
          </p:cNvSpPr>
          <p:nvPr/>
        </p:nvSpPr>
        <p:spPr bwMode="auto">
          <a:xfrm>
            <a:off x="1014368" y="1941514"/>
            <a:ext cx="4095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itchFamily="34" charset="0"/>
                <a:ea typeface="Calibri" pitchFamily="34" charset="0"/>
                <a:cs typeface="Calibri" pitchFamily="34" charset="0"/>
              </a:rPr>
              <a:t>Level</a:t>
            </a:r>
            <a:endParaRPr lang="en-US" altLang="en-US" sz="2400">
              <a:latin typeface="Calibri" pitchFamily="34" charset="0"/>
              <a:ea typeface="Calibri" pitchFamily="34" charset="0"/>
              <a:cs typeface="Calibri" pitchFamily="34" charset="0"/>
            </a:endParaRPr>
          </a:p>
        </p:txBody>
      </p:sp>
      <p:sp>
        <p:nvSpPr>
          <p:cNvPr id="122897" name="Rectangle 31"/>
          <p:cNvSpPr>
            <a:spLocks noChangeArrowheads="1"/>
          </p:cNvSpPr>
          <p:nvPr/>
        </p:nvSpPr>
        <p:spPr bwMode="auto">
          <a:xfrm>
            <a:off x="1395368" y="5942014"/>
            <a:ext cx="9842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0</a:t>
            </a:r>
            <a:endParaRPr lang="en-US" altLang="en-US" sz="2400">
              <a:latin typeface="Calibri" pitchFamily="34" charset="0"/>
              <a:ea typeface="Calibri" pitchFamily="34" charset="0"/>
              <a:cs typeface="Calibri" pitchFamily="34" charset="0"/>
            </a:endParaRPr>
          </a:p>
        </p:txBody>
      </p:sp>
      <p:grpSp>
        <p:nvGrpSpPr>
          <p:cNvPr id="122898" name="Group 32"/>
          <p:cNvGrpSpPr>
            <a:grpSpLocks/>
          </p:cNvGrpSpPr>
          <p:nvPr/>
        </p:nvGrpSpPr>
        <p:grpSpPr bwMode="auto">
          <a:xfrm>
            <a:off x="3246392" y="2373314"/>
            <a:ext cx="4229100" cy="2744787"/>
            <a:chOff x="2170" y="1495"/>
            <a:chExt cx="2664" cy="1729"/>
          </a:xfrm>
        </p:grpSpPr>
        <p:sp>
          <p:nvSpPr>
            <p:cNvPr id="122950" name="Line 33"/>
            <p:cNvSpPr>
              <a:spLocks noChangeShapeType="1"/>
            </p:cNvSpPr>
            <p:nvPr/>
          </p:nvSpPr>
          <p:spPr bwMode="auto">
            <a:xfrm flipV="1">
              <a:off x="2170" y="1975"/>
              <a:ext cx="2139" cy="1249"/>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51" name="Rectangle 34"/>
            <p:cNvSpPr>
              <a:spLocks noChangeArrowheads="1"/>
            </p:cNvSpPr>
            <p:nvPr/>
          </p:nvSpPr>
          <p:spPr bwMode="auto">
            <a:xfrm>
              <a:off x="4316" y="1495"/>
              <a:ext cx="47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Short-run</a:t>
              </a:r>
              <a:endParaRPr lang="en-US" altLang="en-US" sz="2400">
                <a:latin typeface="Calibri" pitchFamily="34" charset="0"/>
                <a:ea typeface="Calibri" pitchFamily="34" charset="0"/>
                <a:cs typeface="Calibri" pitchFamily="34" charset="0"/>
              </a:endParaRPr>
            </a:p>
          </p:txBody>
        </p:sp>
        <p:sp>
          <p:nvSpPr>
            <p:cNvPr id="122952" name="Rectangle 35"/>
            <p:cNvSpPr>
              <a:spLocks noChangeArrowheads="1"/>
            </p:cNvSpPr>
            <p:nvPr/>
          </p:nvSpPr>
          <p:spPr bwMode="auto">
            <a:xfrm>
              <a:off x="4297" y="1645"/>
              <a:ext cx="4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aggregate</a:t>
              </a:r>
              <a:endParaRPr lang="en-US" altLang="en-US" sz="2400">
                <a:latin typeface="Calibri" pitchFamily="34" charset="0"/>
                <a:ea typeface="Calibri" pitchFamily="34" charset="0"/>
                <a:cs typeface="Calibri" pitchFamily="34" charset="0"/>
              </a:endParaRPr>
            </a:p>
          </p:txBody>
        </p:sp>
        <p:sp>
          <p:nvSpPr>
            <p:cNvPr id="122953" name="Rectangle 36"/>
            <p:cNvSpPr>
              <a:spLocks noChangeArrowheads="1"/>
            </p:cNvSpPr>
            <p:nvPr/>
          </p:nvSpPr>
          <p:spPr bwMode="auto">
            <a:xfrm>
              <a:off x="4256" y="1795"/>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supply, </a:t>
              </a:r>
              <a:endParaRPr lang="en-US" altLang="en-US" sz="2400">
                <a:latin typeface="Calibri" pitchFamily="34" charset="0"/>
                <a:ea typeface="Calibri" pitchFamily="34" charset="0"/>
                <a:cs typeface="Calibri" pitchFamily="34" charset="0"/>
              </a:endParaRPr>
            </a:p>
          </p:txBody>
        </p:sp>
        <p:sp>
          <p:nvSpPr>
            <p:cNvPr id="122954" name="Rectangle 37"/>
            <p:cNvSpPr>
              <a:spLocks noChangeArrowheads="1"/>
            </p:cNvSpPr>
            <p:nvPr/>
          </p:nvSpPr>
          <p:spPr bwMode="auto">
            <a:xfrm>
              <a:off x="4668" y="1795"/>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dirty="0" smtClean="0">
                  <a:solidFill>
                    <a:srgbClr val="000000"/>
                  </a:solidFill>
                  <a:latin typeface="Calibri" pitchFamily="34" charset="0"/>
                  <a:ea typeface="Calibri" pitchFamily="34" charset="0"/>
                  <a:cs typeface="Calibri" pitchFamily="34" charset="0"/>
                </a:rPr>
                <a:t>AS</a:t>
              </a:r>
              <a:r>
                <a:rPr lang="en-US" altLang="en-US" sz="1500" baseline="-25000" dirty="0" smtClean="0">
                  <a:solidFill>
                    <a:srgbClr val="000000"/>
                  </a:solidFill>
                  <a:latin typeface="Calibri" pitchFamily="34" charset="0"/>
                  <a:ea typeface="Calibri" pitchFamily="34" charset="0"/>
                  <a:cs typeface="Calibri" pitchFamily="34" charset="0"/>
                </a:rPr>
                <a:t>1</a:t>
              </a:r>
              <a:endParaRPr lang="en-US" altLang="en-US" sz="2400" baseline="-25000" dirty="0">
                <a:latin typeface="Calibri" pitchFamily="34" charset="0"/>
                <a:ea typeface="Calibri" pitchFamily="34" charset="0"/>
                <a:cs typeface="Calibri" pitchFamily="34" charset="0"/>
              </a:endParaRPr>
            </a:p>
          </p:txBody>
        </p:sp>
      </p:grpSp>
      <p:sp>
        <p:nvSpPr>
          <p:cNvPr id="122899" name="Rectangle 39"/>
          <p:cNvSpPr>
            <a:spLocks noChangeArrowheads="1"/>
          </p:cNvSpPr>
          <p:nvPr/>
        </p:nvSpPr>
        <p:spPr bwMode="auto">
          <a:xfrm>
            <a:off x="4316367" y="2314575"/>
            <a:ext cx="7000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Long-run</a:t>
            </a:r>
            <a:endParaRPr lang="en-US" altLang="en-US" sz="2400">
              <a:latin typeface="Calibri" pitchFamily="34" charset="0"/>
              <a:ea typeface="Calibri" pitchFamily="34" charset="0"/>
              <a:cs typeface="Calibri" pitchFamily="34" charset="0"/>
            </a:endParaRPr>
          </a:p>
        </p:txBody>
      </p:sp>
      <p:sp>
        <p:nvSpPr>
          <p:cNvPr id="122900" name="Rectangle 40"/>
          <p:cNvSpPr>
            <a:spLocks noChangeArrowheads="1"/>
          </p:cNvSpPr>
          <p:nvPr/>
        </p:nvSpPr>
        <p:spPr bwMode="auto">
          <a:xfrm>
            <a:off x="4268742" y="2552700"/>
            <a:ext cx="768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aggregate</a:t>
            </a:r>
            <a:endParaRPr lang="en-US" altLang="en-US" sz="2400">
              <a:latin typeface="Calibri" pitchFamily="34" charset="0"/>
              <a:ea typeface="Calibri" pitchFamily="34" charset="0"/>
              <a:cs typeface="Calibri" pitchFamily="34" charset="0"/>
            </a:endParaRPr>
          </a:p>
        </p:txBody>
      </p:sp>
      <p:sp>
        <p:nvSpPr>
          <p:cNvPr id="122901" name="Rectangle 41"/>
          <p:cNvSpPr>
            <a:spLocks noChangeArrowheads="1"/>
          </p:cNvSpPr>
          <p:nvPr/>
        </p:nvSpPr>
        <p:spPr bwMode="auto">
          <a:xfrm>
            <a:off x="4422731" y="2789239"/>
            <a:ext cx="5095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supply</a:t>
            </a:r>
            <a:endParaRPr lang="en-US" altLang="en-US" sz="2400">
              <a:latin typeface="Calibri" pitchFamily="34" charset="0"/>
              <a:ea typeface="Calibri" pitchFamily="34" charset="0"/>
              <a:cs typeface="Calibri" pitchFamily="34" charset="0"/>
            </a:endParaRPr>
          </a:p>
        </p:txBody>
      </p:sp>
      <p:sp>
        <p:nvSpPr>
          <p:cNvPr id="122902" name="Rectangle 42"/>
          <p:cNvSpPr>
            <a:spLocks noChangeArrowheads="1"/>
          </p:cNvSpPr>
          <p:nvPr/>
        </p:nvSpPr>
        <p:spPr bwMode="auto">
          <a:xfrm>
            <a:off x="5535568" y="5548314"/>
            <a:ext cx="15652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Aggregate demand, </a:t>
            </a:r>
            <a:endParaRPr lang="en-US" altLang="en-US" sz="2400">
              <a:latin typeface="Calibri" pitchFamily="34" charset="0"/>
              <a:ea typeface="Calibri" pitchFamily="34" charset="0"/>
              <a:cs typeface="Calibri" pitchFamily="34" charset="0"/>
            </a:endParaRPr>
          </a:p>
        </p:txBody>
      </p:sp>
      <p:sp>
        <p:nvSpPr>
          <p:cNvPr id="122903" name="Rectangle 43"/>
          <p:cNvSpPr>
            <a:spLocks noChangeArrowheads="1"/>
          </p:cNvSpPr>
          <p:nvPr/>
        </p:nvSpPr>
        <p:spPr bwMode="auto">
          <a:xfrm>
            <a:off x="7259592" y="5548314"/>
            <a:ext cx="22860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AD</a:t>
            </a:r>
            <a:endParaRPr lang="en-US" altLang="en-US" sz="2400">
              <a:latin typeface="Calibri" pitchFamily="34" charset="0"/>
              <a:ea typeface="Calibri" pitchFamily="34" charset="0"/>
              <a:cs typeface="Calibri" pitchFamily="34" charset="0"/>
            </a:endParaRPr>
          </a:p>
        </p:txBody>
      </p:sp>
      <p:sp>
        <p:nvSpPr>
          <p:cNvPr id="122904" name="Freeform 44"/>
          <p:cNvSpPr>
            <a:spLocks/>
          </p:cNvSpPr>
          <p:nvPr/>
        </p:nvSpPr>
        <p:spPr bwMode="auto">
          <a:xfrm>
            <a:off x="7538993" y="5668963"/>
            <a:ext cx="34925" cy="88900"/>
          </a:xfrm>
          <a:custGeom>
            <a:avLst/>
            <a:gdLst>
              <a:gd name="T0" fmla="*/ 2147483647 w 22"/>
              <a:gd name="T1" fmla="*/ 0 h 56"/>
              <a:gd name="T2" fmla="*/ 2147483647 w 22"/>
              <a:gd name="T3" fmla="*/ 0 h 56"/>
              <a:gd name="T4" fmla="*/ 2147483647 w 22"/>
              <a:gd name="T5" fmla="*/ 2147483647 h 56"/>
              <a:gd name="T6" fmla="*/ 0 w 22"/>
              <a:gd name="T7" fmla="*/ 2147483647 h 56"/>
              <a:gd name="T8" fmla="*/ 0 w 22"/>
              <a:gd name="T9" fmla="*/ 2147483647 h 56"/>
              <a:gd name="T10" fmla="*/ 2147483647 w 22"/>
              <a:gd name="T11" fmla="*/ 2147483647 h 56"/>
              <a:gd name="T12" fmla="*/ 2147483647 w 22"/>
              <a:gd name="T13" fmla="*/ 2147483647 h 56"/>
              <a:gd name="T14" fmla="*/ 2147483647 w 22"/>
              <a:gd name="T15" fmla="*/ 2147483647 h 56"/>
              <a:gd name="T16" fmla="*/ 2147483647 w 22"/>
              <a:gd name="T17" fmla="*/ 2147483647 h 56"/>
              <a:gd name="T18" fmla="*/ 2147483647 w 22"/>
              <a:gd name="T19" fmla="*/ 2147483647 h 56"/>
              <a:gd name="T20" fmla="*/ 2147483647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5" y="0"/>
                </a:lnTo>
                <a:lnTo>
                  <a:pt x="11" y="7"/>
                </a:lnTo>
                <a:lnTo>
                  <a:pt x="0" y="15"/>
                </a:lnTo>
                <a:lnTo>
                  <a:pt x="0" y="22"/>
                </a:lnTo>
                <a:lnTo>
                  <a:pt x="7" y="18"/>
                </a:lnTo>
                <a:lnTo>
                  <a:pt x="15" y="11"/>
                </a:lnTo>
                <a:lnTo>
                  <a:pt x="15" y="56"/>
                </a:lnTo>
                <a:lnTo>
                  <a:pt x="22" y="56"/>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 name="Group 45"/>
          <p:cNvGrpSpPr>
            <a:grpSpLocks/>
          </p:cNvGrpSpPr>
          <p:nvPr/>
        </p:nvGrpSpPr>
        <p:grpSpPr bwMode="auto">
          <a:xfrm>
            <a:off x="1319167" y="4003675"/>
            <a:ext cx="2351088" cy="230188"/>
            <a:chOff x="956" y="2522"/>
            <a:chExt cx="1481" cy="145"/>
          </a:xfrm>
        </p:grpSpPr>
        <p:sp>
          <p:nvSpPr>
            <p:cNvPr id="122948" name="Line 46"/>
            <p:cNvSpPr>
              <a:spLocks noChangeShapeType="1"/>
            </p:cNvSpPr>
            <p:nvPr/>
          </p:nvSpPr>
          <p:spPr bwMode="auto">
            <a:xfrm>
              <a:off x="1156" y="2577"/>
              <a:ext cx="1281"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49" name="Rectangle 47"/>
            <p:cNvSpPr>
              <a:spLocks noChangeArrowheads="1"/>
            </p:cNvSpPr>
            <p:nvPr/>
          </p:nvSpPr>
          <p:spPr bwMode="auto">
            <a:xfrm>
              <a:off x="956" y="2522"/>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P</a:t>
              </a:r>
              <a:r>
                <a:rPr lang="en-US" altLang="en-US" sz="1500" baseline="-25000">
                  <a:solidFill>
                    <a:srgbClr val="000000"/>
                  </a:solidFill>
                  <a:latin typeface="Calibri" pitchFamily="34" charset="0"/>
                  <a:ea typeface="Calibri" pitchFamily="34" charset="0"/>
                  <a:cs typeface="Calibri" pitchFamily="34" charset="0"/>
                </a:rPr>
                <a:t>2</a:t>
              </a:r>
              <a:endParaRPr lang="en-US" altLang="en-US" sz="2400">
                <a:latin typeface="Calibri" pitchFamily="34" charset="0"/>
                <a:ea typeface="Calibri" pitchFamily="34" charset="0"/>
                <a:cs typeface="Calibri" pitchFamily="34" charset="0"/>
              </a:endParaRPr>
            </a:p>
          </p:txBody>
        </p:sp>
      </p:grpSp>
      <p:grpSp>
        <p:nvGrpSpPr>
          <p:cNvPr id="122906" name="Group 48"/>
          <p:cNvGrpSpPr>
            <a:grpSpLocks/>
          </p:cNvGrpSpPr>
          <p:nvPr/>
        </p:nvGrpSpPr>
        <p:grpSpPr bwMode="auto">
          <a:xfrm>
            <a:off x="1319167" y="4235451"/>
            <a:ext cx="3048000" cy="455613"/>
            <a:chOff x="956" y="2668"/>
            <a:chExt cx="1920" cy="287"/>
          </a:xfrm>
        </p:grpSpPr>
        <p:sp>
          <p:nvSpPr>
            <p:cNvPr id="122943" name="Oval 49"/>
            <p:cNvSpPr>
              <a:spLocks noChangeArrowheads="1"/>
            </p:cNvSpPr>
            <p:nvPr/>
          </p:nvSpPr>
          <p:spPr bwMode="auto">
            <a:xfrm>
              <a:off x="2749" y="2834"/>
              <a:ext cx="67" cy="6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44" name="Line 50"/>
            <p:cNvSpPr>
              <a:spLocks noChangeShapeType="1"/>
            </p:cNvSpPr>
            <p:nvPr/>
          </p:nvSpPr>
          <p:spPr bwMode="auto">
            <a:xfrm>
              <a:off x="1156" y="2867"/>
              <a:ext cx="1627"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45" name="Rectangle 51"/>
            <p:cNvSpPr>
              <a:spLocks noChangeArrowheads="1"/>
            </p:cNvSpPr>
            <p:nvPr/>
          </p:nvSpPr>
          <p:spPr bwMode="auto">
            <a:xfrm>
              <a:off x="2806" y="2668"/>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a:t>
              </a:r>
              <a:endParaRPr lang="en-US" altLang="en-US" sz="2400">
                <a:latin typeface="Calibri" pitchFamily="34" charset="0"/>
                <a:ea typeface="Calibri" pitchFamily="34" charset="0"/>
                <a:cs typeface="Calibri" pitchFamily="34" charset="0"/>
              </a:endParaRPr>
            </a:p>
          </p:txBody>
        </p:sp>
        <p:sp>
          <p:nvSpPr>
            <p:cNvPr id="122946" name="Rectangle 52"/>
            <p:cNvSpPr>
              <a:spLocks noChangeArrowheads="1"/>
            </p:cNvSpPr>
            <p:nvPr/>
          </p:nvSpPr>
          <p:spPr bwMode="auto">
            <a:xfrm>
              <a:off x="956" y="2810"/>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P</a:t>
              </a:r>
              <a:endParaRPr lang="en-US" altLang="en-US" sz="2400">
                <a:latin typeface="Calibri" pitchFamily="34" charset="0"/>
                <a:ea typeface="Calibri" pitchFamily="34" charset="0"/>
                <a:cs typeface="Calibri" pitchFamily="34" charset="0"/>
              </a:endParaRPr>
            </a:p>
          </p:txBody>
        </p:sp>
        <p:sp>
          <p:nvSpPr>
            <p:cNvPr id="122947" name="Freeform 53"/>
            <p:cNvSpPr>
              <a:spLocks/>
            </p:cNvSpPr>
            <p:nvPr/>
          </p:nvSpPr>
          <p:spPr bwMode="auto">
            <a:xfrm>
              <a:off x="1038" y="2885"/>
              <a:ext cx="22" cy="56"/>
            </a:xfrm>
            <a:custGeom>
              <a:avLst/>
              <a:gdLst>
                <a:gd name="T0" fmla="*/ 22 w 22"/>
                <a:gd name="T1" fmla="*/ 0 h 56"/>
                <a:gd name="T2" fmla="*/ 19 w 22"/>
                <a:gd name="T3" fmla="*/ 0 h 56"/>
                <a:gd name="T4" fmla="*/ 11 w 22"/>
                <a:gd name="T5" fmla="*/ 8 h 56"/>
                <a:gd name="T6" fmla="*/ 0 w 22"/>
                <a:gd name="T7" fmla="*/ 15 h 56"/>
                <a:gd name="T8" fmla="*/ 0 w 22"/>
                <a:gd name="T9" fmla="*/ 23 h 56"/>
                <a:gd name="T10" fmla="*/ 7 w 22"/>
                <a:gd name="T11" fmla="*/ 19 h 56"/>
                <a:gd name="T12" fmla="*/ 15 w 22"/>
                <a:gd name="T13" fmla="*/ 15 h 56"/>
                <a:gd name="T14" fmla="*/ 15 w 22"/>
                <a:gd name="T15" fmla="*/ 56 h 56"/>
                <a:gd name="T16" fmla="*/ 22 w 22"/>
                <a:gd name="T17" fmla="*/ 56 h 56"/>
                <a:gd name="T18" fmla="*/ 22 w 22"/>
                <a:gd name="T19" fmla="*/ 4 h 56"/>
                <a:gd name="T20" fmla="*/ 22 w 2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6"/>
                <a:gd name="T35" fmla="*/ 22 w 2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6">
                  <a:moveTo>
                    <a:pt x="22" y="0"/>
                  </a:moveTo>
                  <a:lnTo>
                    <a:pt x="19" y="0"/>
                  </a:lnTo>
                  <a:lnTo>
                    <a:pt x="11" y="8"/>
                  </a:lnTo>
                  <a:lnTo>
                    <a:pt x="0" y="15"/>
                  </a:lnTo>
                  <a:lnTo>
                    <a:pt x="0" y="23"/>
                  </a:lnTo>
                  <a:lnTo>
                    <a:pt x="7" y="19"/>
                  </a:lnTo>
                  <a:lnTo>
                    <a:pt x="15" y="15"/>
                  </a:lnTo>
                  <a:lnTo>
                    <a:pt x="15" y="56"/>
                  </a:lnTo>
                  <a:lnTo>
                    <a:pt x="22" y="56"/>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 name="Group 54"/>
          <p:cNvGrpSpPr>
            <a:grpSpLocks/>
          </p:cNvGrpSpPr>
          <p:nvPr/>
        </p:nvGrpSpPr>
        <p:grpSpPr bwMode="auto">
          <a:xfrm>
            <a:off x="2397081" y="2557464"/>
            <a:ext cx="3603625" cy="2276475"/>
            <a:chOff x="1635" y="1611"/>
            <a:chExt cx="2270" cy="1434"/>
          </a:xfrm>
        </p:grpSpPr>
        <p:sp>
          <p:nvSpPr>
            <p:cNvPr id="122941" name="Line 55"/>
            <p:cNvSpPr>
              <a:spLocks noChangeShapeType="1"/>
            </p:cNvSpPr>
            <p:nvPr/>
          </p:nvSpPr>
          <p:spPr bwMode="auto">
            <a:xfrm flipV="1">
              <a:off x="1635" y="1774"/>
              <a:ext cx="2217" cy="1271"/>
            </a:xfrm>
            <a:prstGeom prst="line">
              <a:avLst/>
            </a:prstGeom>
            <a:noFill/>
            <a:ln w="52388">
              <a:solidFill>
                <a:srgbClr val="AD0D1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42" name="Rectangle 56"/>
            <p:cNvSpPr>
              <a:spLocks noChangeArrowheads="1"/>
            </p:cNvSpPr>
            <p:nvPr/>
          </p:nvSpPr>
          <p:spPr bwMode="auto">
            <a:xfrm>
              <a:off x="3739" y="1611"/>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AS</a:t>
              </a:r>
              <a:r>
                <a:rPr lang="en-US" altLang="en-US" sz="1500" baseline="-25000">
                  <a:solidFill>
                    <a:srgbClr val="000000"/>
                  </a:solidFill>
                  <a:latin typeface="Calibri" pitchFamily="34" charset="0"/>
                  <a:ea typeface="Calibri" pitchFamily="34" charset="0"/>
                  <a:cs typeface="Calibri" pitchFamily="34" charset="0"/>
                </a:rPr>
                <a:t>2</a:t>
              </a:r>
              <a:endParaRPr lang="en-US" altLang="en-US" sz="2400">
                <a:latin typeface="Calibri" pitchFamily="34" charset="0"/>
                <a:ea typeface="Calibri" pitchFamily="34" charset="0"/>
                <a:cs typeface="Calibri" pitchFamily="34" charset="0"/>
              </a:endParaRPr>
            </a:p>
          </p:txBody>
        </p:sp>
      </p:grpSp>
      <p:grpSp>
        <p:nvGrpSpPr>
          <p:cNvPr id="6" name="Group 57"/>
          <p:cNvGrpSpPr>
            <a:grpSpLocks/>
          </p:cNvGrpSpPr>
          <p:nvPr/>
        </p:nvGrpSpPr>
        <p:grpSpPr bwMode="auto">
          <a:xfrm>
            <a:off x="185692" y="3967164"/>
            <a:ext cx="1149350" cy="1639887"/>
            <a:chOff x="242" y="2499"/>
            <a:chExt cx="724" cy="1033"/>
          </a:xfrm>
        </p:grpSpPr>
        <p:sp>
          <p:nvSpPr>
            <p:cNvPr id="122934" name="Line 58"/>
            <p:cNvSpPr>
              <a:spLocks noChangeShapeType="1"/>
            </p:cNvSpPr>
            <p:nvPr/>
          </p:nvSpPr>
          <p:spPr bwMode="auto">
            <a:xfrm flipH="1">
              <a:off x="543" y="2499"/>
              <a:ext cx="423" cy="435"/>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5" name="Rectangle 59"/>
            <p:cNvSpPr>
              <a:spLocks noChangeArrowheads="1"/>
            </p:cNvSpPr>
            <p:nvPr/>
          </p:nvSpPr>
          <p:spPr bwMode="auto">
            <a:xfrm>
              <a:off x="242" y="2778"/>
              <a:ext cx="702" cy="747"/>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36" name="Rectangle 60"/>
            <p:cNvSpPr>
              <a:spLocks noChangeArrowheads="1"/>
            </p:cNvSpPr>
            <p:nvPr/>
          </p:nvSpPr>
          <p:spPr bwMode="auto">
            <a:xfrm>
              <a:off x="271" y="2788"/>
              <a:ext cx="5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3. . . . which</a:t>
              </a:r>
              <a:endParaRPr lang="en-US" altLang="en-US" sz="2400">
                <a:latin typeface="Calibri" pitchFamily="34" charset="0"/>
                <a:ea typeface="Calibri" pitchFamily="34" charset="0"/>
                <a:cs typeface="Calibri" pitchFamily="34" charset="0"/>
              </a:endParaRPr>
            </a:p>
          </p:txBody>
        </p:sp>
        <p:sp>
          <p:nvSpPr>
            <p:cNvPr id="122937" name="Rectangle 61"/>
            <p:cNvSpPr>
              <a:spLocks noChangeArrowheads="1"/>
            </p:cNvSpPr>
            <p:nvPr/>
          </p:nvSpPr>
          <p:spPr bwMode="auto">
            <a:xfrm>
              <a:off x="271" y="2937"/>
              <a:ext cx="51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causes the</a:t>
              </a:r>
              <a:endParaRPr lang="en-US" altLang="en-US" sz="2400">
                <a:latin typeface="Calibri" pitchFamily="34" charset="0"/>
                <a:ea typeface="Calibri" pitchFamily="34" charset="0"/>
                <a:cs typeface="Calibri" pitchFamily="34" charset="0"/>
              </a:endParaRPr>
            </a:p>
          </p:txBody>
        </p:sp>
        <p:sp>
          <p:nvSpPr>
            <p:cNvPr id="122938" name="Rectangle 62"/>
            <p:cNvSpPr>
              <a:spLocks noChangeArrowheads="1"/>
            </p:cNvSpPr>
            <p:nvPr/>
          </p:nvSpPr>
          <p:spPr bwMode="auto">
            <a:xfrm>
              <a:off x="271" y="3087"/>
              <a:ext cx="53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price level </a:t>
              </a:r>
              <a:endParaRPr lang="en-US" altLang="en-US" sz="2400">
                <a:latin typeface="Calibri" pitchFamily="34" charset="0"/>
                <a:ea typeface="Calibri" pitchFamily="34" charset="0"/>
                <a:cs typeface="Calibri" pitchFamily="34" charset="0"/>
              </a:endParaRPr>
            </a:p>
          </p:txBody>
        </p:sp>
        <p:sp>
          <p:nvSpPr>
            <p:cNvPr id="122939" name="Rectangle 63"/>
            <p:cNvSpPr>
              <a:spLocks noChangeArrowheads="1"/>
            </p:cNvSpPr>
            <p:nvPr/>
          </p:nvSpPr>
          <p:spPr bwMode="auto">
            <a:xfrm>
              <a:off x="271" y="3237"/>
              <a:ext cx="33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to rise </a:t>
              </a:r>
              <a:endParaRPr lang="en-US" altLang="en-US" sz="2400">
                <a:latin typeface="Calibri" pitchFamily="34" charset="0"/>
                <a:ea typeface="Calibri" pitchFamily="34" charset="0"/>
                <a:cs typeface="Calibri" pitchFamily="34" charset="0"/>
              </a:endParaRPr>
            </a:p>
          </p:txBody>
        </p:sp>
        <p:sp>
          <p:nvSpPr>
            <p:cNvPr id="122940" name="Rectangle 64"/>
            <p:cNvSpPr>
              <a:spLocks noChangeArrowheads="1"/>
            </p:cNvSpPr>
            <p:nvPr/>
          </p:nvSpPr>
          <p:spPr bwMode="auto">
            <a:xfrm>
              <a:off x="271" y="3387"/>
              <a:ext cx="52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further . . .</a:t>
              </a:r>
              <a:endParaRPr lang="en-US" altLang="en-US" sz="2400">
                <a:latin typeface="Calibri" pitchFamily="34" charset="0"/>
                <a:ea typeface="Calibri" pitchFamily="34" charset="0"/>
                <a:cs typeface="Calibri" pitchFamily="34" charset="0"/>
              </a:endParaRPr>
            </a:p>
          </p:txBody>
        </p:sp>
      </p:grpSp>
      <p:grpSp>
        <p:nvGrpSpPr>
          <p:cNvPr id="7" name="Group 65"/>
          <p:cNvGrpSpPr>
            <a:grpSpLocks/>
          </p:cNvGrpSpPr>
          <p:nvPr/>
        </p:nvGrpSpPr>
        <p:grpSpPr bwMode="auto">
          <a:xfrm>
            <a:off x="1990681" y="5153025"/>
            <a:ext cx="2174875" cy="673100"/>
            <a:chOff x="1379" y="3246"/>
            <a:chExt cx="1370" cy="424"/>
          </a:xfrm>
        </p:grpSpPr>
        <p:sp>
          <p:nvSpPr>
            <p:cNvPr id="122930" name="Line 66"/>
            <p:cNvSpPr>
              <a:spLocks noChangeShapeType="1"/>
            </p:cNvSpPr>
            <p:nvPr/>
          </p:nvSpPr>
          <p:spPr bwMode="auto">
            <a:xfrm flipH="1" flipV="1">
              <a:off x="2549" y="3391"/>
              <a:ext cx="200" cy="279"/>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31" name="Rectangle 67"/>
            <p:cNvSpPr>
              <a:spLocks noChangeArrowheads="1"/>
            </p:cNvSpPr>
            <p:nvPr/>
          </p:nvSpPr>
          <p:spPr bwMode="auto">
            <a:xfrm>
              <a:off x="1379" y="3246"/>
              <a:ext cx="1292" cy="31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32" name="Rectangle 68"/>
            <p:cNvSpPr>
              <a:spLocks noChangeArrowheads="1"/>
            </p:cNvSpPr>
            <p:nvPr/>
          </p:nvSpPr>
          <p:spPr bwMode="auto">
            <a:xfrm>
              <a:off x="1409" y="3251"/>
              <a:ext cx="113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4. . . . but keeps output</a:t>
              </a:r>
              <a:endParaRPr lang="en-US" altLang="en-US" sz="2400">
                <a:latin typeface="Calibri" pitchFamily="34" charset="0"/>
                <a:ea typeface="Calibri" pitchFamily="34" charset="0"/>
                <a:cs typeface="Calibri" pitchFamily="34" charset="0"/>
              </a:endParaRPr>
            </a:p>
          </p:txBody>
        </p:sp>
        <p:sp>
          <p:nvSpPr>
            <p:cNvPr id="122933" name="Rectangle 69"/>
            <p:cNvSpPr>
              <a:spLocks noChangeArrowheads="1"/>
            </p:cNvSpPr>
            <p:nvPr/>
          </p:nvSpPr>
          <p:spPr bwMode="auto">
            <a:xfrm>
              <a:off x="1409" y="3401"/>
              <a:ext cx="87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at its natural rate.</a:t>
              </a:r>
              <a:endParaRPr lang="en-US" altLang="en-US" sz="2400">
                <a:latin typeface="Calibri" pitchFamily="34" charset="0"/>
                <a:ea typeface="Calibri" pitchFamily="34" charset="0"/>
                <a:cs typeface="Calibri" pitchFamily="34" charset="0"/>
              </a:endParaRPr>
            </a:p>
          </p:txBody>
        </p:sp>
      </p:grpSp>
      <p:grpSp>
        <p:nvGrpSpPr>
          <p:cNvPr id="8" name="Group 70"/>
          <p:cNvGrpSpPr>
            <a:grpSpLocks/>
          </p:cNvGrpSpPr>
          <p:nvPr/>
        </p:nvGrpSpPr>
        <p:grpSpPr bwMode="auto">
          <a:xfrm>
            <a:off x="5210130" y="3736976"/>
            <a:ext cx="2709862" cy="1274763"/>
            <a:chOff x="3407" y="2354"/>
            <a:chExt cx="1707" cy="803"/>
          </a:xfrm>
        </p:grpSpPr>
        <p:sp>
          <p:nvSpPr>
            <p:cNvPr id="122924" name="Line 71"/>
            <p:cNvSpPr>
              <a:spLocks noChangeShapeType="1"/>
            </p:cNvSpPr>
            <p:nvPr/>
          </p:nvSpPr>
          <p:spPr bwMode="auto">
            <a:xfrm flipH="1">
              <a:off x="3407" y="2733"/>
              <a:ext cx="401" cy="424"/>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5" name="Rectangle 72"/>
            <p:cNvSpPr>
              <a:spLocks noChangeArrowheads="1"/>
            </p:cNvSpPr>
            <p:nvPr/>
          </p:nvSpPr>
          <p:spPr bwMode="auto">
            <a:xfrm>
              <a:off x="3774" y="2354"/>
              <a:ext cx="1340" cy="60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26" name="Rectangle 73"/>
            <p:cNvSpPr>
              <a:spLocks noChangeArrowheads="1"/>
            </p:cNvSpPr>
            <p:nvPr/>
          </p:nvSpPr>
          <p:spPr bwMode="auto">
            <a:xfrm>
              <a:off x="3810" y="2356"/>
              <a:ext cx="113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itchFamily="34" charset="0"/>
                  <a:ea typeface="Calibri" pitchFamily="34" charset="0"/>
                  <a:cs typeface="Calibri" pitchFamily="34" charset="0"/>
                </a:rPr>
                <a:t>2. . . . policymakers can</a:t>
              </a:r>
              <a:endParaRPr lang="en-US" altLang="en-US" sz="2400" dirty="0">
                <a:latin typeface="Calibri" pitchFamily="34" charset="0"/>
                <a:ea typeface="Calibri" pitchFamily="34" charset="0"/>
                <a:cs typeface="Calibri" pitchFamily="34" charset="0"/>
              </a:endParaRPr>
            </a:p>
          </p:txBody>
        </p:sp>
        <p:sp>
          <p:nvSpPr>
            <p:cNvPr id="122927" name="Rectangle 74"/>
            <p:cNvSpPr>
              <a:spLocks noChangeArrowheads="1"/>
            </p:cNvSpPr>
            <p:nvPr/>
          </p:nvSpPr>
          <p:spPr bwMode="auto">
            <a:xfrm>
              <a:off x="3810" y="2506"/>
              <a:ext cx="661"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solidFill>
                    <a:srgbClr val="000000"/>
                  </a:solidFill>
                  <a:latin typeface="Calibri" pitchFamily="34" charset="0"/>
                  <a:ea typeface="Calibri" pitchFamily="34" charset="0"/>
                  <a:cs typeface="Calibri" pitchFamily="34" charset="0"/>
                </a:rPr>
                <a:t>fight </a:t>
              </a:r>
              <a:r>
                <a:rPr lang="en-US" altLang="en-US" sz="1500" dirty="0">
                  <a:solidFill>
                    <a:srgbClr val="000000"/>
                  </a:solidFill>
                  <a:latin typeface="Calibri" pitchFamily="34" charset="0"/>
                  <a:ea typeface="Calibri" pitchFamily="34" charset="0"/>
                  <a:cs typeface="Calibri" pitchFamily="34" charset="0"/>
                </a:rPr>
                <a:t>the shift</a:t>
              </a:r>
              <a:endParaRPr lang="en-US" altLang="en-US" sz="2400" dirty="0">
                <a:latin typeface="Calibri" pitchFamily="34" charset="0"/>
                <a:ea typeface="Calibri" pitchFamily="34" charset="0"/>
                <a:cs typeface="Calibri" pitchFamily="34" charset="0"/>
              </a:endParaRPr>
            </a:p>
          </p:txBody>
        </p:sp>
        <p:sp>
          <p:nvSpPr>
            <p:cNvPr id="122928" name="Rectangle 75"/>
            <p:cNvSpPr>
              <a:spLocks noChangeArrowheads="1"/>
            </p:cNvSpPr>
            <p:nvPr/>
          </p:nvSpPr>
          <p:spPr bwMode="auto">
            <a:xfrm>
              <a:off x="3810" y="2655"/>
              <a:ext cx="116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by expanding aggregate</a:t>
              </a:r>
              <a:endParaRPr lang="en-US" altLang="en-US" sz="2400">
                <a:latin typeface="Calibri" pitchFamily="34" charset="0"/>
                <a:ea typeface="Calibri" pitchFamily="34" charset="0"/>
                <a:cs typeface="Calibri" pitchFamily="34" charset="0"/>
              </a:endParaRPr>
            </a:p>
          </p:txBody>
        </p:sp>
        <p:sp>
          <p:nvSpPr>
            <p:cNvPr id="122929" name="Rectangle 76"/>
            <p:cNvSpPr>
              <a:spLocks noChangeArrowheads="1"/>
            </p:cNvSpPr>
            <p:nvPr/>
          </p:nvSpPr>
          <p:spPr bwMode="auto">
            <a:xfrm>
              <a:off x="3810" y="2805"/>
              <a:ext cx="57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demand . . .</a:t>
              </a:r>
              <a:endParaRPr lang="en-US" altLang="en-US" sz="2400">
                <a:latin typeface="Calibri" pitchFamily="34" charset="0"/>
                <a:ea typeface="Calibri" pitchFamily="34" charset="0"/>
                <a:cs typeface="Calibri" pitchFamily="34" charset="0"/>
              </a:endParaRPr>
            </a:p>
          </p:txBody>
        </p:sp>
      </p:grpSp>
      <p:grpSp>
        <p:nvGrpSpPr>
          <p:cNvPr id="9" name="Group 77"/>
          <p:cNvGrpSpPr>
            <a:grpSpLocks/>
          </p:cNvGrpSpPr>
          <p:nvPr/>
        </p:nvGrpSpPr>
        <p:grpSpPr bwMode="auto">
          <a:xfrm>
            <a:off x="5757817" y="1171575"/>
            <a:ext cx="2522538" cy="2070100"/>
            <a:chOff x="3752" y="738"/>
            <a:chExt cx="1589" cy="1304"/>
          </a:xfrm>
        </p:grpSpPr>
        <p:sp>
          <p:nvSpPr>
            <p:cNvPr id="122920" name="Line 78"/>
            <p:cNvSpPr>
              <a:spLocks noChangeShapeType="1"/>
            </p:cNvSpPr>
            <p:nvPr/>
          </p:nvSpPr>
          <p:spPr bwMode="auto">
            <a:xfrm flipV="1">
              <a:off x="3863" y="961"/>
              <a:ext cx="379" cy="108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21" name="Rectangle 79"/>
            <p:cNvSpPr>
              <a:spLocks noChangeArrowheads="1"/>
            </p:cNvSpPr>
            <p:nvPr/>
          </p:nvSpPr>
          <p:spPr bwMode="auto">
            <a:xfrm>
              <a:off x="3752" y="738"/>
              <a:ext cx="1589" cy="323"/>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22" name="Rectangle 80"/>
            <p:cNvSpPr>
              <a:spLocks noChangeArrowheads="1"/>
            </p:cNvSpPr>
            <p:nvPr/>
          </p:nvSpPr>
          <p:spPr bwMode="auto">
            <a:xfrm>
              <a:off x="3784" y="742"/>
              <a:ext cx="141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itchFamily="34" charset="0"/>
                  <a:ea typeface="Calibri" pitchFamily="34" charset="0"/>
                  <a:cs typeface="Calibri" pitchFamily="34" charset="0"/>
                </a:rPr>
                <a:t>1. When short-run aggregate</a:t>
              </a:r>
              <a:endParaRPr lang="en-US" altLang="en-US" sz="2400" dirty="0">
                <a:latin typeface="Calibri" pitchFamily="34" charset="0"/>
                <a:ea typeface="Calibri" pitchFamily="34" charset="0"/>
                <a:cs typeface="Calibri" pitchFamily="34" charset="0"/>
              </a:endParaRPr>
            </a:p>
          </p:txBody>
        </p:sp>
        <p:sp>
          <p:nvSpPr>
            <p:cNvPr id="122923" name="Rectangle 81"/>
            <p:cNvSpPr>
              <a:spLocks noChangeArrowheads="1"/>
            </p:cNvSpPr>
            <p:nvPr/>
          </p:nvSpPr>
          <p:spPr bwMode="auto">
            <a:xfrm>
              <a:off x="3784" y="892"/>
              <a:ext cx="71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itchFamily="34" charset="0"/>
                  <a:ea typeface="Calibri" pitchFamily="34" charset="0"/>
                  <a:cs typeface="Calibri" pitchFamily="34" charset="0"/>
                </a:rPr>
                <a:t>supply falls . . .</a:t>
              </a:r>
              <a:endParaRPr lang="en-US" altLang="en-US" sz="2400">
                <a:latin typeface="Calibri" pitchFamily="34" charset="0"/>
                <a:ea typeface="Calibri" pitchFamily="34" charset="0"/>
                <a:cs typeface="Calibri" pitchFamily="34" charset="0"/>
              </a:endParaRPr>
            </a:p>
          </p:txBody>
        </p:sp>
      </p:grpSp>
      <p:grpSp>
        <p:nvGrpSpPr>
          <p:cNvPr id="10" name="Group 82"/>
          <p:cNvGrpSpPr>
            <a:grpSpLocks/>
          </p:cNvGrpSpPr>
          <p:nvPr/>
        </p:nvGrpSpPr>
        <p:grpSpPr bwMode="auto">
          <a:xfrm>
            <a:off x="2874918" y="2657475"/>
            <a:ext cx="3502025" cy="2700338"/>
            <a:chOff x="1936" y="1674"/>
            <a:chExt cx="2206" cy="1701"/>
          </a:xfrm>
        </p:grpSpPr>
        <p:sp>
          <p:nvSpPr>
            <p:cNvPr id="122918" name="Line 83"/>
            <p:cNvSpPr>
              <a:spLocks noChangeShapeType="1"/>
            </p:cNvSpPr>
            <p:nvPr/>
          </p:nvSpPr>
          <p:spPr bwMode="auto">
            <a:xfrm flipH="1" flipV="1">
              <a:off x="1936" y="1674"/>
              <a:ext cx="1961" cy="1639"/>
            </a:xfrm>
            <a:prstGeom prst="line">
              <a:avLst/>
            </a:prstGeom>
            <a:noFill/>
            <a:ln w="52388">
              <a:solidFill>
                <a:srgbClr val="5F161D"/>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2919" name="Rectangle 84"/>
            <p:cNvSpPr>
              <a:spLocks noChangeArrowheads="1"/>
            </p:cNvSpPr>
            <p:nvPr/>
          </p:nvSpPr>
          <p:spPr bwMode="auto">
            <a:xfrm>
              <a:off x="3956" y="3230"/>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AD</a:t>
              </a:r>
              <a:r>
                <a:rPr lang="en-US" altLang="en-US" sz="1500" baseline="-25000">
                  <a:solidFill>
                    <a:srgbClr val="000000"/>
                  </a:solidFill>
                  <a:latin typeface="Calibri" pitchFamily="34" charset="0"/>
                  <a:ea typeface="Calibri" pitchFamily="34" charset="0"/>
                  <a:cs typeface="Calibri" pitchFamily="34" charset="0"/>
                </a:rPr>
                <a:t>2</a:t>
              </a:r>
              <a:endParaRPr lang="en-US" altLang="en-US" sz="2400">
                <a:latin typeface="Calibri" pitchFamily="34" charset="0"/>
                <a:ea typeface="Calibri" pitchFamily="34" charset="0"/>
                <a:cs typeface="Calibri" pitchFamily="34" charset="0"/>
              </a:endParaRPr>
            </a:p>
          </p:txBody>
        </p:sp>
      </p:grpSp>
      <p:grpSp>
        <p:nvGrpSpPr>
          <p:cNvPr id="11" name="Group 85"/>
          <p:cNvGrpSpPr>
            <a:grpSpLocks/>
          </p:cNvGrpSpPr>
          <p:nvPr/>
        </p:nvGrpSpPr>
        <p:grpSpPr bwMode="auto">
          <a:xfrm>
            <a:off x="1319168" y="3629026"/>
            <a:ext cx="3165475" cy="282575"/>
            <a:chOff x="956" y="2286"/>
            <a:chExt cx="1994" cy="178"/>
          </a:xfrm>
        </p:grpSpPr>
        <p:sp>
          <p:nvSpPr>
            <p:cNvPr id="122914" name="Line 86"/>
            <p:cNvSpPr>
              <a:spLocks noChangeShapeType="1"/>
            </p:cNvSpPr>
            <p:nvPr/>
          </p:nvSpPr>
          <p:spPr bwMode="auto">
            <a:xfrm>
              <a:off x="1156" y="2388"/>
              <a:ext cx="1615"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22915" name="Oval 87"/>
            <p:cNvSpPr>
              <a:spLocks noChangeArrowheads="1"/>
            </p:cNvSpPr>
            <p:nvPr/>
          </p:nvSpPr>
          <p:spPr bwMode="auto">
            <a:xfrm>
              <a:off x="2749" y="2354"/>
              <a:ext cx="67" cy="6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itchFamily="34" charset="0"/>
                <a:ea typeface="Calibri" pitchFamily="34" charset="0"/>
                <a:cs typeface="Calibri" pitchFamily="34" charset="0"/>
              </a:endParaRPr>
            </a:p>
          </p:txBody>
        </p:sp>
        <p:sp>
          <p:nvSpPr>
            <p:cNvPr id="122916" name="Rectangle 88"/>
            <p:cNvSpPr>
              <a:spLocks noChangeArrowheads="1"/>
            </p:cNvSpPr>
            <p:nvPr/>
          </p:nvSpPr>
          <p:spPr bwMode="auto">
            <a:xfrm>
              <a:off x="2885" y="2319"/>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itchFamily="34" charset="0"/>
                  <a:ea typeface="Calibri" pitchFamily="34" charset="0"/>
                  <a:cs typeface="Calibri" pitchFamily="34" charset="0"/>
                </a:rPr>
                <a:t>C</a:t>
              </a:r>
              <a:endParaRPr lang="en-US" altLang="en-US" sz="2400" dirty="0">
                <a:latin typeface="Calibri" pitchFamily="34" charset="0"/>
                <a:ea typeface="Calibri" pitchFamily="34" charset="0"/>
                <a:cs typeface="Calibri" pitchFamily="34" charset="0"/>
              </a:endParaRPr>
            </a:p>
          </p:txBody>
        </p:sp>
        <p:sp>
          <p:nvSpPr>
            <p:cNvPr id="122917" name="Rectangle 89"/>
            <p:cNvSpPr>
              <a:spLocks noChangeArrowheads="1"/>
            </p:cNvSpPr>
            <p:nvPr/>
          </p:nvSpPr>
          <p:spPr bwMode="auto">
            <a:xfrm>
              <a:off x="956" y="2286"/>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itchFamily="34" charset="0"/>
                  <a:ea typeface="Calibri" pitchFamily="34" charset="0"/>
                  <a:cs typeface="Calibri" pitchFamily="34" charset="0"/>
                </a:rPr>
                <a:t>P</a:t>
              </a:r>
              <a:r>
                <a:rPr lang="en-US" altLang="en-US" sz="1500" baseline="-25000">
                  <a:solidFill>
                    <a:srgbClr val="000000"/>
                  </a:solidFill>
                  <a:latin typeface="Calibri" pitchFamily="34" charset="0"/>
                  <a:ea typeface="Calibri" pitchFamily="34" charset="0"/>
                  <a:cs typeface="Calibri" pitchFamily="34" charset="0"/>
                </a:rPr>
                <a:t>3</a:t>
              </a:r>
              <a:endParaRPr lang="en-US" altLang="en-US" sz="2400">
                <a:latin typeface="Calibri" pitchFamily="34" charset="0"/>
                <a:ea typeface="Calibri" pitchFamily="34" charset="0"/>
                <a:cs typeface="Calibri" pitchFamily="34" charset="0"/>
              </a:endParaRPr>
            </a:p>
          </p:txBody>
        </p:sp>
      </p:grpSp>
      <p:sp>
        <p:nvSpPr>
          <p:cNvPr id="2" name="Oval 1"/>
          <p:cNvSpPr/>
          <p:nvPr/>
        </p:nvSpPr>
        <p:spPr bwMode="auto">
          <a:xfrm>
            <a:off x="3636279" y="4046990"/>
            <a:ext cx="109728" cy="10972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solidFill>
                  <a:schemeClr val="tx1"/>
                </a:solidFill>
              </a:ln>
              <a:effectLst/>
              <a:latin typeface="Times New Roman" pitchFamily="18" charset="0"/>
            </a:endParaRPr>
          </a:p>
        </p:txBody>
      </p:sp>
      <p:sp>
        <p:nvSpPr>
          <p:cNvPr id="4" name="TextBox 3"/>
          <p:cNvSpPr txBox="1"/>
          <p:nvPr/>
        </p:nvSpPr>
        <p:spPr>
          <a:xfrm>
            <a:off x="3720200" y="3954846"/>
            <a:ext cx="340241" cy="323165"/>
          </a:xfrm>
          <a:prstGeom prst="rect">
            <a:avLst/>
          </a:prstGeom>
          <a:noFill/>
        </p:spPr>
        <p:txBody>
          <a:bodyPr wrap="square" rtlCol="0">
            <a:spAutoFit/>
          </a:bodyPr>
          <a:lstStyle/>
          <a:p>
            <a:r>
              <a:rPr lang="en-US" sz="1500" i="1" dirty="0" smtClean="0">
                <a:latin typeface="Calibri" panose="020F0502020204030204" pitchFamily="34" charset="0"/>
                <a:cs typeface="Calibri" panose="020F0502020204030204" pitchFamily="34" charset="0"/>
              </a:rPr>
              <a:t>B</a:t>
            </a:r>
            <a:endParaRPr lang="en-US" sz="1500" i="1" dirty="0">
              <a:latin typeface="Calibri" panose="020F0502020204030204" pitchFamily="34" charset="0"/>
              <a:cs typeface="Calibri" panose="020F0502020204030204" pitchFamily="34" charset="0"/>
            </a:endParaRPr>
          </a:p>
        </p:txBody>
      </p:sp>
      <p:sp>
        <p:nvSpPr>
          <p:cNvPr id="12" name="TextBox 11"/>
          <p:cNvSpPr txBox="1"/>
          <p:nvPr/>
        </p:nvSpPr>
        <p:spPr>
          <a:xfrm>
            <a:off x="8452884" y="1177925"/>
            <a:ext cx="3508744" cy="3785652"/>
          </a:xfrm>
          <a:prstGeom prst="rect">
            <a:avLst/>
          </a:prstGeom>
          <a:noFill/>
        </p:spPr>
        <p:txBody>
          <a:bodyPr wrap="square" rtlCol="0">
            <a:spAutoFit/>
          </a:bodyPr>
          <a:lstStyle/>
          <a:p>
            <a:pPr marL="457200" indent="-457200">
              <a:buFont typeface="+mj-lt"/>
              <a:buAutoNum type="arabicPeriod" startAt="3"/>
            </a:pPr>
            <a:r>
              <a:rPr lang="en-US" dirty="0" smtClean="0">
                <a:latin typeface="Calibri" panose="020F0502020204030204" pitchFamily="34" charset="0"/>
                <a:cs typeface="Calibri" panose="020F0502020204030204" pitchFamily="34" charset="0"/>
              </a:rPr>
              <a:t>The government uses expansionary fiscal and monetary policy to shift the </a:t>
            </a:r>
            <a:r>
              <a:rPr lang="en-US" i="1" dirty="0" smtClean="0">
                <a:latin typeface="Calibri" panose="020F0502020204030204" pitchFamily="34" charset="0"/>
                <a:cs typeface="Calibri" panose="020F0502020204030204" pitchFamily="34" charset="0"/>
              </a:rPr>
              <a:t>AD</a:t>
            </a:r>
            <a:r>
              <a:rPr lang="en-US" dirty="0" smtClean="0">
                <a:latin typeface="Calibri" panose="020F0502020204030204" pitchFamily="34" charset="0"/>
                <a:cs typeface="Calibri" panose="020F0502020204030204" pitchFamily="34" charset="0"/>
              </a:rPr>
              <a:t> curve to the right </a:t>
            </a:r>
            <a:r>
              <a:rPr lang="en-US" i="1" dirty="0" smtClean="0">
                <a:latin typeface="Calibri" panose="020F0502020204030204" pitchFamily="34" charset="0"/>
                <a:cs typeface="Calibri" panose="020F0502020204030204" pitchFamily="34" charset="0"/>
              </a:rPr>
              <a:t>(AD</a:t>
            </a:r>
            <a:r>
              <a:rPr lang="en-US" baseline="-25000" dirty="0" smtClean="0">
                <a:latin typeface="Calibri" panose="020F0502020204030204" pitchFamily="34" charset="0"/>
                <a:cs typeface="Calibri" panose="020F0502020204030204" pitchFamily="34" charset="0"/>
              </a:rPr>
              <a:t>2</a:t>
            </a:r>
            <a:r>
              <a:rPr lang="en-US" i="1" dirty="0" smtClean="0">
                <a:latin typeface="Calibri" panose="020F0502020204030204" pitchFamily="34" charset="0"/>
                <a:cs typeface="Calibri" panose="020F0502020204030204" pitchFamily="34" charset="0"/>
              </a:rPr>
              <a:t>).</a:t>
            </a:r>
          </a:p>
          <a:p>
            <a:pPr marL="457200" indent="-457200">
              <a:buFont typeface="+mj-lt"/>
              <a:buAutoNum type="arabicPeriod" startAt="3"/>
            </a:pPr>
            <a:r>
              <a:rPr lang="en-US" dirty="0" smtClean="0">
                <a:latin typeface="Calibri" panose="020F0502020204030204" pitchFamily="34" charset="0"/>
                <a:cs typeface="Calibri" panose="020F0502020204030204" pitchFamily="34" charset="0"/>
              </a:rPr>
              <a:t>The economy goes from </a:t>
            </a:r>
            <a:r>
              <a:rPr lang="en-US" i="1" dirty="0" smtClean="0">
                <a:latin typeface="Calibri" panose="020F0502020204030204" pitchFamily="34" charset="0"/>
                <a:cs typeface="Calibri" panose="020F0502020204030204" pitchFamily="34" charset="0"/>
              </a:rPr>
              <a:t>B</a:t>
            </a:r>
            <a:r>
              <a:rPr lang="en-US" dirty="0" smtClean="0">
                <a:latin typeface="Calibri" panose="020F0502020204030204" pitchFamily="34" charset="0"/>
                <a:cs typeface="Calibri" panose="020F0502020204030204" pitchFamily="34" charset="0"/>
              </a:rPr>
              <a:t> to </a:t>
            </a:r>
            <a:r>
              <a:rPr lang="en-US" i="1" dirty="0" smtClean="0">
                <a:latin typeface="Calibri" panose="020F0502020204030204" pitchFamily="34" charset="0"/>
                <a:cs typeface="Calibri" panose="020F0502020204030204" pitchFamily="34" charset="0"/>
              </a:rPr>
              <a:t>C</a:t>
            </a:r>
            <a:r>
              <a:rPr lang="en-US" dirty="0" smtClean="0">
                <a:latin typeface="Calibri" panose="020F0502020204030204" pitchFamily="34" charset="0"/>
                <a:cs typeface="Calibri" panose="020F0502020204030204" pitchFamily="34" charset="0"/>
              </a:rPr>
              <a:t>.</a:t>
            </a:r>
          </a:p>
          <a:p>
            <a:pPr marL="457200" indent="-457200">
              <a:buFont typeface="+mj-lt"/>
              <a:buAutoNum type="arabicPeriod" startAt="3"/>
            </a:pPr>
            <a:r>
              <a:rPr lang="en-US" dirty="0" smtClean="0">
                <a:solidFill>
                  <a:srgbClr val="0070C0"/>
                </a:solidFill>
                <a:latin typeface="Calibri" panose="020F0502020204030204" pitchFamily="34" charset="0"/>
                <a:cs typeface="Calibri" panose="020F0502020204030204" pitchFamily="34" charset="0"/>
              </a:rPr>
              <a:t>So, output recovers. </a:t>
            </a:r>
          </a:p>
          <a:p>
            <a:pPr marL="457200" indent="-457200">
              <a:buFont typeface="+mj-lt"/>
              <a:buAutoNum type="arabicPeriod" startAt="3"/>
            </a:pPr>
            <a:r>
              <a:rPr lang="en-US" dirty="0" smtClean="0">
                <a:solidFill>
                  <a:srgbClr val="0070C0"/>
                </a:solidFill>
                <a:latin typeface="Calibri" panose="020F0502020204030204" pitchFamily="34" charset="0"/>
                <a:cs typeface="Calibri" panose="020F0502020204030204" pitchFamily="34" charset="0"/>
              </a:rPr>
              <a:t>But the inflation worsens.</a:t>
            </a:r>
            <a:endParaRPr lang="en-US" dirty="0">
              <a:solidFill>
                <a:srgbClr val="0070C0"/>
              </a:solidFill>
              <a:latin typeface="Calibri" panose="020F0502020204030204" pitchFamily="34" charset="0"/>
              <a:cs typeface="Calibri" panose="020F0502020204030204" pitchFamily="34" charset="0"/>
            </a:endParaRPr>
          </a:p>
        </p:txBody>
      </p:sp>
      <p:sp>
        <p:nvSpPr>
          <p:cNvPr id="13" name="Title 12"/>
          <p:cNvSpPr>
            <a:spLocks noGrp="1"/>
          </p:cNvSpPr>
          <p:nvPr>
            <p:ph type="title"/>
          </p:nvPr>
        </p:nvSpPr>
        <p:spPr/>
        <p:txBody>
          <a:bodyPr/>
          <a:lstStyle/>
          <a:p>
            <a:r>
              <a:rPr lang="en-US" altLang="en-US" sz="2800" dirty="0">
                <a:ea typeface="Calibri" panose="020F0502020204030204" pitchFamily="34" charset="0"/>
              </a:rPr>
              <a:t>Policy Response to an Adverse Shift in Aggregate Supply: Fight It!</a:t>
            </a:r>
            <a:endParaRPr lang="en-US" sz="2800" dirty="0"/>
          </a:p>
        </p:txBody>
      </p:sp>
    </p:spTree>
    <p:extLst>
      <p:ext uri="{BB962C8B-B14F-4D97-AF65-F5344CB8AC3E}">
        <p14:creationId xmlns:p14="http://schemas.microsoft.com/office/powerpoint/2010/main" val="1522094997"/>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ea typeface="Calibri" pitchFamily="34" charset="0"/>
              </a:rPr>
              <a:t>Case Study: Oil </a:t>
            </a:r>
            <a:r>
              <a:rPr lang="en-US" altLang="en-US" dirty="0">
                <a:ea typeface="Calibri" pitchFamily="34" charset="0"/>
              </a:rPr>
              <a:t>and the economy</a:t>
            </a:r>
            <a:endParaRPr lang="en-US" dirty="0"/>
          </a:p>
        </p:txBody>
      </p:sp>
      <p:sp>
        <p:nvSpPr>
          <p:cNvPr id="3" name="Content Placeholder 2"/>
          <p:cNvSpPr>
            <a:spLocks noGrp="1"/>
          </p:cNvSpPr>
          <p:nvPr>
            <p:ph idx="1"/>
          </p:nvPr>
        </p:nvSpPr>
        <p:spPr/>
        <p:txBody>
          <a:bodyPr/>
          <a:lstStyle/>
          <a:p>
            <a:r>
              <a:rPr lang="en-US" altLang="en-US" dirty="0">
                <a:ea typeface="Calibri" pitchFamily="34" charset="0"/>
              </a:rPr>
              <a:t>Economic fluctuations in the U.S. economy</a:t>
            </a:r>
          </a:p>
          <a:p>
            <a:pPr lvl="1"/>
            <a:r>
              <a:rPr lang="en-US" altLang="en-US" dirty="0">
                <a:ea typeface="Calibri" pitchFamily="34" charset="0"/>
              </a:rPr>
              <a:t>Since 1970</a:t>
            </a:r>
          </a:p>
          <a:p>
            <a:pPr lvl="1"/>
            <a:r>
              <a:rPr lang="en-US" altLang="en-US" dirty="0">
                <a:ea typeface="Calibri" pitchFamily="34" charset="0"/>
              </a:rPr>
              <a:t>Some: originated in the oil fields of the Middle East</a:t>
            </a:r>
          </a:p>
          <a:p>
            <a:r>
              <a:rPr lang="en-US" altLang="en-US" dirty="0">
                <a:ea typeface="Calibri" pitchFamily="34" charset="0"/>
              </a:rPr>
              <a:t>Some event - reduces the supply of crude oil flowing from Middle East</a:t>
            </a:r>
          </a:p>
          <a:p>
            <a:pPr lvl="1"/>
            <a:r>
              <a:rPr lang="en-US" altLang="en-US" dirty="0">
                <a:ea typeface="Calibri" pitchFamily="34" charset="0"/>
              </a:rPr>
              <a:t>Price of oil - rises around the world</a:t>
            </a:r>
          </a:p>
          <a:p>
            <a:pPr lvl="1"/>
            <a:r>
              <a:rPr lang="en-US" altLang="en-US" dirty="0">
                <a:ea typeface="Calibri" pitchFamily="34" charset="0"/>
              </a:rPr>
              <a:t>Aggregate-supply curve – shifts left</a:t>
            </a:r>
          </a:p>
          <a:p>
            <a:pPr lvl="1"/>
            <a:r>
              <a:rPr lang="en-US" altLang="en-US" dirty="0">
                <a:ea typeface="Calibri" pitchFamily="34" charset="0"/>
              </a:rPr>
              <a:t>Stagflation</a:t>
            </a:r>
          </a:p>
          <a:p>
            <a:pPr lvl="2"/>
            <a:r>
              <a:rPr lang="en-US" altLang="en-US" dirty="0">
                <a:ea typeface="Calibri" pitchFamily="34" charset="0"/>
              </a:rPr>
              <a:t>Mid-1970s</a:t>
            </a:r>
          </a:p>
          <a:p>
            <a:pPr lvl="2"/>
            <a:r>
              <a:rPr lang="en-US" altLang="en-US" dirty="0">
                <a:ea typeface="Calibri" pitchFamily="34" charset="0"/>
              </a:rPr>
              <a:t>Late-1970s</a:t>
            </a:r>
          </a:p>
          <a:p>
            <a:endParaRPr lang="en-US" dirty="0"/>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ea typeface="Calibri" pitchFamily="34" charset="0"/>
              </a:rPr>
              <a:t>Case Study: Oil and the economy</a:t>
            </a:r>
            <a:endParaRPr lang="en-US" dirty="0"/>
          </a:p>
        </p:txBody>
      </p:sp>
      <p:sp>
        <p:nvSpPr>
          <p:cNvPr id="3" name="Content Placeholder 2"/>
          <p:cNvSpPr>
            <a:spLocks noGrp="1"/>
          </p:cNvSpPr>
          <p:nvPr>
            <p:ph idx="1"/>
          </p:nvPr>
        </p:nvSpPr>
        <p:spPr/>
        <p:txBody>
          <a:bodyPr/>
          <a:lstStyle/>
          <a:p>
            <a:r>
              <a:rPr lang="en-US" altLang="en-US" dirty="0">
                <a:ea typeface="Calibri" pitchFamily="34" charset="0"/>
              </a:rPr>
              <a:t>Some event – increases the supply of crude oil from Middle East</a:t>
            </a:r>
          </a:p>
          <a:p>
            <a:pPr lvl="1"/>
            <a:r>
              <a:rPr lang="en-US" altLang="en-US" dirty="0">
                <a:ea typeface="Calibri" pitchFamily="34" charset="0"/>
              </a:rPr>
              <a:t>Price of oil decreases</a:t>
            </a:r>
          </a:p>
          <a:p>
            <a:pPr lvl="1"/>
            <a:r>
              <a:rPr lang="en-US" altLang="en-US" dirty="0">
                <a:ea typeface="Calibri" pitchFamily="34" charset="0"/>
              </a:rPr>
              <a:t>Aggregate-supply curve – shifts right</a:t>
            </a:r>
          </a:p>
          <a:p>
            <a:pPr lvl="2"/>
            <a:r>
              <a:rPr lang="en-US" altLang="en-US" dirty="0">
                <a:ea typeface="Calibri" pitchFamily="34" charset="0"/>
              </a:rPr>
              <a:t>Output – rapid growth</a:t>
            </a:r>
          </a:p>
          <a:p>
            <a:pPr lvl="2"/>
            <a:r>
              <a:rPr lang="en-US" altLang="en-US" dirty="0">
                <a:ea typeface="Calibri" pitchFamily="34" charset="0"/>
              </a:rPr>
              <a:t>Unemployment – falls</a:t>
            </a:r>
          </a:p>
          <a:p>
            <a:pPr lvl="2"/>
            <a:r>
              <a:rPr lang="en-US" altLang="en-US" dirty="0">
                <a:ea typeface="Calibri" pitchFamily="34" charset="0"/>
              </a:rPr>
              <a:t>Inflation rate – falls</a:t>
            </a:r>
            <a:endParaRPr lang="en-US"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ea typeface="Calibri" pitchFamily="34" charset="0"/>
              </a:rPr>
              <a:t>Case Study: Oil and the economy</a:t>
            </a:r>
            <a:endParaRPr lang="en-US" dirty="0"/>
          </a:p>
        </p:txBody>
      </p:sp>
      <p:sp>
        <p:nvSpPr>
          <p:cNvPr id="3" name="Content Placeholder 2"/>
          <p:cNvSpPr>
            <a:spLocks noGrp="1"/>
          </p:cNvSpPr>
          <p:nvPr>
            <p:ph idx="1"/>
          </p:nvPr>
        </p:nvSpPr>
        <p:spPr/>
        <p:txBody>
          <a:bodyPr/>
          <a:lstStyle/>
          <a:p>
            <a:r>
              <a:rPr lang="en-US" altLang="en-US" dirty="0">
                <a:ea typeface="Calibri" pitchFamily="34" charset="0"/>
              </a:rPr>
              <a:t>Recent years: World market for oil – not an important source of economic fluctuations</a:t>
            </a:r>
          </a:p>
          <a:p>
            <a:pPr lvl="1"/>
            <a:r>
              <a:rPr lang="en-US" altLang="en-US" dirty="0">
                <a:ea typeface="Calibri" pitchFamily="34" charset="0"/>
              </a:rPr>
              <a:t>Conservation efforts</a:t>
            </a:r>
          </a:p>
          <a:p>
            <a:pPr lvl="1"/>
            <a:r>
              <a:rPr lang="en-US" altLang="en-US" dirty="0">
                <a:ea typeface="Calibri" pitchFamily="34" charset="0"/>
              </a:rPr>
              <a:t>Changes in technology</a:t>
            </a:r>
          </a:p>
          <a:p>
            <a:r>
              <a:rPr lang="en-US" altLang="en-US" dirty="0">
                <a:ea typeface="Calibri" pitchFamily="34" charset="0"/>
              </a:rPr>
              <a:t>2008 - world oil prices – rising significantly</a:t>
            </a:r>
          </a:p>
          <a:p>
            <a:pPr lvl="1"/>
            <a:r>
              <a:rPr lang="en-US" altLang="en-US" dirty="0">
                <a:ea typeface="Calibri" pitchFamily="34" charset="0"/>
              </a:rPr>
              <a:t>Increased demand from a rapidly growing China</a:t>
            </a:r>
          </a:p>
          <a:p>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071" y="1371600"/>
            <a:ext cx="7432529"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Title 1"/>
          <p:cNvSpPr>
            <a:spLocks noGrp="1"/>
          </p:cNvSpPr>
          <p:nvPr>
            <p:ph type="title"/>
          </p:nvPr>
        </p:nvSpPr>
        <p:spPr/>
        <p:txBody>
          <a:bodyPr/>
          <a:lstStyle/>
          <a:p>
            <a:r>
              <a:rPr lang="en-US" altLang="en-US" smtClean="0"/>
              <a:t>Figure 1</a:t>
            </a:r>
            <a:r>
              <a:rPr lang="en-US" altLang="en-US" smtClean="0">
                <a:solidFill>
                  <a:srgbClr val="002060"/>
                </a:solidFill>
              </a:rPr>
              <a:t> A Look at Short-Run Economic Fluctuations (b)</a:t>
            </a:r>
            <a:endParaRPr lang="en-US" altLang="en-US" smtClean="0"/>
          </a:p>
        </p:txBody>
      </p:sp>
      <p:sp>
        <p:nvSpPr>
          <p:cNvPr id="10" name="TextBox 9"/>
          <p:cNvSpPr txBox="1">
            <a:spLocks noChangeArrowheads="1"/>
          </p:cNvSpPr>
          <p:nvPr/>
        </p:nvSpPr>
        <p:spPr bwMode="auto">
          <a:xfrm>
            <a:off x="275782" y="1371600"/>
            <a:ext cx="3998506"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dirty="0">
                <a:latin typeface="Calibri" pitchFamily="34" charset="0"/>
              </a:rPr>
              <a:t>This figure shows real GDP in panel (a), investment spending in panel (b), and unemployment in panel (c) for the U.S. economy. Recessions are shown as the shaded areas. </a:t>
            </a:r>
            <a:br>
              <a:rPr lang="en-US" altLang="en-US" sz="1800" dirty="0">
                <a:latin typeface="Calibri" pitchFamily="34" charset="0"/>
              </a:rPr>
            </a:br>
            <a:r>
              <a:rPr lang="en-US" altLang="en-US" sz="1800" dirty="0">
                <a:solidFill>
                  <a:srgbClr val="FF0000"/>
                </a:solidFill>
                <a:latin typeface="Calibri" pitchFamily="34" charset="0"/>
              </a:rPr>
              <a:t>Notice that real GDP and investment spending decline during recessions, while unemployment rises.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en-US" smtClean="0">
                <a:ea typeface="Calibri" pitchFamily="34" charset="0"/>
              </a:rPr>
              <a:t>John Maynard Keynes (1883-1946)</a:t>
            </a:r>
          </a:p>
        </p:txBody>
      </p:sp>
      <p:sp>
        <p:nvSpPr>
          <p:cNvPr id="126979" name="Rectangle 3"/>
          <p:cNvSpPr>
            <a:spLocks noGrp="1" noChangeArrowheads="1"/>
          </p:cNvSpPr>
          <p:nvPr>
            <p:ph idx="1"/>
          </p:nvPr>
        </p:nvSpPr>
        <p:spPr>
          <a:xfrm>
            <a:off x="609600" y="1447800"/>
            <a:ext cx="7678480" cy="4979126"/>
          </a:xfrm>
        </p:spPr>
        <p:txBody>
          <a:bodyPr/>
          <a:lstStyle/>
          <a:p>
            <a:pPr>
              <a:lnSpc>
                <a:spcPct val="90000"/>
              </a:lnSpc>
            </a:pPr>
            <a:r>
              <a:rPr lang="en-US" altLang="en-US" sz="3600" dirty="0">
                <a:ea typeface="Calibri" pitchFamily="34" charset="0"/>
              </a:rPr>
              <a:t>Our understanding of the short-run behavior of the economy grew out of economists’ attempts to understand why the Great Depression happened</a:t>
            </a:r>
          </a:p>
          <a:p>
            <a:pPr>
              <a:lnSpc>
                <a:spcPct val="90000"/>
              </a:lnSpc>
            </a:pPr>
            <a:r>
              <a:rPr lang="en-US" altLang="en-US" sz="3600" dirty="0">
                <a:ea typeface="Calibri" pitchFamily="34" charset="0"/>
              </a:rPr>
              <a:t>Published in 1936, Keynes’s </a:t>
            </a:r>
            <a:r>
              <a:rPr lang="en-US" altLang="en-US" sz="3600" i="1" dirty="0">
                <a:ea typeface="Calibri" pitchFamily="34" charset="0"/>
              </a:rPr>
              <a:t>The General Theory of Employment, Interest and Money</a:t>
            </a:r>
            <a:r>
              <a:rPr lang="en-US" altLang="en-US" sz="3600" dirty="0">
                <a:ea typeface="Calibri" pitchFamily="34" charset="0"/>
              </a:rPr>
              <a:t> laid the foundations</a:t>
            </a:r>
          </a:p>
        </p:txBody>
      </p:sp>
      <p:pic>
        <p:nvPicPr>
          <p:cNvPr id="134148" name="Picture 4" descr="keynes-TIME123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080" y="1447801"/>
            <a:ext cx="3810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9" name="Text Box 5"/>
          <p:cNvSpPr txBox="1">
            <a:spLocks noChangeArrowheads="1"/>
          </p:cNvSpPr>
          <p:nvPr/>
        </p:nvSpPr>
        <p:spPr bwMode="auto">
          <a:xfrm>
            <a:off x="8211880" y="6400800"/>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400"/>
              <a:t>TIME </a:t>
            </a:r>
            <a:r>
              <a:rPr lang="en-US" altLang="en-US" sz="1400">
                <a:hlinkClick r:id="rId3"/>
              </a:rPr>
              <a:t>Cover</a:t>
            </a:r>
            <a:r>
              <a:rPr lang="en-US" altLang="en-US" sz="1400"/>
              <a:t>, December 31, 1965</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en-US" altLang="en-US" smtClean="0">
                <a:ea typeface="Calibri" pitchFamily="34" charset="0"/>
              </a:rPr>
              <a:t>John Maynard Keynes (1883-1946)</a:t>
            </a:r>
          </a:p>
        </p:txBody>
      </p:sp>
      <p:sp>
        <p:nvSpPr>
          <p:cNvPr id="128003" name="Rectangle 3"/>
          <p:cNvSpPr>
            <a:spLocks noGrp="1" noChangeArrowheads="1"/>
          </p:cNvSpPr>
          <p:nvPr>
            <p:ph idx="1"/>
          </p:nvPr>
        </p:nvSpPr>
        <p:spPr>
          <a:xfrm>
            <a:off x="609600" y="1447800"/>
            <a:ext cx="7678480" cy="4979126"/>
          </a:xfrm>
        </p:spPr>
        <p:txBody>
          <a:bodyPr/>
          <a:lstStyle/>
          <a:p>
            <a:pPr>
              <a:lnSpc>
                <a:spcPct val="80000"/>
              </a:lnSpc>
            </a:pPr>
            <a:r>
              <a:rPr lang="en-US" altLang="en-US" sz="3600" dirty="0">
                <a:ea typeface="Calibri" pitchFamily="34" charset="0"/>
              </a:rPr>
              <a:t>“The long run is a misleading guide to current affairs. In the long run we are all dead. Economists set themselves too easy, too useless a task if in tempestuous seasons they can only tell us when the storm is long past, the ocean will be flat.” </a:t>
            </a:r>
          </a:p>
          <a:p>
            <a:pPr lvl="2">
              <a:lnSpc>
                <a:spcPct val="80000"/>
              </a:lnSpc>
            </a:pPr>
            <a:r>
              <a:rPr lang="en-US" altLang="en-US" sz="2800" i="1" dirty="0">
                <a:ea typeface="Calibri" pitchFamily="34" charset="0"/>
              </a:rPr>
              <a:t>A Tract on Monetary Reform</a:t>
            </a:r>
            <a:r>
              <a:rPr lang="en-US" altLang="en-US" sz="2800" dirty="0">
                <a:ea typeface="Calibri" pitchFamily="34" charset="0"/>
              </a:rPr>
              <a:t> (1923) </a:t>
            </a:r>
          </a:p>
        </p:txBody>
      </p:sp>
      <p:pic>
        <p:nvPicPr>
          <p:cNvPr id="128004" name="Picture 4" descr="keynes-TIME1231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8080" y="1447801"/>
            <a:ext cx="3810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t>Game of Theories: The Keynesians, </a:t>
            </a:r>
            <a:r>
              <a:rPr lang="en-US" dirty="0">
                <a:hlinkClick r:id="rId2"/>
              </a:rPr>
              <a:t>https://</a:t>
            </a:r>
            <a:r>
              <a:rPr lang="en-US" dirty="0" smtClean="0">
                <a:hlinkClick r:id="rId2"/>
              </a:rPr>
              <a:t>youtu.be/cYNVB5iqydk</a:t>
            </a:r>
            <a:r>
              <a:rPr lang="en-US" dirty="0" smtClean="0"/>
              <a:t>, Marginal Revolution University, YouTube, November 7, 2017</a:t>
            </a:r>
          </a:p>
          <a:p>
            <a:r>
              <a:rPr lang="en-US" dirty="0"/>
              <a:t>Game of Theories: The Great Recession, </a:t>
            </a:r>
            <a:r>
              <a:rPr lang="en-US" dirty="0">
                <a:hlinkClick r:id="rId3"/>
              </a:rPr>
              <a:t>https://youtu.be/_</a:t>
            </a:r>
            <a:r>
              <a:rPr lang="en-US" dirty="0" smtClean="0">
                <a:hlinkClick r:id="rId3"/>
              </a:rPr>
              <a:t>lsbJRmNcic</a:t>
            </a:r>
            <a:r>
              <a:rPr lang="en-US" dirty="0" smtClean="0"/>
              <a:t>, </a:t>
            </a:r>
            <a:r>
              <a:rPr lang="en-US" dirty="0"/>
              <a:t>Marginal Revolution University, YouTube, </a:t>
            </a:r>
            <a:r>
              <a:rPr lang="en-US" dirty="0" smtClean="0"/>
              <a:t>December 5, 2017</a:t>
            </a:r>
            <a:endParaRPr lang="en-US" dirty="0"/>
          </a:p>
          <a:p>
            <a:endParaRPr lang="en-US" dirty="0"/>
          </a:p>
          <a:p>
            <a:endParaRPr lang="en-US" dirty="0"/>
          </a:p>
        </p:txBody>
      </p:sp>
    </p:spTree>
    <p:extLst>
      <p:ext uri="{BB962C8B-B14F-4D97-AF65-F5344CB8AC3E}">
        <p14:creationId xmlns:p14="http://schemas.microsoft.com/office/powerpoint/2010/main" val="229557456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smtClean="0">
                <a:ea typeface="Calibri" pitchFamily="34" charset="0"/>
              </a:rPr>
              <a:t>Summary</a:t>
            </a:r>
            <a:endParaRPr lang="en-US" altLang="en-US" smtClean="0">
              <a:latin typeface="Tahoma" pitchFamily="34" charset="0"/>
              <a:ea typeface="Calibri" pitchFamily="34" charset="0"/>
            </a:endParaRPr>
          </a:p>
        </p:txBody>
      </p:sp>
      <p:sp>
        <p:nvSpPr>
          <p:cNvPr id="129027" name="Rectangle 3"/>
          <p:cNvSpPr>
            <a:spLocks noGrp="1" noChangeArrowheads="1"/>
          </p:cNvSpPr>
          <p:nvPr>
            <p:ph type="body" idx="1"/>
          </p:nvPr>
        </p:nvSpPr>
        <p:spPr>
          <a:xfrm>
            <a:off x="1981200" y="1447800"/>
            <a:ext cx="8382000" cy="4978400"/>
          </a:xfrm>
        </p:spPr>
        <p:txBody>
          <a:bodyPr/>
          <a:lstStyle/>
          <a:p>
            <a:r>
              <a:rPr lang="en-US" altLang="en-US" smtClean="0">
                <a:ea typeface="Calibri" pitchFamily="34" charset="0"/>
              </a:rPr>
              <a:t>All societies experience short-run economic fluctuations around long-run trends. </a:t>
            </a:r>
          </a:p>
          <a:p>
            <a:r>
              <a:rPr lang="en-US" altLang="en-US" smtClean="0">
                <a:ea typeface="Calibri" pitchFamily="34" charset="0"/>
              </a:rPr>
              <a:t>These fluctuations are irregular and largely unpredictable.</a:t>
            </a:r>
          </a:p>
          <a:p>
            <a:r>
              <a:rPr lang="en-US" altLang="en-US" smtClean="0">
                <a:ea typeface="Calibri" pitchFamily="34" charset="0"/>
              </a:rPr>
              <a:t>When recessions occur, real GDP and other measures of income, spending, and production fall, and unemployment rises.</a:t>
            </a:r>
          </a:p>
        </p:txBody>
      </p:sp>
      <p:sp>
        <p:nvSpPr>
          <p:cNvPr id="129028"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en-US" smtClean="0">
                <a:ea typeface="Calibri" pitchFamily="34" charset="0"/>
              </a:rPr>
              <a:t>Summary</a:t>
            </a:r>
            <a:endParaRPr lang="en-US" altLang="en-US" smtClean="0">
              <a:latin typeface="Tahoma" pitchFamily="34" charset="0"/>
              <a:ea typeface="Calibri" pitchFamily="34" charset="0"/>
            </a:endParaRPr>
          </a:p>
        </p:txBody>
      </p:sp>
      <p:sp>
        <p:nvSpPr>
          <p:cNvPr id="130051" name="Rectangle 3"/>
          <p:cNvSpPr>
            <a:spLocks noGrp="1" noChangeArrowheads="1"/>
          </p:cNvSpPr>
          <p:nvPr>
            <p:ph type="body" idx="1"/>
          </p:nvPr>
        </p:nvSpPr>
        <p:spPr>
          <a:xfrm>
            <a:off x="1981200" y="1447800"/>
            <a:ext cx="8382000" cy="4978400"/>
          </a:xfrm>
        </p:spPr>
        <p:txBody>
          <a:bodyPr/>
          <a:lstStyle/>
          <a:p>
            <a:r>
              <a:rPr lang="en-US" altLang="en-US" smtClean="0">
                <a:ea typeface="Calibri" pitchFamily="34" charset="0"/>
              </a:rPr>
              <a:t>Economists analyze short-run economic fluctuations using the aggregate demand and aggregate supply model.</a:t>
            </a:r>
          </a:p>
          <a:p>
            <a:r>
              <a:rPr lang="en-US" altLang="en-US" smtClean="0">
                <a:ea typeface="Calibri" pitchFamily="34" charset="0"/>
              </a:rPr>
              <a:t>According to the model of aggregate demand and aggregate supply, the output of goods and services and the overall level of prices adjust to balance aggregate demand and aggregate supply.</a:t>
            </a:r>
          </a:p>
        </p:txBody>
      </p:sp>
      <p:sp>
        <p:nvSpPr>
          <p:cNvPr id="130052"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r>
              <a:rPr lang="en-US" altLang="en-US" smtClean="0">
                <a:ea typeface="Calibri" pitchFamily="34" charset="0"/>
              </a:rPr>
              <a:t>Summary</a:t>
            </a:r>
            <a:endParaRPr lang="en-US" altLang="en-US" smtClean="0">
              <a:latin typeface="Tahoma" pitchFamily="34" charset="0"/>
              <a:ea typeface="Calibri" pitchFamily="34" charset="0"/>
            </a:endParaRPr>
          </a:p>
        </p:txBody>
      </p:sp>
      <p:sp>
        <p:nvSpPr>
          <p:cNvPr id="131075" name="Rectangle 3"/>
          <p:cNvSpPr>
            <a:spLocks noGrp="1" noChangeArrowheads="1"/>
          </p:cNvSpPr>
          <p:nvPr>
            <p:ph type="body" idx="1"/>
          </p:nvPr>
        </p:nvSpPr>
        <p:spPr>
          <a:xfrm>
            <a:off x="1981200" y="1447800"/>
            <a:ext cx="8382000" cy="4978400"/>
          </a:xfrm>
        </p:spPr>
        <p:txBody>
          <a:bodyPr/>
          <a:lstStyle/>
          <a:p>
            <a:r>
              <a:rPr lang="en-US" altLang="en-US" smtClean="0">
                <a:ea typeface="Calibri" pitchFamily="34" charset="0"/>
              </a:rPr>
              <a:t>The aggregate-demand curve slopes downward for three reasons:  a wealth effect, an interest rate effect, and an exchange rate effect.</a:t>
            </a:r>
          </a:p>
          <a:p>
            <a:r>
              <a:rPr lang="en-US" altLang="en-US" smtClean="0">
                <a:ea typeface="Calibri" pitchFamily="34" charset="0"/>
              </a:rPr>
              <a:t>Any event or policy that changes consumption, investment, government purchases, or net exports at a given price level will shift the aggregate-demand curve.</a:t>
            </a:r>
          </a:p>
        </p:txBody>
      </p:sp>
      <p:sp>
        <p:nvSpPr>
          <p:cNvPr id="131076"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r>
              <a:rPr lang="en-US" altLang="en-US" smtClean="0">
                <a:ea typeface="Calibri" pitchFamily="34" charset="0"/>
              </a:rPr>
              <a:t>Summary</a:t>
            </a:r>
            <a:endParaRPr lang="en-US" altLang="en-US" smtClean="0">
              <a:latin typeface="Tahoma" pitchFamily="34" charset="0"/>
              <a:ea typeface="Calibri" pitchFamily="34" charset="0"/>
            </a:endParaRPr>
          </a:p>
        </p:txBody>
      </p:sp>
      <p:sp>
        <p:nvSpPr>
          <p:cNvPr id="132099" name="Rectangle 3"/>
          <p:cNvSpPr>
            <a:spLocks noGrp="1" noChangeArrowheads="1"/>
          </p:cNvSpPr>
          <p:nvPr>
            <p:ph type="body" idx="1"/>
          </p:nvPr>
        </p:nvSpPr>
        <p:spPr>
          <a:xfrm>
            <a:off x="1981200" y="1447800"/>
            <a:ext cx="8382000" cy="4978400"/>
          </a:xfrm>
        </p:spPr>
        <p:txBody>
          <a:bodyPr/>
          <a:lstStyle/>
          <a:p>
            <a:r>
              <a:rPr lang="en-US" altLang="en-US" smtClean="0">
                <a:ea typeface="Calibri" pitchFamily="34" charset="0"/>
              </a:rPr>
              <a:t>In the long run, the aggregate supply curve is vertical.</a:t>
            </a:r>
          </a:p>
          <a:p>
            <a:r>
              <a:rPr lang="en-US" altLang="en-US" smtClean="0">
                <a:ea typeface="Calibri" pitchFamily="34" charset="0"/>
              </a:rPr>
              <a:t>The short-run, the aggregate supply curve is upward sloping. </a:t>
            </a:r>
          </a:p>
          <a:p>
            <a:r>
              <a:rPr lang="en-US" altLang="en-US" smtClean="0">
                <a:ea typeface="Calibri" pitchFamily="34" charset="0"/>
              </a:rPr>
              <a:t>The are three theories explaining the upward slope of short-run aggregate supply:  the misperceptions theory, the sticky-wage theory, and the sticky-price theory.</a:t>
            </a:r>
          </a:p>
        </p:txBody>
      </p:sp>
      <p:sp>
        <p:nvSpPr>
          <p:cNvPr id="132100"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r>
              <a:rPr lang="en-US" altLang="en-US" smtClean="0">
                <a:ea typeface="Calibri" pitchFamily="34" charset="0"/>
              </a:rPr>
              <a:t>Summary</a:t>
            </a:r>
            <a:endParaRPr lang="en-US" altLang="en-US" smtClean="0">
              <a:latin typeface="Tahoma" pitchFamily="34" charset="0"/>
              <a:ea typeface="Calibri" pitchFamily="34" charset="0"/>
            </a:endParaRPr>
          </a:p>
        </p:txBody>
      </p:sp>
      <p:sp>
        <p:nvSpPr>
          <p:cNvPr id="133123" name="Rectangle 3"/>
          <p:cNvSpPr>
            <a:spLocks noGrp="1" noChangeArrowheads="1"/>
          </p:cNvSpPr>
          <p:nvPr>
            <p:ph type="body" idx="1"/>
          </p:nvPr>
        </p:nvSpPr>
        <p:spPr>
          <a:xfrm>
            <a:off x="1981200" y="1447800"/>
            <a:ext cx="8382000" cy="4978400"/>
          </a:xfrm>
        </p:spPr>
        <p:txBody>
          <a:bodyPr/>
          <a:lstStyle/>
          <a:p>
            <a:r>
              <a:rPr lang="en-US" altLang="en-US" smtClean="0">
                <a:ea typeface="Calibri" pitchFamily="34" charset="0"/>
              </a:rPr>
              <a:t>Events that alter the economy’s ability to produce output will shift the short-run aggregate-supply curve.</a:t>
            </a:r>
          </a:p>
          <a:p>
            <a:r>
              <a:rPr lang="en-US" altLang="en-US" smtClean="0">
                <a:ea typeface="Calibri" pitchFamily="34" charset="0"/>
              </a:rPr>
              <a:t>Also, the position of the short-run aggregate-supply curve depends on the expected price level.</a:t>
            </a:r>
          </a:p>
          <a:p>
            <a:r>
              <a:rPr lang="en-US" altLang="en-US" smtClean="0">
                <a:ea typeface="Calibri" pitchFamily="34" charset="0"/>
              </a:rPr>
              <a:t>One possible cause of economic fluctuations is a shift in aggregate demand.</a:t>
            </a:r>
          </a:p>
        </p:txBody>
      </p:sp>
      <p:sp>
        <p:nvSpPr>
          <p:cNvPr id="133124"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r>
              <a:rPr lang="en-US" altLang="en-US" smtClean="0">
                <a:ea typeface="Calibri" pitchFamily="34" charset="0"/>
              </a:rPr>
              <a:t>Summary</a:t>
            </a:r>
            <a:endParaRPr lang="en-US" altLang="en-US" smtClean="0">
              <a:latin typeface="Tahoma" pitchFamily="34" charset="0"/>
              <a:ea typeface="Calibri" pitchFamily="34" charset="0"/>
            </a:endParaRPr>
          </a:p>
        </p:txBody>
      </p:sp>
      <p:sp>
        <p:nvSpPr>
          <p:cNvPr id="134147" name="Rectangle 3"/>
          <p:cNvSpPr>
            <a:spLocks noGrp="1" noChangeArrowheads="1"/>
          </p:cNvSpPr>
          <p:nvPr>
            <p:ph type="body" idx="1"/>
          </p:nvPr>
        </p:nvSpPr>
        <p:spPr>
          <a:xfrm>
            <a:off x="1981200" y="1447800"/>
            <a:ext cx="8382000" cy="4978400"/>
          </a:xfrm>
        </p:spPr>
        <p:txBody>
          <a:bodyPr/>
          <a:lstStyle/>
          <a:p>
            <a:r>
              <a:rPr lang="en-US" altLang="en-US" smtClean="0">
                <a:ea typeface="Calibri" pitchFamily="34" charset="0"/>
              </a:rPr>
              <a:t>A second possible cause of economic fluctuations is a shift in aggregate supply.</a:t>
            </a:r>
          </a:p>
          <a:p>
            <a:r>
              <a:rPr lang="en-US" altLang="en-US" smtClean="0">
                <a:ea typeface="Calibri" pitchFamily="34" charset="0"/>
              </a:rPr>
              <a:t>Stagflation is a period of falling output and rising prices.</a:t>
            </a:r>
          </a:p>
        </p:txBody>
      </p:sp>
      <p:sp>
        <p:nvSpPr>
          <p:cNvPr id="134148" name="Line 4"/>
          <p:cNvSpPr>
            <a:spLocks noChangeShapeType="1"/>
          </p:cNvSpPr>
          <p:nvPr/>
        </p:nvSpPr>
        <p:spPr bwMode="auto">
          <a:xfrm>
            <a:off x="1997075" y="1108075"/>
            <a:ext cx="8293100" cy="0"/>
          </a:xfrm>
          <a:prstGeom prst="line">
            <a:avLst/>
          </a:prstGeom>
          <a:noFill/>
          <a:ln w="12700">
            <a:solidFill>
              <a:srgbClr val="FFFF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z="2000" dirty="0">
                <a:solidFill>
                  <a:srgbClr val="C00000"/>
                </a:solidFill>
                <a:ea typeface="Calibri" pitchFamily="34" charset="0"/>
              </a:rPr>
              <a:t>THREE KEY FACTS ABOUT ECONOMIC FLUCTUATIONS:</a:t>
            </a:r>
            <a:r>
              <a:rPr lang="en-US" altLang="en-US" sz="2000" dirty="0">
                <a:ea typeface="Calibri" pitchFamily="34" charset="0"/>
              </a:rPr>
              <a:t/>
            </a:r>
            <a:br>
              <a:rPr lang="en-US" altLang="en-US" sz="2000" dirty="0">
                <a:ea typeface="Calibri" pitchFamily="34" charset="0"/>
              </a:rPr>
            </a:br>
            <a:r>
              <a:rPr lang="en-US" altLang="en-US" dirty="0">
                <a:ea typeface="Calibri" pitchFamily="34" charset="0"/>
              </a:rPr>
              <a:t>3: As </a:t>
            </a:r>
            <a:r>
              <a:rPr lang="en-US" altLang="en-US" dirty="0" smtClean="0">
                <a:ea typeface="Calibri" pitchFamily="34" charset="0"/>
              </a:rPr>
              <a:t>Output Falls</a:t>
            </a:r>
            <a:r>
              <a:rPr lang="en-US" altLang="en-US" dirty="0">
                <a:ea typeface="Calibri" pitchFamily="34" charset="0"/>
              </a:rPr>
              <a:t>, </a:t>
            </a:r>
            <a:r>
              <a:rPr lang="en-US" altLang="en-US" dirty="0" smtClean="0">
                <a:ea typeface="Calibri" pitchFamily="34" charset="0"/>
              </a:rPr>
              <a:t>Unemployment Rises</a:t>
            </a:r>
            <a:endParaRPr lang="en-US" altLang="en-US" dirty="0" smtClean="0">
              <a:latin typeface="Tahoma" pitchFamily="34" charset="0"/>
              <a:ea typeface="Calibri" pitchFamily="34" charset="0"/>
            </a:endParaRPr>
          </a:p>
        </p:txBody>
      </p:sp>
      <p:sp>
        <p:nvSpPr>
          <p:cNvPr id="24579" name="Rectangle 3"/>
          <p:cNvSpPr>
            <a:spLocks noGrp="1" noChangeArrowheads="1"/>
          </p:cNvSpPr>
          <p:nvPr>
            <p:ph idx="1"/>
          </p:nvPr>
        </p:nvSpPr>
        <p:spPr/>
        <p:txBody>
          <a:bodyPr/>
          <a:lstStyle/>
          <a:p>
            <a:r>
              <a:rPr lang="en-US" altLang="en-US" dirty="0" smtClean="0">
                <a:ea typeface="Calibri" pitchFamily="34" charset="0"/>
              </a:rPr>
              <a:t>The unemployment rate never approaches zero; instead it </a:t>
            </a:r>
            <a:r>
              <a:rPr lang="en-US" altLang="en-US" i="1" dirty="0" smtClean="0">
                <a:ea typeface="Calibri" pitchFamily="34" charset="0"/>
              </a:rPr>
              <a:t>fluctuates around</a:t>
            </a:r>
            <a:r>
              <a:rPr lang="en-US" altLang="en-US" dirty="0" smtClean="0">
                <a:ea typeface="Calibri" pitchFamily="34" charset="0"/>
              </a:rPr>
              <a:t> its natural rate, which itself fluctuates between 5 and 6 percent.</a:t>
            </a:r>
          </a:p>
          <a:p>
            <a:r>
              <a:rPr lang="en-US" altLang="en-US" dirty="0" smtClean="0">
                <a:ea typeface="Calibri" pitchFamily="34" charset="0"/>
              </a:rPr>
              <a:t>See Figure 1 (c), next slide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9486" y="1371600"/>
            <a:ext cx="8096114" cy="378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483" name="Title 1"/>
          <p:cNvSpPr>
            <a:spLocks noGrp="1"/>
          </p:cNvSpPr>
          <p:nvPr>
            <p:ph type="title"/>
          </p:nvPr>
        </p:nvSpPr>
        <p:spPr/>
        <p:txBody>
          <a:bodyPr/>
          <a:lstStyle/>
          <a:p>
            <a:r>
              <a:rPr lang="en-US" altLang="en-US" dirty="0" smtClean="0"/>
              <a:t>Figure 1</a:t>
            </a:r>
            <a:r>
              <a:rPr lang="en-US" altLang="en-US" dirty="0" smtClean="0">
                <a:solidFill>
                  <a:srgbClr val="002060"/>
                </a:solidFill>
              </a:rPr>
              <a:t>A Look at Short-Run Economic Fluctuations (c)</a:t>
            </a:r>
            <a:endParaRPr lang="en-US" altLang="en-US" dirty="0" smtClean="0"/>
          </a:p>
        </p:txBody>
      </p:sp>
      <p:sp>
        <p:nvSpPr>
          <p:cNvPr id="10" name="TextBox 9"/>
          <p:cNvSpPr txBox="1">
            <a:spLocks noChangeArrowheads="1"/>
          </p:cNvSpPr>
          <p:nvPr/>
        </p:nvSpPr>
        <p:spPr bwMode="auto">
          <a:xfrm>
            <a:off x="212651" y="1371600"/>
            <a:ext cx="349808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800" dirty="0">
                <a:latin typeface="Calibri" pitchFamily="34" charset="0"/>
              </a:rPr>
              <a:t>This figure shows real GDP in panel (a), investment spending in panel (b), and unemployment in panel (c) for the U.S. economy. Recessions are shown as the shaded areas. </a:t>
            </a:r>
            <a:br>
              <a:rPr lang="en-US" altLang="en-US" sz="1800" dirty="0">
                <a:latin typeface="Calibri" pitchFamily="34" charset="0"/>
              </a:rPr>
            </a:br>
            <a:r>
              <a:rPr lang="en-US" altLang="en-US" sz="1800" dirty="0">
                <a:solidFill>
                  <a:srgbClr val="FF0000"/>
                </a:solidFill>
                <a:latin typeface="Calibri" pitchFamily="34" charset="0"/>
              </a:rPr>
              <a:t>Notice that real GDP and investment spending decline during recessions, while unemployment rises.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Explaining short-run economic fluctuations</a:t>
            </a:r>
            <a:endParaRPr lang="en-US" dirty="0"/>
          </a:p>
        </p:txBody>
      </p:sp>
      <p:sp>
        <p:nvSpPr>
          <p:cNvPr id="25603" name="Text Placeholder 3"/>
          <p:cNvSpPr>
            <a:spLocks noGrp="1"/>
          </p:cNvSpPr>
          <p:nvPr>
            <p:ph type="body" idx="1"/>
          </p:nvPr>
        </p:nvSpPr>
        <p:spPr/>
        <p:txBody>
          <a:bodyPr/>
          <a:lstStyle/>
          <a:p>
            <a:r>
              <a:rPr lang="en-US" altLang="en-US" dirty="0" smtClean="0">
                <a:ea typeface="Calibri" pitchFamily="34" charset="0"/>
              </a:rPr>
              <a:t>This is the theory of Aggregate Demand and Aggregate Supply</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Review of long-run </a:t>
            </a:r>
            <a:r>
              <a:rPr lang="en-US" dirty="0" smtClean="0"/>
              <a:t>macroeconomics</a:t>
            </a:r>
            <a:endParaRPr lang="en-US" altLang="en-US" dirty="0" smtClean="0">
              <a:ea typeface="Calibri" pitchFamily="34" charset="0"/>
            </a:endParaRPr>
          </a:p>
        </p:txBody>
      </p:sp>
      <p:sp>
        <p:nvSpPr>
          <p:cNvPr id="3" name="Content Placeholder 2"/>
          <p:cNvSpPr>
            <a:spLocks noGrp="1"/>
          </p:cNvSpPr>
          <p:nvPr>
            <p:ph idx="1"/>
          </p:nvPr>
        </p:nvSpPr>
        <p:spPr/>
        <p:txBody>
          <a:bodyPr>
            <a:normAutofit fontScale="70000" lnSpcReduction="20000"/>
          </a:bodyPr>
          <a:lstStyle/>
          <a:p>
            <a:pPr>
              <a:defRPr/>
            </a:pPr>
            <a:r>
              <a:rPr lang="en-US" dirty="0" smtClean="0"/>
              <a:t>Chapter 7: </a:t>
            </a:r>
            <a:r>
              <a:rPr lang="en-US" b="1" dirty="0" smtClean="0">
                <a:solidFill>
                  <a:srgbClr val="FF0000"/>
                </a:solidFill>
              </a:rPr>
              <a:t>GDP</a:t>
            </a:r>
            <a:r>
              <a:rPr lang="en-US" dirty="0" smtClean="0"/>
              <a:t> depends on </a:t>
            </a:r>
          </a:p>
          <a:p>
            <a:pPr lvl="1">
              <a:defRPr/>
            </a:pPr>
            <a:r>
              <a:rPr lang="en-US" dirty="0" smtClean="0"/>
              <a:t>number of workers</a:t>
            </a:r>
          </a:p>
          <a:p>
            <a:pPr lvl="1">
              <a:defRPr/>
            </a:pPr>
            <a:r>
              <a:rPr lang="en-US" dirty="0"/>
              <a:t>p</a:t>
            </a:r>
            <a:r>
              <a:rPr lang="en-US" dirty="0" smtClean="0"/>
              <a:t>hysical capital per worker</a:t>
            </a:r>
          </a:p>
          <a:p>
            <a:pPr lvl="1">
              <a:defRPr/>
            </a:pPr>
            <a:r>
              <a:rPr lang="en-US" dirty="0" smtClean="0"/>
              <a:t>human capital per worker</a:t>
            </a:r>
          </a:p>
          <a:p>
            <a:pPr lvl="1">
              <a:defRPr/>
            </a:pPr>
            <a:r>
              <a:rPr lang="en-US" dirty="0" smtClean="0"/>
              <a:t>natural resources per worker</a:t>
            </a:r>
          </a:p>
          <a:p>
            <a:pPr lvl="1">
              <a:defRPr/>
            </a:pPr>
            <a:r>
              <a:rPr lang="en-US" dirty="0" smtClean="0"/>
              <a:t>technological knowledge</a:t>
            </a:r>
          </a:p>
          <a:p>
            <a:pPr lvl="1">
              <a:defRPr/>
            </a:pPr>
            <a:r>
              <a:rPr lang="en-US" dirty="0" smtClean="0"/>
              <a:t>laws, government policies, and their enforcement</a:t>
            </a:r>
          </a:p>
          <a:p>
            <a:pPr>
              <a:defRPr/>
            </a:pPr>
            <a:r>
              <a:rPr lang="en-US" dirty="0" smtClean="0"/>
              <a:t>Chapter 8: </a:t>
            </a:r>
            <a:r>
              <a:rPr lang="en-US" b="1" dirty="0" smtClean="0">
                <a:solidFill>
                  <a:srgbClr val="FF0000"/>
                </a:solidFill>
              </a:rPr>
              <a:t>saving</a:t>
            </a:r>
            <a:r>
              <a:rPr lang="en-US" dirty="0" smtClean="0"/>
              <a:t>, </a:t>
            </a:r>
            <a:r>
              <a:rPr lang="en-US" b="1" dirty="0" smtClean="0">
                <a:solidFill>
                  <a:srgbClr val="FF0000"/>
                </a:solidFill>
              </a:rPr>
              <a:t>investment</a:t>
            </a:r>
            <a:r>
              <a:rPr lang="en-US" dirty="0" smtClean="0"/>
              <a:t>, and the </a:t>
            </a:r>
            <a:r>
              <a:rPr lang="en-US" b="1" dirty="0" smtClean="0">
                <a:solidFill>
                  <a:srgbClr val="FF0000"/>
                </a:solidFill>
              </a:rPr>
              <a:t>real interest rate</a:t>
            </a:r>
            <a:r>
              <a:rPr lang="en-US" dirty="0" smtClean="0"/>
              <a:t> depend on the supply and demand for loanable funds</a:t>
            </a:r>
          </a:p>
          <a:p>
            <a:pPr>
              <a:defRPr/>
            </a:pPr>
            <a:r>
              <a:rPr lang="en-US" dirty="0" smtClean="0"/>
              <a:t>Chapter 10: </a:t>
            </a:r>
            <a:r>
              <a:rPr lang="en-US" b="1" dirty="0" smtClean="0">
                <a:solidFill>
                  <a:srgbClr val="FF0000"/>
                </a:solidFill>
              </a:rPr>
              <a:t>unemployment</a:t>
            </a:r>
            <a:r>
              <a:rPr lang="en-US" dirty="0" smtClean="0"/>
              <a:t> depends on</a:t>
            </a:r>
          </a:p>
          <a:p>
            <a:pPr lvl="1">
              <a:defRPr/>
            </a:pPr>
            <a:r>
              <a:rPr lang="en-US" dirty="0" smtClean="0"/>
              <a:t>how well the labor market matches unemployed workers to job vacancies, and</a:t>
            </a:r>
          </a:p>
          <a:p>
            <a:pPr lvl="1">
              <a:defRPr/>
            </a:pPr>
            <a:r>
              <a:rPr lang="en-US" dirty="0" smtClean="0"/>
              <a:t>how close the wage is to the equilibrium wage</a:t>
            </a:r>
          </a:p>
          <a:p>
            <a:pPr>
              <a:defRPr/>
            </a:pPr>
            <a:r>
              <a:rPr lang="en-US" dirty="0" smtClean="0"/>
              <a:t>Chapter 12: the </a:t>
            </a:r>
            <a:r>
              <a:rPr lang="en-US" b="1" dirty="0" smtClean="0">
                <a:solidFill>
                  <a:srgbClr val="FF0000"/>
                </a:solidFill>
              </a:rPr>
              <a:t>price level</a:t>
            </a:r>
            <a:r>
              <a:rPr lang="en-US" dirty="0" smtClean="0"/>
              <a:t> depends on the quantity of money, and the rate of </a:t>
            </a:r>
            <a:r>
              <a:rPr lang="en-US" b="1" dirty="0" smtClean="0">
                <a:solidFill>
                  <a:srgbClr val="FF0000"/>
                </a:solidFill>
              </a:rPr>
              <a:t>inflation</a:t>
            </a:r>
            <a:r>
              <a:rPr lang="en-US" dirty="0" smtClean="0"/>
              <a:t> depends on the growth rate of the quantity of money</a:t>
            </a:r>
          </a:p>
          <a:p>
            <a:pPr>
              <a:defRPr/>
            </a:pPr>
            <a:r>
              <a:rPr lang="en-US" dirty="0" smtClean="0"/>
              <a:t>The factors that affect the real interest rate (Ch. 8) and the inflation rate (Ch. 12) together determine the </a:t>
            </a:r>
            <a:r>
              <a:rPr lang="en-US" b="1" dirty="0" smtClean="0">
                <a:solidFill>
                  <a:srgbClr val="FF0000"/>
                </a:solidFill>
              </a:rPr>
              <a:t>nominal interest rate</a:t>
            </a:r>
            <a:endParaRPr lang="en-US" b="1" dirty="0">
              <a:solidFill>
                <a:srgbClr val="FF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1800" cap="all" dirty="0">
                <a:solidFill>
                  <a:srgbClr val="C00000"/>
                </a:solidFill>
              </a:rPr>
              <a:t>Explaining short-run economic fluctuations:</a:t>
            </a:r>
            <a:br>
              <a:rPr lang="en-US" sz="1800" cap="all" dirty="0">
                <a:solidFill>
                  <a:srgbClr val="C00000"/>
                </a:solidFill>
              </a:rPr>
            </a:br>
            <a:r>
              <a:rPr lang="en-US" dirty="0"/>
              <a:t>The </a:t>
            </a:r>
            <a:r>
              <a:rPr lang="en-US" dirty="0" smtClean="0"/>
              <a:t>Reality of Short-Run Fluctuations</a:t>
            </a:r>
            <a:endParaRPr lang="en-US" altLang="en-US" dirty="0" smtClean="0">
              <a:ea typeface="Calibri" pitchFamily="34" charset="0"/>
            </a:endParaRPr>
          </a:p>
        </p:txBody>
      </p:sp>
      <p:sp>
        <p:nvSpPr>
          <p:cNvPr id="27651" name="Rectangle 3"/>
          <p:cNvSpPr>
            <a:spLocks noGrp="1" noChangeArrowheads="1"/>
          </p:cNvSpPr>
          <p:nvPr>
            <p:ph idx="1"/>
          </p:nvPr>
        </p:nvSpPr>
        <p:spPr/>
        <p:txBody>
          <a:bodyPr/>
          <a:lstStyle/>
          <a:p>
            <a:r>
              <a:rPr lang="en-US" altLang="en-US" dirty="0" smtClean="0">
                <a:ea typeface="Calibri" pitchFamily="34" charset="0"/>
              </a:rPr>
              <a:t>Most economists believe that the long run theory we’ve studied in previous chapters does</a:t>
            </a:r>
            <a:r>
              <a:rPr lang="en-US" altLang="en-US" i="1" dirty="0" smtClean="0">
                <a:ea typeface="Calibri" pitchFamily="34" charset="0"/>
              </a:rPr>
              <a:t> not</a:t>
            </a:r>
            <a:r>
              <a:rPr lang="en-US" altLang="en-US" dirty="0" smtClean="0">
                <a:ea typeface="Calibri" pitchFamily="34" charset="0"/>
              </a:rPr>
              <a:t> explain short run fluctuations</a:t>
            </a:r>
          </a:p>
          <a:p>
            <a:pPr lvl="1"/>
            <a:r>
              <a:rPr lang="en-US" altLang="en-US" dirty="0" smtClean="0">
                <a:ea typeface="Calibri" pitchFamily="34" charset="0"/>
              </a:rPr>
              <a:t>in the long run, changes in the money supply affect nominal variables but not real variables. </a:t>
            </a:r>
          </a:p>
          <a:p>
            <a:pPr lvl="2"/>
            <a:r>
              <a:rPr lang="en-US" altLang="en-US" dirty="0" smtClean="0">
                <a:ea typeface="Calibri" pitchFamily="34" charset="0"/>
              </a:rPr>
              <a:t>This is </a:t>
            </a:r>
            <a:r>
              <a:rPr lang="en-US" altLang="en-US" i="1" dirty="0" smtClean="0">
                <a:ea typeface="Calibri" pitchFamily="34" charset="0"/>
              </a:rPr>
              <a:t>monetary neutrality</a:t>
            </a:r>
            <a:r>
              <a:rPr lang="en-US" altLang="en-US" dirty="0" smtClean="0">
                <a:ea typeface="Calibri" pitchFamily="34" charset="0"/>
              </a:rPr>
              <a:t>; see chapter 12.</a:t>
            </a:r>
          </a:p>
          <a:p>
            <a:pPr lvl="1"/>
            <a:r>
              <a:rPr lang="en-US" altLang="en-US" dirty="0" smtClean="0">
                <a:ea typeface="Calibri" pitchFamily="34" charset="0"/>
              </a:rPr>
              <a:t>But most economists believe that monetary neutrality is </a:t>
            </a:r>
            <a:r>
              <a:rPr lang="en-US" altLang="en-US" i="1" dirty="0" smtClean="0">
                <a:ea typeface="Calibri" pitchFamily="34" charset="0"/>
              </a:rPr>
              <a:t>not</a:t>
            </a:r>
            <a:r>
              <a:rPr lang="en-US" altLang="en-US" dirty="0" smtClean="0">
                <a:ea typeface="Calibri" pitchFamily="34" charset="0"/>
              </a:rPr>
              <a:t> true in the short run</a:t>
            </a:r>
          </a:p>
          <a:p>
            <a:pPr lvl="1"/>
            <a:r>
              <a:rPr lang="en-US" altLang="en-US" dirty="0" smtClean="0">
                <a:ea typeface="Calibri" pitchFamily="34" charset="0"/>
              </a:rPr>
              <a:t>Most </a:t>
            </a:r>
            <a:r>
              <a:rPr lang="en-US" altLang="en-US" dirty="0">
                <a:ea typeface="Calibri" pitchFamily="34" charset="0"/>
              </a:rPr>
              <a:t>economists believe </a:t>
            </a:r>
            <a:r>
              <a:rPr lang="en-US" altLang="en-US" dirty="0" smtClean="0">
                <a:ea typeface="Calibri" pitchFamily="34" charset="0"/>
              </a:rPr>
              <a:t>that the central bank’s monetary policy</a:t>
            </a:r>
          </a:p>
          <a:p>
            <a:pPr lvl="2"/>
            <a:r>
              <a:rPr lang="en-US" altLang="en-US" dirty="0" smtClean="0">
                <a:ea typeface="Calibri" pitchFamily="34" charset="0"/>
              </a:rPr>
              <a:t>Has no effect on real variables (especially real GDP and unemployment) in the long run, but</a:t>
            </a:r>
          </a:p>
          <a:p>
            <a:pPr lvl="2"/>
            <a:r>
              <a:rPr lang="en-US" altLang="en-US" dirty="0" smtClean="0">
                <a:ea typeface="Calibri" pitchFamily="34" charset="0"/>
              </a:rPr>
              <a:t>Has significant effects on real variables in the short run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a:t>Intro to Business </a:t>
            </a:r>
            <a:r>
              <a:rPr lang="en-US" dirty="0" smtClean="0"/>
              <a:t>Fluctuations, </a:t>
            </a:r>
            <a:r>
              <a:rPr lang="en-US" dirty="0" smtClean="0">
                <a:hlinkClick r:id="rId2"/>
              </a:rPr>
              <a:t>https</a:t>
            </a:r>
            <a:r>
              <a:rPr lang="en-US" dirty="0">
                <a:hlinkClick r:id="rId2"/>
              </a:rPr>
              <a:t>://</a:t>
            </a:r>
            <a:r>
              <a:rPr lang="en-US" dirty="0" smtClean="0">
                <a:hlinkClick r:id="rId2"/>
              </a:rPr>
              <a:t>youtu.be/vnUo82ZCo5s</a:t>
            </a:r>
            <a:r>
              <a:rPr lang="en-US" dirty="0" smtClean="0"/>
              <a:t> , Marginal Revolution University, YouTube, April 11, 2017</a:t>
            </a:r>
            <a:endParaRPr lang="en-US" dirty="0"/>
          </a:p>
        </p:txBody>
      </p:sp>
    </p:spTree>
    <p:extLst>
      <p:ext uri="{BB962C8B-B14F-4D97-AF65-F5344CB8AC3E}">
        <p14:creationId xmlns:p14="http://schemas.microsoft.com/office/powerpoint/2010/main" val="272912319"/>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a:r>
              <a:rPr lang="en-US" sz="1800" cap="all" dirty="0" smtClean="0">
                <a:solidFill>
                  <a:srgbClr val="C00000"/>
                </a:solidFill>
              </a:rPr>
              <a:t>Explaining </a:t>
            </a:r>
            <a:r>
              <a:rPr lang="en-US" sz="1800" cap="all" dirty="0">
                <a:solidFill>
                  <a:srgbClr val="C00000"/>
                </a:solidFill>
              </a:rPr>
              <a:t>short-run economic fluctuations:</a:t>
            </a:r>
            <a:br>
              <a:rPr lang="en-US" sz="1800" cap="all" dirty="0">
                <a:solidFill>
                  <a:srgbClr val="C00000"/>
                </a:solidFill>
              </a:rPr>
            </a:br>
            <a:r>
              <a:rPr lang="en-US" sz="3600" dirty="0" smtClean="0">
                <a:ea typeface="Calibri" pitchFamily="34" charset="0"/>
              </a:rPr>
              <a:t>The Model of </a:t>
            </a:r>
            <a:r>
              <a:rPr lang="en-US" altLang="en-US" sz="3600" dirty="0" smtClean="0">
                <a:ea typeface="Calibri" pitchFamily="34" charset="0"/>
              </a:rPr>
              <a:t>Aggregate Demand </a:t>
            </a:r>
            <a:r>
              <a:rPr lang="en-US" altLang="en-US" sz="3600" dirty="0">
                <a:ea typeface="Calibri" pitchFamily="34" charset="0"/>
              </a:rPr>
              <a:t>and Aggregate Supply</a:t>
            </a:r>
          </a:p>
        </p:txBody>
      </p:sp>
      <p:sp>
        <p:nvSpPr>
          <p:cNvPr id="28675" name="Rectangle 3"/>
          <p:cNvSpPr>
            <a:spLocks noGrp="1" noChangeArrowheads="1"/>
          </p:cNvSpPr>
          <p:nvPr>
            <p:ph idx="1"/>
          </p:nvPr>
        </p:nvSpPr>
        <p:spPr/>
        <p:txBody>
          <a:bodyPr/>
          <a:lstStyle/>
          <a:p>
            <a:pPr>
              <a:buClr>
                <a:srgbClr val="000000"/>
              </a:buClr>
            </a:pPr>
            <a:r>
              <a:rPr lang="en-US" altLang="en-US" smtClean="0">
                <a:ea typeface="Calibri" pitchFamily="34" charset="0"/>
              </a:rPr>
              <a:t>Economists use the </a:t>
            </a:r>
            <a:r>
              <a:rPr lang="en-US" altLang="en-US" i="1" smtClean="0">
                <a:solidFill>
                  <a:srgbClr val="25A9A6"/>
                </a:solidFill>
                <a:ea typeface="Calibri" pitchFamily="34" charset="0"/>
              </a:rPr>
              <a:t>model of aggregate demand and aggregate supply </a:t>
            </a:r>
            <a:r>
              <a:rPr lang="en-US" altLang="en-US" smtClean="0">
                <a:ea typeface="Calibri" pitchFamily="34" charset="0"/>
              </a:rPr>
              <a:t>to explain short-run fluctuations in economic activity around its long-run trend.</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4"/>
          <p:cNvSpPr>
            <a:spLocks noGrp="1" noChangeArrowheads="1"/>
          </p:cNvSpPr>
          <p:nvPr>
            <p:ph type="ctrTitle" idx="4294967295"/>
          </p:nvPr>
        </p:nvSpPr>
        <p:spPr>
          <a:xfrm>
            <a:off x="7239000" y="2895600"/>
            <a:ext cx="3124200" cy="1143000"/>
          </a:xfrm>
        </p:spPr>
        <p:txBody>
          <a:bodyPr/>
          <a:lstStyle/>
          <a:p>
            <a:r>
              <a:rPr lang="en-US" altLang="en-US" smtClean="0"/>
              <a:t>15</a:t>
            </a:r>
          </a:p>
        </p:txBody>
      </p:sp>
      <p:sp>
        <p:nvSpPr>
          <p:cNvPr id="13315" name="Rectangle 5"/>
          <p:cNvSpPr>
            <a:spLocks noGrp="1" noChangeArrowheads="1"/>
          </p:cNvSpPr>
          <p:nvPr>
            <p:ph type="subTitle" idx="1"/>
          </p:nvPr>
        </p:nvSpPr>
        <p:spPr/>
        <p:txBody>
          <a:bodyPr/>
          <a:lstStyle/>
          <a:p>
            <a:r>
              <a:rPr lang="en-US" altLang="en-US" smtClean="0"/>
              <a:t>Aggregate Demand and Aggregate Supply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z="2000" cap="all" dirty="0">
                <a:solidFill>
                  <a:srgbClr val="C00000"/>
                </a:solidFill>
              </a:rPr>
              <a:t>Explaining short-run economic fluctuations:</a:t>
            </a:r>
            <a:br>
              <a:rPr lang="en-US" sz="2000" cap="all" dirty="0">
                <a:solidFill>
                  <a:srgbClr val="C00000"/>
                </a:solidFill>
              </a:rPr>
            </a:br>
            <a:r>
              <a:rPr lang="en-US" sz="3600" dirty="0">
                <a:ea typeface="Calibri" pitchFamily="34" charset="0"/>
              </a:rPr>
              <a:t>The Model of </a:t>
            </a:r>
            <a:r>
              <a:rPr lang="en-US" altLang="en-US" sz="3600" dirty="0">
                <a:ea typeface="Calibri" pitchFamily="34" charset="0"/>
              </a:rPr>
              <a:t>Aggregate Demand and Aggregate Supply</a:t>
            </a:r>
            <a:endParaRPr lang="en-US" altLang="en-US" sz="3600" dirty="0" smtClean="0">
              <a:ea typeface="Calibri" pitchFamily="34" charset="0"/>
            </a:endParaRPr>
          </a:p>
        </p:txBody>
      </p:sp>
      <p:sp>
        <p:nvSpPr>
          <p:cNvPr id="29699" name="Content Placeholder 2"/>
          <p:cNvSpPr>
            <a:spLocks noGrp="1"/>
          </p:cNvSpPr>
          <p:nvPr>
            <p:ph idx="1"/>
          </p:nvPr>
        </p:nvSpPr>
        <p:spPr/>
        <p:txBody>
          <a:bodyPr/>
          <a:lstStyle/>
          <a:p>
            <a:r>
              <a:rPr lang="en-US" altLang="en-US" i="1" dirty="0" smtClean="0">
                <a:ea typeface="Calibri" pitchFamily="34" charset="0"/>
              </a:rPr>
              <a:t>Aggregate demand </a:t>
            </a:r>
            <a:r>
              <a:rPr lang="en-US" altLang="en-US" dirty="0" smtClean="0">
                <a:ea typeface="Calibri" pitchFamily="34" charset="0"/>
              </a:rPr>
              <a:t>and </a:t>
            </a:r>
            <a:r>
              <a:rPr lang="en-US" altLang="en-US" i="1" dirty="0" smtClean="0">
                <a:ea typeface="Calibri" pitchFamily="34" charset="0"/>
              </a:rPr>
              <a:t>aggregate supply </a:t>
            </a:r>
            <a:r>
              <a:rPr lang="en-US" altLang="en-US" dirty="0" smtClean="0">
                <a:ea typeface="Calibri" pitchFamily="34" charset="0"/>
              </a:rPr>
              <a:t>are two ways in which real GDP and the overall price level are linked in the short run.</a:t>
            </a:r>
          </a:p>
          <a:p>
            <a:pPr lvl="1"/>
            <a:r>
              <a:rPr lang="en-US" altLang="en-US" dirty="0" smtClean="0">
                <a:ea typeface="Calibri" pitchFamily="34" charset="0"/>
              </a:rPr>
              <a:t>Real GDP (</a:t>
            </a:r>
            <a:r>
              <a:rPr lang="en-US" altLang="en-US" i="1" dirty="0" smtClean="0">
                <a:ea typeface="Calibri" pitchFamily="34" charset="0"/>
              </a:rPr>
              <a:t>Y</a:t>
            </a:r>
            <a:r>
              <a:rPr lang="en-US" altLang="en-US" dirty="0" smtClean="0">
                <a:ea typeface="Calibri" pitchFamily="34" charset="0"/>
              </a:rPr>
              <a:t>)</a:t>
            </a:r>
          </a:p>
          <a:p>
            <a:pPr lvl="2"/>
            <a:r>
              <a:rPr lang="en-US" altLang="en-US" sz="1800" dirty="0" smtClean="0">
                <a:ea typeface="Calibri" pitchFamily="34" charset="0"/>
              </a:rPr>
              <a:t>see Ch. 5 Measuring a Nation’s Income</a:t>
            </a:r>
          </a:p>
          <a:p>
            <a:pPr lvl="1"/>
            <a:r>
              <a:rPr lang="en-US" altLang="en-US" dirty="0" smtClean="0">
                <a:ea typeface="Calibri" pitchFamily="34" charset="0"/>
              </a:rPr>
              <a:t>Overall Price Level (</a:t>
            </a:r>
            <a:r>
              <a:rPr lang="en-US" altLang="en-US" i="1" dirty="0" smtClean="0">
                <a:ea typeface="Calibri" pitchFamily="34" charset="0"/>
              </a:rPr>
              <a:t>P</a:t>
            </a:r>
            <a:r>
              <a:rPr lang="en-US" altLang="en-US" dirty="0" smtClean="0">
                <a:ea typeface="Calibri" pitchFamily="34" charset="0"/>
              </a:rPr>
              <a:t>) </a:t>
            </a:r>
          </a:p>
          <a:p>
            <a:pPr lvl="2"/>
            <a:r>
              <a:rPr lang="en-US" altLang="en-US" dirty="0" smtClean="0">
                <a:ea typeface="Calibri" pitchFamily="34" charset="0"/>
              </a:rPr>
              <a:t>GDP Deflator</a:t>
            </a:r>
          </a:p>
          <a:p>
            <a:pPr lvl="3"/>
            <a:r>
              <a:rPr lang="en-US" altLang="en-US" dirty="0" smtClean="0">
                <a:ea typeface="Calibri" pitchFamily="34" charset="0"/>
              </a:rPr>
              <a:t>see Ch. 5</a:t>
            </a:r>
          </a:p>
          <a:p>
            <a:pPr lvl="2"/>
            <a:r>
              <a:rPr lang="en-US" altLang="en-US" dirty="0" smtClean="0">
                <a:ea typeface="Calibri" pitchFamily="34" charset="0"/>
              </a:rPr>
              <a:t>Consumer Price Index</a:t>
            </a:r>
          </a:p>
          <a:p>
            <a:pPr lvl="3"/>
            <a:r>
              <a:rPr lang="en-US" altLang="en-US" dirty="0" smtClean="0">
                <a:ea typeface="Calibri" pitchFamily="34" charset="0"/>
              </a:rPr>
              <a:t>see Ch. 6 Measuring the Cost of Living</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algn="l">
              <a:lnSpc>
                <a:spcPct val="80000"/>
              </a:lnSpc>
            </a:pPr>
            <a:r>
              <a:rPr lang="en-US" altLang="en-US" sz="2800" dirty="0">
                <a:ea typeface="Calibri" pitchFamily="34" charset="0"/>
              </a:rPr>
              <a:t>Figure 2 Aggregate Demand and Aggregate Supply</a:t>
            </a:r>
          </a:p>
        </p:txBody>
      </p:sp>
      <p:sp>
        <p:nvSpPr>
          <p:cNvPr id="31747" name="Freeform 17"/>
          <p:cNvSpPr>
            <a:spLocks/>
          </p:cNvSpPr>
          <p:nvPr/>
        </p:nvSpPr>
        <p:spPr bwMode="auto">
          <a:xfrm>
            <a:off x="3049589" y="1335088"/>
            <a:ext cx="6732587" cy="4546600"/>
          </a:xfrm>
          <a:custGeom>
            <a:avLst/>
            <a:gdLst>
              <a:gd name="T0" fmla="*/ 0 w 4241"/>
              <a:gd name="T1" fmla="*/ 0 h 2864"/>
              <a:gd name="T2" fmla="*/ 0 w 4241"/>
              <a:gd name="T3" fmla="*/ 2147483647 h 2864"/>
              <a:gd name="T4" fmla="*/ 2147483647 w 4241"/>
              <a:gd name="T5" fmla="*/ 2147483647 h 2864"/>
              <a:gd name="T6" fmla="*/ 0 60000 65536"/>
              <a:gd name="T7" fmla="*/ 0 60000 65536"/>
              <a:gd name="T8" fmla="*/ 0 60000 65536"/>
              <a:gd name="T9" fmla="*/ 0 w 4241"/>
              <a:gd name="T10" fmla="*/ 0 h 2864"/>
              <a:gd name="T11" fmla="*/ 4241 w 4241"/>
              <a:gd name="T12" fmla="*/ 2864 h 2864"/>
            </a:gdLst>
            <a:ahLst/>
            <a:cxnLst>
              <a:cxn ang="T6">
                <a:pos x="T0" y="T1"/>
              </a:cxn>
              <a:cxn ang="T7">
                <a:pos x="T2" y="T3"/>
              </a:cxn>
              <a:cxn ang="T8">
                <a:pos x="T4" y="T5"/>
              </a:cxn>
            </a:cxnLst>
            <a:rect l="T9" t="T10" r="T11" b="T12"/>
            <a:pathLst>
              <a:path w="4241" h="2864">
                <a:moveTo>
                  <a:pt x="0" y="0"/>
                </a:moveTo>
                <a:lnTo>
                  <a:pt x="0" y="2864"/>
                </a:lnTo>
                <a:lnTo>
                  <a:pt x="4241" y="286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48" name="Rectangle 18"/>
          <p:cNvSpPr>
            <a:spLocks noChangeArrowheads="1"/>
          </p:cNvSpPr>
          <p:nvPr/>
        </p:nvSpPr>
        <p:spPr bwMode="auto">
          <a:xfrm>
            <a:off x="8686801" y="5902326"/>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Quantity of</a:t>
            </a:r>
            <a:endParaRPr lang="en-US" altLang="en-US" sz="2400">
              <a:latin typeface="Times New Roman" pitchFamily="18" charset="0"/>
            </a:endParaRPr>
          </a:p>
        </p:txBody>
      </p:sp>
      <p:sp>
        <p:nvSpPr>
          <p:cNvPr id="31749" name="Rectangle 19"/>
          <p:cNvSpPr>
            <a:spLocks noChangeArrowheads="1"/>
          </p:cNvSpPr>
          <p:nvPr/>
        </p:nvSpPr>
        <p:spPr bwMode="auto">
          <a:xfrm>
            <a:off x="9101139" y="6162676"/>
            <a:ext cx="6732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Output</a:t>
            </a:r>
            <a:endParaRPr lang="en-US" altLang="en-US" sz="2400">
              <a:latin typeface="Times New Roman" pitchFamily="18" charset="0"/>
            </a:endParaRPr>
          </a:p>
        </p:txBody>
      </p:sp>
      <p:sp>
        <p:nvSpPr>
          <p:cNvPr id="31750" name="Rectangle 20"/>
          <p:cNvSpPr>
            <a:spLocks noChangeArrowheads="1"/>
          </p:cNvSpPr>
          <p:nvPr/>
        </p:nvSpPr>
        <p:spPr bwMode="auto">
          <a:xfrm>
            <a:off x="2489200" y="1303339"/>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Price</a:t>
            </a:r>
            <a:endParaRPr lang="en-US" altLang="en-US" sz="2400">
              <a:latin typeface="Times New Roman" pitchFamily="18" charset="0"/>
            </a:endParaRPr>
          </a:p>
        </p:txBody>
      </p:sp>
      <p:sp>
        <p:nvSpPr>
          <p:cNvPr id="31751" name="Rectangle 21"/>
          <p:cNvSpPr>
            <a:spLocks noChangeArrowheads="1"/>
          </p:cNvSpPr>
          <p:nvPr/>
        </p:nvSpPr>
        <p:spPr bwMode="auto">
          <a:xfrm>
            <a:off x="2463800" y="1563689"/>
            <a:ext cx="5241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Level</a:t>
            </a:r>
            <a:endParaRPr lang="en-US" altLang="en-US" sz="2400">
              <a:latin typeface="Times New Roman" pitchFamily="18" charset="0"/>
            </a:endParaRPr>
          </a:p>
        </p:txBody>
      </p:sp>
      <p:sp>
        <p:nvSpPr>
          <p:cNvPr id="31752" name="Rectangle 22"/>
          <p:cNvSpPr>
            <a:spLocks noChangeArrowheads="1"/>
          </p:cNvSpPr>
          <p:nvPr/>
        </p:nvSpPr>
        <p:spPr bwMode="auto">
          <a:xfrm>
            <a:off x="2878138" y="59086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0</a:t>
            </a:r>
            <a:endParaRPr lang="en-US" altLang="en-US" sz="2400">
              <a:latin typeface="Times New Roman" pitchFamily="18" charset="0"/>
            </a:endParaRPr>
          </a:p>
        </p:txBody>
      </p:sp>
      <p:grpSp>
        <p:nvGrpSpPr>
          <p:cNvPr id="3" name="Group 27"/>
          <p:cNvGrpSpPr>
            <a:grpSpLocks/>
          </p:cNvGrpSpPr>
          <p:nvPr/>
        </p:nvGrpSpPr>
        <p:grpSpPr bwMode="auto">
          <a:xfrm>
            <a:off x="3989388" y="2706690"/>
            <a:ext cx="4470400" cy="2600325"/>
            <a:chOff x="1553" y="1705"/>
            <a:chExt cx="2816" cy="1638"/>
          </a:xfrm>
        </p:grpSpPr>
        <p:sp>
          <p:nvSpPr>
            <p:cNvPr id="31762" name="Line 28"/>
            <p:cNvSpPr>
              <a:spLocks noChangeShapeType="1"/>
            </p:cNvSpPr>
            <p:nvPr/>
          </p:nvSpPr>
          <p:spPr bwMode="auto">
            <a:xfrm flipH="1" flipV="1">
              <a:off x="1553" y="1705"/>
              <a:ext cx="2158" cy="142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Rectangle 29"/>
            <p:cNvSpPr>
              <a:spLocks noChangeArrowheads="1"/>
            </p:cNvSpPr>
            <p:nvPr/>
          </p:nvSpPr>
          <p:spPr bwMode="auto">
            <a:xfrm>
              <a:off x="3773" y="3025"/>
              <a:ext cx="5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31764" name="Rectangle 30"/>
            <p:cNvSpPr>
              <a:spLocks noChangeArrowheads="1"/>
            </p:cNvSpPr>
            <p:nvPr/>
          </p:nvSpPr>
          <p:spPr bwMode="auto">
            <a:xfrm>
              <a:off x="3839" y="3188"/>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demand</a:t>
              </a:r>
              <a:endParaRPr lang="en-US" altLang="en-US" sz="2400">
                <a:latin typeface="Times New Roman" pitchFamily="18" charset="0"/>
              </a:endParaRPr>
            </a:p>
          </p:txBody>
        </p:sp>
      </p:grpSp>
      <p:sp>
        <p:nvSpPr>
          <p:cNvPr id="5" name="TextBox 4"/>
          <p:cNvSpPr txBox="1"/>
          <p:nvPr/>
        </p:nvSpPr>
        <p:spPr>
          <a:xfrm>
            <a:off x="5225413" y="1137030"/>
            <a:ext cx="6468750" cy="1569660"/>
          </a:xfrm>
          <a:prstGeom prst="rect">
            <a:avLst/>
          </a:prstGeom>
          <a:noFill/>
        </p:spPr>
        <p:txBody>
          <a:bodyPr wrap="square" rtlCol="0">
            <a:spAutoFit/>
          </a:bodyPr>
          <a:lstStyle/>
          <a:p>
            <a:r>
              <a:rPr lang="en-US" altLang="en-US" dirty="0">
                <a:latin typeface="Calibri" panose="020F0502020204030204" pitchFamily="34" charset="0"/>
                <a:ea typeface="Calibri" pitchFamily="34" charset="0"/>
              </a:rPr>
              <a:t>The </a:t>
            </a:r>
            <a:r>
              <a:rPr lang="en-US" altLang="en-US" i="1" dirty="0">
                <a:solidFill>
                  <a:srgbClr val="25A9A6"/>
                </a:solidFill>
                <a:latin typeface="Calibri" panose="020F0502020204030204" pitchFamily="34" charset="0"/>
                <a:ea typeface="Calibri" pitchFamily="34" charset="0"/>
              </a:rPr>
              <a:t>aggregate-demand curve </a:t>
            </a:r>
            <a:r>
              <a:rPr lang="en-US" altLang="en-US" dirty="0">
                <a:latin typeface="Calibri" panose="020F0502020204030204" pitchFamily="34" charset="0"/>
                <a:ea typeface="Calibri" pitchFamily="34" charset="0"/>
              </a:rPr>
              <a:t>shows the </a:t>
            </a:r>
            <a:r>
              <a:rPr lang="en-US" altLang="en-US" dirty="0" smtClean="0">
                <a:latin typeface="Calibri" panose="020F0502020204030204" pitchFamily="34" charset="0"/>
                <a:ea typeface="Calibri" pitchFamily="34" charset="0"/>
              </a:rPr>
              <a:t>market value </a:t>
            </a:r>
            <a:r>
              <a:rPr lang="en-US" altLang="en-US" dirty="0">
                <a:latin typeface="Calibri" panose="020F0502020204030204" pitchFamily="34" charset="0"/>
                <a:ea typeface="Calibri" pitchFamily="34" charset="0"/>
              </a:rPr>
              <a:t>of “Made in USA” </a:t>
            </a:r>
            <a:r>
              <a:rPr lang="en-US" altLang="en-US" dirty="0" smtClean="0">
                <a:latin typeface="Calibri" panose="020F0502020204030204" pitchFamily="34" charset="0"/>
                <a:ea typeface="Calibri" pitchFamily="34" charset="0"/>
              </a:rPr>
              <a:t>final goods </a:t>
            </a:r>
            <a:r>
              <a:rPr lang="en-US" altLang="en-US" dirty="0">
                <a:latin typeface="Calibri" panose="020F0502020204030204" pitchFamily="34" charset="0"/>
                <a:ea typeface="Calibri" pitchFamily="34" charset="0"/>
              </a:rPr>
              <a:t>and services that </a:t>
            </a:r>
            <a:r>
              <a:rPr lang="en-US" altLang="en-US" dirty="0" smtClean="0">
                <a:latin typeface="Calibri" panose="020F0502020204030204" pitchFamily="34" charset="0"/>
                <a:ea typeface="Calibri" pitchFamily="34" charset="0"/>
              </a:rPr>
              <a:t>buyers—households</a:t>
            </a:r>
            <a:r>
              <a:rPr lang="en-US" altLang="en-US" dirty="0">
                <a:latin typeface="Calibri" panose="020F0502020204030204" pitchFamily="34" charset="0"/>
                <a:ea typeface="Calibri" pitchFamily="34" charset="0"/>
              </a:rPr>
              <a:t>, firms, the government, and </a:t>
            </a:r>
            <a:r>
              <a:rPr lang="en-US" altLang="en-US" dirty="0" smtClean="0">
                <a:latin typeface="Calibri" panose="020F0502020204030204" pitchFamily="34" charset="0"/>
                <a:ea typeface="Calibri" pitchFamily="34" charset="0"/>
              </a:rPr>
              <a:t>foreigners—</a:t>
            </a:r>
            <a:r>
              <a:rPr lang="en-US" altLang="en-US" i="1" dirty="0" smtClean="0">
                <a:latin typeface="Calibri" panose="020F0502020204030204" pitchFamily="34" charset="0"/>
                <a:ea typeface="Calibri" pitchFamily="34" charset="0"/>
              </a:rPr>
              <a:t>want </a:t>
            </a:r>
            <a:r>
              <a:rPr lang="en-US" altLang="en-US" i="1" dirty="0">
                <a:latin typeface="Calibri" panose="020F0502020204030204" pitchFamily="34" charset="0"/>
                <a:ea typeface="Calibri" pitchFamily="34" charset="0"/>
              </a:rPr>
              <a:t>to buy</a:t>
            </a:r>
            <a:r>
              <a:rPr lang="en-US" altLang="en-US" dirty="0">
                <a:latin typeface="Calibri" panose="020F0502020204030204" pitchFamily="34" charset="0"/>
                <a:ea typeface="Calibri" pitchFamily="34" charset="0"/>
              </a:rPr>
              <a:t> at each price level.</a:t>
            </a:r>
            <a:endParaRPr lang="en-US" dirty="0">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algn="l">
              <a:lnSpc>
                <a:spcPct val="80000"/>
              </a:lnSpc>
            </a:pPr>
            <a:r>
              <a:rPr lang="en-US" altLang="en-US" sz="2800">
                <a:ea typeface="Calibri" pitchFamily="34" charset="0"/>
              </a:rPr>
              <a:t>Figure 2 Aggregate Demand and Aggregate Supply</a:t>
            </a:r>
          </a:p>
        </p:txBody>
      </p:sp>
      <p:sp>
        <p:nvSpPr>
          <p:cNvPr id="31747" name="Freeform 17"/>
          <p:cNvSpPr>
            <a:spLocks/>
          </p:cNvSpPr>
          <p:nvPr/>
        </p:nvSpPr>
        <p:spPr bwMode="auto">
          <a:xfrm>
            <a:off x="3049589" y="1335088"/>
            <a:ext cx="6732587" cy="4546600"/>
          </a:xfrm>
          <a:custGeom>
            <a:avLst/>
            <a:gdLst>
              <a:gd name="T0" fmla="*/ 0 w 4241"/>
              <a:gd name="T1" fmla="*/ 0 h 2864"/>
              <a:gd name="T2" fmla="*/ 0 w 4241"/>
              <a:gd name="T3" fmla="*/ 2147483647 h 2864"/>
              <a:gd name="T4" fmla="*/ 2147483647 w 4241"/>
              <a:gd name="T5" fmla="*/ 2147483647 h 2864"/>
              <a:gd name="T6" fmla="*/ 0 60000 65536"/>
              <a:gd name="T7" fmla="*/ 0 60000 65536"/>
              <a:gd name="T8" fmla="*/ 0 60000 65536"/>
              <a:gd name="T9" fmla="*/ 0 w 4241"/>
              <a:gd name="T10" fmla="*/ 0 h 2864"/>
              <a:gd name="T11" fmla="*/ 4241 w 4241"/>
              <a:gd name="T12" fmla="*/ 2864 h 2864"/>
            </a:gdLst>
            <a:ahLst/>
            <a:cxnLst>
              <a:cxn ang="T6">
                <a:pos x="T0" y="T1"/>
              </a:cxn>
              <a:cxn ang="T7">
                <a:pos x="T2" y="T3"/>
              </a:cxn>
              <a:cxn ang="T8">
                <a:pos x="T4" y="T5"/>
              </a:cxn>
            </a:cxnLst>
            <a:rect l="T9" t="T10" r="T11" b="T12"/>
            <a:pathLst>
              <a:path w="4241" h="2864">
                <a:moveTo>
                  <a:pt x="0" y="0"/>
                </a:moveTo>
                <a:lnTo>
                  <a:pt x="0" y="2864"/>
                </a:lnTo>
                <a:lnTo>
                  <a:pt x="4241" y="286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48" name="Rectangle 18"/>
          <p:cNvSpPr>
            <a:spLocks noChangeArrowheads="1"/>
          </p:cNvSpPr>
          <p:nvPr/>
        </p:nvSpPr>
        <p:spPr bwMode="auto">
          <a:xfrm>
            <a:off x="8686801" y="5902326"/>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Quantity of</a:t>
            </a:r>
            <a:endParaRPr lang="en-US" altLang="en-US" sz="2400">
              <a:latin typeface="Times New Roman" pitchFamily="18" charset="0"/>
            </a:endParaRPr>
          </a:p>
        </p:txBody>
      </p:sp>
      <p:sp>
        <p:nvSpPr>
          <p:cNvPr id="31749" name="Rectangle 19"/>
          <p:cNvSpPr>
            <a:spLocks noChangeArrowheads="1"/>
          </p:cNvSpPr>
          <p:nvPr/>
        </p:nvSpPr>
        <p:spPr bwMode="auto">
          <a:xfrm>
            <a:off x="9101139" y="6162676"/>
            <a:ext cx="6732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Output</a:t>
            </a:r>
            <a:endParaRPr lang="en-US" altLang="en-US" sz="2400">
              <a:latin typeface="Times New Roman" pitchFamily="18" charset="0"/>
            </a:endParaRPr>
          </a:p>
        </p:txBody>
      </p:sp>
      <p:sp>
        <p:nvSpPr>
          <p:cNvPr id="31750" name="Rectangle 20"/>
          <p:cNvSpPr>
            <a:spLocks noChangeArrowheads="1"/>
          </p:cNvSpPr>
          <p:nvPr/>
        </p:nvSpPr>
        <p:spPr bwMode="auto">
          <a:xfrm>
            <a:off x="2489200" y="1303339"/>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Price</a:t>
            </a:r>
            <a:endParaRPr lang="en-US" altLang="en-US" sz="2400">
              <a:latin typeface="Times New Roman" pitchFamily="18" charset="0"/>
            </a:endParaRPr>
          </a:p>
        </p:txBody>
      </p:sp>
      <p:sp>
        <p:nvSpPr>
          <p:cNvPr id="31751" name="Rectangle 21"/>
          <p:cNvSpPr>
            <a:spLocks noChangeArrowheads="1"/>
          </p:cNvSpPr>
          <p:nvPr/>
        </p:nvSpPr>
        <p:spPr bwMode="auto">
          <a:xfrm>
            <a:off x="2463800" y="1563689"/>
            <a:ext cx="5241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Level</a:t>
            </a:r>
            <a:endParaRPr lang="en-US" altLang="en-US" sz="2400">
              <a:latin typeface="Times New Roman" pitchFamily="18" charset="0"/>
            </a:endParaRPr>
          </a:p>
        </p:txBody>
      </p:sp>
      <p:sp>
        <p:nvSpPr>
          <p:cNvPr id="31752" name="Rectangle 22"/>
          <p:cNvSpPr>
            <a:spLocks noChangeArrowheads="1"/>
          </p:cNvSpPr>
          <p:nvPr/>
        </p:nvSpPr>
        <p:spPr bwMode="auto">
          <a:xfrm>
            <a:off x="2878138" y="59086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0</a:t>
            </a:r>
            <a:endParaRPr lang="en-US" altLang="en-US" sz="2400">
              <a:latin typeface="Times New Roman" pitchFamily="18" charset="0"/>
            </a:endParaRPr>
          </a:p>
        </p:txBody>
      </p:sp>
      <p:grpSp>
        <p:nvGrpSpPr>
          <p:cNvPr id="2" name="Group 23"/>
          <p:cNvGrpSpPr>
            <a:grpSpLocks/>
          </p:cNvGrpSpPr>
          <p:nvPr/>
        </p:nvGrpSpPr>
        <p:grpSpPr bwMode="auto">
          <a:xfrm>
            <a:off x="3911601" y="2386013"/>
            <a:ext cx="4691063" cy="2730500"/>
            <a:chOff x="1504" y="1503"/>
            <a:chExt cx="2955" cy="1720"/>
          </a:xfrm>
        </p:grpSpPr>
        <p:sp>
          <p:nvSpPr>
            <p:cNvPr id="31765" name="Line 24"/>
            <p:cNvSpPr>
              <a:spLocks noChangeShapeType="1"/>
            </p:cNvSpPr>
            <p:nvPr/>
          </p:nvSpPr>
          <p:spPr bwMode="auto">
            <a:xfrm flipV="1">
              <a:off x="1504" y="1582"/>
              <a:ext cx="2293" cy="1641"/>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Rectangle 25"/>
            <p:cNvSpPr>
              <a:spLocks noChangeArrowheads="1"/>
            </p:cNvSpPr>
            <p:nvPr/>
          </p:nvSpPr>
          <p:spPr bwMode="auto">
            <a:xfrm>
              <a:off x="3863" y="1503"/>
              <a:ext cx="5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31767" name="Rectangle 26"/>
            <p:cNvSpPr>
              <a:spLocks noChangeArrowheads="1"/>
            </p:cNvSpPr>
            <p:nvPr/>
          </p:nvSpPr>
          <p:spPr bwMode="auto">
            <a:xfrm>
              <a:off x="3977" y="1666"/>
              <a:ext cx="3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supply</a:t>
              </a:r>
              <a:endParaRPr lang="en-US" altLang="en-US" sz="2400">
                <a:latin typeface="Times New Roman" pitchFamily="18" charset="0"/>
              </a:endParaRPr>
            </a:p>
          </p:txBody>
        </p:sp>
      </p:grpSp>
      <p:grpSp>
        <p:nvGrpSpPr>
          <p:cNvPr id="3" name="Group 27"/>
          <p:cNvGrpSpPr>
            <a:grpSpLocks/>
          </p:cNvGrpSpPr>
          <p:nvPr/>
        </p:nvGrpSpPr>
        <p:grpSpPr bwMode="auto">
          <a:xfrm>
            <a:off x="3989388" y="2706690"/>
            <a:ext cx="4470400" cy="2600325"/>
            <a:chOff x="1553" y="1705"/>
            <a:chExt cx="2816" cy="1638"/>
          </a:xfrm>
        </p:grpSpPr>
        <p:sp>
          <p:nvSpPr>
            <p:cNvPr id="31762" name="Line 28"/>
            <p:cNvSpPr>
              <a:spLocks noChangeShapeType="1"/>
            </p:cNvSpPr>
            <p:nvPr/>
          </p:nvSpPr>
          <p:spPr bwMode="auto">
            <a:xfrm flipH="1" flipV="1">
              <a:off x="1553" y="1705"/>
              <a:ext cx="2158" cy="142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Rectangle 29"/>
            <p:cNvSpPr>
              <a:spLocks noChangeArrowheads="1"/>
            </p:cNvSpPr>
            <p:nvPr/>
          </p:nvSpPr>
          <p:spPr bwMode="auto">
            <a:xfrm>
              <a:off x="3773" y="3025"/>
              <a:ext cx="5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31764" name="Rectangle 30"/>
            <p:cNvSpPr>
              <a:spLocks noChangeArrowheads="1"/>
            </p:cNvSpPr>
            <p:nvPr/>
          </p:nvSpPr>
          <p:spPr bwMode="auto">
            <a:xfrm>
              <a:off x="3839" y="3188"/>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demand</a:t>
              </a:r>
              <a:endParaRPr lang="en-US" altLang="en-US" sz="2400">
                <a:latin typeface="Times New Roman" pitchFamily="18" charset="0"/>
              </a:endParaRPr>
            </a:p>
          </p:txBody>
        </p:sp>
      </p:grpSp>
      <p:sp>
        <p:nvSpPr>
          <p:cNvPr id="24" name="TextBox 23"/>
          <p:cNvSpPr txBox="1"/>
          <p:nvPr/>
        </p:nvSpPr>
        <p:spPr>
          <a:xfrm>
            <a:off x="5616175" y="1077733"/>
            <a:ext cx="6468750" cy="1200329"/>
          </a:xfrm>
          <a:prstGeom prst="rect">
            <a:avLst/>
          </a:prstGeom>
          <a:noFill/>
        </p:spPr>
        <p:txBody>
          <a:bodyPr wrap="square" rtlCol="0">
            <a:spAutoFit/>
          </a:bodyPr>
          <a:lstStyle/>
          <a:p>
            <a:r>
              <a:rPr lang="en-US" altLang="en-US" dirty="0">
                <a:latin typeface="Calibri" panose="020F0502020204030204" pitchFamily="34" charset="0"/>
                <a:ea typeface="Calibri" pitchFamily="34" charset="0"/>
              </a:rPr>
              <a:t>The </a:t>
            </a:r>
            <a:r>
              <a:rPr lang="en-US" altLang="en-US" i="1" dirty="0">
                <a:solidFill>
                  <a:srgbClr val="25A9A6"/>
                </a:solidFill>
                <a:latin typeface="Calibri" panose="020F0502020204030204" pitchFamily="34" charset="0"/>
                <a:ea typeface="Calibri" pitchFamily="34" charset="0"/>
              </a:rPr>
              <a:t>aggregate-supply curve </a:t>
            </a:r>
            <a:r>
              <a:rPr lang="en-US" altLang="en-US" dirty="0">
                <a:latin typeface="Calibri" panose="020F0502020204030204" pitchFamily="34" charset="0"/>
                <a:ea typeface="Calibri" pitchFamily="34" charset="0"/>
              </a:rPr>
              <a:t>shows the </a:t>
            </a:r>
            <a:r>
              <a:rPr lang="en-US" altLang="en-US" dirty="0" smtClean="0">
                <a:latin typeface="Calibri" panose="020F0502020204030204" pitchFamily="34" charset="0"/>
                <a:ea typeface="Calibri" pitchFamily="34" charset="0"/>
              </a:rPr>
              <a:t>market value of </a:t>
            </a:r>
            <a:r>
              <a:rPr lang="en-US" altLang="en-US" dirty="0">
                <a:latin typeface="Calibri" panose="020F0502020204030204" pitchFamily="34" charset="0"/>
                <a:ea typeface="Calibri" pitchFamily="34" charset="0"/>
              </a:rPr>
              <a:t>“Made in USA” </a:t>
            </a:r>
            <a:r>
              <a:rPr lang="en-US" altLang="en-US" dirty="0" smtClean="0">
                <a:latin typeface="Calibri" panose="020F0502020204030204" pitchFamily="34" charset="0"/>
                <a:ea typeface="Calibri" pitchFamily="34" charset="0"/>
              </a:rPr>
              <a:t>final goods </a:t>
            </a:r>
            <a:r>
              <a:rPr lang="en-US" altLang="en-US" dirty="0">
                <a:latin typeface="Calibri" panose="020F0502020204030204" pitchFamily="34" charset="0"/>
                <a:ea typeface="Calibri" pitchFamily="34" charset="0"/>
              </a:rPr>
              <a:t>and services that </a:t>
            </a:r>
            <a:r>
              <a:rPr lang="en-US" altLang="en-US" dirty="0" smtClean="0">
                <a:latin typeface="Calibri" panose="020F0502020204030204" pitchFamily="34" charset="0"/>
                <a:ea typeface="Calibri" pitchFamily="34" charset="0"/>
              </a:rPr>
              <a:t>sellers </a:t>
            </a:r>
            <a:r>
              <a:rPr lang="en-US" altLang="en-US" i="1" dirty="0" smtClean="0">
                <a:latin typeface="Calibri" panose="020F0502020204030204" pitchFamily="34" charset="0"/>
                <a:ea typeface="Calibri" pitchFamily="34" charset="0"/>
              </a:rPr>
              <a:t>want </a:t>
            </a:r>
            <a:r>
              <a:rPr lang="en-US" altLang="en-US" i="1" dirty="0">
                <a:latin typeface="Calibri" panose="020F0502020204030204" pitchFamily="34" charset="0"/>
                <a:ea typeface="Calibri" pitchFamily="34" charset="0"/>
              </a:rPr>
              <a:t>to produce</a:t>
            </a:r>
            <a:r>
              <a:rPr lang="en-US" altLang="en-US" dirty="0">
                <a:latin typeface="Calibri" panose="020F0502020204030204" pitchFamily="34" charset="0"/>
                <a:ea typeface="Calibri" pitchFamily="34" charset="0"/>
              </a:rPr>
              <a:t> </a:t>
            </a:r>
            <a:r>
              <a:rPr lang="en-US" altLang="en-US" dirty="0" smtClean="0">
                <a:latin typeface="Calibri" panose="020F0502020204030204" pitchFamily="34" charset="0"/>
                <a:ea typeface="Calibri" pitchFamily="34" charset="0"/>
              </a:rPr>
              <a:t>at </a:t>
            </a:r>
            <a:r>
              <a:rPr lang="en-US" altLang="en-US" dirty="0">
                <a:latin typeface="Calibri" panose="020F0502020204030204" pitchFamily="34" charset="0"/>
                <a:ea typeface="Calibri" pitchFamily="34" charset="0"/>
              </a:rPr>
              <a:t>each price level.</a:t>
            </a:r>
            <a:endParaRPr lang="en-US" dirty="0">
              <a:latin typeface="Calibri" panose="020F0502020204030204" pitchFamily="34" charset="0"/>
            </a:endParaRPr>
          </a:p>
        </p:txBody>
      </p:sp>
      <p:sp>
        <p:nvSpPr>
          <p:cNvPr id="4" name="TextBox 3"/>
          <p:cNvSpPr txBox="1"/>
          <p:nvPr/>
        </p:nvSpPr>
        <p:spPr>
          <a:xfrm>
            <a:off x="9314125" y="3168502"/>
            <a:ext cx="2753832" cy="2246769"/>
          </a:xfrm>
          <a:prstGeom prst="rect">
            <a:avLst/>
          </a:prstGeom>
          <a:noFill/>
        </p:spPr>
        <p:txBody>
          <a:bodyPr wrap="square" rtlCol="0">
            <a:spAutoFit/>
          </a:bodyPr>
          <a:lstStyle/>
          <a:p>
            <a:r>
              <a:rPr lang="en-US" sz="2000" dirty="0" smtClean="0">
                <a:latin typeface="Calibri" panose="020F0502020204030204" pitchFamily="34" charset="0"/>
                <a:cs typeface="Calibri" panose="020F0502020204030204" pitchFamily="34" charset="0"/>
              </a:rPr>
              <a:t>I will later refer to the aggregate supply curve as the </a:t>
            </a:r>
            <a:r>
              <a:rPr lang="en-US" sz="2000" i="1" dirty="0" smtClean="0">
                <a:latin typeface="Calibri" panose="020F0502020204030204" pitchFamily="34" charset="0"/>
                <a:cs typeface="Calibri" panose="020F0502020204030204" pitchFamily="34" charset="0"/>
              </a:rPr>
              <a:t>short-run</a:t>
            </a:r>
            <a:r>
              <a:rPr lang="en-US" sz="2000" dirty="0" smtClean="0">
                <a:latin typeface="Calibri" panose="020F0502020204030204" pitchFamily="34" charset="0"/>
                <a:cs typeface="Calibri" panose="020F0502020204030204" pitchFamily="34" charset="0"/>
              </a:rPr>
              <a:t> aggregate supply curve, to distinguish it from the </a:t>
            </a:r>
            <a:r>
              <a:rPr lang="en-US" sz="2000" i="1" dirty="0" smtClean="0">
                <a:latin typeface="Calibri" panose="020F0502020204030204" pitchFamily="34" charset="0"/>
                <a:cs typeface="Calibri" panose="020F0502020204030204" pitchFamily="34" charset="0"/>
              </a:rPr>
              <a:t>long-run</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aggregate supply </a:t>
            </a:r>
            <a:r>
              <a:rPr lang="en-US" sz="2000" dirty="0" smtClean="0">
                <a:latin typeface="Calibri" panose="020F0502020204030204" pitchFamily="34" charset="0"/>
                <a:cs typeface="Calibri" panose="020F0502020204030204" pitchFamily="34" charset="0"/>
              </a:rPr>
              <a:t>curve.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33193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3"/>
          <p:cNvSpPr>
            <a:spLocks noGrp="1" noChangeArrowheads="1"/>
          </p:cNvSpPr>
          <p:nvPr>
            <p:ph type="title"/>
          </p:nvPr>
        </p:nvSpPr>
        <p:spPr/>
        <p:txBody>
          <a:bodyPr/>
          <a:lstStyle/>
          <a:p>
            <a:pPr algn="l">
              <a:lnSpc>
                <a:spcPct val="80000"/>
              </a:lnSpc>
            </a:pPr>
            <a:r>
              <a:rPr lang="en-US" altLang="en-US" sz="2800">
                <a:ea typeface="Calibri" pitchFamily="34" charset="0"/>
              </a:rPr>
              <a:t>Figure 2 Aggregate Demand and Aggregate Supply</a:t>
            </a:r>
          </a:p>
        </p:txBody>
      </p:sp>
      <p:sp>
        <p:nvSpPr>
          <p:cNvPr id="31747" name="Freeform 17"/>
          <p:cNvSpPr>
            <a:spLocks/>
          </p:cNvSpPr>
          <p:nvPr/>
        </p:nvSpPr>
        <p:spPr bwMode="auto">
          <a:xfrm>
            <a:off x="3049589" y="1335088"/>
            <a:ext cx="6732587" cy="4546600"/>
          </a:xfrm>
          <a:custGeom>
            <a:avLst/>
            <a:gdLst>
              <a:gd name="T0" fmla="*/ 0 w 4241"/>
              <a:gd name="T1" fmla="*/ 0 h 2864"/>
              <a:gd name="T2" fmla="*/ 0 w 4241"/>
              <a:gd name="T3" fmla="*/ 2147483647 h 2864"/>
              <a:gd name="T4" fmla="*/ 2147483647 w 4241"/>
              <a:gd name="T5" fmla="*/ 2147483647 h 2864"/>
              <a:gd name="T6" fmla="*/ 0 60000 65536"/>
              <a:gd name="T7" fmla="*/ 0 60000 65536"/>
              <a:gd name="T8" fmla="*/ 0 60000 65536"/>
              <a:gd name="T9" fmla="*/ 0 w 4241"/>
              <a:gd name="T10" fmla="*/ 0 h 2864"/>
              <a:gd name="T11" fmla="*/ 4241 w 4241"/>
              <a:gd name="T12" fmla="*/ 2864 h 2864"/>
            </a:gdLst>
            <a:ahLst/>
            <a:cxnLst>
              <a:cxn ang="T6">
                <a:pos x="T0" y="T1"/>
              </a:cxn>
              <a:cxn ang="T7">
                <a:pos x="T2" y="T3"/>
              </a:cxn>
              <a:cxn ang="T8">
                <a:pos x="T4" y="T5"/>
              </a:cxn>
            </a:cxnLst>
            <a:rect l="T9" t="T10" r="T11" b="T12"/>
            <a:pathLst>
              <a:path w="4241" h="2864">
                <a:moveTo>
                  <a:pt x="0" y="0"/>
                </a:moveTo>
                <a:lnTo>
                  <a:pt x="0" y="2864"/>
                </a:lnTo>
                <a:lnTo>
                  <a:pt x="4241" y="286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48" name="Rectangle 18"/>
          <p:cNvSpPr>
            <a:spLocks noChangeArrowheads="1"/>
          </p:cNvSpPr>
          <p:nvPr/>
        </p:nvSpPr>
        <p:spPr bwMode="auto">
          <a:xfrm>
            <a:off x="8686801" y="5902326"/>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Quantity of</a:t>
            </a:r>
            <a:endParaRPr lang="en-US" altLang="en-US" sz="2400">
              <a:latin typeface="Times New Roman" pitchFamily="18" charset="0"/>
            </a:endParaRPr>
          </a:p>
        </p:txBody>
      </p:sp>
      <p:sp>
        <p:nvSpPr>
          <p:cNvPr id="31749" name="Rectangle 19"/>
          <p:cNvSpPr>
            <a:spLocks noChangeArrowheads="1"/>
          </p:cNvSpPr>
          <p:nvPr/>
        </p:nvSpPr>
        <p:spPr bwMode="auto">
          <a:xfrm>
            <a:off x="9101139" y="6162676"/>
            <a:ext cx="6732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Output</a:t>
            </a:r>
            <a:endParaRPr lang="en-US" altLang="en-US" sz="2400">
              <a:latin typeface="Times New Roman" pitchFamily="18" charset="0"/>
            </a:endParaRPr>
          </a:p>
        </p:txBody>
      </p:sp>
      <p:sp>
        <p:nvSpPr>
          <p:cNvPr id="31750" name="Rectangle 20"/>
          <p:cNvSpPr>
            <a:spLocks noChangeArrowheads="1"/>
          </p:cNvSpPr>
          <p:nvPr/>
        </p:nvSpPr>
        <p:spPr bwMode="auto">
          <a:xfrm>
            <a:off x="2489200" y="1303339"/>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Price</a:t>
            </a:r>
            <a:endParaRPr lang="en-US" altLang="en-US" sz="2400">
              <a:latin typeface="Times New Roman" pitchFamily="18" charset="0"/>
            </a:endParaRPr>
          </a:p>
        </p:txBody>
      </p:sp>
      <p:sp>
        <p:nvSpPr>
          <p:cNvPr id="31751" name="Rectangle 21"/>
          <p:cNvSpPr>
            <a:spLocks noChangeArrowheads="1"/>
          </p:cNvSpPr>
          <p:nvPr/>
        </p:nvSpPr>
        <p:spPr bwMode="auto">
          <a:xfrm>
            <a:off x="2463800" y="1563689"/>
            <a:ext cx="5241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Level</a:t>
            </a:r>
            <a:endParaRPr lang="en-US" altLang="en-US" sz="2400">
              <a:latin typeface="Times New Roman" pitchFamily="18" charset="0"/>
            </a:endParaRPr>
          </a:p>
        </p:txBody>
      </p:sp>
      <p:sp>
        <p:nvSpPr>
          <p:cNvPr id="31752" name="Rectangle 22"/>
          <p:cNvSpPr>
            <a:spLocks noChangeArrowheads="1"/>
          </p:cNvSpPr>
          <p:nvPr/>
        </p:nvSpPr>
        <p:spPr bwMode="auto">
          <a:xfrm>
            <a:off x="2878138" y="5908676"/>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0</a:t>
            </a:r>
            <a:endParaRPr lang="en-US" altLang="en-US" sz="2400">
              <a:latin typeface="Times New Roman" pitchFamily="18" charset="0"/>
            </a:endParaRPr>
          </a:p>
        </p:txBody>
      </p:sp>
      <p:grpSp>
        <p:nvGrpSpPr>
          <p:cNvPr id="2" name="Group 23"/>
          <p:cNvGrpSpPr>
            <a:grpSpLocks/>
          </p:cNvGrpSpPr>
          <p:nvPr/>
        </p:nvGrpSpPr>
        <p:grpSpPr bwMode="auto">
          <a:xfrm>
            <a:off x="3911601" y="2386013"/>
            <a:ext cx="4691063" cy="2730500"/>
            <a:chOff x="1504" y="1503"/>
            <a:chExt cx="2955" cy="1720"/>
          </a:xfrm>
        </p:grpSpPr>
        <p:sp>
          <p:nvSpPr>
            <p:cNvPr id="31765" name="Line 24"/>
            <p:cNvSpPr>
              <a:spLocks noChangeShapeType="1"/>
            </p:cNvSpPr>
            <p:nvPr/>
          </p:nvSpPr>
          <p:spPr bwMode="auto">
            <a:xfrm flipV="1">
              <a:off x="1504" y="1582"/>
              <a:ext cx="2293" cy="1641"/>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Rectangle 25"/>
            <p:cNvSpPr>
              <a:spLocks noChangeArrowheads="1"/>
            </p:cNvSpPr>
            <p:nvPr/>
          </p:nvSpPr>
          <p:spPr bwMode="auto">
            <a:xfrm>
              <a:off x="3863" y="1503"/>
              <a:ext cx="5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31767" name="Rectangle 26"/>
            <p:cNvSpPr>
              <a:spLocks noChangeArrowheads="1"/>
            </p:cNvSpPr>
            <p:nvPr/>
          </p:nvSpPr>
          <p:spPr bwMode="auto">
            <a:xfrm>
              <a:off x="3977" y="1666"/>
              <a:ext cx="3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supply</a:t>
              </a:r>
              <a:endParaRPr lang="en-US" altLang="en-US" sz="2400">
                <a:latin typeface="Times New Roman" pitchFamily="18" charset="0"/>
              </a:endParaRPr>
            </a:p>
          </p:txBody>
        </p:sp>
      </p:grpSp>
      <p:grpSp>
        <p:nvGrpSpPr>
          <p:cNvPr id="3" name="Group 27"/>
          <p:cNvGrpSpPr>
            <a:grpSpLocks/>
          </p:cNvGrpSpPr>
          <p:nvPr/>
        </p:nvGrpSpPr>
        <p:grpSpPr bwMode="auto">
          <a:xfrm>
            <a:off x="3989388" y="2706690"/>
            <a:ext cx="4470400" cy="2600325"/>
            <a:chOff x="1553" y="1705"/>
            <a:chExt cx="2816" cy="1638"/>
          </a:xfrm>
        </p:grpSpPr>
        <p:sp>
          <p:nvSpPr>
            <p:cNvPr id="31762" name="Line 28"/>
            <p:cNvSpPr>
              <a:spLocks noChangeShapeType="1"/>
            </p:cNvSpPr>
            <p:nvPr/>
          </p:nvSpPr>
          <p:spPr bwMode="auto">
            <a:xfrm flipH="1" flipV="1">
              <a:off x="1553" y="1705"/>
              <a:ext cx="2158" cy="1420"/>
            </a:xfrm>
            <a:prstGeom prst="line">
              <a:avLst/>
            </a:prstGeom>
            <a:noFill/>
            <a:ln w="5873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Rectangle 29"/>
            <p:cNvSpPr>
              <a:spLocks noChangeArrowheads="1"/>
            </p:cNvSpPr>
            <p:nvPr/>
          </p:nvSpPr>
          <p:spPr bwMode="auto">
            <a:xfrm>
              <a:off x="3773" y="3025"/>
              <a:ext cx="5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31764" name="Rectangle 30"/>
            <p:cNvSpPr>
              <a:spLocks noChangeArrowheads="1"/>
            </p:cNvSpPr>
            <p:nvPr/>
          </p:nvSpPr>
          <p:spPr bwMode="auto">
            <a:xfrm>
              <a:off x="3839" y="3188"/>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demand</a:t>
              </a:r>
              <a:endParaRPr lang="en-US" altLang="en-US" sz="2400">
                <a:latin typeface="Times New Roman" pitchFamily="18" charset="0"/>
              </a:endParaRPr>
            </a:p>
          </p:txBody>
        </p:sp>
      </p:grpSp>
      <p:grpSp>
        <p:nvGrpSpPr>
          <p:cNvPr id="4" name="Group 31"/>
          <p:cNvGrpSpPr>
            <a:grpSpLocks/>
          </p:cNvGrpSpPr>
          <p:nvPr/>
        </p:nvGrpSpPr>
        <p:grpSpPr bwMode="auto">
          <a:xfrm>
            <a:off x="1971675" y="3700465"/>
            <a:ext cx="4268788" cy="2714625"/>
            <a:chOff x="282" y="2331"/>
            <a:chExt cx="2689" cy="1710"/>
          </a:xfrm>
        </p:grpSpPr>
        <p:sp>
          <p:nvSpPr>
            <p:cNvPr id="31756" name="Freeform 32"/>
            <p:cNvSpPr>
              <a:spLocks/>
            </p:cNvSpPr>
            <p:nvPr/>
          </p:nvSpPr>
          <p:spPr bwMode="auto">
            <a:xfrm>
              <a:off x="973" y="2421"/>
              <a:ext cx="1665" cy="1284"/>
            </a:xfrm>
            <a:custGeom>
              <a:avLst/>
              <a:gdLst>
                <a:gd name="T0" fmla="*/ 0 w 1665"/>
                <a:gd name="T1" fmla="*/ 0 h 1284"/>
                <a:gd name="T2" fmla="*/ 1665 w 1665"/>
                <a:gd name="T3" fmla="*/ 0 h 1284"/>
                <a:gd name="T4" fmla="*/ 1665 w 1665"/>
                <a:gd name="T5" fmla="*/ 1284 h 1284"/>
                <a:gd name="T6" fmla="*/ 0 60000 65536"/>
                <a:gd name="T7" fmla="*/ 0 60000 65536"/>
                <a:gd name="T8" fmla="*/ 0 60000 65536"/>
                <a:gd name="T9" fmla="*/ 0 w 1665"/>
                <a:gd name="T10" fmla="*/ 0 h 1284"/>
                <a:gd name="T11" fmla="*/ 1665 w 1665"/>
                <a:gd name="T12" fmla="*/ 1284 h 1284"/>
              </a:gdLst>
              <a:ahLst/>
              <a:cxnLst>
                <a:cxn ang="T6">
                  <a:pos x="T0" y="T1"/>
                </a:cxn>
                <a:cxn ang="T7">
                  <a:pos x="T2" y="T3"/>
                </a:cxn>
                <a:cxn ang="T8">
                  <a:pos x="T4" y="T5"/>
                </a:cxn>
              </a:cxnLst>
              <a:rect l="T9" t="T10" r="T11" b="T12"/>
              <a:pathLst>
                <a:path w="1665" h="1284">
                  <a:moveTo>
                    <a:pt x="0" y="0"/>
                  </a:moveTo>
                  <a:lnTo>
                    <a:pt x="1665" y="0"/>
                  </a:lnTo>
                  <a:lnTo>
                    <a:pt x="1665" y="1284"/>
                  </a:ln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7" name="Oval 33"/>
            <p:cNvSpPr>
              <a:spLocks noChangeArrowheads="1"/>
            </p:cNvSpPr>
            <p:nvPr/>
          </p:nvSpPr>
          <p:spPr bwMode="auto">
            <a:xfrm>
              <a:off x="2593" y="2372"/>
              <a:ext cx="86"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31758" name="Rectangle 34"/>
            <p:cNvSpPr>
              <a:spLocks noChangeArrowheads="1"/>
            </p:cNvSpPr>
            <p:nvPr/>
          </p:nvSpPr>
          <p:spPr bwMode="auto">
            <a:xfrm>
              <a:off x="2334" y="3722"/>
              <a:ext cx="6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Equilibrium</a:t>
              </a:r>
              <a:endParaRPr lang="en-US" altLang="en-US" sz="2400">
                <a:latin typeface="Times New Roman" pitchFamily="18" charset="0"/>
              </a:endParaRPr>
            </a:p>
          </p:txBody>
        </p:sp>
        <p:sp>
          <p:nvSpPr>
            <p:cNvPr id="31759" name="Rectangle 35"/>
            <p:cNvSpPr>
              <a:spLocks noChangeArrowheads="1"/>
            </p:cNvSpPr>
            <p:nvPr/>
          </p:nvSpPr>
          <p:spPr bwMode="auto">
            <a:xfrm>
              <a:off x="2472" y="3886"/>
              <a:ext cx="35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output</a:t>
              </a:r>
              <a:endParaRPr lang="en-US" altLang="en-US" sz="2400">
                <a:latin typeface="Times New Roman" pitchFamily="18" charset="0"/>
              </a:endParaRPr>
            </a:p>
          </p:txBody>
        </p:sp>
        <p:sp>
          <p:nvSpPr>
            <p:cNvPr id="31760" name="Rectangle 36"/>
            <p:cNvSpPr>
              <a:spLocks noChangeArrowheads="1"/>
            </p:cNvSpPr>
            <p:nvPr/>
          </p:nvSpPr>
          <p:spPr bwMode="auto">
            <a:xfrm>
              <a:off x="282" y="2331"/>
              <a:ext cx="6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Equilibrium</a:t>
              </a:r>
              <a:endParaRPr lang="en-US" altLang="en-US" sz="2400">
                <a:latin typeface="Times New Roman" pitchFamily="18" charset="0"/>
              </a:endParaRPr>
            </a:p>
          </p:txBody>
        </p:sp>
        <p:sp>
          <p:nvSpPr>
            <p:cNvPr id="31761" name="Rectangle 37"/>
            <p:cNvSpPr>
              <a:spLocks noChangeArrowheads="1"/>
            </p:cNvSpPr>
            <p:nvPr/>
          </p:nvSpPr>
          <p:spPr bwMode="auto">
            <a:xfrm>
              <a:off x="339" y="2494"/>
              <a:ext cx="58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price level</a:t>
              </a:r>
              <a:endParaRPr lang="en-US" altLang="en-US" sz="2400">
                <a:latin typeface="Times New Roman" pitchFamily="18" charset="0"/>
              </a:endParaRPr>
            </a:p>
          </p:txBody>
        </p:sp>
      </p:grpSp>
      <p:sp>
        <p:nvSpPr>
          <p:cNvPr id="24" name="TextBox 23"/>
          <p:cNvSpPr txBox="1"/>
          <p:nvPr/>
        </p:nvSpPr>
        <p:spPr>
          <a:xfrm>
            <a:off x="5616173" y="1024568"/>
            <a:ext cx="6468750" cy="1569660"/>
          </a:xfrm>
          <a:prstGeom prst="rect">
            <a:avLst/>
          </a:prstGeom>
          <a:noFill/>
        </p:spPr>
        <p:txBody>
          <a:bodyPr wrap="square" rtlCol="0">
            <a:spAutoFit/>
          </a:bodyPr>
          <a:lstStyle/>
          <a:p>
            <a:r>
              <a:rPr lang="en-US" altLang="en-US" dirty="0">
                <a:latin typeface="Calibri" panose="020F0502020204030204" pitchFamily="34" charset="0"/>
                <a:ea typeface="Calibri" pitchFamily="34" charset="0"/>
              </a:rPr>
              <a:t>The intersection of the </a:t>
            </a:r>
            <a:r>
              <a:rPr lang="en-US" altLang="en-US" i="1" dirty="0">
                <a:solidFill>
                  <a:srgbClr val="25A9A6"/>
                </a:solidFill>
                <a:latin typeface="Calibri" panose="020F0502020204030204" pitchFamily="34" charset="0"/>
                <a:ea typeface="Calibri" pitchFamily="34" charset="0"/>
              </a:rPr>
              <a:t>aggregate-demand curve</a:t>
            </a:r>
            <a:r>
              <a:rPr lang="en-US" altLang="en-US" dirty="0">
                <a:latin typeface="Calibri" panose="020F0502020204030204" pitchFamily="34" charset="0"/>
                <a:ea typeface="Calibri" pitchFamily="34" charset="0"/>
              </a:rPr>
              <a:t> </a:t>
            </a:r>
            <a:r>
              <a:rPr lang="en-US" altLang="en-US" dirty="0" smtClean="0">
                <a:latin typeface="Calibri" panose="020F0502020204030204" pitchFamily="34" charset="0"/>
                <a:ea typeface="Calibri" pitchFamily="34" charset="0"/>
              </a:rPr>
              <a:t>and the </a:t>
            </a:r>
            <a:r>
              <a:rPr lang="en-US" altLang="en-US" i="1" dirty="0">
                <a:solidFill>
                  <a:srgbClr val="25A9A6"/>
                </a:solidFill>
                <a:latin typeface="Calibri" panose="020F0502020204030204" pitchFamily="34" charset="0"/>
                <a:ea typeface="Calibri" pitchFamily="34" charset="0"/>
              </a:rPr>
              <a:t>aggregate-supply curve </a:t>
            </a:r>
            <a:r>
              <a:rPr lang="en-US" altLang="en-US" dirty="0">
                <a:latin typeface="Calibri" panose="020F0502020204030204" pitchFamily="34" charset="0"/>
                <a:ea typeface="Calibri" pitchFamily="34" charset="0"/>
              </a:rPr>
              <a:t>determines the short-run equilibrium values of </a:t>
            </a:r>
            <a:r>
              <a:rPr lang="en-US" altLang="en-US" dirty="0" smtClean="0">
                <a:latin typeface="Calibri" panose="020F0502020204030204" pitchFamily="34" charset="0"/>
                <a:ea typeface="Calibri" pitchFamily="34" charset="0"/>
              </a:rPr>
              <a:t>output (</a:t>
            </a:r>
            <a:r>
              <a:rPr lang="en-US" altLang="en-US" i="1" dirty="0" smtClean="0">
                <a:latin typeface="Calibri" panose="020F0502020204030204" pitchFamily="34" charset="0"/>
                <a:ea typeface="Calibri" pitchFamily="34" charset="0"/>
              </a:rPr>
              <a:t>Y</a:t>
            </a:r>
            <a:r>
              <a:rPr lang="en-US" altLang="en-US" dirty="0" smtClean="0">
                <a:latin typeface="Calibri" panose="020F0502020204030204" pitchFamily="34" charset="0"/>
                <a:ea typeface="Calibri" pitchFamily="34" charset="0"/>
              </a:rPr>
              <a:t>) </a:t>
            </a:r>
            <a:r>
              <a:rPr lang="en-US" altLang="en-US" dirty="0">
                <a:latin typeface="Calibri" panose="020F0502020204030204" pitchFamily="34" charset="0"/>
                <a:ea typeface="Calibri" pitchFamily="34" charset="0"/>
              </a:rPr>
              <a:t>and the price level </a:t>
            </a:r>
            <a:r>
              <a:rPr lang="en-US" altLang="en-US" dirty="0" smtClean="0">
                <a:latin typeface="Calibri" panose="020F0502020204030204" pitchFamily="34" charset="0"/>
                <a:ea typeface="Calibri" pitchFamily="34" charset="0"/>
              </a:rPr>
              <a:t>(</a:t>
            </a:r>
            <a:r>
              <a:rPr lang="en-US" altLang="en-US" i="1" dirty="0" smtClean="0">
                <a:latin typeface="Calibri" panose="020F0502020204030204" pitchFamily="34" charset="0"/>
                <a:ea typeface="Calibri" pitchFamily="34" charset="0"/>
              </a:rPr>
              <a:t>P</a:t>
            </a:r>
            <a:r>
              <a:rPr lang="en-US" altLang="en-US" dirty="0" smtClean="0">
                <a:latin typeface="Calibri" panose="020F0502020204030204" pitchFamily="34" charset="0"/>
                <a:ea typeface="Calibri"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31188417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up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a:r>
              <a:rPr lang="en-US" sz="2000" cap="all" dirty="0">
                <a:solidFill>
                  <a:srgbClr val="C00000"/>
                </a:solidFill>
              </a:rPr>
              <a:t>Explaining short-run economic fluctuations:</a:t>
            </a:r>
            <a:br>
              <a:rPr lang="en-US" sz="2000" cap="all" dirty="0">
                <a:solidFill>
                  <a:srgbClr val="C00000"/>
                </a:solidFill>
              </a:rPr>
            </a:br>
            <a:r>
              <a:rPr lang="en-US" sz="3600" dirty="0">
                <a:ea typeface="Calibri" pitchFamily="34" charset="0"/>
              </a:rPr>
              <a:t>The Model of </a:t>
            </a:r>
            <a:r>
              <a:rPr lang="en-US" altLang="en-US" sz="3600" dirty="0">
                <a:ea typeface="Calibri" pitchFamily="34" charset="0"/>
              </a:rPr>
              <a:t>Aggregate Demand and Aggregate Supply</a:t>
            </a:r>
          </a:p>
        </p:txBody>
      </p:sp>
      <p:sp>
        <p:nvSpPr>
          <p:cNvPr id="30723" name="Rectangle 3"/>
          <p:cNvSpPr>
            <a:spLocks noGrp="1" noChangeArrowheads="1"/>
          </p:cNvSpPr>
          <p:nvPr>
            <p:ph idx="1"/>
          </p:nvPr>
        </p:nvSpPr>
        <p:spPr/>
        <p:txBody>
          <a:bodyPr/>
          <a:lstStyle/>
          <a:p>
            <a:pPr>
              <a:buClr>
                <a:srgbClr val="000000"/>
              </a:buClr>
            </a:pPr>
            <a:r>
              <a:rPr lang="en-US" altLang="en-US" dirty="0" smtClean="0">
                <a:ea typeface="Calibri" pitchFamily="34" charset="0"/>
              </a:rPr>
              <a:t>The </a:t>
            </a:r>
            <a:r>
              <a:rPr lang="en-US" altLang="en-US" i="1" dirty="0" smtClean="0">
                <a:solidFill>
                  <a:srgbClr val="25A9A6"/>
                </a:solidFill>
                <a:ea typeface="Calibri" pitchFamily="34" charset="0"/>
              </a:rPr>
              <a:t>aggregate-demand curve </a:t>
            </a:r>
            <a:r>
              <a:rPr lang="en-US" altLang="en-US" dirty="0" smtClean="0">
                <a:ea typeface="Calibri" pitchFamily="34" charset="0"/>
              </a:rPr>
              <a:t>shows the market value of “Made in USA” final goods and services that buyers—households, firms, the government, and foreigners—</a:t>
            </a:r>
            <a:r>
              <a:rPr lang="en-US" altLang="en-US" i="1" dirty="0" smtClean="0">
                <a:ea typeface="Calibri" pitchFamily="34" charset="0"/>
              </a:rPr>
              <a:t>want to buy</a:t>
            </a:r>
            <a:r>
              <a:rPr lang="en-US" altLang="en-US" dirty="0" smtClean="0">
                <a:ea typeface="Calibri" pitchFamily="34" charset="0"/>
              </a:rPr>
              <a:t> at each price level.</a:t>
            </a:r>
          </a:p>
          <a:p>
            <a:pPr>
              <a:buClr>
                <a:srgbClr val="000000"/>
              </a:buClr>
            </a:pPr>
            <a:r>
              <a:rPr lang="en-US" altLang="en-US" dirty="0" smtClean="0">
                <a:ea typeface="Calibri" pitchFamily="34" charset="0"/>
              </a:rPr>
              <a:t>The </a:t>
            </a:r>
            <a:r>
              <a:rPr lang="en-US" altLang="en-US" i="1" dirty="0" smtClean="0">
                <a:solidFill>
                  <a:srgbClr val="25A9A6"/>
                </a:solidFill>
                <a:ea typeface="Calibri" pitchFamily="34" charset="0"/>
              </a:rPr>
              <a:t>aggregate-supply curve </a:t>
            </a:r>
            <a:r>
              <a:rPr lang="en-US" altLang="en-US" dirty="0" smtClean="0">
                <a:ea typeface="Calibri" pitchFamily="34" charset="0"/>
              </a:rPr>
              <a:t>shows the market value of “Made in USA” final goods and services that sellers </a:t>
            </a:r>
            <a:r>
              <a:rPr lang="en-US" altLang="en-US" i="1" dirty="0" smtClean="0">
                <a:ea typeface="Calibri" pitchFamily="34" charset="0"/>
              </a:rPr>
              <a:t>want to produce </a:t>
            </a:r>
            <a:r>
              <a:rPr lang="en-US" altLang="en-US" dirty="0" smtClean="0">
                <a:ea typeface="Calibri" pitchFamily="34" charset="0"/>
              </a:rPr>
              <a:t>at each price level.</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Aggregate-demand curve</a:t>
            </a:r>
            <a:endParaRPr lang="en-US" dirty="0"/>
          </a:p>
        </p:txBody>
      </p:sp>
      <p:sp>
        <p:nvSpPr>
          <p:cNvPr id="32771" name="Text Placeholder 2"/>
          <p:cNvSpPr>
            <a:spLocks noGrp="1"/>
          </p:cNvSpPr>
          <p:nvPr>
            <p:ph type="body" idx="1"/>
          </p:nvPr>
        </p:nvSpPr>
        <p:spPr/>
        <p:txBody>
          <a:bodyPr/>
          <a:lstStyle/>
          <a:p>
            <a:r>
              <a:rPr lang="en-US" altLang="en-US" dirty="0">
                <a:ea typeface="Calibri" pitchFamily="34" charset="0"/>
              </a:rPr>
              <a:t>The </a:t>
            </a:r>
            <a:r>
              <a:rPr lang="en-US" altLang="en-US" i="1" dirty="0">
                <a:ea typeface="Calibri" pitchFamily="34" charset="0"/>
              </a:rPr>
              <a:t>aggregate-demand curve </a:t>
            </a:r>
            <a:r>
              <a:rPr lang="en-US" altLang="en-US" dirty="0">
                <a:ea typeface="Calibri" pitchFamily="34" charset="0"/>
              </a:rPr>
              <a:t>shows the market value of </a:t>
            </a:r>
            <a:r>
              <a:rPr lang="en-US" altLang="en-US" dirty="0" smtClean="0">
                <a:ea typeface="Calibri" pitchFamily="34" charset="0"/>
              </a:rPr>
              <a:t>the domestically-produced final </a:t>
            </a:r>
            <a:r>
              <a:rPr lang="en-US" altLang="en-US" dirty="0">
                <a:ea typeface="Calibri" pitchFamily="34" charset="0"/>
              </a:rPr>
              <a:t>goods and services that buyers—households, firms, the government, and foreigners—want to buy at each price level</a:t>
            </a:r>
            <a:r>
              <a:rPr lang="en-US" altLang="en-US" dirty="0" smtClean="0">
                <a:ea typeface="Calibri" pitchFamily="34" charset="0"/>
              </a:rPr>
              <a:t>.</a:t>
            </a:r>
            <a:endParaRPr lang="en-US" altLang="en-US" dirty="0">
              <a:ea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Chapter 5, </a:t>
            </a:r>
            <a:r>
              <a:rPr lang="en-US" dirty="0"/>
              <a:t>GDP = Total Expenditure</a:t>
            </a:r>
          </a:p>
        </p:txBody>
      </p:sp>
      <p:sp>
        <p:nvSpPr>
          <p:cNvPr id="3" name="Content Placeholder 2"/>
          <p:cNvSpPr>
            <a:spLocks noGrp="1"/>
          </p:cNvSpPr>
          <p:nvPr>
            <p:ph idx="1"/>
          </p:nvPr>
        </p:nvSpPr>
        <p:spPr/>
        <p:txBody>
          <a:bodyPr/>
          <a:lstStyle/>
          <a:p>
            <a:r>
              <a:rPr lang="en-US" dirty="0" smtClean="0"/>
              <a:t>We saw earlier that </a:t>
            </a:r>
            <a:r>
              <a:rPr lang="en-US" i="1" dirty="0" smtClean="0"/>
              <a:t>GDP</a:t>
            </a:r>
            <a:r>
              <a:rPr lang="en-US" dirty="0" smtClean="0"/>
              <a:t> is the </a:t>
            </a:r>
            <a:r>
              <a:rPr lang="en-US" i="1" dirty="0" smtClean="0"/>
              <a:t>actual</a:t>
            </a:r>
            <a:r>
              <a:rPr lang="en-US" dirty="0" smtClean="0"/>
              <a:t> total expenditure on final goods and services made within a country in a given period of time.</a:t>
            </a:r>
          </a:p>
          <a:p>
            <a:r>
              <a:rPr lang="en-US" dirty="0" smtClean="0"/>
              <a:t>Therefore, GDP =</a:t>
            </a:r>
            <a:br>
              <a:rPr lang="en-US" dirty="0" smtClean="0"/>
            </a:br>
            <a:r>
              <a:rPr lang="en-US" i="1" dirty="0"/>
              <a:t>actual </a:t>
            </a:r>
            <a:r>
              <a:rPr lang="en-US" dirty="0" smtClean="0"/>
              <a:t>consumption spending +</a:t>
            </a:r>
            <a:br>
              <a:rPr lang="en-US" dirty="0" smtClean="0"/>
            </a:br>
            <a:r>
              <a:rPr lang="en-US" i="1" dirty="0"/>
              <a:t>actual </a:t>
            </a:r>
            <a:r>
              <a:rPr lang="en-US" dirty="0" smtClean="0"/>
              <a:t>investment spending +</a:t>
            </a:r>
            <a:br>
              <a:rPr lang="en-US" dirty="0" smtClean="0"/>
            </a:br>
            <a:r>
              <a:rPr lang="en-US" i="1" dirty="0"/>
              <a:t>actual </a:t>
            </a:r>
            <a:r>
              <a:rPr lang="en-US" dirty="0" smtClean="0"/>
              <a:t>government spending +</a:t>
            </a:r>
            <a:br>
              <a:rPr lang="en-US" dirty="0" smtClean="0"/>
            </a:br>
            <a:r>
              <a:rPr lang="en-US" i="1" dirty="0"/>
              <a:t>actual </a:t>
            </a:r>
            <a:r>
              <a:rPr lang="en-US" dirty="0" smtClean="0"/>
              <a:t>exports – </a:t>
            </a:r>
            <a:r>
              <a:rPr lang="en-US" i="1" dirty="0" smtClean="0"/>
              <a:t>actual </a:t>
            </a:r>
            <a:r>
              <a:rPr lang="en-US" dirty="0" smtClean="0"/>
              <a:t>imports </a:t>
            </a:r>
          </a:p>
        </p:txBody>
      </p:sp>
    </p:spTree>
    <p:extLst>
      <p:ext uri="{BB962C8B-B14F-4D97-AF65-F5344CB8AC3E}">
        <p14:creationId xmlns:p14="http://schemas.microsoft.com/office/powerpoint/2010/main" val="39557792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Demand = </a:t>
            </a:r>
            <a:r>
              <a:rPr lang="en-US" i="1" dirty="0" smtClean="0"/>
              <a:t>Desired</a:t>
            </a:r>
            <a:r>
              <a:rPr lang="en-US" dirty="0" smtClean="0"/>
              <a:t> Total Expenditure</a:t>
            </a:r>
            <a:endParaRPr lang="en-US" dirty="0"/>
          </a:p>
        </p:txBody>
      </p:sp>
      <p:sp>
        <p:nvSpPr>
          <p:cNvPr id="3" name="Content Placeholder 2"/>
          <p:cNvSpPr>
            <a:spLocks noGrp="1"/>
          </p:cNvSpPr>
          <p:nvPr>
            <p:ph idx="1"/>
          </p:nvPr>
        </p:nvSpPr>
        <p:spPr/>
        <p:txBody>
          <a:bodyPr/>
          <a:lstStyle/>
          <a:p>
            <a:r>
              <a:rPr lang="en-US" dirty="0" smtClean="0"/>
              <a:t>Now, </a:t>
            </a:r>
            <a:r>
              <a:rPr lang="en-US" i="1" dirty="0" smtClean="0"/>
              <a:t>aggregate demand </a:t>
            </a:r>
            <a:r>
              <a:rPr lang="en-US" dirty="0" smtClean="0"/>
              <a:t>is the </a:t>
            </a:r>
            <a:r>
              <a:rPr lang="en-US" i="1" dirty="0" smtClean="0"/>
              <a:t>desired</a:t>
            </a:r>
            <a:r>
              <a:rPr lang="en-US" dirty="0" smtClean="0"/>
              <a:t> total expenditure on final goods and services made within a country in a given period of time.</a:t>
            </a:r>
          </a:p>
          <a:p>
            <a:r>
              <a:rPr lang="en-US" dirty="0" smtClean="0"/>
              <a:t>So, aggregate demand = </a:t>
            </a:r>
            <a:br>
              <a:rPr lang="en-US" dirty="0" smtClean="0"/>
            </a:br>
            <a:r>
              <a:rPr lang="en-US" i="1" dirty="0" smtClean="0"/>
              <a:t>desired</a:t>
            </a:r>
            <a:r>
              <a:rPr lang="en-US" dirty="0" smtClean="0"/>
              <a:t> total expenditure = </a:t>
            </a:r>
            <a:br>
              <a:rPr lang="en-US" dirty="0" smtClean="0"/>
            </a:br>
            <a:r>
              <a:rPr lang="en-US" i="1" dirty="0" smtClean="0"/>
              <a:t>desired</a:t>
            </a:r>
            <a:r>
              <a:rPr lang="en-US" dirty="0" smtClean="0"/>
              <a:t> consumption spending (</a:t>
            </a:r>
            <a:r>
              <a:rPr lang="en-US" i="1" dirty="0" smtClean="0"/>
              <a:t>C</a:t>
            </a:r>
            <a:r>
              <a:rPr lang="en-US" dirty="0" smtClean="0"/>
              <a:t>) + </a:t>
            </a:r>
            <a:br>
              <a:rPr lang="en-US" dirty="0" smtClean="0"/>
            </a:br>
            <a:r>
              <a:rPr lang="en-US" i="1" dirty="0" smtClean="0"/>
              <a:t>desired </a:t>
            </a:r>
            <a:r>
              <a:rPr lang="en-US" dirty="0" smtClean="0"/>
              <a:t>investment spending</a:t>
            </a:r>
            <a:r>
              <a:rPr lang="en-US" dirty="0"/>
              <a:t> </a:t>
            </a:r>
            <a:r>
              <a:rPr lang="en-US" dirty="0" smtClean="0"/>
              <a:t>(</a:t>
            </a:r>
            <a:r>
              <a:rPr lang="en-US" i="1" dirty="0" smtClean="0"/>
              <a:t>I</a:t>
            </a:r>
            <a:r>
              <a:rPr lang="en-US" dirty="0" smtClean="0"/>
              <a:t>) + </a:t>
            </a:r>
            <a:br>
              <a:rPr lang="en-US" dirty="0" smtClean="0"/>
            </a:br>
            <a:r>
              <a:rPr lang="en-US" i="1" dirty="0" smtClean="0"/>
              <a:t>desired </a:t>
            </a:r>
            <a:r>
              <a:rPr lang="en-US" dirty="0" smtClean="0"/>
              <a:t>government spending</a:t>
            </a:r>
            <a:r>
              <a:rPr lang="en-US" dirty="0"/>
              <a:t> </a:t>
            </a:r>
            <a:r>
              <a:rPr lang="en-US" dirty="0" smtClean="0"/>
              <a:t>(</a:t>
            </a:r>
            <a:r>
              <a:rPr lang="en-US" i="1" dirty="0" smtClean="0"/>
              <a:t>G</a:t>
            </a:r>
            <a:r>
              <a:rPr lang="en-US" dirty="0" smtClean="0"/>
              <a:t>) + </a:t>
            </a:r>
            <a:br>
              <a:rPr lang="en-US" dirty="0" smtClean="0"/>
            </a:br>
            <a:r>
              <a:rPr lang="en-US" i="1" dirty="0" smtClean="0"/>
              <a:t>desired </a:t>
            </a:r>
            <a:r>
              <a:rPr lang="en-US" dirty="0" smtClean="0"/>
              <a:t>exports – </a:t>
            </a:r>
            <a:r>
              <a:rPr lang="en-US" i="1" dirty="0" smtClean="0"/>
              <a:t>desired </a:t>
            </a:r>
            <a:r>
              <a:rPr lang="en-US" dirty="0" smtClean="0"/>
              <a:t>imports (</a:t>
            </a:r>
            <a:r>
              <a:rPr lang="en-US" i="1" dirty="0" smtClean="0"/>
              <a:t>NX</a:t>
            </a:r>
            <a:r>
              <a:rPr lang="en-US" dirty="0" smtClean="0"/>
              <a:t>)</a:t>
            </a:r>
          </a:p>
        </p:txBody>
      </p:sp>
    </p:spTree>
    <p:extLst>
      <p:ext uri="{BB962C8B-B14F-4D97-AF65-F5344CB8AC3E}">
        <p14:creationId xmlns:p14="http://schemas.microsoft.com/office/powerpoint/2010/main" val="70232320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z="1800" cap="all" dirty="0">
                <a:solidFill>
                  <a:srgbClr val="C00000"/>
                </a:solidFill>
              </a:rPr>
              <a:t>The Aggregate-demand </a:t>
            </a:r>
            <a:r>
              <a:rPr lang="en-US" sz="1800" cap="all" dirty="0" smtClean="0">
                <a:solidFill>
                  <a:srgbClr val="C00000"/>
                </a:solidFill>
              </a:rPr>
              <a:t>curve:</a:t>
            </a:r>
            <a:br>
              <a:rPr lang="en-US" sz="1800" cap="all" dirty="0" smtClean="0">
                <a:solidFill>
                  <a:srgbClr val="C00000"/>
                </a:solidFill>
              </a:rPr>
            </a:br>
            <a:r>
              <a:rPr lang="en-US" sz="3600" dirty="0" smtClean="0"/>
              <a:t>Why the Aggregate-Demand Curve Slopes Downward</a:t>
            </a:r>
            <a:endParaRPr lang="en-US" altLang="en-US" dirty="0" smtClean="0">
              <a:latin typeface="Tahoma" pitchFamily="34" charset="0"/>
              <a:ea typeface="Calibri" pitchFamily="34" charset="0"/>
            </a:endParaRPr>
          </a:p>
        </p:txBody>
      </p:sp>
      <p:sp>
        <p:nvSpPr>
          <p:cNvPr id="33795" name="Rectangle 3"/>
          <p:cNvSpPr>
            <a:spLocks noGrp="1" noChangeArrowheads="1"/>
          </p:cNvSpPr>
          <p:nvPr>
            <p:ph idx="1"/>
          </p:nvPr>
        </p:nvSpPr>
        <p:spPr/>
        <p:txBody>
          <a:bodyPr/>
          <a:lstStyle/>
          <a:p>
            <a:pPr algn="ctr">
              <a:buFontTx/>
              <a:buNone/>
            </a:pPr>
            <a:r>
              <a:rPr lang="en-US" altLang="en-US" b="1" i="1" dirty="0" smtClean="0">
                <a:solidFill>
                  <a:srgbClr val="0070C0"/>
                </a:solidFill>
                <a:ea typeface="Calibri" pitchFamily="34" charset="0"/>
              </a:rPr>
              <a:t>Aggregate Demand </a:t>
            </a:r>
            <a:r>
              <a:rPr lang="en-US" altLang="en-US" b="1" dirty="0" smtClean="0">
                <a:solidFill>
                  <a:srgbClr val="0070C0"/>
                </a:solidFill>
                <a:ea typeface="Calibri" pitchFamily="34" charset="0"/>
              </a:rPr>
              <a:t>= </a:t>
            </a:r>
            <a:r>
              <a:rPr lang="en-US" altLang="en-US" b="1" i="1" dirty="0" smtClean="0">
                <a:solidFill>
                  <a:srgbClr val="0070C0"/>
                </a:solidFill>
                <a:ea typeface="Calibri" pitchFamily="34" charset="0"/>
              </a:rPr>
              <a:t>C </a:t>
            </a:r>
            <a:r>
              <a:rPr lang="en-US" altLang="en-US" b="1" dirty="0" smtClean="0">
                <a:solidFill>
                  <a:srgbClr val="0070C0"/>
                </a:solidFill>
                <a:ea typeface="Calibri" pitchFamily="34" charset="0"/>
              </a:rPr>
              <a:t>+</a:t>
            </a:r>
            <a:r>
              <a:rPr lang="en-US" altLang="en-US" b="1" i="1" dirty="0" smtClean="0">
                <a:solidFill>
                  <a:srgbClr val="0070C0"/>
                </a:solidFill>
                <a:ea typeface="Calibri" pitchFamily="34" charset="0"/>
              </a:rPr>
              <a:t> I </a:t>
            </a:r>
            <a:r>
              <a:rPr lang="en-US" altLang="en-US" b="1" dirty="0" smtClean="0">
                <a:solidFill>
                  <a:srgbClr val="0070C0"/>
                </a:solidFill>
                <a:ea typeface="Calibri" pitchFamily="34" charset="0"/>
              </a:rPr>
              <a:t>+</a:t>
            </a:r>
            <a:r>
              <a:rPr lang="en-US" altLang="en-US" b="1" i="1" dirty="0" smtClean="0">
                <a:solidFill>
                  <a:srgbClr val="0070C0"/>
                </a:solidFill>
                <a:ea typeface="Calibri" pitchFamily="34" charset="0"/>
              </a:rPr>
              <a:t> G </a:t>
            </a:r>
            <a:r>
              <a:rPr lang="en-US" altLang="en-US" b="1" dirty="0" smtClean="0">
                <a:solidFill>
                  <a:srgbClr val="0070C0"/>
                </a:solidFill>
                <a:ea typeface="Calibri" pitchFamily="34" charset="0"/>
              </a:rPr>
              <a:t>+</a:t>
            </a:r>
            <a:r>
              <a:rPr lang="en-US" altLang="en-US" b="1" i="1" dirty="0" smtClean="0">
                <a:solidFill>
                  <a:srgbClr val="0070C0"/>
                </a:solidFill>
                <a:ea typeface="Calibri" pitchFamily="34" charset="0"/>
              </a:rPr>
              <a:t> NX</a:t>
            </a:r>
          </a:p>
          <a:p>
            <a:endParaRPr lang="en-US" altLang="en-US" dirty="0" smtClean="0">
              <a:ea typeface="Calibri" pitchFamily="34" charset="0"/>
            </a:endParaRPr>
          </a:p>
          <a:p>
            <a:r>
              <a:rPr lang="en-US" altLang="en-US" dirty="0" smtClean="0">
                <a:ea typeface="Calibri" pitchFamily="34" charset="0"/>
              </a:rPr>
              <a:t>In Ch. 5 we interpreted </a:t>
            </a:r>
            <a:r>
              <a:rPr lang="en-US" altLang="en-US" i="1" dirty="0" smtClean="0">
                <a:ea typeface="Calibri" pitchFamily="34" charset="0"/>
              </a:rPr>
              <a:t>C</a:t>
            </a:r>
            <a:r>
              <a:rPr lang="en-US" altLang="en-US" dirty="0" smtClean="0">
                <a:ea typeface="Calibri" pitchFamily="34" charset="0"/>
              </a:rPr>
              <a:t>, </a:t>
            </a:r>
            <a:r>
              <a:rPr lang="en-US" altLang="en-US" i="1" dirty="0" smtClean="0">
                <a:ea typeface="Calibri" pitchFamily="34" charset="0"/>
              </a:rPr>
              <a:t>I</a:t>
            </a:r>
            <a:r>
              <a:rPr lang="en-US" altLang="en-US" dirty="0" smtClean="0">
                <a:ea typeface="Calibri" pitchFamily="34" charset="0"/>
              </a:rPr>
              <a:t>, </a:t>
            </a:r>
            <a:r>
              <a:rPr lang="en-US" altLang="en-US" i="1" dirty="0" smtClean="0">
                <a:ea typeface="Calibri" pitchFamily="34" charset="0"/>
              </a:rPr>
              <a:t>G</a:t>
            </a:r>
            <a:r>
              <a:rPr lang="en-US" altLang="en-US" dirty="0" smtClean="0">
                <a:ea typeface="Calibri" pitchFamily="34" charset="0"/>
              </a:rPr>
              <a:t>, and </a:t>
            </a:r>
            <a:r>
              <a:rPr lang="en-US" altLang="en-US" i="1" dirty="0" smtClean="0">
                <a:ea typeface="Calibri" pitchFamily="34" charset="0"/>
              </a:rPr>
              <a:t>NX</a:t>
            </a:r>
            <a:r>
              <a:rPr lang="en-US" altLang="en-US" dirty="0" smtClean="0">
                <a:ea typeface="Calibri" pitchFamily="34" charset="0"/>
              </a:rPr>
              <a:t> as the </a:t>
            </a:r>
            <a:r>
              <a:rPr lang="en-US" altLang="en-US" i="1" dirty="0" smtClean="0">
                <a:ea typeface="Calibri" pitchFamily="34" charset="0"/>
              </a:rPr>
              <a:t>actual</a:t>
            </a:r>
            <a:r>
              <a:rPr lang="en-US" altLang="en-US" dirty="0" smtClean="0">
                <a:ea typeface="Calibri" pitchFamily="34" charset="0"/>
              </a:rPr>
              <a:t> amounts of consumption, investment, government purchases, and net exports.</a:t>
            </a:r>
          </a:p>
          <a:p>
            <a:r>
              <a:rPr lang="en-US" altLang="en-US" dirty="0" smtClean="0">
                <a:ea typeface="Calibri" pitchFamily="34" charset="0"/>
              </a:rPr>
              <a:t>Now, we</a:t>
            </a:r>
            <a:r>
              <a:rPr lang="en-US" altLang="en-US" dirty="0">
                <a:ea typeface="Calibri" pitchFamily="34" charset="0"/>
              </a:rPr>
              <a:t> </a:t>
            </a:r>
            <a:r>
              <a:rPr lang="en-US" altLang="en-US" dirty="0" smtClean="0">
                <a:ea typeface="Calibri" pitchFamily="34" charset="0"/>
              </a:rPr>
              <a:t>interpret </a:t>
            </a:r>
            <a:r>
              <a:rPr lang="en-US" altLang="en-US" i="1" dirty="0">
                <a:ea typeface="Calibri" pitchFamily="34" charset="0"/>
              </a:rPr>
              <a:t>C</a:t>
            </a:r>
            <a:r>
              <a:rPr lang="en-US" altLang="en-US" dirty="0">
                <a:ea typeface="Calibri" pitchFamily="34" charset="0"/>
              </a:rPr>
              <a:t>, </a:t>
            </a:r>
            <a:r>
              <a:rPr lang="en-US" altLang="en-US" i="1" dirty="0">
                <a:ea typeface="Calibri" pitchFamily="34" charset="0"/>
              </a:rPr>
              <a:t>I</a:t>
            </a:r>
            <a:r>
              <a:rPr lang="en-US" altLang="en-US" dirty="0">
                <a:ea typeface="Calibri" pitchFamily="34" charset="0"/>
              </a:rPr>
              <a:t>, </a:t>
            </a:r>
            <a:r>
              <a:rPr lang="en-US" altLang="en-US" i="1" dirty="0">
                <a:ea typeface="Calibri" pitchFamily="34" charset="0"/>
              </a:rPr>
              <a:t>G</a:t>
            </a:r>
            <a:r>
              <a:rPr lang="en-US" altLang="en-US" dirty="0">
                <a:ea typeface="Calibri" pitchFamily="34" charset="0"/>
              </a:rPr>
              <a:t>, and </a:t>
            </a:r>
            <a:r>
              <a:rPr lang="en-US" altLang="en-US" i="1" dirty="0">
                <a:ea typeface="Calibri" pitchFamily="34" charset="0"/>
              </a:rPr>
              <a:t>NX</a:t>
            </a:r>
            <a:r>
              <a:rPr lang="en-US" altLang="en-US" dirty="0">
                <a:ea typeface="Calibri" pitchFamily="34" charset="0"/>
              </a:rPr>
              <a:t> as the </a:t>
            </a:r>
            <a:r>
              <a:rPr lang="en-US" altLang="en-US" i="1" dirty="0" smtClean="0">
                <a:ea typeface="Calibri" pitchFamily="34" charset="0"/>
              </a:rPr>
              <a:t>desired</a:t>
            </a:r>
            <a:r>
              <a:rPr lang="en-US" altLang="en-US" dirty="0" smtClean="0">
                <a:ea typeface="Calibri" pitchFamily="34" charset="0"/>
              </a:rPr>
              <a:t> amounts </a:t>
            </a:r>
            <a:r>
              <a:rPr lang="en-US" altLang="en-US" dirty="0">
                <a:ea typeface="Calibri" pitchFamily="34" charset="0"/>
              </a:rPr>
              <a:t>of consumption, investment, government purchases, and net exports.</a:t>
            </a:r>
            <a:endParaRPr lang="en-US" altLang="en-US" dirty="0" smtClean="0">
              <a:ea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1304258" y="228600"/>
            <a:ext cx="9689805" cy="685800"/>
          </a:xfrm>
        </p:spPr>
        <p:txBody>
          <a:bodyPr/>
          <a:lstStyle/>
          <a:p>
            <a:pPr algn="l">
              <a:lnSpc>
                <a:spcPct val="80000"/>
              </a:lnSpc>
            </a:pPr>
            <a:r>
              <a:rPr lang="en-US" altLang="en-US" sz="2800" dirty="0">
                <a:ea typeface="Calibri" panose="020F0502020204030204" pitchFamily="34" charset="0"/>
              </a:rPr>
              <a:t>Figure 3 The Aggregate-Demand (</a:t>
            </a:r>
            <a:r>
              <a:rPr lang="en-US" altLang="en-US" sz="2800" i="1" dirty="0">
                <a:ea typeface="Calibri" panose="020F0502020204030204" pitchFamily="34" charset="0"/>
              </a:rPr>
              <a:t>AD</a:t>
            </a:r>
            <a:r>
              <a:rPr lang="en-US" altLang="en-US" sz="2800" dirty="0">
                <a:ea typeface="Calibri" panose="020F0502020204030204" pitchFamily="34" charset="0"/>
              </a:rPr>
              <a:t>) Curve is downward sloping</a:t>
            </a:r>
          </a:p>
        </p:txBody>
      </p:sp>
      <p:sp>
        <p:nvSpPr>
          <p:cNvPr id="34819" name="Freeform 17"/>
          <p:cNvSpPr>
            <a:spLocks/>
          </p:cNvSpPr>
          <p:nvPr/>
        </p:nvSpPr>
        <p:spPr bwMode="auto">
          <a:xfrm>
            <a:off x="3568701" y="1273175"/>
            <a:ext cx="6111875" cy="4032250"/>
          </a:xfrm>
          <a:custGeom>
            <a:avLst/>
            <a:gdLst>
              <a:gd name="T0" fmla="*/ 0 w 3850"/>
              <a:gd name="T1" fmla="*/ 0 h 2540"/>
              <a:gd name="T2" fmla="*/ 0 w 3850"/>
              <a:gd name="T3" fmla="*/ 2147483647 h 2540"/>
              <a:gd name="T4" fmla="*/ 2147483647 w 3850"/>
              <a:gd name="T5" fmla="*/ 2147483647 h 2540"/>
              <a:gd name="T6" fmla="*/ 0 60000 65536"/>
              <a:gd name="T7" fmla="*/ 0 60000 65536"/>
              <a:gd name="T8" fmla="*/ 0 60000 65536"/>
              <a:gd name="T9" fmla="*/ 0 w 3850"/>
              <a:gd name="T10" fmla="*/ 0 h 2540"/>
              <a:gd name="T11" fmla="*/ 3850 w 3850"/>
              <a:gd name="T12" fmla="*/ 2540 h 2540"/>
            </a:gdLst>
            <a:ahLst/>
            <a:cxnLst>
              <a:cxn ang="T6">
                <a:pos x="T0" y="T1"/>
              </a:cxn>
              <a:cxn ang="T7">
                <a:pos x="T2" y="T3"/>
              </a:cxn>
              <a:cxn ang="T8">
                <a:pos x="T4" y="T5"/>
              </a:cxn>
            </a:cxnLst>
            <a:rect l="T9" t="T10" r="T11" b="T12"/>
            <a:pathLst>
              <a:path w="3850" h="2540">
                <a:moveTo>
                  <a:pt x="0" y="0"/>
                </a:moveTo>
                <a:lnTo>
                  <a:pt x="0" y="2540"/>
                </a:lnTo>
                <a:lnTo>
                  <a:pt x="3850" y="254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0610" name="Line 18"/>
          <p:cNvSpPr>
            <a:spLocks noChangeShapeType="1"/>
          </p:cNvSpPr>
          <p:nvPr/>
        </p:nvSpPr>
        <p:spPr bwMode="auto">
          <a:xfrm flipV="1">
            <a:off x="3376614" y="3184525"/>
            <a:ext cx="1587" cy="642938"/>
          </a:xfrm>
          <a:prstGeom prst="line">
            <a:avLst/>
          </a:prstGeom>
          <a:noFill/>
          <a:ln w="1752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0611" name="Line 19"/>
          <p:cNvSpPr>
            <a:spLocks noChangeShapeType="1"/>
          </p:cNvSpPr>
          <p:nvPr/>
        </p:nvSpPr>
        <p:spPr bwMode="auto">
          <a:xfrm flipH="1">
            <a:off x="5378451" y="5480050"/>
            <a:ext cx="1166813" cy="1588"/>
          </a:xfrm>
          <a:prstGeom prst="line">
            <a:avLst/>
          </a:prstGeom>
          <a:noFill/>
          <a:ln w="1752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4822" name="Rectangle 20"/>
          <p:cNvSpPr>
            <a:spLocks noChangeArrowheads="1"/>
          </p:cNvSpPr>
          <p:nvPr/>
        </p:nvSpPr>
        <p:spPr bwMode="auto">
          <a:xfrm>
            <a:off x="8667750" y="5337175"/>
            <a:ext cx="9103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34823" name="Rectangle 21"/>
          <p:cNvSpPr>
            <a:spLocks noChangeArrowheads="1"/>
          </p:cNvSpPr>
          <p:nvPr/>
        </p:nvSpPr>
        <p:spPr bwMode="auto">
          <a:xfrm>
            <a:off x="9036051" y="5567363"/>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34824" name="Rectangle 22"/>
          <p:cNvSpPr>
            <a:spLocks noChangeArrowheads="1"/>
          </p:cNvSpPr>
          <p:nvPr/>
        </p:nvSpPr>
        <p:spPr bwMode="auto">
          <a:xfrm>
            <a:off x="3035301" y="1254125"/>
            <a:ext cx="4376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dirty="0" smtClean="0">
                <a:solidFill>
                  <a:srgbClr val="000000"/>
                </a:solidFill>
                <a:latin typeface="Calibri" panose="020F0502020204030204" pitchFamily="34" charset="0"/>
                <a:cs typeface="Calibri" panose="020F0502020204030204" pitchFamily="34" charset="0"/>
              </a:rPr>
              <a:t>Price </a:t>
            </a:r>
            <a:br>
              <a:rPr lang="en-US" altLang="en-US" sz="1500" b="1" dirty="0" smtClean="0">
                <a:solidFill>
                  <a:srgbClr val="000000"/>
                </a:solidFill>
                <a:latin typeface="Calibri" panose="020F0502020204030204" pitchFamily="34" charset="0"/>
                <a:cs typeface="Calibri" panose="020F0502020204030204" pitchFamily="34" charset="0"/>
              </a:rPr>
            </a:br>
            <a:r>
              <a:rPr lang="en-US" altLang="en-US" sz="1500" b="1" dirty="0" smtClean="0">
                <a:solidFill>
                  <a:srgbClr val="000000"/>
                </a:solidFill>
                <a:latin typeface="Calibri" panose="020F0502020204030204" pitchFamily="34" charset="0"/>
                <a:cs typeface="Calibri" panose="020F0502020204030204" pitchFamily="34" charset="0"/>
              </a:rPr>
              <a:t>Level</a:t>
            </a:r>
            <a:endParaRPr lang="en-US" altLang="en-US" sz="2400" dirty="0">
              <a:latin typeface="Calibri" panose="020F0502020204030204" pitchFamily="34" charset="0"/>
              <a:cs typeface="Calibri" panose="020F0502020204030204" pitchFamily="34" charset="0"/>
            </a:endParaRPr>
          </a:p>
        </p:txBody>
      </p:sp>
      <p:sp>
        <p:nvSpPr>
          <p:cNvPr id="34826" name="Rectangle 24"/>
          <p:cNvSpPr>
            <a:spLocks noChangeArrowheads="1"/>
          </p:cNvSpPr>
          <p:nvPr/>
        </p:nvSpPr>
        <p:spPr bwMode="auto">
          <a:xfrm>
            <a:off x="3379788" y="5343525"/>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2" name="Group 25"/>
          <p:cNvGrpSpPr>
            <a:grpSpLocks/>
          </p:cNvGrpSpPr>
          <p:nvPr/>
        </p:nvGrpSpPr>
        <p:grpSpPr bwMode="auto">
          <a:xfrm>
            <a:off x="4491038" y="2559051"/>
            <a:ext cx="4964112" cy="2352675"/>
            <a:chOff x="1869" y="1612"/>
            <a:chExt cx="3127" cy="1482"/>
          </a:xfrm>
        </p:grpSpPr>
        <p:sp>
          <p:nvSpPr>
            <p:cNvPr id="34851" name="Line 26"/>
            <p:cNvSpPr>
              <a:spLocks noChangeShapeType="1"/>
            </p:cNvSpPr>
            <p:nvPr/>
          </p:nvSpPr>
          <p:spPr bwMode="auto">
            <a:xfrm flipH="1" flipV="1">
              <a:off x="1869" y="1612"/>
              <a:ext cx="1920" cy="1259"/>
            </a:xfrm>
            <a:prstGeom prst="line">
              <a:avLst/>
            </a:prstGeom>
            <a:noFill/>
            <a:ln w="52388">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4852" name="Rectangle 27"/>
            <p:cNvSpPr>
              <a:spLocks noChangeArrowheads="1"/>
            </p:cNvSpPr>
            <p:nvPr/>
          </p:nvSpPr>
          <p:spPr bwMode="auto">
            <a:xfrm>
              <a:off x="3812" y="2804"/>
              <a:ext cx="118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 (</a:t>
              </a:r>
              <a:r>
                <a:rPr lang="en-US" altLang="en-US" sz="1500" i="1">
                  <a:solidFill>
                    <a:srgbClr val="000000"/>
                  </a:solidFill>
                  <a:latin typeface="Calibri" panose="020F0502020204030204" pitchFamily="34" charset="0"/>
                  <a:cs typeface="Calibri" panose="020F0502020204030204" pitchFamily="34" charset="0"/>
                </a:rPr>
                <a:t>AD</a:t>
              </a:r>
              <a:r>
                <a:rPr lang="en-US" altLang="en-US" sz="1500">
                  <a:solidFill>
                    <a:srgbClr val="000000"/>
                  </a:solidFill>
                  <a:latin typeface="Calibri" panose="020F0502020204030204" pitchFamily="34" charset="0"/>
                  <a:cs typeface="Calibri" panose="020F0502020204030204" pitchFamily="34" charset="0"/>
                </a:rPr>
                <a:t>)</a:t>
              </a:r>
              <a:endParaRPr lang="en-US" altLang="en-US" sz="2400">
                <a:latin typeface="Calibri" panose="020F0502020204030204" pitchFamily="34" charset="0"/>
                <a:cs typeface="Calibri" panose="020F0502020204030204" pitchFamily="34" charset="0"/>
              </a:endParaRPr>
            </a:p>
          </p:txBody>
        </p:sp>
        <p:sp>
          <p:nvSpPr>
            <p:cNvPr id="34853" name="Rectangle 28"/>
            <p:cNvSpPr>
              <a:spLocks noChangeArrowheads="1"/>
            </p:cNvSpPr>
            <p:nvPr/>
          </p:nvSpPr>
          <p:spPr bwMode="auto">
            <a:xfrm>
              <a:off x="3870" y="2949"/>
              <a:ext cx="65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C</a:t>
              </a:r>
              <a:r>
                <a:rPr lang="en-US" altLang="en-US" sz="1500">
                  <a:solidFill>
                    <a:srgbClr val="000000"/>
                  </a:solidFill>
                  <a:latin typeface="Calibri" panose="020F0502020204030204" pitchFamily="34" charset="0"/>
                  <a:cs typeface="Calibri" panose="020F0502020204030204" pitchFamily="34" charset="0"/>
                </a:rPr>
                <a:t> + </a:t>
              </a:r>
              <a:r>
                <a:rPr lang="en-US" altLang="en-US" sz="1500" i="1">
                  <a:solidFill>
                    <a:srgbClr val="000000"/>
                  </a:solidFill>
                  <a:latin typeface="Calibri" panose="020F0502020204030204" pitchFamily="34" charset="0"/>
                  <a:cs typeface="Calibri" panose="020F0502020204030204" pitchFamily="34" charset="0"/>
                </a:rPr>
                <a:t>I</a:t>
              </a:r>
              <a:r>
                <a:rPr lang="en-US" altLang="en-US" sz="1500">
                  <a:solidFill>
                    <a:srgbClr val="000000"/>
                  </a:solidFill>
                  <a:latin typeface="Calibri" panose="020F0502020204030204" pitchFamily="34" charset="0"/>
                  <a:cs typeface="Calibri" panose="020F0502020204030204" pitchFamily="34" charset="0"/>
                </a:rPr>
                <a:t> + </a:t>
              </a:r>
              <a:r>
                <a:rPr lang="en-US" altLang="en-US" sz="1500" i="1">
                  <a:solidFill>
                    <a:srgbClr val="000000"/>
                  </a:solidFill>
                  <a:latin typeface="Calibri" panose="020F0502020204030204" pitchFamily="34" charset="0"/>
                  <a:cs typeface="Calibri" panose="020F0502020204030204" pitchFamily="34" charset="0"/>
                </a:rPr>
                <a:t>G</a:t>
              </a:r>
              <a:r>
                <a:rPr lang="en-US" altLang="en-US" sz="1500">
                  <a:solidFill>
                    <a:srgbClr val="000000"/>
                  </a:solidFill>
                  <a:latin typeface="Calibri" panose="020F0502020204030204" pitchFamily="34" charset="0"/>
                  <a:cs typeface="Calibri" panose="020F0502020204030204" pitchFamily="34" charset="0"/>
                </a:rPr>
                <a:t> + </a:t>
              </a:r>
              <a:r>
                <a:rPr lang="en-US" altLang="en-US" sz="1500" i="1">
                  <a:solidFill>
                    <a:srgbClr val="000000"/>
                  </a:solidFill>
                  <a:latin typeface="Calibri" panose="020F0502020204030204" pitchFamily="34" charset="0"/>
                  <a:cs typeface="Calibri" panose="020F0502020204030204" pitchFamily="34" charset="0"/>
                </a:rPr>
                <a:t>NX</a:t>
              </a:r>
              <a:endParaRPr lang="en-US" altLang="en-US" sz="2400" i="1">
                <a:latin typeface="Calibri" panose="020F0502020204030204" pitchFamily="34" charset="0"/>
                <a:cs typeface="Calibri" panose="020F0502020204030204" pitchFamily="34" charset="0"/>
              </a:endParaRPr>
            </a:p>
          </p:txBody>
        </p:sp>
      </p:grpSp>
      <p:grpSp>
        <p:nvGrpSpPr>
          <p:cNvPr id="3" name="Group 29"/>
          <p:cNvGrpSpPr>
            <a:grpSpLocks/>
          </p:cNvGrpSpPr>
          <p:nvPr/>
        </p:nvGrpSpPr>
        <p:grpSpPr bwMode="auto">
          <a:xfrm>
            <a:off x="3294064" y="2957513"/>
            <a:ext cx="2014537" cy="2616200"/>
            <a:chOff x="1115" y="1863"/>
            <a:chExt cx="1269" cy="1648"/>
          </a:xfrm>
        </p:grpSpPr>
        <p:sp>
          <p:nvSpPr>
            <p:cNvPr id="34845" name="Freeform 30"/>
            <p:cNvSpPr>
              <a:spLocks/>
            </p:cNvSpPr>
            <p:nvPr/>
          </p:nvSpPr>
          <p:spPr bwMode="auto">
            <a:xfrm>
              <a:off x="1288" y="1919"/>
              <a:ext cx="1053" cy="1423"/>
            </a:xfrm>
            <a:custGeom>
              <a:avLst/>
              <a:gdLst>
                <a:gd name="T0" fmla="*/ 0 w 1053"/>
                <a:gd name="T1" fmla="*/ 0 h 1423"/>
                <a:gd name="T2" fmla="*/ 1053 w 1053"/>
                <a:gd name="T3" fmla="*/ 0 h 1423"/>
                <a:gd name="T4" fmla="*/ 1053 w 1053"/>
                <a:gd name="T5" fmla="*/ 1423 h 1423"/>
                <a:gd name="T6" fmla="*/ 0 60000 65536"/>
                <a:gd name="T7" fmla="*/ 0 60000 65536"/>
                <a:gd name="T8" fmla="*/ 0 60000 65536"/>
                <a:gd name="T9" fmla="*/ 0 w 1053"/>
                <a:gd name="T10" fmla="*/ 0 h 1423"/>
                <a:gd name="T11" fmla="*/ 1053 w 1053"/>
                <a:gd name="T12" fmla="*/ 1423 h 1423"/>
              </a:gdLst>
              <a:ahLst/>
              <a:cxnLst>
                <a:cxn ang="T6">
                  <a:pos x="T0" y="T1"/>
                </a:cxn>
                <a:cxn ang="T7">
                  <a:pos x="T2" y="T3"/>
                </a:cxn>
                <a:cxn ang="T8">
                  <a:pos x="T4" y="T5"/>
                </a:cxn>
              </a:cxnLst>
              <a:rect l="T9" t="T10" r="T11" b="T12"/>
              <a:pathLst>
                <a:path w="1053" h="1423">
                  <a:moveTo>
                    <a:pt x="0" y="0"/>
                  </a:moveTo>
                  <a:lnTo>
                    <a:pt x="1053" y="0"/>
                  </a:lnTo>
                  <a:lnTo>
                    <a:pt x="1053" y="1423"/>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4846" name="Oval 31"/>
            <p:cNvSpPr>
              <a:spLocks noChangeArrowheads="1"/>
            </p:cNvSpPr>
            <p:nvPr/>
          </p:nvSpPr>
          <p:spPr bwMode="auto">
            <a:xfrm>
              <a:off x="2308" y="1886"/>
              <a:ext cx="75" cy="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34847" name="Rectangle 32"/>
            <p:cNvSpPr>
              <a:spLocks noChangeArrowheads="1"/>
            </p:cNvSpPr>
            <p:nvPr/>
          </p:nvSpPr>
          <p:spPr bwMode="auto">
            <a:xfrm>
              <a:off x="1115" y="1863"/>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34848" name="Freeform 33"/>
            <p:cNvSpPr>
              <a:spLocks/>
            </p:cNvSpPr>
            <p:nvPr/>
          </p:nvSpPr>
          <p:spPr bwMode="auto">
            <a:xfrm>
              <a:off x="1198" y="1955"/>
              <a:ext cx="22" cy="51"/>
            </a:xfrm>
            <a:custGeom>
              <a:avLst/>
              <a:gdLst>
                <a:gd name="T0" fmla="*/ 22 w 22"/>
                <a:gd name="T1" fmla="*/ 0 h 51"/>
                <a:gd name="T2" fmla="*/ 15 w 22"/>
                <a:gd name="T3" fmla="*/ 0 h 51"/>
                <a:gd name="T4" fmla="*/ 7 w 22"/>
                <a:gd name="T5" fmla="*/ 7 h 51"/>
                <a:gd name="T6" fmla="*/ 0 w 22"/>
                <a:gd name="T7" fmla="*/ 11 h 51"/>
                <a:gd name="T8" fmla="*/ 0 w 22"/>
                <a:gd name="T9" fmla="*/ 18 h 51"/>
                <a:gd name="T10" fmla="*/ 7 w 22"/>
                <a:gd name="T11" fmla="*/ 14 h 51"/>
                <a:gd name="T12" fmla="*/ 15 w 22"/>
                <a:gd name="T13" fmla="*/ 11 h 51"/>
                <a:gd name="T14" fmla="*/ 15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5" y="0"/>
                  </a:lnTo>
                  <a:lnTo>
                    <a:pt x="7" y="7"/>
                  </a:lnTo>
                  <a:lnTo>
                    <a:pt x="0" y="11"/>
                  </a:lnTo>
                  <a:lnTo>
                    <a:pt x="0" y="18"/>
                  </a:lnTo>
                  <a:lnTo>
                    <a:pt x="7" y="14"/>
                  </a:lnTo>
                  <a:lnTo>
                    <a:pt x="15" y="11"/>
                  </a:lnTo>
                  <a:lnTo>
                    <a:pt x="15" y="51"/>
                  </a:lnTo>
                  <a:lnTo>
                    <a:pt x="22" y="51"/>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sp>
          <p:nvSpPr>
            <p:cNvPr id="34849" name="Rectangle 34"/>
            <p:cNvSpPr>
              <a:spLocks noChangeArrowheads="1"/>
            </p:cNvSpPr>
            <p:nvPr/>
          </p:nvSpPr>
          <p:spPr bwMode="auto">
            <a:xfrm>
              <a:off x="2278" y="3366"/>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34850" name="Freeform 35"/>
            <p:cNvSpPr>
              <a:spLocks/>
            </p:cNvSpPr>
            <p:nvPr/>
          </p:nvSpPr>
          <p:spPr bwMode="auto">
            <a:xfrm>
              <a:off x="2362" y="3438"/>
              <a:ext cx="22" cy="51"/>
            </a:xfrm>
            <a:custGeom>
              <a:avLst/>
              <a:gdLst>
                <a:gd name="T0" fmla="*/ 22 w 22"/>
                <a:gd name="T1" fmla="*/ 0 h 51"/>
                <a:gd name="T2" fmla="*/ 18 w 22"/>
                <a:gd name="T3" fmla="*/ 0 h 51"/>
                <a:gd name="T4" fmla="*/ 11 w 22"/>
                <a:gd name="T5" fmla="*/ 7 h 51"/>
                <a:gd name="T6" fmla="*/ 0 w 22"/>
                <a:gd name="T7" fmla="*/ 15 h 51"/>
                <a:gd name="T8" fmla="*/ 0 w 22"/>
                <a:gd name="T9" fmla="*/ 18 h 51"/>
                <a:gd name="T10" fmla="*/ 7 w 22"/>
                <a:gd name="T11" fmla="*/ 15 h 51"/>
                <a:gd name="T12" fmla="*/ 14 w 22"/>
                <a:gd name="T13" fmla="*/ 11 h 51"/>
                <a:gd name="T14" fmla="*/ 14 w 22"/>
                <a:gd name="T15" fmla="*/ 51 h 51"/>
                <a:gd name="T16" fmla="*/ 22 w 22"/>
                <a:gd name="T17" fmla="*/ 51 h 51"/>
                <a:gd name="T18" fmla="*/ 22 w 22"/>
                <a:gd name="T19" fmla="*/ 4 h 51"/>
                <a:gd name="T20" fmla="*/ 22 w 22"/>
                <a:gd name="T21" fmla="*/ 0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1"/>
                <a:gd name="T35" fmla="*/ 22 w 22"/>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1">
                  <a:moveTo>
                    <a:pt x="22" y="0"/>
                  </a:moveTo>
                  <a:lnTo>
                    <a:pt x="18" y="0"/>
                  </a:lnTo>
                  <a:lnTo>
                    <a:pt x="11" y="7"/>
                  </a:lnTo>
                  <a:lnTo>
                    <a:pt x="0" y="15"/>
                  </a:lnTo>
                  <a:lnTo>
                    <a:pt x="0" y="18"/>
                  </a:lnTo>
                  <a:lnTo>
                    <a:pt x="7" y="15"/>
                  </a:lnTo>
                  <a:lnTo>
                    <a:pt x="14" y="11"/>
                  </a:lnTo>
                  <a:lnTo>
                    <a:pt x="14" y="51"/>
                  </a:lnTo>
                  <a:lnTo>
                    <a:pt x="22" y="51"/>
                  </a:lnTo>
                  <a:lnTo>
                    <a:pt x="22" y="4"/>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nvGrpSpPr>
          <p:cNvPr id="4" name="Group 36"/>
          <p:cNvGrpSpPr>
            <a:grpSpLocks/>
          </p:cNvGrpSpPr>
          <p:nvPr/>
        </p:nvGrpSpPr>
        <p:grpSpPr bwMode="auto">
          <a:xfrm>
            <a:off x="3287714" y="3940176"/>
            <a:ext cx="3536950" cy="1633538"/>
            <a:chOff x="1111" y="2482"/>
            <a:chExt cx="2228" cy="1029"/>
          </a:xfrm>
        </p:grpSpPr>
        <p:sp>
          <p:nvSpPr>
            <p:cNvPr id="34841" name="Freeform 37"/>
            <p:cNvSpPr>
              <a:spLocks/>
            </p:cNvSpPr>
            <p:nvPr/>
          </p:nvSpPr>
          <p:spPr bwMode="auto">
            <a:xfrm>
              <a:off x="1288" y="2543"/>
              <a:ext cx="2007" cy="799"/>
            </a:xfrm>
            <a:custGeom>
              <a:avLst/>
              <a:gdLst>
                <a:gd name="T0" fmla="*/ 0 w 2007"/>
                <a:gd name="T1" fmla="*/ 0 h 799"/>
                <a:gd name="T2" fmla="*/ 2007 w 2007"/>
                <a:gd name="T3" fmla="*/ 0 h 799"/>
                <a:gd name="T4" fmla="*/ 2007 w 2007"/>
                <a:gd name="T5" fmla="*/ 799 h 799"/>
                <a:gd name="T6" fmla="*/ 0 60000 65536"/>
                <a:gd name="T7" fmla="*/ 0 60000 65536"/>
                <a:gd name="T8" fmla="*/ 0 60000 65536"/>
                <a:gd name="T9" fmla="*/ 0 w 2007"/>
                <a:gd name="T10" fmla="*/ 0 h 799"/>
                <a:gd name="T11" fmla="*/ 2007 w 2007"/>
                <a:gd name="T12" fmla="*/ 799 h 799"/>
              </a:gdLst>
              <a:ahLst/>
              <a:cxnLst>
                <a:cxn ang="T6">
                  <a:pos x="T0" y="T1"/>
                </a:cxn>
                <a:cxn ang="T7">
                  <a:pos x="T2" y="T3"/>
                </a:cxn>
                <a:cxn ang="T8">
                  <a:pos x="T4" y="T5"/>
                </a:cxn>
              </a:cxnLst>
              <a:rect l="T9" t="T10" r="T11" b="T12"/>
              <a:pathLst>
                <a:path w="2007" h="799">
                  <a:moveTo>
                    <a:pt x="0" y="0"/>
                  </a:moveTo>
                  <a:lnTo>
                    <a:pt x="2007" y="0"/>
                  </a:lnTo>
                  <a:lnTo>
                    <a:pt x="2007" y="799"/>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4842" name="Oval 38"/>
            <p:cNvSpPr>
              <a:spLocks noChangeArrowheads="1"/>
            </p:cNvSpPr>
            <p:nvPr/>
          </p:nvSpPr>
          <p:spPr bwMode="auto">
            <a:xfrm>
              <a:off x="3262" y="2510"/>
              <a:ext cx="77" cy="7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34843" name="Rectangle 39"/>
            <p:cNvSpPr>
              <a:spLocks noChangeArrowheads="1"/>
            </p:cNvSpPr>
            <p:nvPr/>
          </p:nvSpPr>
          <p:spPr bwMode="auto">
            <a:xfrm>
              <a:off x="3228" y="3366"/>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34844" name="Rectangle 40"/>
            <p:cNvSpPr>
              <a:spLocks noChangeArrowheads="1"/>
            </p:cNvSpPr>
            <p:nvPr/>
          </p:nvSpPr>
          <p:spPr bwMode="auto">
            <a:xfrm>
              <a:off x="1111" y="2482"/>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5" name="Group 41"/>
          <p:cNvGrpSpPr>
            <a:grpSpLocks/>
          </p:cNvGrpSpPr>
          <p:nvPr/>
        </p:nvGrpSpPr>
        <p:grpSpPr bwMode="auto">
          <a:xfrm>
            <a:off x="2209801" y="3446463"/>
            <a:ext cx="1254125" cy="1581150"/>
            <a:chOff x="432" y="2171"/>
            <a:chExt cx="790" cy="996"/>
          </a:xfrm>
        </p:grpSpPr>
        <p:sp>
          <p:nvSpPr>
            <p:cNvPr id="34836" name="Line 42"/>
            <p:cNvSpPr>
              <a:spLocks noChangeShapeType="1"/>
            </p:cNvSpPr>
            <p:nvPr/>
          </p:nvSpPr>
          <p:spPr bwMode="auto">
            <a:xfrm flipH="1">
              <a:off x="728" y="2171"/>
              <a:ext cx="406" cy="613"/>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4837" name="Rectangle 43"/>
            <p:cNvSpPr>
              <a:spLocks noChangeArrowheads="1"/>
            </p:cNvSpPr>
            <p:nvPr/>
          </p:nvSpPr>
          <p:spPr bwMode="auto">
            <a:xfrm>
              <a:off x="432" y="2707"/>
              <a:ext cx="790" cy="46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34838" name="Rectangle 44"/>
            <p:cNvSpPr>
              <a:spLocks noChangeArrowheads="1"/>
            </p:cNvSpPr>
            <p:nvPr/>
          </p:nvSpPr>
          <p:spPr bwMode="auto">
            <a:xfrm>
              <a:off x="471" y="2721"/>
              <a:ext cx="6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 decrease</a:t>
              </a:r>
              <a:endParaRPr lang="en-US" altLang="en-US" sz="2400">
                <a:latin typeface="Calibri" panose="020F0502020204030204" pitchFamily="34" charset="0"/>
                <a:cs typeface="Calibri" panose="020F0502020204030204" pitchFamily="34" charset="0"/>
              </a:endParaRPr>
            </a:p>
          </p:txBody>
        </p:sp>
        <p:sp>
          <p:nvSpPr>
            <p:cNvPr id="34839" name="Rectangle 45"/>
            <p:cNvSpPr>
              <a:spLocks noChangeArrowheads="1"/>
            </p:cNvSpPr>
            <p:nvPr/>
          </p:nvSpPr>
          <p:spPr bwMode="auto">
            <a:xfrm>
              <a:off x="471" y="2866"/>
              <a:ext cx="5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in the price</a:t>
              </a:r>
              <a:endParaRPr lang="en-US" altLang="en-US" sz="2400">
                <a:latin typeface="Calibri" panose="020F0502020204030204" pitchFamily="34" charset="0"/>
                <a:cs typeface="Calibri" panose="020F0502020204030204" pitchFamily="34" charset="0"/>
              </a:endParaRPr>
            </a:p>
          </p:txBody>
        </p:sp>
        <p:sp>
          <p:nvSpPr>
            <p:cNvPr id="34840" name="Rectangle 46"/>
            <p:cNvSpPr>
              <a:spLocks noChangeArrowheads="1"/>
            </p:cNvSpPr>
            <p:nvPr/>
          </p:nvSpPr>
          <p:spPr bwMode="auto">
            <a:xfrm>
              <a:off x="471" y="3011"/>
              <a:ext cx="4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level . . .</a:t>
              </a:r>
              <a:endParaRPr lang="en-US" altLang="en-US" sz="2400">
                <a:latin typeface="Calibri" panose="020F0502020204030204" pitchFamily="34" charset="0"/>
                <a:cs typeface="Calibri" panose="020F0502020204030204" pitchFamily="34" charset="0"/>
              </a:endParaRPr>
            </a:p>
          </p:txBody>
        </p:sp>
      </p:grpSp>
      <p:grpSp>
        <p:nvGrpSpPr>
          <p:cNvPr id="6" name="Group 47"/>
          <p:cNvGrpSpPr>
            <a:grpSpLocks/>
          </p:cNvGrpSpPr>
          <p:nvPr/>
        </p:nvGrpSpPr>
        <p:grpSpPr bwMode="auto">
          <a:xfrm>
            <a:off x="5013325" y="5530851"/>
            <a:ext cx="2698750" cy="747713"/>
            <a:chOff x="2198" y="3484"/>
            <a:chExt cx="1700" cy="471"/>
          </a:xfrm>
        </p:grpSpPr>
        <p:sp>
          <p:nvSpPr>
            <p:cNvPr id="34832" name="Line 48"/>
            <p:cNvSpPr>
              <a:spLocks noChangeShapeType="1"/>
            </p:cNvSpPr>
            <p:nvPr/>
          </p:nvSpPr>
          <p:spPr bwMode="auto">
            <a:xfrm flipH="1">
              <a:off x="2571" y="3484"/>
              <a:ext cx="99" cy="25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4833" name="Rectangle 49"/>
            <p:cNvSpPr>
              <a:spLocks noChangeArrowheads="1"/>
            </p:cNvSpPr>
            <p:nvPr/>
          </p:nvSpPr>
          <p:spPr bwMode="auto">
            <a:xfrm>
              <a:off x="2198" y="3649"/>
              <a:ext cx="1700" cy="306"/>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34834" name="Rectangle 50"/>
            <p:cNvSpPr>
              <a:spLocks noChangeArrowheads="1"/>
            </p:cNvSpPr>
            <p:nvPr/>
          </p:nvSpPr>
          <p:spPr bwMode="auto">
            <a:xfrm>
              <a:off x="2226" y="3645"/>
              <a:ext cx="150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increases the quantity of</a:t>
              </a:r>
              <a:endParaRPr lang="en-US" altLang="en-US" sz="2400">
                <a:latin typeface="Calibri" panose="020F0502020204030204" pitchFamily="34" charset="0"/>
                <a:cs typeface="Calibri" panose="020F0502020204030204" pitchFamily="34" charset="0"/>
              </a:endParaRPr>
            </a:p>
          </p:txBody>
        </p:sp>
        <p:sp>
          <p:nvSpPr>
            <p:cNvPr id="34835" name="Rectangle 51"/>
            <p:cNvSpPr>
              <a:spLocks noChangeArrowheads="1"/>
            </p:cNvSpPr>
            <p:nvPr/>
          </p:nvSpPr>
          <p:spPr bwMode="auto">
            <a:xfrm>
              <a:off x="2226" y="3790"/>
              <a:ext cx="151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goods and services demanded.</a:t>
              </a:r>
              <a:endParaRPr lang="en-US" altLang="en-US" sz="2400">
                <a:latin typeface="Calibri" panose="020F0502020204030204" pitchFamily="34" charset="0"/>
                <a:cs typeface="Calibri" panose="020F0502020204030204" pitchFamily="34" charset="0"/>
              </a:endParaRPr>
            </a:p>
          </p:txBody>
        </p:sp>
      </p:grpSp>
      <p:sp>
        <p:nvSpPr>
          <p:cNvPr id="7" name="TextBox 6"/>
          <p:cNvSpPr txBox="1"/>
          <p:nvPr/>
        </p:nvSpPr>
        <p:spPr>
          <a:xfrm>
            <a:off x="7710487" y="1067085"/>
            <a:ext cx="4398135" cy="2246769"/>
          </a:xfrm>
          <a:prstGeom prst="rect">
            <a:avLst/>
          </a:prstGeom>
          <a:solidFill>
            <a:schemeClr val="accent3">
              <a:lumMod val="95000"/>
            </a:schemeClr>
          </a:solidFill>
        </p:spPr>
        <p:txBody>
          <a:bodyPr wrap="square" rtlCol="0">
            <a:spAutoFit/>
          </a:bodyPr>
          <a:lstStyle/>
          <a:p>
            <a:r>
              <a:rPr lang="en-US" sz="2000" b="1" i="1" dirty="0">
                <a:latin typeface="Calibri" panose="020F0502020204030204" pitchFamily="34" charset="0"/>
                <a:cs typeface="Calibri" panose="020F0502020204030204" pitchFamily="34" charset="0"/>
              </a:rPr>
              <a:t>Q</a:t>
            </a:r>
            <a:r>
              <a:rPr lang="en-US" sz="2000" b="1" dirty="0">
                <a:latin typeface="Calibri" panose="020F0502020204030204" pitchFamily="34" charset="0"/>
                <a:cs typeface="Calibri" panose="020F0502020204030204" pitchFamily="34" charset="0"/>
              </a:rPr>
              <a:t>: </a:t>
            </a:r>
            <a:r>
              <a:rPr lang="en-US" sz="2000" b="1" dirty="0" smtClean="0">
                <a:latin typeface="Calibri" panose="020F0502020204030204" pitchFamily="34" charset="0"/>
                <a:cs typeface="Calibri" panose="020F0502020204030204" pitchFamily="34" charset="0"/>
              </a:rPr>
              <a:t>Why is the AD curve downward sloping? </a:t>
            </a:r>
          </a:p>
          <a:p>
            <a:endParaRPr lang="en-US" sz="2000" b="1" dirty="0">
              <a:latin typeface="Calibri" panose="020F0502020204030204" pitchFamily="34" charset="0"/>
              <a:cs typeface="Calibri" panose="020F0502020204030204" pitchFamily="34" charset="0"/>
            </a:endParaRPr>
          </a:p>
          <a:p>
            <a:r>
              <a:rPr lang="en-US" sz="2000" b="1" dirty="0" smtClean="0">
                <a:latin typeface="Calibri" panose="020F0502020204030204" pitchFamily="34" charset="0"/>
                <a:cs typeface="Calibri" panose="020F0502020204030204" pitchFamily="34" charset="0"/>
              </a:rPr>
              <a:t>To simplify, if </a:t>
            </a:r>
            <a:r>
              <a:rPr lang="en-US" sz="2000" b="1" dirty="0">
                <a:latin typeface="Calibri" panose="020F0502020204030204" pitchFamily="34" charset="0"/>
                <a:cs typeface="Calibri" panose="020F0502020204030204" pitchFamily="34" charset="0"/>
              </a:rPr>
              <a:t>all prices—and I do mean </a:t>
            </a:r>
            <a:r>
              <a:rPr lang="en-US" sz="2000" b="1" i="1" dirty="0">
                <a:latin typeface="Calibri" panose="020F0502020204030204" pitchFamily="34" charset="0"/>
                <a:cs typeface="Calibri" panose="020F0502020204030204" pitchFamily="34" charset="0"/>
              </a:rPr>
              <a:t>all</a:t>
            </a:r>
            <a:r>
              <a:rPr lang="en-US" sz="2000" b="1" dirty="0">
                <a:latin typeface="Calibri" panose="020F0502020204030204" pitchFamily="34" charset="0"/>
                <a:cs typeface="Calibri" panose="020F0502020204030204" pitchFamily="34" charset="0"/>
              </a:rPr>
              <a:t> prices—fall by, say, ten percent, why would </a:t>
            </a:r>
            <a:r>
              <a:rPr lang="en-US" sz="2000" b="1" dirty="0" smtClean="0">
                <a:latin typeface="Calibri" panose="020F0502020204030204" pitchFamily="34" charset="0"/>
                <a:cs typeface="Calibri" panose="020F0502020204030204" pitchFamily="34" charset="0"/>
              </a:rPr>
              <a:t>the demands for </a:t>
            </a:r>
            <a:r>
              <a:rPr lang="en-US" sz="2000" b="1" i="1" dirty="0" smtClean="0">
                <a:latin typeface="Calibri" panose="020F0502020204030204" pitchFamily="34" charset="0"/>
                <a:cs typeface="Calibri" panose="020F0502020204030204" pitchFamily="34" charset="0"/>
              </a:rPr>
              <a:t>all</a:t>
            </a:r>
            <a:r>
              <a:rPr lang="en-US" sz="2000" b="1" dirty="0" smtClean="0">
                <a:latin typeface="Calibri" panose="020F0502020204030204" pitchFamily="34" charset="0"/>
                <a:cs typeface="Calibri" panose="020F0502020204030204" pitchFamily="34" charset="0"/>
              </a:rPr>
              <a:t> </a:t>
            </a:r>
            <a:r>
              <a:rPr lang="en-US" sz="2000" b="1" dirty="0">
                <a:latin typeface="Calibri" panose="020F0502020204030204" pitchFamily="34" charset="0"/>
                <a:cs typeface="Calibri" panose="020F0502020204030204" pitchFamily="34" charset="0"/>
              </a:rPr>
              <a:t>“Made in USA” goods and services increase?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3"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up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up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288" fill="hold" grpId="0" nodeType="clickEffect">
                                  <p:stCondLst>
                                    <p:cond delay="0"/>
                                  </p:stCondLst>
                                  <p:childTnLst>
                                    <p:set>
                                      <p:cBhvr>
                                        <p:cTn id="21" dur="1" fill="hold">
                                          <p:stCondLst>
                                            <p:cond delay="0"/>
                                          </p:stCondLst>
                                        </p:cTn>
                                        <p:tgtEl>
                                          <p:spTgt spid="110610"/>
                                        </p:tgtEl>
                                        <p:attrNameLst>
                                          <p:attrName>style.visibility</p:attrName>
                                        </p:attrNameLst>
                                      </p:cBhvr>
                                      <p:to>
                                        <p:strVal val="visible"/>
                                      </p:to>
                                    </p:set>
                                    <p:anim calcmode="lin" valueType="num">
                                      <p:cBhvr>
                                        <p:cTn id="22" dur="500" fill="hold"/>
                                        <p:tgtEl>
                                          <p:spTgt spid="110610"/>
                                        </p:tgtEl>
                                        <p:attrNameLst>
                                          <p:attrName>ppt_w</p:attrName>
                                        </p:attrNameLst>
                                      </p:cBhvr>
                                      <p:tavLst>
                                        <p:tav tm="0">
                                          <p:val>
                                            <p:strVal val="4/3*#ppt_w"/>
                                          </p:val>
                                        </p:tav>
                                        <p:tav tm="100000">
                                          <p:val>
                                            <p:strVal val="#ppt_w"/>
                                          </p:val>
                                        </p:tav>
                                      </p:tavLst>
                                    </p:anim>
                                    <p:anim calcmode="lin" valueType="num">
                                      <p:cBhvr>
                                        <p:cTn id="23" dur="500" fill="hold"/>
                                        <p:tgtEl>
                                          <p:spTgt spid="110610"/>
                                        </p:tgtEl>
                                        <p:attrNameLst>
                                          <p:attrName>ppt_h</p:attrName>
                                        </p:attrNameLst>
                                      </p:cBhvr>
                                      <p:tavLst>
                                        <p:tav tm="0">
                                          <p:val>
                                            <p:strVal val="4/3*#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1"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288" fill="hold" grpId="0" nodeType="clickEffect">
                                  <p:stCondLst>
                                    <p:cond delay="0"/>
                                  </p:stCondLst>
                                  <p:childTnLst>
                                    <p:set>
                                      <p:cBhvr>
                                        <p:cTn id="32" dur="1" fill="hold">
                                          <p:stCondLst>
                                            <p:cond delay="0"/>
                                          </p:stCondLst>
                                        </p:cTn>
                                        <p:tgtEl>
                                          <p:spTgt spid="110611"/>
                                        </p:tgtEl>
                                        <p:attrNameLst>
                                          <p:attrName>style.visibility</p:attrName>
                                        </p:attrNameLst>
                                      </p:cBhvr>
                                      <p:to>
                                        <p:strVal val="visible"/>
                                      </p:to>
                                    </p:set>
                                    <p:anim calcmode="lin" valueType="num">
                                      <p:cBhvr>
                                        <p:cTn id="33" dur="500" fill="hold"/>
                                        <p:tgtEl>
                                          <p:spTgt spid="110611"/>
                                        </p:tgtEl>
                                        <p:attrNameLst>
                                          <p:attrName>ppt_w</p:attrName>
                                        </p:attrNameLst>
                                      </p:cBhvr>
                                      <p:tavLst>
                                        <p:tav tm="0">
                                          <p:val>
                                            <p:strVal val="4/3*#ppt_w"/>
                                          </p:val>
                                        </p:tav>
                                        <p:tav tm="100000">
                                          <p:val>
                                            <p:strVal val="#ppt_w"/>
                                          </p:val>
                                        </p:tav>
                                      </p:tavLst>
                                    </p:anim>
                                    <p:anim calcmode="lin" valueType="num">
                                      <p:cBhvr>
                                        <p:cTn id="34" dur="500" fill="hold"/>
                                        <p:tgtEl>
                                          <p:spTgt spid="110611"/>
                                        </p:tgtEl>
                                        <p:attrNameLst>
                                          <p:attrName>ppt_h</p:attrName>
                                        </p:attrNameLst>
                                      </p:cBhvr>
                                      <p:tavLst>
                                        <p:tav tm="0">
                                          <p:val>
                                            <p:strVal val="4/3*#ppt_h"/>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up)">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10" grpId="0" animBg="1"/>
      <p:bldP spid="110611"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ea typeface="Calibri" pitchFamily="34" charset="0"/>
              </a:rPr>
              <a:t>Aggregate Demand and Aggregate Supply</a:t>
            </a:r>
          </a:p>
        </p:txBody>
      </p:sp>
      <p:sp>
        <p:nvSpPr>
          <p:cNvPr id="14339" name="Rectangle 3"/>
          <p:cNvSpPr>
            <a:spLocks noGrp="1" noChangeArrowheads="1"/>
          </p:cNvSpPr>
          <p:nvPr>
            <p:ph idx="1"/>
          </p:nvPr>
        </p:nvSpPr>
        <p:spPr/>
        <p:txBody>
          <a:bodyPr/>
          <a:lstStyle/>
          <a:p>
            <a:r>
              <a:rPr lang="en-US" altLang="en-US" dirty="0" smtClean="0">
                <a:ea typeface="Calibri" pitchFamily="34" charset="0"/>
              </a:rPr>
              <a:t>This chapter focuses on short-run fluctuations in macroeconomic activity</a:t>
            </a:r>
          </a:p>
          <a:p>
            <a:endParaRPr lang="en-US" altLang="en-US" dirty="0">
              <a:ea typeface="Calibri" pitchFamily="34" charset="0"/>
            </a:endParaRPr>
          </a:p>
          <a:p>
            <a:r>
              <a:rPr lang="en-US" altLang="en-US" dirty="0" smtClean="0">
                <a:ea typeface="Calibri" pitchFamily="34" charset="0"/>
              </a:rPr>
              <a:t>Chapter 16 (The Influence of Monetary and Fiscal Policy on Aggregate Demand) focuses on these questions:</a:t>
            </a:r>
          </a:p>
          <a:p>
            <a:pPr lvl="1"/>
            <a:r>
              <a:rPr lang="en-US" altLang="en-US" dirty="0" smtClean="0">
                <a:ea typeface="Calibri" pitchFamily="34" charset="0"/>
              </a:rPr>
              <a:t>What, if anything, can the government do to stop GDP from falling and unemployment from rising?</a:t>
            </a:r>
          </a:p>
          <a:p>
            <a:pPr lvl="1"/>
            <a:r>
              <a:rPr lang="en-US" altLang="en-US" dirty="0" smtClean="0">
                <a:ea typeface="Calibri" pitchFamily="34" charset="0"/>
              </a:rPr>
              <a:t>And if the government can’t stop the occurrence of bad times, can it at least make them less damaging in terms of duration and severity?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altLang="en-US" dirty="0" smtClean="0">
                <a:ea typeface="Calibri" pitchFamily="34" charset="0"/>
              </a:rPr>
              <a:t>Bonus slide: Why the microeconomic demand curve can’t explain the macroeconomic </a:t>
            </a:r>
            <a:r>
              <a:rPr lang="en-US" altLang="en-US" i="1" dirty="0" smtClean="0">
                <a:ea typeface="Calibri" pitchFamily="34" charset="0"/>
              </a:rPr>
              <a:t>AD</a:t>
            </a:r>
            <a:r>
              <a:rPr lang="en-US" altLang="en-US" dirty="0" smtClean="0">
                <a:ea typeface="Calibri" pitchFamily="34" charset="0"/>
              </a:rPr>
              <a:t> curve</a:t>
            </a:r>
          </a:p>
        </p:txBody>
      </p:sp>
      <p:sp>
        <p:nvSpPr>
          <p:cNvPr id="4" name="Content Placeholder 3"/>
          <p:cNvSpPr>
            <a:spLocks noGrp="1"/>
          </p:cNvSpPr>
          <p:nvPr>
            <p:ph idx="1"/>
          </p:nvPr>
        </p:nvSpPr>
        <p:spPr/>
        <p:txBody>
          <a:bodyPr>
            <a:normAutofit/>
          </a:bodyPr>
          <a:lstStyle/>
          <a:p>
            <a:pPr>
              <a:defRPr/>
            </a:pPr>
            <a:r>
              <a:rPr lang="en-US" dirty="0" smtClean="0"/>
              <a:t>The demand curve for an </a:t>
            </a:r>
            <a:r>
              <a:rPr lang="en-US" i="1" dirty="0" smtClean="0"/>
              <a:t>individual commodity </a:t>
            </a:r>
            <a:r>
              <a:rPr lang="en-US" dirty="0" smtClean="0"/>
              <a:t>is downward sloping because of two effects:</a:t>
            </a:r>
          </a:p>
          <a:p>
            <a:pPr lvl="1">
              <a:defRPr/>
            </a:pPr>
            <a:r>
              <a:rPr lang="en-US" i="1" dirty="0" smtClean="0"/>
              <a:t>Substitution effect</a:t>
            </a:r>
            <a:r>
              <a:rPr lang="en-US" dirty="0" smtClean="0"/>
              <a:t>: when the price of ice cream decreases and all other prices are unchanged, people buy more ice cream because they switch from eating frozen yogurt (a substitute)</a:t>
            </a:r>
          </a:p>
          <a:p>
            <a:pPr lvl="1">
              <a:defRPr/>
            </a:pPr>
            <a:r>
              <a:rPr lang="en-US" i="1" dirty="0" smtClean="0"/>
              <a:t>Income effect</a:t>
            </a:r>
            <a:r>
              <a:rPr lang="en-US" dirty="0" smtClean="0"/>
              <a:t>: when price of ice cream falls and income is unchanged, people feel richer and, so, buy more ice cream</a:t>
            </a:r>
          </a:p>
          <a:p>
            <a:pPr lvl="2">
              <a:defRPr/>
            </a:pPr>
            <a:r>
              <a:rPr lang="en-US" dirty="0" smtClean="0"/>
              <a:t>Review Chapter 4 </a:t>
            </a:r>
            <a:r>
              <a:rPr lang="en-US" i="1" dirty="0" smtClean="0"/>
              <a:t>The Market Forces of Supply and Demand</a:t>
            </a:r>
          </a:p>
          <a:p>
            <a:pPr>
              <a:defRPr/>
            </a:pPr>
            <a:r>
              <a:rPr lang="en-US" dirty="0" smtClean="0"/>
              <a:t>But if </a:t>
            </a:r>
            <a:r>
              <a:rPr lang="en-US" i="1" dirty="0" smtClean="0"/>
              <a:t>all</a:t>
            </a:r>
            <a:r>
              <a:rPr lang="en-US" dirty="0" smtClean="0"/>
              <a:t> prices decrease, there can be no substitution effect</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itle 2"/>
          <p:cNvSpPr>
            <a:spLocks noGrp="1"/>
          </p:cNvSpPr>
          <p:nvPr>
            <p:ph type="title"/>
          </p:nvPr>
        </p:nvSpPr>
        <p:spPr/>
        <p:txBody>
          <a:bodyPr/>
          <a:lstStyle/>
          <a:p>
            <a:r>
              <a:rPr lang="en-US" altLang="en-US" dirty="0" smtClean="0">
                <a:ea typeface="Calibri" pitchFamily="34" charset="0"/>
              </a:rPr>
              <a:t>Bonus slide: Why the microeconomic demand curve can’t explain the macroeconomic </a:t>
            </a:r>
            <a:r>
              <a:rPr lang="en-US" altLang="en-US" i="1" dirty="0" smtClean="0">
                <a:ea typeface="Calibri" pitchFamily="34" charset="0"/>
              </a:rPr>
              <a:t>AD</a:t>
            </a:r>
            <a:r>
              <a:rPr lang="en-US" altLang="en-US" dirty="0" smtClean="0">
                <a:ea typeface="Calibri" pitchFamily="34" charset="0"/>
              </a:rPr>
              <a:t> curve</a:t>
            </a:r>
          </a:p>
        </p:txBody>
      </p:sp>
      <p:sp>
        <p:nvSpPr>
          <p:cNvPr id="4" name="Content Placeholder 3"/>
          <p:cNvSpPr>
            <a:spLocks noGrp="1"/>
          </p:cNvSpPr>
          <p:nvPr>
            <p:ph idx="1"/>
          </p:nvPr>
        </p:nvSpPr>
        <p:spPr/>
        <p:txBody>
          <a:bodyPr>
            <a:normAutofit/>
          </a:bodyPr>
          <a:lstStyle/>
          <a:p>
            <a:pPr>
              <a:defRPr/>
            </a:pPr>
            <a:r>
              <a:rPr lang="en-US" dirty="0" smtClean="0"/>
              <a:t>The demand curve for an </a:t>
            </a:r>
            <a:r>
              <a:rPr lang="en-US" i="1" dirty="0" smtClean="0"/>
              <a:t>individual commodity </a:t>
            </a:r>
            <a:r>
              <a:rPr lang="en-US" dirty="0" smtClean="0"/>
              <a:t>is downward sloping because of two effects:</a:t>
            </a:r>
          </a:p>
          <a:p>
            <a:pPr lvl="1">
              <a:defRPr/>
            </a:pPr>
            <a:r>
              <a:rPr lang="en-US" i="1" dirty="0" smtClean="0"/>
              <a:t>Substitution effect</a:t>
            </a:r>
            <a:r>
              <a:rPr lang="en-US" dirty="0" smtClean="0"/>
              <a:t>: when the price of ice cream decreases and all other prices are unchanged, people buy more ice cream because they switch from eating frozen yogurt (a substitute)</a:t>
            </a:r>
          </a:p>
          <a:p>
            <a:pPr lvl="1">
              <a:defRPr/>
            </a:pPr>
            <a:r>
              <a:rPr lang="en-US" i="1" dirty="0" smtClean="0"/>
              <a:t>Income effect</a:t>
            </a:r>
            <a:r>
              <a:rPr lang="en-US" dirty="0" smtClean="0"/>
              <a:t>: when price of ice cream falls and income is unchanged, people feel richer and, so, buy more ice cream</a:t>
            </a:r>
          </a:p>
          <a:p>
            <a:pPr lvl="2">
              <a:defRPr/>
            </a:pPr>
            <a:r>
              <a:rPr lang="en-US" dirty="0" smtClean="0"/>
              <a:t>Review Chapter 4 </a:t>
            </a:r>
            <a:r>
              <a:rPr lang="en-US" i="1" dirty="0" smtClean="0"/>
              <a:t>The Market Forces of Supply and Demand</a:t>
            </a:r>
          </a:p>
          <a:p>
            <a:pPr>
              <a:defRPr/>
            </a:pPr>
            <a:r>
              <a:rPr lang="en-US" dirty="0" smtClean="0"/>
              <a:t>Also if </a:t>
            </a:r>
            <a:r>
              <a:rPr lang="en-US" i="1" dirty="0" smtClean="0"/>
              <a:t>all</a:t>
            </a:r>
            <a:r>
              <a:rPr lang="en-US" dirty="0" smtClean="0"/>
              <a:t> prices decrease, one can’t assume incomes are unchanged</a:t>
            </a:r>
          </a:p>
        </p:txBody>
      </p:sp>
    </p:spTree>
    <p:extLst>
      <p:ext uri="{BB962C8B-B14F-4D97-AF65-F5344CB8AC3E}">
        <p14:creationId xmlns:p14="http://schemas.microsoft.com/office/powerpoint/2010/main" val="223900224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a:r>
              <a:rPr lang="en-US" sz="1800" cap="all" dirty="0">
                <a:solidFill>
                  <a:srgbClr val="C00000"/>
                </a:solidFill>
              </a:rPr>
              <a:t>The Aggregate-demand curve:</a:t>
            </a:r>
            <a:br>
              <a:rPr lang="en-US" sz="1800" cap="all" dirty="0">
                <a:solidFill>
                  <a:srgbClr val="C00000"/>
                </a:solidFill>
              </a:rPr>
            </a:br>
            <a:r>
              <a:rPr lang="en-US" sz="3600" dirty="0"/>
              <a:t>Why the Aggregate-Demand Curve Slopes Downward</a:t>
            </a:r>
            <a:endParaRPr lang="en-US" altLang="en-US" sz="3600" dirty="0">
              <a:latin typeface="Tahoma" pitchFamily="34" charset="0"/>
              <a:ea typeface="Calibri" pitchFamily="34" charset="0"/>
            </a:endParaRPr>
          </a:p>
        </p:txBody>
      </p:sp>
      <p:sp>
        <p:nvSpPr>
          <p:cNvPr id="36867" name="Rectangle 3"/>
          <p:cNvSpPr>
            <a:spLocks noGrp="1" noChangeArrowheads="1"/>
          </p:cNvSpPr>
          <p:nvPr>
            <p:ph idx="1"/>
          </p:nvPr>
        </p:nvSpPr>
        <p:spPr/>
        <p:txBody>
          <a:bodyPr/>
          <a:lstStyle/>
          <a:p>
            <a:r>
              <a:rPr lang="en-US" altLang="en-US" dirty="0" smtClean="0">
                <a:ea typeface="Calibri" pitchFamily="34" charset="0"/>
              </a:rPr>
              <a:t>The </a:t>
            </a:r>
            <a:r>
              <a:rPr lang="en-US" altLang="en-US" dirty="0" smtClean="0">
                <a:solidFill>
                  <a:schemeClr val="hlink"/>
                </a:solidFill>
                <a:ea typeface="Calibri" pitchFamily="34" charset="0"/>
              </a:rPr>
              <a:t>Wealth Effect</a:t>
            </a:r>
            <a:r>
              <a:rPr lang="en-US" altLang="en-US" dirty="0" smtClean="0">
                <a:ea typeface="Calibri" pitchFamily="34" charset="0"/>
              </a:rPr>
              <a:t>: a lower price level boosts consumption spending by households (</a:t>
            </a:r>
            <a:r>
              <a:rPr lang="en-US" altLang="en-US" i="1" dirty="0" smtClean="0">
                <a:ea typeface="Calibri" pitchFamily="34" charset="0"/>
              </a:rPr>
              <a:t>C</a:t>
            </a:r>
            <a:r>
              <a:rPr lang="en-US" altLang="en-US" dirty="0" smtClean="0">
                <a:ea typeface="Calibri" pitchFamily="34" charset="0"/>
              </a:rPr>
              <a:t>)</a:t>
            </a:r>
          </a:p>
          <a:p>
            <a:r>
              <a:rPr lang="en-US" altLang="en-US" dirty="0" smtClean="0">
                <a:ea typeface="Calibri" pitchFamily="34" charset="0"/>
              </a:rPr>
              <a:t>The </a:t>
            </a:r>
            <a:r>
              <a:rPr lang="en-US" altLang="en-US" dirty="0" smtClean="0">
                <a:solidFill>
                  <a:schemeClr val="hlink"/>
                </a:solidFill>
                <a:ea typeface="Calibri" pitchFamily="34" charset="0"/>
              </a:rPr>
              <a:t>Interest-Rate Effect</a:t>
            </a:r>
            <a:r>
              <a:rPr lang="en-US" altLang="en-US" dirty="0" smtClean="0">
                <a:ea typeface="Calibri" pitchFamily="34" charset="0"/>
              </a:rPr>
              <a:t>: a lower price level boosts investment spending by businesses</a:t>
            </a:r>
            <a:r>
              <a:rPr lang="en-US" altLang="en-US" dirty="0">
                <a:ea typeface="Calibri" pitchFamily="34" charset="0"/>
              </a:rPr>
              <a:t> </a:t>
            </a:r>
            <a:r>
              <a:rPr lang="en-US" altLang="en-US" dirty="0" smtClean="0">
                <a:ea typeface="Calibri" pitchFamily="34" charset="0"/>
              </a:rPr>
              <a:t>(</a:t>
            </a:r>
            <a:r>
              <a:rPr lang="en-US" altLang="en-US" i="1" dirty="0" smtClean="0">
                <a:ea typeface="Calibri" pitchFamily="34" charset="0"/>
              </a:rPr>
              <a:t>I</a:t>
            </a:r>
            <a:r>
              <a:rPr lang="en-US" altLang="en-US" dirty="0" smtClean="0">
                <a:ea typeface="Calibri" pitchFamily="34" charset="0"/>
              </a:rPr>
              <a:t>)</a:t>
            </a:r>
          </a:p>
          <a:p>
            <a:r>
              <a:rPr lang="en-US" altLang="en-US" dirty="0" smtClean="0">
                <a:ea typeface="Calibri" pitchFamily="34" charset="0"/>
              </a:rPr>
              <a:t>The </a:t>
            </a:r>
            <a:r>
              <a:rPr lang="en-US" altLang="en-US" dirty="0" smtClean="0">
                <a:solidFill>
                  <a:schemeClr val="hlink"/>
                </a:solidFill>
                <a:ea typeface="Calibri" pitchFamily="34" charset="0"/>
              </a:rPr>
              <a:t>Exchange-Rate Effect</a:t>
            </a:r>
            <a:r>
              <a:rPr lang="en-US" altLang="en-US" dirty="0" smtClean="0">
                <a:ea typeface="Calibri" pitchFamily="34" charset="0"/>
              </a:rPr>
              <a:t>: a lower price level boosts net exports</a:t>
            </a:r>
            <a:r>
              <a:rPr lang="en-US" altLang="en-US" dirty="0">
                <a:ea typeface="Calibri" pitchFamily="34" charset="0"/>
              </a:rPr>
              <a:t> </a:t>
            </a:r>
            <a:r>
              <a:rPr lang="en-US" altLang="en-US" dirty="0" smtClean="0">
                <a:ea typeface="Calibri" pitchFamily="34" charset="0"/>
              </a:rPr>
              <a:t>(</a:t>
            </a:r>
            <a:r>
              <a:rPr lang="en-US" altLang="en-US" i="1" dirty="0" smtClean="0">
                <a:ea typeface="Calibri" pitchFamily="34" charset="0"/>
              </a:rPr>
              <a:t>NX</a:t>
            </a:r>
            <a:r>
              <a:rPr lang="en-US" altLang="en-US" dirty="0" smtClean="0">
                <a:ea typeface="Calibri" pitchFamily="34" charset="0"/>
              </a:rPr>
              <a:t>)</a:t>
            </a:r>
          </a:p>
          <a:p>
            <a:endParaRPr lang="en-US" altLang="en-US" dirty="0">
              <a:ea typeface="Calibri" pitchFamily="34" charset="0"/>
            </a:endParaRPr>
          </a:p>
          <a:p>
            <a:r>
              <a:rPr lang="en-US" altLang="en-US" dirty="0" smtClean="0">
                <a:ea typeface="Calibri" pitchFamily="34" charset="0"/>
              </a:rPr>
              <a:t>As a result, </a:t>
            </a:r>
            <a:r>
              <a:rPr lang="en-US" altLang="en-US" dirty="0">
                <a:ea typeface="Calibri" pitchFamily="34" charset="0"/>
              </a:rPr>
              <a:t>a lower price level boosts </a:t>
            </a:r>
            <a:r>
              <a:rPr lang="en-US" altLang="en-US" dirty="0" smtClean="0">
                <a:ea typeface="Calibri" pitchFamily="34" charset="0"/>
              </a:rPr>
              <a:t>aggregate demand (</a:t>
            </a:r>
            <a:r>
              <a:rPr lang="en-US" altLang="en-US" i="1" dirty="0" smtClean="0">
                <a:ea typeface="Calibri" pitchFamily="34" charset="0"/>
              </a:rPr>
              <a:t>C</a:t>
            </a:r>
            <a:r>
              <a:rPr lang="en-US" altLang="en-US" dirty="0">
                <a:ea typeface="Calibri" pitchFamily="34" charset="0"/>
              </a:rPr>
              <a:t> + </a:t>
            </a:r>
            <a:r>
              <a:rPr lang="en-US" altLang="en-US" i="1" dirty="0" smtClean="0">
                <a:ea typeface="Calibri" pitchFamily="34" charset="0"/>
              </a:rPr>
              <a:t>I</a:t>
            </a:r>
            <a:r>
              <a:rPr lang="en-US" altLang="en-US" dirty="0">
                <a:ea typeface="Calibri" pitchFamily="34" charset="0"/>
              </a:rPr>
              <a:t> + </a:t>
            </a:r>
            <a:r>
              <a:rPr lang="en-US" altLang="en-US" i="1" dirty="0" smtClean="0">
                <a:ea typeface="Calibri" pitchFamily="34" charset="0"/>
              </a:rPr>
              <a:t>G</a:t>
            </a:r>
            <a:r>
              <a:rPr lang="en-US" altLang="en-US" dirty="0" smtClean="0">
                <a:ea typeface="Calibri" pitchFamily="34" charset="0"/>
              </a:rPr>
              <a:t> + </a:t>
            </a:r>
            <a:r>
              <a:rPr lang="en-US" altLang="en-US" i="1" dirty="0" smtClean="0">
                <a:ea typeface="Calibri" pitchFamily="34" charset="0"/>
              </a:rPr>
              <a:t>NX</a:t>
            </a:r>
            <a:r>
              <a:rPr lang="en-US" altLang="en-US" dirty="0">
                <a:ea typeface="Calibri" pitchFamily="34" charset="0"/>
              </a:rPr>
              <a:t>)</a:t>
            </a:r>
            <a:endParaRPr lang="en-US" altLang="en-US" dirty="0" smtClean="0">
              <a:ea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a:r>
              <a:rPr lang="en-US" sz="1600" cap="all" dirty="0">
                <a:solidFill>
                  <a:srgbClr val="C00000"/>
                </a:solidFill>
              </a:rPr>
              <a:t>The Aggregate-demand curve:</a:t>
            </a:r>
            <a:br>
              <a:rPr lang="en-US" sz="1600" cap="all" dirty="0">
                <a:solidFill>
                  <a:srgbClr val="C00000"/>
                </a:solidFill>
              </a:rPr>
            </a:br>
            <a:r>
              <a:rPr lang="en-US" sz="3200" dirty="0"/>
              <a:t>Why the Aggregate-Demand Curve Slopes Downward</a:t>
            </a:r>
            <a:r>
              <a:rPr lang="en-US" altLang="en-US" sz="3200" dirty="0" smtClean="0">
                <a:ea typeface="Calibri" pitchFamily="34" charset="0"/>
              </a:rPr>
              <a:t>: </a:t>
            </a:r>
            <a:r>
              <a:rPr lang="en-US" altLang="en-US" sz="3200" dirty="0" smtClean="0">
                <a:solidFill>
                  <a:srgbClr val="0070C0"/>
                </a:solidFill>
                <a:ea typeface="Calibri" pitchFamily="34" charset="0"/>
              </a:rPr>
              <a:t>The Price Level and Consumption: The Wealth </a:t>
            </a:r>
            <a:r>
              <a:rPr lang="en-US" altLang="en-US" sz="3200" dirty="0">
                <a:solidFill>
                  <a:srgbClr val="0070C0"/>
                </a:solidFill>
                <a:ea typeface="Calibri" pitchFamily="34" charset="0"/>
              </a:rPr>
              <a:t>Effect</a:t>
            </a:r>
          </a:p>
        </p:txBody>
      </p:sp>
      <p:sp>
        <p:nvSpPr>
          <p:cNvPr id="37891" name="Rectangle 3"/>
          <p:cNvSpPr>
            <a:spLocks noGrp="1" noChangeArrowheads="1"/>
          </p:cNvSpPr>
          <p:nvPr>
            <p:ph idx="1"/>
          </p:nvPr>
        </p:nvSpPr>
        <p:spPr/>
        <p:txBody>
          <a:bodyPr/>
          <a:lstStyle/>
          <a:p>
            <a:r>
              <a:rPr lang="en-US" altLang="en-US" dirty="0" smtClean="0">
                <a:ea typeface="Calibri" pitchFamily="34" charset="0"/>
              </a:rPr>
              <a:t>If all prices fall (</a:t>
            </a:r>
            <a:r>
              <a:rPr lang="en-US" altLang="en-US" i="1" dirty="0" smtClean="0">
                <a:ea typeface="Calibri" pitchFamily="34" charset="0"/>
              </a:rPr>
              <a:t>P</a:t>
            </a:r>
            <a:r>
              <a:rPr lang="en-US" altLang="en-US" dirty="0" smtClean="0">
                <a:ea typeface="Calibri" pitchFamily="34" charset="0"/>
              </a:rPr>
              <a:t>↓), the purchasing power of consumers’ </a:t>
            </a:r>
            <a:r>
              <a:rPr lang="en-US" altLang="en-US" i="1" dirty="0" smtClean="0">
                <a:ea typeface="Calibri" pitchFamily="34" charset="0"/>
              </a:rPr>
              <a:t>monetary</a:t>
            </a:r>
            <a:r>
              <a:rPr lang="en-US" altLang="en-US" dirty="0" smtClean="0">
                <a:ea typeface="Calibri" pitchFamily="34" charset="0"/>
              </a:rPr>
              <a:t> wealth</a:t>
            </a:r>
            <a:r>
              <a:rPr lang="en-US" altLang="en-US" dirty="0">
                <a:cs typeface="Arial" charset="0"/>
              </a:rPr>
              <a:t> </a:t>
            </a:r>
            <a:r>
              <a:rPr lang="en-US" altLang="en-US" dirty="0" smtClean="0">
                <a:cs typeface="Arial" charset="0"/>
              </a:rPr>
              <a:t>increases</a:t>
            </a:r>
            <a:endParaRPr lang="en-US" altLang="en-US" dirty="0" smtClean="0">
              <a:ea typeface="Calibri" pitchFamily="34" charset="0"/>
            </a:endParaRPr>
          </a:p>
          <a:p>
            <a:r>
              <a:rPr lang="en-US" altLang="en-US" dirty="0" smtClean="0">
                <a:ea typeface="Calibri" pitchFamily="34" charset="0"/>
              </a:rPr>
              <a:t>This causes consumption</a:t>
            </a:r>
            <a:r>
              <a:rPr lang="en-US" altLang="en-US" dirty="0" smtClean="0">
                <a:cs typeface="Arial" charset="0"/>
              </a:rPr>
              <a:t> spending to rise </a:t>
            </a:r>
            <a:r>
              <a:rPr lang="en-US" altLang="en-US" dirty="0" smtClean="0">
                <a:ea typeface="Calibri" pitchFamily="34" charset="0"/>
              </a:rPr>
              <a:t>(</a:t>
            </a:r>
            <a:r>
              <a:rPr lang="en-US" altLang="en-US" i="1" dirty="0" smtClean="0">
                <a:ea typeface="Calibri" pitchFamily="34" charset="0"/>
              </a:rPr>
              <a:t>C</a:t>
            </a:r>
            <a:r>
              <a:rPr lang="en-US" altLang="en-US" dirty="0" smtClean="0">
                <a:cs typeface="Arial" charset="0"/>
              </a:rPr>
              <a:t>↑</a:t>
            </a:r>
            <a:r>
              <a:rPr lang="en-US" altLang="en-US" dirty="0" smtClean="0">
                <a:ea typeface="Calibri" pitchFamily="34" charset="0"/>
              </a:rPr>
              <a:t>)</a:t>
            </a:r>
          </a:p>
          <a:p>
            <a:pPr lvl="1"/>
            <a:r>
              <a:rPr lang="en-US" altLang="en-US" dirty="0" smtClean="0">
                <a:ea typeface="Calibri" pitchFamily="34" charset="0"/>
              </a:rPr>
              <a:t>Besides, if the price decline is perceived to be temporary it makes sense to buy </a:t>
            </a:r>
            <a:r>
              <a:rPr lang="en-US" altLang="en-US" i="1" dirty="0" smtClean="0">
                <a:ea typeface="Calibri" pitchFamily="34" charset="0"/>
              </a:rPr>
              <a:t>now</a:t>
            </a:r>
            <a:r>
              <a:rPr lang="en-US" altLang="en-US" dirty="0" smtClean="0">
                <a:ea typeface="Calibri" pitchFamily="34" charset="0"/>
              </a:rPr>
              <a:t> (while prices are still low)</a:t>
            </a:r>
          </a:p>
          <a:p>
            <a:r>
              <a:rPr lang="en-US" altLang="en-US" dirty="0" smtClean="0">
                <a:ea typeface="Calibri" pitchFamily="34" charset="0"/>
              </a:rPr>
              <a:t>The rise</a:t>
            </a:r>
            <a:r>
              <a:rPr lang="en-US" altLang="en-US" dirty="0">
                <a:cs typeface="Arial" charset="0"/>
              </a:rPr>
              <a:t> in consumption </a:t>
            </a:r>
            <a:r>
              <a:rPr lang="en-US" altLang="en-US" dirty="0" smtClean="0">
                <a:cs typeface="Arial" charset="0"/>
              </a:rPr>
              <a:t>spending (</a:t>
            </a:r>
            <a:r>
              <a:rPr lang="en-US" altLang="en-US" i="1" dirty="0" smtClean="0">
                <a:ea typeface="Calibri" pitchFamily="34" charset="0"/>
              </a:rPr>
              <a:t>C</a:t>
            </a:r>
            <a:r>
              <a:rPr lang="en-US" altLang="en-US" dirty="0" smtClean="0">
                <a:cs typeface="Arial" charset="0"/>
              </a:rPr>
              <a:t>↑)</a:t>
            </a:r>
            <a:r>
              <a:rPr lang="en-US" altLang="en-US" dirty="0" smtClean="0">
                <a:ea typeface="Calibri" pitchFamily="34" charset="0"/>
              </a:rPr>
              <a:t> raises aggregate demand (</a:t>
            </a:r>
            <a:r>
              <a:rPr lang="en-US" altLang="en-US" i="1" dirty="0">
                <a:ea typeface="Calibri" pitchFamily="34" charset="0"/>
              </a:rPr>
              <a:t>C</a:t>
            </a:r>
            <a:r>
              <a:rPr lang="en-US" altLang="en-US" dirty="0">
                <a:ea typeface="Calibri" pitchFamily="34" charset="0"/>
              </a:rPr>
              <a:t> + </a:t>
            </a:r>
            <a:r>
              <a:rPr lang="en-US" altLang="en-US" i="1" dirty="0">
                <a:ea typeface="Calibri" pitchFamily="34" charset="0"/>
              </a:rPr>
              <a:t>I</a:t>
            </a:r>
            <a:r>
              <a:rPr lang="en-US" altLang="en-US" dirty="0">
                <a:ea typeface="Calibri" pitchFamily="34" charset="0"/>
              </a:rPr>
              <a:t> + </a:t>
            </a:r>
            <a:r>
              <a:rPr lang="en-US" altLang="en-US" i="1" dirty="0">
                <a:ea typeface="Calibri" pitchFamily="34" charset="0"/>
              </a:rPr>
              <a:t>G</a:t>
            </a:r>
            <a:r>
              <a:rPr lang="en-US" altLang="en-US" dirty="0">
                <a:ea typeface="Calibri" pitchFamily="34" charset="0"/>
              </a:rPr>
              <a:t> + </a:t>
            </a:r>
            <a:r>
              <a:rPr lang="en-US" altLang="en-US" i="1" dirty="0" smtClean="0">
                <a:ea typeface="Calibri" pitchFamily="34" charset="0"/>
              </a:rPr>
              <a:t>NX</a:t>
            </a:r>
            <a:r>
              <a:rPr lang="en-US" altLang="en-US" dirty="0">
                <a:cs typeface="Arial" charset="0"/>
              </a:rPr>
              <a:t> </a:t>
            </a:r>
            <a:r>
              <a:rPr lang="en-US" altLang="en-US" dirty="0" smtClean="0">
                <a:cs typeface="Arial" charset="0"/>
              </a:rPr>
              <a:t>↑</a:t>
            </a:r>
            <a:r>
              <a:rPr lang="en-US" altLang="en-US" dirty="0" smtClean="0">
                <a:ea typeface="Calibri" pitchFamily="34" charset="0"/>
              </a:rPr>
              <a:t>)</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ea typeface="Calibri" pitchFamily="34" charset="0"/>
              </a:rPr>
              <a:t>Bonus slide: Wealth Effect Controversy</a:t>
            </a:r>
          </a:p>
        </p:txBody>
      </p:sp>
      <p:sp>
        <p:nvSpPr>
          <p:cNvPr id="38915" name="Content Placeholder 2"/>
          <p:cNvSpPr>
            <a:spLocks noGrp="1"/>
          </p:cNvSpPr>
          <p:nvPr>
            <p:ph idx="1"/>
          </p:nvPr>
        </p:nvSpPr>
        <p:spPr/>
        <p:txBody>
          <a:bodyPr/>
          <a:lstStyle/>
          <a:p>
            <a:pPr>
              <a:lnSpc>
                <a:spcPct val="90000"/>
              </a:lnSpc>
            </a:pPr>
            <a:r>
              <a:rPr lang="en-US" altLang="en-US" sz="3000" i="1" dirty="0">
                <a:ea typeface="Calibri" pitchFamily="34" charset="0"/>
              </a:rPr>
              <a:t>P</a:t>
            </a:r>
            <a:r>
              <a:rPr lang="en-US" altLang="en-US" sz="3000" dirty="0">
                <a:ea typeface="Calibri" pitchFamily="34" charset="0"/>
              </a:rPr>
              <a:t>↓ causes the real burden of the monetary debts of </a:t>
            </a:r>
            <a:r>
              <a:rPr lang="en-US" altLang="en-US" sz="3000" dirty="0" smtClean="0">
                <a:ea typeface="Calibri" pitchFamily="34" charset="0"/>
              </a:rPr>
              <a:t>debtors↑</a:t>
            </a:r>
            <a:endParaRPr lang="en-US" altLang="en-US" sz="3000" dirty="0">
              <a:ea typeface="Calibri" pitchFamily="34" charset="0"/>
            </a:endParaRPr>
          </a:p>
          <a:p>
            <a:pPr>
              <a:lnSpc>
                <a:spcPct val="90000"/>
              </a:lnSpc>
            </a:pPr>
            <a:r>
              <a:rPr lang="en-US" altLang="en-US" sz="3000" dirty="0">
                <a:ea typeface="Calibri" pitchFamily="34" charset="0"/>
              </a:rPr>
              <a:t>This causes debtors’ consumption</a:t>
            </a:r>
            <a:r>
              <a:rPr lang="en-US" altLang="en-US" sz="3000" dirty="0">
                <a:cs typeface="Arial" charset="0"/>
              </a:rPr>
              <a:t> </a:t>
            </a:r>
            <a:r>
              <a:rPr lang="en-US" altLang="en-US" sz="3000" dirty="0">
                <a:ea typeface="Calibri" pitchFamily="34" charset="0"/>
              </a:rPr>
              <a:t>↓</a:t>
            </a:r>
          </a:p>
          <a:p>
            <a:pPr>
              <a:lnSpc>
                <a:spcPct val="90000"/>
              </a:lnSpc>
            </a:pPr>
            <a:r>
              <a:rPr lang="en-US" altLang="en-US" sz="3000" dirty="0">
                <a:ea typeface="Calibri" pitchFamily="34" charset="0"/>
              </a:rPr>
              <a:t>Therefore, if the decrease in debtors’ consumption exceeds the increase in the consumption of others, it is possible that </a:t>
            </a:r>
            <a:r>
              <a:rPr lang="en-US" altLang="en-US" sz="3000" i="1" dirty="0" smtClean="0">
                <a:ea typeface="Calibri" pitchFamily="34" charset="0"/>
              </a:rPr>
              <a:t>C</a:t>
            </a:r>
            <a:r>
              <a:rPr lang="en-US" altLang="en-US" sz="3000" dirty="0" smtClean="0">
                <a:ea typeface="Calibri" pitchFamily="34" charset="0"/>
              </a:rPr>
              <a:t>↓</a:t>
            </a:r>
            <a:endParaRPr lang="en-US" altLang="en-US" sz="3000" dirty="0">
              <a:ea typeface="Calibri" pitchFamily="34" charset="0"/>
            </a:endParaRPr>
          </a:p>
          <a:p>
            <a:pPr>
              <a:lnSpc>
                <a:spcPct val="90000"/>
              </a:lnSpc>
            </a:pPr>
            <a:r>
              <a:rPr lang="en-US" altLang="en-US" sz="3000" dirty="0">
                <a:ea typeface="Calibri" pitchFamily="34" charset="0"/>
              </a:rPr>
              <a:t>Therefore, </a:t>
            </a:r>
            <a:r>
              <a:rPr lang="en-US" altLang="en-US" sz="3000" i="1" dirty="0">
                <a:ea typeface="Calibri" pitchFamily="34" charset="0"/>
              </a:rPr>
              <a:t>P</a:t>
            </a:r>
            <a:r>
              <a:rPr lang="en-US" altLang="en-US" sz="3000" dirty="0">
                <a:ea typeface="Calibri" pitchFamily="34" charset="0"/>
              </a:rPr>
              <a:t>↓ could cause aggregate demand (</a:t>
            </a:r>
            <a:r>
              <a:rPr lang="en-US" altLang="en-US" sz="3000" i="1" dirty="0">
                <a:ea typeface="Calibri" pitchFamily="34" charset="0"/>
              </a:rPr>
              <a:t>C+I+G+NX</a:t>
            </a:r>
            <a:r>
              <a:rPr lang="en-US" altLang="en-US" sz="3000" dirty="0">
                <a:ea typeface="Calibri" pitchFamily="34" charset="0"/>
              </a:rPr>
              <a:t>) ↓</a:t>
            </a:r>
          </a:p>
          <a:p>
            <a:pPr>
              <a:lnSpc>
                <a:spcPct val="90000"/>
              </a:lnSpc>
            </a:pPr>
            <a:r>
              <a:rPr lang="en-US" altLang="en-US" sz="3000" dirty="0">
                <a:ea typeface="Calibri" pitchFamily="34" charset="0"/>
              </a:rPr>
              <a:t>For this reason, the economist Paul Krugman has argued that the </a:t>
            </a:r>
            <a:r>
              <a:rPr lang="en-US" altLang="en-US" sz="3000" i="1" dirty="0">
                <a:ea typeface="Calibri" pitchFamily="34" charset="0"/>
              </a:rPr>
              <a:t>AD</a:t>
            </a:r>
            <a:r>
              <a:rPr lang="en-US" altLang="en-US" sz="3000" dirty="0">
                <a:ea typeface="Calibri" pitchFamily="34" charset="0"/>
              </a:rPr>
              <a:t> curve may be upward rising!</a:t>
            </a:r>
          </a:p>
          <a:p>
            <a:pPr>
              <a:lnSpc>
                <a:spcPct val="90000"/>
              </a:lnSpc>
            </a:pPr>
            <a:endParaRPr lang="en-US" altLang="en-US" sz="3000" dirty="0">
              <a:ea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a:r>
              <a:rPr lang="en-US" sz="1600" cap="all" dirty="0">
                <a:solidFill>
                  <a:srgbClr val="C00000"/>
                </a:solidFill>
              </a:rPr>
              <a:t>The Aggregate-demand curve:</a:t>
            </a:r>
            <a:br>
              <a:rPr lang="en-US" sz="1600" cap="all" dirty="0">
                <a:solidFill>
                  <a:srgbClr val="C00000"/>
                </a:solidFill>
              </a:rPr>
            </a:br>
            <a:r>
              <a:rPr lang="en-US" sz="3200" dirty="0"/>
              <a:t>Why the Aggregate-Demand Curve Slopes Downward</a:t>
            </a:r>
            <a:r>
              <a:rPr lang="en-US" altLang="en-US" sz="3200" dirty="0">
                <a:ea typeface="Calibri" pitchFamily="34" charset="0"/>
              </a:rPr>
              <a:t>: </a:t>
            </a:r>
            <a:r>
              <a:rPr lang="en-US" altLang="en-US" sz="3200" dirty="0">
                <a:solidFill>
                  <a:srgbClr val="0070C0"/>
                </a:solidFill>
                <a:ea typeface="Calibri" pitchFamily="34" charset="0"/>
              </a:rPr>
              <a:t>The Price Level and </a:t>
            </a:r>
            <a:r>
              <a:rPr lang="en-US" altLang="en-US" sz="3200" dirty="0" smtClean="0">
                <a:solidFill>
                  <a:srgbClr val="0070C0"/>
                </a:solidFill>
                <a:ea typeface="Calibri" pitchFamily="34" charset="0"/>
              </a:rPr>
              <a:t>Investment: </a:t>
            </a:r>
            <a:r>
              <a:rPr lang="en-US" altLang="en-US" sz="3200" dirty="0">
                <a:solidFill>
                  <a:srgbClr val="0070C0"/>
                </a:solidFill>
                <a:ea typeface="Calibri" pitchFamily="34" charset="0"/>
              </a:rPr>
              <a:t>The </a:t>
            </a:r>
            <a:r>
              <a:rPr lang="en-US" altLang="en-US" sz="3200" dirty="0" smtClean="0">
                <a:solidFill>
                  <a:srgbClr val="0070C0"/>
                </a:solidFill>
                <a:ea typeface="Calibri" pitchFamily="34" charset="0"/>
              </a:rPr>
              <a:t>Interest-Rate </a:t>
            </a:r>
            <a:r>
              <a:rPr lang="en-US" altLang="en-US" sz="3200" dirty="0">
                <a:solidFill>
                  <a:srgbClr val="0070C0"/>
                </a:solidFill>
                <a:ea typeface="Calibri" pitchFamily="34" charset="0"/>
              </a:rPr>
              <a:t>Effect</a:t>
            </a:r>
            <a:endParaRPr lang="en-US" altLang="en-US" sz="3600" dirty="0">
              <a:solidFill>
                <a:srgbClr val="0070C0"/>
              </a:solidFill>
              <a:ea typeface="Calibri" pitchFamily="34" charset="0"/>
            </a:endParaRPr>
          </a:p>
        </p:txBody>
      </p:sp>
      <p:sp>
        <p:nvSpPr>
          <p:cNvPr id="39939" name="Rectangle 3"/>
          <p:cNvSpPr>
            <a:spLocks noGrp="1" noChangeArrowheads="1"/>
          </p:cNvSpPr>
          <p:nvPr>
            <p:ph idx="1"/>
          </p:nvPr>
        </p:nvSpPr>
        <p:spPr/>
        <p:txBody>
          <a:bodyPr/>
          <a:lstStyle/>
          <a:p>
            <a:r>
              <a:rPr lang="en-US" altLang="en-US" dirty="0" smtClean="0">
                <a:ea typeface="Calibri" pitchFamily="34" charset="0"/>
              </a:rPr>
              <a:t>When all prices </a:t>
            </a:r>
            <a:r>
              <a:rPr lang="en-US" altLang="en-US" i="1" dirty="0" smtClean="0">
                <a:ea typeface="Calibri" pitchFamily="34" charset="0"/>
              </a:rPr>
              <a:t>fall</a:t>
            </a:r>
            <a:r>
              <a:rPr lang="en-US" altLang="en-US" dirty="0" smtClean="0">
                <a:ea typeface="Calibri" pitchFamily="34" charset="0"/>
              </a:rPr>
              <a:t>, people need less cash for shopping needs.</a:t>
            </a:r>
          </a:p>
          <a:p>
            <a:r>
              <a:rPr lang="en-US" altLang="en-US" dirty="0" smtClean="0">
                <a:ea typeface="Calibri" pitchFamily="34" charset="0"/>
              </a:rPr>
              <a:t>They lend the unneeded cash. </a:t>
            </a:r>
          </a:p>
          <a:p>
            <a:r>
              <a:rPr lang="en-US" altLang="en-US" dirty="0" smtClean="0">
                <a:ea typeface="Calibri" pitchFamily="34" charset="0"/>
              </a:rPr>
              <a:t>The increased availability of loans </a:t>
            </a:r>
            <a:r>
              <a:rPr lang="en-US" altLang="en-US" i="1" dirty="0" smtClean="0">
                <a:ea typeface="Calibri" pitchFamily="34" charset="0"/>
              </a:rPr>
              <a:t>reduces</a:t>
            </a:r>
            <a:r>
              <a:rPr lang="en-US" altLang="en-US" dirty="0" smtClean="0">
                <a:ea typeface="Calibri" pitchFamily="34" charset="0"/>
              </a:rPr>
              <a:t> the interest rate.</a:t>
            </a:r>
          </a:p>
          <a:p>
            <a:pPr lvl="1"/>
            <a:r>
              <a:rPr lang="en-US" altLang="en-US" dirty="0" smtClean="0">
                <a:ea typeface="Calibri" pitchFamily="34" charset="0"/>
              </a:rPr>
              <a:t>See </a:t>
            </a:r>
            <a:r>
              <a:rPr lang="en-US" altLang="en-US" dirty="0" smtClean="0">
                <a:ea typeface="Calibri" pitchFamily="34" charset="0"/>
                <a:hlinkClick r:id="rId2" action="ppaction://hlinkpres?slideindex=1&amp;slidetitle="/>
              </a:rPr>
              <a:t>Ch. 16</a:t>
            </a:r>
            <a:r>
              <a:rPr lang="en-US" altLang="en-US" dirty="0" smtClean="0">
                <a:ea typeface="Calibri" pitchFamily="34" charset="0"/>
              </a:rPr>
              <a:t> for more on this. </a:t>
            </a:r>
          </a:p>
          <a:p>
            <a:r>
              <a:rPr lang="en-US" altLang="en-US" dirty="0" smtClean="0">
                <a:ea typeface="Calibri" pitchFamily="34" charset="0"/>
              </a:rPr>
              <a:t>A </a:t>
            </a:r>
            <a:r>
              <a:rPr lang="en-US" altLang="en-US" i="1" dirty="0" smtClean="0">
                <a:ea typeface="Calibri" pitchFamily="34" charset="0"/>
              </a:rPr>
              <a:t>lower</a:t>
            </a:r>
            <a:r>
              <a:rPr lang="en-US" altLang="en-US" dirty="0" smtClean="0">
                <a:ea typeface="Calibri" pitchFamily="34" charset="0"/>
              </a:rPr>
              <a:t> interest rate encourages </a:t>
            </a:r>
            <a:r>
              <a:rPr lang="en-US" altLang="en-US" i="1" dirty="0" smtClean="0">
                <a:ea typeface="Calibri" pitchFamily="34" charset="0"/>
              </a:rPr>
              <a:t>greater</a:t>
            </a:r>
            <a:r>
              <a:rPr lang="en-US" altLang="en-US" dirty="0" smtClean="0">
                <a:ea typeface="Calibri" pitchFamily="34" charset="0"/>
              </a:rPr>
              <a:t> investment spending by businesses (</a:t>
            </a:r>
            <a:r>
              <a:rPr lang="en-US" altLang="en-US" i="1" dirty="0" smtClean="0">
                <a:ea typeface="Calibri" pitchFamily="34" charset="0"/>
              </a:rPr>
              <a:t>I</a:t>
            </a:r>
            <a:r>
              <a:rPr lang="en-US" altLang="en-US" dirty="0" smtClean="0">
                <a:cs typeface="Arial" charset="0"/>
              </a:rPr>
              <a:t>↑)</a:t>
            </a:r>
            <a:endParaRPr lang="en-US" altLang="en-US" dirty="0" smtClean="0">
              <a:ea typeface="Calibri" pitchFamily="34" charset="0"/>
            </a:endParaRPr>
          </a:p>
          <a:p>
            <a:r>
              <a:rPr lang="en-US" altLang="en-US" dirty="0">
                <a:ea typeface="Calibri" pitchFamily="34" charset="0"/>
              </a:rPr>
              <a:t>The rise</a:t>
            </a:r>
            <a:r>
              <a:rPr lang="en-US" altLang="en-US" dirty="0">
                <a:cs typeface="Arial" charset="0"/>
              </a:rPr>
              <a:t> in </a:t>
            </a:r>
            <a:r>
              <a:rPr lang="en-US" altLang="en-US" dirty="0" smtClean="0">
                <a:cs typeface="Arial" charset="0"/>
              </a:rPr>
              <a:t>investment spending (</a:t>
            </a:r>
            <a:r>
              <a:rPr lang="en-US" altLang="en-US" i="1" dirty="0" smtClean="0">
                <a:ea typeface="Calibri" pitchFamily="34" charset="0"/>
              </a:rPr>
              <a:t>I</a:t>
            </a:r>
            <a:r>
              <a:rPr lang="en-US" altLang="en-US" dirty="0" smtClean="0">
                <a:cs typeface="Arial" charset="0"/>
              </a:rPr>
              <a:t>↑</a:t>
            </a:r>
            <a:r>
              <a:rPr lang="en-US" altLang="en-US" dirty="0">
                <a:cs typeface="Arial" charset="0"/>
              </a:rPr>
              <a:t>)</a:t>
            </a:r>
            <a:r>
              <a:rPr lang="en-US" altLang="en-US" dirty="0">
                <a:ea typeface="Calibri" pitchFamily="34" charset="0"/>
              </a:rPr>
              <a:t> raises aggregate demand (</a:t>
            </a:r>
            <a:r>
              <a:rPr lang="en-US" altLang="en-US" i="1" dirty="0">
                <a:ea typeface="Calibri" pitchFamily="34" charset="0"/>
              </a:rPr>
              <a:t>C</a:t>
            </a:r>
            <a:r>
              <a:rPr lang="en-US" altLang="en-US" dirty="0">
                <a:ea typeface="Calibri" pitchFamily="34" charset="0"/>
              </a:rPr>
              <a:t> + </a:t>
            </a:r>
            <a:r>
              <a:rPr lang="en-US" altLang="en-US" i="1" dirty="0">
                <a:ea typeface="Calibri" pitchFamily="34" charset="0"/>
              </a:rPr>
              <a:t>I</a:t>
            </a:r>
            <a:r>
              <a:rPr lang="en-US" altLang="en-US" dirty="0">
                <a:ea typeface="Calibri" pitchFamily="34" charset="0"/>
              </a:rPr>
              <a:t> + </a:t>
            </a:r>
            <a:r>
              <a:rPr lang="en-US" altLang="en-US" i="1" dirty="0">
                <a:ea typeface="Calibri" pitchFamily="34" charset="0"/>
              </a:rPr>
              <a:t>G</a:t>
            </a:r>
            <a:r>
              <a:rPr lang="en-US" altLang="en-US" dirty="0">
                <a:ea typeface="Calibri" pitchFamily="34" charset="0"/>
              </a:rPr>
              <a:t> + </a:t>
            </a:r>
            <a:r>
              <a:rPr lang="en-US" altLang="en-US" i="1" dirty="0" smtClean="0">
                <a:ea typeface="Calibri" pitchFamily="34" charset="0"/>
              </a:rPr>
              <a:t>NX</a:t>
            </a:r>
            <a:r>
              <a:rPr lang="en-US" altLang="en-US" dirty="0" smtClean="0">
                <a:cs typeface="Arial" charset="0"/>
              </a:rPr>
              <a:t>↑</a:t>
            </a:r>
            <a:r>
              <a:rPr lang="en-US" altLang="en-US" dirty="0">
                <a:ea typeface="Calibri" pitchFamily="34" charset="0"/>
              </a:rPr>
              <a:t>)</a:t>
            </a:r>
            <a:endParaRPr lang="en-US" altLang="en-US" dirty="0" smtClean="0">
              <a:ea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a:r>
              <a:rPr lang="en-US" sz="1600" cap="all" dirty="0">
                <a:solidFill>
                  <a:srgbClr val="C00000"/>
                </a:solidFill>
              </a:rPr>
              <a:t>The Aggregate-demand curve:</a:t>
            </a:r>
            <a:br>
              <a:rPr lang="en-US" sz="1600" cap="all" dirty="0">
                <a:solidFill>
                  <a:srgbClr val="C00000"/>
                </a:solidFill>
              </a:rPr>
            </a:br>
            <a:r>
              <a:rPr lang="en-US" sz="3200" dirty="0"/>
              <a:t>Why the Aggregate-Demand Curve Slopes Downward</a:t>
            </a:r>
            <a:r>
              <a:rPr lang="en-US" altLang="en-US" sz="3200" dirty="0">
                <a:ea typeface="Calibri" pitchFamily="34" charset="0"/>
              </a:rPr>
              <a:t>: </a:t>
            </a:r>
            <a:r>
              <a:rPr lang="en-US" altLang="en-US" sz="3200" dirty="0">
                <a:solidFill>
                  <a:srgbClr val="0070C0"/>
                </a:solidFill>
                <a:ea typeface="Calibri" pitchFamily="34" charset="0"/>
              </a:rPr>
              <a:t>The Price Level and </a:t>
            </a:r>
            <a:r>
              <a:rPr lang="en-US" altLang="en-US" sz="3200" dirty="0" smtClean="0">
                <a:solidFill>
                  <a:srgbClr val="0070C0"/>
                </a:solidFill>
                <a:ea typeface="Calibri" pitchFamily="34" charset="0"/>
              </a:rPr>
              <a:t>Net Exports: </a:t>
            </a:r>
            <a:r>
              <a:rPr lang="en-US" altLang="en-US" sz="3200" dirty="0">
                <a:solidFill>
                  <a:srgbClr val="0070C0"/>
                </a:solidFill>
                <a:ea typeface="Calibri" pitchFamily="34" charset="0"/>
              </a:rPr>
              <a:t>The </a:t>
            </a:r>
            <a:r>
              <a:rPr lang="en-US" altLang="en-US" sz="3200" dirty="0" smtClean="0">
                <a:solidFill>
                  <a:srgbClr val="0070C0"/>
                </a:solidFill>
                <a:ea typeface="Calibri" pitchFamily="34" charset="0"/>
              </a:rPr>
              <a:t>Exchange-Rate </a:t>
            </a:r>
            <a:r>
              <a:rPr lang="en-US" altLang="en-US" sz="3200" dirty="0">
                <a:solidFill>
                  <a:srgbClr val="0070C0"/>
                </a:solidFill>
                <a:ea typeface="Calibri" pitchFamily="34" charset="0"/>
              </a:rPr>
              <a:t>Effect</a:t>
            </a:r>
            <a:endParaRPr lang="en-US" altLang="en-US" sz="3600" dirty="0">
              <a:solidFill>
                <a:srgbClr val="0070C0"/>
              </a:solidFill>
              <a:ea typeface="Calibri" pitchFamily="34" charset="0"/>
            </a:endParaRPr>
          </a:p>
        </p:txBody>
      </p:sp>
      <p:sp>
        <p:nvSpPr>
          <p:cNvPr id="40963" name="Rectangle 3"/>
          <p:cNvSpPr>
            <a:spLocks noGrp="1" noChangeArrowheads="1"/>
          </p:cNvSpPr>
          <p:nvPr>
            <p:ph idx="1"/>
          </p:nvPr>
        </p:nvSpPr>
        <p:spPr/>
        <p:txBody>
          <a:bodyPr/>
          <a:lstStyle/>
          <a:p>
            <a:r>
              <a:rPr lang="en-US" altLang="en-US" sz="2800" dirty="0">
                <a:ea typeface="Calibri" pitchFamily="34" charset="0"/>
              </a:rPr>
              <a:t>We saw in the previous slide that </a:t>
            </a:r>
            <a:r>
              <a:rPr lang="en-US" altLang="en-US" sz="2800" i="1" dirty="0">
                <a:ea typeface="Calibri" pitchFamily="34" charset="0"/>
              </a:rPr>
              <a:t>lower</a:t>
            </a:r>
            <a:r>
              <a:rPr lang="en-US" altLang="en-US" sz="2800" dirty="0">
                <a:ea typeface="Calibri" pitchFamily="34" charset="0"/>
              </a:rPr>
              <a:t> prices lead to a </a:t>
            </a:r>
            <a:r>
              <a:rPr lang="en-US" altLang="en-US" sz="2800" i="1" dirty="0">
                <a:ea typeface="Calibri" pitchFamily="34" charset="0"/>
              </a:rPr>
              <a:t>lower</a:t>
            </a:r>
            <a:r>
              <a:rPr lang="en-US" altLang="en-US" sz="2800" dirty="0">
                <a:ea typeface="Calibri" pitchFamily="34" charset="0"/>
              </a:rPr>
              <a:t> interest rate</a:t>
            </a:r>
          </a:p>
          <a:p>
            <a:r>
              <a:rPr lang="en-US" altLang="en-US" sz="2800" dirty="0" smtClean="0">
                <a:ea typeface="Calibri" pitchFamily="34" charset="0"/>
              </a:rPr>
              <a:t>Disappointed by the lower interest rate, people with money in US banks look for ways to move their money to foreign banks</a:t>
            </a:r>
          </a:p>
          <a:p>
            <a:r>
              <a:rPr lang="en-US" altLang="en-US" sz="2800" dirty="0" smtClean="0">
                <a:ea typeface="Calibri" pitchFamily="34" charset="0"/>
              </a:rPr>
              <a:t>These people sell their </a:t>
            </a:r>
            <a:r>
              <a:rPr lang="en-US" altLang="en-US" sz="2800" dirty="0">
                <a:ea typeface="Calibri" pitchFamily="34" charset="0"/>
              </a:rPr>
              <a:t>dollars </a:t>
            </a:r>
            <a:r>
              <a:rPr lang="en-US" altLang="en-US" sz="2800" dirty="0" smtClean="0">
                <a:ea typeface="Calibri" pitchFamily="34" charset="0"/>
              </a:rPr>
              <a:t>and buy foreign currencies</a:t>
            </a:r>
            <a:endParaRPr lang="en-US" altLang="en-US" sz="2800" dirty="0">
              <a:ea typeface="Calibri" pitchFamily="34" charset="0"/>
            </a:endParaRPr>
          </a:p>
          <a:p>
            <a:r>
              <a:rPr lang="en-US" altLang="en-US" sz="2800" dirty="0">
                <a:ea typeface="Calibri" pitchFamily="34" charset="0"/>
              </a:rPr>
              <a:t>The value of the dollar </a:t>
            </a:r>
            <a:r>
              <a:rPr lang="en-US" altLang="en-US" sz="2800" i="1" dirty="0" smtClean="0">
                <a:ea typeface="Calibri" pitchFamily="34" charset="0"/>
              </a:rPr>
              <a:t>falls</a:t>
            </a:r>
            <a:r>
              <a:rPr lang="en-US" altLang="en-US" sz="2800" dirty="0" smtClean="0">
                <a:ea typeface="Calibri" pitchFamily="34" charset="0"/>
              </a:rPr>
              <a:t> (say, from €2 per $ </a:t>
            </a:r>
            <a:r>
              <a:rPr lang="en-US" altLang="en-US" sz="2800" dirty="0">
                <a:ea typeface="Calibri" pitchFamily="34" charset="0"/>
              </a:rPr>
              <a:t>to </a:t>
            </a:r>
            <a:r>
              <a:rPr lang="en-US" altLang="en-US" sz="2800" dirty="0" smtClean="0">
                <a:ea typeface="Calibri" pitchFamily="34" charset="0"/>
              </a:rPr>
              <a:t>€1 </a:t>
            </a:r>
            <a:r>
              <a:rPr lang="en-US" altLang="en-US" sz="2800" dirty="0">
                <a:ea typeface="Calibri" pitchFamily="34" charset="0"/>
              </a:rPr>
              <a:t>per </a:t>
            </a:r>
            <a:r>
              <a:rPr lang="en-US" altLang="en-US" sz="2800" dirty="0" smtClean="0">
                <a:ea typeface="Calibri" pitchFamily="34" charset="0"/>
              </a:rPr>
              <a:t>$)</a:t>
            </a:r>
            <a:endParaRPr lang="en-US" altLang="en-US" sz="2800" i="1" dirty="0">
              <a:ea typeface="Calibri" pitchFamily="34" charset="0"/>
            </a:endParaRPr>
          </a:p>
          <a:p>
            <a:r>
              <a:rPr lang="en-US" altLang="en-US" sz="2800" dirty="0">
                <a:ea typeface="Calibri" pitchFamily="34" charset="0"/>
              </a:rPr>
              <a:t>As a result, US goods become </a:t>
            </a:r>
            <a:r>
              <a:rPr lang="en-US" altLang="en-US" sz="2800" i="1" dirty="0">
                <a:ea typeface="Calibri" pitchFamily="34" charset="0"/>
              </a:rPr>
              <a:t>cheaper</a:t>
            </a:r>
            <a:r>
              <a:rPr lang="en-US" altLang="en-US" sz="2800" dirty="0">
                <a:ea typeface="Calibri" pitchFamily="34" charset="0"/>
              </a:rPr>
              <a:t> relative to foreign goods.</a:t>
            </a:r>
          </a:p>
          <a:p>
            <a:r>
              <a:rPr lang="en-US" altLang="en-US" sz="2800" dirty="0">
                <a:ea typeface="Calibri" pitchFamily="34" charset="0"/>
              </a:rPr>
              <a:t>This makes U.S. net exports </a:t>
            </a:r>
            <a:r>
              <a:rPr lang="en-US" altLang="en-US" sz="2800" i="1" dirty="0">
                <a:ea typeface="Calibri" pitchFamily="34" charset="0"/>
              </a:rPr>
              <a:t>increase</a:t>
            </a:r>
            <a:r>
              <a:rPr lang="en-US" altLang="en-US" sz="2800" dirty="0">
                <a:ea typeface="Calibri" pitchFamily="34" charset="0"/>
              </a:rPr>
              <a:t> (</a:t>
            </a:r>
            <a:r>
              <a:rPr lang="en-US" altLang="en-US" sz="2800" i="1" dirty="0" smtClean="0">
                <a:ea typeface="Calibri" pitchFamily="34" charset="0"/>
              </a:rPr>
              <a:t>NX</a:t>
            </a:r>
            <a:r>
              <a:rPr lang="en-US" altLang="en-US" sz="2800" dirty="0" smtClean="0">
                <a:cs typeface="Arial" charset="0"/>
              </a:rPr>
              <a:t>↑</a:t>
            </a:r>
            <a:r>
              <a:rPr lang="en-US" altLang="en-US" sz="2800" dirty="0">
                <a:cs typeface="Arial" charset="0"/>
              </a:rPr>
              <a:t>)</a:t>
            </a:r>
            <a:endParaRPr lang="en-US" altLang="en-US" sz="2800" dirty="0">
              <a:ea typeface="Calibri" pitchFamily="34" charset="0"/>
            </a:endParaRPr>
          </a:p>
          <a:p>
            <a:r>
              <a:rPr lang="en-US" altLang="en-US" sz="2800" i="1" dirty="0">
                <a:ea typeface="Calibri" pitchFamily="34" charset="0"/>
              </a:rPr>
              <a:t>NX</a:t>
            </a:r>
            <a:r>
              <a:rPr lang="en-US" altLang="en-US" sz="2800" dirty="0">
                <a:cs typeface="Arial" charset="0"/>
              </a:rPr>
              <a:t>↑</a:t>
            </a:r>
            <a:r>
              <a:rPr lang="en-US" altLang="en-US" sz="2800" dirty="0">
                <a:ea typeface="Calibri" pitchFamily="34" charset="0"/>
              </a:rPr>
              <a:t> means aggregate demand </a:t>
            </a:r>
            <a:r>
              <a:rPr lang="en-US" altLang="en-US" sz="2800" i="1" dirty="0">
                <a:ea typeface="Calibri" pitchFamily="34" charset="0"/>
              </a:rPr>
              <a:t>increases</a:t>
            </a:r>
            <a:r>
              <a:rPr lang="en-US" altLang="en-US" sz="2800" dirty="0">
                <a:ea typeface="Calibri" pitchFamily="34" charset="0"/>
              </a:rPr>
              <a:t> (</a:t>
            </a:r>
            <a:r>
              <a:rPr lang="en-US" altLang="en-US" sz="2800" i="1" dirty="0">
                <a:ea typeface="Calibri" pitchFamily="34" charset="0"/>
              </a:rPr>
              <a:t>C</a:t>
            </a:r>
            <a:r>
              <a:rPr lang="en-US" altLang="en-US" sz="2800" dirty="0">
                <a:ea typeface="Calibri" pitchFamily="34" charset="0"/>
              </a:rPr>
              <a:t> + </a:t>
            </a:r>
            <a:r>
              <a:rPr lang="en-US" altLang="en-US" sz="2800" i="1" dirty="0">
                <a:ea typeface="Calibri" pitchFamily="34" charset="0"/>
              </a:rPr>
              <a:t>I</a:t>
            </a:r>
            <a:r>
              <a:rPr lang="en-US" altLang="en-US" sz="2800" dirty="0">
                <a:ea typeface="Calibri" pitchFamily="34" charset="0"/>
              </a:rPr>
              <a:t> + </a:t>
            </a:r>
            <a:r>
              <a:rPr lang="en-US" altLang="en-US" sz="2800" i="1" dirty="0">
                <a:ea typeface="Calibri" pitchFamily="34" charset="0"/>
              </a:rPr>
              <a:t>G</a:t>
            </a:r>
            <a:r>
              <a:rPr lang="en-US" altLang="en-US" sz="2800" dirty="0">
                <a:ea typeface="Calibri" pitchFamily="34" charset="0"/>
              </a:rPr>
              <a:t> + </a:t>
            </a:r>
            <a:r>
              <a:rPr lang="en-US" altLang="en-US" sz="2800" i="1" dirty="0">
                <a:ea typeface="Calibri" pitchFamily="34" charset="0"/>
              </a:rPr>
              <a:t>NX</a:t>
            </a:r>
            <a:r>
              <a:rPr lang="en-US" altLang="en-US" sz="2800" dirty="0">
                <a:cs typeface="Arial" charset="0"/>
              </a:rPr>
              <a:t>↑</a:t>
            </a:r>
            <a:r>
              <a:rPr lang="en-US" altLang="en-US" sz="2800" dirty="0">
                <a:ea typeface="Calibri" pitchFamily="34" charset="0"/>
              </a:rPr>
              <a:t>)</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ea typeface="Calibri" panose="020F0502020204030204" pitchFamily="34" charset="0"/>
              </a:rPr>
              <a:t>Shifts in the Aggregate Demand Curve</a:t>
            </a:r>
          </a:p>
        </p:txBody>
      </p:sp>
      <p:grpSp>
        <p:nvGrpSpPr>
          <p:cNvPr id="41987" name="Group 4"/>
          <p:cNvGrpSpPr>
            <a:grpSpLocks/>
          </p:cNvGrpSpPr>
          <p:nvPr/>
        </p:nvGrpSpPr>
        <p:grpSpPr bwMode="auto">
          <a:xfrm>
            <a:off x="8582028" y="6099175"/>
            <a:ext cx="1271588" cy="560388"/>
            <a:chOff x="4446" y="3842"/>
            <a:chExt cx="801" cy="353"/>
          </a:xfrm>
        </p:grpSpPr>
        <p:sp>
          <p:nvSpPr>
            <p:cNvPr id="42016" name="Rectangle 5"/>
            <p:cNvSpPr>
              <a:spLocks noChangeArrowheads="1"/>
            </p:cNvSpPr>
            <p:nvPr/>
          </p:nvSpPr>
          <p:spPr bwMode="auto">
            <a:xfrm>
              <a:off x="4446" y="3842"/>
              <a:ext cx="76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Quantity of</a:t>
              </a:r>
            </a:p>
          </p:txBody>
        </p:sp>
        <p:sp>
          <p:nvSpPr>
            <p:cNvPr id="42017" name="Rectangle 6"/>
            <p:cNvSpPr>
              <a:spLocks noChangeArrowheads="1"/>
            </p:cNvSpPr>
            <p:nvPr/>
          </p:nvSpPr>
          <p:spPr bwMode="auto">
            <a:xfrm>
              <a:off x="4766" y="4001"/>
              <a:ext cx="4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Output</a:t>
              </a:r>
            </a:p>
          </p:txBody>
        </p:sp>
      </p:grpSp>
      <p:grpSp>
        <p:nvGrpSpPr>
          <p:cNvPr id="41988" name="Group 7"/>
          <p:cNvGrpSpPr>
            <a:grpSpLocks/>
          </p:cNvGrpSpPr>
          <p:nvPr/>
        </p:nvGrpSpPr>
        <p:grpSpPr bwMode="auto">
          <a:xfrm>
            <a:off x="2216150" y="1716089"/>
            <a:ext cx="555625" cy="560387"/>
            <a:chOff x="436" y="1081"/>
            <a:chExt cx="350" cy="353"/>
          </a:xfrm>
        </p:grpSpPr>
        <p:sp>
          <p:nvSpPr>
            <p:cNvPr id="42014" name="Rectangle 8"/>
            <p:cNvSpPr>
              <a:spLocks noChangeArrowheads="1"/>
            </p:cNvSpPr>
            <p:nvPr/>
          </p:nvSpPr>
          <p:spPr bwMode="auto">
            <a:xfrm>
              <a:off x="454" y="1081"/>
              <a:ext cx="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Price</a:t>
              </a:r>
            </a:p>
          </p:txBody>
        </p:sp>
        <p:sp>
          <p:nvSpPr>
            <p:cNvPr id="42015" name="Rectangle 9"/>
            <p:cNvSpPr>
              <a:spLocks noChangeArrowheads="1"/>
            </p:cNvSpPr>
            <p:nvPr/>
          </p:nvSpPr>
          <p:spPr bwMode="auto">
            <a:xfrm>
              <a:off x="436" y="1240"/>
              <a:ext cx="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Level</a:t>
              </a:r>
            </a:p>
          </p:txBody>
        </p:sp>
      </p:grpSp>
      <p:sp>
        <p:nvSpPr>
          <p:cNvPr id="41989" name="Rectangle 10"/>
          <p:cNvSpPr>
            <a:spLocks noChangeArrowheads="1"/>
          </p:cNvSpPr>
          <p:nvPr/>
        </p:nvSpPr>
        <p:spPr bwMode="auto">
          <a:xfrm>
            <a:off x="2690813" y="6076951"/>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0</a:t>
            </a:r>
          </a:p>
        </p:txBody>
      </p:sp>
      <p:sp>
        <p:nvSpPr>
          <p:cNvPr id="41990" name="Freeform 11"/>
          <p:cNvSpPr>
            <a:spLocks/>
          </p:cNvSpPr>
          <p:nvPr/>
        </p:nvSpPr>
        <p:spPr bwMode="auto">
          <a:xfrm>
            <a:off x="2932113" y="1676400"/>
            <a:ext cx="7046912" cy="4368800"/>
          </a:xfrm>
          <a:custGeom>
            <a:avLst/>
            <a:gdLst>
              <a:gd name="T0" fmla="*/ 0 w 4439"/>
              <a:gd name="T1" fmla="*/ 0 h 2752"/>
              <a:gd name="T2" fmla="*/ 0 w 4439"/>
              <a:gd name="T3" fmla="*/ 2147483647 h 2752"/>
              <a:gd name="T4" fmla="*/ 2147483647 w 4439"/>
              <a:gd name="T5" fmla="*/ 2147483647 h 2752"/>
              <a:gd name="T6" fmla="*/ 0 60000 65536"/>
              <a:gd name="T7" fmla="*/ 0 60000 65536"/>
              <a:gd name="T8" fmla="*/ 0 60000 65536"/>
              <a:gd name="T9" fmla="*/ 0 w 4439"/>
              <a:gd name="T10" fmla="*/ 0 h 2752"/>
              <a:gd name="T11" fmla="*/ 4439 w 4439"/>
              <a:gd name="T12" fmla="*/ 2752 h 2752"/>
            </a:gdLst>
            <a:ahLst/>
            <a:cxnLst>
              <a:cxn ang="T6">
                <a:pos x="T0" y="T1"/>
              </a:cxn>
              <a:cxn ang="T7">
                <a:pos x="T2" y="T3"/>
              </a:cxn>
              <a:cxn ang="T8">
                <a:pos x="T4" y="T5"/>
              </a:cxn>
            </a:cxnLst>
            <a:rect l="T9" t="T10" r="T11" b="T12"/>
            <a:pathLst>
              <a:path w="4439" h="2752">
                <a:moveTo>
                  <a:pt x="0" y="0"/>
                </a:moveTo>
                <a:lnTo>
                  <a:pt x="0" y="2751"/>
                </a:lnTo>
                <a:lnTo>
                  <a:pt x="4438" y="275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nvGrpSpPr>
          <p:cNvPr id="41991" name="Group 12"/>
          <p:cNvGrpSpPr>
            <a:grpSpLocks/>
          </p:cNvGrpSpPr>
          <p:nvPr/>
        </p:nvGrpSpPr>
        <p:grpSpPr bwMode="auto">
          <a:xfrm>
            <a:off x="7626350" y="5156200"/>
            <a:ext cx="1289050" cy="558800"/>
            <a:chOff x="3844" y="3248"/>
            <a:chExt cx="812" cy="352"/>
          </a:xfrm>
        </p:grpSpPr>
        <p:sp>
          <p:nvSpPr>
            <p:cNvPr id="42012" name="Rectangle 13"/>
            <p:cNvSpPr>
              <a:spLocks noChangeArrowheads="1"/>
            </p:cNvSpPr>
            <p:nvPr/>
          </p:nvSpPr>
          <p:spPr bwMode="auto">
            <a:xfrm>
              <a:off x="3844" y="3248"/>
              <a:ext cx="6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dirty="0">
                  <a:latin typeface="Calibri" panose="020F0502020204030204" pitchFamily="34" charset="0"/>
                </a:rPr>
                <a:t>Aggregate</a:t>
              </a:r>
            </a:p>
          </p:txBody>
        </p:sp>
        <p:sp>
          <p:nvSpPr>
            <p:cNvPr id="42013" name="Rectangle 14"/>
            <p:cNvSpPr>
              <a:spLocks noChangeArrowheads="1"/>
            </p:cNvSpPr>
            <p:nvPr/>
          </p:nvSpPr>
          <p:spPr bwMode="auto">
            <a:xfrm>
              <a:off x="3868" y="3406"/>
              <a:ext cx="7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a:latin typeface="Calibri" panose="020F0502020204030204" pitchFamily="34" charset="0"/>
                </a:rPr>
                <a:t>demand, </a:t>
              </a:r>
              <a:r>
                <a:rPr lang="en-US" altLang="en-US" sz="2000" b="1" i="1">
                  <a:latin typeface="Calibri" panose="020F0502020204030204" pitchFamily="34" charset="0"/>
                </a:rPr>
                <a:t>D</a:t>
              </a:r>
              <a:r>
                <a:rPr lang="en-US" altLang="en-US" sz="2000" b="1" i="1" baseline="-25000">
                  <a:latin typeface="Calibri" panose="020F0502020204030204" pitchFamily="34" charset="0"/>
                </a:rPr>
                <a:t>1</a:t>
              </a:r>
            </a:p>
          </p:txBody>
        </p:sp>
      </p:grpSp>
      <p:sp>
        <p:nvSpPr>
          <p:cNvPr id="41992" name="Freeform 15"/>
          <p:cNvSpPr>
            <a:spLocks/>
          </p:cNvSpPr>
          <p:nvPr/>
        </p:nvSpPr>
        <p:spPr bwMode="auto">
          <a:xfrm>
            <a:off x="2971800" y="3581401"/>
            <a:ext cx="1919288" cy="2449513"/>
          </a:xfrm>
          <a:custGeom>
            <a:avLst/>
            <a:gdLst>
              <a:gd name="T0" fmla="*/ 0 w 1209"/>
              <a:gd name="T1" fmla="*/ 0 h 1543"/>
              <a:gd name="T2" fmla="*/ 2147483647 w 1209"/>
              <a:gd name="T3" fmla="*/ 0 h 1543"/>
              <a:gd name="T4" fmla="*/ 2147483647 w 1209"/>
              <a:gd name="T5" fmla="*/ 2147483647 h 1543"/>
              <a:gd name="T6" fmla="*/ 0 60000 65536"/>
              <a:gd name="T7" fmla="*/ 0 60000 65536"/>
              <a:gd name="T8" fmla="*/ 0 60000 65536"/>
              <a:gd name="T9" fmla="*/ 0 w 1209"/>
              <a:gd name="T10" fmla="*/ 0 h 1543"/>
              <a:gd name="T11" fmla="*/ 1209 w 1209"/>
              <a:gd name="T12" fmla="*/ 1543 h 1543"/>
            </a:gdLst>
            <a:ahLst/>
            <a:cxnLst>
              <a:cxn ang="T6">
                <a:pos x="T0" y="T1"/>
              </a:cxn>
              <a:cxn ang="T7">
                <a:pos x="T2" y="T3"/>
              </a:cxn>
              <a:cxn ang="T8">
                <a:pos x="T4" y="T5"/>
              </a:cxn>
            </a:cxnLst>
            <a:rect l="T9" t="T10" r="T11" b="T12"/>
            <a:pathLst>
              <a:path w="1209" h="1543">
                <a:moveTo>
                  <a:pt x="0" y="0"/>
                </a:moveTo>
                <a:lnTo>
                  <a:pt x="1208" y="0"/>
                </a:lnTo>
                <a:lnTo>
                  <a:pt x="1208" y="1542"/>
                </a:lnTo>
              </a:path>
            </a:pathLst>
          </a:custGeom>
          <a:noFill/>
          <a:ln w="25400" cap="rnd">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1993" name="Rectangle 16"/>
          <p:cNvSpPr>
            <a:spLocks noChangeArrowheads="1"/>
          </p:cNvSpPr>
          <p:nvPr/>
        </p:nvSpPr>
        <p:spPr bwMode="auto">
          <a:xfrm>
            <a:off x="2590800" y="34290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i="1" baseline="-25000">
                <a:latin typeface="Calibri" panose="020F0502020204030204" pitchFamily="34" charset="0"/>
              </a:rPr>
              <a:t>1</a:t>
            </a:r>
          </a:p>
        </p:txBody>
      </p:sp>
      <p:sp>
        <p:nvSpPr>
          <p:cNvPr id="41994" name="Rectangle 17"/>
          <p:cNvSpPr>
            <a:spLocks noChangeArrowheads="1"/>
          </p:cNvSpPr>
          <p:nvPr/>
        </p:nvSpPr>
        <p:spPr bwMode="auto">
          <a:xfrm>
            <a:off x="4752975" y="6099176"/>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i="1" baseline="-25000">
                <a:latin typeface="Calibri" panose="020F0502020204030204" pitchFamily="34" charset="0"/>
              </a:rPr>
              <a:t>1</a:t>
            </a:r>
          </a:p>
        </p:txBody>
      </p:sp>
      <p:sp>
        <p:nvSpPr>
          <p:cNvPr id="41995" name="Line 18"/>
          <p:cNvSpPr>
            <a:spLocks noChangeShapeType="1"/>
          </p:cNvSpPr>
          <p:nvPr/>
        </p:nvSpPr>
        <p:spPr bwMode="auto">
          <a:xfrm>
            <a:off x="3457576" y="2705101"/>
            <a:ext cx="4005263" cy="251936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1997" name="Freeform 23"/>
          <p:cNvSpPr>
            <a:spLocks/>
          </p:cNvSpPr>
          <p:nvPr/>
        </p:nvSpPr>
        <p:spPr bwMode="auto">
          <a:xfrm>
            <a:off x="4783139" y="3524250"/>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sp>
        <p:nvSpPr>
          <p:cNvPr id="44064" name="Text Box 32"/>
          <p:cNvSpPr txBox="1">
            <a:spLocks noChangeArrowheads="1"/>
          </p:cNvSpPr>
          <p:nvPr/>
        </p:nvSpPr>
        <p:spPr bwMode="auto">
          <a:xfrm>
            <a:off x="7467599" y="1226690"/>
            <a:ext cx="3781647" cy="1754326"/>
          </a:xfrm>
          <a:prstGeom prst="rect">
            <a:avLst/>
          </a:prstGeom>
          <a:solidFill>
            <a:srgbClr val="FFCC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800" b="1" dirty="0">
                <a:latin typeface="Calibri" panose="020F0502020204030204" pitchFamily="34" charset="0"/>
              </a:rPr>
              <a:t>We have seen why the </a:t>
            </a:r>
            <a:r>
              <a:rPr lang="en-US" altLang="en-US" sz="1800" b="1" i="1" dirty="0">
                <a:latin typeface="Calibri" panose="020F0502020204030204" pitchFamily="34" charset="0"/>
              </a:rPr>
              <a:t>AD</a:t>
            </a:r>
            <a:r>
              <a:rPr lang="en-US" altLang="en-US" sz="1800" b="1" dirty="0">
                <a:latin typeface="Calibri" panose="020F0502020204030204" pitchFamily="34" charset="0"/>
              </a:rPr>
              <a:t> curve is negatively sloped. We know </a:t>
            </a:r>
            <a:r>
              <a:rPr lang="en-US" altLang="en-US" sz="1800" b="1" dirty="0" smtClean="0">
                <a:latin typeface="Calibri" panose="020F0502020204030204" pitchFamily="34" charset="0"/>
              </a:rPr>
              <a:t>that </a:t>
            </a:r>
            <a:r>
              <a:rPr lang="en-US" altLang="en-US" sz="1800" b="1" dirty="0">
                <a:latin typeface="Calibri" panose="020F0502020204030204" pitchFamily="34" charset="0"/>
              </a:rPr>
              <a:t>aggregate </a:t>
            </a:r>
            <a:r>
              <a:rPr lang="en-US" altLang="en-US" sz="1800" b="1" dirty="0" smtClean="0">
                <a:latin typeface="Calibri" panose="020F0502020204030204" pitchFamily="34" charset="0"/>
              </a:rPr>
              <a:t>demand (</a:t>
            </a:r>
            <a:r>
              <a:rPr lang="en-US" altLang="en-US" sz="1800" b="1" i="1" dirty="0" smtClean="0">
                <a:latin typeface="Calibri" panose="020F0502020204030204" pitchFamily="34" charset="0"/>
              </a:rPr>
              <a:t>C</a:t>
            </a:r>
            <a:r>
              <a:rPr lang="en-US" altLang="en-US" sz="1800" b="1" dirty="0" smtClean="0">
                <a:latin typeface="Calibri" panose="020F0502020204030204" pitchFamily="34" charset="0"/>
              </a:rPr>
              <a:t> + </a:t>
            </a:r>
            <a:r>
              <a:rPr lang="en-US" altLang="en-US" sz="1800" b="1" i="1" dirty="0" smtClean="0">
                <a:latin typeface="Calibri" panose="020F0502020204030204" pitchFamily="34" charset="0"/>
              </a:rPr>
              <a:t>I</a:t>
            </a:r>
            <a:r>
              <a:rPr lang="en-US" altLang="en-US" sz="1800" b="1" dirty="0" smtClean="0">
                <a:latin typeface="Calibri" panose="020F0502020204030204" pitchFamily="34" charset="0"/>
              </a:rPr>
              <a:t> + </a:t>
            </a:r>
            <a:r>
              <a:rPr lang="en-US" altLang="en-US" sz="1800" b="1" i="1" dirty="0" smtClean="0">
                <a:latin typeface="Calibri" panose="020F0502020204030204" pitchFamily="34" charset="0"/>
              </a:rPr>
              <a:t>G</a:t>
            </a:r>
            <a:r>
              <a:rPr lang="en-US" altLang="en-US" sz="1800" b="1" dirty="0" smtClean="0">
                <a:latin typeface="Calibri" panose="020F0502020204030204" pitchFamily="34" charset="0"/>
              </a:rPr>
              <a:t> + </a:t>
            </a:r>
            <a:r>
              <a:rPr lang="en-US" altLang="en-US" sz="1800" b="1" i="1" dirty="0" smtClean="0">
                <a:latin typeface="Calibri" panose="020F0502020204030204" pitchFamily="34" charset="0"/>
              </a:rPr>
              <a:t>NX</a:t>
            </a:r>
            <a:r>
              <a:rPr lang="en-US" altLang="en-US" sz="1800" b="1" dirty="0" smtClean="0">
                <a:latin typeface="Calibri" panose="020F0502020204030204" pitchFamily="34" charset="0"/>
              </a:rPr>
              <a:t>) </a:t>
            </a:r>
            <a:r>
              <a:rPr lang="en-US" altLang="en-US" sz="1800" b="1" dirty="0">
                <a:latin typeface="Calibri" panose="020F0502020204030204" pitchFamily="34" charset="0"/>
              </a:rPr>
              <a:t>increases </a:t>
            </a:r>
            <a:r>
              <a:rPr lang="en-US" altLang="en-US" sz="1800" b="1" dirty="0" smtClean="0">
                <a:latin typeface="Calibri" panose="020F0502020204030204" pitchFamily="34" charset="0"/>
              </a:rPr>
              <a:t>(say, from </a:t>
            </a:r>
            <a:r>
              <a:rPr lang="en-US" altLang="en-US" sz="1800" b="1" i="1" dirty="0">
                <a:latin typeface="Calibri" panose="020F0502020204030204" pitchFamily="34" charset="0"/>
              </a:rPr>
              <a:t>Y</a:t>
            </a:r>
            <a:r>
              <a:rPr lang="en-US" altLang="en-US" sz="1800" b="1" baseline="-25000" dirty="0">
                <a:latin typeface="Calibri" panose="020F0502020204030204" pitchFamily="34" charset="0"/>
              </a:rPr>
              <a:t>1</a:t>
            </a:r>
            <a:r>
              <a:rPr lang="en-US" altLang="en-US" sz="1800" b="1" dirty="0">
                <a:latin typeface="Calibri" panose="020F0502020204030204" pitchFamily="34" charset="0"/>
              </a:rPr>
              <a:t> to </a:t>
            </a:r>
            <a:r>
              <a:rPr lang="en-US" altLang="en-US" sz="1800" b="1" i="1" dirty="0" smtClean="0">
                <a:latin typeface="Calibri" panose="020F0502020204030204" pitchFamily="34" charset="0"/>
              </a:rPr>
              <a:t>Y</a:t>
            </a:r>
            <a:r>
              <a:rPr lang="en-US" altLang="en-US" sz="1800" b="1" baseline="-25000" dirty="0" smtClean="0">
                <a:latin typeface="Calibri" panose="020F0502020204030204" pitchFamily="34" charset="0"/>
              </a:rPr>
              <a:t>2</a:t>
            </a:r>
            <a:r>
              <a:rPr lang="en-US" altLang="en-US" sz="1800" b="1" dirty="0" smtClean="0">
                <a:latin typeface="Calibri" panose="020F0502020204030204" pitchFamily="34" charset="0"/>
              </a:rPr>
              <a:t>) </a:t>
            </a:r>
            <a:r>
              <a:rPr lang="en-US" altLang="en-US" sz="1800" b="1" dirty="0">
                <a:latin typeface="Calibri" panose="020F0502020204030204" pitchFamily="34" charset="0"/>
              </a:rPr>
              <a:t>when the price level decreases </a:t>
            </a:r>
            <a:r>
              <a:rPr lang="en-US" altLang="en-US" sz="1800" b="1" dirty="0" smtClean="0">
                <a:latin typeface="Calibri" panose="020F0502020204030204" pitchFamily="34" charset="0"/>
              </a:rPr>
              <a:t>(say, from </a:t>
            </a:r>
            <a:r>
              <a:rPr lang="en-US" altLang="en-US" sz="1800" b="1" i="1" dirty="0">
                <a:latin typeface="Calibri" panose="020F0502020204030204" pitchFamily="34" charset="0"/>
              </a:rPr>
              <a:t>P</a:t>
            </a:r>
            <a:r>
              <a:rPr lang="en-US" altLang="en-US" sz="1800" b="1" baseline="-25000" dirty="0">
                <a:latin typeface="Calibri" panose="020F0502020204030204" pitchFamily="34" charset="0"/>
              </a:rPr>
              <a:t>1</a:t>
            </a:r>
            <a:r>
              <a:rPr lang="en-US" altLang="en-US" sz="1800" b="1" dirty="0">
                <a:latin typeface="Calibri" panose="020F0502020204030204" pitchFamily="34" charset="0"/>
              </a:rPr>
              <a:t> to </a:t>
            </a:r>
            <a:r>
              <a:rPr lang="en-US" altLang="en-US" sz="1800" b="1" i="1" dirty="0" smtClean="0">
                <a:latin typeface="Calibri" panose="020F0502020204030204" pitchFamily="34" charset="0"/>
              </a:rPr>
              <a:t>P</a:t>
            </a:r>
            <a:r>
              <a:rPr lang="en-US" altLang="en-US" sz="1800" b="1" baseline="-25000" dirty="0" smtClean="0">
                <a:latin typeface="Calibri" panose="020F0502020204030204" pitchFamily="34" charset="0"/>
              </a:rPr>
              <a:t>2</a:t>
            </a:r>
            <a:r>
              <a:rPr lang="en-US" altLang="en-US" sz="1800" b="1" dirty="0" smtClean="0">
                <a:latin typeface="Calibri" panose="020F0502020204030204" pitchFamily="34" charset="0"/>
              </a:rPr>
              <a:t>). </a:t>
            </a:r>
            <a:endParaRPr lang="en-US" altLang="en-US" sz="1800" b="1" dirty="0">
              <a:latin typeface="Calibri" panose="020F0502020204030204" pitchFamily="34" charset="0"/>
            </a:endParaRPr>
          </a:p>
        </p:txBody>
      </p:sp>
      <p:sp>
        <p:nvSpPr>
          <p:cNvPr id="42001" name="Line 30"/>
          <p:cNvSpPr>
            <a:spLocks noChangeShapeType="1"/>
          </p:cNvSpPr>
          <p:nvPr/>
        </p:nvSpPr>
        <p:spPr bwMode="auto">
          <a:xfrm flipH="1">
            <a:off x="2895600" y="4572000"/>
            <a:ext cx="3581400" cy="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2" name="Rectangle 31"/>
          <p:cNvSpPr>
            <a:spLocks noChangeArrowheads="1"/>
          </p:cNvSpPr>
          <p:nvPr/>
        </p:nvSpPr>
        <p:spPr bwMode="auto">
          <a:xfrm>
            <a:off x="2590800" y="43434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baseline="-25000">
                <a:latin typeface="Calibri" panose="020F0502020204030204" pitchFamily="34" charset="0"/>
              </a:rPr>
              <a:t>2</a:t>
            </a:r>
          </a:p>
        </p:txBody>
      </p:sp>
      <p:sp>
        <p:nvSpPr>
          <p:cNvPr id="42003" name="Line 33"/>
          <p:cNvSpPr>
            <a:spLocks noChangeShapeType="1"/>
          </p:cNvSpPr>
          <p:nvPr/>
        </p:nvSpPr>
        <p:spPr bwMode="auto">
          <a:xfrm flipV="1">
            <a:off x="6477000" y="4572000"/>
            <a:ext cx="0" cy="144780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4" name="Rectangle 35"/>
          <p:cNvSpPr>
            <a:spLocks noChangeArrowheads="1"/>
          </p:cNvSpPr>
          <p:nvPr/>
        </p:nvSpPr>
        <p:spPr bwMode="auto">
          <a:xfrm>
            <a:off x="6326188" y="6096001"/>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baseline="-25000">
                <a:latin typeface="Calibri" panose="020F0502020204030204" pitchFamily="34" charset="0"/>
              </a:rPr>
              <a:t>2</a:t>
            </a:r>
          </a:p>
        </p:txBody>
      </p:sp>
      <p:sp>
        <p:nvSpPr>
          <p:cNvPr id="34" name="Freeform 23"/>
          <p:cNvSpPr>
            <a:spLocks/>
          </p:cNvSpPr>
          <p:nvPr/>
        </p:nvSpPr>
        <p:spPr bwMode="auto">
          <a:xfrm>
            <a:off x="6406357" y="4511675"/>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269370823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ea typeface="Calibri" panose="020F0502020204030204" pitchFamily="34" charset="0"/>
              </a:rPr>
              <a:t>Shifts in the Aggregate Demand Curve</a:t>
            </a:r>
          </a:p>
        </p:txBody>
      </p:sp>
      <p:grpSp>
        <p:nvGrpSpPr>
          <p:cNvPr id="41987" name="Group 4"/>
          <p:cNvGrpSpPr>
            <a:grpSpLocks/>
          </p:cNvGrpSpPr>
          <p:nvPr/>
        </p:nvGrpSpPr>
        <p:grpSpPr bwMode="auto">
          <a:xfrm>
            <a:off x="8582028" y="6099175"/>
            <a:ext cx="1271588" cy="560388"/>
            <a:chOff x="4446" y="3842"/>
            <a:chExt cx="801" cy="353"/>
          </a:xfrm>
        </p:grpSpPr>
        <p:sp>
          <p:nvSpPr>
            <p:cNvPr id="42016" name="Rectangle 5"/>
            <p:cNvSpPr>
              <a:spLocks noChangeArrowheads="1"/>
            </p:cNvSpPr>
            <p:nvPr/>
          </p:nvSpPr>
          <p:spPr bwMode="auto">
            <a:xfrm>
              <a:off x="4446" y="3842"/>
              <a:ext cx="76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Quantity of</a:t>
              </a:r>
            </a:p>
          </p:txBody>
        </p:sp>
        <p:sp>
          <p:nvSpPr>
            <p:cNvPr id="42017" name="Rectangle 6"/>
            <p:cNvSpPr>
              <a:spLocks noChangeArrowheads="1"/>
            </p:cNvSpPr>
            <p:nvPr/>
          </p:nvSpPr>
          <p:spPr bwMode="auto">
            <a:xfrm>
              <a:off x="4766" y="4001"/>
              <a:ext cx="4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Output</a:t>
              </a:r>
            </a:p>
          </p:txBody>
        </p:sp>
      </p:grpSp>
      <p:grpSp>
        <p:nvGrpSpPr>
          <p:cNvPr id="41988" name="Group 7"/>
          <p:cNvGrpSpPr>
            <a:grpSpLocks/>
          </p:cNvGrpSpPr>
          <p:nvPr/>
        </p:nvGrpSpPr>
        <p:grpSpPr bwMode="auto">
          <a:xfrm>
            <a:off x="2216150" y="1716089"/>
            <a:ext cx="555625" cy="560387"/>
            <a:chOff x="436" y="1081"/>
            <a:chExt cx="350" cy="353"/>
          </a:xfrm>
        </p:grpSpPr>
        <p:sp>
          <p:nvSpPr>
            <p:cNvPr id="42014" name="Rectangle 8"/>
            <p:cNvSpPr>
              <a:spLocks noChangeArrowheads="1"/>
            </p:cNvSpPr>
            <p:nvPr/>
          </p:nvSpPr>
          <p:spPr bwMode="auto">
            <a:xfrm>
              <a:off x="454" y="1081"/>
              <a:ext cx="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Price</a:t>
              </a:r>
            </a:p>
          </p:txBody>
        </p:sp>
        <p:sp>
          <p:nvSpPr>
            <p:cNvPr id="42015" name="Rectangle 9"/>
            <p:cNvSpPr>
              <a:spLocks noChangeArrowheads="1"/>
            </p:cNvSpPr>
            <p:nvPr/>
          </p:nvSpPr>
          <p:spPr bwMode="auto">
            <a:xfrm>
              <a:off x="436" y="1240"/>
              <a:ext cx="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Level</a:t>
              </a:r>
            </a:p>
          </p:txBody>
        </p:sp>
      </p:grpSp>
      <p:sp>
        <p:nvSpPr>
          <p:cNvPr id="41989" name="Rectangle 10"/>
          <p:cNvSpPr>
            <a:spLocks noChangeArrowheads="1"/>
          </p:cNvSpPr>
          <p:nvPr/>
        </p:nvSpPr>
        <p:spPr bwMode="auto">
          <a:xfrm>
            <a:off x="2690813" y="6076951"/>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0</a:t>
            </a:r>
          </a:p>
        </p:txBody>
      </p:sp>
      <p:sp>
        <p:nvSpPr>
          <p:cNvPr id="41990" name="Freeform 11"/>
          <p:cNvSpPr>
            <a:spLocks/>
          </p:cNvSpPr>
          <p:nvPr/>
        </p:nvSpPr>
        <p:spPr bwMode="auto">
          <a:xfrm>
            <a:off x="2932113" y="1676400"/>
            <a:ext cx="7046912" cy="4368800"/>
          </a:xfrm>
          <a:custGeom>
            <a:avLst/>
            <a:gdLst>
              <a:gd name="T0" fmla="*/ 0 w 4439"/>
              <a:gd name="T1" fmla="*/ 0 h 2752"/>
              <a:gd name="T2" fmla="*/ 0 w 4439"/>
              <a:gd name="T3" fmla="*/ 2147483647 h 2752"/>
              <a:gd name="T4" fmla="*/ 2147483647 w 4439"/>
              <a:gd name="T5" fmla="*/ 2147483647 h 2752"/>
              <a:gd name="T6" fmla="*/ 0 60000 65536"/>
              <a:gd name="T7" fmla="*/ 0 60000 65536"/>
              <a:gd name="T8" fmla="*/ 0 60000 65536"/>
              <a:gd name="T9" fmla="*/ 0 w 4439"/>
              <a:gd name="T10" fmla="*/ 0 h 2752"/>
              <a:gd name="T11" fmla="*/ 4439 w 4439"/>
              <a:gd name="T12" fmla="*/ 2752 h 2752"/>
            </a:gdLst>
            <a:ahLst/>
            <a:cxnLst>
              <a:cxn ang="T6">
                <a:pos x="T0" y="T1"/>
              </a:cxn>
              <a:cxn ang="T7">
                <a:pos x="T2" y="T3"/>
              </a:cxn>
              <a:cxn ang="T8">
                <a:pos x="T4" y="T5"/>
              </a:cxn>
            </a:cxnLst>
            <a:rect l="T9" t="T10" r="T11" b="T12"/>
            <a:pathLst>
              <a:path w="4439" h="2752">
                <a:moveTo>
                  <a:pt x="0" y="0"/>
                </a:moveTo>
                <a:lnTo>
                  <a:pt x="0" y="2751"/>
                </a:lnTo>
                <a:lnTo>
                  <a:pt x="4438" y="275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nvGrpSpPr>
          <p:cNvPr id="41991" name="Group 12"/>
          <p:cNvGrpSpPr>
            <a:grpSpLocks/>
          </p:cNvGrpSpPr>
          <p:nvPr/>
        </p:nvGrpSpPr>
        <p:grpSpPr bwMode="auto">
          <a:xfrm>
            <a:off x="7626350" y="5156200"/>
            <a:ext cx="1289050" cy="558800"/>
            <a:chOff x="3844" y="3248"/>
            <a:chExt cx="812" cy="352"/>
          </a:xfrm>
        </p:grpSpPr>
        <p:sp>
          <p:nvSpPr>
            <p:cNvPr id="42012" name="Rectangle 13"/>
            <p:cNvSpPr>
              <a:spLocks noChangeArrowheads="1"/>
            </p:cNvSpPr>
            <p:nvPr/>
          </p:nvSpPr>
          <p:spPr bwMode="auto">
            <a:xfrm>
              <a:off x="3844" y="3248"/>
              <a:ext cx="6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dirty="0">
                  <a:latin typeface="Calibri" panose="020F0502020204030204" pitchFamily="34" charset="0"/>
                </a:rPr>
                <a:t>Aggregate</a:t>
              </a:r>
            </a:p>
          </p:txBody>
        </p:sp>
        <p:sp>
          <p:nvSpPr>
            <p:cNvPr id="42013" name="Rectangle 14"/>
            <p:cNvSpPr>
              <a:spLocks noChangeArrowheads="1"/>
            </p:cNvSpPr>
            <p:nvPr/>
          </p:nvSpPr>
          <p:spPr bwMode="auto">
            <a:xfrm>
              <a:off x="3868" y="3406"/>
              <a:ext cx="7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a:latin typeface="Calibri" panose="020F0502020204030204" pitchFamily="34" charset="0"/>
                </a:rPr>
                <a:t>demand, </a:t>
              </a:r>
              <a:r>
                <a:rPr lang="en-US" altLang="en-US" sz="2000" b="1" i="1">
                  <a:latin typeface="Calibri" panose="020F0502020204030204" pitchFamily="34" charset="0"/>
                </a:rPr>
                <a:t>D</a:t>
              </a:r>
              <a:r>
                <a:rPr lang="en-US" altLang="en-US" sz="2000" b="1" i="1" baseline="-25000">
                  <a:latin typeface="Calibri" panose="020F0502020204030204" pitchFamily="34" charset="0"/>
                </a:rPr>
                <a:t>1</a:t>
              </a:r>
            </a:p>
          </p:txBody>
        </p:sp>
      </p:grpSp>
      <p:sp>
        <p:nvSpPr>
          <p:cNvPr id="41992" name="Freeform 15"/>
          <p:cNvSpPr>
            <a:spLocks/>
          </p:cNvSpPr>
          <p:nvPr/>
        </p:nvSpPr>
        <p:spPr bwMode="auto">
          <a:xfrm>
            <a:off x="2971800" y="3581401"/>
            <a:ext cx="1919288" cy="2449513"/>
          </a:xfrm>
          <a:custGeom>
            <a:avLst/>
            <a:gdLst>
              <a:gd name="T0" fmla="*/ 0 w 1209"/>
              <a:gd name="T1" fmla="*/ 0 h 1543"/>
              <a:gd name="T2" fmla="*/ 2147483647 w 1209"/>
              <a:gd name="T3" fmla="*/ 0 h 1543"/>
              <a:gd name="T4" fmla="*/ 2147483647 w 1209"/>
              <a:gd name="T5" fmla="*/ 2147483647 h 1543"/>
              <a:gd name="T6" fmla="*/ 0 60000 65536"/>
              <a:gd name="T7" fmla="*/ 0 60000 65536"/>
              <a:gd name="T8" fmla="*/ 0 60000 65536"/>
              <a:gd name="T9" fmla="*/ 0 w 1209"/>
              <a:gd name="T10" fmla="*/ 0 h 1543"/>
              <a:gd name="T11" fmla="*/ 1209 w 1209"/>
              <a:gd name="T12" fmla="*/ 1543 h 1543"/>
            </a:gdLst>
            <a:ahLst/>
            <a:cxnLst>
              <a:cxn ang="T6">
                <a:pos x="T0" y="T1"/>
              </a:cxn>
              <a:cxn ang="T7">
                <a:pos x="T2" y="T3"/>
              </a:cxn>
              <a:cxn ang="T8">
                <a:pos x="T4" y="T5"/>
              </a:cxn>
            </a:cxnLst>
            <a:rect l="T9" t="T10" r="T11" b="T12"/>
            <a:pathLst>
              <a:path w="1209" h="1543">
                <a:moveTo>
                  <a:pt x="0" y="0"/>
                </a:moveTo>
                <a:lnTo>
                  <a:pt x="1208" y="0"/>
                </a:lnTo>
                <a:lnTo>
                  <a:pt x="1208" y="1542"/>
                </a:lnTo>
              </a:path>
            </a:pathLst>
          </a:custGeom>
          <a:noFill/>
          <a:ln w="25400" cap="rnd">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1993" name="Rectangle 16"/>
          <p:cNvSpPr>
            <a:spLocks noChangeArrowheads="1"/>
          </p:cNvSpPr>
          <p:nvPr/>
        </p:nvSpPr>
        <p:spPr bwMode="auto">
          <a:xfrm>
            <a:off x="2590800" y="34290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i="1" baseline="-25000">
                <a:latin typeface="Calibri" panose="020F0502020204030204" pitchFamily="34" charset="0"/>
              </a:rPr>
              <a:t>1</a:t>
            </a:r>
          </a:p>
        </p:txBody>
      </p:sp>
      <p:sp>
        <p:nvSpPr>
          <p:cNvPr id="41994" name="Rectangle 17"/>
          <p:cNvSpPr>
            <a:spLocks noChangeArrowheads="1"/>
          </p:cNvSpPr>
          <p:nvPr/>
        </p:nvSpPr>
        <p:spPr bwMode="auto">
          <a:xfrm>
            <a:off x="4752975" y="6099176"/>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i="1" baseline="-25000">
                <a:latin typeface="Calibri" panose="020F0502020204030204" pitchFamily="34" charset="0"/>
              </a:rPr>
              <a:t>1</a:t>
            </a:r>
          </a:p>
        </p:txBody>
      </p:sp>
      <p:sp>
        <p:nvSpPr>
          <p:cNvPr id="41995" name="Line 18"/>
          <p:cNvSpPr>
            <a:spLocks noChangeShapeType="1"/>
          </p:cNvSpPr>
          <p:nvPr/>
        </p:nvSpPr>
        <p:spPr bwMode="auto">
          <a:xfrm>
            <a:off x="3457576" y="2705101"/>
            <a:ext cx="4005263" cy="251936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1997" name="Freeform 23"/>
          <p:cNvSpPr>
            <a:spLocks/>
          </p:cNvSpPr>
          <p:nvPr/>
        </p:nvSpPr>
        <p:spPr bwMode="auto">
          <a:xfrm>
            <a:off x="4783139" y="3524250"/>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sp>
        <p:nvSpPr>
          <p:cNvPr id="42001" name="Line 30"/>
          <p:cNvSpPr>
            <a:spLocks noChangeShapeType="1"/>
          </p:cNvSpPr>
          <p:nvPr/>
        </p:nvSpPr>
        <p:spPr bwMode="auto">
          <a:xfrm flipH="1">
            <a:off x="2895600" y="4572000"/>
            <a:ext cx="3581400" cy="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2" name="Rectangle 31"/>
          <p:cNvSpPr>
            <a:spLocks noChangeArrowheads="1"/>
          </p:cNvSpPr>
          <p:nvPr/>
        </p:nvSpPr>
        <p:spPr bwMode="auto">
          <a:xfrm>
            <a:off x="2590800" y="43434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baseline="-25000">
                <a:latin typeface="Calibri" panose="020F0502020204030204" pitchFamily="34" charset="0"/>
              </a:rPr>
              <a:t>2</a:t>
            </a:r>
          </a:p>
        </p:txBody>
      </p:sp>
      <p:sp>
        <p:nvSpPr>
          <p:cNvPr id="42003" name="Line 33"/>
          <p:cNvSpPr>
            <a:spLocks noChangeShapeType="1"/>
          </p:cNvSpPr>
          <p:nvPr/>
        </p:nvSpPr>
        <p:spPr bwMode="auto">
          <a:xfrm flipV="1">
            <a:off x="6477000" y="4572000"/>
            <a:ext cx="0" cy="144780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4" name="Rectangle 35"/>
          <p:cNvSpPr>
            <a:spLocks noChangeArrowheads="1"/>
          </p:cNvSpPr>
          <p:nvPr/>
        </p:nvSpPr>
        <p:spPr bwMode="auto">
          <a:xfrm>
            <a:off x="6326188" y="6096001"/>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baseline="-25000">
                <a:latin typeface="Calibri" panose="020F0502020204030204" pitchFamily="34" charset="0"/>
              </a:rPr>
              <a:t>2</a:t>
            </a:r>
          </a:p>
        </p:txBody>
      </p:sp>
      <p:sp>
        <p:nvSpPr>
          <p:cNvPr id="34" name="Freeform 23"/>
          <p:cNvSpPr>
            <a:spLocks/>
          </p:cNvSpPr>
          <p:nvPr/>
        </p:nvSpPr>
        <p:spPr bwMode="auto">
          <a:xfrm>
            <a:off x="6406357" y="4511675"/>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grpSp>
        <p:nvGrpSpPr>
          <p:cNvPr id="25" name="Group 19"/>
          <p:cNvGrpSpPr>
            <a:grpSpLocks/>
          </p:cNvGrpSpPr>
          <p:nvPr/>
        </p:nvGrpSpPr>
        <p:grpSpPr bwMode="auto">
          <a:xfrm>
            <a:off x="4343401" y="2489201"/>
            <a:ext cx="4875213" cy="2657475"/>
            <a:chOff x="1776" y="1568"/>
            <a:chExt cx="3071" cy="1674"/>
          </a:xfrm>
        </p:grpSpPr>
        <p:sp>
          <p:nvSpPr>
            <p:cNvPr id="26" name="Line 20"/>
            <p:cNvSpPr>
              <a:spLocks noChangeShapeType="1"/>
            </p:cNvSpPr>
            <p:nvPr/>
          </p:nvSpPr>
          <p:spPr bwMode="auto">
            <a:xfrm>
              <a:off x="2016" y="1568"/>
              <a:ext cx="2523" cy="1588"/>
            </a:xfrm>
            <a:prstGeom prst="line">
              <a:avLst/>
            </a:prstGeom>
            <a:noFill/>
            <a:ln w="25400">
              <a:solidFill>
                <a:srgbClr val="474A8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7" name="Rectangle 21"/>
            <p:cNvSpPr>
              <a:spLocks noChangeArrowheads="1"/>
            </p:cNvSpPr>
            <p:nvPr/>
          </p:nvSpPr>
          <p:spPr bwMode="auto">
            <a:xfrm>
              <a:off x="4573" y="2990"/>
              <a:ext cx="27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i="1">
                  <a:latin typeface="Calibri" panose="020F0502020204030204" pitchFamily="34" charset="0"/>
                </a:rPr>
                <a:t>D</a:t>
              </a:r>
              <a:r>
                <a:rPr lang="en-US" altLang="en-US" sz="2000" b="1" i="1" baseline="-25000">
                  <a:latin typeface="Calibri" panose="020F0502020204030204" pitchFamily="34" charset="0"/>
                </a:rPr>
                <a:t>2</a:t>
              </a:r>
            </a:p>
          </p:txBody>
        </p:sp>
        <p:sp>
          <p:nvSpPr>
            <p:cNvPr id="28" name="AutoShape 22"/>
            <p:cNvSpPr>
              <a:spLocks noChangeArrowheads="1"/>
            </p:cNvSpPr>
            <p:nvPr/>
          </p:nvSpPr>
          <p:spPr bwMode="auto">
            <a:xfrm>
              <a:off x="1776" y="1920"/>
              <a:ext cx="720" cy="96"/>
            </a:xfrm>
            <a:prstGeom prst="rightArrow">
              <a:avLst>
                <a:gd name="adj1" fmla="val 50000"/>
                <a:gd name="adj2" fmla="val 187569"/>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endParaRPr>
            </a:p>
          </p:txBody>
        </p:sp>
      </p:grpSp>
      <p:grpSp>
        <p:nvGrpSpPr>
          <p:cNvPr id="29" name="Group 24"/>
          <p:cNvGrpSpPr>
            <a:grpSpLocks/>
          </p:cNvGrpSpPr>
          <p:nvPr/>
        </p:nvGrpSpPr>
        <p:grpSpPr bwMode="auto">
          <a:xfrm>
            <a:off x="4878389" y="3505201"/>
            <a:ext cx="1704975" cy="3103563"/>
            <a:chOff x="2113" y="2208"/>
            <a:chExt cx="1074" cy="1955"/>
          </a:xfrm>
        </p:grpSpPr>
        <p:sp>
          <p:nvSpPr>
            <p:cNvPr id="30" name="Line 25"/>
            <p:cNvSpPr>
              <a:spLocks noChangeShapeType="1"/>
            </p:cNvSpPr>
            <p:nvPr/>
          </p:nvSpPr>
          <p:spPr bwMode="auto">
            <a:xfrm>
              <a:off x="2113" y="2256"/>
              <a:ext cx="959" cy="0"/>
            </a:xfrm>
            <a:prstGeom prst="lin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 name="Line 26"/>
            <p:cNvSpPr>
              <a:spLocks noChangeShapeType="1"/>
            </p:cNvSpPr>
            <p:nvPr/>
          </p:nvSpPr>
          <p:spPr bwMode="auto">
            <a:xfrm>
              <a:off x="3120" y="2257"/>
              <a:ext cx="0" cy="1535"/>
            </a:xfrm>
            <a:prstGeom prst="lin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2" name="Rectangle 27"/>
            <p:cNvSpPr>
              <a:spLocks noChangeArrowheads="1"/>
            </p:cNvSpPr>
            <p:nvPr/>
          </p:nvSpPr>
          <p:spPr bwMode="auto">
            <a:xfrm>
              <a:off x="3024" y="3840"/>
              <a:ext cx="16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i="1" baseline="-25000">
                  <a:latin typeface="Calibri" panose="020F0502020204030204" pitchFamily="34" charset="0"/>
                </a:rPr>
                <a:t>2 </a:t>
              </a:r>
            </a:p>
            <a:p>
              <a:pPr>
                <a:spcBef>
                  <a:spcPct val="0"/>
                </a:spcBef>
                <a:buFontTx/>
                <a:buNone/>
              </a:pPr>
              <a:endParaRPr lang="en-US" altLang="en-US" sz="2000" b="1" i="1" baseline="-25000">
                <a:latin typeface="Calibri" panose="020F0502020204030204" pitchFamily="34" charset="0"/>
              </a:endParaRPr>
            </a:p>
          </p:txBody>
        </p:sp>
        <p:sp>
          <p:nvSpPr>
            <p:cNvPr id="33" name="Freeform 28"/>
            <p:cNvSpPr>
              <a:spLocks/>
            </p:cNvSpPr>
            <p:nvPr/>
          </p:nvSpPr>
          <p:spPr bwMode="auto">
            <a:xfrm>
              <a:off x="3072" y="2208"/>
              <a:ext cx="89" cy="76"/>
            </a:xfrm>
            <a:custGeom>
              <a:avLst/>
              <a:gdLst>
                <a:gd name="T0" fmla="*/ 44 w 89"/>
                <a:gd name="T1" fmla="*/ 75 h 76"/>
                <a:gd name="T2" fmla="*/ 66 w 89"/>
                <a:gd name="T3" fmla="*/ 69 h 76"/>
                <a:gd name="T4" fmla="*/ 81 w 89"/>
                <a:gd name="T5" fmla="*/ 56 h 76"/>
                <a:gd name="T6" fmla="*/ 88 w 89"/>
                <a:gd name="T7" fmla="*/ 38 h 76"/>
                <a:gd name="T8" fmla="*/ 81 w 89"/>
                <a:gd name="T9" fmla="*/ 19 h 76"/>
                <a:gd name="T10" fmla="*/ 66 w 89"/>
                <a:gd name="T11" fmla="*/ 6 h 76"/>
                <a:gd name="T12" fmla="*/ 44 w 89"/>
                <a:gd name="T13" fmla="*/ 0 h 76"/>
                <a:gd name="T14" fmla="*/ 22 w 89"/>
                <a:gd name="T15" fmla="*/ 6 h 76"/>
                <a:gd name="T16" fmla="*/ 6 w 89"/>
                <a:gd name="T17" fmla="*/ 19 h 76"/>
                <a:gd name="T18" fmla="*/ 0 w 89"/>
                <a:gd name="T19" fmla="*/ 38 h 76"/>
                <a:gd name="T20" fmla="*/ 6 w 89"/>
                <a:gd name="T21" fmla="*/ 56 h 76"/>
                <a:gd name="T22" fmla="*/ 22 w 89"/>
                <a:gd name="T23" fmla="*/ 69 h 76"/>
                <a:gd name="T24" fmla="*/ 44 w 89"/>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grpSp>
      <p:sp>
        <p:nvSpPr>
          <p:cNvPr id="35" name="Text Box 29"/>
          <p:cNvSpPr txBox="1">
            <a:spLocks noChangeArrowheads="1"/>
          </p:cNvSpPr>
          <p:nvPr/>
        </p:nvSpPr>
        <p:spPr bwMode="auto">
          <a:xfrm>
            <a:off x="3061314" y="1222951"/>
            <a:ext cx="4952206" cy="1200329"/>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800" b="1" dirty="0">
                <a:latin typeface="Calibri" panose="020F0502020204030204" pitchFamily="34" charset="0"/>
              </a:rPr>
              <a:t>But what are the reasons why the </a:t>
            </a:r>
            <a:r>
              <a:rPr lang="en-US" altLang="en-US" sz="1800" b="1" i="1" dirty="0">
                <a:latin typeface="Calibri" panose="020F0502020204030204" pitchFamily="34" charset="0"/>
              </a:rPr>
              <a:t>AD</a:t>
            </a:r>
            <a:r>
              <a:rPr lang="en-US" altLang="en-US" sz="1800" b="1" dirty="0">
                <a:latin typeface="Calibri" panose="020F0502020204030204" pitchFamily="34" charset="0"/>
              </a:rPr>
              <a:t> curve might </a:t>
            </a:r>
            <a:r>
              <a:rPr lang="en-US" altLang="en-US" sz="1800" b="1" i="1" dirty="0">
                <a:latin typeface="Calibri" panose="020F0502020204030204" pitchFamily="34" charset="0"/>
              </a:rPr>
              <a:t>shift</a:t>
            </a:r>
            <a:r>
              <a:rPr lang="en-US" altLang="en-US" sz="1800" b="1" dirty="0">
                <a:latin typeface="Calibri" panose="020F0502020204030204" pitchFamily="34" charset="0"/>
              </a:rPr>
              <a:t>? In other words, what  are the reasons why aggregate demand might increase from </a:t>
            </a:r>
            <a:r>
              <a:rPr lang="en-US" altLang="en-US" sz="1800" b="1" i="1" dirty="0">
                <a:latin typeface="Calibri" panose="020F0502020204030204" pitchFamily="34" charset="0"/>
              </a:rPr>
              <a:t>Y</a:t>
            </a:r>
            <a:r>
              <a:rPr lang="en-US" altLang="en-US" sz="1800" b="1" baseline="-25000" dirty="0">
                <a:latin typeface="Calibri" panose="020F0502020204030204" pitchFamily="34" charset="0"/>
              </a:rPr>
              <a:t>1</a:t>
            </a:r>
            <a:r>
              <a:rPr lang="en-US" altLang="en-US" sz="1800" b="1" dirty="0">
                <a:latin typeface="Calibri" panose="020F0502020204030204" pitchFamily="34" charset="0"/>
              </a:rPr>
              <a:t> to </a:t>
            </a:r>
            <a:r>
              <a:rPr lang="en-US" altLang="en-US" sz="1800" b="1" i="1" dirty="0">
                <a:latin typeface="Calibri" panose="020F0502020204030204" pitchFamily="34" charset="0"/>
              </a:rPr>
              <a:t>Y</a:t>
            </a:r>
            <a:r>
              <a:rPr lang="en-US" altLang="en-US" sz="1800" b="1" baseline="-25000" dirty="0">
                <a:latin typeface="Calibri" panose="020F0502020204030204" pitchFamily="34" charset="0"/>
              </a:rPr>
              <a:t>2</a:t>
            </a:r>
            <a:r>
              <a:rPr lang="en-US" altLang="en-US" sz="1800" b="1" dirty="0">
                <a:latin typeface="Calibri" panose="020F0502020204030204" pitchFamily="34" charset="0"/>
              </a:rPr>
              <a:t> even if the price level stays unchanged at </a:t>
            </a:r>
            <a:r>
              <a:rPr lang="en-US" altLang="en-US" sz="1800" b="1" i="1" dirty="0">
                <a:latin typeface="Calibri" panose="020F0502020204030204" pitchFamily="34" charset="0"/>
              </a:rPr>
              <a:t>P</a:t>
            </a:r>
            <a:r>
              <a:rPr lang="en-US" altLang="en-US" sz="1800" b="1" baseline="-25000" dirty="0">
                <a:latin typeface="Calibri" panose="020F0502020204030204" pitchFamily="34" charset="0"/>
              </a:rPr>
              <a:t>1</a:t>
            </a:r>
            <a:r>
              <a:rPr lang="en-US" altLang="en-US" sz="1800" b="1" dirty="0">
                <a:latin typeface="Calibri" panose="020F0502020204030204" pitchFamily="34" charset="0"/>
              </a:rPr>
              <a:t>?</a:t>
            </a:r>
          </a:p>
        </p:txBody>
      </p:sp>
      <p:sp>
        <p:nvSpPr>
          <p:cNvPr id="2" name="TextBox 1"/>
          <p:cNvSpPr txBox="1"/>
          <p:nvPr/>
        </p:nvSpPr>
        <p:spPr>
          <a:xfrm>
            <a:off x="8729664" y="1222950"/>
            <a:ext cx="3373735" cy="3139321"/>
          </a:xfrm>
          <a:prstGeom prst="rect">
            <a:avLst/>
          </a:prstGeom>
          <a:solidFill>
            <a:srgbClr val="FFFF66"/>
          </a:solidFill>
        </p:spPr>
        <p:txBody>
          <a:bodyPr wrap="square" rtlCol="0">
            <a:spAutoFit/>
          </a:bodyPr>
          <a:lstStyle/>
          <a:p>
            <a:r>
              <a:rPr lang="en-US" sz="1800" b="1" dirty="0">
                <a:solidFill>
                  <a:srgbClr val="FF0000"/>
                </a:solidFill>
                <a:latin typeface="Calibri" panose="020F0502020204030204" pitchFamily="34" charset="0"/>
              </a:rPr>
              <a:t>Expansionary fiscal policy</a:t>
            </a:r>
            <a:r>
              <a:rPr lang="en-US" sz="1800" b="1" dirty="0">
                <a:latin typeface="Calibri" panose="020F0502020204030204" pitchFamily="34" charset="0"/>
              </a:rPr>
              <a:t>:</a:t>
            </a:r>
          </a:p>
          <a:p>
            <a:r>
              <a:rPr lang="en-US" sz="1800" b="1" dirty="0">
                <a:latin typeface="Calibri" panose="020F0502020204030204" pitchFamily="34" charset="0"/>
              </a:rPr>
              <a:t>1. increase in government spending (</a:t>
            </a:r>
            <a:r>
              <a:rPr lang="en-US" sz="1800" b="1" i="1" dirty="0">
                <a:latin typeface="Calibri" panose="020F0502020204030204" pitchFamily="34" charset="0"/>
              </a:rPr>
              <a:t>G</a:t>
            </a:r>
            <a:r>
              <a:rPr lang="en-US" sz="1800" b="1" dirty="0">
                <a:latin typeface="Calibri" panose="020F0502020204030204" pitchFamily="34" charset="0"/>
              </a:rPr>
              <a:t>↑)</a:t>
            </a:r>
          </a:p>
          <a:p>
            <a:r>
              <a:rPr lang="en-US" sz="1800" b="1" dirty="0">
                <a:latin typeface="Calibri" panose="020F0502020204030204" pitchFamily="34" charset="0"/>
              </a:rPr>
              <a:t>2. a decrease in taxes leads to higher consumption spending (</a:t>
            </a:r>
            <a:r>
              <a:rPr lang="en-US" sz="1800" b="1" i="1" dirty="0">
                <a:latin typeface="Calibri" panose="020F0502020204030204" pitchFamily="34" charset="0"/>
              </a:rPr>
              <a:t>C</a:t>
            </a:r>
            <a:r>
              <a:rPr lang="en-US" sz="1800" b="1" dirty="0">
                <a:latin typeface="Calibri" panose="020F0502020204030204" pitchFamily="34" charset="0"/>
              </a:rPr>
              <a:t>↑)</a:t>
            </a:r>
          </a:p>
          <a:p>
            <a:endParaRPr lang="en-US" sz="1800" b="1" dirty="0" smtClean="0">
              <a:latin typeface="Calibri" panose="020F0502020204030204" pitchFamily="34" charset="0"/>
            </a:endParaRPr>
          </a:p>
          <a:p>
            <a:r>
              <a:rPr lang="en-US" sz="1800" b="1" dirty="0" smtClean="0">
                <a:latin typeface="Calibri" panose="020F0502020204030204" pitchFamily="34" charset="0"/>
              </a:rPr>
              <a:t>Either </a:t>
            </a:r>
            <a:r>
              <a:rPr lang="en-US" sz="1800" b="1" dirty="0">
                <a:latin typeface="Calibri" panose="020F0502020204030204" pitchFamily="34" charset="0"/>
              </a:rPr>
              <a:t>way, aggregate demand increases (</a:t>
            </a:r>
            <a:r>
              <a:rPr lang="en-US" altLang="en-US" sz="1800" b="1" i="1" dirty="0">
                <a:latin typeface="Calibri" panose="020F0502020204030204" pitchFamily="34" charset="0"/>
                <a:ea typeface="Calibri" pitchFamily="34" charset="0"/>
              </a:rPr>
              <a:t>C</a:t>
            </a:r>
            <a:r>
              <a:rPr lang="en-US" altLang="en-US" sz="1800" b="1" dirty="0">
                <a:latin typeface="Calibri" panose="020F0502020204030204" pitchFamily="34" charset="0"/>
                <a:ea typeface="Calibri" pitchFamily="34" charset="0"/>
              </a:rPr>
              <a:t> + </a:t>
            </a:r>
            <a:r>
              <a:rPr lang="en-US" altLang="en-US" sz="1800" b="1" i="1" dirty="0">
                <a:latin typeface="Calibri" panose="020F0502020204030204" pitchFamily="34" charset="0"/>
                <a:ea typeface="Calibri" pitchFamily="34" charset="0"/>
              </a:rPr>
              <a:t>I</a:t>
            </a:r>
            <a:r>
              <a:rPr lang="en-US" altLang="en-US" sz="1800" b="1" dirty="0">
                <a:latin typeface="Calibri" panose="020F0502020204030204" pitchFamily="34" charset="0"/>
                <a:ea typeface="Calibri" pitchFamily="34" charset="0"/>
              </a:rPr>
              <a:t> + </a:t>
            </a:r>
            <a:r>
              <a:rPr lang="en-US" altLang="en-US" sz="1800" b="1" i="1" dirty="0">
                <a:latin typeface="Calibri" panose="020F0502020204030204" pitchFamily="34" charset="0"/>
                <a:ea typeface="Calibri" pitchFamily="34" charset="0"/>
              </a:rPr>
              <a:t>G</a:t>
            </a:r>
            <a:r>
              <a:rPr lang="en-US" altLang="en-US" sz="1800" b="1" dirty="0">
                <a:latin typeface="Calibri" panose="020F0502020204030204" pitchFamily="34" charset="0"/>
                <a:ea typeface="Calibri" pitchFamily="34" charset="0"/>
              </a:rPr>
              <a:t> + </a:t>
            </a:r>
            <a:r>
              <a:rPr lang="en-US" altLang="en-US" sz="1800" b="1" i="1" dirty="0" smtClean="0">
                <a:latin typeface="Calibri" panose="020F0502020204030204" pitchFamily="34" charset="0"/>
                <a:ea typeface="Calibri" pitchFamily="34" charset="0"/>
              </a:rPr>
              <a:t>NX</a:t>
            </a:r>
            <a:r>
              <a:rPr lang="en-US" sz="1800" b="1" dirty="0" smtClean="0">
                <a:latin typeface="Calibri" panose="020F0502020204030204" pitchFamily="34" charset="0"/>
              </a:rPr>
              <a:t>↑</a:t>
            </a:r>
            <a:r>
              <a:rPr lang="en-US" sz="1800" b="1" dirty="0">
                <a:latin typeface="Calibri" panose="020F0502020204030204" pitchFamily="34" charset="0"/>
              </a:rPr>
              <a:t>) even </a:t>
            </a:r>
            <a:r>
              <a:rPr lang="en-US" sz="1800" b="1" dirty="0" smtClean="0">
                <a:latin typeface="Calibri" panose="020F0502020204030204" pitchFamily="34" charset="0"/>
              </a:rPr>
              <a:t>though </a:t>
            </a:r>
            <a:r>
              <a:rPr lang="en-US" sz="1800" b="1" dirty="0">
                <a:latin typeface="Calibri" panose="020F0502020204030204" pitchFamily="34" charset="0"/>
              </a:rPr>
              <a:t>the price level is unchanged.</a:t>
            </a:r>
          </a:p>
        </p:txBody>
      </p:sp>
    </p:spTree>
    <p:extLst>
      <p:ext uri="{BB962C8B-B14F-4D97-AF65-F5344CB8AC3E}">
        <p14:creationId xmlns:p14="http://schemas.microsoft.com/office/powerpoint/2010/main" val="16378904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ea typeface="Calibri" panose="020F0502020204030204" pitchFamily="34" charset="0"/>
              </a:rPr>
              <a:t>Shifts in the Aggregate Demand Curve</a:t>
            </a:r>
          </a:p>
        </p:txBody>
      </p:sp>
      <p:grpSp>
        <p:nvGrpSpPr>
          <p:cNvPr id="41987" name="Group 4"/>
          <p:cNvGrpSpPr>
            <a:grpSpLocks/>
          </p:cNvGrpSpPr>
          <p:nvPr/>
        </p:nvGrpSpPr>
        <p:grpSpPr bwMode="auto">
          <a:xfrm>
            <a:off x="8582028" y="6099175"/>
            <a:ext cx="1271588" cy="560388"/>
            <a:chOff x="4446" y="3842"/>
            <a:chExt cx="801" cy="353"/>
          </a:xfrm>
        </p:grpSpPr>
        <p:sp>
          <p:nvSpPr>
            <p:cNvPr id="42016" name="Rectangle 5"/>
            <p:cNvSpPr>
              <a:spLocks noChangeArrowheads="1"/>
            </p:cNvSpPr>
            <p:nvPr/>
          </p:nvSpPr>
          <p:spPr bwMode="auto">
            <a:xfrm>
              <a:off x="4446" y="3842"/>
              <a:ext cx="76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Quantity of</a:t>
              </a:r>
            </a:p>
          </p:txBody>
        </p:sp>
        <p:sp>
          <p:nvSpPr>
            <p:cNvPr id="42017" name="Rectangle 6"/>
            <p:cNvSpPr>
              <a:spLocks noChangeArrowheads="1"/>
            </p:cNvSpPr>
            <p:nvPr/>
          </p:nvSpPr>
          <p:spPr bwMode="auto">
            <a:xfrm>
              <a:off x="4766" y="4001"/>
              <a:ext cx="4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Output</a:t>
              </a:r>
            </a:p>
          </p:txBody>
        </p:sp>
      </p:grpSp>
      <p:grpSp>
        <p:nvGrpSpPr>
          <p:cNvPr id="41988" name="Group 7"/>
          <p:cNvGrpSpPr>
            <a:grpSpLocks/>
          </p:cNvGrpSpPr>
          <p:nvPr/>
        </p:nvGrpSpPr>
        <p:grpSpPr bwMode="auto">
          <a:xfrm>
            <a:off x="2216150" y="1716089"/>
            <a:ext cx="555625" cy="560387"/>
            <a:chOff x="436" y="1081"/>
            <a:chExt cx="350" cy="353"/>
          </a:xfrm>
        </p:grpSpPr>
        <p:sp>
          <p:nvSpPr>
            <p:cNvPr id="42014" name="Rectangle 8"/>
            <p:cNvSpPr>
              <a:spLocks noChangeArrowheads="1"/>
            </p:cNvSpPr>
            <p:nvPr/>
          </p:nvSpPr>
          <p:spPr bwMode="auto">
            <a:xfrm>
              <a:off x="454" y="1081"/>
              <a:ext cx="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Price</a:t>
              </a:r>
            </a:p>
          </p:txBody>
        </p:sp>
        <p:sp>
          <p:nvSpPr>
            <p:cNvPr id="42015" name="Rectangle 9"/>
            <p:cNvSpPr>
              <a:spLocks noChangeArrowheads="1"/>
            </p:cNvSpPr>
            <p:nvPr/>
          </p:nvSpPr>
          <p:spPr bwMode="auto">
            <a:xfrm>
              <a:off x="436" y="1240"/>
              <a:ext cx="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Level</a:t>
              </a:r>
            </a:p>
          </p:txBody>
        </p:sp>
      </p:grpSp>
      <p:sp>
        <p:nvSpPr>
          <p:cNvPr id="41989" name="Rectangle 10"/>
          <p:cNvSpPr>
            <a:spLocks noChangeArrowheads="1"/>
          </p:cNvSpPr>
          <p:nvPr/>
        </p:nvSpPr>
        <p:spPr bwMode="auto">
          <a:xfrm>
            <a:off x="2690813" y="6076951"/>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0</a:t>
            </a:r>
          </a:p>
        </p:txBody>
      </p:sp>
      <p:sp>
        <p:nvSpPr>
          <p:cNvPr id="41990" name="Freeform 11"/>
          <p:cNvSpPr>
            <a:spLocks/>
          </p:cNvSpPr>
          <p:nvPr/>
        </p:nvSpPr>
        <p:spPr bwMode="auto">
          <a:xfrm>
            <a:off x="2932113" y="1676400"/>
            <a:ext cx="7046912" cy="4368800"/>
          </a:xfrm>
          <a:custGeom>
            <a:avLst/>
            <a:gdLst>
              <a:gd name="T0" fmla="*/ 0 w 4439"/>
              <a:gd name="T1" fmla="*/ 0 h 2752"/>
              <a:gd name="T2" fmla="*/ 0 w 4439"/>
              <a:gd name="T3" fmla="*/ 2147483647 h 2752"/>
              <a:gd name="T4" fmla="*/ 2147483647 w 4439"/>
              <a:gd name="T5" fmla="*/ 2147483647 h 2752"/>
              <a:gd name="T6" fmla="*/ 0 60000 65536"/>
              <a:gd name="T7" fmla="*/ 0 60000 65536"/>
              <a:gd name="T8" fmla="*/ 0 60000 65536"/>
              <a:gd name="T9" fmla="*/ 0 w 4439"/>
              <a:gd name="T10" fmla="*/ 0 h 2752"/>
              <a:gd name="T11" fmla="*/ 4439 w 4439"/>
              <a:gd name="T12" fmla="*/ 2752 h 2752"/>
            </a:gdLst>
            <a:ahLst/>
            <a:cxnLst>
              <a:cxn ang="T6">
                <a:pos x="T0" y="T1"/>
              </a:cxn>
              <a:cxn ang="T7">
                <a:pos x="T2" y="T3"/>
              </a:cxn>
              <a:cxn ang="T8">
                <a:pos x="T4" y="T5"/>
              </a:cxn>
            </a:cxnLst>
            <a:rect l="T9" t="T10" r="T11" b="T12"/>
            <a:pathLst>
              <a:path w="4439" h="2752">
                <a:moveTo>
                  <a:pt x="0" y="0"/>
                </a:moveTo>
                <a:lnTo>
                  <a:pt x="0" y="2751"/>
                </a:lnTo>
                <a:lnTo>
                  <a:pt x="4438" y="275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nvGrpSpPr>
          <p:cNvPr id="41991" name="Group 12"/>
          <p:cNvGrpSpPr>
            <a:grpSpLocks/>
          </p:cNvGrpSpPr>
          <p:nvPr/>
        </p:nvGrpSpPr>
        <p:grpSpPr bwMode="auto">
          <a:xfrm>
            <a:off x="7626350" y="5156200"/>
            <a:ext cx="1289050" cy="558800"/>
            <a:chOff x="3844" y="3248"/>
            <a:chExt cx="812" cy="352"/>
          </a:xfrm>
        </p:grpSpPr>
        <p:sp>
          <p:nvSpPr>
            <p:cNvPr id="42012" name="Rectangle 13"/>
            <p:cNvSpPr>
              <a:spLocks noChangeArrowheads="1"/>
            </p:cNvSpPr>
            <p:nvPr/>
          </p:nvSpPr>
          <p:spPr bwMode="auto">
            <a:xfrm>
              <a:off x="3844" y="3248"/>
              <a:ext cx="6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dirty="0">
                  <a:latin typeface="Calibri" panose="020F0502020204030204" pitchFamily="34" charset="0"/>
                </a:rPr>
                <a:t>Aggregate</a:t>
              </a:r>
            </a:p>
          </p:txBody>
        </p:sp>
        <p:sp>
          <p:nvSpPr>
            <p:cNvPr id="42013" name="Rectangle 14"/>
            <p:cNvSpPr>
              <a:spLocks noChangeArrowheads="1"/>
            </p:cNvSpPr>
            <p:nvPr/>
          </p:nvSpPr>
          <p:spPr bwMode="auto">
            <a:xfrm>
              <a:off x="3868" y="3406"/>
              <a:ext cx="7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a:latin typeface="Calibri" panose="020F0502020204030204" pitchFamily="34" charset="0"/>
                </a:rPr>
                <a:t>demand, </a:t>
              </a:r>
              <a:r>
                <a:rPr lang="en-US" altLang="en-US" sz="2000" b="1" i="1">
                  <a:latin typeface="Calibri" panose="020F0502020204030204" pitchFamily="34" charset="0"/>
                </a:rPr>
                <a:t>D</a:t>
              </a:r>
              <a:r>
                <a:rPr lang="en-US" altLang="en-US" sz="2000" b="1" i="1" baseline="-25000">
                  <a:latin typeface="Calibri" panose="020F0502020204030204" pitchFamily="34" charset="0"/>
                </a:rPr>
                <a:t>1</a:t>
              </a:r>
            </a:p>
          </p:txBody>
        </p:sp>
      </p:grpSp>
      <p:sp>
        <p:nvSpPr>
          <p:cNvPr id="41992" name="Freeform 15"/>
          <p:cNvSpPr>
            <a:spLocks/>
          </p:cNvSpPr>
          <p:nvPr/>
        </p:nvSpPr>
        <p:spPr bwMode="auto">
          <a:xfrm>
            <a:off x="2971800" y="3581401"/>
            <a:ext cx="1919288" cy="2449513"/>
          </a:xfrm>
          <a:custGeom>
            <a:avLst/>
            <a:gdLst>
              <a:gd name="T0" fmla="*/ 0 w 1209"/>
              <a:gd name="T1" fmla="*/ 0 h 1543"/>
              <a:gd name="T2" fmla="*/ 2147483647 w 1209"/>
              <a:gd name="T3" fmla="*/ 0 h 1543"/>
              <a:gd name="T4" fmla="*/ 2147483647 w 1209"/>
              <a:gd name="T5" fmla="*/ 2147483647 h 1543"/>
              <a:gd name="T6" fmla="*/ 0 60000 65536"/>
              <a:gd name="T7" fmla="*/ 0 60000 65536"/>
              <a:gd name="T8" fmla="*/ 0 60000 65536"/>
              <a:gd name="T9" fmla="*/ 0 w 1209"/>
              <a:gd name="T10" fmla="*/ 0 h 1543"/>
              <a:gd name="T11" fmla="*/ 1209 w 1209"/>
              <a:gd name="T12" fmla="*/ 1543 h 1543"/>
            </a:gdLst>
            <a:ahLst/>
            <a:cxnLst>
              <a:cxn ang="T6">
                <a:pos x="T0" y="T1"/>
              </a:cxn>
              <a:cxn ang="T7">
                <a:pos x="T2" y="T3"/>
              </a:cxn>
              <a:cxn ang="T8">
                <a:pos x="T4" y="T5"/>
              </a:cxn>
            </a:cxnLst>
            <a:rect l="T9" t="T10" r="T11" b="T12"/>
            <a:pathLst>
              <a:path w="1209" h="1543">
                <a:moveTo>
                  <a:pt x="0" y="0"/>
                </a:moveTo>
                <a:lnTo>
                  <a:pt x="1208" y="0"/>
                </a:lnTo>
                <a:lnTo>
                  <a:pt x="1208" y="1542"/>
                </a:lnTo>
              </a:path>
            </a:pathLst>
          </a:custGeom>
          <a:noFill/>
          <a:ln w="25400" cap="rnd">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1993" name="Rectangle 16"/>
          <p:cNvSpPr>
            <a:spLocks noChangeArrowheads="1"/>
          </p:cNvSpPr>
          <p:nvPr/>
        </p:nvSpPr>
        <p:spPr bwMode="auto">
          <a:xfrm>
            <a:off x="2590800" y="34290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i="1" baseline="-25000">
                <a:latin typeface="Calibri" panose="020F0502020204030204" pitchFamily="34" charset="0"/>
              </a:rPr>
              <a:t>1</a:t>
            </a:r>
          </a:p>
        </p:txBody>
      </p:sp>
      <p:sp>
        <p:nvSpPr>
          <p:cNvPr id="41994" name="Rectangle 17"/>
          <p:cNvSpPr>
            <a:spLocks noChangeArrowheads="1"/>
          </p:cNvSpPr>
          <p:nvPr/>
        </p:nvSpPr>
        <p:spPr bwMode="auto">
          <a:xfrm>
            <a:off x="4752975" y="6099176"/>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i="1" baseline="-25000">
                <a:latin typeface="Calibri" panose="020F0502020204030204" pitchFamily="34" charset="0"/>
              </a:rPr>
              <a:t>1</a:t>
            </a:r>
          </a:p>
        </p:txBody>
      </p:sp>
      <p:sp>
        <p:nvSpPr>
          <p:cNvPr id="41995" name="Line 18"/>
          <p:cNvSpPr>
            <a:spLocks noChangeShapeType="1"/>
          </p:cNvSpPr>
          <p:nvPr/>
        </p:nvSpPr>
        <p:spPr bwMode="auto">
          <a:xfrm>
            <a:off x="3457576" y="2705101"/>
            <a:ext cx="4005263" cy="251936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1997" name="Freeform 23"/>
          <p:cNvSpPr>
            <a:spLocks/>
          </p:cNvSpPr>
          <p:nvPr/>
        </p:nvSpPr>
        <p:spPr bwMode="auto">
          <a:xfrm>
            <a:off x="4783139" y="3524250"/>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sp>
        <p:nvSpPr>
          <p:cNvPr id="42001" name="Line 30"/>
          <p:cNvSpPr>
            <a:spLocks noChangeShapeType="1"/>
          </p:cNvSpPr>
          <p:nvPr/>
        </p:nvSpPr>
        <p:spPr bwMode="auto">
          <a:xfrm flipH="1">
            <a:off x="2895600" y="4572000"/>
            <a:ext cx="3581400" cy="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2" name="Rectangle 31"/>
          <p:cNvSpPr>
            <a:spLocks noChangeArrowheads="1"/>
          </p:cNvSpPr>
          <p:nvPr/>
        </p:nvSpPr>
        <p:spPr bwMode="auto">
          <a:xfrm>
            <a:off x="2590800" y="43434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baseline="-25000">
                <a:latin typeface="Calibri" panose="020F0502020204030204" pitchFamily="34" charset="0"/>
              </a:rPr>
              <a:t>2</a:t>
            </a:r>
          </a:p>
        </p:txBody>
      </p:sp>
      <p:sp>
        <p:nvSpPr>
          <p:cNvPr id="42003" name="Line 33"/>
          <p:cNvSpPr>
            <a:spLocks noChangeShapeType="1"/>
          </p:cNvSpPr>
          <p:nvPr/>
        </p:nvSpPr>
        <p:spPr bwMode="auto">
          <a:xfrm flipV="1">
            <a:off x="6477000" y="4572000"/>
            <a:ext cx="0" cy="144780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4" name="Rectangle 35"/>
          <p:cNvSpPr>
            <a:spLocks noChangeArrowheads="1"/>
          </p:cNvSpPr>
          <p:nvPr/>
        </p:nvSpPr>
        <p:spPr bwMode="auto">
          <a:xfrm>
            <a:off x="6326188" y="6096001"/>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baseline="-25000">
                <a:latin typeface="Calibri" panose="020F0502020204030204" pitchFamily="34" charset="0"/>
              </a:rPr>
              <a:t>2</a:t>
            </a:r>
          </a:p>
        </p:txBody>
      </p:sp>
      <p:sp>
        <p:nvSpPr>
          <p:cNvPr id="34" name="Freeform 23"/>
          <p:cNvSpPr>
            <a:spLocks/>
          </p:cNvSpPr>
          <p:nvPr/>
        </p:nvSpPr>
        <p:spPr bwMode="auto">
          <a:xfrm>
            <a:off x="6406357" y="4511675"/>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grpSp>
        <p:nvGrpSpPr>
          <p:cNvPr id="25" name="Group 19"/>
          <p:cNvGrpSpPr>
            <a:grpSpLocks/>
          </p:cNvGrpSpPr>
          <p:nvPr/>
        </p:nvGrpSpPr>
        <p:grpSpPr bwMode="auto">
          <a:xfrm>
            <a:off x="4343401" y="2489201"/>
            <a:ext cx="4875213" cy="2657475"/>
            <a:chOff x="1776" y="1568"/>
            <a:chExt cx="3071" cy="1674"/>
          </a:xfrm>
        </p:grpSpPr>
        <p:sp>
          <p:nvSpPr>
            <p:cNvPr id="26" name="Line 20"/>
            <p:cNvSpPr>
              <a:spLocks noChangeShapeType="1"/>
            </p:cNvSpPr>
            <p:nvPr/>
          </p:nvSpPr>
          <p:spPr bwMode="auto">
            <a:xfrm>
              <a:off x="2016" y="1568"/>
              <a:ext cx="2523" cy="1588"/>
            </a:xfrm>
            <a:prstGeom prst="line">
              <a:avLst/>
            </a:prstGeom>
            <a:noFill/>
            <a:ln w="25400">
              <a:solidFill>
                <a:srgbClr val="474A8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7" name="Rectangle 21"/>
            <p:cNvSpPr>
              <a:spLocks noChangeArrowheads="1"/>
            </p:cNvSpPr>
            <p:nvPr/>
          </p:nvSpPr>
          <p:spPr bwMode="auto">
            <a:xfrm>
              <a:off x="4573" y="2990"/>
              <a:ext cx="27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i="1">
                  <a:latin typeface="Calibri" panose="020F0502020204030204" pitchFamily="34" charset="0"/>
                </a:rPr>
                <a:t>D</a:t>
              </a:r>
              <a:r>
                <a:rPr lang="en-US" altLang="en-US" sz="2000" b="1" i="1" baseline="-25000">
                  <a:latin typeface="Calibri" panose="020F0502020204030204" pitchFamily="34" charset="0"/>
                </a:rPr>
                <a:t>2</a:t>
              </a:r>
            </a:p>
          </p:txBody>
        </p:sp>
        <p:sp>
          <p:nvSpPr>
            <p:cNvPr id="28" name="AutoShape 22"/>
            <p:cNvSpPr>
              <a:spLocks noChangeArrowheads="1"/>
            </p:cNvSpPr>
            <p:nvPr/>
          </p:nvSpPr>
          <p:spPr bwMode="auto">
            <a:xfrm>
              <a:off x="1776" y="1920"/>
              <a:ext cx="720" cy="96"/>
            </a:xfrm>
            <a:prstGeom prst="rightArrow">
              <a:avLst>
                <a:gd name="adj1" fmla="val 50000"/>
                <a:gd name="adj2" fmla="val 187569"/>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endParaRPr>
            </a:p>
          </p:txBody>
        </p:sp>
      </p:grpSp>
      <p:grpSp>
        <p:nvGrpSpPr>
          <p:cNvPr id="29" name="Group 24"/>
          <p:cNvGrpSpPr>
            <a:grpSpLocks/>
          </p:cNvGrpSpPr>
          <p:nvPr/>
        </p:nvGrpSpPr>
        <p:grpSpPr bwMode="auto">
          <a:xfrm>
            <a:off x="4878389" y="3505201"/>
            <a:ext cx="1704975" cy="3103563"/>
            <a:chOff x="2113" y="2208"/>
            <a:chExt cx="1074" cy="1955"/>
          </a:xfrm>
        </p:grpSpPr>
        <p:sp>
          <p:nvSpPr>
            <p:cNvPr id="30" name="Line 25"/>
            <p:cNvSpPr>
              <a:spLocks noChangeShapeType="1"/>
            </p:cNvSpPr>
            <p:nvPr/>
          </p:nvSpPr>
          <p:spPr bwMode="auto">
            <a:xfrm>
              <a:off x="2113" y="2256"/>
              <a:ext cx="959" cy="0"/>
            </a:xfrm>
            <a:prstGeom prst="lin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 name="Line 26"/>
            <p:cNvSpPr>
              <a:spLocks noChangeShapeType="1"/>
            </p:cNvSpPr>
            <p:nvPr/>
          </p:nvSpPr>
          <p:spPr bwMode="auto">
            <a:xfrm>
              <a:off x="3120" y="2257"/>
              <a:ext cx="0" cy="1535"/>
            </a:xfrm>
            <a:prstGeom prst="lin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2" name="Rectangle 27"/>
            <p:cNvSpPr>
              <a:spLocks noChangeArrowheads="1"/>
            </p:cNvSpPr>
            <p:nvPr/>
          </p:nvSpPr>
          <p:spPr bwMode="auto">
            <a:xfrm>
              <a:off x="3024" y="3840"/>
              <a:ext cx="16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i="1" baseline="-25000">
                  <a:latin typeface="Calibri" panose="020F0502020204030204" pitchFamily="34" charset="0"/>
                </a:rPr>
                <a:t>2 </a:t>
              </a:r>
            </a:p>
            <a:p>
              <a:pPr>
                <a:spcBef>
                  <a:spcPct val="0"/>
                </a:spcBef>
                <a:buFontTx/>
                <a:buNone/>
              </a:pPr>
              <a:endParaRPr lang="en-US" altLang="en-US" sz="2000" b="1" i="1" baseline="-25000">
                <a:latin typeface="Calibri" panose="020F0502020204030204" pitchFamily="34" charset="0"/>
              </a:endParaRPr>
            </a:p>
          </p:txBody>
        </p:sp>
        <p:sp>
          <p:nvSpPr>
            <p:cNvPr id="33" name="Freeform 28"/>
            <p:cNvSpPr>
              <a:spLocks/>
            </p:cNvSpPr>
            <p:nvPr/>
          </p:nvSpPr>
          <p:spPr bwMode="auto">
            <a:xfrm>
              <a:off x="3072" y="2208"/>
              <a:ext cx="89" cy="76"/>
            </a:xfrm>
            <a:custGeom>
              <a:avLst/>
              <a:gdLst>
                <a:gd name="T0" fmla="*/ 44 w 89"/>
                <a:gd name="T1" fmla="*/ 75 h 76"/>
                <a:gd name="T2" fmla="*/ 66 w 89"/>
                <a:gd name="T3" fmla="*/ 69 h 76"/>
                <a:gd name="T4" fmla="*/ 81 w 89"/>
                <a:gd name="T5" fmla="*/ 56 h 76"/>
                <a:gd name="T6" fmla="*/ 88 w 89"/>
                <a:gd name="T7" fmla="*/ 38 h 76"/>
                <a:gd name="T8" fmla="*/ 81 w 89"/>
                <a:gd name="T9" fmla="*/ 19 h 76"/>
                <a:gd name="T10" fmla="*/ 66 w 89"/>
                <a:gd name="T11" fmla="*/ 6 h 76"/>
                <a:gd name="T12" fmla="*/ 44 w 89"/>
                <a:gd name="T13" fmla="*/ 0 h 76"/>
                <a:gd name="T14" fmla="*/ 22 w 89"/>
                <a:gd name="T15" fmla="*/ 6 h 76"/>
                <a:gd name="T16" fmla="*/ 6 w 89"/>
                <a:gd name="T17" fmla="*/ 19 h 76"/>
                <a:gd name="T18" fmla="*/ 0 w 89"/>
                <a:gd name="T19" fmla="*/ 38 h 76"/>
                <a:gd name="T20" fmla="*/ 6 w 89"/>
                <a:gd name="T21" fmla="*/ 56 h 76"/>
                <a:gd name="T22" fmla="*/ 22 w 89"/>
                <a:gd name="T23" fmla="*/ 69 h 76"/>
                <a:gd name="T24" fmla="*/ 44 w 89"/>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grpSp>
      <p:sp>
        <p:nvSpPr>
          <p:cNvPr id="35" name="Text Box 29"/>
          <p:cNvSpPr txBox="1">
            <a:spLocks noChangeArrowheads="1"/>
          </p:cNvSpPr>
          <p:nvPr/>
        </p:nvSpPr>
        <p:spPr bwMode="auto">
          <a:xfrm>
            <a:off x="3061314" y="1222951"/>
            <a:ext cx="4952206" cy="1200329"/>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800" b="1" dirty="0">
                <a:latin typeface="Calibri" panose="020F0502020204030204" pitchFamily="34" charset="0"/>
              </a:rPr>
              <a:t>But what are the reasons why the </a:t>
            </a:r>
            <a:r>
              <a:rPr lang="en-US" altLang="en-US" sz="1800" b="1" i="1" dirty="0">
                <a:latin typeface="Calibri" panose="020F0502020204030204" pitchFamily="34" charset="0"/>
              </a:rPr>
              <a:t>AD</a:t>
            </a:r>
            <a:r>
              <a:rPr lang="en-US" altLang="en-US" sz="1800" b="1" dirty="0">
                <a:latin typeface="Calibri" panose="020F0502020204030204" pitchFamily="34" charset="0"/>
              </a:rPr>
              <a:t> curve might </a:t>
            </a:r>
            <a:r>
              <a:rPr lang="en-US" altLang="en-US" sz="1800" b="1" i="1" dirty="0">
                <a:latin typeface="Calibri" panose="020F0502020204030204" pitchFamily="34" charset="0"/>
              </a:rPr>
              <a:t>shift</a:t>
            </a:r>
            <a:r>
              <a:rPr lang="en-US" altLang="en-US" sz="1800" b="1" dirty="0">
                <a:latin typeface="Calibri" panose="020F0502020204030204" pitchFamily="34" charset="0"/>
              </a:rPr>
              <a:t>? In other words, what  are the reasons why aggregate demand might increase from </a:t>
            </a:r>
            <a:r>
              <a:rPr lang="en-US" altLang="en-US" sz="1800" b="1" i="1" dirty="0">
                <a:latin typeface="Calibri" panose="020F0502020204030204" pitchFamily="34" charset="0"/>
              </a:rPr>
              <a:t>Y</a:t>
            </a:r>
            <a:r>
              <a:rPr lang="en-US" altLang="en-US" sz="1800" b="1" baseline="-25000" dirty="0">
                <a:latin typeface="Calibri" panose="020F0502020204030204" pitchFamily="34" charset="0"/>
              </a:rPr>
              <a:t>1</a:t>
            </a:r>
            <a:r>
              <a:rPr lang="en-US" altLang="en-US" sz="1800" b="1" dirty="0">
                <a:latin typeface="Calibri" panose="020F0502020204030204" pitchFamily="34" charset="0"/>
              </a:rPr>
              <a:t> to </a:t>
            </a:r>
            <a:r>
              <a:rPr lang="en-US" altLang="en-US" sz="1800" b="1" i="1" dirty="0">
                <a:latin typeface="Calibri" panose="020F0502020204030204" pitchFamily="34" charset="0"/>
              </a:rPr>
              <a:t>Y</a:t>
            </a:r>
            <a:r>
              <a:rPr lang="en-US" altLang="en-US" sz="1800" b="1" baseline="-25000" dirty="0">
                <a:latin typeface="Calibri" panose="020F0502020204030204" pitchFamily="34" charset="0"/>
              </a:rPr>
              <a:t>2</a:t>
            </a:r>
            <a:r>
              <a:rPr lang="en-US" altLang="en-US" sz="1800" b="1" dirty="0">
                <a:latin typeface="Calibri" panose="020F0502020204030204" pitchFamily="34" charset="0"/>
              </a:rPr>
              <a:t> even if the price level stays unchanged at </a:t>
            </a:r>
            <a:r>
              <a:rPr lang="en-US" altLang="en-US" sz="1800" b="1" i="1" dirty="0">
                <a:latin typeface="Calibri" panose="020F0502020204030204" pitchFamily="34" charset="0"/>
              </a:rPr>
              <a:t>P</a:t>
            </a:r>
            <a:r>
              <a:rPr lang="en-US" altLang="en-US" sz="1800" b="1" baseline="-25000" dirty="0">
                <a:latin typeface="Calibri" panose="020F0502020204030204" pitchFamily="34" charset="0"/>
              </a:rPr>
              <a:t>1</a:t>
            </a:r>
            <a:r>
              <a:rPr lang="en-US" altLang="en-US" sz="1800" b="1" dirty="0">
                <a:latin typeface="Calibri" panose="020F0502020204030204" pitchFamily="34" charset="0"/>
              </a:rPr>
              <a:t>?</a:t>
            </a:r>
          </a:p>
        </p:txBody>
      </p:sp>
      <p:sp>
        <p:nvSpPr>
          <p:cNvPr id="2" name="TextBox 1"/>
          <p:cNvSpPr txBox="1"/>
          <p:nvPr/>
        </p:nvSpPr>
        <p:spPr>
          <a:xfrm>
            <a:off x="8077318" y="1222950"/>
            <a:ext cx="4022536" cy="2585323"/>
          </a:xfrm>
          <a:prstGeom prst="rect">
            <a:avLst/>
          </a:prstGeom>
          <a:solidFill>
            <a:srgbClr val="FFFF66"/>
          </a:solidFill>
        </p:spPr>
        <p:txBody>
          <a:bodyPr wrap="square" rtlCol="0">
            <a:spAutoFit/>
          </a:bodyPr>
          <a:lstStyle/>
          <a:p>
            <a:r>
              <a:rPr lang="en-US" sz="1800" b="1" dirty="0">
                <a:solidFill>
                  <a:srgbClr val="FF0000"/>
                </a:solidFill>
                <a:latin typeface="Calibri" panose="020F0502020204030204" pitchFamily="34" charset="0"/>
              </a:rPr>
              <a:t>Expansionary monetary policy</a:t>
            </a:r>
            <a:r>
              <a:rPr lang="en-US" sz="1800" b="1" dirty="0">
                <a:latin typeface="Calibri" panose="020F0502020204030204" pitchFamily="34" charset="0"/>
              </a:rPr>
              <a:t>:</a:t>
            </a:r>
          </a:p>
          <a:p>
            <a:r>
              <a:rPr lang="en-US" sz="1800" b="1" dirty="0">
                <a:latin typeface="Calibri" panose="020F0502020204030204" pitchFamily="34" charset="0"/>
              </a:rPr>
              <a:t>The central bank increases the money supply. This reduces the interest </a:t>
            </a:r>
            <a:r>
              <a:rPr lang="en-US" sz="1800" b="1" dirty="0" smtClean="0">
                <a:latin typeface="Calibri" panose="020F0502020204030204" pitchFamily="34" charset="0"/>
              </a:rPr>
              <a:t>rate. Lower interest rate </a:t>
            </a:r>
            <a:r>
              <a:rPr lang="en-US" sz="1800" b="1" dirty="0">
                <a:latin typeface="Calibri" panose="020F0502020204030204" pitchFamily="34" charset="0"/>
              </a:rPr>
              <a:t>leads to higher investment spending (</a:t>
            </a:r>
            <a:r>
              <a:rPr lang="en-US" sz="1800" b="1" i="1" dirty="0">
                <a:latin typeface="Calibri" panose="020F0502020204030204" pitchFamily="34" charset="0"/>
              </a:rPr>
              <a:t>I</a:t>
            </a:r>
            <a:r>
              <a:rPr lang="en-US" sz="1800" b="1" dirty="0">
                <a:latin typeface="Calibri" panose="020F0502020204030204" pitchFamily="34" charset="0"/>
              </a:rPr>
              <a:t>↑</a:t>
            </a:r>
            <a:r>
              <a:rPr lang="en-US" sz="1800" b="1" dirty="0" smtClean="0">
                <a:latin typeface="Calibri" panose="020F0502020204030204" pitchFamily="34" charset="0"/>
              </a:rPr>
              <a:t>).</a:t>
            </a:r>
          </a:p>
          <a:p>
            <a:endParaRPr lang="en-US" sz="1800" b="1" dirty="0">
              <a:latin typeface="Calibri" panose="020F0502020204030204" pitchFamily="34" charset="0"/>
            </a:endParaRPr>
          </a:p>
          <a:p>
            <a:r>
              <a:rPr lang="en-US" sz="1800" b="1" dirty="0">
                <a:latin typeface="Calibri" panose="020F0502020204030204" pitchFamily="34" charset="0"/>
              </a:rPr>
              <a:t>So, aggregate demand increases (</a:t>
            </a:r>
            <a:r>
              <a:rPr lang="en-US" altLang="en-US" sz="1800" b="1" i="1" dirty="0">
                <a:latin typeface="Calibri" panose="020F0502020204030204" pitchFamily="34" charset="0"/>
                <a:ea typeface="Calibri" pitchFamily="34" charset="0"/>
              </a:rPr>
              <a:t>C</a:t>
            </a:r>
            <a:r>
              <a:rPr lang="en-US" altLang="en-US" sz="1800" b="1" dirty="0">
                <a:latin typeface="Calibri" panose="020F0502020204030204" pitchFamily="34" charset="0"/>
                <a:ea typeface="Calibri" pitchFamily="34" charset="0"/>
              </a:rPr>
              <a:t> + </a:t>
            </a:r>
            <a:r>
              <a:rPr lang="en-US" altLang="en-US" sz="1800" b="1" i="1" dirty="0">
                <a:latin typeface="Calibri" panose="020F0502020204030204" pitchFamily="34" charset="0"/>
                <a:ea typeface="Calibri" pitchFamily="34" charset="0"/>
              </a:rPr>
              <a:t>I</a:t>
            </a:r>
            <a:r>
              <a:rPr lang="en-US" altLang="en-US" sz="1800" b="1" dirty="0">
                <a:latin typeface="Calibri" panose="020F0502020204030204" pitchFamily="34" charset="0"/>
                <a:ea typeface="Calibri" pitchFamily="34" charset="0"/>
              </a:rPr>
              <a:t> + </a:t>
            </a:r>
            <a:r>
              <a:rPr lang="en-US" altLang="en-US" sz="1800" b="1" i="1" dirty="0">
                <a:latin typeface="Calibri" panose="020F0502020204030204" pitchFamily="34" charset="0"/>
                <a:ea typeface="Calibri" pitchFamily="34" charset="0"/>
              </a:rPr>
              <a:t>G</a:t>
            </a:r>
            <a:r>
              <a:rPr lang="en-US" altLang="en-US" sz="1800" b="1" dirty="0">
                <a:latin typeface="Calibri" panose="020F0502020204030204" pitchFamily="34" charset="0"/>
                <a:ea typeface="Calibri" pitchFamily="34" charset="0"/>
              </a:rPr>
              <a:t> + </a:t>
            </a:r>
            <a:r>
              <a:rPr lang="en-US" altLang="en-US" sz="1800" b="1" i="1" dirty="0" smtClean="0">
                <a:latin typeface="Calibri" panose="020F0502020204030204" pitchFamily="34" charset="0"/>
                <a:ea typeface="Calibri" pitchFamily="34" charset="0"/>
              </a:rPr>
              <a:t>NX</a:t>
            </a:r>
            <a:r>
              <a:rPr lang="en-US" sz="1800" b="1" dirty="0" smtClean="0">
                <a:latin typeface="Calibri" panose="020F0502020204030204" pitchFamily="34" charset="0"/>
              </a:rPr>
              <a:t>↑</a:t>
            </a:r>
            <a:r>
              <a:rPr lang="en-US" sz="1800" b="1" dirty="0">
                <a:latin typeface="Calibri" panose="020F0502020204030204" pitchFamily="34" charset="0"/>
              </a:rPr>
              <a:t>) even </a:t>
            </a:r>
            <a:r>
              <a:rPr lang="en-US" sz="1800" b="1" dirty="0" smtClean="0">
                <a:latin typeface="Calibri" panose="020F0502020204030204" pitchFamily="34" charset="0"/>
              </a:rPr>
              <a:t>though </a:t>
            </a:r>
            <a:r>
              <a:rPr lang="en-US" sz="1800" b="1" dirty="0">
                <a:latin typeface="Calibri" panose="020F0502020204030204" pitchFamily="34" charset="0"/>
              </a:rPr>
              <a:t>the price level is unchanged.</a:t>
            </a:r>
          </a:p>
        </p:txBody>
      </p:sp>
    </p:spTree>
    <p:extLst>
      <p:ext uri="{BB962C8B-B14F-4D97-AF65-F5344CB8AC3E}">
        <p14:creationId xmlns:p14="http://schemas.microsoft.com/office/powerpoint/2010/main" val="1225721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ea typeface="Calibri" pitchFamily="34" charset="0"/>
              </a:rPr>
              <a:t>Aggregate Demand and Aggregate Supply</a:t>
            </a:r>
            <a:endParaRPr lang="en-US" altLang="en-US" dirty="0" smtClean="0">
              <a:latin typeface="Tahoma" pitchFamily="34" charset="0"/>
              <a:ea typeface="Calibri" pitchFamily="34" charset="0"/>
            </a:endParaRPr>
          </a:p>
        </p:txBody>
      </p:sp>
      <p:sp>
        <p:nvSpPr>
          <p:cNvPr id="4099" name="Rectangle 3"/>
          <p:cNvSpPr>
            <a:spLocks noGrp="1" noChangeArrowheads="1"/>
          </p:cNvSpPr>
          <p:nvPr>
            <p:ph idx="1"/>
          </p:nvPr>
        </p:nvSpPr>
        <p:spPr/>
        <p:txBody>
          <a:bodyPr/>
          <a:lstStyle/>
          <a:p>
            <a:r>
              <a:rPr lang="en-US" altLang="en-US" smtClean="0">
                <a:ea typeface="Calibri" pitchFamily="34" charset="0"/>
              </a:rPr>
              <a:t>Economic activity fluctuates from year to year.</a:t>
            </a:r>
          </a:p>
          <a:p>
            <a:pPr lvl="1"/>
            <a:r>
              <a:rPr lang="en-US" altLang="en-US" smtClean="0">
                <a:ea typeface="Calibri" pitchFamily="34" charset="0"/>
              </a:rPr>
              <a:t>Real GDP increases in most years.</a:t>
            </a:r>
          </a:p>
          <a:p>
            <a:pPr lvl="1"/>
            <a:r>
              <a:rPr lang="en-US" altLang="en-US" smtClean="0">
                <a:ea typeface="Calibri" pitchFamily="34" charset="0"/>
              </a:rPr>
              <a:t>On average over the past 50 years, real GDP in the U.S. economy has grown by about 3 percent per year</a:t>
            </a:r>
          </a:p>
          <a:p>
            <a:pPr lvl="2"/>
            <a:r>
              <a:rPr lang="en-US" altLang="en-US" smtClean="0">
                <a:ea typeface="Calibri" pitchFamily="34" charset="0"/>
              </a:rPr>
              <a:t>Real GDP per person has grown at the rate of about 2 percent per year over the past century</a:t>
            </a:r>
          </a:p>
          <a:p>
            <a:pPr lvl="1"/>
            <a:r>
              <a:rPr lang="en-US" altLang="en-US" smtClean="0">
                <a:ea typeface="Calibri" pitchFamily="34" charset="0"/>
              </a:rPr>
              <a:t>In some years normal growth does not occur, causing a </a:t>
            </a:r>
            <a:r>
              <a:rPr lang="en-US" altLang="en-US" i="1" smtClean="0">
                <a:ea typeface="Calibri" pitchFamily="34" charset="0"/>
              </a:rPr>
              <a:t>recession</a:t>
            </a:r>
            <a:r>
              <a:rPr lang="en-US" altLang="en-US" smtClean="0">
                <a:ea typeface="Calibri" pitchFamily="34"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mtClean="0">
                <a:ea typeface="Calibri" panose="020F0502020204030204" pitchFamily="34" charset="0"/>
              </a:rPr>
              <a:t>Shifts in the Aggregate Demand Curve</a:t>
            </a:r>
          </a:p>
        </p:txBody>
      </p:sp>
      <p:grpSp>
        <p:nvGrpSpPr>
          <p:cNvPr id="41987" name="Group 4"/>
          <p:cNvGrpSpPr>
            <a:grpSpLocks/>
          </p:cNvGrpSpPr>
          <p:nvPr/>
        </p:nvGrpSpPr>
        <p:grpSpPr bwMode="auto">
          <a:xfrm>
            <a:off x="8582028" y="6099175"/>
            <a:ext cx="1271588" cy="560388"/>
            <a:chOff x="4446" y="3842"/>
            <a:chExt cx="801" cy="353"/>
          </a:xfrm>
        </p:grpSpPr>
        <p:sp>
          <p:nvSpPr>
            <p:cNvPr id="42016" name="Rectangle 5"/>
            <p:cNvSpPr>
              <a:spLocks noChangeArrowheads="1"/>
            </p:cNvSpPr>
            <p:nvPr/>
          </p:nvSpPr>
          <p:spPr bwMode="auto">
            <a:xfrm>
              <a:off x="4446" y="3842"/>
              <a:ext cx="76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Quantity of</a:t>
              </a:r>
            </a:p>
          </p:txBody>
        </p:sp>
        <p:sp>
          <p:nvSpPr>
            <p:cNvPr id="42017" name="Rectangle 6"/>
            <p:cNvSpPr>
              <a:spLocks noChangeArrowheads="1"/>
            </p:cNvSpPr>
            <p:nvPr/>
          </p:nvSpPr>
          <p:spPr bwMode="auto">
            <a:xfrm>
              <a:off x="4766" y="4001"/>
              <a:ext cx="481"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Output</a:t>
              </a:r>
            </a:p>
          </p:txBody>
        </p:sp>
      </p:grpSp>
      <p:grpSp>
        <p:nvGrpSpPr>
          <p:cNvPr id="41988" name="Group 7"/>
          <p:cNvGrpSpPr>
            <a:grpSpLocks/>
          </p:cNvGrpSpPr>
          <p:nvPr/>
        </p:nvGrpSpPr>
        <p:grpSpPr bwMode="auto">
          <a:xfrm>
            <a:off x="2216150" y="1716089"/>
            <a:ext cx="555625" cy="560387"/>
            <a:chOff x="436" y="1081"/>
            <a:chExt cx="350" cy="353"/>
          </a:xfrm>
        </p:grpSpPr>
        <p:sp>
          <p:nvSpPr>
            <p:cNvPr id="42014" name="Rectangle 8"/>
            <p:cNvSpPr>
              <a:spLocks noChangeArrowheads="1"/>
            </p:cNvSpPr>
            <p:nvPr/>
          </p:nvSpPr>
          <p:spPr bwMode="auto">
            <a:xfrm>
              <a:off x="454" y="1081"/>
              <a:ext cx="33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Price</a:t>
              </a:r>
            </a:p>
          </p:txBody>
        </p:sp>
        <p:sp>
          <p:nvSpPr>
            <p:cNvPr id="42015" name="Rectangle 9"/>
            <p:cNvSpPr>
              <a:spLocks noChangeArrowheads="1"/>
            </p:cNvSpPr>
            <p:nvPr/>
          </p:nvSpPr>
          <p:spPr bwMode="auto">
            <a:xfrm>
              <a:off x="436" y="1240"/>
              <a:ext cx="34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Level</a:t>
              </a:r>
            </a:p>
          </p:txBody>
        </p:sp>
      </p:grpSp>
      <p:sp>
        <p:nvSpPr>
          <p:cNvPr id="41989" name="Rectangle 10"/>
          <p:cNvSpPr>
            <a:spLocks noChangeArrowheads="1"/>
          </p:cNvSpPr>
          <p:nvPr/>
        </p:nvSpPr>
        <p:spPr bwMode="auto">
          <a:xfrm>
            <a:off x="2690813" y="6076951"/>
            <a:ext cx="129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a:latin typeface="Calibri" panose="020F0502020204030204" pitchFamily="34" charset="0"/>
              </a:rPr>
              <a:t>0</a:t>
            </a:r>
          </a:p>
        </p:txBody>
      </p:sp>
      <p:sp>
        <p:nvSpPr>
          <p:cNvPr id="41990" name="Freeform 11"/>
          <p:cNvSpPr>
            <a:spLocks/>
          </p:cNvSpPr>
          <p:nvPr/>
        </p:nvSpPr>
        <p:spPr bwMode="auto">
          <a:xfrm>
            <a:off x="2932113" y="1676400"/>
            <a:ext cx="7046912" cy="4368800"/>
          </a:xfrm>
          <a:custGeom>
            <a:avLst/>
            <a:gdLst>
              <a:gd name="T0" fmla="*/ 0 w 4439"/>
              <a:gd name="T1" fmla="*/ 0 h 2752"/>
              <a:gd name="T2" fmla="*/ 0 w 4439"/>
              <a:gd name="T3" fmla="*/ 2147483647 h 2752"/>
              <a:gd name="T4" fmla="*/ 2147483647 w 4439"/>
              <a:gd name="T5" fmla="*/ 2147483647 h 2752"/>
              <a:gd name="T6" fmla="*/ 0 60000 65536"/>
              <a:gd name="T7" fmla="*/ 0 60000 65536"/>
              <a:gd name="T8" fmla="*/ 0 60000 65536"/>
              <a:gd name="T9" fmla="*/ 0 w 4439"/>
              <a:gd name="T10" fmla="*/ 0 h 2752"/>
              <a:gd name="T11" fmla="*/ 4439 w 4439"/>
              <a:gd name="T12" fmla="*/ 2752 h 2752"/>
            </a:gdLst>
            <a:ahLst/>
            <a:cxnLst>
              <a:cxn ang="T6">
                <a:pos x="T0" y="T1"/>
              </a:cxn>
              <a:cxn ang="T7">
                <a:pos x="T2" y="T3"/>
              </a:cxn>
              <a:cxn ang="T8">
                <a:pos x="T4" y="T5"/>
              </a:cxn>
            </a:cxnLst>
            <a:rect l="T9" t="T10" r="T11" b="T12"/>
            <a:pathLst>
              <a:path w="4439" h="2752">
                <a:moveTo>
                  <a:pt x="0" y="0"/>
                </a:moveTo>
                <a:lnTo>
                  <a:pt x="0" y="2751"/>
                </a:lnTo>
                <a:lnTo>
                  <a:pt x="4438" y="2751"/>
                </a:lnTo>
              </a:path>
            </a:pathLst>
          </a:custGeom>
          <a:noFill/>
          <a:ln w="254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grpSp>
        <p:nvGrpSpPr>
          <p:cNvPr id="41991" name="Group 12"/>
          <p:cNvGrpSpPr>
            <a:grpSpLocks/>
          </p:cNvGrpSpPr>
          <p:nvPr/>
        </p:nvGrpSpPr>
        <p:grpSpPr bwMode="auto">
          <a:xfrm>
            <a:off x="7626350" y="5156200"/>
            <a:ext cx="1289050" cy="558800"/>
            <a:chOff x="3844" y="3248"/>
            <a:chExt cx="812" cy="352"/>
          </a:xfrm>
        </p:grpSpPr>
        <p:sp>
          <p:nvSpPr>
            <p:cNvPr id="42012" name="Rectangle 13"/>
            <p:cNvSpPr>
              <a:spLocks noChangeArrowheads="1"/>
            </p:cNvSpPr>
            <p:nvPr/>
          </p:nvSpPr>
          <p:spPr bwMode="auto">
            <a:xfrm>
              <a:off x="3844" y="3248"/>
              <a:ext cx="67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dirty="0">
                  <a:latin typeface="Calibri" panose="020F0502020204030204" pitchFamily="34" charset="0"/>
                </a:rPr>
                <a:t>Aggregate</a:t>
              </a:r>
            </a:p>
          </p:txBody>
        </p:sp>
        <p:sp>
          <p:nvSpPr>
            <p:cNvPr id="42013" name="Rectangle 14"/>
            <p:cNvSpPr>
              <a:spLocks noChangeArrowheads="1"/>
            </p:cNvSpPr>
            <p:nvPr/>
          </p:nvSpPr>
          <p:spPr bwMode="auto">
            <a:xfrm>
              <a:off x="3868" y="3406"/>
              <a:ext cx="788"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a:latin typeface="Calibri" panose="020F0502020204030204" pitchFamily="34" charset="0"/>
                </a:rPr>
                <a:t>demand, </a:t>
              </a:r>
              <a:r>
                <a:rPr lang="en-US" altLang="en-US" sz="2000" b="1" i="1">
                  <a:latin typeface="Calibri" panose="020F0502020204030204" pitchFamily="34" charset="0"/>
                </a:rPr>
                <a:t>D</a:t>
              </a:r>
              <a:r>
                <a:rPr lang="en-US" altLang="en-US" sz="2000" b="1" i="1" baseline="-25000">
                  <a:latin typeface="Calibri" panose="020F0502020204030204" pitchFamily="34" charset="0"/>
                </a:rPr>
                <a:t>1</a:t>
              </a:r>
            </a:p>
          </p:txBody>
        </p:sp>
      </p:grpSp>
      <p:sp>
        <p:nvSpPr>
          <p:cNvPr id="41992" name="Freeform 15"/>
          <p:cNvSpPr>
            <a:spLocks/>
          </p:cNvSpPr>
          <p:nvPr/>
        </p:nvSpPr>
        <p:spPr bwMode="auto">
          <a:xfrm>
            <a:off x="2971800" y="3581401"/>
            <a:ext cx="1919288" cy="2449513"/>
          </a:xfrm>
          <a:custGeom>
            <a:avLst/>
            <a:gdLst>
              <a:gd name="T0" fmla="*/ 0 w 1209"/>
              <a:gd name="T1" fmla="*/ 0 h 1543"/>
              <a:gd name="T2" fmla="*/ 2147483647 w 1209"/>
              <a:gd name="T3" fmla="*/ 0 h 1543"/>
              <a:gd name="T4" fmla="*/ 2147483647 w 1209"/>
              <a:gd name="T5" fmla="*/ 2147483647 h 1543"/>
              <a:gd name="T6" fmla="*/ 0 60000 65536"/>
              <a:gd name="T7" fmla="*/ 0 60000 65536"/>
              <a:gd name="T8" fmla="*/ 0 60000 65536"/>
              <a:gd name="T9" fmla="*/ 0 w 1209"/>
              <a:gd name="T10" fmla="*/ 0 h 1543"/>
              <a:gd name="T11" fmla="*/ 1209 w 1209"/>
              <a:gd name="T12" fmla="*/ 1543 h 1543"/>
            </a:gdLst>
            <a:ahLst/>
            <a:cxnLst>
              <a:cxn ang="T6">
                <a:pos x="T0" y="T1"/>
              </a:cxn>
              <a:cxn ang="T7">
                <a:pos x="T2" y="T3"/>
              </a:cxn>
              <a:cxn ang="T8">
                <a:pos x="T4" y="T5"/>
              </a:cxn>
            </a:cxnLst>
            <a:rect l="T9" t="T10" r="T11" b="T12"/>
            <a:pathLst>
              <a:path w="1209" h="1543">
                <a:moveTo>
                  <a:pt x="0" y="0"/>
                </a:moveTo>
                <a:lnTo>
                  <a:pt x="1208" y="0"/>
                </a:lnTo>
                <a:lnTo>
                  <a:pt x="1208" y="1542"/>
                </a:lnTo>
              </a:path>
            </a:pathLst>
          </a:custGeom>
          <a:noFill/>
          <a:ln w="25400" cap="rnd">
            <a:solidFill>
              <a:srgbClr val="FF0000"/>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endParaRPr>
          </a:p>
        </p:txBody>
      </p:sp>
      <p:sp>
        <p:nvSpPr>
          <p:cNvPr id="41993" name="Rectangle 16"/>
          <p:cNvSpPr>
            <a:spLocks noChangeArrowheads="1"/>
          </p:cNvSpPr>
          <p:nvPr/>
        </p:nvSpPr>
        <p:spPr bwMode="auto">
          <a:xfrm>
            <a:off x="2590800" y="34290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i="1" baseline="-25000">
                <a:latin typeface="Calibri" panose="020F0502020204030204" pitchFamily="34" charset="0"/>
              </a:rPr>
              <a:t>1</a:t>
            </a:r>
          </a:p>
        </p:txBody>
      </p:sp>
      <p:sp>
        <p:nvSpPr>
          <p:cNvPr id="41994" name="Rectangle 17"/>
          <p:cNvSpPr>
            <a:spLocks noChangeArrowheads="1"/>
          </p:cNvSpPr>
          <p:nvPr/>
        </p:nvSpPr>
        <p:spPr bwMode="auto">
          <a:xfrm>
            <a:off x="4752975" y="6099176"/>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i="1" baseline="-25000">
                <a:latin typeface="Calibri" panose="020F0502020204030204" pitchFamily="34" charset="0"/>
              </a:rPr>
              <a:t>1</a:t>
            </a:r>
          </a:p>
        </p:txBody>
      </p:sp>
      <p:sp>
        <p:nvSpPr>
          <p:cNvPr id="41995" name="Line 18"/>
          <p:cNvSpPr>
            <a:spLocks noChangeShapeType="1"/>
          </p:cNvSpPr>
          <p:nvPr/>
        </p:nvSpPr>
        <p:spPr bwMode="auto">
          <a:xfrm>
            <a:off x="3457576" y="2705101"/>
            <a:ext cx="4005263" cy="2519363"/>
          </a:xfrm>
          <a:prstGeom prst="line">
            <a:avLst/>
          </a:prstGeom>
          <a:noFill/>
          <a:ln w="254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41997" name="Freeform 23"/>
          <p:cNvSpPr>
            <a:spLocks/>
          </p:cNvSpPr>
          <p:nvPr/>
        </p:nvSpPr>
        <p:spPr bwMode="auto">
          <a:xfrm>
            <a:off x="4783139" y="3524250"/>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sp>
        <p:nvSpPr>
          <p:cNvPr id="42001" name="Line 30"/>
          <p:cNvSpPr>
            <a:spLocks noChangeShapeType="1"/>
          </p:cNvSpPr>
          <p:nvPr/>
        </p:nvSpPr>
        <p:spPr bwMode="auto">
          <a:xfrm flipH="1">
            <a:off x="2895600" y="4572000"/>
            <a:ext cx="3581400" cy="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2" name="Rectangle 31"/>
          <p:cNvSpPr>
            <a:spLocks noChangeArrowheads="1"/>
          </p:cNvSpPr>
          <p:nvPr/>
        </p:nvSpPr>
        <p:spPr bwMode="auto">
          <a:xfrm>
            <a:off x="2590800" y="4343401"/>
            <a:ext cx="2228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P</a:t>
            </a:r>
            <a:r>
              <a:rPr lang="en-US" altLang="en-US" sz="2000" b="1" baseline="-25000">
                <a:latin typeface="Calibri" panose="020F0502020204030204" pitchFamily="34" charset="0"/>
              </a:rPr>
              <a:t>2</a:t>
            </a:r>
          </a:p>
        </p:txBody>
      </p:sp>
      <p:sp>
        <p:nvSpPr>
          <p:cNvPr id="42003" name="Line 33"/>
          <p:cNvSpPr>
            <a:spLocks noChangeShapeType="1"/>
          </p:cNvSpPr>
          <p:nvPr/>
        </p:nvSpPr>
        <p:spPr bwMode="auto">
          <a:xfrm flipV="1">
            <a:off x="6477000" y="4572000"/>
            <a:ext cx="0" cy="1447800"/>
          </a:xfrm>
          <a:prstGeom prst="line">
            <a:avLst/>
          </a:prstGeom>
          <a:noFill/>
          <a:ln w="12700">
            <a:solidFill>
              <a:srgbClr val="FF0000"/>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42004" name="Rectangle 35"/>
          <p:cNvSpPr>
            <a:spLocks noChangeArrowheads="1"/>
          </p:cNvSpPr>
          <p:nvPr/>
        </p:nvSpPr>
        <p:spPr bwMode="auto">
          <a:xfrm>
            <a:off x="6326188" y="6096001"/>
            <a:ext cx="2196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baseline="-25000">
                <a:latin typeface="Calibri" panose="020F0502020204030204" pitchFamily="34" charset="0"/>
              </a:rPr>
              <a:t>2</a:t>
            </a:r>
          </a:p>
        </p:txBody>
      </p:sp>
      <p:sp>
        <p:nvSpPr>
          <p:cNvPr id="34" name="Freeform 23"/>
          <p:cNvSpPr>
            <a:spLocks/>
          </p:cNvSpPr>
          <p:nvPr/>
        </p:nvSpPr>
        <p:spPr bwMode="auto">
          <a:xfrm>
            <a:off x="6406357" y="4511675"/>
            <a:ext cx="141287" cy="120650"/>
          </a:xfrm>
          <a:custGeom>
            <a:avLst/>
            <a:gdLst>
              <a:gd name="T0" fmla="*/ 2147483647 w 89"/>
              <a:gd name="T1" fmla="*/ 2147483647 h 76"/>
              <a:gd name="T2" fmla="*/ 2147483647 w 89"/>
              <a:gd name="T3" fmla="*/ 2147483647 h 76"/>
              <a:gd name="T4" fmla="*/ 2147483647 w 89"/>
              <a:gd name="T5" fmla="*/ 2147483647 h 76"/>
              <a:gd name="T6" fmla="*/ 2147483647 w 89"/>
              <a:gd name="T7" fmla="*/ 2147483647 h 76"/>
              <a:gd name="T8" fmla="*/ 2147483647 w 89"/>
              <a:gd name="T9" fmla="*/ 2147483647 h 76"/>
              <a:gd name="T10" fmla="*/ 2147483647 w 89"/>
              <a:gd name="T11" fmla="*/ 2147483647 h 76"/>
              <a:gd name="T12" fmla="*/ 2147483647 w 89"/>
              <a:gd name="T13" fmla="*/ 0 h 76"/>
              <a:gd name="T14" fmla="*/ 2147483647 w 89"/>
              <a:gd name="T15" fmla="*/ 2147483647 h 76"/>
              <a:gd name="T16" fmla="*/ 2147483647 w 89"/>
              <a:gd name="T17" fmla="*/ 2147483647 h 76"/>
              <a:gd name="T18" fmla="*/ 0 w 89"/>
              <a:gd name="T19" fmla="*/ 2147483647 h 76"/>
              <a:gd name="T20" fmla="*/ 2147483647 w 89"/>
              <a:gd name="T21" fmla="*/ 2147483647 h 76"/>
              <a:gd name="T22" fmla="*/ 2147483647 w 89"/>
              <a:gd name="T23" fmla="*/ 2147483647 h 76"/>
              <a:gd name="T24" fmla="*/ 2147483647 w 89"/>
              <a:gd name="T25" fmla="*/ 2147483647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grpSp>
        <p:nvGrpSpPr>
          <p:cNvPr id="25" name="Group 19"/>
          <p:cNvGrpSpPr>
            <a:grpSpLocks/>
          </p:cNvGrpSpPr>
          <p:nvPr/>
        </p:nvGrpSpPr>
        <p:grpSpPr bwMode="auto">
          <a:xfrm>
            <a:off x="4343401" y="2489201"/>
            <a:ext cx="4875213" cy="2657475"/>
            <a:chOff x="1776" y="1568"/>
            <a:chExt cx="3071" cy="1674"/>
          </a:xfrm>
        </p:grpSpPr>
        <p:sp>
          <p:nvSpPr>
            <p:cNvPr id="26" name="Line 20"/>
            <p:cNvSpPr>
              <a:spLocks noChangeShapeType="1"/>
            </p:cNvSpPr>
            <p:nvPr/>
          </p:nvSpPr>
          <p:spPr bwMode="auto">
            <a:xfrm>
              <a:off x="2016" y="1568"/>
              <a:ext cx="2523" cy="1588"/>
            </a:xfrm>
            <a:prstGeom prst="line">
              <a:avLst/>
            </a:prstGeom>
            <a:noFill/>
            <a:ln w="25400">
              <a:solidFill>
                <a:srgbClr val="474A8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27" name="Rectangle 21"/>
            <p:cNvSpPr>
              <a:spLocks noChangeArrowheads="1"/>
            </p:cNvSpPr>
            <p:nvPr/>
          </p:nvSpPr>
          <p:spPr bwMode="auto">
            <a:xfrm>
              <a:off x="4573" y="2990"/>
              <a:ext cx="27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2000" b="1" i="1">
                  <a:latin typeface="Calibri" panose="020F0502020204030204" pitchFamily="34" charset="0"/>
                </a:rPr>
                <a:t>D</a:t>
              </a:r>
              <a:r>
                <a:rPr lang="en-US" altLang="en-US" sz="2000" b="1" i="1" baseline="-25000">
                  <a:latin typeface="Calibri" panose="020F0502020204030204" pitchFamily="34" charset="0"/>
                </a:rPr>
                <a:t>2</a:t>
              </a:r>
            </a:p>
          </p:txBody>
        </p:sp>
        <p:sp>
          <p:nvSpPr>
            <p:cNvPr id="28" name="AutoShape 22"/>
            <p:cNvSpPr>
              <a:spLocks noChangeArrowheads="1"/>
            </p:cNvSpPr>
            <p:nvPr/>
          </p:nvSpPr>
          <p:spPr bwMode="auto">
            <a:xfrm>
              <a:off x="1776" y="1920"/>
              <a:ext cx="720" cy="96"/>
            </a:xfrm>
            <a:prstGeom prst="rightArrow">
              <a:avLst>
                <a:gd name="adj1" fmla="val 50000"/>
                <a:gd name="adj2" fmla="val 187569"/>
              </a:avLst>
            </a:prstGeom>
            <a:solidFill>
              <a:srgbClr val="FF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endParaRPr>
            </a:p>
          </p:txBody>
        </p:sp>
      </p:grpSp>
      <p:grpSp>
        <p:nvGrpSpPr>
          <p:cNvPr id="29" name="Group 24"/>
          <p:cNvGrpSpPr>
            <a:grpSpLocks/>
          </p:cNvGrpSpPr>
          <p:nvPr/>
        </p:nvGrpSpPr>
        <p:grpSpPr bwMode="auto">
          <a:xfrm>
            <a:off x="4878389" y="3505201"/>
            <a:ext cx="1704975" cy="3103563"/>
            <a:chOff x="2113" y="2208"/>
            <a:chExt cx="1074" cy="1955"/>
          </a:xfrm>
        </p:grpSpPr>
        <p:sp>
          <p:nvSpPr>
            <p:cNvPr id="30" name="Line 25"/>
            <p:cNvSpPr>
              <a:spLocks noChangeShapeType="1"/>
            </p:cNvSpPr>
            <p:nvPr/>
          </p:nvSpPr>
          <p:spPr bwMode="auto">
            <a:xfrm>
              <a:off x="2113" y="2256"/>
              <a:ext cx="959" cy="0"/>
            </a:xfrm>
            <a:prstGeom prst="lin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1" name="Line 26"/>
            <p:cNvSpPr>
              <a:spLocks noChangeShapeType="1"/>
            </p:cNvSpPr>
            <p:nvPr/>
          </p:nvSpPr>
          <p:spPr bwMode="auto">
            <a:xfrm>
              <a:off x="3120" y="2257"/>
              <a:ext cx="0" cy="1535"/>
            </a:xfrm>
            <a:prstGeom prst="line">
              <a:avLst/>
            </a:prstGeom>
            <a:noFill/>
            <a:ln w="25400">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latin typeface="Calibri" panose="020F0502020204030204" pitchFamily="34" charset="0"/>
              </a:endParaRPr>
            </a:p>
          </p:txBody>
        </p:sp>
        <p:sp>
          <p:nvSpPr>
            <p:cNvPr id="32" name="Rectangle 27"/>
            <p:cNvSpPr>
              <a:spLocks noChangeArrowheads="1"/>
            </p:cNvSpPr>
            <p:nvPr/>
          </p:nvSpPr>
          <p:spPr bwMode="auto">
            <a:xfrm>
              <a:off x="3024" y="3840"/>
              <a:ext cx="163"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2000" b="1" i="1">
                  <a:latin typeface="Calibri" panose="020F0502020204030204" pitchFamily="34" charset="0"/>
                </a:rPr>
                <a:t>Y</a:t>
              </a:r>
              <a:r>
                <a:rPr lang="en-US" altLang="en-US" sz="2000" b="1" i="1" baseline="-25000">
                  <a:latin typeface="Calibri" panose="020F0502020204030204" pitchFamily="34" charset="0"/>
                </a:rPr>
                <a:t>2 </a:t>
              </a:r>
            </a:p>
            <a:p>
              <a:pPr>
                <a:spcBef>
                  <a:spcPct val="0"/>
                </a:spcBef>
                <a:buFontTx/>
                <a:buNone/>
              </a:pPr>
              <a:endParaRPr lang="en-US" altLang="en-US" sz="2000" b="1" i="1" baseline="-25000">
                <a:latin typeface="Calibri" panose="020F0502020204030204" pitchFamily="34" charset="0"/>
              </a:endParaRPr>
            </a:p>
          </p:txBody>
        </p:sp>
        <p:sp>
          <p:nvSpPr>
            <p:cNvPr id="33" name="Freeform 28"/>
            <p:cNvSpPr>
              <a:spLocks/>
            </p:cNvSpPr>
            <p:nvPr/>
          </p:nvSpPr>
          <p:spPr bwMode="auto">
            <a:xfrm>
              <a:off x="3072" y="2208"/>
              <a:ext cx="89" cy="76"/>
            </a:xfrm>
            <a:custGeom>
              <a:avLst/>
              <a:gdLst>
                <a:gd name="T0" fmla="*/ 44 w 89"/>
                <a:gd name="T1" fmla="*/ 75 h 76"/>
                <a:gd name="T2" fmla="*/ 66 w 89"/>
                <a:gd name="T3" fmla="*/ 69 h 76"/>
                <a:gd name="T4" fmla="*/ 81 w 89"/>
                <a:gd name="T5" fmla="*/ 56 h 76"/>
                <a:gd name="T6" fmla="*/ 88 w 89"/>
                <a:gd name="T7" fmla="*/ 38 h 76"/>
                <a:gd name="T8" fmla="*/ 81 w 89"/>
                <a:gd name="T9" fmla="*/ 19 h 76"/>
                <a:gd name="T10" fmla="*/ 66 w 89"/>
                <a:gd name="T11" fmla="*/ 6 h 76"/>
                <a:gd name="T12" fmla="*/ 44 w 89"/>
                <a:gd name="T13" fmla="*/ 0 h 76"/>
                <a:gd name="T14" fmla="*/ 22 w 89"/>
                <a:gd name="T15" fmla="*/ 6 h 76"/>
                <a:gd name="T16" fmla="*/ 6 w 89"/>
                <a:gd name="T17" fmla="*/ 19 h 76"/>
                <a:gd name="T18" fmla="*/ 0 w 89"/>
                <a:gd name="T19" fmla="*/ 38 h 76"/>
                <a:gd name="T20" fmla="*/ 6 w 89"/>
                <a:gd name="T21" fmla="*/ 56 h 76"/>
                <a:gd name="T22" fmla="*/ 22 w 89"/>
                <a:gd name="T23" fmla="*/ 69 h 76"/>
                <a:gd name="T24" fmla="*/ 44 w 89"/>
                <a:gd name="T25" fmla="*/ 75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76"/>
                <a:gd name="T41" fmla="*/ 89 w 89"/>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76">
                  <a:moveTo>
                    <a:pt x="44" y="75"/>
                  </a:moveTo>
                  <a:lnTo>
                    <a:pt x="66" y="69"/>
                  </a:lnTo>
                  <a:lnTo>
                    <a:pt x="81" y="56"/>
                  </a:lnTo>
                  <a:lnTo>
                    <a:pt x="88" y="38"/>
                  </a:lnTo>
                  <a:lnTo>
                    <a:pt x="81" y="19"/>
                  </a:lnTo>
                  <a:lnTo>
                    <a:pt x="66" y="6"/>
                  </a:lnTo>
                  <a:lnTo>
                    <a:pt x="44" y="0"/>
                  </a:lnTo>
                  <a:lnTo>
                    <a:pt x="22" y="6"/>
                  </a:lnTo>
                  <a:lnTo>
                    <a:pt x="6" y="19"/>
                  </a:lnTo>
                  <a:lnTo>
                    <a:pt x="0" y="38"/>
                  </a:lnTo>
                  <a:lnTo>
                    <a:pt x="6" y="56"/>
                  </a:lnTo>
                  <a:lnTo>
                    <a:pt x="22" y="69"/>
                  </a:lnTo>
                  <a:lnTo>
                    <a:pt x="44" y="7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US">
                <a:latin typeface="Calibri" panose="020F0502020204030204" pitchFamily="34" charset="0"/>
              </a:endParaRPr>
            </a:p>
          </p:txBody>
        </p:sp>
      </p:grpSp>
      <p:sp>
        <p:nvSpPr>
          <p:cNvPr id="35" name="Text Box 29"/>
          <p:cNvSpPr txBox="1">
            <a:spLocks noChangeArrowheads="1"/>
          </p:cNvSpPr>
          <p:nvPr/>
        </p:nvSpPr>
        <p:spPr bwMode="auto">
          <a:xfrm>
            <a:off x="3061314" y="1222951"/>
            <a:ext cx="4952206" cy="1200329"/>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800" b="1" dirty="0">
                <a:latin typeface="Calibri" panose="020F0502020204030204" pitchFamily="34" charset="0"/>
              </a:rPr>
              <a:t>But what are the reasons why the </a:t>
            </a:r>
            <a:r>
              <a:rPr lang="en-US" altLang="en-US" sz="1800" b="1" i="1" dirty="0">
                <a:latin typeface="Calibri" panose="020F0502020204030204" pitchFamily="34" charset="0"/>
              </a:rPr>
              <a:t>AD</a:t>
            </a:r>
            <a:r>
              <a:rPr lang="en-US" altLang="en-US" sz="1800" b="1" dirty="0">
                <a:latin typeface="Calibri" panose="020F0502020204030204" pitchFamily="34" charset="0"/>
              </a:rPr>
              <a:t> curve might </a:t>
            </a:r>
            <a:r>
              <a:rPr lang="en-US" altLang="en-US" sz="1800" b="1" i="1" dirty="0">
                <a:latin typeface="Calibri" panose="020F0502020204030204" pitchFamily="34" charset="0"/>
              </a:rPr>
              <a:t>shift</a:t>
            </a:r>
            <a:r>
              <a:rPr lang="en-US" altLang="en-US" sz="1800" b="1" dirty="0">
                <a:latin typeface="Calibri" panose="020F0502020204030204" pitchFamily="34" charset="0"/>
              </a:rPr>
              <a:t>? In other words, what  are the reasons why aggregate demand might increase from </a:t>
            </a:r>
            <a:r>
              <a:rPr lang="en-US" altLang="en-US" sz="1800" b="1" i="1" dirty="0">
                <a:latin typeface="Calibri" panose="020F0502020204030204" pitchFamily="34" charset="0"/>
              </a:rPr>
              <a:t>Y</a:t>
            </a:r>
            <a:r>
              <a:rPr lang="en-US" altLang="en-US" sz="1800" b="1" baseline="-25000" dirty="0">
                <a:latin typeface="Calibri" panose="020F0502020204030204" pitchFamily="34" charset="0"/>
              </a:rPr>
              <a:t>1</a:t>
            </a:r>
            <a:r>
              <a:rPr lang="en-US" altLang="en-US" sz="1800" b="1" dirty="0">
                <a:latin typeface="Calibri" panose="020F0502020204030204" pitchFamily="34" charset="0"/>
              </a:rPr>
              <a:t> to </a:t>
            </a:r>
            <a:r>
              <a:rPr lang="en-US" altLang="en-US" sz="1800" b="1" i="1" dirty="0">
                <a:latin typeface="Calibri" panose="020F0502020204030204" pitchFamily="34" charset="0"/>
              </a:rPr>
              <a:t>Y</a:t>
            </a:r>
            <a:r>
              <a:rPr lang="en-US" altLang="en-US" sz="1800" b="1" baseline="-25000" dirty="0">
                <a:latin typeface="Calibri" panose="020F0502020204030204" pitchFamily="34" charset="0"/>
              </a:rPr>
              <a:t>2</a:t>
            </a:r>
            <a:r>
              <a:rPr lang="en-US" altLang="en-US" sz="1800" b="1" dirty="0">
                <a:latin typeface="Calibri" panose="020F0502020204030204" pitchFamily="34" charset="0"/>
              </a:rPr>
              <a:t> even if the price level stays unchanged at </a:t>
            </a:r>
            <a:r>
              <a:rPr lang="en-US" altLang="en-US" sz="1800" b="1" i="1" dirty="0">
                <a:latin typeface="Calibri" panose="020F0502020204030204" pitchFamily="34" charset="0"/>
              </a:rPr>
              <a:t>P</a:t>
            </a:r>
            <a:r>
              <a:rPr lang="en-US" altLang="en-US" sz="1800" b="1" baseline="-25000" dirty="0">
                <a:latin typeface="Calibri" panose="020F0502020204030204" pitchFamily="34" charset="0"/>
              </a:rPr>
              <a:t>1</a:t>
            </a:r>
            <a:r>
              <a:rPr lang="en-US" altLang="en-US" sz="1800" b="1" dirty="0">
                <a:latin typeface="Calibri" panose="020F0502020204030204" pitchFamily="34" charset="0"/>
              </a:rPr>
              <a:t>?</a:t>
            </a:r>
          </a:p>
        </p:txBody>
      </p:sp>
      <p:sp>
        <p:nvSpPr>
          <p:cNvPr id="2" name="TextBox 1"/>
          <p:cNvSpPr txBox="1"/>
          <p:nvPr/>
        </p:nvSpPr>
        <p:spPr>
          <a:xfrm>
            <a:off x="8300606" y="1222951"/>
            <a:ext cx="3800543" cy="2862322"/>
          </a:xfrm>
          <a:prstGeom prst="rect">
            <a:avLst/>
          </a:prstGeom>
          <a:solidFill>
            <a:srgbClr val="FFFF66"/>
          </a:solidFill>
        </p:spPr>
        <p:txBody>
          <a:bodyPr wrap="square" rtlCol="0">
            <a:spAutoFit/>
          </a:bodyPr>
          <a:lstStyle/>
          <a:p>
            <a:r>
              <a:rPr lang="en-US" sz="1800" b="1" dirty="0">
                <a:solidFill>
                  <a:srgbClr val="FF0000"/>
                </a:solidFill>
                <a:latin typeface="Calibri" panose="020F0502020204030204" pitchFamily="34" charset="0"/>
              </a:rPr>
              <a:t>Shocks</a:t>
            </a:r>
            <a:r>
              <a:rPr lang="en-US" sz="1800" b="1" dirty="0">
                <a:latin typeface="Calibri" panose="020F0502020204030204" pitchFamily="34" charset="0"/>
              </a:rPr>
              <a:t>:</a:t>
            </a:r>
          </a:p>
          <a:p>
            <a:r>
              <a:rPr lang="en-US" sz="1800" b="1" i="1" dirty="0">
                <a:latin typeface="Calibri" panose="020F0502020204030204" pitchFamily="34" charset="0"/>
              </a:rPr>
              <a:t>C</a:t>
            </a:r>
            <a:r>
              <a:rPr lang="en-US" sz="1800" b="1" dirty="0">
                <a:latin typeface="Calibri" panose="020F0502020204030204" pitchFamily="34" charset="0"/>
              </a:rPr>
              <a:t>↑: </a:t>
            </a:r>
            <a:r>
              <a:rPr lang="en-US" sz="1800" b="1" dirty="0" smtClean="0">
                <a:latin typeface="Calibri" panose="020F0502020204030204" pitchFamily="34" charset="0"/>
              </a:rPr>
              <a:t>asset </a:t>
            </a:r>
            <a:r>
              <a:rPr lang="en-US" sz="1800" b="1" dirty="0">
                <a:latin typeface="Calibri" panose="020F0502020204030204" pitchFamily="34" charset="0"/>
              </a:rPr>
              <a:t>prices rise, optimism</a:t>
            </a:r>
          </a:p>
          <a:p>
            <a:r>
              <a:rPr lang="en-US" sz="1800" b="1" i="1" dirty="0">
                <a:latin typeface="Calibri" panose="020F0502020204030204" pitchFamily="34" charset="0"/>
              </a:rPr>
              <a:t>I</a:t>
            </a:r>
            <a:r>
              <a:rPr lang="en-US" sz="1800" b="1" dirty="0">
                <a:latin typeface="Calibri" panose="020F0502020204030204" pitchFamily="34" charset="0"/>
              </a:rPr>
              <a:t>↑: technological progress, optimism</a:t>
            </a:r>
          </a:p>
          <a:p>
            <a:r>
              <a:rPr lang="en-US" sz="1800" b="1" i="1" dirty="0">
                <a:latin typeface="Calibri" panose="020F0502020204030204" pitchFamily="34" charset="0"/>
              </a:rPr>
              <a:t>NX</a:t>
            </a:r>
            <a:r>
              <a:rPr lang="en-US" sz="1800" b="1" dirty="0">
                <a:latin typeface="Calibri" panose="020F0502020204030204" pitchFamily="34" charset="0"/>
              </a:rPr>
              <a:t>↑: foreign GDP rises, speculative </a:t>
            </a:r>
            <a:r>
              <a:rPr lang="en-US" sz="1800" b="1" dirty="0" smtClean="0">
                <a:latin typeface="Calibri" panose="020F0502020204030204" pitchFamily="34" charset="0"/>
              </a:rPr>
              <a:t>currency trading </a:t>
            </a:r>
            <a:r>
              <a:rPr lang="en-US" sz="1800" b="1" dirty="0">
                <a:latin typeface="Calibri" panose="020F0502020204030204" pitchFamily="34" charset="0"/>
              </a:rPr>
              <a:t>reduces the exchange value of domestic currency</a:t>
            </a:r>
          </a:p>
          <a:p>
            <a:endParaRPr lang="en-US" sz="1800" b="1" dirty="0">
              <a:latin typeface="Calibri" panose="020F0502020204030204" pitchFamily="34" charset="0"/>
            </a:endParaRPr>
          </a:p>
          <a:p>
            <a:r>
              <a:rPr lang="en-US" sz="1800" b="1" dirty="0" smtClean="0">
                <a:latin typeface="Calibri" panose="020F0502020204030204" pitchFamily="34" charset="0"/>
              </a:rPr>
              <a:t>In these cases, </a:t>
            </a:r>
            <a:r>
              <a:rPr lang="en-US" sz="1800" b="1" dirty="0">
                <a:latin typeface="Calibri" panose="020F0502020204030204" pitchFamily="34" charset="0"/>
              </a:rPr>
              <a:t>aggregate demand increases (</a:t>
            </a:r>
            <a:r>
              <a:rPr lang="en-US" altLang="en-US" sz="1800" b="1" i="1" dirty="0">
                <a:latin typeface="Calibri" panose="020F0502020204030204" pitchFamily="34" charset="0"/>
                <a:ea typeface="Calibri" pitchFamily="34" charset="0"/>
              </a:rPr>
              <a:t>C</a:t>
            </a:r>
            <a:r>
              <a:rPr lang="en-US" altLang="en-US" sz="1800" b="1" dirty="0">
                <a:latin typeface="Calibri" panose="020F0502020204030204" pitchFamily="34" charset="0"/>
                <a:ea typeface="Calibri" pitchFamily="34" charset="0"/>
              </a:rPr>
              <a:t> + </a:t>
            </a:r>
            <a:r>
              <a:rPr lang="en-US" altLang="en-US" sz="1800" b="1" i="1" dirty="0">
                <a:latin typeface="Calibri" panose="020F0502020204030204" pitchFamily="34" charset="0"/>
                <a:ea typeface="Calibri" pitchFamily="34" charset="0"/>
              </a:rPr>
              <a:t>I</a:t>
            </a:r>
            <a:r>
              <a:rPr lang="en-US" altLang="en-US" sz="1800" b="1" dirty="0">
                <a:latin typeface="Calibri" panose="020F0502020204030204" pitchFamily="34" charset="0"/>
                <a:ea typeface="Calibri" pitchFamily="34" charset="0"/>
              </a:rPr>
              <a:t> + </a:t>
            </a:r>
            <a:r>
              <a:rPr lang="en-US" altLang="en-US" sz="1800" b="1" i="1" dirty="0">
                <a:latin typeface="Calibri" panose="020F0502020204030204" pitchFamily="34" charset="0"/>
                <a:ea typeface="Calibri" pitchFamily="34" charset="0"/>
              </a:rPr>
              <a:t>G</a:t>
            </a:r>
            <a:r>
              <a:rPr lang="en-US" altLang="en-US" sz="1800" b="1" dirty="0">
                <a:latin typeface="Calibri" panose="020F0502020204030204" pitchFamily="34" charset="0"/>
                <a:ea typeface="Calibri" pitchFamily="34" charset="0"/>
              </a:rPr>
              <a:t> + </a:t>
            </a:r>
            <a:r>
              <a:rPr lang="en-US" altLang="en-US" sz="1800" b="1" i="1" dirty="0">
                <a:latin typeface="Calibri" panose="020F0502020204030204" pitchFamily="34" charset="0"/>
                <a:ea typeface="Calibri" pitchFamily="34" charset="0"/>
              </a:rPr>
              <a:t>NX </a:t>
            </a:r>
            <a:r>
              <a:rPr lang="en-US" sz="1800" b="1" dirty="0">
                <a:latin typeface="Calibri" panose="020F0502020204030204" pitchFamily="34" charset="0"/>
              </a:rPr>
              <a:t>↑) even </a:t>
            </a:r>
            <a:r>
              <a:rPr lang="en-US" sz="1800" b="1" dirty="0" smtClean="0">
                <a:latin typeface="Calibri" panose="020F0502020204030204" pitchFamily="34" charset="0"/>
              </a:rPr>
              <a:t>though </a:t>
            </a:r>
            <a:r>
              <a:rPr lang="en-US" sz="1800" b="1" dirty="0">
                <a:latin typeface="Calibri" panose="020F0502020204030204" pitchFamily="34" charset="0"/>
              </a:rPr>
              <a:t>the price level is unchanged.</a:t>
            </a:r>
          </a:p>
        </p:txBody>
      </p:sp>
    </p:spTree>
    <p:extLst>
      <p:ext uri="{BB962C8B-B14F-4D97-AF65-F5344CB8AC3E}">
        <p14:creationId xmlns:p14="http://schemas.microsoft.com/office/powerpoint/2010/main" val="4861895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a:r>
              <a:rPr lang="en-US" sz="1800" cap="all" dirty="0">
                <a:solidFill>
                  <a:srgbClr val="C00000"/>
                </a:solidFill>
              </a:rPr>
              <a:t>The Aggregate-demand curve:</a:t>
            </a:r>
            <a:br>
              <a:rPr lang="en-US" sz="1800" cap="all" dirty="0">
                <a:solidFill>
                  <a:srgbClr val="C00000"/>
                </a:solidFill>
              </a:rPr>
            </a:br>
            <a:r>
              <a:rPr lang="en-US" sz="3600" dirty="0"/>
              <a:t>Why </a:t>
            </a:r>
            <a:r>
              <a:rPr lang="en-US" altLang="en-US" sz="3600" dirty="0" smtClean="0">
                <a:ea typeface="Calibri" pitchFamily="34" charset="0"/>
              </a:rPr>
              <a:t>the </a:t>
            </a:r>
            <a:r>
              <a:rPr lang="en-US" altLang="en-US" sz="3600" dirty="0">
                <a:ea typeface="Calibri" pitchFamily="34" charset="0"/>
              </a:rPr>
              <a:t>Aggregate-Demand Curve Might Shift</a:t>
            </a:r>
            <a:endParaRPr lang="en-US" altLang="en-US" sz="3600" dirty="0">
              <a:latin typeface="Tahoma" pitchFamily="34" charset="0"/>
              <a:ea typeface="Calibri" pitchFamily="34" charset="0"/>
            </a:endParaRPr>
          </a:p>
        </p:txBody>
      </p:sp>
      <p:sp>
        <p:nvSpPr>
          <p:cNvPr id="44035" name="Rectangle 3"/>
          <p:cNvSpPr>
            <a:spLocks noGrp="1" noChangeArrowheads="1"/>
          </p:cNvSpPr>
          <p:nvPr>
            <p:ph idx="1"/>
          </p:nvPr>
        </p:nvSpPr>
        <p:spPr/>
        <p:txBody>
          <a:bodyPr/>
          <a:lstStyle/>
          <a:p>
            <a:r>
              <a:rPr lang="en-US" altLang="en-US" dirty="0" smtClean="0">
                <a:ea typeface="Calibri" pitchFamily="34" charset="0"/>
              </a:rPr>
              <a:t>Shifts arising from </a:t>
            </a:r>
          </a:p>
          <a:p>
            <a:pPr lvl="1"/>
            <a:r>
              <a:rPr lang="en-US" altLang="en-US" dirty="0" smtClean="0">
                <a:ea typeface="Calibri" pitchFamily="34" charset="0"/>
              </a:rPr>
              <a:t>Consumption: consumer optimism, tax rates, prices of assets (stocks, bonds, real estate)</a:t>
            </a:r>
          </a:p>
          <a:p>
            <a:pPr lvl="1"/>
            <a:r>
              <a:rPr lang="en-US" altLang="en-US" dirty="0" smtClean="0">
                <a:ea typeface="Calibri" pitchFamily="34" charset="0"/>
              </a:rPr>
              <a:t>Investment: technological progress, business confidence, tax rates, money supply</a:t>
            </a:r>
          </a:p>
          <a:p>
            <a:pPr lvl="1"/>
            <a:r>
              <a:rPr lang="en-US" altLang="en-US" dirty="0" smtClean="0">
                <a:ea typeface="Calibri" pitchFamily="34" charset="0"/>
              </a:rPr>
              <a:t>Government Purchases</a:t>
            </a:r>
          </a:p>
          <a:p>
            <a:pPr lvl="1"/>
            <a:r>
              <a:rPr lang="en-US" altLang="en-US" dirty="0" smtClean="0">
                <a:ea typeface="Calibri" pitchFamily="34" charset="0"/>
              </a:rPr>
              <a:t>Net Exports: foreign GDP, expectations about exchange rates</a:t>
            </a:r>
          </a:p>
        </p:txBody>
      </p:sp>
      <p:cxnSp>
        <p:nvCxnSpPr>
          <p:cNvPr id="44036" name="Straight Arrow Connector 4"/>
          <p:cNvCxnSpPr>
            <a:cxnSpLocks noChangeShapeType="1"/>
          </p:cNvCxnSpPr>
          <p:nvPr/>
        </p:nvCxnSpPr>
        <p:spPr bwMode="auto">
          <a:xfrm>
            <a:off x="7924800" y="6553200"/>
            <a:ext cx="21336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4037" name="Straight Arrow Connector 6"/>
          <p:cNvCxnSpPr>
            <a:cxnSpLocks noChangeShapeType="1"/>
          </p:cNvCxnSpPr>
          <p:nvPr/>
        </p:nvCxnSpPr>
        <p:spPr bwMode="auto">
          <a:xfrm rot="5400000" flipH="1" flipV="1">
            <a:off x="7200901" y="5829301"/>
            <a:ext cx="1447800" cy="317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44038" name="Straight Connector 8"/>
          <p:cNvCxnSpPr>
            <a:cxnSpLocks noChangeShapeType="1"/>
          </p:cNvCxnSpPr>
          <p:nvPr/>
        </p:nvCxnSpPr>
        <p:spPr bwMode="auto">
          <a:xfrm rot="16200000" flipH="1">
            <a:off x="7924800" y="5486400"/>
            <a:ext cx="1219200" cy="609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44039" name="Straight Connector 9"/>
          <p:cNvCxnSpPr>
            <a:cxnSpLocks noChangeShapeType="1"/>
          </p:cNvCxnSpPr>
          <p:nvPr/>
        </p:nvCxnSpPr>
        <p:spPr bwMode="auto">
          <a:xfrm rot="16200000" flipH="1">
            <a:off x="8458200" y="5486400"/>
            <a:ext cx="1219200" cy="60960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1" name="TextBox 10"/>
          <p:cNvSpPr txBox="1"/>
          <p:nvPr/>
        </p:nvSpPr>
        <p:spPr>
          <a:xfrm>
            <a:off x="9982200" y="6400800"/>
            <a:ext cx="381000" cy="338138"/>
          </a:xfrm>
          <a:prstGeom prst="rect">
            <a:avLst/>
          </a:prstGeom>
          <a:noFill/>
        </p:spPr>
        <p:txBody>
          <a:bodyPr>
            <a:spAutoFit/>
          </a:bodyPr>
          <a:lstStyle/>
          <a:p>
            <a:pPr>
              <a:defRPr/>
            </a:pPr>
            <a:r>
              <a:rPr lang="en-US" sz="1600" i="1" dirty="0">
                <a:latin typeface="+mn-lt"/>
              </a:rPr>
              <a:t>Y</a:t>
            </a:r>
          </a:p>
        </p:txBody>
      </p:sp>
      <p:sp>
        <p:nvSpPr>
          <p:cNvPr id="12" name="TextBox 11"/>
          <p:cNvSpPr txBox="1"/>
          <p:nvPr/>
        </p:nvSpPr>
        <p:spPr>
          <a:xfrm>
            <a:off x="7620000" y="5029200"/>
            <a:ext cx="381000" cy="338138"/>
          </a:xfrm>
          <a:prstGeom prst="rect">
            <a:avLst/>
          </a:prstGeom>
          <a:noFill/>
        </p:spPr>
        <p:txBody>
          <a:bodyPr>
            <a:spAutoFit/>
          </a:bodyPr>
          <a:lstStyle/>
          <a:p>
            <a:pPr>
              <a:defRPr/>
            </a:pPr>
            <a:r>
              <a:rPr lang="en-US" sz="1600" i="1" dirty="0">
                <a:latin typeface="+mn-lt"/>
              </a:rPr>
              <a:t>P</a:t>
            </a:r>
          </a:p>
        </p:txBody>
      </p:sp>
      <p:cxnSp>
        <p:nvCxnSpPr>
          <p:cNvPr id="44042" name="Straight Connector 13"/>
          <p:cNvCxnSpPr>
            <a:cxnSpLocks noChangeShapeType="1"/>
          </p:cNvCxnSpPr>
          <p:nvPr/>
        </p:nvCxnSpPr>
        <p:spPr bwMode="auto">
          <a:xfrm>
            <a:off x="7924800" y="5562600"/>
            <a:ext cx="990600" cy="1588"/>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44043" name="Straight Connector 15"/>
          <p:cNvCxnSpPr>
            <a:cxnSpLocks noChangeShapeType="1"/>
          </p:cNvCxnSpPr>
          <p:nvPr/>
        </p:nvCxnSpPr>
        <p:spPr bwMode="auto">
          <a:xfrm rot="5400000">
            <a:off x="8439151" y="6057901"/>
            <a:ext cx="990600" cy="3175"/>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cxnSp>
        <p:nvCxnSpPr>
          <p:cNvPr id="44044" name="Straight Connector 16"/>
          <p:cNvCxnSpPr>
            <a:cxnSpLocks noChangeShapeType="1"/>
          </p:cNvCxnSpPr>
          <p:nvPr/>
        </p:nvCxnSpPr>
        <p:spPr bwMode="auto">
          <a:xfrm rot="5400000">
            <a:off x="7934326" y="6076951"/>
            <a:ext cx="990600" cy="3175"/>
          </a:xfrm>
          <a:prstGeom prst="line">
            <a:avLst/>
          </a:prstGeom>
          <a:noFill/>
          <a:ln w="12700" algn="ctr">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chor="t"/>
          <a:lstStyle/>
          <a:p>
            <a:r>
              <a:rPr lang="en-US" altLang="en-US" dirty="0"/>
              <a:t>Table 1 The </a:t>
            </a:r>
            <a:r>
              <a:rPr lang="en-US" altLang="en-US" dirty="0" smtClean="0"/>
              <a:t>aggregate-demand curve: summary (a)</a:t>
            </a:r>
          </a:p>
        </p:txBody>
      </p:sp>
      <p:graphicFrame>
        <p:nvGraphicFramePr>
          <p:cNvPr id="6" name="Table 5"/>
          <p:cNvGraphicFramePr>
            <a:graphicFrameLocks noGrp="1"/>
          </p:cNvGraphicFramePr>
          <p:nvPr/>
        </p:nvGraphicFramePr>
        <p:xfrm>
          <a:off x="1879600" y="1444626"/>
          <a:ext cx="8205788" cy="2290785"/>
        </p:xfrm>
        <a:graphic>
          <a:graphicData uri="http://schemas.openxmlformats.org/drawingml/2006/table">
            <a:tbl>
              <a:tblPr>
                <a:tableStyleId>{5C22544A-7EE6-4342-B048-85BDC9FD1C3A}</a:tableStyleId>
              </a:tblPr>
              <a:tblGrid>
                <a:gridCol w="8205788">
                  <a:extLst>
                    <a:ext uri="{9D8B030D-6E8A-4147-A177-3AD203B41FA5}">
                      <a16:colId xmlns:a16="http://schemas.microsoft.com/office/drawing/2014/main" val="20000"/>
                    </a:ext>
                  </a:extLst>
                </a:gridCol>
              </a:tblGrid>
              <a:tr h="3706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99"/>
                          </a:solidFill>
                        </a:rPr>
                        <a:t>Why Does the Aggregate-Demand Curve Slope Downward?</a:t>
                      </a:r>
                      <a:endParaRPr lang="en-US" sz="1800" dirty="0"/>
                    </a:p>
                  </a:txBody>
                  <a:tcPr marL="91439" marR="91439"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40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The Wealth Effect: A lower price level increases real wealth, which stimulates spending on consumption.</a:t>
                      </a:r>
                      <a:endParaRPr lang="en-US" sz="1800" dirty="0"/>
                    </a:p>
                  </a:txBody>
                  <a:tcPr marL="91439" marR="91439"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640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2. The Interest-Rate Effect: A lower price level reduces the interest rate, which stimulates spending on investment.</a:t>
                      </a:r>
                    </a:p>
                  </a:txBody>
                  <a:tcPr marL="91439" marR="91439"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40031">
                <a:tc>
                  <a:txBody>
                    <a:bodyPr/>
                    <a:lstStyle/>
                    <a:p>
                      <a:r>
                        <a:rPr lang="en-US" sz="1800" dirty="0" smtClean="0"/>
                        <a:t>3. The Exchange-Rate Effect: A lower price level causes the real exchange rate to depreciate, which stimulates spending on net exports</a:t>
                      </a:r>
                      <a:endParaRPr lang="en-US" sz="1800" dirty="0"/>
                    </a:p>
                  </a:txBody>
                  <a:tcPr marL="91439" marR="91439" marT="45699" marB="4569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chor="t"/>
          <a:lstStyle/>
          <a:p>
            <a:r>
              <a:rPr lang="en-US" altLang="en-US" dirty="0"/>
              <a:t>Table 1 The </a:t>
            </a:r>
            <a:r>
              <a:rPr lang="en-US" altLang="en-US" dirty="0" smtClean="0"/>
              <a:t>aggregate-demand curve: summary (b)</a:t>
            </a:r>
          </a:p>
        </p:txBody>
      </p:sp>
      <p:sp>
        <p:nvSpPr>
          <p:cNvPr id="46084" name="TextBox 4"/>
          <p:cNvSpPr txBox="1">
            <a:spLocks noChangeArrowheads="1"/>
          </p:cNvSpPr>
          <p:nvPr/>
        </p:nvSpPr>
        <p:spPr bwMode="auto">
          <a:xfrm>
            <a:off x="1524001" y="2873375"/>
            <a:ext cx="9001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500">
                <a:cs typeface="Arial" charset="0"/>
              </a:rPr>
              <a:t>.</a:t>
            </a:r>
          </a:p>
        </p:txBody>
      </p:sp>
      <p:graphicFrame>
        <p:nvGraphicFramePr>
          <p:cNvPr id="6" name="Table 5"/>
          <p:cNvGraphicFramePr>
            <a:graphicFrameLocks noGrp="1"/>
          </p:cNvGraphicFramePr>
          <p:nvPr/>
        </p:nvGraphicFramePr>
        <p:xfrm>
          <a:off x="1701801" y="1117600"/>
          <a:ext cx="8658225" cy="5659440"/>
        </p:xfrm>
        <a:graphic>
          <a:graphicData uri="http://schemas.openxmlformats.org/drawingml/2006/table">
            <a:tbl>
              <a:tblPr>
                <a:tableStyleId>{5C22544A-7EE6-4342-B048-85BDC9FD1C3A}</a:tableStyleId>
              </a:tblPr>
              <a:tblGrid>
                <a:gridCol w="8658225">
                  <a:extLst>
                    <a:ext uri="{9D8B030D-6E8A-4147-A177-3AD203B41FA5}">
                      <a16:colId xmlns:a16="http://schemas.microsoft.com/office/drawing/2014/main" val="20000"/>
                    </a:ext>
                  </a:extLst>
                </a:gridCol>
              </a:tblGrid>
              <a:tr h="370867">
                <a:tc>
                  <a:txBody>
                    <a:bodyPr/>
                    <a:lstStyle/>
                    <a:p>
                      <a:r>
                        <a:rPr lang="en-US" sz="1700" dirty="0" smtClean="0">
                          <a:solidFill>
                            <a:srgbClr val="000099"/>
                          </a:solidFill>
                        </a:rPr>
                        <a:t>Why Might the Aggregate-Demand Curve Shift?</a:t>
                      </a:r>
                      <a:endParaRPr lang="en-US" sz="1700" dirty="0">
                        <a:solidFill>
                          <a:srgbClr val="000099"/>
                        </a:solidFill>
                      </a:endParaRPr>
                    </a:p>
                  </a:txBody>
                  <a:tcPr marL="91452" marR="91452"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127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1. Shifts Arising from Consumption: An event that makes consumers spend more at a given price level (a tax cut, a stock-market boom) shifts the aggregate-demand curve to the right. An event that makes consumers spend less at a given price level (a tax hike, a stock-market decline) shifts the aggregate-demand curve to the left.</a:t>
                      </a:r>
                    </a:p>
                  </a:txBody>
                  <a:tcPr marL="91452" marR="91452"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3869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2. Shifts Arising from Investment: An event that makes firms invest more at a given price level (optimism about the future, a fall in interest rates due to an increase in the money supply) shifts the aggregate-demand curve to the right. An event that makes firms invest less at a given price level (pessimism about the future, a rise in interest rates due to a decrease in the money supply) shifts the aggregate-demand curve to the left.</a:t>
                      </a:r>
                    </a:p>
                  </a:txBody>
                  <a:tcPr marL="91452" marR="91452"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3868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00" dirty="0" smtClean="0"/>
                        <a:t>3. Shifts Arising from Government Purchases: An increase in government purchases of goods and services (greater spending on defense or highway construction) shifts the aggregate-demand curve to the right. A decrease in government purchases on goods and services (a cutback in defense or highway spending) shifts the aggregate-demand curve to the left.</a:t>
                      </a:r>
                      <a:endParaRPr lang="en-US" sz="1700" dirty="0"/>
                    </a:p>
                  </a:txBody>
                  <a:tcPr marL="91452" marR="91452"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386942">
                <a:tc>
                  <a:txBody>
                    <a:bodyPr/>
                    <a:lstStyle/>
                    <a:p>
                      <a:r>
                        <a:rPr lang="en-US" sz="1700" dirty="0" smtClean="0"/>
                        <a:t>4. Shifts Arising from Net Exports: An event that raises spending on net exports at a given price level (a boom overseas, speculation that causes an exchange-rate depreciation) shifts the aggregate-demand curve to the right. An event that reduces spending on net exports at a given price level (a recession overseas, speculation that causes an exchange-rate appreciation) shifts the aggregate-demand curve to the left</a:t>
                      </a:r>
                      <a:endParaRPr lang="en-US" sz="1700" dirty="0"/>
                    </a:p>
                  </a:txBody>
                  <a:tcPr marL="91452" marR="91452" marT="45723" marB="4572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a:t>
            </a:r>
            <a:endParaRPr lang="en-US" dirty="0"/>
          </a:p>
        </p:txBody>
      </p:sp>
      <p:sp>
        <p:nvSpPr>
          <p:cNvPr id="6" name="Content Placeholder 5"/>
          <p:cNvSpPr>
            <a:spLocks noGrp="1"/>
          </p:cNvSpPr>
          <p:nvPr>
            <p:ph idx="1"/>
          </p:nvPr>
        </p:nvSpPr>
        <p:spPr/>
        <p:txBody>
          <a:bodyPr/>
          <a:lstStyle/>
          <a:p>
            <a:r>
              <a:rPr lang="en-US" dirty="0"/>
              <a:t>The Aggregate Demand </a:t>
            </a:r>
            <a:r>
              <a:rPr lang="en-US" dirty="0" smtClean="0"/>
              <a:t>Curve, </a:t>
            </a:r>
            <a:r>
              <a:rPr lang="en-US" dirty="0" smtClean="0">
                <a:hlinkClick r:id="rId2"/>
              </a:rPr>
              <a:t>https</a:t>
            </a:r>
            <a:r>
              <a:rPr lang="en-US" dirty="0">
                <a:hlinkClick r:id="rId2"/>
              </a:rPr>
              <a:t>://</a:t>
            </a:r>
            <a:r>
              <a:rPr lang="en-US" dirty="0" smtClean="0">
                <a:hlinkClick r:id="rId2"/>
              </a:rPr>
              <a:t>youtu.be/jL94Fdcdv1Y</a:t>
            </a:r>
            <a:r>
              <a:rPr lang="en-US" dirty="0" smtClean="0"/>
              <a:t>, Marginal Revolution University, YouTube, April 18, 2017</a:t>
            </a:r>
          </a:p>
          <a:p>
            <a:pPr lvl="1"/>
            <a:r>
              <a:rPr lang="en-US" dirty="0"/>
              <a:t>T</a:t>
            </a:r>
            <a:r>
              <a:rPr lang="en-US" dirty="0" smtClean="0"/>
              <a:t>his treatment has the </a:t>
            </a:r>
            <a:r>
              <a:rPr lang="en-US" i="1" dirty="0" smtClean="0"/>
              <a:t>growth rate </a:t>
            </a:r>
            <a:r>
              <a:rPr lang="en-US" dirty="0" smtClean="0"/>
              <a:t>of real GDP on the horizontal axis and the </a:t>
            </a:r>
            <a:r>
              <a:rPr lang="en-US" i="1" dirty="0" smtClean="0"/>
              <a:t>growth rate </a:t>
            </a:r>
            <a:r>
              <a:rPr lang="en-US" dirty="0" smtClean="0"/>
              <a:t>of the price level (that is, inflation) on the vertical axis.</a:t>
            </a:r>
          </a:p>
          <a:p>
            <a:endParaRPr lang="en-US" dirty="0"/>
          </a:p>
        </p:txBody>
      </p:sp>
      <p:sp>
        <p:nvSpPr>
          <p:cNvPr id="4" name="Slide Number Placeholder 3"/>
          <p:cNvSpPr>
            <a:spLocks noGrp="1"/>
          </p:cNvSpPr>
          <p:nvPr>
            <p:ph type="sldNum" sz="quarter" idx="4294967295"/>
          </p:nvPr>
        </p:nvSpPr>
        <p:spPr>
          <a:xfrm>
            <a:off x="10058400" y="6416676"/>
            <a:ext cx="609600" cy="365125"/>
          </a:xfrm>
          <a:prstGeom prst="rect">
            <a:avLst/>
          </a:prstGeom>
        </p:spPr>
        <p:txBody>
          <a:bodyPr/>
          <a:lstStyle/>
          <a:p>
            <a:pPr>
              <a:defRPr/>
            </a:pPr>
            <a:fld id="{1E213ED0-1CC4-453D-90CF-1EDF1CE51555}" type="slidenum">
              <a:rPr lang="en-US" smtClean="0"/>
              <a:pPr>
                <a:defRPr/>
              </a:pPr>
              <a:t>44</a:t>
            </a:fld>
            <a:endParaRPr lang="en-US"/>
          </a:p>
        </p:txBody>
      </p:sp>
    </p:spTree>
    <p:extLst>
      <p:ext uri="{BB962C8B-B14F-4D97-AF65-F5344CB8AC3E}">
        <p14:creationId xmlns:p14="http://schemas.microsoft.com/office/powerpoint/2010/main" val="3851868200"/>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The Aggregate-supply curve(S)</a:t>
            </a:r>
            <a:endParaRPr lang="en-US" dirty="0"/>
          </a:p>
        </p:txBody>
      </p:sp>
      <p:sp>
        <p:nvSpPr>
          <p:cNvPr id="47107" name="Text Placeholder 6"/>
          <p:cNvSpPr>
            <a:spLocks noGrp="1"/>
          </p:cNvSpPr>
          <p:nvPr>
            <p:ph type="body" idx="1"/>
          </p:nvPr>
        </p:nvSpPr>
        <p:spPr/>
        <p:txBody>
          <a:bodyPr/>
          <a:lstStyle/>
          <a:p>
            <a:r>
              <a:rPr lang="en-US" altLang="en-US" dirty="0" smtClean="0">
                <a:ea typeface="Calibri" pitchFamily="34" charset="0"/>
              </a:rPr>
              <a:t>Here, I discuss long-run </a:t>
            </a:r>
            <a:r>
              <a:rPr lang="en-US" altLang="en-US" dirty="0">
                <a:ea typeface="Calibri" pitchFamily="34" charset="0"/>
              </a:rPr>
              <a:t>and short-run aggregate supply </a:t>
            </a:r>
            <a:r>
              <a:rPr lang="en-US" altLang="en-US" dirty="0" smtClean="0">
                <a:ea typeface="Calibri" pitchFamily="34" charset="0"/>
              </a:rPr>
              <a:t>curves. The </a:t>
            </a:r>
            <a:r>
              <a:rPr lang="en-US" altLang="en-US" i="1" dirty="0">
                <a:ea typeface="Calibri" pitchFamily="34" charset="0"/>
              </a:rPr>
              <a:t>aggregate-supply </a:t>
            </a:r>
            <a:r>
              <a:rPr lang="en-US" altLang="en-US" i="1" dirty="0" smtClean="0">
                <a:ea typeface="Calibri" pitchFamily="34" charset="0"/>
              </a:rPr>
              <a:t>curves </a:t>
            </a:r>
            <a:r>
              <a:rPr lang="en-US" altLang="en-US" dirty="0" smtClean="0">
                <a:ea typeface="Calibri" pitchFamily="34" charset="0"/>
              </a:rPr>
              <a:t>show </a:t>
            </a:r>
            <a:r>
              <a:rPr lang="en-US" altLang="en-US" dirty="0">
                <a:ea typeface="Calibri" pitchFamily="34" charset="0"/>
              </a:rPr>
              <a:t>the market value of </a:t>
            </a:r>
            <a:r>
              <a:rPr lang="en-US" altLang="en-US" dirty="0" smtClean="0">
                <a:ea typeface="Calibri" pitchFamily="34" charset="0"/>
              </a:rPr>
              <a:t>final </a:t>
            </a:r>
            <a:r>
              <a:rPr lang="en-US" altLang="en-US" dirty="0">
                <a:ea typeface="Calibri" pitchFamily="34" charset="0"/>
              </a:rPr>
              <a:t>goods and services that </a:t>
            </a:r>
            <a:r>
              <a:rPr lang="en-US" altLang="en-US" dirty="0" smtClean="0">
                <a:ea typeface="Calibri" pitchFamily="34" charset="0"/>
              </a:rPr>
              <a:t>domestic sellers </a:t>
            </a:r>
            <a:r>
              <a:rPr lang="en-US" altLang="en-US" dirty="0">
                <a:ea typeface="Calibri" pitchFamily="34" charset="0"/>
              </a:rPr>
              <a:t>would like to produce and sell at each price level</a:t>
            </a:r>
            <a:r>
              <a:rPr lang="en-US" altLang="en-US" dirty="0" smtClean="0">
                <a:ea typeface="Calibri" pitchFamily="34" charset="0"/>
              </a:rPr>
              <a:t>.</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mtClean="0">
                <a:ea typeface="Calibri" pitchFamily="34" charset="0"/>
              </a:rPr>
              <a:t>THE AGGREGATE-SUPPLY CURVE</a:t>
            </a:r>
            <a:endParaRPr lang="en-US" altLang="en-US" smtClean="0">
              <a:latin typeface="Tahoma" pitchFamily="34" charset="0"/>
              <a:ea typeface="Calibri" pitchFamily="34" charset="0"/>
            </a:endParaRPr>
          </a:p>
        </p:txBody>
      </p:sp>
      <p:sp>
        <p:nvSpPr>
          <p:cNvPr id="48131" name="Rectangle 3"/>
          <p:cNvSpPr>
            <a:spLocks noGrp="1" noChangeArrowheads="1"/>
          </p:cNvSpPr>
          <p:nvPr>
            <p:ph idx="1"/>
          </p:nvPr>
        </p:nvSpPr>
        <p:spPr/>
        <p:txBody>
          <a:bodyPr/>
          <a:lstStyle/>
          <a:p>
            <a:r>
              <a:rPr lang="en-US" altLang="en-US" dirty="0" smtClean="0">
                <a:ea typeface="Calibri" pitchFamily="34" charset="0"/>
              </a:rPr>
              <a:t>The upward-sloping aggregate supply curve that we saw earlier is more precisely called the </a:t>
            </a:r>
            <a:r>
              <a:rPr lang="en-US" altLang="en-US" i="1" dirty="0">
                <a:solidFill>
                  <a:srgbClr val="25A9A6"/>
                </a:solidFill>
                <a:ea typeface="Calibri" pitchFamily="34" charset="0"/>
              </a:rPr>
              <a:t>short-run aggregate-supply </a:t>
            </a:r>
            <a:r>
              <a:rPr lang="en-US" altLang="en-US" dirty="0" smtClean="0">
                <a:ea typeface="Calibri" pitchFamily="34" charset="0"/>
              </a:rPr>
              <a:t>(</a:t>
            </a:r>
            <a:r>
              <a:rPr lang="en-US" altLang="en-US" i="1" dirty="0" smtClean="0">
                <a:ea typeface="Calibri" pitchFamily="34" charset="0"/>
              </a:rPr>
              <a:t>SRAS</a:t>
            </a:r>
            <a:r>
              <a:rPr lang="en-US" altLang="en-US" dirty="0" smtClean="0">
                <a:ea typeface="Calibri" pitchFamily="34" charset="0"/>
              </a:rPr>
              <a:t>)</a:t>
            </a:r>
            <a:r>
              <a:rPr lang="en-US" altLang="en-US" dirty="0">
                <a:ea typeface="Calibri" pitchFamily="34" charset="0"/>
              </a:rPr>
              <a:t> curve </a:t>
            </a:r>
            <a:endParaRPr lang="en-US" altLang="en-US" dirty="0" smtClean="0">
              <a:ea typeface="Calibri" pitchFamily="34" charset="0"/>
            </a:endParaRPr>
          </a:p>
          <a:p>
            <a:endParaRPr lang="en-US" altLang="en-US" dirty="0">
              <a:ea typeface="Calibri" pitchFamily="34" charset="0"/>
            </a:endParaRPr>
          </a:p>
          <a:p>
            <a:r>
              <a:rPr lang="en-US" altLang="en-US" dirty="0" smtClean="0">
                <a:ea typeface="Calibri" pitchFamily="34" charset="0"/>
              </a:rPr>
              <a:t>The </a:t>
            </a:r>
            <a:r>
              <a:rPr lang="en-US" altLang="en-US" i="1" dirty="0">
                <a:solidFill>
                  <a:srgbClr val="25A9A6"/>
                </a:solidFill>
                <a:ea typeface="Calibri" pitchFamily="34" charset="0"/>
              </a:rPr>
              <a:t>long-run aggregate-supply </a:t>
            </a:r>
            <a:r>
              <a:rPr lang="en-US" altLang="en-US" dirty="0" smtClean="0">
                <a:ea typeface="Calibri" pitchFamily="34" charset="0"/>
              </a:rPr>
              <a:t>(</a:t>
            </a:r>
            <a:r>
              <a:rPr lang="en-US" altLang="en-US" i="1" dirty="0" smtClean="0">
                <a:ea typeface="Calibri" pitchFamily="34" charset="0"/>
              </a:rPr>
              <a:t>LRAS</a:t>
            </a:r>
            <a:r>
              <a:rPr lang="en-US" altLang="en-US" dirty="0" smtClean="0">
                <a:ea typeface="Calibri" pitchFamily="34" charset="0"/>
              </a:rPr>
              <a:t>) curve, on the other hand, is vertical</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3"/>
          <p:cNvSpPr>
            <a:spLocks noGrp="1" noChangeArrowheads="1"/>
          </p:cNvSpPr>
          <p:nvPr>
            <p:ph type="title"/>
          </p:nvPr>
        </p:nvSpPr>
        <p:spPr>
          <a:xfrm>
            <a:off x="2133600" y="228600"/>
            <a:ext cx="8229600" cy="685800"/>
          </a:xfrm>
        </p:spPr>
        <p:txBody>
          <a:bodyPr/>
          <a:lstStyle/>
          <a:p>
            <a:pPr algn="l">
              <a:lnSpc>
                <a:spcPct val="80000"/>
              </a:lnSpc>
            </a:pPr>
            <a:r>
              <a:rPr lang="en-US" altLang="en-US" sz="2800">
                <a:ea typeface="Calibri" panose="020F0502020204030204" pitchFamily="34" charset="0"/>
              </a:rPr>
              <a:t>Figure 4 The Long-Run Aggregate-Supply Curve</a:t>
            </a:r>
          </a:p>
        </p:txBody>
      </p:sp>
      <p:sp>
        <p:nvSpPr>
          <p:cNvPr id="50179" name="Freeform 17"/>
          <p:cNvSpPr>
            <a:spLocks/>
          </p:cNvSpPr>
          <p:nvPr/>
        </p:nvSpPr>
        <p:spPr bwMode="auto">
          <a:xfrm>
            <a:off x="3414713" y="1362076"/>
            <a:ext cx="6462712" cy="4284663"/>
          </a:xfrm>
          <a:custGeom>
            <a:avLst/>
            <a:gdLst>
              <a:gd name="T0" fmla="*/ 0 w 4071"/>
              <a:gd name="T1" fmla="*/ 0 h 2699"/>
              <a:gd name="T2" fmla="*/ 0 w 4071"/>
              <a:gd name="T3" fmla="*/ 2147483647 h 2699"/>
              <a:gd name="T4" fmla="*/ 2147483647 w 4071"/>
              <a:gd name="T5" fmla="*/ 2147483647 h 2699"/>
              <a:gd name="T6" fmla="*/ 0 60000 65536"/>
              <a:gd name="T7" fmla="*/ 0 60000 65536"/>
              <a:gd name="T8" fmla="*/ 0 60000 65536"/>
              <a:gd name="T9" fmla="*/ 0 w 4071"/>
              <a:gd name="T10" fmla="*/ 0 h 2699"/>
              <a:gd name="T11" fmla="*/ 4071 w 4071"/>
              <a:gd name="T12" fmla="*/ 2699 h 2699"/>
            </a:gdLst>
            <a:ahLst/>
            <a:cxnLst>
              <a:cxn ang="T6">
                <a:pos x="T0" y="T1"/>
              </a:cxn>
              <a:cxn ang="T7">
                <a:pos x="T2" y="T3"/>
              </a:cxn>
              <a:cxn ang="T8">
                <a:pos x="T4" y="T5"/>
              </a:cxn>
            </a:cxnLst>
            <a:rect l="T9" t="T10" r="T11" b="T12"/>
            <a:pathLst>
              <a:path w="4071" h="2699">
                <a:moveTo>
                  <a:pt x="0" y="0"/>
                </a:moveTo>
                <a:lnTo>
                  <a:pt x="0" y="2699"/>
                </a:lnTo>
                <a:lnTo>
                  <a:pt x="4071" y="2699"/>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1634" name="Line 18"/>
          <p:cNvSpPr>
            <a:spLocks noChangeShapeType="1"/>
          </p:cNvSpPr>
          <p:nvPr/>
        </p:nvSpPr>
        <p:spPr bwMode="auto">
          <a:xfrm flipV="1">
            <a:off x="3213100" y="3392488"/>
            <a:ext cx="1588" cy="684212"/>
          </a:xfrm>
          <a:prstGeom prst="line">
            <a:avLst/>
          </a:prstGeom>
          <a:noFill/>
          <a:ln w="17526">
            <a:solidFill>
              <a:srgbClr val="000000"/>
            </a:solidFill>
            <a:round/>
            <a:headEnd type="stealth" w="med" len="me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0181" name="Rectangle 19"/>
          <p:cNvSpPr>
            <a:spLocks noChangeArrowheads="1"/>
          </p:cNvSpPr>
          <p:nvPr/>
        </p:nvSpPr>
        <p:spPr bwMode="auto">
          <a:xfrm>
            <a:off x="8861426" y="5684839"/>
            <a:ext cx="9727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50182" name="Rectangle 20"/>
          <p:cNvSpPr>
            <a:spLocks noChangeArrowheads="1"/>
          </p:cNvSpPr>
          <p:nvPr/>
        </p:nvSpPr>
        <p:spPr bwMode="auto">
          <a:xfrm>
            <a:off x="9256714" y="5932489"/>
            <a:ext cx="6123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50183" name="Rectangle 21"/>
          <p:cNvSpPr>
            <a:spLocks noChangeArrowheads="1"/>
          </p:cNvSpPr>
          <p:nvPr/>
        </p:nvSpPr>
        <p:spPr bwMode="auto">
          <a:xfrm>
            <a:off x="5154614" y="5691189"/>
            <a:ext cx="997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Natural rate</a:t>
            </a:r>
            <a:endParaRPr lang="en-US" altLang="en-US" sz="2400">
              <a:latin typeface="Calibri" panose="020F0502020204030204" pitchFamily="34" charset="0"/>
              <a:cs typeface="Calibri" panose="020F0502020204030204" pitchFamily="34" charset="0"/>
            </a:endParaRPr>
          </a:p>
        </p:txBody>
      </p:sp>
      <p:sp>
        <p:nvSpPr>
          <p:cNvPr id="50184" name="Rectangle 22"/>
          <p:cNvSpPr>
            <a:spLocks noChangeArrowheads="1"/>
          </p:cNvSpPr>
          <p:nvPr/>
        </p:nvSpPr>
        <p:spPr bwMode="auto">
          <a:xfrm>
            <a:off x="5118310" y="5938839"/>
            <a:ext cx="1146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a:solidFill>
                  <a:srgbClr val="000000"/>
                </a:solidFill>
                <a:latin typeface="Calibri" panose="020F0502020204030204" pitchFamily="34" charset="0"/>
                <a:cs typeface="Calibri" panose="020F0502020204030204" pitchFamily="34" charset="0"/>
              </a:rPr>
              <a:t>of output (Y</a:t>
            </a:r>
            <a:r>
              <a:rPr lang="en-US" altLang="en-US" sz="1600" baseline="-25000" dirty="0">
                <a:solidFill>
                  <a:srgbClr val="000000"/>
                </a:solidFill>
                <a:latin typeface="Calibri" panose="020F0502020204030204" pitchFamily="34" charset="0"/>
                <a:cs typeface="Calibri" panose="020F0502020204030204" pitchFamily="34" charset="0"/>
              </a:rPr>
              <a:t>N</a:t>
            </a:r>
            <a:r>
              <a:rPr lang="en-US" altLang="en-US" sz="1600" dirty="0">
                <a:solidFill>
                  <a:srgbClr val="000000"/>
                </a:solidFill>
                <a:latin typeface="Calibri" panose="020F0502020204030204" pitchFamily="34" charset="0"/>
                <a:cs typeface="Calibri" panose="020F0502020204030204" pitchFamily="34" charset="0"/>
              </a:rPr>
              <a:t>)</a:t>
            </a:r>
            <a:endParaRPr lang="en-US" altLang="en-US" sz="2400" dirty="0">
              <a:latin typeface="Calibri" panose="020F0502020204030204" pitchFamily="34" charset="0"/>
              <a:cs typeface="Calibri" panose="020F0502020204030204" pitchFamily="34" charset="0"/>
            </a:endParaRPr>
          </a:p>
        </p:txBody>
      </p:sp>
      <p:sp>
        <p:nvSpPr>
          <p:cNvPr id="50185" name="Rectangle 23"/>
          <p:cNvSpPr>
            <a:spLocks noChangeArrowheads="1"/>
          </p:cNvSpPr>
          <p:nvPr/>
        </p:nvSpPr>
        <p:spPr bwMode="auto">
          <a:xfrm>
            <a:off x="2822575" y="1292226"/>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50186" name="Rectangle 24"/>
          <p:cNvSpPr>
            <a:spLocks noChangeArrowheads="1"/>
          </p:cNvSpPr>
          <p:nvPr/>
        </p:nvSpPr>
        <p:spPr bwMode="auto">
          <a:xfrm>
            <a:off x="2797175" y="1538289"/>
            <a:ext cx="4362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50187" name="Rectangle 25"/>
          <p:cNvSpPr>
            <a:spLocks noChangeArrowheads="1"/>
          </p:cNvSpPr>
          <p:nvPr/>
        </p:nvSpPr>
        <p:spPr bwMode="auto">
          <a:xfrm>
            <a:off x="3192463" y="5691189"/>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50188" name="Group 26"/>
          <p:cNvGrpSpPr>
            <a:grpSpLocks/>
          </p:cNvGrpSpPr>
          <p:nvPr/>
        </p:nvGrpSpPr>
        <p:grpSpPr bwMode="auto">
          <a:xfrm>
            <a:off x="5643563" y="2044700"/>
            <a:ext cx="912812" cy="3602038"/>
            <a:chOff x="2595" y="1288"/>
            <a:chExt cx="575" cy="2269"/>
          </a:xfrm>
        </p:grpSpPr>
        <p:sp>
          <p:nvSpPr>
            <p:cNvPr id="50212" name="Line 27"/>
            <p:cNvSpPr>
              <a:spLocks noChangeShapeType="1"/>
            </p:cNvSpPr>
            <p:nvPr/>
          </p:nvSpPr>
          <p:spPr bwMode="auto">
            <a:xfrm>
              <a:off x="2595" y="1288"/>
              <a:ext cx="1" cy="2269"/>
            </a:xfrm>
            <a:prstGeom prst="line">
              <a:avLst/>
            </a:prstGeom>
            <a:noFill/>
            <a:ln w="55563">
              <a:solidFill>
                <a:srgbClr val="00A4B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0213" name="Rectangle 28"/>
            <p:cNvSpPr>
              <a:spLocks noChangeArrowheads="1"/>
            </p:cNvSpPr>
            <p:nvPr/>
          </p:nvSpPr>
          <p:spPr bwMode="auto">
            <a:xfrm>
              <a:off x="2683" y="1300"/>
              <a:ext cx="47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Long-run</a:t>
              </a:r>
              <a:endParaRPr lang="en-US" altLang="en-US" sz="2400">
                <a:latin typeface="Calibri" panose="020F0502020204030204" pitchFamily="34" charset="0"/>
                <a:cs typeface="Calibri" panose="020F0502020204030204" pitchFamily="34" charset="0"/>
              </a:endParaRPr>
            </a:p>
          </p:txBody>
        </p:sp>
        <p:sp>
          <p:nvSpPr>
            <p:cNvPr id="50214" name="Rectangle 29"/>
            <p:cNvSpPr>
              <a:spLocks noChangeArrowheads="1"/>
            </p:cNvSpPr>
            <p:nvPr/>
          </p:nvSpPr>
          <p:spPr bwMode="auto">
            <a:xfrm>
              <a:off x="2652" y="1455"/>
              <a:ext cx="51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50215" name="Rectangle 30"/>
            <p:cNvSpPr>
              <a:spLocks noChangeArrowheads="1"/>
            </p:cNvSpPr>
            <p:nvPr/>
          </p:nvSpPr>
          <p:spPr bwMode="auto">
            <a:xfrm>
              <a:off x="2749" y="1611"/>
              <a:ext cx="341"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supply</a:t>
              </a:r>
              <a:endParaRPr lang="en-US" altLang="en-US" sz="2400">
                <a:latin typeface="Calibri" panose="020F0502020204030204" pitchFamily="34" charset="0"/>
                <a:cs typeface="Calibri" panose="020F0502020204030204" pitchFamily="34" charset="0"/>
              </a:endParaRPr>
            </a:p>
          </p:txBody>
        </p:sp>
      </p:grpSp>
      <p:grpSp>
        <p:nvGrpSpPr>
          <p:cNvPr id="3" name="Group 31"/>
          <p:cNvGrpSpPr>
            <a:grpSpLocks/>
          </p:cNvGrpSpPr>
          <p:nvPr/>
        </p:nvGrpSpPr>
        <p:grpSpPr bwMode="auto">
          <a:xfrm>
            <a:off x="3100388" y="4186248"/>
            <a:ext cx="2616200" cy="246063"/>
            <a:chOff x="993" y="2637"/>
            <a:chExt cx="1648" cy="155"/>
          </a:xfrm>
        </p:grpSpPr>
        <p:sp>
          <p:nvSpPr>
            <p:cNvPr id="50209" name="Line 32"/>
            <p:cNvSpPr>
              <a:spLocks noChangeShapeType="1"/>
            </p:cNvSpPr>
            <p:nvPr/>
          </p:nvSpPr>
          <p:spPr bwMode="auto">
            <a:xfrm>
              <a:off x="1191" y="2707"/>
              <a:ext cx="1404"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0210" name="Oval 33"/>
            <p:cNvSpPr>
              <a:spLocks noChangeArrowheads="1"/>
            </p:cNvSpPr>
            <p:nvPr/>
          </p:nvSpPr>
          <p:spPr bwMode="auto">
            <a:xfrm>
              <a:off x="2560" y="2673"/>
              <a:ext cx="81" cy="8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50211" name="Rectangle 34"/>
            <p:cNvSpPr>
              <a:spLocks noChangeArrowheads="1"/>
            </p:cNvSpPr>
            <p:nvPr/>
          </p:nvSpPr>
          <p:spPr bwMode="auto">
            <a:xfrm>
              <a:off x="993" y="2637"/>
              <a:ext cx="11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i="1">
                  <a:solidFill>
                    <a:srgbClr val="000000"/>
                  </a:solidFill>
                  <a:latin typeface="Calibri" panose="020F0502020204030204" pitchFamily="34" charset="0"/>
                  <a:cs typeface="Calibri" panose="020F0502020204030204" pitchFamily="34" charset="0"/>
                </a:rPr>
                <a:t>P</a:t>
              </a:r>
              <a:r>
                <a:rPr lang="en-US" altLang="en-US" sz="16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4" name="Group 35"/>
          <p:cNvGrpSpPr>
            <a:grpSpLocks/>
          </p:cNvGrpSpPr>
          <p:nvPr/>
        </p:nvGrpSpPr>
        <p:grpSpPr bwMode="auto">
          <a:xfrm>
            <a:off x="2052638" y="3725863"/>
            <a:ext cx="1141412" cy="1625600"/>
            <a:chOff x="333" y="2347"/>
            <a:chExt cx="719" cy="1024"/>
          </a:xfrm>
        </p:grpSpPr>
        <p:sp>
          <p:nvSpPr>
            <p:cNvPr id="50204" name="Line 36"/>
            <p:cNvSpPr>
              <a:spLocks noChangeShapeType="1"/>
            </p:cNvSpPr>
            <p:nvPr/>
          </p:nvSpPr>
          <p:spPr bwMode="auto">
            <a:xfrm flipH="1">
              <a:off x="600" y="2347"/>
              <a:ext cx="429" cy="616"/>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0205" name="Rectangle 37"/>
            <p:cNvSpPr>
              <a:spLocks noChangeArrowheads="1"/>
            </p:cNvSpPr>
            <p:nvPr/>
          </p:nvSpPr>
          <p:spPr bwMode="auto">
            <a:xfrm>
              <a:off x="333" y="2882"/>
              <a:ext cx="719" cy="489"/>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50206" name="Rectangle 38"/>
            <p:cNvSpPr>
              <a:spLocks noChangeArrowheads="1"/>
            </p:cNvSpPr>
            <p:nvPr/>
          </p:nvSpPr>
          <p:spPr bwMode="auto">
            <a:xfrm>
              <a:off x="367" y="2889"/>
              <a:ext cx="60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1. A change</a:t>
              </a:r>
              <a:endParaRPr lang="en-US" altLang="en-US" sz="2400">
                <a:latin typeface="Calibri" panose="020F0502020204030204" pitchFamily="34" charset="0"/>
                <a:cs typeface="Calibri" panose="020F0502020204030204" pitchFamily="34" charset="0"/>
              </a:endParaRPr>
            </a:p>
          </p:txBody>
        </p:sp>
        <p:sp>
          <p:nvSpPr>
            <p:cNvPr id="50207" name="Rectangle 39"/>
            <p:cNvSpPr>
              <a:spLocks noChangeArrowheads="1"/>
            </p:cNvSpPr>
            <p:nvPr/>
          </p:nvSpPr>
          <p:spPr bwMode="auto">
            <a:xfrm>
              <a:off x="367" y="3045"/>
              <a:ext cx="59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in the price</a:t>
              </a:r>
              <a:endParaRPr lang="en-US" altLang="en-US" sz="2400">
                <a:latin typeface="Calibri" panose="020F0502020204030204" pitchFamily="34" charset="0"/>
                <a:cs typeface="Calibri" panose="020F0502020204030204" pitchFamily="34" charset="0"/>
              </a:endParaRPr>
            </a:p>
          </p:txBody>
        </p:sp>
        <p:sp>
          <p:nvSpPr>
            <p:cNvPr id="50208" name="Rectangle 40"/>
            <p:cNvSpPr>
              <a:spLocks noChangeArrowheads="1"/>
            </p:cNvSpPr>
            <p:nvPr/>
          </p:nvSpPr>
          <p:spPr bwMode="auto">
            <a:xfrm>
              <a:off x="367" y="3200"/>
              <a:ext cx="42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level . . .</a:t>
              </a:r>
              <a:endParaRPr lang="en-US" altLang="en-US" sz="2400">
                <a:latin typeface="Calibri" panose="020F0502020204030204" pitchFamily="34" charset="0"/>
                <a:cs typeface="Calibri" panose="020F0502020204030204" pitchFamily="34" charset="0"/>
              </a:endParaRPr>
            </a:p>
          </p:txBody>
        </p:sp>
      </p:grpSp>
      <p:grpSp>
        <p:nvGrpSpPr>
          <p:cNvPr id="5" name="Group 41"/>
          <p:cNvGrpSpPr>
            <a:grpSpLocks/>
          </p:cNvGrpSpPr>
          <p:nvPr/>
        </p:nvGrpSpPr>
        <p:grpSpPr bwMode="auto">
          <a:xfrm>
            <a:off x="5716589" y="4391026"/>
            <a:ext cx="2651125" cy="1217613"/>
            <a:chOff x="2641" y="2766"/>
            <a:chExt cx="1670" cy="767"/>
          </a:xfrm>
        </p:grpSpPr>
        <p:sp>
          <p:nvSpPr>
            <p:cNvPr id="50198" name="Line 42"/>
            <p:cNvSpPr>
              <a:spLocks noChangeShapeType="1"/>
            </p:cNvSpPr>
            <p:nvPr/>
          </p:nvSpPr>
          <p:spPr bwMode="auto">
            <a:xfrm flipH="1">
              <a:off x="2641" y="3056"/>
              <a:ext cx="336" cy="47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0199" name="Rectangle 43"/>
            <p:cNvSpPr>
              <a:spLocks noChangeArrowheads="1"/>
            </p:cNvSpPr>
            <p:nvPr/>
          </p:nvSpPr>
          <p:spPr bwMode="auto">
            <a:xfrm>
              <a:off x="2931" y="2766"/>
              <a:ext cx="1380" cy="663"/>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50200" name="Rectangle 44"/>
            <p:cNvSpPr>
              <a:spLocks noChangeArrowheads="1"/>
            </p:cNvSpPr>
            <p:nvPr/>
          </p:nvSpPr>
          <p:spPr bwMode="auto">
            <a:xfrm>
              <a:off x="2978" y="2769"/>
              <a:ext cx="115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2.  . . . does not affect </a:t>
              </a:r>
              <a:endParaRPr lang="en-US" altLang="en-US" sz="2400">
                <a:latin typeface="Calibri" panose="020F0502020204030204" pitchFamily="34" charset="0"/>
                <a:cs typeface="Calibri" panose="020F0502020204030204" pitchFamily="34" charset="0"/>
              </a:endParaRPr>
            </a:p>
          </p:txBody>
        </p:sp>
        <p:sp>
          <p:nvSpPr>
            <p:cNvPr id="50201" name="Rectangle 45"/>
            <p:cNvSpPr>
              <a:spLocks noChangeArrowheads="1"/>
            </p:cNvSpPr>
            <p:nvPr/>
          </p:nvSpPr>
          <p:spPr bwMode="auto">
            <a:xfrm>
              <a:off x="2978" y="2924"/>
              <a:ext cx="115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the quantity of goods </a:t>
              </a:r>
              <a:endParaRPr lang="en-US" altLang="en-US" sz="2400">
                <a:latin typeface="Calibri" panose="020F0502020204030204" pitchFamily="34" charset="0"/>
                <a:cs typeface="Calibri" panose="020F0502020204030204" pitchFamily="34" charset="0"/>
              </a:endParaRPr>
            </a:p>
          </p:txBody>
        </p:sp>
        <p:sp>
          <p:nvSpPr>
            <p:cNvPr id="50202" name="Rectangle 46"/>
            <p:cNvSpPr>
              <a:spLocks noChangeArrowheads="1"/>
            </p:cNvSpPr>
            <p:nvPr/>
          </p:nvSpPr>
          <p:spPr bwMode="auto">
            <a:xfrm>
              <a:off x="2978" y="3080"/>
              <a:ext cx="114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and services supplied </a:t>
              </a:r>
              <a:endParaRPr lang="en-US" altLang="en-US" sz="2400">
                <a:latin typeface="Calibri" panose="020F0502020204030204" pitchFamily="34" charset="0"/>
                <a:cs typeface="Calibri" panose="020F0502020204030204" pitchFamily="34" charset="0"/>
              </a:endParaRPr>
            </a:p>
          </p:txBody>
        </p:sp>
        <p:sp>
          <p:nvSpPr>
            <p:cNvPr id="50203" name="Rectangle 47"/>
            <p:cNvSpPr>
              <a:spLocks noChangeArrowheads="1"/>
            </p:cNvSpPr>
            <p:nvPr/>
          </p:nvSpPr>
          <p:spPr bwMode="auto">
            <a:xfrm>
              <a:off x="2978" y="3235"/>
              <a:ext cx="80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in the long run.</a:t>
              </a:r>
              <a:endParaRPr lang="en-US" altLang="en-US" sz="2400">
                <a:latin typeface="Calibri" panose="020F0502020204030204" pitchFamily="34" charset="0"/>
                <a:cs typeface="Calibri" panose="020F0502020204030204" pitchFamily="34" charset="0"/>
              </a:endParaRPr>
            </a:p>
          </p:txBody>
        </p:sp>
      </p:grpSp>
      <p:grpSp>
        <p:nvGrpSpPr>
          <p:cNvPr id="6" name="Group 48"/>
          <p:cNvGrpSpPr>
            <a:grpSpLocks/>
          </p:cNvGrpSpPr>
          <p:nvPr/>
        </p:nvGrpSpPr>
        <p:grpSpPr bwMode="auto">
          <a:xfrm>
            <a:off x="3100388" y="3130552"/>
            <a:ext cx="2616200" cy="246063"/>
            <a:chOff x="993" y="1972"/>
            <a:chExt cx="1648" cy="155"/>
          </a:xfrm>
        </p:grpSpPr>
        <p:sp>
          <p:nvSpPr>
            <p:cNvPr id="50193" name="Line 49"/>
            <p:cNvSpPr>
              <a:spLocks noChangeShapeType="1"/>
            </p:cNvSpPr>
            <p:nvPr/>
          </p:nvSpPr>
          <p:spPr bwMode="auto">
            <a:xfrm>
              <a:off x="1191" y="2044"/>
              <a:ext cx="1404"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0194" name="Oval 50"/>
            <p:cNvSpPr>
              <a:spLocks noChangeArrowheads="1"/>
            </p:cNvSpPr>
            <p:nvPr/>
          </p:nvSpPr>
          <p:spPr bwMode="auto">
            <a:xfrm>
              <a:off x="2560" y="2009"/>
              <a:ext cx="81" cy="8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grpSp>
          <p:nvGrpSpPr>
            <p:cNvPr id="50195" name="Group 51"/>
            <p:cNvGrpSpPr>
              <a:grpSpLocks/>
            </p:cNvGrpSpPr>
            <p:nvPr/>
          </p:nvGrpSpPr>
          <p:grpSpPr bwMode="auto">
            <a:xfrm>
              <a:off x="993" y="1972"/>
              <a:ext cx="112" cy="155"/>
              <a:chOff x="993" y="1972"/>
              <a:chExt cx="112" cy="155"/>
            </a:xfrm>
          </p:grpSpPr>
          <p:sp>
            <p:nvSpPr>
              <p:cNvPr id="50196" name="Rectangle 52"/>
              <p:cNvSpPr>
                <a:spLocks noChangeArrowheads="1"/>
              </p:cNvSpPr>
              <p:nvPr/>
            </p:nvSpPr>
            <p:spPr bwMode="auto">
              <a:xfrm>
                <a:off x="993" y="1972"/>
                <a:ext cx="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50197" name="Freeform 53"/>
              <p:cNvSpPr>
                <a:spLocks/>
              </p:cNvSpPr>
              <p:nvPr/>
            </p:nvSpPr>
            <p:spPr bwMode="auto">
              <a:xfrm>
                <a:off x="1082" y="2050"/>
                <a:ext cx="23" cy="55"/>
              </a:xfrm>
              <a:custGeom>
                <a:avLst/>
                <a:gdLst>
                  <a:gd name="T0" fmla="*/ 23 w 23"/>
                  <a:gd name="T1" fmla="*/ 0 h 55"/>
                  <a:gd name="T2" fmla="*/ 16 w 23"/>
                  <a:gd name="T3" fmla="*/ 0 h 55"/>
                  <a:gd name="T4" fmla="*/ 8 w 23"/>
                  <a:gd name="T5" fmla="*/ 8 h 55"/>
                  <a:gd name="T6" fmla="*/ 0 w 23"/>
                  <a:gd name="T7" fmla="*/ 12 h 55"/>
                  <a:gd name="T8" fmla="*/ 0 w 23"/>
                  <a:gd name="T9" fmla="*/ 20 h 55"/>
                  <a:gd name="T10" fmla="*/ 8 w 23"/>
                  <a:gd name="T11" fmla="*/ 16 h 55"/>
                  <a:gd name="T12" fmla="*/ 16 w 23"/>
                  <a:gd name="T13" fmla="*/ 12 h 55"/>
                  <a:gd name="T14" fmla="*/ 16 w 23"/>
                  <a:gd name="T15" fmla="*/ 55 h 55"/>
                  <a:gd name="T16" fmla="*/ 23 w 23"/>
                  <a:gd name="T17" fmla="*/ 55 h 55"/>
                  <a:gd name="T18" fmla="*/ 23 w 23"/>
                  <a:gd name="T19" fmla="*/ 4 h 55"/>
                  <a:gd name="T20" fmla="*/ 23 w 23"/>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5"/>
                  <a:gd name="T35" fmla="*/ 23 w 23"/>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5">
                    <a:moveTo>
                      <a:pt x="23" y="0"/>
                    </a:moveTo>
                    <a:lnTo>
                      <a:pt x="16" y="0"/>
                    </a:lnTo>
                    <a:lnTo>
                      <a:pt x="8" y="8"/>
                    </a:lnTo>
                    <a:lnTo>
                      <a:pt x="0" y="12"/>
                    </a:lnTo>
                    <a:lnTo>
                      <a:pt x="0" y="20"/>
                    </a:lnTo>
                    <a:lnTo>
                      <a:pt x="8" y="16"/>
                    </a:lnTo>
                    <a:lnTo>
                      <a:pt x="16" y="12"/>
                    </a:lnTo>
                    <a:lnTo>
                      <a:pt x="16" y="55"/>
                    </a:lnTo>
                    <a:lnTo>
                      <a:pt x="23" y="55"/>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sp>
        <p:nvSpPr>
          <p:cNvPr id="2" name="TextBox 1"/>
          <p:cNvSpPr txBox="1"/>
          <p:nvPr/>
        </p:nvSpPr>
        <p:spPr>
          <a:xfrm>
            <a:off x="9590567" y="2481448"/>
            <a:ext cx="2498653" cy="1938992"/>
          </a:xfrm>
          <a:prstGeom prst="rect">
            <a:avLst/>
          </a:prstGeom>
          <a:noFill/>
        </p:spPr>
        <p:txBody>
          <a:bodyPr wrap="square" rtlCol="0">
            <a:spAutoFit/>
          </a:bodyPr>
          <a:lstStyle/>
          <a:p>
            <a:r>
              <a:rPr lang="en-US" sz="2000" dirty="0" smtClean="0">
                <a:solidFill>
                  <a:srgbClr val="0070C0"/>
                </a:solidFill>
                <a:latin typeface="Calibri" panose="020F0502020204030204" pitchFamily="34" charset="0"/>
                <a:cs typeface="Calibri" panose="020F0502020204030204" pitchFamily="34" charset="0"/>
              </a:rPr>
              <a:t>The </a:t>
            </a:r>
            <a:r>
              <a:rPr lang="en-US" sz="2000" b="1" i="1" dirty="0" smtClean="0">
                <a:solidFill>
                  <a:srgbClr val="0070C0"/>
                </a:solidFill>
                <a:latin typeface="Calibri" panose="020F0502020204030204" pitchFamily="34" charset="0"/>
                <a:cs typeface="Calibri" panose="020F0502020204030204" pitchFamily="34" charset="0"/>
              </a:rPr>
              <a:t>natural </a:t>
            </a:r>
            <a:r>
              <a:rPr lang="en-US" sz="2000" b="1" i="1" dirty="0">
                <a:solidFill>
                  <a:srgbClr val="0070C0"/>
                </a:solidFill>
                <a:latin typeface="Calibri" panose="020F0502020204030204" pitchFamily="34" charset="0"/>
                <a:cs typeface="Calibri" panose="020F0502020204030204" pitchFamily="34" charset="0"/>
              </a:rPr>
              <a:t>r</a:t>
            </a:r>
            <a:r>
              <a:rPr lang="en-US" sz="2000" b="1" i="1" dirty="0" smtClean="0">
                <a:solidFill>
                  <a:srgbClr val="0070C0"/>
                </a:solidFill>
                <a:latin typeface="Calibri" panose="020F0502020204030204" pitchFamily="34" charset="0"/>
                <a:cs typeface="Calibri" panose="020F0502020204030204" pitchFamily="34" charset="0"/>
              </a:rPr>
              <a:t>ate of output </a:t>
            </a:r>
            <a:r>
              <a:rPr lang="en-US" sz="2000" dirty="0" smtClean="0">
                <a:solidFill>
                  <a:srgbClr val="0070C0"/>
                </a:solidFill>
                <a:latin typeface="Calibri" panose="020F0502020204030204" pitchFamily="34" charset="0"/>
                <a:cs typeface="Calibri" panose="020F0502020204030204" pitchFamily="34" charset="0"/>
              </a:rPr>
              <a:t>is also called </a:t>
            </a:r>
            <a:r>
              <a:rPr lang="en-US" sz="2000" b="1" i="1" dirty="0" smtClean="0">
                <a:solidFill>
                  <a:srgbClr val="0070C0"/>
                </a:solidFill>
                <a:latin typeface="Calibri" panose="020F0502020204030204" pitchFamily="34" charset="0"/>
                <a:cs typeface="Calibri" panose="020F0502020204030204" pitchFamily="34" charset="0"/>
              </a:rPr>
              <a:t>long-run output</a:t>
            </a:r>
            <a:r>
              <a:rPr lang="en-US" sz="2000" dirty="0" smtClean="0">
                <a:solidFill>
                  <a:srgbClr val="0070C0"/>
                </a:solidFill>
                <a:latin typeface="Calibri" panose="020F0502020204030204" pitchFamily="34" charset="0"/>
                <a:cs typeface="Calibri" panose="020F0502020204030204" pitchFamily="34" charset="0"/>
              </a:rPr>
              <a:t> or </a:t>
            </a:r>
            <a:r>
              <a:rPr lang="en-US" sz="2000" b="1" i="1" dirty="0" smtClean="0">
                <a:solidFill>
                  <a:srgbClr val="0070C0"/>
                </a:solidFill>
                <a:latin typeface="Calibri" panose="020F0502020204030204" pitchFamily="34" charset="0"/>
                <a:cs typeface="Calibri" panose="020F0502020204030204" pitchFamily="34" charset="0"/>
              </a:rPr>
              <a:t>potential output</a:t>
            </a:r>
            <a:r>
              <a:rPr lang="en-US" sz="2000" dirty="0" smtClean="0">
                <a:solidFill>
                  <a:srgbClr val="0070C0"/>
                </a:solidFill>
                <a:latin typeface="Calibri" panose="020F0502020204030204" pitchFamily="34" charset="0"/>
                <a:cs typeface="Calibri" panose="020F0502020204030204" pitchFamily="34" charset="0"/>
              </a:rPr>
              <a:t> or </a:t>
            </a:r>
            <a:r>
              <a:rPr lang="en-US" sz="2000" b="1" i="1" dirty="0" smtClean="0">
                <a:solidFill>
                  <a:srgbClr val="0070C0"/>
                </a:solidFill>
                <a:latin typeface="Calibri" panose="020F0502020204030204" pitchFamily="34" charset="0"/>
                <a:cs typeface="Calibri" panose="020F0502020204030204" pitchFamily="34" charset="0"/>
              </a:rPr>
              <a:t>full-employment output</a:t>
            </a:r>
            <a:r>
              <a:rPr lang="en-US" sz="2000" dirty="0" smtClean="0">
                <a:solidFill>
                  <a:srgbClr val="0070C0"/>
                </a:solidFill>
                <a:latin typeface="Calibri" panose="020F0502020204030204" pitchFamily="34" charset="0"/>
                <a:cs typeface="Calibri" panose="020F0502020204030204" pitchFamily="34" charset="0"/>
              </a:rPr>
              <a:t>. </a:t>
            </a:r>
            <a:endParaRPr lang="en-US" sz="2000" dirty="0">
              <a:solidFill>
                <a:srgbClr val="0070C0"/>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11634"/>
                                        </p:tgtEl>
                                        <p:attrNameLst>
                                          <p:attrName>style.visibility</p:attrName>
                                        </p:attrNameLst>
                                      </p:cBhvr>
                                      <p:to>
                                        <p:strVal val="visible"/>
                                      </p:to>
                                    </p:set>
                                    <p:anim calcmode="lin" valueType="num">
                                      <p:cBhvr>
                                        <p:cTn id="7" dur="500" fill="hold"/>
                                        <p:tgtEl>
                                          <p:spTgt spid="111634"/>
                                        </p:tgtEl>
                                        <p:attrNameLst>
                                          <p:attrName>ppt_w</p:attrName>
                                        </p:attrNameLst>
                                      </p:cBhvr>
                                      <p:tavLst>
                                        <p:tav tm="0">
                                          <p:val>
                                            <p:strVal val="4/3*#ppt_w"/>
                                          </p:val>
                                        </p:tav>
                                        <p:tav tm="100000">
                                          <p:val>
                                            <p:strVal val="#ppt_w"/>
                                          </p:val>
                                        </p:tav>
                                      </p:tavLst>
                                    </p:anim>
                                    <p:anim calcmode="lin" valueType="num">
                                      <p:cBhvr>
                                        <p:cTn id="8" dur="500" fill="hold"/>
                                        <p:tgtEl>
                                          <p:spTgt spid="111634"/>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3"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upRight)">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Long-Run Aggregate Supply</a:t>
            </a:r>
            <a:endParaRPr lang="en-US" dirty="0"/>
          </a:p>
        </p:txBody>
      </p:sp>
      <p:sp>
        <p:nvSpPr>
          <p:cNvPr id="4" name="Content Placeholder 3"/>
          <p:cNvSpPr>
            <a:spLocks noGrp="1"/>
          </p:cNvSpPr>
          <p:nvPr>
            <p:ph idx="1"/>
          </p:nvPr>
        </p:nvSpPr>
        <p:spPr/>
        <p:txBody>
          <a:bodyPr/>
          <a:lstStyle/>
          <a:p>
            <a:r>
              <a:rPr lang="en-US" dirty="0" smtClean="0"/>
              <a:t>In the long run, the price level increases when the quantity of money increases (see Ch. 12). </a:t>
            </a:r>
          </a:p>
          <a:p>
            <a:r>
              <a:rPr lang="en-US" dirty="0" smtClean="0"/>
              <a:t>When the price level increases, it helps to assume, for simplicity, that all prices rise by the same proportion.</a:t>
            </a:r>
          </a:p>
          <a:p>
            <a:r>
              <a:rPr lang="en-US" i="1" dirty="0" smtClean="0"/>
              <a:t>Assumption</a:t>
            </a:r>
            <a:r>
              <a:rPr lang="en-US" dirty="0" smtClean="0"/>
              <a:t>: a producer’s incentives are not affected one way or the other when </a:t>
            </a:r>
            <a:r>
              <a:rPr lang="en-US" dirty="0"/>
              <a:t>all prices rise by the same proportion.</a:t>
            </a:r>
            <a:endParaRPr lang="en-US" dirty="0" smtClean="0"/>
          </a:p>
          <a:p>
            <a:r>
              <a:rPr lang="en-US" dirty="0" smtClean="0"/>
              <a:t>Consequently, </a:t>
            </a:r>
            <a:r>
              <a:rPr lang="en-US" dirty="0"/>
              <a:t>in the long </a:t>
            </a:r>
            <a:r>
              <a:rPr lang="en-US" dirty="0" smtClean="0"/>
              <a:t>run, </a:t>
            </a:r>
            <a:r>
              <a:rPr lang="en-US" dirty="0"/>
              <a:t>aggregate </a:t>
            </a:r>
            <a:r>
              <a:rPr lang="en-US" dirty="0" smtClean="0"/>
              <a:t>supply should not change when the price level increases.</a:t>
            </a:r>
            <a:endParaRPr lang="en-US" dirty="0"/>
          </a:p>
        </p:txBody>
      </p:sp>
      <p:grpSp>
        <p:nvGrpSpPr>
          <p:cNvPr id="11" name="Group 10"/>
          <p:cNvGrpSpPr/>
          <p:nvPr/>
        </p:nvGrpSpPr>
        <p:grpSpPr>
          <a:xfrm>
            <a:off x="9342470" y="4986674"/>
            <a:ext cx="2743200" cy="1752260"/>
            <a:chOff x="9342470" y="4986674"/>
            <a:chExt cx="2743200" cy="1752260"/>
          </a:xfrm>
        </p:grpSpPr>
        <p:cxnSp>
          <p:nvCxnSpPr>
            <p:cNvPr id="5" name="Straight Arrow Connector 4"/>
            <p:cNvCxnSpPr>
              <a:cxnSpLocks noChangeShapeType="1"/>
            </p:cNvCxnSpPr>
            <p:nvPr/>
          </p:nvCxnSpPr>
          <p:spPr bwMode="auto">
            <a:xfrm>
              <a:off x="9647270" y="6553196"/>
              <a:ext cx="21336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6" name="Straight Arrow Connector 5"/>
            <p:cNvCxnSpPr>
              <a:cxnSpLocks noChangeShapeType="1"/>
            </p:cNvCxnSpPr>
            <p:nvPr/>
          </p:nvCxnSpPr>
          <p:spPr bwMode="auto">
            <a:xfrm rot="5400000" flipH="1" flipV="1">
              <a:off x="8923371" y="5829297"/>
              <a:ext cx="1447800" cy="317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7" name="TextBox 6"/>
            <p:cNvSpPr txBox="1"/>
            <p:nvPr/>
          </p:nvSpPr>
          <p:spPr>
            <a:xfrm>
              <a:off x="11704670" y="6400796"/>
              <a:ext cx="381000" cy="338138"/>
            </a:xfrm>
            <a:prstGeom prst="rect">
              <a:avLst/>
            </a:prstGeom>
            <a:noFill/>
          </p:spPr>
          <p:txBody>
            <a:bodyPr>
              <a:spAutoFit/>
            </a:bodyPr>
            <a:lstStyle/>
            <a:p>
              <a:pPr>
                <a:defRPr/>
              </a:pPr>
              <a:r>
                <a:rPr lang="en-US" sz="1600" i="1" dirty="0">
                  <a:latin typeface="+mn-lt"/>
                </a:rPr>
                <a:t>Y</a:t>
              </a:r>
            </a:p>
          </p:txBody>
        </p:sp>
        <p:sp>
          <p:nvSpPr>
            <p:cNvPr id="8" name="TextBox 7"/>
            <p:cNvSpPr txBox="1"/>
            <p:nvPr/>
          </p:nvSpPr>
          <p:spPr>
            <a:xfrm>
              <a:off x="9342470" y="5029196"/>
              <a:ext cx="381000" cy="338138"/>
            </a:xfrm>
            <a:prstGeom prst="rect">
              <a:avLst/>
            </a:prstGeom>
            <a:noFill/>
          </p:spPr>
          <p:txBody>
            <a:bodyPr>
              <a:spAutoFit/>
            </a:bodyPr>
            <a:lstStyle/>
            <a:p>
              <a:pPr>
                <a:defRPr/>
              </a:pPr>
              <a:r>
                <a:rPr lang="en-US" sz="1600" i="1" dirty="0">
                  <a:latin typeface="+mn-lt"/>
                </a:rPr>
                <a:t>P</a:t>
              </a:r>
            </a:p>
          </p:txBody>
        </p:sp>
        <p:cxnSp>
          <p:nvCxnSpPr>
            <p:cNvPr id="9" name="Straight Connector 13"/>
            <p:cNvCxnSpPr>
              <a:cxnSpLocks noChangeShapeType="1"/>
            </p:cNvCxnSpPr>
            <p:nvPr/>
          </p:nvCxnSpPr>
          <p:spPr bwMode="auto">
            <a:xfrm rot="5400000" flipH="1" flipV="1">
              <a:off x="9615521" y="5927722"/>
              <a:ext cx="1262062" cy="15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10" name="TextBox 9"/>
            <p:cNvSpPr txBox="1"/>
            <p:nvPr/>
          </p:nvSpPr>
          <p:spPr>
            <a:xfrm>
              <a:off x="9867014" y="4986674"/>
              <a:ext cx="744279"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LRAS</a:t>
              </a:r>
              <a:endParaRPr lang="en-US" sz="2000" i="1" dirty="0">
                <a:latin typeface="Calibri" panose="020F0502020204030204" pitchFamily="34" charset="0"/>
                <a:cs typeface="Calibri" panose="020F0502020204030204" pitchFamily="34" charset="0"/>
              </a:endParaRPr>
            </a:p>
          </p:txBody>
        </p:sp>
      </p:grpSp>
      <p:sp>
        <p:nvSpPr>
          <p:cNvPr id="2" name="TextBox 1"/>
          <p:cNvSpPr txBox="1"/>
          <p:nvPr/>
        </p:nvSpPr>
        <p:spPr>
          <a:xfrm>
            <a:off x="723014" y="6028660"/>
            <a:ext cx="8617869"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True also when “increase” is replaced by “decrease” everywhere.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954484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2000" cap="all" dirty="0">
                <a:solidFill>
                  <a:srgbClr val="C00000"/>
                </a:solidFill>
              </a:rPr>
              <a:t>The </a:t>
            </a:r>
            <a:r>
              <a:rPr lang="en-US" sz="2000" cap="all" dirty="0" smtClean="0">
                <a:solidFill>
                  <a:srgbClr val="C00000"/>
                </a:solidFill>
              </a:rPr>
              <a:t>Aggregate-SUPPLY </a:t>
            </a:r>
            <a:r>
              <a:rPr lang="en-US" sz="2000" cap="all" dirty="0">
                <a:solidFill>
                  <a:srgbClr val="C00000"/>
                </a:solidFill>
              </a:rPr>
              <a:t>curve:</a:t>
            </a:r>
            <a:br>
              <a:rPr lang="en-US" sz="2000" cap="all" dirty="0">
                <a:solidFill>
                  <a:srgbClr val="C00000"/>
                </a:solidFill>
              </a:rPr>
            </a:br>
            <a:r>
              <a:rPr lang="en-US" dirty="0"/>
              <a:t>Why </a:t>
            </a:r>
            <a:r>
              <a:rPr lang="en-US" altLang="en-US" dirty="0">
                <a:ea typeface="Calibri" pitchFamily="34" charset="0"/>
              </a:rPr>
              <a:t>the </a:t>
            </a:r>
            <a:r>
              <a:rPr lang="en-US" altLang="en-US" dirty="0" smtClean="0">
                <a:ea typeface="Calibri" pitchFamily="34" charset="0"/>
              </a:rPr>
              <a:t>Aggregate-Supply </a:t>
            </a:r>
            <a:r>
              <a:rPr lang="en-US" altLang="en-US" dirty="0">
                <a:ea typeface="Calibri" pitchFamily="34" charset="0"/>
              </a:rPr>
              <a:t>Curve </a:t>
            </a:r>
            <a:r>
              <a:rPr lang="en-US" altLang="en-US" dirty="0" smtClean="0">
                <a:ea typeface="Calibri" pitchFamily="34" charset="0"/>
              </a:rPr>
              <a:t>Is Vertical in the Long Run</a:t>
            </a:r>
          </a:p>
        </p:txBody>
      </p:sp>
      <p:sp>
        <p:nvSpPr>
          <p:cNvPr id="47107" name="Rectangle 3"/>
          <p:cNvSpPr>
            <a:spLocks noGrp="1" noChangeArrowheads="1"/>
          </p:cNvSpPr>
          <p:nvPr>
            <p:ph idx="1"/>
          </p:nvPr>
        </p:nvSpPr>
        <p:spPr/>
        <p:txBody>
          <a:bodyPr>
            <a:normAutofit fontScale="92500" lnSpcReduction="10000"/>
          </a:bodyPr>
          <a:lstStyle/>
          <a:p>
            <a:pPr>
              <a:lnSpc>
                <a:spcPct val="90000"/>
              </a:lnSpc>
              <a:defRPr/>
            </a:pPr>
            <a:r>
              <a:rPr lang="en-US" dirty="0" smtClean="0"/>
              <a:t>An economy’s </a:t>
            </a:r>
            <a:r>
              <a:rPr lang="en-US" i="1" dirty="0" smtClean="0"/>
              <a:t>long-run output </a:t>
            </a:r>
            <a:r>
              <a:rPr lang="en-US" dirty="0" smtClean="0"/>
              <a:t>of goods and services </a:t>
            </a:r>
          </a:p>
          <a:p>
            <a:pPr lvl="1">
              <a:lnSpc>
                <a:spcPct val="90000"/>
              </a:lnSpc>
              <a:defRPr/>
            </a:pPr>
            <a:r>
              <a:rPr lang="en-US" dirty="0" smtClean="0"/>
              <a:t>is also called the </a:t>
            </a:r>
            <a:r>
              <a:rPr lang="en-US" i="1" dirty="0" smtClean="0"/>
              <a:t>natural rate of output</a:t>
            </a:r>
            <a:r>
              <a:rPr lang="en-US" dirty="0" smtClean="0"/>
              <a:t> or </a:t>
            </a:r>
            <a:r>
              <a:rPr lang="en-US" i="1" dirty="0" smtClean="0"/>
              <a:t>potential output</a:t>
            </a:r>
            <a:r>
              <a:rPr lang="en-US" dirty="0" smtClean="0"/>
              <a:t> or </a:t>
            </a:r>
            <a:r>
              <a:rPr lang="en-US" i="1" dirty="0" smtClean="0"/>
              <a:t>full-employment output</a:t>
            </a:r>
            <a:endParaRPr lang="en-US" dirty="0" smtClean="0"/>
          </a:p>
          <a:p>
            <a:pPr lvl="2">
              <a:lnSpc>
                <a:spcPct val="90000"/>
              </a:lnSpc>
              <a:defRPr/>
            </a:pPr>
            <a:r>
              <a:rPr lang="en-US" dirty="0" smtClean="0"/>
              <a:t>See Chapter 7</a:t>
            </a:r>
          </a:p>
          <a:p>
            <a:pPr>
              <a:lnSpc>
                <a:spcPct val="90000"/>
              </a:lnSpc>
              <a:defRPr/>
            </a:pPr>
            <a:r>
              <a:rPr lang="en-US" dirty="0" smtClean="0"/>
              <a:t>Long-run output depends on:</a:t>
            </a:r>
          </a:p>
          <a:p>
            <a:pPr lvl="1">
              <a:lnSpc>
                <a:spcPct val="90000"/>
              </a:lnSpc>
              <a:defRPr/>
            </a:pPr>
            <a:r>
              <a:rPr lang="en-US" dirty="0" smtClean="0"/>
              <a:t>labor</a:t>
            </a:r>
          </a:p>
          <a:p>
            <a:pPr lvl="1">
              <a:lnSpc>
                <a:spcPct val="90000"/>
              </a:lnSpc>
              <a:defRPr/>
            </a:pPr>
            <a:r>
              <a:rPr lang="en-US" dirty="0" smtClean="0"/>
              <a:t>physical capital</a:t>
            </a:r>
          </a:p>
          <a:p>
            <a:pPr lvl="1">
              <a:lnSpc>
                <a:spcPct val="90000"/>
              </a:lnSpc>
              <a:defRPr/>
            </a:pPr>
            <a:r>
              <a:rPr lang="en-US" dirty="0" smtClean="0"/>
              <a:t>human capital</a:t>
            </a:r>
          </a:p>
          <a:p>
            <a:pPr lvl="1">
              <a:lnSpc>
                <a:spcPct val="90000"/>
              </a:lnSpc>
              <a:defRPr/>
            </a:pPr>
            <a:r>
              <a:rPr lang="en-US" dirty="0" smtClean="0"/>
              <a:t>natural resources</a:t>
            </a:r>
          </a:p>
          <a:p>
            <a:pPr lvl="1">
              <a:lnSpc>
                <a:spcPct val="90000"/>
              </a:lnSpc>
              <a:defRPr/>
            </a:pPr>
            <a:r>
              <a:rPr lang="en-US" dirty="0" smtClean="0"/>
              <a:t>Technology</a:t>
            </a:r>
          </a:p>
          <a:p>
            <a:pPr lvl="1">
              <a:lnSpc>
                <a:spcPct val="90000"/>
              </a:lnSpc>
              <a:defRPr/>
            </a:pPr>
            <a:r>
              <a:rPr lang="en-US" dirty="0" smtClean="0"/>
              <a:t>Laws, government policies, and their enforcement</a:t>
            </a:r>
          </a:p>
          <a:p>
            <a:pPr>
              <a:lnSpc>
                <a:spcPct val="90000"/>
              </a:lnSpc>
              <a:defRPr/>
            </a:pPr>
            <a:r>
              <a:rPr lang="en-US" dirty="0" smtClean="0"/>
              <a:t>The price level does </a:t>
            </a:r>
            <a:r>
              <a:rPr lang="en-US" i="1" dirty="0" smtClean="0"/>
              <a:t>not</a:t>
            </a:r>
            <a:r>
              <a:rPr lang="en-US" dirty="0" smtClean="0"/>
              <a:t> affect these variables in the long run.</a:t>
            </a:r>
          </a:p>
        </p:txBody>
      </p:sp>
      <p:cxnSp>
        <p:nvCxnSpPr>
          <p:cNvPr id="4" name="Straight Arrow Connector 3"/>
          <p:cNvCxnSpPr>
            <a:cxnSpLocks noChangeShapeType="1"/>
          </p:cNvCxnSpPr>
          <p:nvPr/>
        </p:nvCxnSpPr>
        <p:spPr bwMode="auto">
          <a:xfrm>
            <a:off x="9657903" y="4788194"/>
            <a:ext cx="21336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5" name="Straight Arrow Connector 4"/>
          <p:cNvCxnSpPr>
            <a:cxnSpLocks noChangeShapeType="1"/>
          </p:cNvCxnSpPr>
          <p:nvPr/>
        </p:nvCxnSpPr>
        <p:spPr bwMode="auto">
          <a:xfrm rot="5400000" flipH="1" flipV="1">
            <a:off x="8934004" y="4064295"/>
            <a:ext cx="1447800" cy="317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6" name="TextBox 5"/>
          <p:cNvSpPr txBox="1"/>
          <p:nvPr/>
        </p:nvSpPr>
        <p:spPr>
          <a:xfrm>
            <a:off x="11715303" y="4635794"/>
            <a:ext cx="381000" cy="338138"/>
          </a:xfrm>
          <a:prstGeom prst="rect">
            <a:avLst/>
          </a:prstGeom>
          <a:noFill/>
        </p:spPr>
        <p:txBody>
          <a:bodyPr>
            <a:spAutoFit/>
          </a:bodyPr>
          <a:lstStyle/>
          <a:p>
            <a:pPr>
              <a:defRPr/>
            </a:pPr>
            <a:r>
              <a:rPr lang="en-US" sz="1600" i="1" dirty="0">
                <a:latin typeface="+mn-lt"/>
              </a:rPr>
              <a:t>Y</a:t>
            </a:r>
          </a:p>
        </p:txBody>
      </p:sp>
      <p:sp>
        <p:nvSpPr>
          <p:cNvPr id="7" name="TextBox 6"/>
          <p:cNvSpPr txBox="1"/>
          <p:nvPr/>
        </p:nvSpPr>
        <p:spPr>
          <a:xfrm>
            <a:off x="9353103" y="3264194"/>
            <a:ext cx="381000" cy="338138"/>
          </a:xfrm>
          <a:prstGeom prst="rect">
            <a:avLst/>
          </a:prstGeom>
          <a:noFill/>
        </p:spPr>
        <p:txBody>
          <a:bodyPr>
            <a:spAutoFit/>
          </a:bodyPr>
          <a:lstStyle/>
          <a:p>
            <a:pPr>
              <a:defRPr/>
            </a:pPr>
            <a:r>
              <a:rPr lang="en-US" sz="1600" i="1" dirty="0">
                <a:latin typeface="+mn-lt"/>
              </a:rPr>
              <a:t>P</a:t>
            </a:r>
          </a:p>
        </p:txBody>
      </p:sp>
      <p:cxnSp>
        <p:nvCxnSpPr>
          <p:cNvPr id="8" name="Straight Connector 13"/>
          <p:cNvCxnSpPr>
            <a:cxnSpLocks noChangeShapeType="1"/>
          </p:cNvCxnSpPr>
          <p:nvPr/>
        </p:nvCxnSpPr>
        <p:spPr bwMode="auto">
          <a:xfrm rot="5400000" flipH="1" flipV="1">
            <a:off x="9626154" y="4162720"/>
            <a:ext cx="1262062" cy="15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2" name="TextBox 1"/>
          <p:cNvSpPr txBox="1"/>
          <p:nvPr/>
        </p:nvSpPr>
        <p:spPr>
          <a:xfrm>
            <a:off x="9877647" y="3221672"/>
            <a:ext cx="744279"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LRAS</a:t>
            </a:r>
            <a:endParaRPr lang="en-US" sz="2000" i="1"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ea typeface="Calibri" pitchFamily="34" charset="0"/>
              </a:rPr>
              <a:t>Short-Run Economic Fluctuations</a:t>
            </a:r>
            <a:endParaRPr lang="en-US" altLang="en-US" smtClean="0">
              <a:latin typeface="Tahoma" pitchFamily="34" charset="0"/>
              <a:ea typeface="Calibri" pitchFamily="34" charset="0"/>
            </a:endParaRPr>
          </a:p>
        </p:txBody>
      </p:sp>
      <p:sp>
        <p:nvSpPr>
          <p:cNvPr id="16387" name="Rectangle 3"/>
          <p:cNvSpPr>
            <a:spLocks noGrp="1" noChangeArrowheads="1"/>
          </p:cNvSpPr>
          <p:nvPr>
            <p:ph idx="1"/>
          </p:nvPr>
        </p:nvSpPr>
        <p:spPr/>
        <p:txBody>
          <a:bodyPr/>
          <a:lstStyle/>
          <a:p>
            <a:pPr>
              <a:buClr>
                <a:srgbClr val="000000"/>
              </a:buClr>
            </a:pPr>
            <a:r>
              <a:rPr lang="en-US" altLang="en-US" dirty="0" smtClean="0">
                <a:ea typeface="Calibri" pitchFamily="34" charset="0"/>
              </a:rPr>
              <a:t>A </a:t>
            </a:r>
            <a:r>
              <a:rPr lang="en-US" altLang="en-US" i="1" dirty="0" smtClean="0">
                <a:solidFill>
                  <a:srgbClr val="25A9A6"/>
                </a:solidFill>
                <a:ea typeface="Calibri" pitchFamily="34" charset="0"/>
              </a:rPr>
              <a:t>recession </a:t>
            </a:r>
            <a:r>
              <a:rPr lang="en-US" altLang="en-US" dirty="0" smtClean="0">
                <a:ea typeface="Calibri" pitchFamily="34" charset="0"/>
              </a:rPr>
              <a:t>is a period of declining real incomes, and rising unemployment.</a:t>
            </a:r>
          </a:p>
          <a:p>
            <a:pPr lvl="1">
              <a:buClr>
                <a:srgbClr val="000000"/>
              </a:buClr>
            </a:pPr>
            <a:r>
              <a:rPr lang="en-US" altLang="en-US" dirty="0" smtClean="0">
                <a:ea typeface="Calibri" pitchFamily="34" charset="0"/>
              </a:rPr>
              <a:t>A </a:t>
            </a:r>
            <a:r>
              <a:rPr lang="en-US" altLang="en-US" i="1" dirty="0" smtClean="0">
                <a:solidFill>
                  <a:srgbClr val="25A9A6"/>
                </a:solidFill>
                <a:ea typeface="Calibri" pitchFamily="34" charset="0"/>
              </a:rPr>
              <a:t>depression </a:t>
            </a:r>
            <a:r>
              <a:rPr lang="en-US" altLang="en-US" dirty="0" smtClean="0">
                <a:ea typeface="Calibri" pitchFamily="34" charset="0"/>
              </a:rPr>
              <a:t>is a severe recession.</a:t>
            </a:r>
          </a:p>
          <a:p>
            <a:pPr>
              <a:buClr>
                <a:srgbClr val="000000"/>
              </a:buClr>
            </a:pPr>
            <a:r>
              <a:rPr lang="en-US" altLang="en-US" dirty="0" smtClean="0">
                <a:ea typeface="Calibri" pitchFamily="34" charset="0"/>
              </a:rPr>
              <a:t>An </a:t>
            </a:r>
            <a:r>
              <a:rPr lang="en-US" altLang="en-US" i="1" dirty="0" smtClean="0">
                <a:solidFill>
                  <a:srgbClr val="25A9A6"/>
                </a:solidFill>
                <a:ea typeface="Calibri" pitchFamily="34" charset="0"/>
              </a:rPr>
              <a:t>expansion</a:t>
            </a:r>
            <a:r>
              <a:rPr lang="en-US" altLang="en-US" dirty="0" smtClean="0">
                <a:ea typeface="Calibri" pitchFamily="34" charset="0"/>
              </a:rPr>
              <a:t> is a period of increasing real incomes, and falling unemployment.</a:t>
            </a:r>
          </a:p>
          <a:p>
            <a:pPr lvl="1">
              <a:buClr>
                <a:srgbClr val="000000"/>
              </a:buClr>
            </a:pPr>
            <a:r>
              <a:rPr lang="en-US" altLang="en-US" dirty="0" smtClean="0">
                <a:ea typeface="Calibri" pitchFamily="34" charset="0"/>
              </a:rPr>
              <a:t>A </a:t>
            </a:r>
            <a:r>
              <a:rPr lang="en-US" altLang="en-US" i="1" dirty="0">
                <a:solidFill>
                  <a:srgbClr val="25A9A6"/>
                </a:solidFill>
                <a:ea typeface="Calibri" pitchFamily="34" charset="0"/>
              </a:rPr>
              <a:t>boom</a:t>
            </a:r>
            <a:r>
              <a:rPr lang="en-US" altLang="en-US" dirty="0" smtClean="0">
                <a:ea typeface="Calibri" pitchFamily="34" charset="0"/>
              </a:rPr>
              <a:t> is a strong expansion</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algn="l"/>
            <a:r>
              <a:rPr lang="en-US" sz="1800" cap="all" dirty="0">
                <a:solidFill>
                  <a:srgbClr val="C00000"/>
                </a:solidFill>
              </a:rPr>
              <a:t>The Aggregate-SUPPLY curve:</a:t>
            </a:r>
            <a:br>
              <a:rPr lang="en-US" sz="1800" cap="all" dirty="0">
                <a:solidFill>
                  <a:srgbClr val="C00000"/>
                </a:solidFill>
              </a:rPr>
            </a:br>
            <a:r>
              <a:rPr lang="en-US" sz="3600" dirty="0"/>
              <a:t>Why </a:t>
            </a:r>
            <a:r>
              <a:rPr lang="en-US" altLang="en-US" sz="3600" dirty="0" smtClean="0">
                <a:ea typeface="Calibri" pitchFamily="34" charset="0"/>
              </a:rPr>
              <a:t>the </a:t>
            </a:r>
            <a:r>
              <a:rPr lang="en-US" altLang="en-US" sz="3600" dirty="0">
                <a:ea typeface="Calibri" pitchFamily="34" charset="0"/>
              </a:rPr>
              <a:t>Long-Run Aggregate-Supply Curve Might Shift</a:t>
            </a:r>
            <a:endParaRPr lang="en-US" altLang="en-US" sz="3600" dirty="0">
              <a:latin typeface="Tahoma" pitchFamily="34" charset="0"/>
              <a:ea typeface="Calibri" pitchFamily="34" charset="0"/>
            </a:endParaRPr>
          </a:p>
        </p:txBody>
      </p:sp>
      <p:sp>
        <p:nvSpPr>
          <p:cNvPr id="51203" name="Rectangle 3"/>
          <p:cNvSpPr>
            <a:spLocks noGrp="1" noChangeArrowheads="1"/>
          </p:cNvSpPr>
          <p:nvPr>
            <p:ph idx="1"/>
          </p:nvPr>
        </p:nvSpPr>
        <p:spPr/>
        <p:txBody>
          <a:bodyPr/>
          <a:lstStyle/>
          <a:p>
            <a:r>
              <a:rPr lang="en-US" altLang="en-US" dirty="0" smtClean="0">
                <a:ea typeface="Calibri" pitchFamily="34" charset="0"/>
              </a:rPr>
              <a:t>Any change in the economy that </a:t>
            </a:r>
            <a:r>
              <a:rPr lang="en-US" altLang="en-US" i="1" dirty="0" smtClean="0">
                <a:ea typeface="Calibri" pitchFamily="34" charset="0"/>
              </a:rPr>
              <a:t>increases</a:t>
            </a:r>
            <a:r>
              <a:rPr lang="en-US" altLang="en-US" dirty="0" smtClean="0">
                <a:ea typeface="Calibri" pitchFamily="34" charset="0"/>
              </a:rPr>
              <a:t> the natural rate of output will shift the long-run aggregate-supply curve to the </a:t>
            </a:r>
            <a:r>
              <a:rPr lang="en-US" altLang="en-US" i="1" dirty="0" smtClean="0">
                <a:ea typeface="Calibri" pitchFamily="34" charset="0"/>
              </a:rPr>
              <a:t>right</a:t>
            </a:r>
            <a:r>
              <a:rPr lang="en-US" altLang="en-US" dirty="0" smtClean="0">
                <a:ea typeface="Calibri" pitchFamily="34" charset="0"/>
              </a:rPr>
              <a:t>.</a:t>
            </a:r>
          </a:p>
          <a:p>
            <a:pPr lvl="1"/>
            <a:r>
              <a:rPr lang="en-US" altLang="en-US" dirty="0" smtClean="0">
                <a:ea typeface="Calibri" pitchFamily="34" charset="0"/>
              </a:rPr>
              <a:t>Labor: population growth, immigration, lower natural rate of unemployment</a:t>
            </a:r>
          </a:p>
          <a:p>
            <a:pPr lvl="1"/>
            <a:r>
              <a:rPr lang="en-US" altLang="en-US" dirty="0" smtClean="0">
                <a:ea typeface="Calibri" pitchFamily="34" charset="0"/>
              </a:rPr>
              <a:t>Capital, physical or human</a:t>
            </a:r>
          </a:p>
          <a:p>
            <a:pPr lvl="1"/>
            <a:r>
              <a:rPr lang="en-US" altLang="en-US" dirty="0" smtClean="0">
                <a:ea typeface="Calibri" pitchFamily="34" charset="0"/>
              </a:rPr>
              <a:t>Natural Resources: cheaper imported oil</a:t>
            </a:r>
          </a:p>
          <a:p>
            <a:pPr lvl="1"/>
            <a:r>
              <a:rPr lang="en-US" altLang="en-US" dirty="0" smtClean="0">
                <a:ea typeface="Calibri" pitchFamily="34" charset="0"/>
              </a:rPr>
              <a:t>Technology</a:t>
            </a:r>
          </a:p>
          <a:p>
            <a:pPr lvl="1"/>
            <a:r>
              <a:rPr lang="en-US" altLang="en-US" dirty="0" smtClean="0">
                <a:ea typeface="Calibri" pitchFamily="34" charset="0"/>
              </a:rPr>
              <a:t>Laws, government policies</a:t>
            </a:r>
          </a:p>
          <a:p>
            <a:pPr lvl="2"/>
            <a:r>
              <a:rPr lang="en-US" altLang="en-US" dirty="0" smtClean="0">
                <a:ea typeface="Calibri" pitchFamily="34" charset="0"/>
              </a:rPr>
              <a:t>Recall Chapter 7 (Production and Growth)</a:t>
            </a:r>
          </a:p>
        </p:txBody>
      </p:sp>
      <p:cxnSp>
        <p:nvCxnSpPr>
          <p:cNvPr id="51204" name="Straight Arrow Connector 3"/>
          <p:cNvCxnSpPr>
            <a:cxnSpLocks noChangeShapeType="1"/>
          </p:cNvCxnSpPr>
          <p:nvPr/>
        </p:nvCxnSpPr>
        <p:spPr bwMode="auto">
          <a:xfrm>
            <a:off x="9626008" y="5649431"/>
            <a:ext cx="2133600"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51205" name="Straight Arrow Connector 4"/>
          <p:cNvCxnSpPr>
            <a:cxnSpLocks noChangeShapeType="1"/>
          </p:cNvCxnSpPr>
          <p:nvPr/>
        </p:nvCxnSpPr>
        <p:spPr bwMode="auto">
          <a:xfrm rot="5400000" flipH="1" flipV="1">
            <a:off x="8902109" y="4925532"/>
            <a:ext cx="1447800" cy="3175"/>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8" name="TextBox 7"/>
          <p:cNvSpPr txBox="1"/>
          <p:nvPr/>
        </p:nvSpPr>
        <p:spPr>
          <a:xfrm>
            <a:off x="11385698" y="5656526"/>
            <a:ext cx="381000" cy="338138"/>
          </a:xfrm>
          <a:prstGeom prst="rect">
            <a:avLst/>
          </a:prstGeom>
          <a:noFill/>
        </p:spPr>
        <p:txBody>
          <a:bodyPr>
            <a:spAutoFit/>
          </a:bodyPr>
          <a:lstStyle/>
          <a:p>
            <a:pPr>
              <a:defRPr/>
            </a:pPr>
            <a:r>
              <a:rPr lang="en-US" sz="1600" i="1" dirty="0">
                <a:latin typeface="+mn-lt"/>
              </a:rPr>
              <a:t>Y</a:t>
            </a:r>
          </a:p>
        </p:txBody>
      </p:sp>
      <p:sp>
        <p:nvSpPr>
          <p:cNvPr id="9" name="TextBox 8"/>
          <p:cNvSpPr txBox="1"/>
          <p:nvPr/>
        </p:nvSpPr>
        <p:spPr>
          <a:xfrm>
            <a:off x="9321208" y="4125431"/>
            <a:ext cx="381000" cy="338138"/>
          </a:xfrm>
          <a:prstGeom prst="rect">
            <a:avLst/>
          </a:prstGeom>
          <a:noFill/>
        </p:spPr>
        <p:txBody>
          <a:bodyPr>
            <a:spAutoFit/>
          </a:bodyPr>
          <a:lstStyle/>
          <a:p>
            <a:pPr>
              <a:defRPr/>
            </a:pPr>
            <a:r>
              <a:rPr lang="en-US" sz="1600" i="1" dirty="0">
                <a:latin typeface="+mn-lt"/>
              </a:rPr>
              <a:t>P</a:t>
            </a:r>
          </a:p>
        </p:txBody>
      </p:sp>
      <p:cxnSp>
        <p:nvCxnSpPr>
          <p:cNvPr id="51208" name="Straight Connector 13"/>
          <p:cNvCxnSpPr>
            <a:cxnSpLocks noChangeShapeType="1"/>
          </p:cNvCxnSpPr>
          <p:nvPr/>
        </p:nvCxnSpPr>
        <p:spPr bwMode="auto">
          <a:xfrm rot="5400000" flipH="1" flipV="1">
            <a:off x="9594259" y="5023957"/>
            <a:ext cx="1262062" cy="1587"/>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209" name="Straight Connector 14"/>
          <p:cNvCxnSpPr>
            <a:cxnSpLocks noChangeShapeType="1"/>
          </p:cNvCxnSpPr>
          <p:nvPr/>
        </p:nvCxnSpPr>
        <p:spPr bwMode="auto">
          <a:xfrm rot="5400000" flipH="1" flipV="1">
            <a:off x="10063365" y="5018400"/>
            <a:ext cx="1260475" cy="1588"/>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cxnSp>
        <p:nvCxnSpPr>
          <p:cNvPr id="51210" name="Straight Arrow Connector 16"/>
          <p:cNvCxnSpPr>
            <a:cxnSpLocks noChangeShapeType="1"/>
          </p:cNvCxnSpPr>
          <p:nvPr/>
        </p:nvCxnSpPr>
        <p:spPr bwMode="auto">
          <a:xfrm>
            <a:off x="10335621" y="4646131"/>
            <a:ext cx="284162" cy="1588"/>
          </a:xfrm>
          <a:prstGeom prst="straightConnector1">
            <a:avLst/>
          </a:prstGeom>
          <a:noFill/>
          <a:ln w="12700"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1" name="TextBox 10"/>
          <p:cNvSpPr txBox="1"/>
          <p:nvPr/>
        </p:nvSpPr>
        <p:spPr>
          <a:xfrm>
            <a:off x="9783916" y="4029706"/>
            <a:ext cx="903767"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LRAS</a:t>
            </a:r>
            <a:r>
              <a:rPr lang="en-US" sz="2000" baseline="-25000" dirty="0" smtClean="0">
                <a:latin typeface="Calibri" panose="020F0502020204030204" pitchFamily="34" charset="0"/>
                <a:cs typeface="Calibri" panose="020F0502020204030204" pitchFamily="34" charset="0"/>
              </a:rPr>
              <a:t>1</a:t>
            </a:r>
            <a:endParaRPr lang="en-US" sz="2000" baseline="-25000" dirty="0">
              <a:latin typeface="Calibri" panose="020F0502020204030204" pitchFamily="34" charset="0"/>
              <a:cs typeface="Calibri" panose="020F0502020204030204" pitchFamily="34" charset="0"/>
            </a:endParaRPr>
          </a:p>
        </p:txBody>
      </p:sp>
      <p:sp>
        <p:nvSpPr>
          <p:cNvPr id="12" name="TextBox 11"/>
          <p:cNvSpPr txBox="1"/>
          <p:nvPr/>
        </p:nvSpPr>
        <p:spPr>
          <a:xfrm>
            <a:off x="10510471" y="4033244"/>
            <a:ext cx="903767"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LRAS</a:t>
            </a:r>
            <a:r>
              <a:rPr lang="en-US" sz="2000" baseline="-25000" dirty="0" smtClean="0">
                <a:latin typeface="Calibri" panose="020F0502020204030204" pitchFamily="34" charset="0"/>
                <a:cs typeface="Calibri" panose="020F0502020204030204" pitchFamily="34" charset="0"/>
              </a:rPr>
              <a:t>2</a:t>
            </a:r>
            <a:endParaRPr lang="en-US" sz="2000" baseline="-25000" dirty="0">
              <a:latin typeface="Calibri" panose="020F0502020204030204" pitchFamily="34" charset="0"/>
              <a:cs typeface="Calibri" panose="020F0502020204030204" pitchFamily="34" charset="0"/>
            </a:endParaRPr>
          </a:p>
        </p:txBody>
      </p:sp>
      <p:sp>
        <p:nvSpPr>
          <p:cNvPr id="13" name="TextBox 12"/>
          <p:cNvSpPr txBox="1"/>
          <p:nvPr/>
        </p:nvSpPr>
        <p:spPr>
          <a:xfrm>
            <a:off x="9981827" y="5660074"/>
            <a:ext cx="512504" cy="338554"/>
          </a:xfrm>
          <a:prstGeom prst="rect">
            <a:avLst/>
          </a:prstGeom>
          <a:noFill/>
        </p:spPr>
        <p:txBody>
          <a:bodyPr wrap="square">
            <a:spAutoFit/>
          </a:bodyPr>
          <a:lstStyle/>
          <a:p>
            <a:pPr>
              <a:defRPr/>
            </a:pPr>
            <a:r>
              <a:rPr lang="en-US" sz="1600" i="1" dirty="0" smtClean="0">
                <a:latin typeface="+mn-lt"/>
              </a:rPr>
              <a:t>Y</a:t>
            </a:r>
            <a:r>
              <a:rPr lang="en-US" sz="1600" baseline="-25000" dirty="0" smtClean="0">
                <a:latin typeface="+mn-lt"/>
              </a:rPr>
              <a:t>N1</a:t>
            </a:r>
            <a:endParaRPr lang="en-US" sz="1600" baseline="-25000" dirty="0">
              <a:latin typeface="+mn-lt"/>
            </a:endParaRPr>
          </a:p>
        </p:txBody>
      </p:sp>
      <p:sp>
        <p:nvSpPr>
          <p:cNvPr id="14" name="TextBox 13"/>
          <p:cNvSpPr txBox="1"/>
          <p:nvPr/>
        </p:nvSpPr>
        <p:spPr>
          <a:xfrm>
            <a:off x="10453201" y="5652982"/>
            <a:ext cx="512504" cy="338554"/>
          </a:xfrm>
          <a:prstGeom prst="rect">
            <a:avLst/>
          </a:prstGeom>
          <a:noFill/>
        </p:spPr>
        <p:txBody>
          <a:bodyPr wrap="square">
            <a:spAutoFit/>
          </a:bodyPr>
          <a:lstStyle/>
          <a:p>
            <a:pPr>
              <a:defRPr/>
            </a:pPr>
            <a:r>
              <a:rPr lang="en-US" sz="1600" i="1" dirty="0" smtClean="0">
                <a:latin typeface="+mn-lt"/>
              </a:rPr>
              <a:t>Y</a:t>
            </a:r>
            <a:r>
              <a:rPr lang="en-US" sz="1600" baseline="-25000" dirty="0" smtClean="0">
                <a:latin typeface="+mn-lt"/>
              </a:rPr>
              <a:t>N2</a:t>
            </a:r>
            <a:endParaRPr lang="en-US" sz="1600" baseline="-25000" dirty="0">
              <a:latin typeface="+mn-lt"/>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t>The </a:t>
            </a:r>
            <a:r>
              <a:rPr lang="en-US" dirty="0"/>
              <a:t>Long-Run Aggregate Supply </a:t>
            </a:r>
            <a:r>
              <a:rPr lang="en-US" dirty="0" smtClean="0"/>
              <a:t>Curve, </a:t>
            </a:r>
            <a:r>
              <a:rPr lang="en-US" dirty="0" smtClean="0">
                <a:hlinkClick r:id="rId2"/>
              </a:rPr>
              <a:t>https</a:t>
            </a:r>
            <a:r>
              <a:rPr lang="en-US" dirty="0">
                <a:hlinkClick r:id="rId2"/>
              </a:rPr>
              <a:t>://</a:t>
            </a:r>
            <a:r>
              <a:rPr lang="en-US" dirty="0" smtClean="0">
                <a:hlinkClick r:id="rId2"/>
              </a:rPr>
              <a:t>youtu.be/xqPpjR5X0ZY</a:t>
            </a:r>
            <a:r>
              <a:rPr lang="en-US" dirty="0" smtClean="0"/>
              <a:t>, Marginal Revolution University, YouTube, April 25, 2017</a:t>
            </a:r>
          </a:p>
          <a:p>
            <a:pPr lvl="1"/>
            <a:r>
              <a:rPr lang="en-US" dirty="0" smtClean="0"/>
              <a:t>This LRAS has the </a:t>
            </a:r>
            <a:r>
              <a:rPr lang="en-US" i="1" dirty="0" smtClean="0"/>
              <a:t>growth rate </a:t>
            </a:r>
            <a:r>
              <a:rPr lang="en-US" dirty="0" smtClean="0"/>
              <a:t>of real GDP on the horizontal axis and </a:t>
            </a:r>
            <a:r>
              <a:rPr lang="en-US" dirty="0"/>
              <a:t>the </a:t>
            </a:r>
            <a:r>
              <a:rPr lang="en-US" i="1" dirty="0"/>
              <a:t>growth rate </a:t>
            </a:r>
            <a:r>
              <a:rPr lang="en-US" dirty="0"/>
              <a:t>of </a:t>
            </a:r>
            <a:r>
              <a:rPr lang="en-US" dirty="0" smtClean="0"/>
              <a:t>the price level (inflation) on </a:t>
            </a:r>
            <a:r>
              <a:rPr lang="en-US" dirty="0"/>
              <a:t>the </a:t>
            </a:r>
            <a:r>
              <a:rPr lang="en-US" dirty="0" smtClean="0"/>
              <a:t>vertical </a:t>
            </a:r>
            <a:r>
              <a:rPr lang="en-US" dirty="0"/>
              <a:t>axis </a:t>
            </a:r>
            <a:endParaRPr lang="en-US" dirty="0" smtClean="0"/>
          </a:p>
          <a:p>
            <a:endParaRPr lang="en-US" dirty="0"/>
          </a:p>
        </p:txBody>
      </p:sp>
    </p:spTree>
    <p:extLst>
      <p:ext uri="{BB962C8B-B14F-4D97-AF65-F5344CB8AC3E}">
        <p14:creationId xmlns:p14="http://schemas.microsoft.com/office/powerpoint/2010/main" val="147887490"/>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algn="l"/>
            <a:r>
              <a:rPr lang="en-US" sz="1800" cap="all" dirty="0">
                <a:solidFill>
                  <a:srgbClr val="C00000"/>
                </a:solidFill>
              </a:rPr>
              <a:t>The Aggregate-SUPPLY curve:</a:t>
            </a:r>
            <a:br>
              <a:rPr lang="en-US" sz="1800" cap="all" dirty="0">
                <a:solidFill>
                  <a:srgbClr val="C00000"/>
                </a:solidFill>
              </a:rPr>
            </a:br>
            <a:r>
              <a:rPr lang="en-US" sz="3600" dirty="0"/>
              <a:t>Why </a:t>
            </a:r>
            <a:r>
              <a:rPr lang="en-US" altLang="en-US" sz="3600" dirty="0" smtClean="0">
                <a:ea typeface="Calibri" pitchFamily="34" charset="0"/>
              </a:rPr>
              <a:t>the </a:t>
            </a:r>
            <a:r>
              <a:rPr lang="en-US" altLang="en-US" sz="3600" dirty="0">
                <a:ea typeface="Calibri" pitchFamily="34" charset="0"/>
              </a:rPr>
              <a:t>Aggregate-Supply Curve Slopes Upward in the Short Run</a:t>
            </a:r>
            <a:endParaRPr lang="en-US" altLang="en-US" sz="3600" dirty="0">
              <a:latin typeface="Tahoma" pitchFamily="34" charset="0"/>
              <a:ea typeface="Calibri" pitchFamily="34" charset="0"/>
            </a:endParaRPr>
          </a:p>
        </p:txBody>
      </p:sp>
      <p:sp>
        <p:nvSpPr>
          <p:cNvPr id="54275" name="Rectangle 3"/>
          <p:cNvSpPr>
            <a:spLocks noGrp="1" noChangeArrowheads="1"/>
          </p:cNvSpPr>
          <p:nvPr>
            <p:ph idx="1"/>
          </p:nvPr>
        </p:nvSpPr>
        <p:spPr>
          <a:xfrm>
            <a:off x="609600" y="1447800"/>
            <a:ext cx="8079195" cy="4979126"/>
          </a:xfrm>
        </p:spPr>
        <p:txBody>
          <a:bodyPr/>
          <a:lstStyle/>
          <a:p>
            <a:r>
              <a:rPr lang="en-US" altLang="en-US" i="1" dirty="0" smtClean="0">
                <a:ea typeface="Calibri" pitchFamily="34" charset="0"/>
              </a:rPr>
              <a:t>Assumption</a:t>
            </a:r>
            <a:r>
              <a:rPr lang="en-US" altLang="en-US" dirty="0" smtClean="0">
                <a:ea typeface="Calibri" pitchFamily="34" charset="0"/>
              </a:rPr>
              <a:t>: In the short run, an </a:t>
            </a:r>
            <a:r>
              <a:rPr lang="en-US" altLang="en-US" i="1" dirty="0" smtClean="0">
                <a:ea typeface="Calibri" pitchFamily="34" charset="0"/>
              </a:rPr>
              <a:t>increase</a:t>
            </a:r>
            <a:r>
              <a:rPr lang="en-US" altLang="en-US" dirty="0" smtClean="0">
                <a:ea typeface="Calibri" pitchFamily="34" charset="0"/>
              </a:rPr>
              <a:t> in the overall level of prices (</a:t>
            </a:r>
            <a:r>
              <a:rPr lang="en-US" altLang="en-US" i="1" dirty="0" smtClean="0">
                <a:ea typeface="Calibri" pitchFamily="34" charset="0"/>
              </a:rPr>
              <a:t>P</a:t>
            </a:r>
            <a:r>
              <a:rPr lang="en-US" altLang="en-US" dirty="0" smtClean="0">
                <a:ea typeface="Calibri" pitchFamily="34" charset="0"/>
              </a:rPr>
              <a:t>) </a:t>
            </a:r>
            <a:r>
              <a:rPr lang="en-US" altLang="en-US" i="1" dirty="0" smtClean="0">
                <a:ea typeface="Calibri" pitchFamily="34" charset="0"/>
              </a:rPr>
              <a:t>increases</a:t>
            </a:r>
            <a:r>
              <a:rPr lang="en-US" altLang="en-US" dirty="0" smtClean="0">
                <a:ea typeface="Calibri" pitchFamily="34" charset="0"/>
              </a:rPr>
              <a:t> the market value of all final goods and services that sellers want to </a:t>
            </a:r>
            <a:r>
              <a:rPr lang="en-US" altLang="en-US" dirty="0">
                <a:ea typeface="Calibri" pitchFamily="34" charset="0"/>
              </a:rPr>
              <a:t>sell </a:t>
            </a:r>
            <a:r>
              <a:rPr lang="en-US" altLang="en-US" dirty="0" smtClean="0">
                <a:ea typeface="Calibri" pitchFamily="34" charset="0"/>
              </a:rPr>
              <a:t>(</a:t>
            </a:r>
            <a:r>
              <a:rPr lang="en-US" altLang="en-US" i="1" dirty="0" smtClean="0">
                <a:ea typeface="Calibri" pitchFamily="34" charset="0"/>
              </a:rPr>
              <a:t>Y</a:t>
            </a:r>
            <a:r>
              <a:rPr lang="en-US" altLang="en-US" dirty="0" smtClean="0">
                <a:ea typeface="Calibri" pitchFamily="34" charset="0"/>
              </a:rPr>
              <a:t>).</a:t>
            </a:r>
          </a:p>
          <a:p>
            <a:pPr lvl="1"/>
            <a:r>
              <a:rPr lang="en-US" altLang="en-US" dirty="0" smtClean="0">
                <a:ea typeface="Calibri" pitchFamily="34" charset="0"/>
              </a:rPr>
              <a:t>Conversely, a </a:t>
            </a:r>
            <a:r>
              <a:rPr lang="en-US" altLang="en-US" i="1" dirty="0" smtClean="0">
                <a:ea typeface="Calibri" pitchFamily="34" charset="0"/>
              </a:rPr>
              <a:t>decrease</a:t>
            </a:r>
            <a:r>
              <a:rPr lang="en-US" altLang="en-US" dirty="0" smtClean="0">
                <a:ea typeface="Calibri" pitchFamily="34" charset="0"/>
              </a:rPr>
              <a:t> in </a:t>
            </a:r>
            <a:r>
              <a:rPr lang="en-US" altLang="en-US" dirty="0">
                <a:ea typeface="Calibri" pitchFamily="34" charset="0"/>
              </a:rPr>
              <a:t>the overall level of prices </a:t>
            </a:r>
            <a:r>
              <a:rPr lang="en-US" altLang="en-US" i="1" dirty="0" smtClean="0">
                <a:ea typeface="Calibri" pitchFamily="34" charset="0"/>
              </a:rPr>
              <a:t>decreases</a:t>
            </a:r>
            <a:r>
              <a:rPr lang="en-US" altLang="en-US" dirty="0" smtClean="0">
                <a:ea typeface="Calibri" pitchFamily="34" charset="0"/>
              </a:rPr>
              <a:t> the </a:t>
            </a:r>
            <a:r>
              <a:rPr lang="en-US" altLang="en-US" dirty="0">
                <a:ea typeface="Calibri" pitchFamily="34" charset="0"/>
              </a:rPr>
              <a:t>market value of all final goods and services that sellers </a:t>
            </a:r>
            <a:r>
              <a:rPr lang="en-US" altLang="en-US" dirty="0" smtClean="0">
                <a:ea typeface="Calibri" pitchFamily="34" charset="0"/>
              </a:rPr>
              <a:t>want </a:t>
            </a:r>
            <a:r>
              <a:rPr lang="en-US" altLang="en-US" dirty="0">
                <a:ea typeface="Calibri" pitchFamily="34" charset="0"/>
              </a:rPr>
              <a:t>to sell.</a:t>
            </a:r>
            <a:endParaRPr lang="en-US" altLang="en-US" dirty="0" smtClean="0">
              <a:ea typeface="Calibri" pitchFamily="34" charset="0"/>
            </a:endParaRPr>
          </a:p>
          <a:p>
            <a:pPr lvl="1"/>
            <a:r>
              <a:rPr lang="en-US" altLang="en-US" dirty="0" smtClean="0">
                <a:ea typeface="Calibri" pitchFamily="34" charset="0"/>
              </a:rPr>
              <a:t>Consequently, </a:t>
            </a:r>
            <a:r>
              <a:rPr lang="en-US" altLang="en-US" i="1" dirty="0" smtClean="0">
                <a:ea typeface="Calibri" pitchFamily="34" charset="0"/>
              </a:rPr>
              <a:t>SRAS</a:t>
            </a:r>
            <a:r>
              <a:rPr lang="en-US" altLang="en-US" dirty="0" smtClean="0">
                <a:ea typeface="Calibri" pitchFamily="34" charset="0"/>
              </a:rPr>
              <a:t> is a rising curve</a:t>
            </a:r>
          </a:p>
          <a:p>
            <a:r>
              <a:rPr lang="en-US" altLang="en-US" dirty="0" smtClean="0">
                <a:ea typeface="Calibri" pitchFamily="34" charset="0"/>
              </a:rPr>
              <a:t>Why? What could justify this assumption?</a:t>
            </a:r>
          </a:p>
        </p:txBody>
      </p:sp>
      <p:sp>
        <p:nvSpPr>
          <p:cNvPr id="4" name="Line 5"/>
          <p:cNvSpPr>
            <a:spLocks noChangeShapeType="1"/>
          </p:cNvSpPr>
          <p:nvPr/>
        </p:nvSpPr>
        <p:spPr bwMode="auto">
          <a:xfrm>
            <a:off x="9117420" y="4150019"/>
            <a:ext cx="2743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5" name="Line 6"/>
          <p:cNvSpPr>
            <a:spLocks noChangeShapeType="1"/>
          </p:cNvSpPr>
          <p:nvPr/>
        </p:nvSpPr>
        <p:spPr bwMode="auto">
          <a:xfrm flipV="1">
            <a:off x="9117420" y="1711619"/>
            <a:ext cx="0" cy="2438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 name="Line 7"/>
          <p:cNvSpPr>
            <a:spLocks noChangeShapeType="1"/>
          </p:cNvSpPr>
          <p:nvPr/>
        </p:nvSpPr>
        <p:spPr bwMode="auto">
          <a:xfrm flipV="1">
            <a:off x="9650820" y="1787819"/>
            <a:ext cx="1524000" cy="19050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7" name="Text Box 10"/>
          <p:cNvSpPr txBox="1">
            <a:spLocks noChangeArrowheads="1"/>
          </p:cNvSpPr>
          <p:nvPr/>
        </p:nvSpPr>
        <p:spPr bwMode="auto">
          <a:xfrm>
            <a:off x="8812620" y="1635419"/>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rPr>
              <a:t>P</a:t>
            </a:r>
            <a:endParaRPr lang="en-US" altLang="en-US" sz="1600">
              <a:latin typeface="Calibri" panose="020F0502020204030204" pitchFamily="34" charset="0"/>
            </a:endParaRPr>
          </a:p>
        </p:txBody>
      </p:sp>
      <p:sp>
        <p:nvSpPr>
          <p:cNvPr id="8" name="Text Box 11"/>
          <p:cNvSpPr txBox="1">
            <a:spLocks noChangeArrowheads="1"/>
          </p:cNvSpPr>
          <p:nvPr/>
        </p:nvSpPr>
        <p:spPr bwMode="auto">
          <a:xfrm>
            <a:off x="11632020" y="416242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rPr>
              <a:t>Y</a:t>
            </a:r>
            <a:endParaRPr lang="en-US" altLang="en-US" sz="1600">
              <a:latin typeface="Calibri" panose="020F0502020204030204" pitchFamily="34" charset="0"/>
            </a:endParaRPr>
          </a:p>
        </p:txBody>
      </p:sp>
      <p:sp>
        <p:nvSpPr>
          <p:cNvPr id="9" name="Line 12"/>
          <p:cNvSpPr>
            <a:spLocks noChangeShapeType="1"/>
          </p:cNvSpPr>
          <p:nvPr/>
        </p:nvSpPr>
        <p:spPr bwMode="auto">
          <a:xfrm>
            <a:off x="9117420" y="2930819"/>
            <a:ext cx="11430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0" name="Line 13"/>
          <p:cNvSpPr>
            <a:spLocks noChangeShapeType="1"/>
          </p:cNvSpPr>
          <p:nvPr/>
        </p:nvSpPr>
        <p:spPr bwMode="auto">
          <a:xfrm>
            <a:off x="10260420" y="2930819"/>
            <a:ext cx="0" cy="1219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1" name="Text Box 14"/>
          <p:cNvSpPr txBox="1">
            <a:spLocks noChangeArrowheads="1"/>
          </p:cNvSpPr>
          <p:nvPr/>
        </p:nvSpPr>
        <p:spPr bwMode="auto">
          <a:xfrm>
            <a:off x="8126820" y="2778419"/>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dirty="0" smtClean="0">
                <a:latin typeface="Calibri" panose="020F0502020204030204" pitchFamily="34" charset="0"/>
              </a:rPr>
              <a:t>120</a:t>
            </a:r>
            <a:endParaRPr lang="en-US" altLang="en-US" sz="1600" dirty="0">
              <a:latin typeface="Calibri" panose="020F0502020204030204" pitchFamily="34" charset="0"/>
            </a:endParaRPr>
          </a:p>
        </p:txBody>
      </p:sp>
      <p:sp>
        <p:nvSpPr>
          <p:cNvPr id="12" name="Text Box 15"/>
          <p:cNvSpPr txBox="1">
            <a:spLocks noChangeArrowheads="1"/>
          </p:cNvSpPr>
          <p:nvPr/>
        </p:nvSpPr>
        <p:spPr bwMode="auto">
          <a:xfrm>
            <a:off x="10031820" y="4162421"/>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dirty="0" smtClean="0">
                <a:latin typeface="Calibri" panose="020F0502020204030204" pitchFamily="34" charset="0"/>
              </a:rPr>
              <a:t>50</a:t>
            </a:r>
            <a:endParaRPr lang="en-US" altLang="en-US" sz="1600" baseline="-25000" dirty="0">
              <a:latin typeface="Calibri" panose="020F0502020204030204" pitchFamily="34" charset="0"/>
            </a:endParaRPr>
          </a:p>
        </p:txBody>
      </p:sp>
      <p:sp>
        <p:nvSpPr>
          <p:cNvPr id="13" name="Oval 18"/>
          <p:cNvSpPr>
            <a:spLocks noChangeArrowheads="1"/>
          </p:cNvSpPr>
          <p:nvPr/>
        </p:nvSpPr>
        <p:spPr bwMode="auto">
          <a:xfrm>
            <a:off x="10212795" y="2902244"/>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endParaRPr>
          </a:p>
        </p:txBody>
      </p:sp>
      <p:sp>
        <p:nvSpPr>
          <p:cNvPr id="14" name="Text Box 26"/>
          <p:cNvSpPr txBox="1">
            <a:spLocks noChangeArrowheads="1"/>
          </p:cNvSpPr>
          <p:nvPr/>
        </p:nvSpPr>
        <p:spPr bwMode="auto">
          <a:xfrm>
            <a:off x="8584020" y="2168819"/>
            <a:ext cx="533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dirty="0">
                <a:latin typeface="Calibri" panose="020F0502020204030204" pitchFamily="34" charset="0"/>
              </a:rPr>
              <a:t>140</a:t>
            </a:r>
          </a:p>
        </p:txBody>
      </p:sp>
      <p:sp>
        <p:nvSpPr>
          <p:cNvPr id="15" name="Line 27"/>
          <p:cNvSpPr>
            <a:spLocks noChangeShapeType="1"/>
          </p:cNvSpPr>
          <p:nvPr/>
        </p:nvSpPr>
        <p:spPr bwMode="auto">
          <a:xfrm>
            <a:off x="9117420" y="2321219"/>
            <a:ext cx="16002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6" name="Line 28"/>
          <p:cNvSpPr>
            <a:spLocks noChangeShapeType="1"/>
          </p:cNvSpPr>
          <p:nvPr/>
        </p:nvSpPr>
        <p:spPr bwMode="auto">
          <a:xfrm>
            <a:off x="10717620" y="2321219"/>
            <a:ext cx="0" cy="18288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7" name="Oval 29"/>
          <p:cNvSpPr>
            <a:spLocks noChangeArrowheads="1"/>
          </p:cNvSpPr>
          <p:nvPr/>
        </p:nvSpPr>
        <p:spPr bwMode="auto">
          <a:xfrm>
            <a:off x="10689045" y="2302169"/>
            <a:ext cx="76200" cy="762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endParaRPr>
          </a:p>
        </p:txBody>
      </p:sp>
      <p:sp>
        <p:nvSpPr>
          <p:cNvPr id="18" name="Text Box 17"/>
          <p:cNvSpPr txBox="1">
            <a:spLocks noChangeArrowheads="1"/>
          </p:cNvSpPr>
          <p:nvPr/>
        </p:nvSpPr>
        <p:spPr bwMode="auto">
          <a:xfrm>
            <a:off x="10802681" y="1435394"/>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dirty="0" smtClean="0"/>
              <a:t>SRAS</a:t>
            </a:r>
            <a:endParaRPr lang="en-US" altLang="en-US" sz="1600" dirty="0"/>
          </a:p>
        </p:txBody>
      </p:sp>
      <p:sp>
        <p:nvSpPr>
          <p:cNvPr id="19" name="Text Box 15"/>
          <p:cNvSpPr txBox="1">
            <a:spLocks noChangeArrowheads="1"/>
          </p:cNvSpPr>
          <p:nvPr/>
        </p:nvSpPr>
        <p:spPr bwMode="auto">
          <a:xfrm>
            <a:off x="10556366" y="4155329"/>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dirty="0" smtClean="0">
                <a:latin typeface="Calibri" panose="020F0502020204030204" pitchFamily="34" charset="0"/>
              </a:rPr>
              <a:t>75</a:t>
            </a:r>
            <a:endParaRPr lang="en-US" altLang="en-US" sz="1600" baseline="-25000"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pPr algn="l"/>
            <a:r>
              <a:rPr lang="en-US" sz="1800" cap="all" dirty="0">
                <a:solidFill>
                  <a:srgbClr val="C00000"/>
                </a:solidFill>
              </a:rPr>
              <a:t>The Aggregate-SUPPLY curve:</a:t>
            </a:r>
            <a:br>
              <a:rPr lang="en-US" sz="1800" cap="all" dirty="0">
                <a:solidFill>
                  <a:srgbClr val="C00000"/>
                </a:solidFill>
              </a:rPr>
            </a:br>
            <a:r>
              <a:rPr lang="en-US" sz="3600" dirty="0"/>
              <a:t>Why </a:t>
            </a:r>
            <a:r>
              <a:rPr lang="en-US" altLang="en-US" sz="3600" dirty="0" smtClean="0">
                <a:ea typeface="Calibri" pitchFamily="34" charset="0"/>
              </a:rPr>
              <a:t>the </a:t>
            </a:r>
            <a:r>
              <a:rPr lang="en-US" altLang="en-US" sz="3600" dirty="0">
                <a:ea typeface="Calibri" pitchFamily="34" charset="0"/>
              </a:rPr>
              <a:t>Aggregate-Supply Curve Slopes Upward in the Short Run</a:t>
            </a:r>
            <a:endParaRPr lang="en-US" altLang="en-US" sz="3600" dirty="0">
              <a:latin typeface="Tahoma" pitchFamily="34" charset="0"/>
              <a:ea typeface="Calibri" pitchFamily="34" charset="0"/>
            </a:endParaRPr>
          </a:p>
        </p:txBody>
      </p:sp>
      <p:sp>
        <p:nvSpPr>
          <p:cNvPr id="54275" name="Rectangle 3"/>
          <p:cNvSpPr>
            <a:spLocks noGrp="1" noChangeArrowheads="1"/>
          </p:cNvSpPr>
          <p:nvPr>
            <p:ph idx="1"/>
          </p:nvPr>
        </p:nvSpPr>
        <p:spPr/>
        <p:txBody>
          <a:bodyPr/>
          <a:lstStyle/>
          <a:p>
            <a:r>
              <a:rPr lang="en-US" altLang="en-US" dirty="0" smtClean="0">
                <a:ea typeface="Calibri" pitchFamily="34" charset="0"/>
              </a:rPr>
              <a:t>In the short run, why would producers want to produce </a:t>
            </a:r>
            <a:r>
              <a:rPr lang="en-US" altLang="en-US" i="1" dirty="0" smtClean="0">
                <a:ea typeface="Calibri" pitchFamily="34" charset="0"/>
              </a:rPr>
              <a:t>more</a:t>
            </a:r>
            <a:r>
              <a:rPr lang="en-US" altLang="en-US" dirty="0" smtClean="0">
                <a:ea typeface="Calibri" pitchFamily="34" charset="0"/>
              </a:rPr>
              <a:t> </a:t>
            </a:r>
            <a:r>
              <a:rPr lang="en-US" altLang="en-US" dirty="0">
                <a:ea typeface="Calibri" pitchFamily="34" charset="0"/>
              </a:rPr>
              <a:t>if </a:t>
            </a:r>
            <a:r>
              <a:rPr lang="en-US" altLang="en-US" dirty="0" smtClean="0">
                <a:ea typeface="Calibri" pitchFamily="34" charset="0"/>
              </a:rPr>
              <a:t>the prices of all final goods and services </a:t>
            </a:r>
            <a:r>
              <a:rPr lang="en-US" altLang="en-US" i="1" dirty="0">
                <a:ea typeface="Calibri" pitchFamily="34" charset="0"/>
              </a:rPr>
              <a:t>increase</a:t>
            </a:r>
            <a:r>
              <a:rPr lang="en-US" altLang="en-US" dirty="0">
                <a:ea typeface="Calibri" pitchFamily="34" charset="0"/>
              </a:rPr>
              <a:t> by 3 </a:t>
            </a:r>
            <a:r>
              <a:rPr lang="en-US" altLang="en-US" dirty="0" smtClean="0">
                <a:ea typeface="Calibri" pitchFamily="34" charset="0"/>
              </a:rPr>
              <a:t>percent?</a:t>
            </a:r>
          </a:p>
          <a:p>
            <a:pPr lvl="1"/>
            <a:r>
              <a:rPr lang="en-US" altLang="en-US" dirty="0" smtClean="0">
                <a:ea typeface="Calibri" pitchFamily="34" charset="0"/>
              </a:rPr>
              <a:t>I’m simplifying </a:t>
            </a:r>
            <a:r>
              <a:rPr lang="en-US" altLang="en-US" dirty="0">
                <a:ea typeface="Calibri" pitchFamily="34" charset="0"/>
              </a:rPr>
              <a:t>by assuming that, if the overall price level increases by, say, 3 percent, then all prices increase by 3 </a:t>
            </a:r>
            <a:r>
              <a:rPr lang="en-US" altLang="en-US" dirty="0" smtClean="0">
                <a:ea typeface="Calibri" pitchFamily="34" charset="0"/>
              </a:rPr>
              <a:t>percent</a:t>
            </a:r>
            <a:endParaRPr lang="en-US" altLang="en-US" dirty="0">
              <a:ea typeface="Calibri" pitchFamily="34" charset="0"/>
            </a:endParaRPr>
          </a:p>
          <a:p>
            <a:r>
              <a:rPr lang="en-US" altLang="en-US" dirty="0" smtClean="0">
                <a:ea typeface="Calibri" pitchFamily="34" charset="0"/>
              </a:rPr>
              <a:t>Conversely</a:t>
            </a:r>
            <a:r>
              <a:rPr lang="en-US" altLang="en-US" dirty="0">
                <a:ea typeface="Calibri" pitchFamily="34" charset="0"/>
              </a:rPr>
              <a:t>, why would producers want to produce </a:t>
            </a:r>
            <a:r>
              <a:rPr lang="en-US" altLang="en-US" i="1" dirty="0" smtClean="0">
                <a:ea typeface="Calibri" pitchFamily="34" charset="0"/>
              </a:rPr>
              <a:t>less</a:t>
            </a:r>
            <a:r>
              <a:rPr lang="en-US" altLang="en-US" dirty="0" smtClean="0">
                <a:ea typeface="Calibri" pitchFamily="34" charset="0"/>
              </a:rPr>
              <a:t> </a:t>
            </a:r>
            <a:r>
              <a:rPr lang="en-US" altLang="en-US" dirty="0">
                <a:ea typeface="Calibri" pitchFamily="34" charset="0"/>
              </a:rPr>
              <a:t>if all prices </a:t>
            </a:r>
            <a:r>
              <a:rPr lang="en-US" altLang="en-US" i="1" dirty="0" smtClean="0">
                <a:ea typeface="Calibri" pitchFamily="34" charset="0"/>
              </a:rPr>
              <a:t>decrease</a:t>
            </a:r>
            <a:r>
              <a:rPr lang="en-US" altLang="en-US" dirty="0" smtClean="0">
                <a:ea typeface="Calibri" pitchFamily="34" charset="0"/>
              </a:rPr>
              <a:t> </a:t>
            </a:r>
            <a:r>
              <a:rPr lang="en-US" altLang="en-US" dirty="0">
                <a:ea typeface="Calibri" pitchFamily="34" charset="0"/>
              </a:rPr>
              <a:t>by 3 percent?</a:t>
            </a:r>
            <a:endParaRPr lang="en-US" altLang="en-US" dirty="0" smtClean="0">
              <a:ea typeface="Calibri" pitchFamily="34" charset="0"/>
            </a:endParaRPr>
          </a:p>
          <a:p>
            <a:r>
              <a:rPr lang="en-US" altLang="en-US" dirty="0" smtClean="0">
                <a:ea typeface="Calibri" pitchFamily="34" charset="0"/>
              </a:rPr>
              <a:t>That is, </a:t>
            </a:r>
            <a:r>
              <a:rPr lang="en-US" altLang="en-US" dirty="0" smtClean="0">
                <a:solidFill>
                  <a:srgbClr val="0070C0"/>
                </a:solidFill>
                <a:ea typeface="Calibri" pitchFamily="34" charset="0"/>
              </a:rPr>
              <a:t>why would the </a:t>
            </a:r>
            <a:r>
              <a:rPr lang="en-US" altLang="en-US" i="1" dirty="0" smtClean="0">
                <a:solidFill>
                  <a:srgbClr val="0070C0"/>
                </a:solidFill>
                <a:ea typeface="Calibri" pitchFamily="34" charset="0"/>
              </a:rPr>
              <a:t>SRAS</a:t>
            </a:r>
            <a:r>
              <a:rPr lang="en-US" altLang="en-US" dirty="0" smtClean="0">
                <a:solidFill>
                  <a:srgbClr val="0070C0"/>
                </a:solidFill>
                <a:ea typeface="Calibri" pitchFamily="34" charset="0"/>
              </a:rPr>
              <a:t> curve be upward sloping?</a:t>
            </a:r>
          </a:p>
        </p:txBody>
      </p:sp>
    </p:spTree>
    <p:extLst>
      <p:ext uri="{BB962C8B-B14F-4D97-AF65-F5344CB8AC3E}">
        <p14:creationId xmlns:p14="http://schemas.microsoft.com/office/powerpoint/2010/main" val="368150408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Aggregate Supply: Long Run v. Short Run</a:t>
            </a:r>
            <a:endParaRPr lang="en-US" dirty="0"/>
          </a:p>
        </p:txBody>
      </p:sp>
      <p:sp>
        <p:nvSpPr>
          <p:cNvPr id="3" name="Content Placeholder 2"/>
          <p:cNvSpPr>
            <a:spLocks noGrp="1"/>
          </p:cNvSpPr>
          <p:nvPr>
            <p:ph idx="1"/>
          </p:nvPr>
        </p:nvSpPr>
        <p:spPr/>
        <p:txBody>
          <a:bodyPr/>
          <a:lstStyle/>
          <a:p>
            <a:r>
              <a:rPr lang="en-US" dirty="0" smtClean="0"/>
              <a:t>Recall that in long-run macroeconomics it is assumed that if the prices of all final goods and services change by the same proportion then businesses will not change their behavior</a:t>
            </a:r>
          </a:p>
          <a:p>
            <a:pPr lvl="1"/>
            <a:r>
              <a:rPr lang="en-US" dirty="0" smtClean="0"/>
              <a:t>That’s why the LRAS curve is </a:t>
            </a:r>
            <a:r>
              <a:rPr lang="en-US" dirty="0"/>
              <a:t>vertical</a:t>
            </a:r>
          </a:p>
          <a:p>
            <a:r>
              <a:rPr lang="en-US" dirty="0" smtClean="0"/>
              <a:t>Why does short-run macroeconomics assume that </a:t>
            </a:r>
            <a:r>
              <a:rPr lang="en-US" altLang="en-US" dirty="0">
                <a:ea typeface="Calibri" pitchFamily="34" charset="0"/>
              </a:rPr>
              <a:t>producers want to </a:t>
            </a:r>
            <a:r>
              <a:rPr lang="en-US" altLang="en-US" i="1" dirty="0" smtClean="0">
                <a:ea typeface="Calibri" pitchFamily="34" charset="0"/>
              </a:rPr>
              <a:t>increase</a:t>
            </a:r>
            <a:r>
              <a:rPr lang="en-US" altLang="en-US" dirty="0" smtClean="0">
                <a:ea typeface="Calibri" pitchFamily="34" charset="0"/>
              </a:rPr>
              <a:t> production if </a:t>
            </a:r>
            <a:r>
              <a:rPr lang="en-US" altLang="en-US" dirty="0">
                <a:ea typeface="Calibri" pitchFamily="34" charset="0"/>
              </a:rPr>
              <a:t>the prices of all final goods and services </a:t>
            </a:r>
            <a:r>
              <a:rPr lang="en-US" altLang="en-US" i="1" dirty="0">
                <a:ea typeface="Calibri" pitchFamily="34" charset="0"/>
              </a:rPr>
              <a:t>increase</a:t>
            </a:r>
            <a:r>
              <a:rPr lang="en-US" altLang="en-US" dirty="0">
                <a:ea typeface="Calibri" pitchFamily="34" charset="0"/>
              </a:rPr>
              <a:t> by 3 </a:t>
            </a:r>
            <a:r>
              <a:rPr lang="en-US" altLang="en-US" dirty="0" smtClean="0">
                <a:ea typeface="Calibri" pitchFamily="34" charset="0"/>
              </a:rPr>
              <a:t>percent?</a:t>
            </a:r>
            <a:endParaRPr lang="en-US" dirty="0" smtClean="0"/>
          </a:p>
          <a:p>
            <a:r>
              <a:rPr lang="en-US" dirty="0" smtClean="0"/>
              <a:t>The textbook discusses </a:t>
            </a:r>
            <a:r>
              <a:rPr lang="en-US" i="1" dirty="0" smtClean="0"/>
              <a:t>three</a:t>
            </a:r>
            <a:r>
              <a:rPr lang="en-US" dirty="0" smtClean="0"/>
              <a:t> reasons: sticky wages, sticky prices, and misperceptions</a:t>
            </a:r>
          </a:p>
          <a:p>
            <a:r>
              <a:rPr lang="en-US" dirty="0" smtClean="0"/>
              <a:t>I’ll discuss only the </a:t>
            </a:r>
            <a:r>
              <a:rPr lang="en-US" dirty="0" smtClean="0">
                <a:solidFill>
                  <a:srgbClr val="0070C0"/>
                </a:solidFill>
              </a:rPr>
              <a:t>sticky wages theory</a:t>
            </a:r>
            <a:endParaRPr lang="en-US" dirty="0">
              <a:solidFill>
                <a:srgbClr val="0070C0"/>
              </a:solidFill>
            </a:endParaRPr>
          </a:p>
        </p:txBody>
      </p:sp>
    </p:spTree>
    <p:extLst>
      <p:ext uri="{BB962C8B-B14F-4D97-AF65-F5344CB8AC3E}">
        <p14:creationId xmlns:p14="http://schemas.microsoft.com/office/powerpoint/2010/main" val="193076451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3"/>
          <p:cNvSpPr>
            <a:spLocks noGrp="1" noChangeArrowheads="1"/>
          </p:cNvSpPr>
          <p:nvPr>
            <p:ph type="title"/>
          </p:nvPr>
        </p:nvSpPr>
        <p:spPr>
          <a:xfrm>
            <a:off x="2133600" y="228600"/>
            <a:ext cx="8229600" cy="685800"/>
          </a:xfrm>
        </p:spPr>
        <p:txBody>
          <a:bodyPr/>
          <a:lstStyle/>
          <a:p>
            <a:pPr algn="l">
              <a:lnSpc>
                <a:spcPct val="80000"/>
              </a:lnSpc>
            </a:pPr>
            <a:r>
              <a:rPr lang="en-US" altLang="en-US" sz="2800" dirty="0">
                <a:ea typeface="Calibri" panose="020F0502020204030204" pitchFamily="34" charset="0"/>
              </a:rPr>
              <a:t>Figure 6 The Short-Run Aggregate-Supply Curve</a:t>
            </a:r>
          </a:p>
        </p:txBody>
      </p:sp>
      <p:sp>
        <p:nvSpPr>
          <p:cNvPr id="55299" name="Freeform 17"/>
          <p:cNvSpPr>
            <a:spLocks/>
          </p:cNvSpPr>
          <p:nvPr/>
        </p:nvSpPr>
        <p:spPr bwMode="auto">
          <a:xfrm>
            <a:off x="3506788" y="1481139"/>
            <a:ext cx="6432550" cy="4256087"/>
          </a:xfrm>
          <a:custGeom>
            <a:avLst/>
            <a:gdLst>
              <a:gd name="T0" fmla="*/ 0 w 4052"/>
              <a:gd name="T1" fmla="*/ 0 h 2681"/>
              <a:gd name="T2" fmla="*/ 0 w 4052"/>
              <a:gd name="T3" fmla="*/ 2147483647 h 2681"/>
              <a:gd name="T4" fmla="*/ 2147483647 w 4052"/>
              <a:gd name="T5" fmla="*/ 2147483647 h 2681"/>
              <a:gd name="T6" fmla="*/ 0 60000 65536"/>
              <a:gd name="T7" fmla="*/ 0 60000 65536"/>
              <a:gd name="T8" fmla="*/ 0 60000 65536"/>
              <a:gd name="T9" fmla="*/ 0 w 4052"/>
              <a:gd name="T10" fmla="*/ 0 h 2681"/>
              <a:gd name="T11" fmla="*/ 4052 w 4052"/>
              <a:gd name="T12" fmla="*/ 2681 h 2681"/>
            </a:gdLst>
            <a:ahLst/>
            <a:cxnLst>
              <a:cxn ang="T6">
                <a:pos x="T0" y="T1"/>
              </a:cxn>
              <a:cxn ang="T7">
                <a:pos x="T2" y="T3"/>
              </a:cxn>
              <a:cxn ang="T8">
                <a:pos x="T4" y="T5"/>
              </a:cxn>
            </a:cxnLst>
            <a:rect l="T9" t="T10" r="T11" b="T12"/>
            <a:pathLst>
              <a:path w="4052" h="2681">
                <a:moveTo>
                  <a:pt x="0" y="0"/>
                </a:moveTo>
                <a:lnTo>
                  <a:pt x="0" y="2681"/>
                </a:lnTo>
                <a:lnTo>
                  <a:pt x="4052" y="2681"/>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3682" name="Line 18"/>
          <p:cNvSpPr>
            <a:spLocks noChangeShapeType="1"/>
          </p:cNvSpPr>
          <p:nvPr/>
        </p:nvSpPr>
        <p:spPr bwMode="auto">
          <a:xfrm>
            <a:off x="3305175" y="3498850"/>
            <a:ext cx="1588" cy="679450"/>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3683" name="Line 19"/>
          <p:cNvSpPr>
            <a:spLocks noChangeShapeType="1"/>
          </p:cNvSpPr>
          <p:nvPr/>
        </p:nvSpPr>
        <p:spPr bwMode="auto">
          <a:xfrm flipH="1">
            <a:off x="5192714" y="5919789"/>
            <a:ext cx="1062037" cy="1587"/>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5302" name="Rectangle 20"/>
          <p:cNvSpPr>
            <a:spLocks noChangeArrowheads="1"/>
          </p:cNvSpPr>
          <p:nvPr/>
        </p:nvSpPr>
        <p:spPr bwMode="auto">
          <a:xfrm>
            <a:off x="8926513" y="5805488"/>
            <a:ext cx="9103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55303" name="Rectangle 21"/>
          <p:cNvSpPr>
            <a:spLocks noChangeArrowheads="1"/>
          </p:cNvSpPr>
          <p:nvPr/>
        </p:nvSpPr>
        <p:spPr bwMode="auto">
          <a:xfrm>
            <a:off x="9317039" y="6049963"/>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55304" name="Rectangle 22"/>
          <p:cNvSpPr>
            <a:spLocks noChangeArrowheads="1"/>
          </p:cNvSpPr>
          <p:nvPr/>
        </p:nvSpPr>
        <p:spPr bwMode="auto">
          <a:xfrm>
            <a:off x="2946401" y="1466850"/>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55305" name="Rectangle 23"/>
          <p:cNvSpPr>
            <a:spLocks noChangeArrowheads="1"/>
          </p:cNvSpPr>
          <p:nvPr/>
        </p:nvSpPr>
        <p:spPr bwMode="auto">
          <a:xfrm>
            <a:off x="2921000" y="1711325"/>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55306" name="Rectangle 24"/>
          <p:cNvSpPr>
            <a:spLocks noChangeArrowheads="1"/>
          </p:cNvSpPr>
          <p:nvPr/>
        </p:nvSpPr>
        <p:spPr bwMode="auto">
          <a:xfrm>
            <a:off x="3311525" y="5810250"/>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55307" name="Group 25"/>
          <p:cNvGrpSpPr>
            <a:grpSpLocks/>
          </p:cNvGrpSpPr>
          <p:nvPr/>
        </p:nvGrpSpPr>
        <p:grpSpPr bwMode="auto">
          <a:xfrm>
            <a:off x="4129088" y="2370138"/>
            <a:ext cx="5924550" cy="2614612"/>
            <a:chOff x="1641" y="1493"/>
            <a:chExt cx="3732" cy="1647"/>
          </a:xfrm>
        </p:grpSpPr>
        <p:sp>
          <p:nvSpPr>
            <p:cNvPr id="55334" name="Line 26"/>
            <p:cNvSpPr>
              <a:spLocks noChangeShapeType="1"/>
            </p:cNvSpPr>
            <p:nvPr/>
          </p:nvSpPr>
          <p:spPr bwMode="auto">
            <a:xfrm flipV="1">
              <a:off x="1641" y="1603"/>
              <a:ext cx="2148" cy="1537"/>
            </a:xfrm>
            <a:prstGeom prst="line">
              <a:avLst/>
            </a:prstGeom>
            <a:noFill/>
            <a:ln w="55563">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5335" name="Rectangle 27"/>
            <p:cNvSpPr>
              <a:spLocks noChangeArrowheads="1"/>
            </p:cNvSpPr>
            <p:nvPr/>
          </p:nvSpPr>
          <p:spPr bwMode="auto">
            <a:xfrm>
              <a:off x="3893" y="1493"/>
              <a:ext cx="14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a:latin typeface="Calibri" panose="020F0502020204030204" pitchFamily="34" charset="0"/>
                  <a:ea typeface="Calibri" panose="020F0502020204030204" pitchFamily="34" charset="0"/>
                  <a:cs typeface="Calibri" panose="020F0502020204030204" pitchFamily="34" charset="0"/>
                </a:rPr>
                <a:t>Short-Run Aggregate-Supply</a:t>
              </a:r>
              <a:endParaRPr lang="en-US" altLang="en-US" sz="2400" dirty="0">
                <a:latin typeface="Calibri" panose="020F0502020204030204" pitchFamily="34" charset="0"/>
                <a:cs typeface="Calibri" panose="020F0502020204030204" pitchFamily="34" charset="0"/>
              </a:endParaRPr>
            </a:p>
          </p:txBody>
        </p:sp>
      </p:grpSp>
      <p:grpSp>
        <p:nvGrpSpPr>
          <p:cNvPr id="3" name="Group 30"/>
          <p:cNvGrpSpPr>
            <a:grpSpLocks/>
          </p:cNvGrpSpPr>
          <p:nvPr/>
        </p:nvGrpSpPr>
        <p:grpSpPr bwMode="auto">
          <a:xfrm>
            <a:off x="2076451" y="3848102"/>
            <a:ext cx="1319213" cy="1503363"/>
            <a:chOff x="348" y="2424"/>
            <a:chExt cx="831" cy="947"/>
          </a:xfrm>
        </p:grpSpPr>
        <p:sp>
          <p:nvSpPr>
            <p:cNvPr id="55329" name="Line 31"/>
            <p:cNvSpPr>
              <a:spLocks noChangeShapeType="1"/>
            </p:cNvSpPr>
            <p:nvPr/>
          </p:nvSpPr>
          <p:spPr bwMode="auto">
            <a:xfrm flipH="1">
              <a:off x="660" y="2424"/>
              <a:ext cx="427" cy="54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5330" name="Rectangle 32"/>
            <p:cNvSpPr>
              <a:spLocks noChangeArrowheads="1"/>
            </p:cNvSpPr>
            <p:nvPr/>
          </p:nvSpPr>
          <p:spPr bwMode="auto">
            <a:xfrm>
              <a:off x="348" y="2897"/>
              <a:ext cx="831" cy="474"/>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55331" name="Rectangle 33"/>
            <p:cNvSpPr>
              <a:spLocks noChangeArrowheads="1"/>
            </p:cNvSpPr>
            <p:nvPr/>
          </p:nvSpPr>
          <p:spPr bwMode="auto">
            <a:xfrm>
              <a:off x="403" y="2913"/>
              <a:ext cx="6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 decrease</a:t>
              </a:r>
              <a:endParaRPr lang="en-US" altLang="en-US" sz="2400">
                <a:latin typeface="Calibri" panose="020F0502020204030204" pitchFamily="34" charset="0"/>
                <a:cs typeface="Calibri" panose="020F0502020204030204" pitchFamily="34" charset="0"/>
              </a:endParaRPr>
            </a:p>
          </p:txBody>
        </p:sp>
        <p:sp>
          <p:nvSpPr>
            <p:cNvPr id="55332" name="Rectangle 34"/>
            <p:cNvSpPr>
              <a:spLocks noChangeArrowheads="1"/>
            </p:cNvSpPr>
            <p:nvPr/>
          </p:nvSpPr>
          <p:spPr bwMode="auto">
            <a:xfrm>
              <a:off x="403" y="3067"/>
              <a:ext cx="55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in the price</a:t>
              </a:r>
              <a:endParaRPr lang="en-US" altLang="en-US" sz="2400">
                <a:latin typeface="Calibri" panose="020F0502020204030204" pitchFamily="34" charset="0"/>
                <a:cs typeface="Calibri" panose="020F0502020204030204" pitchFamily="34" charset="0"/>
              </a:endParaRPr>
            </a:p>
          </p:txBody>
        </p:sp>
        <p:sp>
          <p:nvSpPr>
            <p:cNvPr id="55333" name="Rectangle 35"/>
            <p:cNvSpPr>
              <a:spLocks noChangeArrowheads="1"/>
            </p:cNvSpPr>
            <p:nvPr/>
          </p:nvSpPr>
          <p:spPr bwMode="auto">
            <a:xfrm>
              <a:off x="403" y="3221"/>
              <a:ext cx="40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level . . .</a:t>
              </a:r>
              <a:endParaRPr lang="en-US" altLang="en-US" sz="2400">
                <a:latin typeface="Calibri" panose="020F0502020204030204" pitchFamily="34" charset="0"/>
                <a:cs typeface="Calibri" panose="020F0502020204030204" pitchFamily="34" charset="0"/>
              </a:endParaRPr>
            </a:p>
          </p:txBody>
        </p:sp>
      </p:grpSp>
      <p:grpSp>
        <p:nvGrpSpPr>
          <p:cNvPr id="4" name="Group 36"/>
          <p:cNvGrpSpPr>
            <a:grpSpLocks/>
          </p:cNvGrpSpPr>
          <p:nvPr/>
        </p:nvGrpSpPr>
        <p:grpSpPr bwMode="auto">
          <a:xfrm>
            <a:off x="5761039" y="4581525"/>
            <a:ext cx="3335338" cy="1284288"/>
            <a:chOff x="2669" y="2886"/>
            <a:chExt cx="2101" cy="809"/>
          </a:xfrm>
        </p:grpSpPr>
        <p:sp>
          <p:nvSpPr>
            <p:cNvPr id="55324" name="Line 37"/>
            <p:cNvSpPr>
              <a:spLocks noChangeShapeType="1"/>
            </p:cNvSpPr>
            <p:nvPr/>
          </p:nvSpPr>
          <p:spPr bwMode="auto">
            <a:xfrm flipH="1">
              <a:off x="2669" y="3163"/>
              <a:ext cx="612" cy="53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5325" name="Rectangle 38"/>
            <p:cNvSpPr>
              <a:spLocks noChangeArrowheads="1"/>
            </p:cNvSpPr>
            <p:nvPr/>
          </p:nvSpPr>
          <p:spPr bwMode="auto">
            <a:xfrm>
              <a:off x="3223" y="2886"/>
              <a:ext cx="1547" cy="497"/>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55326" name="Rectangle 39"/>
            <p:cNvSpPr>
              <a:spLocks noChangeArrowheads="1"/>
            </p:cNvSpPr>
            <p:nvPr/>
          </p:nvSpPr>
          <p:spPr bwMode="auto">
            <a:xfrm>
              <a:off x="3281" y="2905"/>
              <a:ext cx="131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reduces the quantity</a:t>
              </a:r>
              <a:endParaRPr lang="en-US" altLang="en-US" sz="2400">
                <a:latin typeface="Calibri" panose="020F0502020204030204" pitchFamily="34" charset="0"/>
                <a:cs typeface="Calibri" panose="020F0502020204030204" pitchFamily="34" charset="0"/>
              </a:endParaRPr>
            </a:p>
          </p:txBody>
        </p:sp>
        <p:sp>
          <p:nvSpPr>
            <p:cNvPr id="55327" name="Rectangle 40"/>
            <p:cNvSpPr>
              <a:spLocks noChangeArrowheads="1"/>
            </p:cNvSpPr>
            <p:nvPr/>
          </p:nvSpPr>
          <p:spPr bwMode="auto">
            <a:xfrm>
              <a:off x="3281" y="3059"/>
              <a:ext cx="105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anose="020F0502020204030204" pitchFamily="34" charset="0"/>
                  <a:cs typeface="Calibri" panose="020F0502020204030204" pitchFamily="34" charset="0"/>
                </a:rPr>
                <a:t>of goods and services</a:t>
              </a:r>
              <a:endParaRPr lang="en-US" altLang="en-US" sz="2400" dirty="0">
                <a:latin typeface="Calibri" panose="020F0502020204030204" pitchFamily="34" charset="0"/>
                <a:cs typeface="Calibri" panose="020F0502020204030204" pitchFamily="34" charset="0"/>
              </a:endParaRPr>
            </a:p>
          </p:txBody>
        </p:sp>
        <p:sp>
          <p:nvSpPr>
            <p:cNvPr id="55328" name="Rectangle 41"/>
            <p:cNvSpPr>
              <a:spLocks noChangeArrowheads="1"/>
            </p:cNvSpPr>
            <p:nvPr/>
          </p:nvSpPr>
          <p:spPr bwMode="auto">
            <a:xfrm>
              <a:off x="3281" y="3213"/>
              <a:ext cx="12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supplied in the short run.</a:t>
              </a:r>
              <a:endParaRPr lang="en-US" altLang="en-US" sz="2400">
                <a:latin typeface="Calibri" panose="020F0502020204030204" pitchFamily="34" charset="0"/>
                <a:cs typeface="Calibri" panose="020F0502020204030204" pitchFamily="34" charset="0"/>
              </a:endParaRPr>
            </a:p>
          </p:txBody>
        </p:sp>
      </p:grpSp>
      <p:grpSp>
        <p:nvGrpSpPr>
          <p:cNvPr id="5" name="Group 42"/>
          <p:cNvGrpSpPr>
            <a:grpSpLocks/>
          </p:cNvGrpSpPr>
          <p:nvPr/>
        </p:nvGrpSpPr>
        <p:grpSpPr bwMode="auto">
          <a:xfrm>
            <a:off x="3221038" y="3273426"/>
            <a:ext cx="3249612" cy="2767013"/>
            <a:chOff x="1069" y="2062"/>
            <a:chExt cx="2047" cy="1743"/>
          </a:xfrm>
        </p:grpSpPr>
        <p:sp>
          <p:nvSpPr>
            <p:cNvPr id="55316" name="Freeform 43"/>
            <p:cNvSpPr>
              <a:spLocks/>
            </p:cNvSpPr>
            <p:nvPr/>
          </p:nvSpPr>
          <p:spPr bwMode="auto">
            <a:xfrm>
              <a:off x="1249" y="2112"/>
              <a:ext cx="1812" cy="1502"/>
            </a:xfrm>
            <a:custGeom>
              <a:avLst/>
              <a:gdLst>
                <a:gd name="T0" fmla="*/ 0 w 1812"/>
                <a:gd name="T1" fmla="*/ 0 h 1502"/>
                <a:gd name="T2" fmla="*/ 1812 w 1812"/>
                <a:gd name="T3" fmla="*/ 0 h 1502"/>
                <a:gd name="T4" fmla="*/ 1812 w 1812"/>
                <a:gd name="T5" fmla="*/ 1502 h 1502"/>
                <a:gd name="T6" fmla="*/ 0 60000 65536"/>
                <a:gd name="T7" fmla="*/ 0 60000 65536"/>
                <a:gd name="T8" fmla="*/ 0 60000 65536"/>
                <a:gd name="T9" fmla="*/ 0 w 1812"/>
                <a:gd name="T10" fmla="*/ 0 h 1502"/>
                <a:gd name="T11" fmla="*/ 1812 w 1812"/>
                <a:gd name="T12" fmla="*/ 1502 h 1502"/>
              </a:gdLst>
              <a:ahLst/>
              <a:cxnLst>
                <a:cxn ang="T6">
                  <a:pos x="T0" y="T1"/>
                </a:cxn>
                <a:cxn ang="T7">
                  <a:pos x="T2" y="T3"/>
                </a:cxn>
                <a:cxn ang="T8">
                  <a:pos x="T4" y="T5"/>
                </a:cxn>
              </a:cxnLst>
              <a:rect l="T9" t="T10" r="T11" b="T12"/>
              <a:pathLst>
                <a:path w="1812" h="1502">
                  <a:moveTo>
                    <a:pt x="0" y="0"/>
                  </a:moveTo>
                  <a:lnTo>
                    <a:pt x="1812" y="0"/>
                  </a:lnTo>
                  <a:lnTo>
                    <a:pt x="1812" y="1502"/>
                  </a:ln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5317" name="Oval 44"/>
            <p:cNvSpPr>
              <a:spLocks noChangeArrowheads="1"/>
            </p:cNvSpPr>
            <p:nvPr/>
          </p:nvSpPr>
          <p:spPr bwMode="auto">
            <a:xfrm>
              <a:off x="3019" y="2077"/>
              <a:ext cx="81" cy="8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grpSp>
          <p:nvGrpSpPr>
            <p:cNvPr id="55318" name="Group 45"/>
            <p:cNvGrpSpPr>
              <a:grpSpLocks/>
            </p:cNvGrpSpPr>
            <p:nvPr/>
          </p:nvGrpSpPr>
          <p:grpSpPr bwMode="auto">
            <a:xfrm>
              <a:off x="3008" y="3660"/>
              <a:ext cx="108" cy="145"/>
              <a:chOff x="3008" y="3660"/>
              <a:chExt cx="108" cy="145"/>
            </a:xfrm>
          </p:grpSpPr>
          <p:sp>
            <p:nvSpPr>
              <p:cNvPr id="55322" name="Rectangle 46"/>
              <p:cNvSpPr>
                <a:spLocks noChangeArrowheads="1"/>
              </p:cNvSpPr>
              <p:nvPr/>
            </p:nvSpPr>
            <p:spPr bwMode="auto">
              <a:xfrm>
                <a:off x="3008" y="3660"/>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55323" name="Freeform 47"/>
              <p:cNvSpPr>
                <a:spLocks/>
              </p:cNvSpPr>
              <p:nvPr/>
            </p:nvSpPr>
            <p:spPr bwMode="auto">
              <a:xfrm>
                <a:off x="3093" y="3737"/>
                <a:ext cx="23" cy="58"/>
              </a:xfrm>
              <a:custGeom>
                <a:avLst/>
                <a:gdLst>
                  <a:gd name="T0" fmla="*/ 23 w 23"/>
                  <a:gd name="T1" fmla="*/ 0 h 58"/>
                  <a:gd name="T2" fmla="*/ 19 w 23"/>
                  <a:gd name="T3" fmla="*/ 0 h 58"/>
                  <a:gd name="T4" fmla="*/ 11 w 23"/>
                  <a:gd name="T5" fmla="*/ 8 h 58"/>
                  <a:gd name="T6" fmla="*/ 0 w 23"/>
                  <a:gd name="T7" fmla="*/ 16 h 58"/>
                  <a:gd name="T8" fmla="*/ 0 w 23"/>
                  <a:gd name="T9" fmla="*/ 23 h 58"/>
                  <a:gd name="T10" fmla="*/ 7 w 23"/>
                  <a:gd name="T11" fmla="*/ 20 h 58"/>
                  <a:gd name="T12" fmla="*/ 15 w 23"/>
                  <a:gd name="T13" fmla="*/ 12 h 58"/>
                  <a:gd name="T14" fmla="*/ 15 w 23"/>
                  <a:gd name="T15" fmla="*/ 58 h 58"/>
                  <a:gd name="T16" fmla="*/ 23 w 23"/>
                  <a:gd name="T17" fmla="*/ 58 h 58"/>
                  <a:gd name="T18" fmla="*/ 23 w 23"/>
                  <a:gd name="T19" fmla="*/ 4 h 58"/>
                  <a:gd name="T20" fmla="*/ 23 w 23"/>
                  <a:gd name="T21" fmla="*/ 0 h 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8"/>
                  <a:gd name="T35" fmla="*/ 23 w 23"/>
                  <a:gd name="T36" fmla="*/ 58 h 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8">
                    <a:moveTo>
                      <a:pt x="23" y="0"/>
                    </a:moveTo>
                    <a:lnTo>
                      <a:pt x="19" y="0"/>
                    </a:lnTo>
                    <a:lnTo>
                      <a:pt x="11" y="8"/>
                    </a:lnTo>
                    <a:lnTo>
                      <a:pt x="0" y="16"/>
                    </a:lnTo>
                    <a:lnTo>
                      <a:pt x="0" y="23"/>
                    </a:lnTo>
                    <a:lnTo>
                      <a:pt x="7" y="20"/>
                    </a:lnTo>
                    <a:lnTo>
                      <a:pt x="15" y="12"/>
                    </a:lnTo>
                    <a:lnTo>
                      <a:pt x="15" y="58"/>
                    </a:lnTo>
                    <a:lnTo>
                      <a:pt x="23" y="58"/>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nvGrpSpPr>
            <p:cNvPr id="55319" name="Group 48"/>
            <p:cNvGrpSpPr>
              <a:grpSpLocks/>
            </p:cNvGrpSpPr>
            <p:nvPr/>
          </p:nvGrpSpPr>
          <p:grpSpPr bwMode="auto">
            <a:xfrm>
              <a:off x="1069" y="2062"/>
              <a:ext cx="111" cy="145"/>
              <a:chOff x="1069" y="2062"/>
              <a:chExt cx="111" cy="145"/>
            </a:xfrm>
          </p:grpSpPr>
          <p:sp>
            <p:nvSpPr>
              <p:cNvPr id="55320" name="Rectangle 49"/>
              <p:cNvSpPr>
                <a:spLocks noChangeArrowheads="1"/>
              </p:cNvSpPr>
              <p:nvPr/>
            </p:nvSpPr>
            <p:spPr bwMode="auto">
              <a:xfrm>
                <a:off x="1069" y="2062"/>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55321" name="Freeform 50"/>
              <p:cNvSpPr>
                <a:spLocks/>
              </p:cNvSpPr>
              <p:nvPr/>
            </p:nvSpPr>
            <p:spPr bwMode="auto">
              <a:xfrm>
                <a:off x="1157" y="2140"/>
                <a:ext cx="23" cy="54"/>
              </a:xfrm>
              <a:custGeom>
                <a:avLst/>
                <a:gdLst>
                  <a:gd name="T0" fmla="*/ 23 w 23"/>
                  <a:gd name="T1" fmla="*/ 0 h 54"/>
                  <a:gd name="T2" fmla="*/ 16 w 23"/>
                  <a:gd name="T3" fmla="*/ 0 h 54"/>
                  <a:gd name="T4" fmla="*/ 8 w 23"/>
                  <a:gd name="T5" fmla="*/ 7 h 54"/>
                  <a:gd name="T6" fmla="*/ 0 w 23"/>
                  <a:gd name="T7" fmla="*/ 11 h 54"/>
                  <a:gd name="T8" fmla="*/ 0 w 23"/>
                  <a:gd name="T9" fmla="*/ 19 h 54"/>
                  <a:gd name="T10" fmla="*/ 8 w 23"/>
                  <a:gd name="T11" fmla="*/ 15 h 54"/>
                  <a:gd name="T12" fmla="*/ 16 w 23"/>
                  <a:gd name="T13" fmla="*/ 11 h 54"/>
                  <a:gd name="T14" fmla="*/ 16 w 23"/>
                  <a:gd name="T15" fmla="*/ 54 h 54"/>
                  <a:gd name="T16" fmla="*/ 23 w 23"/>
                  <a:gd name="T17" fmla="*/ 54 h 54"/>
                  <a:gd name="T18" fmla="*/ 23 w 23"/>
                  <a:gd name="T19" fmla="*/ 3 h 54"/>
                  <a:gd name="T20" fmla="*/ 23 w 23"/>
                  <a:gd name="T21" fmla="*/ 0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4"/>
                  <a:gd name="T35" fmla="*/ 23 w 23"/>
                  <a:gd name="T36" fmla="*/ 54 h 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4">
                    <a:moveTo>
                      <a:pt x="23" y="0"/>
                    </a:moveTo>
                    <a:lnTo>
                      <a:pt x="16" y="0"/>
                    </a:lnTo>
                    <a:lnTo>
                      <a:pt x="8" y="7"/>
                    </a:lnTo>
                    <a:lnTo>
                      <a:pt x="0" y="11"/>
                    </a:lnTo>
                    <a:lnTo>
                      <a:pt x="0" y="19"/>
                    </a:lnTo>
                    <a:lnTo>
                      <a:pt x="8" y="15"/>
                    </a:lnTo>
                    <a:lnTo>
                      <a:pt x="16" y="11"/>
                    </a:lnTo>
                    <a:lnTo>
                      <a:pt x="16" y="54"/>
                    </a:lnTo>
                    <a:lnTo>
                      <a:pt x="23" y="54"/>
                    </a:lnTo>
                    <a:lnTo>
                      <a:pt x="23" y="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8" name="Group 51"/>
          <p:cNvGrpSpPr>
            <a:grpSpLocks/>
          </p:cNvGrpSpPr>
          <p:nvPr/>
        </p:nvGrpSpPr>
        <p:grpSpPr bwMode="auto">
          <a:xfrm>
            <a:off x="3214688" y="4319587"/>
            <a:ext cx="1795462" cy="1720849"/>
            <a:chOff x="1065" y="2721"/>
            <a:chExt cx="1131" cy="1084"/>
          </a:xfrm>
        </p:grpSpPr>
        <p:sp>
          <p:nvSpPr>
            <p:cNvPr id="55312" name="Freeform 52"/>
            <p:cNvSpPr>
              <a:spLocks/>
            </p:cNvSpPr>
            <p:nvPr/>
          </p:nvSpPr>
          <p:spPr bwMode="auto">
            <a:xfrm>
              <a:off x="1249" y="2770"/>
              <a:ext cx="900" cy="844"/>
            </a:xfrm>
            <a:custGeom>
              <a:avLst/>
              <a:gdLst>
                <a:gd name="T0" fmla="*/ 0 w 900"/>
                <a:gd name="T1" fmla="*/ 0 h 844"/>
                <a:gd name="T2" fmla="*/ 900 w 900"/>
                <a:gd name="T3" fmla="*/ 0 h 844"/>
                <a:gd name="T4" fmla="*/ 900 w 900"/>
                <a:gd name="T5" fmla="*/ 844 h 844"/>
                <a:gd name="T6" fmla="*/ 0 60000 65536"/>
                <a:gd name="T7" fmla="*/ 0 60000 65536"/>
                <a:gd name="T8" fmla="*/ 0 60000 65536"/>
                <a:gd name="T9" fmla="*/ 0 w 900"/>
                <a:gd name="T10" fmla="*/ 0 h 844"/>
                <a:gd name="T11" fmla="*/ 900 w 900"/>
                <a:gd name="T12" fmla="*/ 844 h 844"/>
              </a:gdLst>
              <a:ahLst/>
              <a:cxnLst>
                <a:cxn ang="T6">
                  <a:pos x="T0" y="T1"/>
                </a:cxn>
                <a:cxn ang="T7">
                  <a:pos x="T2" y="T3"/>
                </a:cxn>
                <a:cxn ang="T8">
                  <a:pos x="T4" y="T5"/>
                </a:cxn>
              </a:cxnLst>
              <a:rect l="T9" t="T10" r="T11" b="T12"/>
              <a:pathLst>
                <a:path w="900" h="844">
                  <a:moveTo>
                    <a:pt x="0" y="0"/>
                  </a:moveTo>
                  <a:lnTo>
                    <a:pt x="900" y="0"/>
                  </a:lnTo>
                  <a:lnTo>
                    <a:pt x="900" y="844"/>
                  </a:lnTo>
                </a:path>
              </a:pathLst>
            </a:custGeom>
            <a:noFill/>
            <a:ln w="19050">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5313" name="Oval 53"/>
            <p:cNvSpPr>
              <a:spLocks noChangeArrowheads="1"/>
            </p:cNvSpPr>
            <p:nvPr/>
          </p:nvSpPr>
          <p:spPr bwMode="auto">
            <a:xfrm>
              <a:off x="2106" y="2736"/>
              <a:ext cx="81" cy="81"/>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55314" name="Rectangle 54"/>
            <p:cNvSpPr>
              <a:spLocks noChangeArrowheads="1"/>
            </p:cNvSpPr>
            <p:nvPr/>
          </p:nvSpPr>
          <p:spPr bwMode="auto">
            <a:xfrm>
              <a:off x="2096" y="3660"/>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55315" name="Rectangle 55"/>
            <p:cNvSpPr>
              <a:spLocks noChangeArrowheads="1"/>
            </p:cNvSpPr>
            <p:nvPr/>
          </p:nvSpPr>
          <p:spPr bwMode="auto">
            <a:xfrm>
              <a:off x="1065" y="2721"/>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42" name="Rectangle 38"/>
          <p:cNvSpPr>
            <a:spLocks noChangeArrowheads="1"/>
          </p:cNvSpPr>
          <p:nvPr/>
        </p:nvSpPr>
        <p:spPr bwMode="auto">
          <a:xfrm>
            <a:off x="9621180" y="4733926"/>
            <a:ext cx="2351080" cy="636588"/>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latin typeface="Calibri" panose="020F0502020204030204" pitchFamily="34" charset="0"/>
                <a:cs typeface="Calibri" panose="020F0502020204030204" pitchFamily="34" charset="0"/>
              </a:rPr>
              <a:t>3. But why? One answer is the </a:t>
            </a:r>
            <a:r>
              <a:rPr lang="en-US" altLang="en-US" sz="1500" b="1" dirty="0" smtClean="0">
                <a:latin typeface="Calibri" panose="020F0502020204030204" pitchFamily="34" charset="0"/>
                <a:cs typeface="Calibri" panose="020F0502020204030204" pitchFamily="34" charset="0"/>
              </a:rPr>
              <a:t>sticky wages theory</a:t>
            </a:r>
            <a:r>
              <a:rPr lang="en-US" altLang="en-US" sz="1500" dirty="0" smtClean="0">
                <a:latin typeface="Calibri" panose="020F0502020204030204" pitchFamily="34" charset="0"/>
                <a:cs typeface="Calibri" panose="020F0502020204030204" pitchFamily="34" charset="0"/>
              </a:rPr>
              <a:t>.</a:t>
            </a:r>
            <a:endParaRPr lang="en-US" altLang="en-US" sz="15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3682"/>
                                        </p:tgtEl>
                                        <p:attrNameLst>
                                          <p:attrName>style.visibility</p:attrName>
                                        </p:attrNameLst>
                                      </p:cBhvr>
                                      <p:to>
                                        <p:strVal val="visible"/>
                                      </p:to>
                                    </p:set>
                                    <p:animEffect transition="in" filter="wipe(up)">
                                      <p:cBhvr>
                                        <p:cTn id="7" dur="500"/>
                                        <p:tgtEl>
                                          <p:spTgt spid="1136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13683"/>
                                        </p:tgtEl>
                                        <p:attrNameLst>
                                          <p:attrName>style.visibility</p:attrName>
                                        </p:attrNameLst>
                                      </p:cBhvr>
                                      <p:to>
                                        <p:strVal val="visible"/>
                                      </p:to>
                                    </p:set>
                                    <p:animEffect transition="in" filter="wipe(right)">
                                      <p:cBhvr>
                                        <p:cTn id="17" dur="500"/>
                                        <p:tgtEl>
                                          <p:spTgt spid="11368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82" grpId="0" animBg="1"/>
      <p:bldP spid="113683" grpId="0" animBg="1"/>
      <p:bldP spid="4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Sticky Wages → Upward Sloping </a:t>
            </a:r>
            <a:r>
              <a:rPr lang="en-US" i="1" dirty="0" smtClean="0"/>
              <a:t>SRAS</a:t>
            </a:r>
            <a:r>
              <a:rPr lang="en-US" dirty="0" smtClean="0"/>
              <a:t> Curve</a:t>
            </a:r>
            <a:endParaRPr lang="en-US" dirty="0"/>
          </a:p>
        </p:txBody>
      </p:sp>
      <p:sp>
        <p:nvSpPr>
          <p:cNvPr id="4" name="Content Placeholder 3"/>
          <p:cNvSpPr>
            <a:spLocks noGrp="1"/>
          </p:cNvSpPr>
          <p:nvPr>
            <p:ph idx="1"/>
          </p:nvPr>
        </p:nvSpPr>
        <p:spPr>
          <a:xfrm>
            <a:off x="609600" y="1447800"/>
            <a:ext cx="4068726" cy="4979126"/>
          </a:xfrm>
        </p:spPr>
        <p:txBody>
          <a:bodyPr/>
          <a:lstStyle/>
          <a:p>
            <a:r>
              <a:rPr lang="en-US" dirty="0"/>
              <a:t>Assume the </a:t>
            </a:r>
            <a:r>
              <a:rPr lang="en-US" dirty="0" smtClean="0"/>
              <a:t>hiring for </a:t>
            </a:r>
            <a:r>
              <a:rPr lang="en-US" dirty="0"/>
              <a:t>2021 jobs </a:t>
            </a:r>
            <a:r>
              <a:rPr lang="en-US" dirty="0" smtClean="0"/>
              <a:t>is done in </a:t>
            </a:r>
            <a:r>
              <a:rPr lang="en-US" dirty="0"/>
              <a:t>2020. </a:t>
            </a:r>
            <a:endParaRPr lang="en-US" dirty="0" smtClean="0"/>
          </a:p>
          <a:p>
            <a:r>
              <a:rPr lang="en-US" dirty="0" smtClean="0"/>
              <a:t>All workers are aware of the conditions of a job</a:t>
            </a:r>
            <a:endParaRPr lang="en-US" dirty="0"/>
          </a:p>
        </p:txBody>
      </p:sp>
      <p:sp>
        <p:nvSpPr>
          <p:cNvPr id="5" name="TextBox 4"/>
          <p:cNvSpPr txBox="1"/>
          <p:nvPr/>
        </p:nvSpPr>
        <p:spPr>
          <a:xfrm>
            <a:off x="5369442" y="1616149"/>
            <a:ext cx="6416158" cy="5016758"/>
          </a:xfrm>
          <a:prstGeom prst="rect">
            <a:avLst/>
          </a:prstGeom>
          <a:noFill/>
          <a:ln>
            <a:solidFill>
              <a:srgbClr val="C00000"/>
            </a:solidFill>
          </a:ln>
        </p:spPr>
        <p:txBody>
          <a:bodyPr wrap="square" rtlCol="0">
            <a:spAutoFit/>
          </a:bodyPr>
          <a:lstStyle/>
          <a:p>
            <a:pPr algn="ctr"/>
            <a:r>
              <a:rPr lang="en-US" sz="2000" b="1" dirty="0" smtClean="0">
                <a:latin typeface="Calibri" panose="020F0502020204030204" pitchFamily="34" charset="0"/>
                <a:cs typeface="Calibri" panose="020F0502020204030204" pitchFamily="34" charset="0"/>
              </a:rPr>
              <a:t>Conditions of a job </a:t>
            </a:r>
          </a:p>
          <a:p>
            <a:pPr algn="ctr"/>
            <a:r>
              <a:rPr lang="en-US" sz="2000" b="1" dirty="0" smtClean="0">
                <a:latin typeface="Calibri" panose="020F0502020204030204" pitchFamily="34" charset="0"/>
                <a:cs typeface="Calibri" panose="020F0502020204030204" pitchFamily="34" charset="0"/>
              </a:rPr>
              <a:t>(2020 job market)</a:t>
            </a:r>
          </a:p>
          <a:p>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1. The job is for 2021.</a:t>
            </a:r>
          </a:p>
          <a:p>
            <a:r>
              <a:rPr lang="en-US" sz="2000" dirty="0" smtClean="0">
                <a:latin typeface="Calibri" panose="020F0502020204030204" pitchFamily="34" charset="0"/>
                <a:cs typeface="Calibri" panose="020F0502020204030204" pitchFamily="34" charset="0"/>
              </a:rPr>
              <a:t>2. We all think that </a:t>
            </a:r>
            <a:r>
              <a:rPr lang="en-US" sz="2000" dirty="0">
                <a:latin typeface="Calibri" panose="020F0502020204030204" pitchFamily="34" charset="0"/>
                <a:cs typeface="Calibri" panose="020F0502020204030204" pitchFamily="34" charset="0"/>
              </a:rPr>
              <a:t>in 2021 the price level will </a:t>
            </a:r>
            <a:r>
              <a:rPr lang="en-US" sz="2000" dirty="0" smtClean="0">
                <a:latin typeface="Calibri" panose="020F0502020204030204" pitchFamily="34" charset="0"/>
                <a:cs typeface="Calibri" panose="020F0502020204030204" pitchFamily="34" charset="0"/>
              </a:rPr>
              <a:t>be </a:t>
            </a:r>
            <a:r>
              <a:rPr lang="en-US" sz="2000" dirty="0">
                <a:latin typeface="Calibri" panose="020F0502020204030204" pitchFamily="34" charset="0"/>
                <a:cs typeface="Calibri" panose="020F0502020204030204" pitchFamily="34" charset="0"/>
              </a:rPr>
              <a:t>135. (In symbols,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135</a:t>
            </a:r>
            <a:r>
              <a:rPr lang="en-US" sz="2000" dirty="0" smtClean="0">
                <a:latin typeface="Calibri" panose="020F0502020204030204" pitchFamily="34" charset="0"/>
                <a:cs typeface="Calibri" panose="020F0502020204030204" pitchFamily="34" charset="0"/>
              </a:rPr>
              <a:t>.) If </a:t>
            </a:r>
            <a:r>
              <a:rPr lang="en-US" sz="2000" dirty="0">
                <a:latin typeface="Calibri" panose="020F0502020204030204" pitchFamily="34" charset="0"/>
                <a:cs typeface="Calibri" panose="020F0502020204030204" pitchFamily="34" charset="0"/>
              </a:rPr>
              <a:t>the actual price level in 2021 turns out to be </a:t>
            </a:r>
            <a:r>
              <a:rPr lang="en-US" sz="2000" i="1" dirty="0" smtClean="0">
                <a:latin typeface="Calibri" panose="020F0502020204030204" pitchFamily="34" charset="0"/>
                <a:cs typeface="Calibri" panose="020F0502020204030204" pitchFamily="34" charset="0"/>
              </a:rPr>
              <a:t>equal to </a:t>
            </a:r>
            <a:r>
              <a:rPr lang="en-US" sz="2000" dirty="0" smtClean="0">
                <a:latin typeface="Calibri" panose="020F0502020204030204" pitchFamily="34" charset="0"/>
                <a:cs typeface="Calibri" panose="020F0502020204030204" pitchFamily="34" charset="0"/>
              </a:rPr>
              <a:t>what we now expect (</a:t>
            </a:r>
            <a:r>
              <a:rPr lang="en-US" sz="2000" i="1" dirty="0" smtClean="0">
                <a:latin typeface="Calibri" panose="020F0502020204030204" pitchFamily="34" charset="0"/>
                <a:cs typeface="Calibri" panose="020F0502020204030204" pitchFamily="34" charset="0"/>
              </a:rPr>
              <a:t>P</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135) then </a:t>
            </a:r>
            <a:r>
              <a:rPr lang="en-US" sz="2000" dirty="0" smtClean="0">
                <a:latin typeface="Calibri" panose="020F0502020204030204" pitchFamily="34" charset="0"/>
                <a:cs typeface="Calibri" panose="020F0502020204030204" pitchFamily="34" charset="0"/>
              </a:rPr>
              <a:t>you </a:t>
            </a:r>
            <a:r>
              <a:rPr lang="en-US" sz="2000" dirty="0">
                <a:latin typeface="Calibri" panose="020F0502020204030204" pitchFamily="34" charset="0"/>
                <a:cs typeface="Calibri" panose="020F0502020204030204" pitchFamily="34" charset="0"/>
              </a:rPr>
              <a:t>will be employed </a:t>
            </a:r>
            <a:r>
              <a:rPr lang="en-US" sz="2000" dirty="0" smtClean="0">
                <a:latin typeface="Calibri" panose="020F0502020204030204" pitchFamily="34" charset="0"/>
                <a:cs typeface="Calibri" panose="020F0502020204030204" pitchFamily="34" charset="0"/>
              </a:rPr>
              <a:t>full-time (8 hours a day, 5 days a week).</a:t>
            </a:r>
          </a:p>
          <a:p>
            <a:r>
              <a:rPr lang="en-US" sz="2000" dirty="0">
                <a:latin typeface="Calibri" panose="020F0502020204030204" pitchFamily="34" charset="0"/>
                <a:cs typeface="Calibri" panose="020F0502020204030204" pitchFamily="34" charset="0"/>
              </a:rPr>
              <a:t>3</a:t>
            </a:r>
            <a:r>
              <a:rPr lang="en-US" sz="2000" dirty="0" smtClean="0">
                <a:latin typeface="Calibri" panose="020F0502020204030204" pitchFamily="34" charset="0"/>
                <a:cs typeface="Calibri" panose="020F0502020204030204" pitchFamily="34" charset="0"/>
              </a:rPr>
              <a:t>. If </a:t>
            </a:r>
            <a:r>
              <a:rPr lang="en-US" sz="2000" dirty="0">
                <a:latin typeface="Calibri" panose="020F0502020204030204" pitchFamily="34" charset="0"/>
                <a:cs typeface="Calibri" panose="020F0502020204030204" pitchFamily="34" charset="0"/>
              </a:rPr>
              <a:t>the actual price level in 2021 turns out to be </a:t>
            </a:r>
            <a:r>
              <a:rPr lang="en-US" sz="2000" i="1" dirty="0" smtClean="0">
                <a:latin typeface="Calibri" panose="020F0502020204030204" pitchFamily="34" charset="0"/>
                <a:cs typeface="Calibri" panose="020F0502020204030204" pitchFamily="34" charset="0"/>
              </a:rPr>
              <a:t>more than </a:t>
            </a:r>
            <a:r>
              <a:rPr lang="en-US" sz="2000" dirty="0" smtClean="0">
                <a:latin typeface="Calibri" panose="020F0502020204030204" pitchFamily="34" charset="0"/>
                <a:cs typeface="Calibri" panose="020F0502020204030204" pitchFamily="34" charset="0"/>
              </a:rPr>
              <a:t>what </a:t>
            </a:r>
            <a:r>
              <a:rPr lang="en-US" sz="2000" dirty="0">
                <a:latin typeface="Calibri" panose="020F0502020204030204" pitchFamily="34" charset="0"/>
                <a:cs typeface="Calibri" panose="020F0502020204030204" pitchFamily="34" charset="0"/>
              </a:rPr>
              <a:t>we now expect (</a:t>
            </a:r>
            <a:r>
              <a:rPr lang="en-US" sz="2000" i="1" dirty="0">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&gt;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135) then you will </a:t>
            </a:r>
            <a:r>
              <a:rPr lang="en-US" sz="2000" dirty="0" smtClean="0">
                <a:latin typeface="Calibri" panose="020F0502020204030204" pitchFamily="34" charset="0"/>
                <a:cs typeface="Calibri" panose="020F0502020204030204" pitchFamily="34" charset="0"/>
              </a:rPr>
              <a:t>work extra hours: 10 hours </a:t>
            </a:r>
            <a:r>
              <a:rPr lang="en-US" sz="2000" dirty="0">
                <a:latin typeface="Calibri" panose="020F0502020204030204" pitchFamily="34" charset="0"/>
                <a:cs typeface="Calibri" panose="020F0502020204030204" pitchFamily="34" charset="0"/>
              </a:rPr>
              <a:t>a day, 5 days a </a:t>
            </a:r>
            <a:r>
              <a:rPr lang="en-US" sz="2000" dirty="0" smtClean="0">
                <a:latin typeface="Calibri" panose="020F0502020204030204" pitchFamily="34" charset="0"/>
                <a:cs typeface="Calibri" panose="020F0502020204030204" pitchFamily="34" charset="0"/>
              </a:rPr>
              <a:t>week.</a:t>
            </a:r>
          </a:p>
          <a:p>
            <a:r>
              <a:rPr lang="en-US" sz="2000" dirty="0" smtClean="0">
                <a:latin typeface="Calibri" panose="020F0502020204030204" pitchFamily="34" charset="0"/>
                <a:cs typeface="Calibri" panose="020F0502020204030204" pitchFamily="34" charset="0"/>
              </a:rPr>
              <a:t>4. If </a:t>
            </a:r>
            <a:r>
              <a:rPr lang="en-US" sz="2000" dirty="0">
                <a:latin typeface="Calibri" panose="020F0502020204030204" pitchFamily="34" charset="0"/>
                <a:cs typeface="Calibri" panose="020F0502020204030204" pitchFamily="34" charset="0"/>
              </a:rPr>
              <a:t>the actual price level in 2021 turns out to be </a:t>
            </a:r>
            <a:r>
              <a:rPr lang="en-US" sz="2000" i="1" dirty="0" smtClean="0">
                <a:latin typeface="Calibri" panose="020F0502020204030204" pitchFamily="34" charset="0"/>
                <a:cs typeface="Calibri" panose="020F0502020204030204" pitchFamily="34" charset="0"/>
              </a:rPr>
              <a:t>less </a:t>
            </a:r>
            <a:r>
              <a:rPr lang="en-US" sz="2000" i="1" dirty="0">
                <a:latin typeface="Calibri" panose="020F0502020204030204" pitchFamily="34" charset="0"/>
                <a:cs typeface="Calibri" panose="020F0502020204030204" pitchFamily="34" charset="0"/>
              </a:rPr>
              <a:t>than </a:t>
            </a:r>
            <a:r>
              <a:rPr lang="en-US" sz="2000" dirty="0">
                <a:latin typeface="Calibri" panose="020F0502020204030204" pitchFamily="34" charset="0"/>
                <a:cs typeface="Calibri" panose="020F0502020204030204" pitchFamily="34" charset="0"/>
              </a:rPr>
              <a:t>what we now expect (</a:t>
            </a:r>
            <a:r>
              <a:rPr lang="en-US" sz="2000" i="1" dirty="0">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&lt;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135) then you will </a:t>
            </a:r>
            <a:r>
              <a:rPr lang="en-US" sz="2000" dirty="0" smtClean="0">
                <a:latin typeface="Calibri" panose="020F0502020204030204" pitchFamily="34" charset="0"/>
                <a:cs typeface="Calibri" panose="020F0502020204030204" pitchFamily="34" charset="0"/>
              </a:rPr>
              <a:t>fewer hours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6 </a:t>
            </a:r>
            <a:r>
              <a:rPr lang="en-US" sz="2000" dirty="0">
                <a:latin typeface="Calibri" panose="020F0502020204030204" pitchFamily="34" charset="0"/>
                <a:cs typeface="Calibri" panose="020F0502020204030204" pitchFamily="34" charset="0"/>
              </a:rPr>
              <a:t>hours a day, 5 days a week</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5. The wage at which you are hired in 2020 cannot be renegotiated in 2021.</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841491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Sticky Wages → Upward Sloping </a:t>
            </a:r>
            <a:r>
              <a:rPr lang="en-US" i="1" dirty="0" smtClean="0"/>
              <a:t>SRAS</a:t>
            </a:r>
            <a:r>
              <a:rPr lang="en-US" dirty="0" smtClean="0"/>
              <a:t> Curve</a:t>
            </a:r>
            <a:endParaRPr lang="en-US" dirty="0"/>
          </a:p>
        </p:txBody>
      </p:sp>
      <p:sp>
        <p:nvSpPr>
          <p:cNvPr id="4" name="Content Placeholder 3"/>
          <p:cNvSpPr>
            <a:spLocks noGrp="1"/>
          </p:cNvSpPr>
          <p:nvPr>
            <p:ph idx="1"/>
          </p:nvPr>
        </p:nvSpPr>
        <p:spPr/>
        <p:txBody>
          <a:bodyPr/>
          <a:lstStyle/>
          <a:p>
            <a:r>
              <a:rPr lang="en-US" dirty="0"/>
              <a:t>Assume the </a:t>
            </a:r>
            <a:r>
              <a:rPr lang="en-US" dirty="0" smtClean="0"/>
              <a:t>hiring for </a:t>
            </a:r>
            <a:r>
              <a:rPr lang="en-US" dirty="0"/>
              <a:t>2021 jobs </a:t>
            </a:r>
            <a:r>
              <a:rPr lang="en-US" dirty="0" smtClean="0"/>
              <a:t>is done in </a:t>
            </a:r>
            <a:r>
              <a:rPr lang="en-US" dirty="0"/>
              <a:t>2020. </a:t>
            </a:r>
          </a:p>
          <a:p>
            <a:r>
              <a:rPr lang="en-US" dirty="0" smtClean="0"/>
              <a:t>Assume </a:t>
            </a:r>
            <a:r>
              <a:rPr lang="en-US" dirty="0"/>
              <a:t>all workers and all businesses expect that </a:t>
            </a:r>
            <a:r>
              <a:rPr lang="en-US" dirty="0" smtClean="0"/>
              <a:t>in </a:t>
            </a:r>
            <a:r>
              <a:rPr lang="en-US" dirty="0"/>
              <a:t>2021 the price level </a:t>
            </a:r>
            <a:r>
              <a:rPr lang="en-US" dirty="0" smtClean="0"/>
              <a:t>will </a:t>
            </a:r>
            <a:r>
              <a:rPr lang="en-US" dirty="0"/>
              <a:t>be, say, 135. </a:t>
            </a:r>
            <a:r>
              <a:rPr lang="en-US" dirty="0" smtClean="0"/>
              <a:t>(In symbols, </a:t>
            </a:r>
            <a:r>
              <a:rPr lang="en-US" i="1" dirty="0" err="1" smtClean="0"/>
              <a:t>P</a:t>
            </a:r>
            <a:r>
              <a:rPr lang="en-US" baseline="30000" dirty="0" err="1" smtClean="0"/>
              <a:t>e</a:t>
            </a:r>
            <a:r>
              <a:rPr lang="en-US" dirty="0" smtClean="0"/>
              <a:t> </a:t>
            </a:r>
            <a:r>
              <a:rPr lang="en-US" dirty="0"/>
              <a:t>= 135.)</a:t>
            </a:r>
          </a:p>
          <a:p>
            <a:r>
              <a:rPr lang="en-US" dirty="0" smtClean="0"/>
              <a:t>During all the hiring in 2020, it </a:t>
            </a:r>
            <a:r>
              <a:rPr lang="en-US" dirty="0"/>
              <a:t>is understood by all </a:t>
            </a:r>
            <a:r>
              <a:rPr lang="en-US" dirty="0" smtClean="0"/>
              <a:t>workers who get jobs for 2021 that:</a:t>
            </a:r>
          </a:p>
          <a:p>
            <a:pPr lvl="1"/>
            <a:r>
              <a:rPr lang="en-US" dirty="0" smtClean="0">
                <a:solidFill>
                  <a:srgbClr val="0070C0"/>
                </a:solidFill>
              </a:rPr>
              <a:t>if </a:t>
            </a:r>
            <a:r>
              <a:rPr lang="en-US" dirty="0">
                <a:solidFill>
                  <a:srgbClr val="0070C0"/>
                </a:solidFill>
              </a:rPr>
              <a:t>the actual price level in 2021 turns out to be </a:t>
            </a:r>
            <a:r>
              <a:rPr lang="en-US" dirty="0" smtClean="0">
                <a:solidFill>
                  <a:srgbClr val="0070C0"/>
                </a:solidFill>
              </a:rPr>
              <a:t>equal to the expected price (</a:t>
            </a:r>
            <a:r>
              <a:rPr lang="en-US" i="1" dirty="0" smtClean="0">
                <a:solidFill>
                  <a:srgbClr val="0070C0"/>
                </a:solidFill>
              </a:rPr>
              <a:t>P</a:t>
            </a:r>
            <a:r>
              <a:rPr lang="en-US" dirty="0" smtClean="0">
                <a:solidFill>
                  <a:srgbClr val="0070C0"/>
                </a:solidFill>
              </a:rPr>
              <a:t> </a:t>
            </a:r>
            <a:r>
              <a:rPr lang="en-US" dirty="0">
                <a:solidFill>
                  <a:srgbClr val="0070C0"/>
                </a:solidFill>
              </a:rPr>
              <a:t>= </a:t>
            </a:r>
            <a:r>
              <a:rPr lang="en-US" i="1" dirty="0" err="1" smtClean="0">
                <a:solidFill>
                  <a:srgbClr val="0070C0"/>
                </a:solidFill>
              </a:rPr>
              <a:t>P</a:t>
            </a:r>
            <a:r>
              <a:rPr lang="en-US" baseline="30000" dirty="0" err="1" smtClean="0">
                <a:solidFill>
                  <a:srgbClr val="0070C0"/>
                </a:solidFill>
              </a:rPr>
              <a:t>e</a:t>
            </a:r>
            <a:r>
              <a:rPr lang="en-US" dirty="0" smtClean="0">
                <a:solidFill>
                  <a:srgbClr val="0070C0"/>
                </a:solidFill>
              </a:rPr>
              <a:t> = 135) </a:t>
            </a:r>
            <a:r>
              <a:rPr lang="en-US" dirty="0">
                <a:solidFill>
                  <a:srgbClr val="0070C0"/>
                </a:solidFill>
              </a:rPr>
              <a:t>then they will be employed full-time </a:t>
            </a:r>
            <a:r>
              <a:rPr lang="en-US" dirty="0" smtClean="0"/>
              <a:t>at </a:t>
            </a:r>
            <a:r>
              <a:rPr lang="en-US" dirty="0"/>
              <a:t>the equilibrium wage </a:t>
            </a:r>
            <a:r>
              <a:rPr lang="en-US" dirty="0" smtClean="0"/>
              <a:t>that was determined </a:t>
            </a:r>
            <a:r>
              <a:rPr lang="en-US" dirty="0"/>
              <a:t>by supply and demand in the labor market for 2021 jobs that took place in 2020. </a:t>
            </a:r>
          </a:p>
          <a:p>
            <a:endParaRPr lang="en-US" dirty="0"/>
          </a:p>
        </p:txBody>
      </p:sp>
    </p:spTree>
    <p:extLst>
      <p:ext uri="{BB962C8B-B14F-4D97-AF65-F5344CB8AC3E}">
        <p14:creationId xmlns:p14="http://schemas.microsoft.com/office/powerpoint/2010/main" val="354138032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Sticky Wages → Upward Sloping </a:t>
            </a:r>
            <a:r>
              <a:rPr lang="en-US" i="1" dirty="0"/>
              <a:t>SRAS</a:t>
            </a:r>
            <a:r>
              <a:rPr lang="en-US" dirty="0"/>
              <a:t> Curve</a:t>
            </a:r>
          </a:p>
        </p:txBody>
      </p:sp>
      <p:sp>
        <p:nvSpPr>
          <p:cNvPr id="4" name="Content Placeholder 3"/>
          <p:cNvSpPr>
            <a:spLocks noGrp="1"/>
          </p:cNvSpPr>
          <p:nvPr>
            <p:ph idx="1"/>
          </p:nvPr>
        </p:nvSpPr>
        <p:spPr/>
        <p:txBody>
          <a:bodyPr/>
          <a:lstStyle/>
          <a:p>
            <a:pPr lvl="1"/>
            <a:r>
              <a:rPr lang="en-US" dirty="0">
                <a:solidFill>
                  <a:srgbClr val="0070C0"/>
                </a:solidFill>
              </a:rPr>
              <a:t>If the actual price level in 2021 turns out to be </a:t>
            </a:r>
            <a:r>
              <a:rPr lang="en-US" i="1" dirty="0">
                <a:solidFill>
                  <a:srgbClr val="0070C0"/>
                </a:solidFill>
              </a:rPr>
              <a:t>more</a:t>
            </a:r>
            <a:r>
              <a:rPr lang="en-US" dirty="0">
                <a:solidFill>
                  <a:srgbClr val="0070C0"/>
                </a:solidFill>
              </a:rPr>
              <a:t> than </a:t>
            </a:r>
            <a:r>
              <a:rPr lang="en-US" dirty="0" smtClean="0">
                <a:solidFill>
                  <a:srgbClr val="0070C0"/>
                </a:solidFill>
              </a:rPr>
              <a:t>the expected price </a:t>
            </a:r>
            <a:r>
              <a:rPr lang="en-US" dirty="0">
                <a:solidFill>
                  <a:srgbClr val="0070C0"/>
                </a:solidFill>
              </a:rPr>
              <a:t>(</a:t>
            </a:r>
            <a:r>
              <a:rPr lang="en-US" i="1" dirty="0">
                <a:solidFill>
                  <a:srgbClr val="0070C0"/>
                </a:solidFill>
              </a:rPr>
              <a:t>P</a:t>
            </a:r>
            <a:r>
              <a:rPr lang="en-US" dirty="0">
                <a:solidFill>
                  <a:srgbClr val="0070C0"/>
                </a:solidFill>
              </a:rPr>
              <a:t> </a:t>
            </a:r>
            <a:r>
              <a:rPr lang="en-US" dirty="0" smtClean="0">
                <a:solidFill>
                  <a:srgbClr val="0070C0"/>
                </a:solidFill>
              </a:rPr>
              <a:t>&gt; </a:t>
            </a:r>
            <a:r>
              <a:rPr lang="en-US" i="1" dirty="0" err="1">
                <a:solidFill>
                  <a:srgbClr val="0070C0"/>
                </a:solidFill>
              </a:rPr>
              <a:t>P</a:t>
            </a:r>
            <a:r>
              <a:rPr lang="en-US" baseline="30000" dirty="0" err="1">
                <a:solidFill>
                  <a:srgbClr val="0070C0"/>
                </a:solidFill>
              </a:rPr>
              <a:t>e</a:t>
            </a:r>
            <a:r>
              <a:rPr lang="en-US" dirty="0">
                <a:solidFill>
                  <a:srgbClr val="0070C0"/>
                </a:solidFill>
              </a:rPr>
              <a:t> = 135) </a:t>
            </a:r>
            <a:r>
              <a:rPr lang="en-US" dirty="0" smtClean="0">
                <a:solidFill>
                  <a:srgbClr val="0070C0"/>
                </a:solidFill>
              </a:rPr>
              <a:t>then </a:t>
            </a:r>
            <a:r>
              <a:rPr lang="en-US" dirty="0">
                <a:solidFill>
                  <a:srgbClr val="0070C0"/>
                </a:solidFill>
              </a:rPr>
              <a:t>they may have to work </a:t>
            </a:r>
            <a:r>
              <a:rPr lang="en-US" i="1" dirty="0">
                <a:solidFill>
                  <a:srgbClr val="0070C0"/>
                </a:solidFill>
              </a:rPr>
              <a:t>more</a:t>
            </a:r>
            <a:r>
              <a:rPr lang="en-US" dirty="0">
                <a:solidFill>
                  <a:srgbClr val="0070C0"/>
                </a:solidFill>
              </a:rPr>
              <a:t> than full-time </a:t>
            </a:r>
            <a:r>
              <a:rPr lang="en-US" dirty="0"/>
              <a:t>at the equilibrium wage that was determined by supply and demand in the labor market for 2021 jobs that took place in 2020.</a:t>
            </a:r>
            <a:r>
              <a:rPr lang="en-US" dirty="0" smtClean="0"/>
              <a:t> </a:t>
            </a:r>
          </a:p>
          <a:p>
            <a:pPr lvl="1"/>
            <a:r>
              <a:rPr lang="en-US" dirty="0">
                <a:solidFill>
                  <a:srgbClr val="0070C0"/>
                </a:solidFill>
              </a:rPr>
              <a:t>If the actual price level in 2021 turns out to be </a:t>
            </a:r>
            <a:r>
              <a:rPr lang="en-US" i="1" dirty="0" smtClean="0">
                <a:solidFill>
                  <a:srgbClr val="0070C0"/>
                </a:solidFill>
              </a:rPr>
              <a:t>less</a:t>
            </a:r>
            <a:r>
              <a:rPr lang="en-US" dirty="0" smtClean="0">
                <a:solidFill>
                  <a:srgbClr val="0070C0"/>
                </a:solidFill>
              </a:rPr>
              <a:t> </a:t>
            </a:r>
            <a:r>
              <a:rPr lang="en-US" dirty="0">
                <a:solidFill>
                  <a:srgbClr val="0070C0"/>
                </a:solidFill>
              </a:rPr>
              <a:t>than the expected price (</a:t>
            </a:r>
            <a:r>
              <a:rPr lang="en-US" i="1" dirty="0">
                <a:solidFill>
                  <a:srgbClr val="0070C0"/>
                </a:solidFill>
              </a:rPr>
              <a:t>P</a:t>
            </a:r>
            <a:r>
              <a:rPr lang="en-US" dirty="0">
                <a:solidFill>
                  <a:srgbClr val="0070C0"/>
                </a:solidFill>
              </a:rPr>
              <a:t> </a:t>
            </a:r>
            <a:r>
              <a:rPr lang="en-US" dirty="0" smtClean="0">
                <a:solidFill>
                  <a:srgbClr val="0070C0"/>
                </a:solidFill>
              </a:rPr>
              <a:t>&lt; </a:t>
            </a:r>
            <a:r>
              <a:rPr lang="en-US" i="1" dirty="0" err="1">
                <a:solidFill>
                  <a:srgbClr val="0070C0"/>
                </a:solidFill>
              </a:rPr>
              <a:t>P</a:t>
            </a:r>
            <a:r>
              <a:rPr lang="en-US" baseline="30000" dirty="0" err="1">
                <a:solidFill>
                  <a:srgbClr val="0070C0"/>
                </a:solidFill>
              </a:rPr>
              <a:t>e</a:t>
            </a:r>
            <a:r>
              <a:rPr lang="en-US" dirty="0">
                <a:solidFill>
                  <a:srgbClr val="0070C0"/>
                </a:solidFill>
              </a:rPr>
              <a:t> = 135) then they may have to work </a:t>
            </a:r>
            <a:r>
              <a:rPr lang="en-US" i="1" dirty="0" smtClean="0">
                <a:solidFill>
                  <a:srgbClr val="0070C0"/>
                </a:solidFill>
              </a:rPr>
              <a:t>less</a:t>
            </a:r>
            <a:r>
              <a:rPr lang="en-US" dirty="0" smtClean="0">
                <a:solidFill>
                  <a:srgbClr val="0070C0"/>
                </a:solidFill>
              </a:rPr>
              <a:t> </a:t>
            </a:r>
            <a:r>
              <a:rPr lang="en-US" dirty="0">
                <a:solidFill>
                  <a:srgbClr val="0070C0"/>
                </a:solidFill>
              </a:rPr>
              <a:t>than full-time </a:t>
            </a:r>
            <a:r>
              <a:rPr lang="en-US" dirty="0"/>
              <a:t>at the equilibrium wage that was determined by supply and demand in the labor market for 2021 jobs that took place in 2020</a:t>
            </a:r>
            <a:r>
              <a:rPr lang="en-US" dirty="0" smtClean="0"/>
              <a:t>; </a:t>
            </a:r>
            <a:r>
              <a:rPr lang="en-US" dirty="0">
                <a:solidFill>
                  <a:srgbClr val="0070C0"/>
                </a:solidFill>
              </a:rPr>
              <a:t>they may even </a:t>
            </a:r>
            <a:r>
              <a:rPr lang="en-US" dirty="0" smtClean="0">
                <a:solidFill>
                  <a:srgbClr val="0070C0"/>
                </a:solidFill>
              </a:rPr>
              <a:t>lose their jobs</a:t>
            </a:r>
            <a:r>
              <a:rPr lang="en-US" dirty="0" smtClean="0"/>
              <a:t>. </a:t>
            </a:r>
          </a:p>
          <a:p>
            <a:r>
              <a:rPr lang="en-US" dirty="0" smtClean="0"/>
              <a:t>Also, once the </a:t>
            </a:r>
            <a:r>
              <a:rPr lang="en-US" dirty="0"/>
              <a:t>2021 </a:t>
            </a:r>
            <a:r>
              <a:rPr lang="en-US" dirty="0" smtClean="0"/>
              <a:t>wage is decided </a:t>
            </a:r>
            <a:r>
              <a:rPr lang="en-US" dirty="0"/>
              <a:t>in </a:t>
            </a:r>
            <a:r>
              <a:rPr lang="en-US" dirty="0" smtClean="0"/>
              <a:t>2020 it </a:t>
            </a:r>
            <a:r>
              <a:rPr lang="en-US" i="1" dirty="0" smtClean="0"/>
              <a:t>cannot </a:t>
            </a:r>
            <a:r>
              <a:rPr lang="en-US" i="1" dirty="0"/>
              <a:t>be re-negotiated</a:t>
            </a:r>
            <a:r>
              <a:rPr lang="en-US" dirty="0"/>
              <a:t> in 2021.</a:t>
            </a:r>
          </a:p>
        </p:txBody>
      </p:sp>
    </p:spTree>
    <p:extLst>
      <p:ext uri="{BB962C8B-B14F-4D97-AF65-F5344CB8AC3E}">
        <p14:creationId xmlns:p14="http://schemas.microsoft.com/office/powerpoint/2010/main" val="252395524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Sticky Wages → Upward Sloping </a:t>
            </a:r>
            <a:r>
              <a:rPr lang="en-US" i="1" dirty="0"/>
              <a:t>SRAS</a:t>
            </a:r>
            <a:r>
              <a:rPr lang="en-US" dirty="0"/>
              <a:t> Curve</a:t>
            </a:r>
          </a:p>
        </p:txBody>
      </p:sp>
      <p:sp>
        <p:nvSpPr>
          <p:cNvPr id="4" name="Content Placeholder 3"/>
          <p:cNvSpPr>
            <a:spLocks noGrp="1"/>
          </p:cNvSpPr>
          <p:nvPr>
            <p:ph idx="1"/>
          </p:nvPr>
        </p:nvSpPr>
        <p:spPr>
          <a:xfrm>
            <a:off x="609600" y="1447800"/>
            <a:ext cx="7544021" cy="4979126"/>
          </a:xfrm>
        </p:spPr>
        <p:txBody>
          <a:bodyPr/>
          <a:lstStyle/>
          <a:p>
            <a:r>
              <a:rPr lang="en-US" dirty="0"/>
              <a:t>Based on this understanding of what a job </a:t>
            </a:r>
            <a:r>
              <a:rPr lang="en-US" dirty="0" smtClean="0"/>
              <a:t>entails:</a:t>
            </a:r>
          </a:p>
          <a:p>
            <a:pPr lvl="1"/>
            <a:r>
              <a:rPr lang="en-US" dirty="0" smtClean="0">
                <a:solidFill>
                  <a:srgbClr val="0070C0"/>
                </a:solidFill>
              </a:rPr>
              <a:t>workers </a:t>
            </a:r>
            <a:r>
              <a:rPr lang="en-US" dirty="0">
                <a:solidFill>
                  <a:srgbClr val="0070C0"/>
                </a:solidFill>
              </a:rPr>
              <a:t>form a labor supply </a:t>
            </a:r>
            <a:r>
              <a:rPr lang="en-US" dirty="0" smtClean="0">
                <a:solidFill>
                  <a:srgbClr val="0070C0"/>
                </a:solidFill>
              </a:rPr>
              <a:t>curve</a:t>
            </a:r>
            <a:r>
              <a:rPr lang="en-US" dirty="0" smtClean="0"/>
              <a:t>, </a:t>
            </a:r>
            <a:r>
              <a:rPr lang="en-US" dirty="0"/>
              <a:t>and </a:t>
            </a:r>
            <a:endParaRPr lang="en-US" dirty="0" smtClean="0"/>
          </a:p>
          <a:p>
            <a:pPr lvl="1"/>
            <a:r>
              <a:rPr lang="en-US" dirty="0" smtClean="0">
                <a:solidFill>
                  <a:srgbClr val="0070C0"/>
                </a:solidFill>
              </a:rPr>
              <a:t>businesses </a:t>
            </a:r>
            <a:r>
              <a:rPr lang="en-US" dirty="0">
                <a:solidFill>
                  <a:srgbClr val="0070C0"/>
                </a:solidFill>
              </a:rPr>
              <a:t>form a labor demand </a:t>
            </a:r>
            <a:r>
              <a:rPr lang="en-US" dirty="0" smtClean="0">
                <a:solidFill>
                  <a:srgbClr val="0070C0"/>
                </a:solidFill>
              </a:rPr>
              <a:t>curve</a:t>
            </a:r>
          </a:p>
          <a:p>
            <a:r>
              <a:rPr lang="en-US" dirty="0" smtClean="0"/>
              <a:t>The </a:t>
            </a:r>
            <a:r>
              <a:rPr lang="en-US" dirty="0">
                <a:solidFill>
                  <a:srgbClr val="0070C0"/>
                </a:solidFill>
              </a:rPr>
              <a:t>wage </a:t>
            </a:r>
            <a:r>
              <a:rPr lang="en-US" dirty="0" smtClean="0">
                <a:solidFill>
                  <a:srgbClr val="0070C0"/>
                </a:solidFill>
              </a:rPr>
              <a:t>is determined </a:t>
            </a:r>
            <a:r>
              <a:rPr lang="en-US" dirty="0">
                <a:solidFill>
                  <a:srgbClr val="0070C0"/>
                </a:solidFill>
              </a:rPr>
              <a:t>by supply and demand </a:t>
            </a:r>
            <a:r>
              <a:rPr lang="en-US" dirty="0"/>
              <a:t>in the usual manner. </a:t>
            </a:r>
            <a:endParaRPr lang="en-US" dirty="0" smtClean="0"/>
          </a:p>
          <a:p>
            <a:pPr lvl="1"/>
            <a:r>
              <a:rPr lang="en-US" dirty="0" smtClean="0"/>
              <a:t>That is, the wage </a:t>
            </a:r>
            <a:r>
              <a:rPr lang="en-US" dirty="0"/>
              <a:t>will be the equilibrium wage </a:t>
            </a:r>
            <a:r>
              <a:rPr lang="en-US" dirty="0" smtClean="0"/>
              <a:t>that makes the </a:t>
            </a:r>
            <a:r>
              <a:rPr lang="en-US" dirty="0"/>
              <a:t>quantity of labor demanded </a:t>
            </a:r>
            <a:r>
              <a:rPr lang="en-US" dirty="0" smtClean="0"/>
              <a:t>equal </a:t>
            </a:r>
            <a:r>
              <a:rPr lang="en-US" dirty="0"/>
              <a:t>to the quantity of labor supplied. </a:t>
            </a:r>
          </a:p>
        </p:txBody>
      </p:sp>
      <p:cxnSp>
        <p:nvCxnSpPr>
          <p:cNvPr id="6" name="Straight Arrow Connector 5"/>
          <p:cNvCxnSpPr/>
          <p:nvPr/>
        </p:nvCxnSpPr>
        <p:spPr bwMode="auto">
          <a:xfrm>
            <a:off x="8793126" y="3934047"/>
            <a:ext cx="26368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8" name="Straight Arrow Connector 7"/>
          <p:cNvCxnSpPr/>
          <p:nvPr/>
        </p:nvCxnSpPr>
        <p:spPr bwMode="auto">
          <a:xfrm flipV="1">
            <a:off x="8793126" y="1916264"/>
            <a:ext cx="0" cy="201778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10" name="Straight Connector 9"/>
          <p:cNvCxnSpPr/>
          <p:nvPr/>
        </p:nvCxnSpPr>
        <p:spPr bwMode="auto">
          <a:xfrm>
            <a:off x="9183757" y="1987826"/>
            <a:ext cx="1940118" cy="135967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p:nvPr/>
        </p:nvCxnSpPr>
        <p:spPr bwMode="auto">
          <a:xfrm flipV="1">
            <a:off x="9183757" y="2043485"/>
            <a:ext cx="1781092" cy="13040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10129962" y="2647784"/>
            <a:ext cx="0" cy="128626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7" name="Straight Connector 16"/>
          <p:cNvCxnSpPr/>
          <p:nvPr/>
        </p:nvCxnSpPr>
        <p:spPr bwMode="auto">
          <a:xfrm flipH="1">
            <a:off x="8793126" y="2647784"/>
            <a:ext cx="1336836"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8" name="TextBox 17"/>
          <p:cNvSpPr txBox="1"/>
          <p:nvPr/>
        </p:nvSpPr>
        <p:spPr>
          <a:xfrm>
            <a:off x="8205746" y="1606164"/>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Wage</a:t>
            </a:r>
            <a:endParaRPr lang="en-US" sz="1600" dirty="0">
              <a:latin typeface="Calibri" panose="020F0502020204030204" pitchFamily="34" charset="0"/>
              <a:cs typeface="Calibri" panose="020F0502020204030204" pitchFamily="34" charset="0"/>
            </a:endParaRPr>
          </a:p>
        </p:txBody>
      </p:sp>
      <p:sp>
        <p:nvSpPr>
          <p:cNvPr id="19" name="TextBox 18"/>
          <p:cNvSpPr txBox="1"/>
          <p:nvPr/>
        </p:nvSpPr>
        <p:spPr>
          <a:xfrm>
            <a:off x="10584510" y="3937222"/>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Labor</a:t>
            </a:r>
            <a:endParaRPr lang="en-US" sz="1600" dirty="0">
              <a:latin typeface="Calibri" panose="020F0502020204030204" pitchFamily="34" charset="0"/>
              <a:cs typeface="Calibri" panose="020F0502020204030204" pitchFamily="34" charset="0"/>
            </a:endParaRPr>
          </a:p>
        </p:txBody>
      </p:sp>
      <p:sp>
        <p:nvSpPr>
          <p:cNvPr id="20" name="TextBox 19"/>
          <p:cNvSpPr txBox="1"/>
          <p:nvPr/>
        </p:nvSpPr>
        <p:spPr>
          <a:xfrm>
            <a:off x="10361568" y="1746987"/>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Supply</a:t>
            </a:r>
            <a:endParaRPr lang="en-US" sz="1600" b="1" i="1" dirty="0">
              <a:latin typeface="Calibri" panose="020F0502020204030204" pitchFamily="34" charset="0"/>
              <a:cs typeface="Calibri" panose="020F0502020204030204" pitchFamily="34" charset="0"/>
            </a:endParaRPr>
          </a:p>
        </p:txBody>
      </p:sp>
      <p:sp>
        <p:nvSpPr>
          <p:cNvPr id="21" name="TextBox 20"/>
          <p:cNvSpPr txBox="1"/>
          <p:nvPr/>
        </p:nvSpPr>
        <p:spPr>
          <a:xfrm>
            <a:off x="10632662" y="3347499"/>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Demand</a:t>
            </a:r>
            <a:endParaRPr lang="en-US" sz="1600" b="1" i="1" dirty="0">
              <a:latin typeface="Calibri" panose="020F0502020204030204" pitchFamily="34" charset="0"/>
              <a:cs typeface="Calibri" panose="020F0502020204030204" pitchFamily="34" charset="0"/>
            </a:endParaRPr>
          </a:p>
        </p:txBody>
      </p:sp>
      <p:sp>
        <p:nvSpPr>
          <p:cNvPr id="22" name="TextBox 21"/>
          <p:cNvSpPr txBox="1"/>
          <p:nvPr/>
        </p:nvSpPr>
        <p:spPr>
          <a:xfrm>
            <a:off x="10125542" y="2498385"/>
            <a:ext cx="1152938" cy="307777"/>
          </a:xfrm>
          <a:prstGeom prst="rect">
            <a:avLst/>
          </a:prstGeom>
          <a:noFill/>
        </p:spPr>
        <p:txBody>
          <a:bodyPr wrap="square" rtlCol="0">
            <a:spAutoFit/>
          </a:bodyPr>
          <a:lstStyle/>
          <a:p>
            <a:pPr algn="ctr"/>
            <a:r>
              <a:rPr lang="en-US" sz="1400" b="1" dirty="0" smtClean="0">
                <a:latin typeface="Calibri" panose="020F0502020204030204" pitchFamily="34" charset="0"/>
                <a:cs typeface="Calibri" panose="020F0502020204030204" pitchFamily="34" charset="0"/>
              </a:rPr>
              <a:t>Equilibrium</a:t>
            </a:r>
            <a:endParaRPr lang="en-US" sz="1400" b="1" dirty="0">
              <a:latin typeface="Calibri" panose="020F0502020204030204" pitchFamily="34" charset="0"/>
              <a:cs typeface="Calibri" panose="020F0502020204030204" pitchFamily="34" charset="0"/>
            </a:endParaRPr>
          </a:p>
        </p:txBody>
      </p:sp>
      <p:sp>
        <p:nvSpPr>
          <p:cNvPr id="23" name="TextBox 22"/>
          <p:cNvSpPr txBox="1"/>
          <p:nvPr/>
        </p:nvSpPr>
        <p:spPr>
          <a:xfrm>
            <a:off x="7779846" y="2457427"/>
            <a:ext cx="1152938"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$15/hour</a:t>
            </a:r>
            <a:endParaRPr lang="en-US" sz="1400" dirty="0">
              <a:latin typeface="Calibri" panose="020F0502020204030204" pitchFamily="34" charset="0"/>
              <a:cs typeface="Calibri" panose="020F0502020204030204" pitchFamily="34" charset="0"/>
            </a:endParaRPr>
          </a:p>
        </p:txBody>
      </p:sp>
      <p:sp>
        <p:nvSpPr>
          <p:cNvPr id="24" name="TextBox 23"/>
          <p:cNvSpPr txBox="1"/>
          <p:nvPr/>
        </p:nvSpPr>
        <p:spPr>
          <a:xfrm>
            <a:off x="9554374" y="3938901"/>
            <a:ext cx="1152938"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10,000</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65443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Three key Facts about economic fluctuations</a:t>
            </a:r>
            <a:endParaRPr lang="en-US" dirty="0"/>
          </a:p>
        </p:txBody>
      </p:sp>
      <p:sp>
        <p:nvSpPr>
          <p:cNvPr id="17411" name="Text Placeholder 3"/>
          <p:cNvSpPr>
            <a:spLocks noGrp="1"/>
          </p:cNvSpPr>
          <p:nvPr>
            <p:ph type="body" idx="1"/>
          </p:nvPr>
        </p:nvSpPr>
        <p:spPr/>
        <p:txBody>
          <a:bodyPr/>
          <a:lstStyle/>
          <a:p>
            <a:endParaRPr lang="en-US" altLang="en-US" smtClean="0">
              <a:ea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Sticky Wages → Upward Sloping </a:t>
            </a:r>
            <a:r>
              <a:rPr lang="en-US" i="1" dirty="0"/>
              <a:t>SRAS</a:t>
            </a:r>
            <a:r>
              <a:rPr lang="en-US" dirty="0"/>
              <a:t> Curve</a:t>
            </a:r>
          </a:p>
        </p:txBody>
      </p:sp>
      <p:sp>
        <p:nvSpPr>
          <p:cNvPr id="4" name="Content Placeholder 3"/>
          <p:cNvSpPr>
            <a:spLocks noGrp="1"/>
          </p:cNvSpPr>
          <p:nvPr>
            <p:ph idx="1"/>
          </p:nvPr>
        </p:nvSpPr>
        <p:spPr>
          <a:xfrm>
            <a:off x="609600" y="1447800"/>
            <a:ext cx="7422279" cy="4979126"/>
          </a:xfrm>
        </p:spPr>
        <p:txBody>
          <a:bodyPr/>
          <a:lstStyle/>
          <a:p>
            <a:r>
              <a:rPr lang="en-US" dirty="0"/>
              <a:t>Suppose this equilibrium wage is $15 an hour. </a:t>
            </a:r>
            <a:endParaRPr lang="en-US" dirty="0" smtClean="0"/>
          </a:p>
          <a:p>
            <a:r>
              <a:rPr lang="en-US" dirty="0" smtClean="0"/>
              <a:t>Suppose </a:t>
            </a:r>
            <a:r>
              <a:rPr lang="en-US" dirty="0"/>
              <a:t>further that, </a:t>
            </a:r>
            <a:r>
              <a:rPr lang="en-US" dirty="0" smtClean="0"/>
              <a:t>in this equilibrium, </a:t>
            </a:r>
            <a:r>
              <a:rPr lang="en-US" dirty="0"/>
              <a:t>the quantity of labor supplied is 10,000 workers, as is the quantity of labor demanded.</a:t>
            </a:r>
          </a:p>
          <a:p>
            <a:endParaRPr lang="en-US" dirty="0"/>
          </a:p>
        </p:txBody>
      </p:sp>
      <p:cxnSp>
        <p:nvCxnSpPr>
          <p:cNvPr id="5" name="Straight Arrow Connector 4"/>
          <p:cNvCxnSpPr/>
          <p:nvPr/>
        </p:nvCxnSpPr>
        <p:spPr bwMode="auto">
          <a:xfrm>
            <a:off x="8793126" y="3934047"/>
            <a:ext cx="26368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 name="Straight Arrow Connector 5"/>
          <p:cNvCxnSpPr/>
          <p:nvPr/>
        </p:nvCxnSpPr>
        <p:spPr bwMode="auto">
          <a:xfrm flipV="1">
            <a:off x="8793126" y="1916264"/>
            <a:ext cx="0" cy="201778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Connector 6"/>
          <p:cNvCxnSpPr/>
          <p:nvPr/>
        </p:nvCxnSpPr>
        <p:spPr bwMode="auto">
          <a:xfrm>
            <a:off x="9183757" y="1987826"/>
            <a:ext cx="1940118" cy="135967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flipV="1">
            <a:off x="9183757" y="2043485"/>
            <a:ext cx="1781092" cy="13040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10129962" y="2647784"/>
            <a:ext cx="0" cy="128626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flipH="1">
            <a:off x="8793126" y="2647784"/>
            <a:ext cx="1336836"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1" name="TextBox 10"/>
          <p:cNvSpPr txBox="1"/>
          <p:nvPr/>
        </p:nvSpPr>
        <p:spPr>
          <a:xfrm>
            <a:off x="8205746" y="1606164"/>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Wage</a:t>
            </a:r>
            <a:endParaRPr lang="en-US" sz="1600" dirty="0">
              <a:latin typeface="Calibri" panose="020F0502020204030204" pitchFamily="34" charset="0"/>
              <a:cs typeface="Calibri" panose="020F0502020204030204" pitchFamily="34" charset="0"/>
            </a:endParaRPr>
          </a:p>
        </p:txBody>
      </p:sp>
      <p:sp>
        <p:nvSpPr>
          <p:cNvPr id="12" name="TextBox 11"/>
          <p:cNvSpPr txBox="1"/>
          <p:nvPr/>
        </p:nvSpPr>
        <p:spPr>
          <a:xfrm>
            <a:off x="10584510" y="3937222"/>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Labor</a:t>
            </a:r>
            <a:endParaRPr lang="en-US" sz="1600" dirty="0">
              <a:latin typeface="Calibri" panose="020F0502020204030204" pitchFamily="34" charset="0"/>
              <a:cs typeface="Calibri" panose="020F0502020204030204" pitchFamily="34" charset="0"/>
            </a:endParaRPr>
          </a:p>
        </p:txBody>
      </p:sp>
      <p:sp>
        <p:nvSpPr>
          <p:cNvPr id="13" name="TextBox 12"/>
          <p:cNvSpPr txBox="1"/>
          <p:nvPr/>
        </p:nvSpPr>
        <p:spPr>
          <a:xfrm>
            <a:off x="10361568" y="1746987"/>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Supply</a:t>
            </a:r>
            <a:endParaRPr lang="en-US" sz="1600" b="1" i="1" dirty="0">
              <a:latin typeface="Calibri" panose="020F0502020204030204" pitchFamily="34" charset="0"/>
              <a:cs typeface="Calibri" panose="020F0502020204030204" pitchFamily="34" charset="0"/>
            </a:endParaRPr>
          </a:p>
        </p:txBody>
      </p:sp>
      <p:sp>
        <p:nvSpPr>
          <p:cNvPr id="14" name="TextBox 13"/>
          <p:cNvSpPr txBox="1"/>
          <p:nvPr/>
        </p:nvSpPr>
        <p:spPr>
          <a:xfrm>
            <a:off x="10632662" y="3347499"/>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Demand</a:t>
            </a:r>
            <a:endParaRPr lang="en-US" sz="1600" b="1" i="1" dirty="0">
              <a:latin typeface="Calibri" panose="020F0502020204030204" pitchFamily="34" charset="0"/>
              <a:cs typeface="Calibri" panose="020F0502020204030204" pitchFamily="34" charset="0"/>
            </a:endParaRPr>
          </a:p>
        </p:txBody>
      </p:sp>
      <p:sp>
        <p:nvSpPr>
          <p:cNvPr id="15" name="TextBox 14"/>
          <p:cNvSpPr txBox="1"/>
          <p:nvPr/>
        </p:nvSpPr>
        <p:spPr>
          <a:xfrm>
            <a:off x="10125542" y="2498385"/>
            <a:ext cx="1152938" cy="307777"/>
          </a:xfrm>
          <a:prstGeom prst="rect">
            <a:avLst/>
          </a:prstGeom>
          <a:noFill/>
        </p:spPr>
        <p:txBody>
          <a:bodyPr wrap="square" rtlCol="0">
            <a:spAutoFit/>
          </a:bodyPr>
          <a:lstStyle/>
          <a:p>
            <a:pPr algn="ctr"/>
            <a:r>
              <a:rPr lang="en-US" sz="1400" b="1" dirty="0" smtClean="0">
                <a:latin typeface="Calibri" panose="020F0502020204030204" pitchFamily="34" charset="0"/>
                <a:cs typeface="Calibri" panose="020F0502020204030204" pitchFamily="34" charset="0"/>
              </a:rPr>
              <a:t>Equilibrium</a:t>
            </a:r>
            <a:endParaRPr lang="en-US" sz="1400" b="1" dirty="0">
              <a:latin typeface="Calibri" panose="020F0502020204030204" pitchFamily="34" charset="0"/>
              <a:cs typeface="Calibri" panose="020F0502020204030204" pitchFamily="34" charset="0"/>
            </a:endParaRPr>
          </a:p>
        </p:txBody>
      </p:sp>
      <p:sp>
        <p:nvSpPr>
          <p:cNvPr id="16" name="TextBox 15"/>
          <p:cNvSpPr txBox="1"/>
          <p:nvPr/>
        </p:nvSpPr>
        <p:spPr>
          <a:xfrm>
            <a:off x="7779846" y="2457427"/>
            <a:ext cx="1152938"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$15/hour</a:t>
            </a:r>
            <a:endParaRPr lang="en-US" sz="1400" dirty="0">
              <a:latin typeface="Calibri" panose="020F0502020204030204" pitchFamily="34" charset="0"/>
              <a:cs typeface="Calibri" panose="020F0502020204030204" pitchFamily="34" charset="0"/>
            </a:endParaRPr>
          </a:p>
        </p:txBody>
      </p:sp>
      <p:sp>
        <p:nvSpPr>
          <p:cNvPr id="17" name="TextBox 16"/>
          <p:cNvSpPr txBox="1"/>
          <p:nvPr/>
        </p:nvSpPr>
        <p:spPr>
          <a:xfrm>
            <a:off x="9554374" y="3938901"/>
            <a:ext cx="1152938"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10,000</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85985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Sticky Wages → Upward Sloping </a:t>
            </a:r>
            <a:r>
              <a:rPr lang="en-US" i="1" dirty="0"/>
              <a:t>SRAS</a:t>
            </a:r>
            <a:r>
              <a:rPr lang="en-US" dirty="0"/>
              <a:t> Curve</a:t>
            </a:r>
          </a:p>
        </p:txBody>
      </p:sp>
      <p:sp>
        <p:nvSpPr>
          <p:cNvPr id="4" name="Content Placeholder 3"/>
          <p:cNvSpPr>
            <a:spLocks noGrp="1"/>
          </p:cNvSpPr>
          <p:nvPr>
            <p:ph idx="1"/>
          </p:nvPr>
        </p:nvSpPr>
        <p:spPr>
          <a:xfrm>
            <a:off x="609600" y="1447800"/>
            <a:ext cx="7422279" cy="4979126"/>
          </a:xfrm>
        </p:spPr>
        <p:txBody>
          <a:bodyPr/>
          <a:lstStyle/>
          <a:p>
            <a:r>
              <a:rPr lang="en-US" dirty="0"/>
              <a:t>When 2021 comes along, </a:t>
            </a:r>
            <a:r>
              <a:rPr lang="en-US" dirty="0">
                <a:solidFill>
                  <a:srgbClr val="0070C0"/>
                </a:solidFill>
              </a:rPr>
              <a:t>if </a:t>
            </a:r>
            <a:r>
              <a:rPr lang="en-US" i="1" dirty="0">
                <a:solidFill>
                  <a:srgbClr val="0070C0"/>
                </a:solidFill>
              </a:rPr>
              <a:t>P</a:t>
            </a:r>
            <a:r>
              <a:rPr lang="en-US" dirty="0">
                <a:solidFill>
                  <a:srgbClr val="0070C0"/>
                </a:solidFill>
              </a:rPr>
              <a:t> = </a:t>
            </a:r>
            <a:r>
              <a:rPr lang="en-US" i="1" dirty="0" err="1" smtClean="0">
                <a:solidFill>
                  <a:srgbClr val="0070C0"/>
                </a:solidFill>
              </a:rPr>
              <a:t>P</a:t>
            </a:r>
            <a:r>
              <a:rPr lang="en-US" baseline="30000" dirty="0" err="1" smtClean="0">
                <a:solidFill>
                  <a:srgbClr val="0070C0"/>
                </a:solidFill>
              </a:rPr>
              <a:t>e</a:t>
            </a:r>
            <a:r>
              <a:rPr lang="en-US" dirty="0" smtClean="0">
                <a:solidFill>
                  <a:srgbClr val="0070C0"/>
                </a:solidFill>
              </a:rPr>
              <a:t> = 135</a:t>
            </a:r>
            <a:r>
              <a:rPr lang="en-US" dirty="0">
                <a:solidFill>
                  <a:srgbClr val="0070C0"/>
                </a:solidFill>
              </a:rPr>
              <a:t>, as was expected</a:t>
            </a:r>
            <a:r>
              <a:rPr lang="en-US" dirty="0"/>
              <a:t>, </a:t>
            </a:r>
            <a:r>
              <a:rPr lang="en-US" dirty="0" smtClean="0"/>
              <a:t>then all </a:t>
            </a:r>
            <a:r>
              <a:rPr lang="en-US" dirty="0"/>
              <a:t>10,000 workers would have full-time jobs at $15 per hour as </a:t>
            </a:r>
            <a:r>
              <a:rPr lang="en-US" dirty="0" smtClean="0"/>
              <a:t>was promised </a:t>
            </a:r>
            <a:r>
              <a:rPr lang="en-US" dirty="0"/>
              <a:t>in 2020. </a:t>
            </a:r>
            <a:endParaRPr lang="en-US" dirty="0" smtClean="0"/>
          </a:p>
          <a:p>
            <a:r>
              <a:rPr lang="en-US" dirty="0" smtClean="0"/>
              <a:t>This </a:t>
            </a:r>
            <a:r>
              <a:rPr lang="en-US" dirty="0"/>
              <a:t>would be a full-employment outcome and </a:t>
            </a:r>
            <a:r>
              <a:rPr lang="en-US" dirty="0">
                <a:solidFill>
                  <a:srgbClr val="0070C0"/>
                </a:solidFill>
              </a:rPr>
              <a:t>the resulting output will be the full-employment output (</a:t>
            </a:r>
            <a:r>
              <a:rPr lang="en-US" i="1" dirty="0">
                <a:solidFill>
                  <a:srgbClr val="0070C0"/>
                </a:solidFill>
              </a:rPr>
              <a:t>Y</a:t>
            </a:r>
            <a:r>
              <a:rPr lang="en-US" dirty="0">
                <a:solidFill>
                  <a:srgbClr val="0070C0"/>
                </a:solidFill>
              </a:rPr>
              <a:t> = </a:t>
            </a:r>
            <a:r>
              <a:rPr lang="en-US" i="1" dirty="0">
                <a:solidFill>
                  <a:srgbClr val="0070C0"/>
                </a:solidFill>
              </a:rPr>
              <a:t>Y</a:t>
            </a:r>
            <a:r>
              <a:rPr lang="en-US" baseline="-25000" dirty="0">
                <a:solidFill>
                  <a:srgbClr val="0070C0"/>
                </a:solidFill>
              </a:rPr>
              <a:t>N</a:t>
            </a:r>
            <a:r>
              <a:rPr lang="en-US" dirty="0" smtClean="0">
                <a:solidFill>
                  <a:srgbClr val="0070C0"/>
                </a:solidFill>
              </a:rPr>
              <a:t>)</a:t>
            </a:r>
            <a:r>
              <a:rPr lang="en-US" dirty="0" smtClean="0"/>
              <a:t>.</a:t>
            </a:r>
            <a:endParaRPr lang="en-US" dirty="0"/>
          </a:p>
        </p:txBody>
      </p:sp>
      <p:cxnSp>
        <p:nvCxnSpPr>
          <p:cNvPr id="5" name="Straight Arrow Connector 4"/>
          <p:cNvCxnSpPr/>
          <p:nvPr/>
        </p:nvCxnSpPr>
        <p:spPr bwMode="auto">
          <a:xfrm>
            <a:off x="8793126" y="3934047"/>
            <a:ext cx="26368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 name="Straight Arrow Connector 5"/>
          <p:cNvCxnSpPr/>
          <p:nvPr/>
        </p:nvCxnSpPr>
        <p:spPr bwMode="auto">
          <a:xfrm flipV="1">
            <a:off x="8793126" y="1916264"/>
            <a:ext cx="0" cy="201778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Connector 6"/>
          <p:cNvCxnSpPr/>
          <p:nvPr/>
        </p:nvCxnSpPr>
        <p:spPr bwMode="auto">
          <a:xfrm>
            <a:off x="9183757" y="1987826"/>
            <a:ext cx="1940118" cy="135967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flipV="1">
            <a:off x="9183757" y="2043485"/>
            <a:ext cx="1781092" cy="13040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10129962" y="2647784"/>
            <a:ext cx="0" cy="128626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flipH="1">
            <a:off x="8793126" y="2647784"/>
            <a:ext cx="1336836"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1" name="TextBox 10"/>
          <p:cNvSpPr txBox="1"/>
          <p:nvPr/>
        </p:nvSpPr>
        <p:spPr>
          <a:xfrm>
            <a:off x="8205746" y="1606164"/>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Wage</a:t>
            </a:r>
            <a:endParaRPr lang="en-US" sz="1600" dirty="0">
              <a:latin typeface="Calibri" panose="020F0502020204030204" pitchFamily="34" charset="0"/>
              <a:cs typeface="Calibri" panose="020F0502020204030204" pitchFamily="34" charset="0"/>
            </a:endParaRPr>
          </a:p>
        </p:txBody>
      </p:sp>
      <p:sp>
        <p:nvSpPr>
          <p:cNvPr id="12" name="TextBox 11"/>
          <p:cNvSpPr txBox="1"/>
          <p:nvPr/>
        </p:nvSpPr>
        <p:spPr>
          <a:xfrm>
            <a:off x="10584510" y="3937222"/>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Labor</a:t>
            </a:r>
            <a:endParaRPr lang="en-US" sz="1600" dirty="0">
              <a:latin typeface="Calibri" panose="020F0502020204030204" pitchFamily="34" charset="0"/>
              <a:cs typeface="Calibri" panose="020F0502020204030204" pitchFamily="34" charset="0"/>
            </a:endParaRPr>
          </a:p>
        </p:txBody>
      </p:sp>
      <p:sp>
        <p:nvSpPr>
          <p:cNvPr id="13" name="TextBox 12"/>
          <p:cNvSpPr txBox="1"/>
          <p:nvPr/>
        </p:nvSpPr>
        <p:spPr>
          <a:xfrm>
            <a:off x="10361568" y="1746987"/>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Supply</a:t>
            </a:r>
            <a:endParaRPr lang="en-US" sz="1600" b="1" i="1" dirty="0">
              <a:latin typeface="Calibri" panose="020F0502020204030204" pitchFamily="34" charset="0"/>
              <a:cs typeface="Calibri" panose="020F0502020204030204" pitchFamily="34" charset="0"/>
            </a:endParaRPr>
          </a:p>
        </p:txBody>
      </p:sp>
      <p:sp>
        <p:nvSpPr>
          <p:cNvPr id="14" name="TextBox 13"/>
          <p:cNvSpPr txBox="1"/>
          <p:nvPr/>
        </p:nvSpPr>
        <p:spPr>
          <a:xfrm>
            <a:off x="10632662" y="3347499"/>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Demand</a:t>
            </a:r>
            <a:endParaRPr lang="en-US" sz="1600" b="1" i="1" dirty="0">
              <a:latin typeface="Calibri" panose="020F0502020204030204" pitchFamily="34" charset="0"/>
              <a:cs typeface="Calibri" panose="020F0502020204030204" pitchFamily="34" charset="0"/>
            </a:endParaRPr>
          </a:p>
        </p:txBody>
      </p:sp>
      <p:sp>
        <p:nvSpPr>
          <p:cNvPr id="15" name="TextBox 14"/>
          <p:cNvSpPr txBox="1"/>
          <p:nvPr/>
        </p:nvSpPr>
        <p:spPr>
          <a:xfrm>
            <a:off x="10125542" y="2498385"/>
            <a:ext cx="1152938" cy="307777"/>
          </a:xfrm>
          <a:prstGeom prst="rect">
            <a:avLst/>
          </a:prstGeom>
          <a:noFill/>
        </p:spPr>
        <p:txBody>
          <a:bodyPr wrap="square" rtlCol="0">
            <a:spAutoFit/>
          </a:bodyPr>
          <a:lstStyle/>
          <a:p>
            <a:pPr algn="ctr"/>
            <a:r>
              <a:rPr lang="en-US" sz="1400" b="1" dirty="0" smtClean="0">
                <a:latin typeface="Calibri" panose="020F0502020204030204" pitchFamily="34" charset="0"/>
                <a:cs typeface="Calibri" panose="020F0502020204030204" pitchFamily="34" charset="0"/>
              </a:rPr>
              <a:t>Equilibrium</a:t>
            </a:r>
            <a:endParaRPr lang="en-US" sz="1400" b="1" dirty="0">
              <a:latin typeface="Calibri" panose="020F0502020204030204" pitchFamily="34" charset="0"/>
              <a:cs typeface="Calibri" panose="020F0502020204030204" pitchFamily="34" charset="0"/>
            </a:endParaRPr>
          </a:p>
        </p:txBody>
      </p:sp>
      <p:sp>
        <p:nvSpPr>
          <p:cNvPr id="16" name="TextBox 15"/>
          <p:cNvSpPr txBox="1"/>
          <p:nvPr/>
        </p:nvSpPr>
        <p:spPr>
          <a:xfrm>
            <a:off x="7779846" y="2457427"/>
            <a:ext cx="1152938"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$15/hour</a:t>
            </a:r>
            <a:endParaRPr lang="en-US" sz="1400" dirty="0">
              <a:latin typeface="Calibri" panose="020F0502020204030204" pitchFamily="34" charset="0"/>
              <a:cs typeface="Calibri" panose="020F0502020204030204" pitchFamily="34" charset="0"/>
            </a:endParaRPr>
          </a:p>
        </p:txBody>
      </p:sp>
      <p:sp>
        <p:nvSpPr>
          <p:cNvPr id="17" name="TextBox 16"/>
          <p:cNvSpPr txBox="1"/>
          <p:nvPr/>
        </p:nvSpPr>
        <p:spPr>
          <a:xfrm>
            <a:off x="9554374" y="3938901"/>
            <a:ext cx="1152938"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10,000</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7849663"/>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Sticky Wages → Upward Sloping </a:t>
            </a:r>
            <a:r>
              <a:rPr lang="en-US" i="1" dirty="0"/>
              <a:t>SRAS</a:t>
            </a:r>
            <a:r>
              <a:rPr lang="en-US" dirty="0"/>
              <a:t> Curve</a:t>
            </a:r>
          </a:p>
        </p:txBody>
      </p:sp>
      <p:sp>
        <p:nvSpPr>
          <p:cNvPr id="3" name="Content Placeholder 2"/>
          <p:cNvSpPr>
            <a:spLocks noGrp="1"/>
          </p:cNvSpPr>
          <p:nvPr>
            <p:ph idx="1"/>
          </p:nvPr>
        </p:nvSpPr>
        <p:spPr/>
        <p:txBody>
          <a:bodyPr/>
          <a:lstStyle/>
          <a:p>
            <a:r>
              <a:rPr lang="en-US" dirty="0" smtClean="0">
                <a:solidFill>
                  <a:srgbClr val="0070C0"/>
                </a:solidFill>
              </a:rPr>
              <a:t>If</a:t>
            </a:r>
            <a:r>
              <a:rPr lang="en-US" dirty="0">
                <a:solidFill>
                  <a:srgbClr val="0070C0"/>
                </a:solidFill>
              </a:rPr>
              <a:t>, in 2021, it turns out that </a:t>
            </a:r>
            <a:r>
              <a:rPr lang="en-US" i="1" dirty="0">
                <a:solidFill>
                  <a:srgbClr val="0070C0"/>
                </a:solidFill>
              </a:rPr>
              <a:t>P</a:t>
            </a:r>
            <a:r>
              <a:rPr lang="en-US" dirty="0">
                <a:solidFill>
                  <a:srgbClr val="0070C0"/>
                </a:solidFill>
              </a:rPr>
              <a:t> </a:t>
            </a:r>
            <a:r>
              <a:rPr lang="en-US" dirty="0" smtClean="0">
                <a:solidFill>
                  <a:srgbClr val="0070C0"/>
                </a:solidFill>
              </a:rPr>
              <a:t>&gt; </a:t>
            </a:r>
            <a:r>
              <a:rPr lang="en-US" i="1" dirty="0" err="1">
                <a:solidFill>
                  <a:srgbClr val="0070C0"/>
                </a:solidFill>
              </a:rPr>
              <a:t>P</a:t>
            </a:r>
            <a:r>
              <a:rPr lang="en-US" baseline="30000" dirty="0" err="1">
                <a:solidFill>
                  <a:srgbClr val="0070C0"/>
                </a:solidFill>
              </a:rPr>
              <a:t>e</a:t>
            </a:r>
            <a:r>
              <a:rPr lang="en-US" dirty="0">
                <a:solidFill>
                  <a:srgbClr val="0070C0"/>
                </a:solidFill>
              </a:rPr>
              <a:t> = 135</a:t>
            </a:r>
            <a:r>
              <a:rPr lang="en-US" dirty="0" smtClean="0"/>
              <a:t>, it would be a </a:t>
            </a:r>
            <a:r>
              <a:rPr lang="en-US" i="1" dirty="0"/>
              <a:t>pleasant </a:t>
            </a:r>
            <a:r>
              <a:rPr lang="en-US" i="1" dirty="0" smtClean="0"/>
              <a:t>surprise for businesses</a:t>
            </a:r>
          </a:p>
          <a:p>
            <a:r>
              <a:rPr lang="en-US" dirty="0" smtClean="0"/>
              <a:t>… and an </a:t>
            </a:r>
            <a:r>
              <a:rPr lang="en-US" i="1" dirty="0" smtClean="0"/>
              <a:t>unpleasant surprise  for workers </a:t>
            </a:r>
            <a:r>
              <a:rPr lang="en-US" dirty="0" smtClean="0"/>
              <a:t>because </a:t>
            </a:r>
            <a:r>
              <a:rPr lang="en-US" dirty="0"/>
              <a:t>the $15 per hour wage can no longer be re-negotiated. </a:t>
            </a:r>
            <a:endParaRPr lang="en-US" dirty="0" smtClean="0"/>
          </a:p>
          <a:p>
            <a:r>
              <a:rPr lang="en-US" dirty="0" smtClean="0"/>
              <a:t>Production </a:t>
            </a:r>
            <a:r>
              <a:rPr lang="en-US" dirty="0"/>
              <a:t>will be </a:t>
            </a:r>
            <a:r>
              <a:rPr lang="en-US" i="1" dirty="0"/>
              <a:t>more profitable</a:t>
            </a:r>
            <a:r>
              <a:rPr lang="en-US" dirty="0"/>
              <a:t> </a:t>
            </a:r>
            <a:r>
              <a:rPr lang="en-US" dirty="0" smtClean="0"/>
              <a:t>for </a:t>
            </a:r>
            <a:r>
              <a:rPr lang="en-US" dirty="0"/>
              <a:t>businesses </a:t>
            </a:r>
            <a:r>
              <a:rPr lang="en-US" dirty="0" smtClean="0"/>
              <a:t>than they had expected </a:t>
            </a:r>
            <a:r>
              <a:rPr lang="en-US" dirty="0"/>
              <a:t>back in 2020. </a:t>
            </a:r>
            <a:endParaRPr lang="en-US" dirty="0" smtClean="0"/>
          </a:p>
          <a:p>
            <a:r>
              <a:rPr lang="en-US" dirty="0" smtClean="0"/>
              <a:t>They </a:t>
            </a:r>
            <a:r>
              <a:rPr lang="en-US" dirty="0"/>
              <a:t>will require workers to work </a:t>
            </a:r>
            <a:r>
              <a:rPr lang="en-US" i="1" dirty="0"/>
              <a:t>extra hours </a:t>
            </a:r>
            <a:r>
              <a:rPr lang="en-US" dirty="0"/>
              <a:t>at $15 per hour. </a:t>
            </a:r>
            <a:endParaRPr lang="en-US" dirty="0" smtClean="0"/>
          </a:p>
          <a:p>
            <a:r>
              <a:rPr lang="en-US" dirty="0" smtClean="0">
                <a:solidFill>
                  <a:srgbClr val="0070C0"/>
                </a:solidFill>
              </a:rPr>
              <a:t>The </a:t>
            </a:r>
            <a:r>
              <a:rPr lang="en-US" dirty="0">
                <a:solidFill>
                  <a:srgbClr val="0070C0"/>
                </a:solidFill>
              </a:rPr>
              <a:t>resulting output will </a:t>
            </a:r>
            <a:r>
              <a:rPr lang="en-US" i="1" dirty="0">
                <a:solidFill>
                  <a:srgbClr val="0070C0"/>
                </a:solidFill>
              </a:rPr>
              <a:t>exceed</a:t>
            </a:r>
            <a:r>
              <a:rPr lang="en-US" dirty="0">
                <a:solidFill>
                  <a:srgbClr val="0070C0"/>
                </a:solidFill>
              </a:rPr>
              <a:t> the full-employment output (</a:t>
            </a:r>
            <a:r>
              <a:rPr lang="en-US" i="1" dirty="0">
                <a:solidFill>
                  <a:srgbClr val="0070C0"/>
                </a:solidFill>
              </a:rPr>
              <a:t>Y</a:t>
            </a:r>
            <a:r>
              <a:rPr lang="en-US" dirty="0">
                <a:solidFill>
                  <a:srgbClr val="0070C0"/>
                </a:solidFill>
              </a:rPr>
              <a:t> &gt; </a:t>
            </a:r>
            <a:r>
              <a:rPr lang="en-US" i="1" dirty="0">
                <a:solidFill>
                  <a:srgbClr val="0070C0"/>
                </a:solidFill>
              </a:rPr>
              <a:t>Y</a:t>
            </a:r>
            <a:r>
              <a:rPr lang="en-US" baseline="-25000" dirty="0">
                <a:solidFill>
                  <a:srgbClr val="0070C0"/>
                </a:solidFill>
              </a:rPr>
              <a:t>N</a:t>
            </a:r>
            <a:r>
              <a:rPr lang="en-US" dirty="0">
                <a:solidFill>
                  <a:srgbClr val="0070C0"/>
                </a:solidFill>
              </a:rPr>
              <a:t>)</a:t>
            </a:r>
            <a:r>
              <a:rPr lang="en-US" dirty="0"/>
              <a:t>. </a:t>
            </a:r>
          </a:p>
        </p:txBody>
      </p:sp>
    </p:spTree>
    <p:extLst>
      <p:ext uri="{BB962C8B-B14F-4D97-AF65-F5344CB8AC3E}">
        <p14:creationId xmlns:p14="http://schemas.microsoft.com/office/powerpoint/2010/main" val="687396358"/>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Sticky Wages → Upward Sloping </a:t>
            </a:r>
            <a:r>
              <a:rPr lang="en-US" i="1" dirty="0"/>
              <a:t>SRAS</a:t>
            </a:r>
            <a:r>
              <a:rPr lang="en-US" dirty="0"/>
              <a:t> Curve</a:t>
            </a:r>
          </a:p>
        </p:txBody>
      </p:sp>
      <p:sp>
        <p:nvSpPr>
          <p:cNvPr id="4" name="Content Placeholder 3"/>
          <p:cNvSpPr>
            <a:spLocks noGrp="1"/>
          </p:cNvSpPr>
          <p:nvPr>
            <p:ph idx="1"/>
          </p:nvPr>
        </p:nvSpPr>
        <p:spPr/>
        <p:txBody>
          <a:bodyPr/>
          <a:lstStyle/>
          <a:p>
            <a:r>
              <a:rPr lang="en-US" dirty="0" smtClean="0">
                <a:solidFill>
                  <a:srgbClr val="0070C0"/>
                </a:solidFill>
              </a:rPr>
              <a:t>Conversely</a:t>
            </a:r>
            <a:r>
              <a:rPr lang="en-US" dirty="0">
                <a:solidFill>
                  <a:srgbClr val="0070C0"/>
                </a:solidFill>
              </a:rPr>
              <a:t>, if, in 2021, </a:t>
            </a:r>
            <a:r>
              <a:rPr lang="en-US" i="1" dirty="0">
                <a:solidFill>
                  <a:srgbClr val="0070C0"/>
                </a:solidFill>
              </a:rPr>
              <a:t>P</a:t>
            </a:r>
            <a:r>
              <a:rPr lang="en-US" dirty="0">
                <a:solidFill>
                  <a:srgbClr val="0070C0"/>
                </a:solidFill>
              </a:rPr>
              <a:t> </a:t>
            </a:r>
            <a:r>
              <a:rPr lang="en-US" dirty="0" smtClean="0">
                <a:solidFill>
                  <a:srgbClr val="0070C0"/>
                </a:solidFill>
              </a:rPr>
              <a:t>&lt; </a:t>
            </a:r>
            <a:r>
              <a:rPr lang="en-US" i="1" dirty="0" err="1">
                <a:solidFill>
                  <a:srgbClr val="0070C0"/>
                </a:solidFill>
              </a:rPr>
              <a:t>P</a:t>
            </a:r>
            <a:r>
              <a:rPr lang="en-US" baseline="30000" dirty="0" err="1">
                <a:solidFill>
                  <a:srgbClr val="0070C0"/>
                </a:solidFill>
              </a:rPr>
              <a:t>e</a:t>
            </a:r>
            <a:r>
              <a:rPr lang="en-US" dirty="0">
                <a:solidFill>
                  <a:srgbClr val="0070C0"/>
                </a:solidFill>
              </a:rPr>
              <a:t> = 135</a:t>
            </a:r>
            <a:r>
              <a:rPr lang="en-US" dirty="0" smtClean="0"/>
              <a:t>, </a:t>
            </a:r>
            <a:r>
              <a:rPr lang="en-US" dirty="0"/>
              <a:t>production will be </a:t>
            </a:r>
            <a:r>
              <a:rPr lang="en-US" i="1" dirty="0"/>
              <a:t>less profitable</a:t>
            </a:r>
            <a:r>
              <a:rPr lang="en-US" dirty="0"/>
              <a:t> </a:t>
            </a:r>
            <a:r>
              <a:rPr lang="en-US" dirty="0" smtClean="0"/>
              <a:t>for businesses</a:t>
            </a:r>
            <a:r>
              <a:rPr lang="en-US" dirty="0"/>
              <a:t> </a:t>
            </a:r>
            <a:r>
              <a:rPr lang="en-US" dirty="0" smtClean="0"/>
              <a:t>than they had </a:t>
            </a:r>
            <a:r>
              <a:rPr lang="en-US" dirty="0"/>
              <a:t>expected back in 2020. </a:t>
            </a:r>
            <a:endParaRPr lang="en-US" dirty="0" smtClean="0"/>
          </a:p>
          <a:p>
            <a:r>
              <a:rPr lang="en-US" dirty="0" smtClean="0"/>
              <a:t>They </a:t>
            </a:r>
            <a:r>
              <a:rPr lang="en-US" dirty="0"/>
              <a:t>will </a:t>
            </a:r>
            <a:r>
              <a:rPr lang="en-US" i="1" dirty="0"/>
              <a:t>reduce workers' hours </a:t>
            </a:r>
            <a:r>
              <a:rPr lang="en-US" dirty="0"/>
              <a:t>and </a:t>
            </a:r>
            <a:r>
              <a:rPr lang="en-US" i="1" dirty="0"/>
              <a:t>may even let some workers go</a:t>
            </a:r>
            <a:r>
              <a:rPr lang="en-US" dirty="0"/>
              <a:t>. </a:t>
            </a:r>
            <a:endParaRPr lang="en-US" dirty="0" smtClean="0"/>
          </a:p>
          <a:p>
            <a:r>
              <a:rPr lang="en-US" dirty="0" smtClean="0">
                <a:solidFill>
                  <a:srgbClr val="0070C0"/>
                </a:solidFill>
              </a:rPr>
              <a:t>The </a:t>
            </a:r>
            <a:r>
              <a:rPr lang="en-US" dirty="0">
                <a:solidFill>
                  <a:srgbClr val="0070C0"/>
                </a:solidFill>
              </a:rPr>
              <a:t>resulting output will be </a:t>
            </a:r>
            <a:r>
              <a:rPr lang="en-US" i="1" dirty="0">
                <a:solidFill>
                  <a:srgbClr val="0070C0"/>
                </a:solidFill>
              </a:rPr>
              <a:t>less</a:t>
            </a:r>
            <a:r>
              <a:rPr lang="en-US" dirty="0">
                <a:solidFill>
                  <a:srgbClr val="0070C0"/>
                </a:solidFill>
              </a:rPr>
              <a:t> than the full-employment output (</a:t>
            </a:r>
            <a:r>
              <a:rPr lang="en-US" i="1" dirty="0">
                <a:solidFill>
                  <a:srgbClr val="0070C0"/>
                </a:solidFill>
              </a:rPr>
              <a:t>Y</a:t>
            </a:r>
            <a:r>
              <a:rPr lang="en-US" dirty="0">
                <a:solidFill>
                  <a:srgbClr val="0070C0"/>
                </a:solidFill>
              </a:rPr>
              <a:t> &lt; </a:t>
            </a:r>
            <a:r>
              <a:rPr lang="en-US" i="1" dirty="0">
                <a:solidFill>
                  <a:srgbClr val="0070C0"/>
                </a:solidFill>
              </a:rPr>
              <a:t>Y</a:t>
            </a:r>
            <a:r>
              <a:rPr lang="en-US" baseline="-25000" dirty="0">
                <a:solidFill>
                  <a:srgbClr val="0070C0"/>
                </a:solidFill>
              </a:rPr>
              <a:t>N</a:t>
            </a:r>
            <a:r>
              <a:rPr lang="en-US" dirty="0">
                <a:solidFill>
                  <a:srgbClr val="0070C0"/>
                </a:solidFill>
              </a:rPr>
              <a:t>)</a:t>
            </a:r>
            <a:r>
              <a:rPr lang="en-US" dirty="0"/>
              <a:t>. </a:t>
            </a:r>
          </a:p>
          <a:p>
            <a:endParaRPr lang="en-US" dirty="0"/>
          </a:p>
          <a:p>
            <a:endParaRPr lang="en-US" dirty="0"/>
          </a:p>
        </p:txBody>
      </p:sp>
    </p:spTree>
    <p:extLst>
      <p:ext uri="{BB962C8B-B14F-4D97-AF65-F5344CB8AC3E}">
        <p14:creationId xmlns:p14="http://schemas.microsoft.com/office/powerpoint/2010/main" val="1475235076"/>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Sticky Wages → Upward Sloping </a:t>
            </a:r>
            <a:r>
              <a:rPr lang="en-US" i="1" dirty="0"/>
              <a:t>SRAS</a:t>
            </a:r>
            <a:r>
              <a:rPr lang="en-US" dirty="0"/>
              <a:t> Curve</a:t>
            </a:r>
          </a:p>
        </p:txBody>
      </p:sp>
      <p:sp>
        <p:nvSpPr>
          <p:cNvPr id="4" name="Content Placeholder 3"/>
          <p:cNvSpPr>
            <a:spLocks noGrp="1"/>
          </p:cNvSpPr>
          <p:nvPr>
            <p:ph idx="1"/>
          </p:nvPr>
        </p:nvSpPr>
        <p:spPr>
          <a:xfrm>
            <a:off x="609600" y="1447800"/>
            <a:ext cx="7974419" cy="4979126"/>
          </a:xfrm>
        </p:spPr>
        <p:txBody>
          <a:bodyPr/>
          <a:lstStyle/>
          <a:p>
            <a:r>
              <a:rPr lang="en-US" dirty="0"/>
              <a:t>To </a:t>
            </a:r>
            <a:r>
              <a:rPr lang="en-US" dirty="0" smtClean="0"/>
              <a:t>summarize:</a:t>
            </a:r>
          </a:p>
          <a:p>
            <a:pPr lvl="1"/>
            <a:r>
              <a:rPr lang="en-US" dirty="0" smtClean="0"/>
              <a:t>at </a:t>
            </a:r>
            <a:r>
              <a:rPr lang="en-US" i="1" dirty="0"/>
              <a:t>P</a:t>
            </a:r>
            <a:r>
              <a:rPr lang="en-US" dirty="0"/>
              <a:t> = </a:t>
            </a:r>
            <a:r>
              <a:rPr lang="en-US" i="1" dirty="0" err="1"/>
              <a:t>P</a:t>
            </a:r>
            <a:r>
              <a:rPr lang="en-US" baseline="30000" dirty="0" err="1"/>
              <a:t>e</a:t>
            </a:r>
            <a:r>
              <a:rPr lang="en-US" dirty="0"/>
              <a:t> = 135 we have </a:t>
            </a:r>
            <a:r>
              <a:rPr lang="en-US" i="1" dirty="0"/>
              <a:t>Y</a:t>
            </a:r>
            <a:r>
              <a:rPr lang="en-US" dirty="0"/>
              <a:t> = </a:t>
            </a:r>
            <a:r>
              <a:rPr lang="en-US" i="1" dirty="0"/>
              <a:t>Y</a:t>
            </a:r>
            <a:r>
              <a:rPr lang="en-US" baseline="-25000" dirty="0"/>
              <a:t>N</a:t>
            </a:r>
            <a:r>
              <a:rPr lang="en-US" dirty="0"/>
              <a:t>, </a:t>
            </a:r>
            <a:endParaRPr lang="en-US" dirty="0" smtClean="0"/>
          </a:p>
          <a:p>
            <a:pPr lvl="1"/>
            <a:r>
              <a:rPr lang="en-US" dirty="0" smtClean="0"/>
              <a:t>at </a:t>
            </a:r>
            <a:r>
              <a:rPr lang="en-US" i="1" dirty="0"/>
              <a:t>P</a:t>
            </a:r>
            <a:r>
              <a:rPr lang="en-US" dirty="0"/>
              <a:t> &gt; 135 we have </a:t>
            </a:r>
            <a:r>
              <a:rPr lang="en-US" i="1" dirty="0"/>
              <a:t>Y</a:t>
            </a:r>
            <a:r>
              <a:rPr lang="en-US" dirty="0"/>
              <a:t> </a:t>
            </a:r>
            <a:r>
              <a:rPr lang="en-US" dirty="0" smtClean="0"/>
              <a:t>&gt; </a:t>
            </a:r>
            <a:r>
              <a:rPr lang="en-US" i="1" dirty="0"/>
              <a:t>Y</a:t>
            </a:r>
            <a:r>
              <a:rPr lang="en-US" baseline="-25000" dirty="0"/>
              <a:t>N</a:t>
            </a:r>
            <a:r>
              <a:rPr lang="en-US" dirty="0" smtClean="0"/>
              <a:t>, </a:t>
            </a:r>
            <a:r>
              <a:rPr lang="en-US" dirty="0"/>
              <a:t>and </a:t>
            </a:r>
            <a:endParaRPr lang="en-US" dirty="0" smtClean="0"/>
          </a:p>
          <a:p>
            <a:pPr lvl="1"/>
            <a:r>
              <a:rPr lang="en-US" dirty="0" smtClean="0"/>
              <a:t>at </a:t>
            </a:r>
            <a:r>
              <a:rPr lang="en-US" i="1" dirty="0"/>
              <a:t>P</a:t>
            </a:r>
            <a:r>
              <a:rPr lang="en-US" dirty="0"/>
              <a:t> &lt; 135 we have </a:t>
            </a:r>
            <a:r>
              <a:rPr lang="en-US" i="1" dirty="0"/>
              <a:t>Y</a:t>
            </a:r>
            <a:r>
              <a:rPr lang="en-US" dirty="0"/>
              <a:t> </a:t>
            </a:r>
            <a:r>
              <a:rPr lang="en-US" dirty="0" smtClean="0"/>
              <a:t>&lt; </a:t>
            </a:r>
            <a:r>
              <a:rPr lang="en-US" i="1" dirty="0"/>
              <a:t>Y</a:t>
            </a:r>
            <a:r>
              <a:rPr lang="en-US" baseline="-25000" dirty="0"/>
              <a:t>N</a:t>
            </a:r>
            <a:r>
              <a:rPr lang="en-US" dirty="0" smtClean="0"/>
              <a:t>. </a:t>
            </a:r>
          </a:p>
          <a:p>
            <a:r>
              <a:rPr lang="en-US" dirty="0" smtClean="0"/>
              <a:t>Thus we see that </a:t>
            </a:r>
            <a:r>
              <a:rPr lang="en-US" dirty="0" smtClean="0">
                <a:solidFill>
                  <a:srgbClr val="0070C0"/>
                </a:solidFill>
              </a:rPr>
              <a:t>the short-run aggregate supply curve is upward-sloping</a:t>
            </a:r>
            <a:r>
              <a:rPr lang="en-US" dirty="0" smtClean="0"/>
              <a:t> (</a:t>
            </a:r>
            <a:r>
              <a:rPr lang="en-US" i="1" dirty="0"/>
              <a:t>SRAS</a:t>
            </a:r>
            <a:r>
              <a:rPr lang="en-US" baseline="-25000" dirty="0"/>
              <a:t>1</a:t>
            </a:r>
            <a:r>
              <a:rPr lang="en-US" dirty="0" smtClean="0"/>
              <a:t>).</a:t>
            </a:r>
            <a:endParaRPr lang="en-US" dirty="0"/>
          </a:p>
        </p:txBody>
      </p:sp>
      <p:sp>
        <p:nvSpPr>
          <p:cNvPr id="5" name="Line 5"/>
          <p:cNvSpPr>
            <a:spLocks noChangeShapeType="1"/>
          </p:cNvSpPr>
          <p:nvPr/>
        </p:nvSpPr>
        <p:spPr bwMode="auto">
          <a:xfrm>
            <a:off x="9117420" y="4150019"/>
            <a:ext cx="2743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flipV="1">
            <a:off x="9117420" y="1711619"/>
            <a:ext cx="0" cy="2438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 name="Line 7"/>
          <p:cNvSpPr>
            <a:spLocks noChangeShapeType="1"/>
          </p:cNvSpPr>
          <p:nvPr/>
        </p:nvSpPr>
        <p:spPr bwMode="auto">
          <a:xfrm flipV="1">
            <a:off x="9650820" y="1787819"/>
            <a:ext cx="1524000" cy="19050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8" name="Text Box 10"/>
          <p:cNvSpPr txBox="1">
            <a:spLocks noChangeArrowheads="1"/>
          </p:cNvSpPr>
          <p:nvPr/>
        </p:nvSpPr>
        <p:spPr bwMode="auto">
          <a:xfrm>
            <a:off x="8812620" y="1635419"/>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P</a:t>
            </a:r>
            <a:endParaRPr lang="en-US" altLang="en-US" sz="1600">
              <a:latin typeface="Calibri" panose="020F0502020204030204" pitchFamily="34" charset="0"/>
              <a:cs typeface="Calibri" panose="020F0502020204030204" pitchFamily="34" charset="0"/>
            </a:endParaRPr>
          </a:p>
        </p:txBody>
      </p:sp>
      <p:sp>
        <p:nvSpPr>
          <p:cNvPr id="9" name="Text Box 11"/>
          <p:cNvSpPr txBox="1">
            <a:spLocks noChangeArrowheads="1"/>
          </p:cNvSpPr>
          <p:nvPr/>
        </p:nvSpPr>
        <p:spPr bwMode="auto">
          <a:xfrm>
            <a:off x="11632020" y="416242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Y</a:t>
            </a:r>
            <a:endParaRPr lang="en-US" altLang="en-US" sz="1600">
              <a:latin typeface="Calibri" panose="020F0502020204030204" pitchFamily="34" charset="0"/>
              <a:cs typeface="Calibri" panose="020F0502020204030204" pitchFamily="34" charset="0"/>
            </a:endParaRPr>
          </a:p>
        </p:txBody>
      </p:sp>
      <p:sp>
        <p:nvSpPr>
          <p:cNvPr id="10" name="Line 12"/>
          <p:cNvSpPr>
            <a:spLocks noChangeShapeType="1"/>
          </p:cNvSpPr>
          <p:nvPr/>
        </p:nvSpPr>
        <p:spPr bwMode="auto">
          <a:xfrm>
            <a:off x="9117420" y="2930819"/>
            <a:ext cx="11430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 name="Line 13"/>
          <p:cNvSpPr>
            <a:spLocks noChangeShapeType="1"/>
          </p:cNvSpPr>
          <p:nvPr/>
        </p:nvSpPr>
        <p:spPr bwMode="auto">
          <a:xfrm>
            <a:off x="10260420" y="2930819"/>
            <a:ext cx="0" cy="1219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2" name="Text Box 14"/>
          <p:cNvSpPr txBox="1">
            <a:spLocks noChangeArrowheads="1"/>
          </p:cNvSpPr>
          <p:nvPr/>
        </p:nvSpPr>
        <p:spPr bwMode="auto">
          <a:xfrm>
            <a:off x="8126820" y="2778419"/>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b="1" i="1" dirty="0" err="1" smtClean="0">
                <a:latin typeface="Calibri" panose="020F0502020204030204" pitchFamily="34" charset="0"/>
                <a:cs typeface="Calibri" panose="020F0502020204030204" pitchFamily="34" charset="0"/>
              </a:rPr>
              <a:t>P</a:t>
            </a:r>
            <a:r>
              <a:rPr lang="en-US" altLang="en-US" sz="1600" b="1" baseline="30000" dirty="0" err="1" smtClean="0">
                <a:latin typeface="Calibri" panose="020F0502020204030204" pitchFamily="34" charset="0"/>
                <a:cs typeface="Calibri" panose="020F0502020204030204" pitchFamily="34" charset="0"/>
              </a:rPr>
              <a:t>e</a:t>
            </a:r>
            <a:r>
              <a:rPr lang="en-US" altLang="en-US" sz="1600" b="1" dirty="0" smtClean="0">
                <a:latin typeface="Calibri" panose="020F0502020204030204" pitchFamily="34" charset="0"/>
                <a:cs typeface="Calibri" panose="020F0502020204030204" pitchFamily="34" charset="0"/>
              </a:rPr>
              <a:t> = 135</a:t>
            </a:r>
            <a:endParaRPr lang="en-US" altLang="en-US" sz="1600" b="1" dirty="0">
              <a:latin typeface="Calibri" panose="020F0502020204030204" pitchFamily="34" charset="0"/>
              <a:cs typeface="Calibri" panose="020F0502020204030204" pitchFamily="34" charset="0"/>
            </a:endParaRPr>
          </a:p>
        </p:txBody>
      </p:sp>
      <p:sp>
        <p:nvSpPr>
          <p:cNvPr id="13" name="Text Box 15"/>
          <p:cNvSpPr txBox="1">
            <a:spLocks noChangeArrowheads="1"/>
          </p:cNvSpPr>
          <p:nvPr/>
        </p:nvSpPr>
        <p:spPr bwMode="auto">
          <a:xfrm>
            <a:off x="10031820" y="4162421"/>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600" b="1" i="1" dirty="0" smtClean="0">
                <a:latin typeface="Calibri" panose="020F0502020204030204" pitchFamily="34" charset="0"/>
                <a:cs typeface="Calibri" panose="020F0502020204030204" pitchFamily="34" charset="0"/>
              </a:rPr>
              <a:t>Y</a:t>
            </a:r>
            <a:r>
              <a:rPr lang="en-US" altLang="en-US" sz="1600" b="1" baseline="-25000" dirty="0" smtClean="0">
                <a:latin typeface="Calibri" panose="020F0502020204030204" pitchFamily="34" charset="0"/>
                <a:cs typeface="Calibri" panose="020F0502020204030204" pitchFamily="34" charset="0"/>
              </a:rPr>
              <a:t>N</a:t>
            </a:r>
            <a:endParaRPr lang="en-US" altLang="en-US" sz="1600" b="1" baseline="-25000" dirty="0">
              <a:latin typeface="Calibri" panose="020F0502020204030204" pitchFamily="34" charset="0"/>
              <a:cs typeface="Calibri" panose="020F0502020204030204" pitchFamily="34" charset="0"/>
            </a:endParaRPr>
          </a:p>
        </p:txBody>
      </p:sp>
      <p:sp>
        <p:nvSpPr>
          <p:cNvPr id="14" name="Oval 18"/>
          <p:cNvSpPr>
            <a:spLocks noChangeArrowheads="1"/>
          </p:cNvSpPr>
          <p:nvPr/>
        </p:nvSpPr>
        <p:spPr bwMode="auto">
          <a:xfrm>
            <a:off x="10212795" y="2902244"/>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6" name="Line 27"/>
          <p:cNvSpPr>
            <a:spLocks noChangeShapeType="1"/>
          </p:cNvSpPr>
          <p:nvPr/>
        </p:nvSpPr>
        <p:spPr bwMode="auto">
          <a:xfrm>
            <a:off x="9117420" y="2321219"/>
            <a:ext cx="16002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7" name="Line 28"/>
          <p:cNvSpPr>
            <a:spLocks noChangeShapeType="1"/>
          </p:cNvSpPr>
          <p:nvPr/>
        </p:nvSpPr>
        <p:spPr bwMode="auto">
          <a:xfrm>
            <a:off x="10731796" y="2321219"/>
            <a:ext cx="0" cy="18288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8" name="Oval 29"/>
          <p:cNvSpPr>
            <a:spLocks noChangeArrowheads="1"/>
          </p:cNvSpPr>
          <p:nvPr/>
        </p:nvSpPr>
        <p:spPr bwMode="auto">
          <a:xfrm>
            <a:off x="10689045" y="2302169"/>
            <a:ext cx="76200" cy="762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9" name="Text Box 17"/>
          <p:cNvSpPr txBox="1">
            <a:spLocks noChangeArrowheads="1"/>
          </p:cNvSpPr>
          <p:nvPr/>
        </p:nvSpPr>
        <p:spPr bwMode="auto">
          <a:xfrm>
            <a:off x="10802681" y="1435394"/>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b="1" i="1" dirty="0" smtClean="0">
                <a:latin typeface="Calibri" panose="020F0502020204030204" pitchFamily="34" charset="0"/>
                <a:cs typeface="Calibri" panose="020F0502020204030204" pitchFamily="34" charset="0"/>
              </a:rPr>
              <a:t>SRAS</a:t>
            </a:r>
            <a:r>
              <a:rPr lang="en-US" altLang="en-US" sz="1600" b="1" baseline="-25000" dirty="0" smtClean="0">
                <a:latin typeface="Calibri" panose="020F0502020204030204" pitchFamily="34" charset="0"/>
                <a:cs typeface="Calibri" panose="020F0502020204030204" pitchFamily="34" charset="0"/>
              </a:rPr>
              <a:t>1</a:t>
            </a:r>
            <a:endParaRPr lang="en-US" altLang="en-US" sz="1600" b="1" baseline="-25000" dirty="0">
              <a:latin typeface="Calibri" panose="020F0502020204030204" pitchFamily="34" charset="0"/>
              <a:cs typeface="Calibri" panose="020F0502020204030204" pitchFamily="34" charset="0"/>
            </a:endParaRPr>
          </a:p>
        </p:txBody>
      </p:sp>
      <p:sp>
        <p:nvSpPr>
          <p:cNvPr id="22" name="Line 12"/>
          <p:cNvSpPr>
            <a:spLocks noChangeShapeType="1"/>
          </p:cNvSpPr>
          <p:nvPr/>
        </p:nvSpPr>
        <p:spPr bwMode="auto">
          <a:xfrm>
            <a:off x="9120963" y="3522699"/>
            <a:ext cx="64008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3" name="Line 13"/>
          <p:cNvSpPr>
            <a:spLocks noChangeShapeType="1"/>
          </p:cNvSpPr>
          <p:nvPr/>
        </p:nvSpPr>
        <p:spPr bwMode="auto">
          <a:xfrm>
            <a:off x="9803439" y="3523411"/>
            <a:ext cx="0" cy="64008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1" name="Oval 18"/>
          <p:cNvSpPr>
            <a:spLocks noChangeArrowheads="1"/>
          </p:cNvSpPr>
          <p:nvPr/>
        </p:nvSpPr>
        <p:spPr bwMode="auto">
          <a:xfrm>
            <a:off x="9748503" y="3479943"/>
            <a:ext cx="76200" cy="76200"/>
          </a:xfrm>
          <a:prstGeom prst="ellipse">
            <a:avLst/>
          </a:prstGeom>
          <a:solidFill>
            <a:srgbClr val="FFFF66"/>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640789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price expectations affect the </a:t>
            </a:r>
            <a:r>
              <a:rPr lang="en-US" i="1" dirty="0" smtClean="0"/>
              <a:t>SRAS</a:t>
            </a:r>
            <a:r>
              <a:rPr lang="en-US" dirty="0" smtClean="0"/>
              <a:t> curve</a:t>
            </a:r>
            <a:endParaRPr lang="en-US" dirty="0"/>
          </a:p>
        </p:txBody>
      </p:sp>
      <p:sp>
        <p:nvSpPr>
          <p:cNvPr id="4" name="Content Placeholder 3"/>
          <p:cNvSpPr>
            <a:spLocks noGrp="1"/>
          </p:cNvSpPr>
          <p:nvPr>
            <p:ph idx="1"/>
          </p:nvPr>
        </p:nvSpPr>
        <p:spPr>
          <a:xfrm>
            <a:off x="609600" y="1447800"/>
            <a:ext cx="7669621" cy="4979126"/>
          </a:xfrm>
        </p:spPr>
        <p:txBody>
          <a:bodyPr/>
          <a:lstStyle/>
          <a:p>
            <a:r>
              <a:rPr lang="en-US" dirty="0" smtClean="0"/>
              <a:t>Now</a:t>
            </a:r>
            <a:r>
              <a:rPr lang="en-US" dirty="0"/>
              <a:t>, </a:t>
            </a:r>
            <a:r>
              <a:rPr lang="en-US" dirty="0" smtClean="0"/>
              <a:t>how would the </a:t>
            </a:r>
            <a:r>
              <a:rPr lang="en-US" i="1" dirty="0" smtClean="0"/>
              <a:t>SRAS</a:t>
            </a:r>
            <a:r>
              <a:rPr lang="en-US" dirty="0" smtClean="0"/>
              <a:t> curve look like if, back in 2020, </a:t>
            </a:r>
            <a:r>
              <a:rPr lang="en-US" dirty="0"/>
              <a:t>all workers and all businesses </a:t>
            </a:r>
            <a:r>
              <a:rPr lang="en-US" dirty="0" smtClean="0"/>
              <a:t>had expected </a:t>
            </a:r>
            <a:r>
              <a:rPr lang="en-US" dirty="0"/>
              <a:t>that the price level in 2021 </a:t>
            </a:r>
            <a:r>
              <a:rPr lang="en-US" dirty="0" smtClean="0"/>
              <a:t>would </a:t>
            </a:r>
            <a:r>
              <a:rPr lang="en-US" dirty="0"/>
              <a:t>be only </a:t>
            </a:r>
            <a:r>
              <a:rPr lang="en-US" i="1" dirty="0" smtClean="0"/>
              <a:t>105</a:t>
            </a:r>
            <a:r>
              <a:rPr lang="en-US" dirty="0" smtClean="0"/>
              <a:t> instead of 135? </a:t>
            </a:r>
          </a:p>
          <a:p>
            <a:pPr lvl="1"/>
            <a:r>
              <a:rPr lang="en-US" dirty="0" smtClean="0"/>
              <a:t>(</a:t>
            </a:r>
            <a:r>
              <a:rPr lang="en-US" dirty="0"/>
              <a:t>That is, what if </a:t>
            </a:r>
            <a:r>
              <a:rPr lang="en-US" i="1" dirty="0" err="1" smtClean="0"/>
              <a:t>P</a:t>
            </a:r>
            <a:r>
              <a:rPr lang="en-US" baseline="30000" dirty="0" err="1" smtClean="0"/>
              <a:t>e</a:t>
            </a:r>
            <a:r>
              <a:rPr lang="en-US" dirty="0" smtClean="0"/>
              <a:t> </a:t>
            </a:r>
            <a:r>
              <a:rPr lang="en-US" dirty="0"/>
              <a:t>= 105?) </a:t>
            </a:r>
            <a:endParaRPr lang="en-US" dirty="0" smtClean="0"/>
          </a:p>
        </p:txBody>
      </p:sp>
      <p:sp>
        <p:nvSpPr>
          <p:cNvPr id="5" name="Line 5"/>
          <p:cNvSpPr>
            <a:spLocks noChangeShapeType="1"/>
          </p:cNvSpPr>
          <p:nvPr/>
        </p:nvSpPr>
        <p:spPr bwMode="auto">
          <a:xfrm>
            <a:off x="9117420" y="4150019"/>
            <a:ext cx="2743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flipV="1">
            <a:off x="9117420" y="1711619"/>
            <a:ext cx="0" cy="2438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 name="Line 7"/>
          <p:cNvSpPr>
            <a:spLocks noChangeShapeType="1"/>
          </p:cNvSpPr>
          <p:nvPr/>
        </p:nvSpPr>
        <p:spPr bwMode="auto">
          <a:xfrm flipV="1">
            <a:off x="9650820" y="1787819"/>
            <a:ext cx="1524000" cy="19050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8" name="Text Box 10"/>
          <p:cNvSpPr txBox="1">
            <a:spLocks noChangeArrowheads="1"/>
          </p:cNvSpPr>
          <p:nvPr/>
        </p:nvSpPr>
        <p:spPr bwMode="auto">
          <a:xfrm>
            <a:off x="8812620" y="1635419"/>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P</a:t>
            </a:r>
            <a:endParaRPr lang="en-US" altLang="en-US" sz="1600">
              <a:latin typeface="Calibri" panose="020F0502020204030204" pitchFamily="34" charset="0"/>
              <a:cs typeface="Calibri" panose="020F0502020204030204" pitchFamily="34" charset="0"/>
            </a:endParaRPr>
          </a:p>
        </p:txBody>
      </p:sp>
      <p:sp>
        <p:nvSpPr>
          <p:cNvPr id="9" name="Text Box 11"/>
          <p:cNvSpPr txBox="1">
            <a:spLocks noChangeArrowheads="1"/>
          </p:cNvSpPr>
          <p:nvPr/>
        </p:nvSpPr>
        <p:spPr bwMode="auto">
          <a:xfrm>
            <a:off x="11632020" y="416242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Y</a:t>
            </a:r>
            <a:endParaRPr lang="en-US" altLang="en-US" sz="1600">
              <a:latin typeface="Calibri" panose="020F0502020204030204" pitchFamily="34" charset="0"/>
              <a:cs typeface="Calibri" panose="020F0502020204030204" pitchFamily="34" charset="0"/>
            </a:endParaRPr>
          </a:p>
        </p:txBody>
      </p:sp>
      <p:sp>
        <p:nvSpPr>
          <p:cNvPr id="10" name="Line 12"/>
          <p:cNvSpPr>
            <a:spLocks noChangeShapeType="1"/>
          </p:cNvSpPr>
          <p:nvPr/>
        </p:nvSpPr>
        <p:spPr bwMode="auto">
          <a:xfrm>
            <a:off x="9117420" y="2930819"/>
            <a:ext cx="11430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 name="Line 13"/>
          <p:cNvSpPr>
            <a:spLocks noChangeShapeType="1"/>
          </p:cNvSpPr>
          <p:nvPr/>
        </p:nvSpPr>
        <p:spPr bwMode="auto">
          <a:xfrm>
            <a:off x="10260420" y="2930819"/>
            <a:ext cx="0" cy="1219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2" name="Text Box 14"/>
          <p:cNvSpPr txBox="1">
            <a:spLocks noChangeArrowheads="1"/>
          </p:cNvSpPr>
          <p:nvPr/>
        </p:nvSpPr>
        <p:spPr bwMode="auto">
          <a:xfrm>
            <a:off x="8126820" y="2778419"/>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b="1" i="1" dirty="0" err="1" smtClean="0">
                <a:latin typeface="Calibri" panose="020F0502020204030204" pitchFamily="34" charset="0"/>
                <a:cs typeface="Calibri" panose="020F0502020204030204" pitchFamily="34" charset="0"/>
              </a:rPr>
              <a:t>P</a:t>
            </a:r>
            <a:r>
              <a:rPr lang="en-US" altLang="en-US" sz="1600" b="1" baseline="30000" dirty="0" err="1" smtClean="0">
                <a:latin typeface="Calibri" panose="020F0502020204030204" pitchFamily="34" charset="0"/>
                <a:cs typeface="Calibri" panose="020F0502020204030204" pitchFamily="34" charset="0"/>
              </a:rPr>
              <a:t>e</a:t>
            </a:r>
            <a:r>
              <a:rPr lang="en-US" altLang="en-US" sz="1600" b="1" dirty="0" smtClean="0">
                <a:latin typeface="Calibri" panose="020F0502020204030204" pitchFamily="34" charset="0"/>
                <a:cs typeface="Calibri" panose="020F0502020204030204" pitchFamily="34" charset="0"/>
              </a:rPr>
              <a:t> = 135</a:t>
            </a:r>
            <a:endParaRPr lang="en-US" altLang="en-US" sz="1600" b="1" dirty="0">
              <a:latin typeface="Calibri" panose="020F0502020204030204" pitchFamily="34" charset="0"/>
              <a:cs typeface="Calibri" panose="020F0502020204030204" pitchFamily="34" charset="0"/>
            </a:endParaRPr>
          </a:p>
        </p:txBody>
      </p:sp>
      <p:sp>
        <p:nvSpPr>
          <p:cNvPr id="13" name="Text Box 15"/>
          <p:cNvSpPr txBox="1">
            <a:spLocks noChangeArrowheads="1"/>
          </p:cNvSpPr>
          <p:nvPr/>
        </p:nvSpPr>
        <p:spPr bwMode="auto">
          <a:xfrm>
            <a:off x="10031820" y="4162421"/>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600" b="1" i="1" dirty="0" smtClean="0">
                <a:latin typeface="Calibri" panose="020F0502020204030204" pitchFamily="34" charset="0"/>
                <a:cs typeface="Calibri" panose="020F0502020204030204" pitchFamily="34" charset="0"/>
              </a:rPr>
              <a:t>Y</a:t>
            </a:r>
            <a:r>
              <a:rPr lang="en-US" altLang="en-US" sz="1600" b="1" baseline="-25000" dirty="0" smtClean="0">
                <a:latin typeface="Calibri" panose="020F0502020204030204" pitchFamily="34" charset="0"/>
                <a:cs typeface="Calibri" panose="020F0502020204030204" pitchFamily="34" charset="0"/>
              </a:rPr>
              <a:t>N</a:t>
            </a:r>
            <a:endParaRPr lang="en-US" altLang="en-US" sz="1600" b="1" baseline="-25000" dirty="0">
              <a:latin typeface="Calibri" panose="020F0502020204030204" pitchFamily="34" charset="0"/>
              <a:cs typeface="Calibri" panose="020F0502020204030204" pitchFamily="34" charset="0"/>
            </a:endParaRPr>
          </a:p>
        </p:txBody>
      </p:sp>
      <p:sp>
        <p:nvSpPr>
          <p:cNvPr id="14" name="Oval 18"/>
          <p:cNvSpPr>
            <a:spLocks noChangeArrowheads="1"/>
          </p:cNvSpPr>
          <p:nvPr/>
        </p:nvSpPr>
        <p:spPr bwMode="auto">
          <a:xfrm>
            <a:off x="10212795" y="2902244"/>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5" name="Line 27"/>
          <p:cNvSpPr>
            <a:spLocks noChangeShapeType="1"/>
          </p:cNvSpPr>
          <p:nvPr/>
        </p:nvSpPr>
        <p:spPr bwMode="auto">
          <a:xfrm>
            <a:off x="9117420" y="2321219"/>
            <a:ext cx="16002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6" name="Line 28"/>
          <p:cNvSpPr>
            <a:spLocks noChangeShapeType="1"/>
          </p:cNvSpPr>
          <p:nvPr/>
        </p:nvSpPr>
        <p:spPr bwMode="auto">
          <a:xfrm>
            <a:off x="10731796" y="2321219"/>
            <a:ext cx="0" cy="18288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7" name="Oval 29"/>
          <p:cNvSpPr>
            <a:spLocks noChangeArrowheads="1"/>
          </p:cNvSpPr>
          <p:nvPr/>
        </p:nvSpPr>
        <p:spPr bwMode="auto">
          <a:xfrm>
            <a:off x="10689045" y="2302169"/>
            <a:ext cx="76200" cy="762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8" name="Text Box 17"/>
          <p:cNvSpPr txBox="1">
            <a:spLocks noChangeArrowheads="1"/>
          </p:cNvSpPr>
          <p:nvPr/>
        </p:nvSpPr>
        <p:spPr bwMode="auto">
          <a:xfrm>
            <a:off x="10802681" y="1435394"/>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b="1" i="1" dirty="0" smtClean="0">
                <a:latin typeface="Calibri" panose="020F0502020204030204" pitchFamily="34" charset="0"/>
                <a:cs typeface="Calibri" panose="020F0502020204030204" pitchFamily="34" charset="0"/>
              </a:rPr>
              <a:t>SRAS</a:t>
            </a:r>
            <a:r>
              <a:rPr lang="en-US" altLang="en-US" sz="1600" b="1" baseline="-25000" dirty="0" smtClean="0">
                <a:latin typeface="Calibri" panose="020F0502020204030204" pitchFamily="34" charset="0"/>
                <a:cs typeface="Calibri" panose="020F0502020204030204" pitchFamily="34" charset="0"/>
              </a:rPr>
              <a:t>1</a:t>
            </a:r>
            <a:endParaRPr lang="en-US" altLang="en-US" sz="1600" b="1" baseline="-25000" dirty="0">
              <a:latin typeface="Calibri" panose="020F0502020204030204" pitchFamily="34" charset="0"/>
              <a:cs typeface="Calibri" panose="020F0502020204030204" pitchFamily="34" charset="0"/>
            </a:endParaRPr>
          </a:p>
        </p:txBody>
      </p:sp>
      <p:sp>
        <p:nvSpPr>
          <p:cNvPr id="19" name="Line 12"/>
          <p:cNvSpPr>
            <a:spLocks noChangeShapeType="1"/>
          </p:cNvSpPr>
          <p:nvPr/>
        </p:nvSpPr>
        <p:spPr bwMode="auto">
          <a:xfrm>
            <a:off x="9120963" y="3522699"/>
            <a:ext cx="64008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0" name="Line 13"/>
          <p:cNvSpPr>
            <a:spLocks noChangeShapeType="1"/>
          </p:cNvSpPr>
          <p:nvPr/>
        </p:nvSpPr>
        <p:spPr bwMode="auto">
          <a:xfrm>
            <a:off x="9803439" y="3523411"/>
            <a:ext cx="0" cy="64008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1" name="Oval 18"/>
          <p:cNvSpPr>
            <a:spLocks noChangeArrowheads="1"/>
          </p:cNvSpPr>
          <p:nvPr/>
        </p:nvSpPr>
        <p:spPr bwMode="auto">
          <a:xfrm>
            <a:off x="9748503" y="3479943"/>
            <a:ext cx="76200" cy="76200"/>
          </a:xfrm>
          <a:prstGeom prst="ellipse">
            <a:avLst/>
          </a:prstGeom>
          <a:solidFill>
            <a:srgbClr val="FFFF66"/>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22" name="Text Box 14"/>
          <p:cNvSpPr txBox="1">
            <a:spLocks noChangeArrowheads="1"/>
          </p:cNvSpPr>
          <p:nvPr/>
        </p:nvSpPr>
        <p:spPr bwMode="auto">
          <a:xfrm>
            <a:off x="8431402" y="3352580"/>
            <a:ext cx="68601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dirty="0" smtClean="0">
                <a:latin typeface="Calibri" panose="020F0502020204030204" pitchFamily="34" charset="0"/>
                <a:cs typeface="Calibri" panose="020F0502020204030204" pitchFamily="34" charset="0"/>
              </a:rPr>
              <a:t>105</a:t>
            </a:r>
            <a:endParaRPr lang="en-US" alt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049351"/>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price expectations affect the </a:t>
            </a:r>
            <a:r>
              <a:rPr lang="en-US" i="1" dirty="0"/>
              <a:t>SRAS</a:t>
            </a:r>
            <a:r>
              <a:rPr lang="en-US" dirty="0"/>
              <a:t> curve</a:t>
            </a:r>
          </a:p>
        </p:txBody>
      </p:sp>
      <p:sp>
        <p:nvSpPr>
          <p:cNvPr id="4" name="TextBox 3"/>
          <p:cNvSpPr txBox="1"/>
          <p:nvPr/>
        </p:nvSpPr>
        <p:spPr>
          <a:xfrm>
            <a:off x="106309" y="1616149"/>
            <a:ext cx="6416158" cy="5016758"/>
          </a:xfrm>
          <a:prstGeom prst="rect">
            <a:avLst/>
          </a:prstGeom>
          <a:noFill/>
          <a:ln>
            <a:solidFill>
              <a:srgbClr val="C00000"/>
            </a:solidFill>
          </a:ln>
        </p:spPr>
        <p:txBody>
          <a:bodyPr wrap="square" rtlCol="0">
            <a:spAutoFit/>
          </a:bodyPr>
          <a:lstStyle/>
          <a:p>
            <a:pPr algn="ctr"/>
            <a:r>
              <a:rPr lang="en-US" sz="2000" b="1" dirty="0" smtClean="0">
                <a:latin typeface="Calibri" panose="020F0502020204030204" pitchFamily="34" charset="0"/>
                <a:cs typeface="Calibri" panose="020F0502020204030204" pitchFamily="34" charset="0"/>
              </a:rPr>
              <a:t>Conditions of a job </a:t>
            </a:r>
          </a:p>
          <a:p>
            <a:pPr algn="ctr"/>
            <a:r>
              <a:rPr lang="en-US" sz="2000" b="1" dirty="0" smtClean="0">
                <a:latin typeface="Calibri" panose="020F0502020204030204" pitchFamily="34" charset="0"/>
                <a:cs typeface="Calibri" panose="020F0502020204030204" pitchFamily="34" charset="0"/>
              </a:rPr>
              <a:t>(2020 job market)</a:t>
            </a:r>
          </a:p>
          <a:p>
            <a:endParaRPr lang="en-US" sz="2000" dirty="0" smtClean="0">
              <a:latin typeface="Calibri" panose="020F0502020204030204" pitchFamily="34" charset="0"/>
              <a:cs typeface="Calibri" panose="020F0502020204030204" pitchFamily="34" charset="0"/>
            </a:endParaRPr>
          </a:p>
          <a:p>
            <a:r>
              <a:rPr lang="en-US" sz="2000" dirty="0" smtClean="0">
                <a:latin typeface="Calibri" panose="020F0502020204030204" pitchFamily="34" charset="0"/>
                <a:cs typeface="Calibri" panose="020F0502020204030204" pitchFamily="34" charset="0"/>
              </a:rPr>
              <a:t>1. The job is for 2021.</a:t>
            </a:r>
          </a:p>
          <a:p>
            <a:r>
              <a:rPr lang="en-US" sz="2000" dirty="0" smtClean="0">
                <a:latin typeface="Calibri" panose="020F0502020204030204" pitchFamily="34" charset="0"/>
                <a:cs typeface="Calibri" panose="020F0502020204030204" pitchFamily="34" charset="0"/>
              </a:rPr>
              <a:t>2. We all think that </a:t>
            </a:r>
            <a:r>
              <a:rPr lang="en-US" sz="2000" dirty="0">
                <a:latin typeface="Calibri" panose="020F0502020204030204" pitchFamily="34" charset="0"/>
                <a:cs typeface="Calibri" panose="020F0502020204030204" pitchFamily="34" charset="0"/>
              </a:rPr>
              <a:t>in 2021 the price level will </a:t>
            </a:r>
            <a:r>
              <a:rPr lang="en-US" sz="2000" dirty="0" smtClean="0">
                <a:latin typeface="Calibri" panose="020F0502020204030204" pitchFamily="34" charset="0"/>
                <a:cs typeface="Calibri" panose="020F0502020204030204" pitchFamily="34" charset="0"/>
              </a:rPr>
              <a:t>be </a:t>
            </a:r>
            <a:r>
              <a:rPr lang="en-US" sz="2000" dirty="0" smtClean="0">
                <a:solidFill>
                  <a:srgbClr val="FF0000"/>
                </a:solidFill>
                <a:latin typeface="Calibri" panose="020F0502020204030204" pitchFamily="34" charset="0"/>
                <a:cs typeface="Calibri" panose="020F0502020204030204" pitchFamily="34" charset="0"/>
              </a:rPr>
              <a:t>105</a:t>
            </a:r>
            <a:r>
              <a:rPr lang="en-US" sz="2000" dirty="0">
                <a:latin typeface="Calibri" panose="020F0502020204030204" pitchFamily="34" charset="0"/>
                <a:cs typeface="Calibri" panose="020F0502020204030204" pitchFamily="34" charset="0"/>
              </a:rPr>
              <a:t>. (In symbols,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a:t>
            </a:r>
            <a:r>
              <a:rPr lang="en-US" sz="2000" dirty="0" smtClean="0">
                <a:solidFill>
                  <a:srgbClr val="FF0000"/>
                </a:solidFill>
                <a:latin typeface="Calibri" panose="020F0502020204030204" pitchFamily="34" charset="0"/>
                <a:cs typeface="Calibri" panose="020F0502020204030204" pitchFamily="34" charset="0"/>
              </a:rPr>
              <a:t>105</a:t>
            </a:r>
            <a:r>
              <a:rPr lang="en-US" sz="2000" dirty="0" smtClean="0">
                <a:latin typeface="Calibri" panose="020F0502020204030204" pitchFamily="34" charset="0"/>
                <a:cs typeface="Calibri" panose="020F0502020204030204" pitchFamily="34" charset="0"/>
              </a:rPr>
              <a:t>.) If </a:t>
            </a:r>
            <a:r>
              <a:rPr lang="en-US" sz="2000" dirty="0">
                <a:latin typeface="Calibri" panose="020F0502020204030204" pitchFamily="34" charset="0"/>
                <a:cs typeface="Calibri" panose="020F0502020204030204" pitchFamily="34" charset="0"/>
              </a:rPr>
              <a:t>the actual price level in 2021 turns out to be </a:t>
            </a:r>
            <a:r>
              <a:rPr lang="en-US" sz="2000" i="1" dirty="0" smtClean="0">
                <a:latin typeface="Calibri" panose="020F0502020204030204" pitchFamily="34" charset="0"/>
                <a:cs typeface="Calibri" panose="020F0502020204030204" pitchFamily="34" charset="0"/>
              </a:rPr>
              <a:t>equal to </a:t>
            </a:r>
            <a:r>
              <a:rPr lang="en-US" sz="2000" dirty="0" smtClean="0">
                <a:latin typeface="Calibri" panose="020F0502020204030204" pitchFamily="34" charset="0"/>
                <a:cs typeface="Calibri" panose="020F0502020204030204" pitchFamily="34" charset="0"/>
              </a:rPr>
              <a:t>what we now expect (</a:t>
            </a:r>
            <a:r>
              <a:rPr lang="en-US" sz="2000" i="1" dirty="0" smtClean="0">
                <a:latin typeface="Calibri" panose="020F0502020204030204" pitchFamily="34" charset="0"/>
                <a:cs typeface="Calibri" panose="020F0502020204030204" pitchFamily="34" charset="0"/>
              </a:rPr>
              <a:t>P</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a:t>
            </a:r>
            <a:r>
              <a:rPr lang="en-US" sz="2000" dirty="0" smtClean="0">
                <a:solidFill>
                  <a:srgbClr val="FF0000"/>
                </a:solidFill>
                <a:latin typeface="Calibri" panose="020F0502020204030204" pitchFamily="34" charset="0"/>
                <a:cs typeface="Calibri" panose="020F0502020204030204" pitchFamily="34" charset="0"/>
              </a:rPr>
              <a:t>105</a:t>
            </a:r>
            <a:r>
              <a:rPr lang="en-US" sz="2000" dirty="0">
                <a:latin typeface="Calibri" panose="020F0502020204030204" pitchFamily="34" charset="0"/>
                <a:cs typeface="Calibri" panose="020F0502020204030204" pitchFamily="34" charset="0"/>
              </a:rPr>
              <a:t>) then </a:t>
            </a:r>
            <a:r>
              <a:rPr lang="en-US" sz="2000" dirty="0" smtClean="0">
                <a:latin typeface="Calibri" panose="020F0502020204030204" pitchFamily="34" charset="0"/>
                <a:cs typeface="Calibri" panose="020F0502020204030204" pitchFamily="34" charset="0"/>
              </a:rPr>
              <a:t>you </a:t>
            </a:r>
            <a:r>
              <a:rPr lang="en-US" sz="2000" dirty="0">
                <a:latin typeface="Calibri" panose="020F0502020204030204" pitchFamily="34" charset="0"/>
                <a:cs typeface="Calibri" panose="020F0502020204030204" pitchFamily="34" charset="0"/>
              </a:rPr>
              <a:t>will be employed </a:t>
            </a:r>
            <a:r>
              <a:rPr lang="en-US" sz="2000" dirty="0" smtClean="0">
                <a:latin typeface="Calibri" panose="020F0502020204030204" pitchFamily="34" charset="0"/>
                <a:cs typeface="Calibri" panose="020F0502020204030204" pitchFamily="34" charset="0"/>
              </a:rPr>
              <a:t>full-time (8 hours a day, 5 days a week).</a:t>
            </a:r>
          </a:p>
          <a:p>
            <a:r>
              <a:rPr lang="en-US" sz="2000" dirty="0">
                <a:latin typeface="Calibri" panose="020F0502020204030204" pitchFamily="34" charset="0"/>
                <a:cs typeface="Calibri" panose="020F0502020204030204" pitchFamily="34" charset="0"/>
              </a:rPr>
              <a:t>3</a:t>
            </a:r>
            <a:r>
              <a:rPr lang="en-US" sz="2000" dirty="0" smtClean="0">
                <a:latin typeface="Calibri" panose="020F0502020204030204" pitchFamily="34" charset="0"/>
                <a:cs typeface="Calibri" panose="020F0502020204030204" pitchFamily="34" charset="0"/>
              </a:rPr>
              <a:t>. If </a:t>
            </a:r>
            <a:r>
              <a:rPr lang="en-US" sz="2000" dirty="0">
                <a:latin typeface="Calibri" panose="020F0502020204030204" pitchFamily="34" charset="0"/>
                <a:cs typeface="Calibri" panose="020F0502020204030204" pitchFamily="34" charset="0"/>
              </a:rPr>
              <a:t>the actual price level in 2021 turns out to be </a:t>
            </a:r>
            <a:r>
              <a:rPr lang="en-US" sz="2000" i="1" dirty="0" smtClean="0">
                <a:latin typeface="Calibri" panose="020F0502020204030204" pitchFamily="34" charset="0"/>
                <a:cs typeface="Calibri" panose="020F0502020204030204" pitchFamily="34" charset="0"/>
              </a:rPr>
              <a:t>more than </a:t>
            </a:r>
            <a:r>
              <a:rPr lang="en-US" sz="2000" dirty="0" smtClean="0">
                <a:latin typeface="Calibri" panose="020F0502020204030204" pitchFamily="34" charset="0"/>
                <a:cs typeface="Calibri" panose="020F0502020204030204" pitchFamily="34" charset="0"/>
              </a:rPr>
              <a:t>what </a:t>
            </a:r>
            <a:r>
              <a:rPr lang="en-US" sz="2000" dirty="0">
                <a:latin typeface="Calibri" panose="020F0502020204030204" pitchFamily="34" charset="0"/>
                <a:cs typeface="Calibri" panose="020F0502020204030204" pitchFamily="34" charset="0"/>
              </a:rPr>
              <a:t>we now expect (</a:t>
            </a:r>
            <a:r>
              <a:rPr lang="en-US" sz="2000" i="1" dirty="0">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&gt;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a:t>
            </a:r>
            <a:r>
              <a:rPr lang="en-US" sz="2000" dirty="0" smtClean="0">
                <a:solidFill>
                  <a:srgbClr val="FF0000"/>
                </a:solidFill>
                <a:latin typeface="Calibri" panose="020F0502020204030204" pitchFamily="34" charset="0"/>
                <a:cs typeface="Calibri" panose="020F0502020204030204" pitchFamily="34" charset="0"/>
              </a:rPr>
              <a:t>105</a:t>
            </a:r>
            <a:r>
              <a:rPr lang="en-US" sz="2000" dirty="0">
                <a:latin typeface="Calibri" panose="020F0502020204030204" pitchFamily="34" charset="0"/>
                <a:cs typeface="Calibri" panose="020F0502020204030204" pitchFamily="34" charset="0"/>
              </a:rPr>
              <a:t>) then you will </a:t>
            </a:r>
            <a:r>
              <a:rPr lang="en-US" sz="2000" dirty="0" smtClean="0">
                <a:latin typeface="Calibri" panose="020F0502020204030204" pitchFamily="34" charset="0"/>
                <a:cs typeface="Calibri" panose="020F0502020204030204" pitchFamily="34" charset="0"/>
              </a:rPr>
              <a:t>work extra hours: 10 hours </a:t>
            </a:r>
            <a:r>
              <a:rPr lang="en-US" sz="2000" dirty="0">
                <a:latin typeface="Calibri" panose="020F0502020204030204" pitchFamily="34" charset="0"/>
                <a:cs typeface="Calibri" panose="020F0502020204030204" pitchFamily="34" charset="0"/>
              </a:rPr>
              <a:t>a day, 5 days a </a:t>
            </a:r>
            <a:r>
              <a:rPr lang="en-US" sz="2000" dirty="0" smtClean="0">
                <a:latin typeface="Calibri" panose="020F0502020204030204" pitchFamily="34" charset="0"/>
                <a:cs typeface="Calibri" panose="020F0502020204030204" pitchFamily="34" charset="0"/>
              </a:rPr>
              <a:t>week.</a:t>
            </a:r>
          </a:p>
          <a:p>
            <a:r>
              <a:rPr lang="en-US" sz="2000" dirty="0" smtClean="0">
                <a:latin typeface="Calibri" panose="020F0502020204030204" pitchFamily="34" charset="0"/>
                <a:cs typeface="Calibri" panose="020F0502020204030204" pitchFamily="34" charset="0"/>
              </a:rPr>
              <a:t>4. If </a:t>
            </a:r>
            <a:r>
              <a:rPr lang="en-US" sz="2000" dirty="0">
                <a:latin typeface="Calibri" panose="020F0502020204030204" pitchFamily="34" charset="0"/>
                <a:cs typeface="Calibri" panose="020F0502020204030204" pitchFamily="34" charset="0"/>
              </a:rPr>
              <a:t>the actual price level in 2021 turns out to be </a:t>
            </a:r>
            <a:r>
              <a:rPr lang="en-US" sz="2000" i="1" dirty="0" smtClean="0">
                <a:latin typeface="Calibri" panose="020F0502020204030204" pitchFamily="34" charset="0"/>
                <a:cs typeface="Calibri" panose="020F0502020204030204" pitchFamily="34" charset="0"/>
              </a:rPr>
              <a:t>less </a:t>
            </a:r>
            <a:r>
              <a:rPr lang="en-US" sz="2000" i="1" dirty="0">
                <a:latin typeface="Calibri" panose="020F0502020204030204" pitchFamily="34" charset="0"/>
                <a:cs typeface="Calibri" panose="020F0502020204030204" pitchFamily="34" charset="0"/>
              </a:rPr>
              <a:t>than </a:t>
            </a:r>
            <a:r>
              <a:rPr lang="en-US" sz="2000" dirty="0">
                <a:latin typeface="Calibri" panose="020F0502020204030204" pitchFamily="34" charset="0"/>
                <a:cs typeface="Calibri" panose="020F0502020204030204" pitchFamily="34" charset="0"/>
              </a:rPr>
              <a:t>what we now expect (</a:t>
            </a:r>
            <a:r>
              <a:rPr lang="en-US" sz="2000" i="1" dirty="0">
                <a:latin typeface="Calibri" panose="020F0502020204030204" pitchFamily="34" charset="0"/>
                <a:cs typeface="Calibri" panose="020F0502020204030204" pitchFamily="34" charset="0"/>
              </a:rPr>
              <a:t>P</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&lt; </a:t>
            </a:r>
            <a:r>
              <a:rPr lang="en-US" sz="2000" i="1" dirty="0" err="1">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r>
              <a:rPr lang="en-US" sz="2000" dirty="0">
                <a:latin typeface="Calibri" panose="020F0502020204030204" pitchFamily="34" charset="0"/>
                <a:cs typeface="Calibri" panose="020F0502020204030204" pitchFamily="34" charset="0"/>
              </a:rPr>
              <a:t> = </a:t>
            </a:r>
            <a:r>
              <a:rPr lang="en-US" sz="2000" dirty="0" smtClean="0">
                <a:solidFill>
                  <a:srgbClr val="FF0000"/>
                </a:solidFill>
                <a:latin typeface="Calibri" panose="020F0502020204030204" pitchFamily="34" charset="0"/>
                <a:cs typeface="Calibri" panose="020F0502020204030204" pitchFamily="34" charset="0"/>
              </a:rPr>
              <a:t>105</a:t>
            </a:r>
            <a:r>
              <a:rPr lang="en-US" sz="2000" dirty="0">
                <a:latin typeface="Calibri" panose="020F0502020204030204" pitchFamily="34" charset="0"/>
                <a:cs typeface="Calibri" panose="020F0502020204030204" pitchFamily="34" charset="0"/>
              </a:rPr>
              <a:t>) then you will </a:t>
            </a:r>
            <a:r>
              <a:rPr lang="en-US" sz="2000" dirty="0" smtClean="0">
                <a:latin typeface="Calibri" panose="020F0502020204030204" pitchFamily="34" charset="0"/>
                <a:cs typeface="Calibri" panose="020F0502020204030204" pitchFamily="34" charset="0"/>
              </a:rPr>
              <a:t>fewer hours</a:t>
            </a:r>
            <a:r>
              <a:rPr lang="en-US" sz="2000" dirty="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rPr>
              <a:t>6 </a:t>
            </a:r>
            <a:r>
              <a:rPr lang="en-US" sz="2000" dirty="0">
                <a:latin typeface="Calibri" panose="020F0502020204030204" pitchFamily="34" charset="0"/>
                <a:cs typeface="Calibri" panose="020F0502020204030204" pitchFamily="34" charset="0"/>
              </a:rPr>
              <a:t>hours a day, 5 days a week</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5. The wage at which you are hired in 2020 cannot be renegotiated in 2021.</a:t>
            </a:r>
            <a:endParaRPr lang="en-US" sz="2000" dirty="0">
              <a:latin typeface="Calibri" panose="020F0502020204030204" pitchFamily="34" charset="0"/>
              <a:cs typeface="Calibri" panose="020F0502020204030204" pitchFamily="34" charset="0"/>
            </a:endParaRPr>
          </a:p>
        </p:txBody>
      </p:sp>
      <p:cxnSp>
        <p:nvCxnSpPr>
          <p:cNvPr id="5" name="Straight Arrow Connector 4"/>
          <p:cNvCxnSpPr/>
          <p:nvPr/>
        </p:nvCxnSpPr>
        <p:spPr bwMode="auto">
          <a:xfrm>
            <a:off x="8793126" y="3934047"/>
            <a:ext cx="2636874"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6" name="Straight Arrow Connector 5"/>
          <p:cNvCxnSpPr/>
          <p:nvPr/>
        </p:nvCxnSpPr>
        <p:spPr bwMode="auto">
          <a:xfrm flipV="1">
            <a:off x="8793126" y="1916264"/>
            <a:ext cx="0" cy="2017783"/>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Connector 6"/>
          <p:cNvCxnSpPr/>
          <p:nvPr/>
        </p:nvCxnSpPr>
        <p:spPr bwMode="auto">
          <a:xfrm>
            <a:off x="9183757" y="1987826"/>
            <a:ext cx="1940118" cy="135967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8" name="Straight Connector 7"/>
          <p:cNvCxnSpPr/>
          <p:nvPr/>
        </p:nvCxnSpPr>
        <p:spPr bwMode="auto">
          <a:xfrm flipV="1">
            <a:off x="9183757" y="2043485"/>
            <a:ext cx="1781092" cy="1304014"/>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10129962" y="2647784"/>
            <a:ext cx="0" cy="1286263"/>
          </a:xfrm>
          <a:prstGeom prst="line">
            <a:avLst/>
          </a:prstGeom>
          <a:solidFill>
            <a:schemeClr val="accent1"/>
          </a:solidFill>
          <a:ln w="12700" cap="flat" cmpd="sng" algn="ctr">
            <a:solidFill>
              <a:schemeClr val="tx1"/>
            </a:solidFill>
            <a:prstDash val="dash"/>
            <a:round/>
            <a:headEnd type="none" w="sm" len="sm"/>
            <a:tailEnd type="none" w="sm" len="sm"/>
          </a:ln>
          <a:effectLst/>
        </p:spPr>
      </p:cxnSp>
      <p:cxnSp>
        <p:nvCxnSpPr>
          <p:cNvPr id="10" name="Straight Connector 9"/>
          <p:cNvCxnSpPr/>
          <p:nvPr/>
        </p:nvCxnSpPr>
        <p:spPr bwMode="auto">
          <a:xfrm flipH="1">
            <a:off x="8793126" y="2647784"/>
            <a:ext cx="1336836"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11" name="TextBox 10"/>
          <p:cNvSpPr txBox="1"/>
          <p:nvPr/>
        </p:nvSpPr>
        <p:spPr>
          <a:xfrm>
            <a:off x="8205746" y="1606164"/>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Wage</a:t>
            </a:r>
            <a:endParaRPr lang="en-US" sz="1600" dirty="0">
              <a:latin typeface="Calibri" panose="020F0502020204030204" pitchFamily="34" charset="0"/>
              <a:cs typeface="Calibri" panose="020F0502020204030204" pitchFamily="34" charset="0"/>
            </a:endParaRPr>
          </a:p>
        </p:txBody>
      </p:sp>
      <p:sp>
        <p:nvSpPr>
          <p:cNvPr id="12" name="TextBox 11"/>
          <p:cNvSpPr txBox="1"/>
          <p:nvPr/>
        </p:nvSpPr>
        <p:spPr>
          <a:xfrm>
            <a:off x="10584510" y="3937222"/>
            <a:ext cx="1152938" cy="338554"/>
          </a:xfrm>
          <a:prstGeom prst="rect">
            <a:avLst/>
          </a:prstGeom>
          <a:noFill/>
        </p:spPr>
        <p:txBody>
          <a:bodyPr wrap="square" rtlCol="0">
            <a:spAutoFit/>
          </a:bodyPr>
          <a:lstStyle/>
          <a:p>
            <a:pPr algn="ctr"/>
            <a:r>
              <a:rPr lang="en-US" sz="1600" dirty="0" smtClean="0">
                <a:latin typeface="Calibri" panose="020F0502020204030204" pitchFamily="34" charset="0"/>
                <a:cs typeface="Calibri" panose="020F0502020204030204" pitchFamily="34" charset="0"/>
              </a:rPr>
              <a:t>Labor</a:t>
            </a:r>
            <a:endParaRPr lang="en-US" sz="1600" dirty="0">
              <a:latin typeface="Calibri" panose="020F0502020204030204" pitchFamily="34" charset="0"/>
              <a:cs typeface="Calibri" panose="020F0502020204030204" pitchFamily="34" charset="0"/>
            </a:endParaRPr>
          </a:p>
        </p:txBody>
      </p:sp>
      <p:sp>
        <p:nvSpPr>
          <p:cNvPr id="13" name="TextBox 12"/>
          <p:cNvSpPr txBox="1"/>
          <p:nvPr/>
        </p:nvSpPr>
        <p:spPr>
          <a:xfrm>
            <a:off x="10361568" y="1746987"/>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Supply</a:t>
            </a:r>
            <a:endParaRPr lang="en-US" sz="1600" b="1" i="1" dirty="0">
              <a:latin typeface="Calibri" panose="020F0502020204030204" pitchFamily="34" charset="0"/>
              <a:cs typeface="Calibri" panose="020F0502020204030204" pitchFamily="34" charset="0"/>
            </a:endParaRPr>
          </a:p>
        </p:txBody>
      </p:sp>
      <p:sp>
        <p:nvSpPr>
          <p:cNvPr id="14" name="TextBox 13"/>
          <p:cNvSpPr txBox="1"/>
          <p:nvPr/>
        </p:nvSpPr>
        <p:spPr>
          <a:xfrm>
            <a:off x="10632662" y="3347499"/>
            <a:ext cx="1152938" cy="338554"/>
          </a:xfrm>
          <a:prstGeom prst="rect">
            <a:avLst/>
          </a:prstGeom>
          <a:noFill/>
        </p:spPr>
        <p:txBody>
          <a:bodyPr wrap="square" rtlCol="0">
            <a:spAutoFit/>
          </a:bodyPr>
          <a:lstStyle/>
          <a:p>
            <a:pPr algn="ctr"/>
            <a:r>
              <a:rPr lang="en-US" sz="1600" b="1" i="1" dirty="0" smtClean="0">
                <a:latin typeface="Calibri" panose="020F0502020204030204" pitchFamily="34" charset="0"/>
                <a:cs typeface="Calibri" panose="020F0502020204030204" pitchFamily="34" charset="0"/>
              </a:rPr>
              <a:t>Demand</a:t>
            </a:r>
            <a:endParaRPr lang="en-US" sz="1600" b="1" i="1" dirty="0">
              <a:latin typeface="Calibri" panose="020F0502020204030204" pitchFamily="34" charset="0"/>
              <a:cs typeface="Calibri" panose="020F0502020204030204" pitchFamily="34" charset="0"/>
            </a:endParaRPr>
          </a:p>
        </p:txBody>
      </p:sp>
      <p:sp>
        <p:nvSpPr>
          <p:cNvPr id="15" name="TextBox 14"/>
          <p:cNvSpPr txBox="1"/>
          <p:nvPr/>
        </p:nvSpPr>
        <p:spPr>
          <a:xfrm>
            <a:off x="9019754" y="3146968"/>
            <a:ext cx="1152938" cy="307777"/>
          </a:xfrm>
          <a:prstGeom prst="rect">
            <a:avLst/>
          </a:prstGeom>
          <a:noFill/>
        </p:spPr>
        <p:txBody>
          <a:bodyPr wrap="square" rtlCol="0">
            <a:spAutoFit/>
          </a:bodyPr>
          <a:lstStyle/>
          <a:p>
            <a:pPr algn="ctr"/>
            <a:r>
              <a:rPr lang="en-US" sz="1400" b="1" dirty="0" smtClean="0">
                <a:latin typeface="Calibri" panose="020F0502020204030204" pitchFamily="34" charset="0"/>
                <a:cs typeface="Calibri" panose="020F0502020204030204" pitchFamily="34" charset="0"/>
              </a:rPr>
              <a:t>Equilibrium</a:t>
            </a:r>
            <a:endParaRPr lang="en-US" sz="1400" b="1" dirty="0">
              <a:latin typeface="Calibri" panose="020F0502020204030204" pitchFamily="34" charset="0"/>
              <a:cs typeface="Calibri" panose="020F0502020204030204" pitchFamily="34" charset="0"/>
            </a:endParaRPr>
          </a:p>
        </p:txBody>
      </p:sp>
      <p:sp>
        <p:nvSpPr>
          <p:cNvPr id="16" name="TextBox 15"/>
          <p:cNvSpPr txBox="1"/>
          <p:nvPr/>
        </p:nvSpPr>
        <p:spPr>
          <a:xfrm>
            <a:off x="7883720" y="2457427"/>
            <a:ext cx="907301"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$15/hour</a:t>
            </a:r>
            <a:endParaRPr lang="en-US" sz="1400" dirty="0">
              <a:latin typeface="Calibri" panose="020F0502020204030204" pitchFamily="34" charset="0"/>
              <a:cs typeface="Calibri" panose="020F0502020204030204" pitchFamily="34" charset="0"/>
            </a:endParaRPr>
          </a:p>
        </p:txBody>
      </p:sp>
      <p:sp>
        <p:nvSpPr>
          <p:cNvPr id="17" name="TextBox 16"/>
          <p:cNvSpPr txBox="1"/>
          <p:nvPr/>
        </p:nvSpPr>
        <p:spPr>
          <a:xfrm>
            <a:off x="9554374" y="3938901"/>
            <a:ext cx="1152938"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10,000</a:t>
            </a:r>
            <a:endParaRPr lang="en-US" sz="1400" dirty="0">
              <a:latin typeface="Calibri" panose="020F0502020204030204" pitchFamily="34" charset="0"/>
              <a:cs typeface="Calibri" panose="020F0502020204030204" pitchFamily="34" charset="0"/>
            </a:endParaRPr>
          </a:p>
        </p:txBody>
      </p:sp>
      <p:cxnSp>
        <p:nvCxnSpPr>
          <p:cNvPr id="18" name="Straight Connector 17"/>
          <p:cNvCxnSpPr/>
          <p:nvPr/>
        </p:nvCxnSpPr>
        <p:spPr bwMode="auto">
          <a:xfrm>
            <a:off x="8900220" y="2448574"/>
            <a:ext cx="1940118" cy="1359673"/>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flipV="1">
            <a:off x="9474383" y="2482966"/>
            <a:ext cx="1781092" cy="1304014"/>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Right Arrow 19"/>
          <p:cNvSpPr/>
          <p:nvPr/>
        </p:nvSpPr>
        <p:spPr bwMode="auto">
          <a:xfrm>
            <a:off x="10707312" y="2402961"/>
            <a:ext cx="257537" cy="109411"/>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1" name="Right Arrow 20"/>
          <p:cNvSpPr/>
          <p:nvPr/>
        </p:nvSpPr>
        <p:spPr bwMode="auto">
          <a:xfrm flipH="1">
            <a:off x="9169133" y="2353340"/>
            <a:ext cx="257537" cy="109411"/>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cxnSp>
        <p:nvCxnSpPr>
          <p:cNvPr id="22" name="Straight Connector 21"/>
          <p:cNvCxnSpPr/>
          <p:nvPr/>
        </p:nvCxnSpPr>
        <p:spPr bwMode="auto">
          <a:xfrm flipH="1">
            <a:off x="8789584" y="3303451"/>
            <a:ext cx="1336836" cy="0"/>
          </a:xfrm>
          <a:prstGeom prst="line">
            <a:avLst/>
          </a:prstGeom>
          <a:solidFill>
            <a:schemeClr val="accent1"/>
          </a:solidFill>
          <a:ln w="12700" cap="flat" cmpd="sng" algn="ctr">
            <a:solidFill>
              <a:schemeClr val="tx1"/>
            </a:solidFill>
            <a:prstDash val="dash"/>
            <a:round/>
            <a:headEnd type="none" w="sm" len="sm"/>
            <a:tailEnd type="none" w="sm" len="sm"/>
          </a:ln>
          <a:effectLst/>
        </p:spPr>
      </p:cxnSp>
      <p:sp>
        <p:nvSpPr>
          <p:cNvPr id="23" name="TextBox 22"/>
          <p:cNvSpPr txBox="1"/>
          <p:nvPr/>
        </p:nvSpPr>
        <p:spPr>
          <a:xfrm>
            <a:off x="7887266" y="3155624"/>
            <a:ext cx="907301" cy="307777"/>
          </a:xfrm>
          <a:prstGeom prst="rect">
            <a:avLst/>
          </a:prstGeom>
          <a:noFill/>
        </p:spPr>
        <p:txBody>
          <a:bodyPr wrap="square" rtlCol="0">
            <a:spAutoFit/>
          </a:bodyPr>
          <a:lstStyle/>
          <a:p>
            <a:pPr algn="ctr"/>
            <a:r>
              <a:rPr lang="en-US" sz="1400" dirty="0" smtClean="0">
                <a:latin typeface="Calibri" panose="020F0502020204030204" pitchFamily="34" charset="0"/>
                <a:cs typeface="Calibri" panose="020F0502020204030204" pitchFamily="34" charset="0"/>
              </a:rPr>
              <a:t>$</a:t>
            </a:r>
            <a:r>
              <a:rPr lang="en-US" sz="1400" dirty="0" smtClean="0">
                <a:latin typeface="Calibri" panose="020F0502020204030204" pitchFamily="34" charset="0"/>
                <a:cs typeface="Calibri" panose="020F0502020204030204" pitchFamily="34" charset="0"/>
              </a:rPr>
              <a:t>12/hour</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2672821"/>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price expectations affect the </a:t>
            </a:r>
            <a:r>
              <a:rPr lang="en-US" i="1" dirty="0"/>
              <a:t>SRAS</a:t>
            </a:r>
            <a:r>
              <a:rPr lang="en-US" dirty="0"/>
              <a:t> curve</a:t>
            </a:r>
          </a:p>
        </p:txBody>
      </p:sp>
      <p:sp>
        <p:nvSpPr>
          <p:cNvPr id="4" name="Content Placeholder 3"/>
          <p:cNvSpPr>
            <a:spLocks noGrp="1"/>
          </p:cNvSpPr>
          <p:nvPr>
            <p:ph idx="1"/>
          </p:nvPr>
        </p:nvSpPr>
        <p:spPr>
          <a:xfrm>
            <a:off x="609600" y="1447800"/>
            <a:ext cx="7731645" cy="4979126"/>
          </a:xfrm>
        </p:spPr>
        <p:txBody>
          <a:bodyPr/>
          <a:lstStyle/>
          <a:p>
            <a:r>
              <a:rPr lang="en-US" dirty="0"/>
              <a:t>By applying the same reasoning we used </a:t>
            </a:r>
            <a:r>
              <a:rPr lang="en-US" dirty="0" smtClean="0"/>
              <a:t>earlier, </a:t>
            </a:r>
            <a:r>
              <a:rPr lang="en-US" dirty="0"/>
              <a:t>we can say that</a:t>
            </a:r>
          </a:p>
          <a:p>
            <a:pPr lvl="1"/>
            <a:r>
              <a:rPr lang="en-US" dirty="0"/>
              <a:t>at </a:t>
            </a:r>
            <a:r>
              <a:rPr lang="en-US" i="1" dirty="0"/>
              <a:t>P</a:t>
            </a:r>
            <a:r>
              <a:rPr lang="en-US" dirty="0"/>
              <a:t> = </a:t>
            </a:r>
            <a:r>
              <a:rPr lang="en-US" i="1" dirty="0" err="1"/>
              <a:t>P</a:t>
            </a:r>
            <a:r>
              <a:rPr lang="en-US" baseline="30000" dirty="0" err="1"/>
              <a:t>e</a:t>
            </a:r>
            <a:r>
              <a:rPr lang="en-US" dirty="0"/>
              <a:t> = 105 we have </a:t>
            </a:r>
            <a:r>
              <a:rPr lang="en-US" i="1" dirty="0"/>
              <a:t>Y</a:t>
            </a:r>
            <a:r>
              <a:rPr lang="en-US" dirty="0"/>
              <a:t> = </a:t>
            </a:r>
            <a:r>
              <a:rPr lang="en-US" i="1" dirty="0"/>
              <a:t>Y</a:t>
            </a:r>
            <a:r>
              <a:rPr lang="en-US" baseline="-25000" dirty="0"/>
              <a:t>N</a:t>
            </a:r>
            <a:r>
              <a:rPr lang="en-US" dirty="0"/>
              <a:t>, </a:t>
            </a:r>
          </a:p>
          <a:p>
            <a:pPr lvl="1"/>
            <a:r>
              <a:rPr lang="en-US" dirty="0"/>
              <a:t>at </a:t>
            </a:r>
            <a:r>
              <a:rPr lang="en-US" i="1" dirty="0"/>
              <a:t>P</a:t>
            </a:r>
            <a:r>
              <a:rPr lang="en-US" dirty="0"/>
              <a:t> &gt; 105 we have </a:t>
            </a:r>
            <a:r>
              <a:rPr lang="en-US" i="1" dirty="0"/>
              <a:t>Y</a:t>
            </a:r>
            <a:r>
              <a:rPr lang="en-US" dirty="0"/>
              <a:t> &gt; </a:t>
            </a:r>
            <a:r>
              <a:rPr lang="en-US" i="1" dirty="0"/>
              <a:t>Y</a:t>
            </a:r>
            <a:r>
              <a:rPr lang="en-US" baseline="-25000" dirty="0"/>
              <a:t>N</a:t>
            </a:r>
            <a:r>
              <a:rPr lang="en-US" dirty="0"/>
              <a:t>, and </a:t>
            </a:r>
          </a:p>
          <a:p>
            <a:pPr lvl="1"/>
            <a:r>
              <a:rPr lang="en-US" dirty="0"/>
              <a:t>at </a:t>
            </a:r>
            <a:r>
              <a:rPr lang="en-US" i="1" dirty="0"/>
              <a:t>P</a:t>
            </a:r>
            <a:r>
              <a:rPr lang="en-US" dirty="0"/>
              <a:t> &lt; 105 we have </a:t>
            </a:r>
            <a:r>
              <a:rPr lang="en-US" i="1" dirty="0"/>
              <a:t>Y</a:t>
            </a:r>
            <a:r>
              <a:rPr lang="en-US" dirty="0"/>
              <a:t> &lt; </a:t>
            </a:r>
            <a:r>
              <a:rPr lang="en-US" i="1" dirty="0"/>
              <a:t>Y</a:t>
            </a:r>
            <a:r>
              <a:rPr lang="en-US" baseline="-25000" dirty="0"/>
              <a:t>N</a:t>
            </a:r>
            <a:r>
              <a:rPr lang="en-US" dirty="0"/>
              <a:t>. </a:t>
            </a:r>
          </a:p>
          <a:p>
            <a:r>
              <a:rPr lang="en-US" dirty="0"/>
              <a:t>This is </a:t>
            </a:r>
            <a:r>
              <a:rPr lang="en-US" dirty="0" smtClean="0"/>
              <a:t>shown </a:t>
            </a:r>
            <a:r>
              <a:rPr lang="en-US" dirty="0"/>
              <a:t>as the upward-sloping SRAS curve (</a:t>
            </a:r>
            <a:r>
              <a:rPr lang="en-US" i="1" dirty="0"/>
              <a:t>SRAS</a:t>
            </a:r>
            <a:r>
              <a:rPr lang="en-US" baseline="-25000" dirty="0"/>
              <a:t>2</a:t>
            </a:r>
            <a:r>
              <a:rPr lang="en-US" dirty="0" smtClean="0"/>
              <a:t>).</a:t>
            </a:r>
          </a:p>
        </p:txBody>
      </p:sp>
      <p:sp>
        <p:nvSpPr>
          <p:cNvPr id="5" name="Line 5"/>
          <p:cNvSpPr>
            <a:spLocks noChangeShapeType="1"/>
          </p:cNvSpPr>
          <p:nvPr/>
        </p:nvSpPr>
        <p:spPr bwMode="auto">
          <a:xfrm>
            <a:off x="9117420" y="4150019"/>
            <a:ext cx="2743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flipV="1">
            <a:off x="9117420" y="1711619"/>
            <a:ext cx="0" cy="2438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 name="Line 7"/>
          <p:cNvSpPr>
            <a:spLocks noChangeShapeType="1"/>
          </p:cNvSpPr>
          <p:nvPr/>
        </p:nvSpPr>
        <p:spPr bwMode="auto">
          <a:xfrm flipV="1">
            <a:off x="9650820" y="1787819"/>
            <a:ext cx="1524000" cy="19050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8" name="Text Box 10"/>
          <p:cNvSpPr txBox="1">
            <a:spLocks noChangeArrowheads="1"/>
          </p:cNvSpPr>
          <p:nvPr/>
        </p:nvSpPr>
        <p:spPr bwMode="auto">
          <a:xfrm>
            <a:off x="8812620" y="1635419"/>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P</a:t>
            </a:r>
            <a:endParaRPr lang="en-US" altLang="en-US" sz="1600">
              <a:latin typeface="Calibri" panose="020F0502020204030204" pitchFamily="34" charset="0"/>
              <a:cs typeface="Calibri" panose="020F0502020204030204" pitchFamily="34" charset="0"/>
            </a:endParaRPr>
          </a:p>
        </p:txBody>
      </p:sp>
      <p:sp>
        <p:nvSpPr>
          <p:cNvPr id="9" name="Text Box 11"/>
          <p:cNvSpPr txBox="1">
            <a:spLocks noChangeArrowheads="1"/>
          </p:cNvSpPr>
          <p:nvPr/>
        </p:nvSpPr>
        <p:spPr bwMode="auto">
          <a:xfrm>
            <a:off x="11632020" y="416242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Y</a:t>
            </a:r>
            <a:endParaRPr lang="en-US" altLang="en-US" sz="1600">
              <a:latin typeface="Calibri" panose="020F0502020204030204" pitchFamily="34" charset="0"/>
              <a:cs typeface="Calibri" panose="020F0502020204030204" pitchFamily="34" charset="0"/>
            </a:endParaRPr>
          </a:p>
        </p:txBody>
      </p:sp>
      <p:sp>
        <p:nvSpPr>
          <p:cNvPr id="10" name="Line 12"/>
          <p:cNvSpPr>
            <a:spLocks noChangeShapeType="1"/>
          </p:cNvSpPr>
          <p:nvPr/>
        </p:nvSpPr>
        <p:spPr bwMode="auto">
          <a:xfrm>
            <a:off x="9117420" y="2930819"/>
            <a:ext cx="11430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 name="Line 13"/>
          <p:cNvSpPr>
            <a:spLocks noChangeShapeType="1"/>
          </p:cNvSpPr>
          <p:nvPr/>
        </p:nvSpPr>
        <p:spPr bwMode="auto">
          <a:xfrm>
            <a:off x="10260420" y="2930819"/>
            <a:ext cx="0" cy="1219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2" name="Text Box 14"/>
          <p:cNvSpPr txBox="1">
            <a:spLocks noChangeArrowheads="1"/>
          </p:cNvSpPr>
          <p:nvPr/>
        </p:nvSpPr>
        <p:spPr bwMode="auto">
          <a:xfrm>
            <a:off x="8431402" y="2778419"/>
            <a:ext cx="68601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dirty="0" smtClean="0">
                <a:latin typeface="Calibri" panose="020F0502020204030204" pitchFamily="34" charset="0"/>
                <a:cs typeface="Calibri" panose="020F0502020204030204" pitchFamily="34" charset="0"/>
              </a:rPr>
              <a:t>135</a:t>
            </a:r>
            <a:endParaRPr lang="en-US" altLang="en-US" sz="1600" dirty="0">
              <a:latin typeface="Calibri" panose="020F0502020204030204" pitchFamily="34" charset="0"/>
              <a:cs typeface="Calibri" panose="020F0502020204030204" pitchFamily="34" charset="0"/>
            </a:endParaRPr>
          </a:p>
        </p:txBody>
      </p:sp>
      <p:sp>
        <p:nvSpPr>
          <p:cNvPr id="13" name="Text Box 15"/>
          <p:cNvSpPr txBox="1">
            <a:spLocks noChangeArrowheads="1"/>
          </p:cNvSpPr>
          <p:nvPr/>
        </p:nvSpPr>
        <p:spPr bwMode="auto">
          <a:xfrm>
            <a:off x="10031820" y="4162421"/>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600" b="1" i="1" dirty="0" smtClean="0">
                <a:latin typeface="Calibri" panose="020F0502020204030204" pitchFamily="34" charset="0"/>
                <a:cs typeface="Calibri" panose="020F0502020204030204" pitchFamily="34" charset="0"/>
              </a:rPr>
              <a:t>Y</a:t>
            </a:r>
            <a:r>
              <a:rPr lang="en-US" altLang="en-US" sz="1600" b="1" baseline="-25000" dirty="0" smtClean="0">
                <a:latin typeface="Calibri" panose="020F0502020204030204" pitchFamily="34" charset="0"/>
                <a:cs typeface="Calibri" panose="020F0502020204030204" pitchFamily="34" charset="0"/>
              </a:rPr>
              <a:t>N</a:t>
            </a:r>
            <a:endParaRPr lang="en-US" altLang="en-US" sz="1600" b="1" baseline="-25000" dirty="0">
              <a:latin typeface="Calibri" panose="020F0502020204030204" pitchFamily="34" charset="0"/>
              <a:cs typeface="Calibri" panose="020F0502020204030204" pitchFamily="34" charset="0"/>
            </a:endParaRPr>
          </a:p>
        </p:txBody>
      </p:sp>
      <p:sp>
        <p:nvSpPr>
          <p:cNvPr id="14" name="Oval 18"/>
          <p:cNvSpPr>
            <a:spLocks noChangeArrowheads="1"/>
          </p:cNvSpPr>
          <p:nvPr/>
        </p:nvSpPr>
        <p:spPr bwMode="auto">
          <a:xfrm>
            <a:off x="10212795" y="2902244"/>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5" name="Line 27"/>
          <p:cNvSpPr>
            <a:spLocks noChangeShapeType="1"/>
          </p:cNvSpPr>
          <p:nvPr/>
        </p:nvSpPr>
        <p:spPr bwMode="auto">
          <a:xfrm>
            <a:off x="9117420" y="2321219"/>
            <a:ext cx="16002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6" name="Line 28"/>
          <p:cNvSpPr>
            <a:spLocks noChangeShapeType="1"/>
          </p:cNvSpPr>
          <p:nvPr/>
        </p:nvSpPr>
        <p:spPr bwMode="auto">
          <a:xfrm>
            <a:off x="10731796" y="2321219"/>
            <a:ext cx="0" cy="18288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7" name="Oval 29"/>
          <p:cNvSpPr>
            <a:spLocks noChangeArrowheads="1"/>
          </p:cNvSpPr>
          <p:nvPr/>
        </p:nvSpPr>
        <p:spPr bwMode="auto">
          <a:xfrm>
            <a:off x="10689045" y="2302169"/>
            <a:ext cx="76200" cy="762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8" name="Text Box 17"/>
          <p:cNvSpPr txBox="1">
            <a:spLocks noChangeArrowheads="1"/>
          </p:cNvSpPr>
          <p:nvPr/>
        </p:nvSpPr>
        <p:spPr bwMode="auto">
          <a:xfrm>
            <a:off x="10802681" y="1435394"/>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b="1" i="1" dirty="0" smtClean="0">
                <a:latin typeface="Calibri" panose="020F0502020204030204" pitchFamily="34" charset="0"/>
                <a:cs typeface="Calibri" panose="020F0502020204030204" pitchFamily="34" charset="0"/>
              </a:rPr>
              <a:t>SRAS</a:t>
            </a:r>
            <a:r>
              <a:rPr lang="en-US" altLang="en-US" sz="1600" b="1" baseline="-25000" dirty="0" smtClean="0">
                <a:latin typeface="Calibri" panose="020F0502020204030204" pitchFamily="34" charset="0"/>
                <a:cs typeface="Calibri" panose="020F0502020204030204" pitchFamily="34" charset="0"/>
              </a:rPr>
              <a:t>1</a:t>
            </a:r>
            <a:endParaRPr lang="en-US" altLang="en-US" sz="1600" b="1" baseline="-25000" dirty="0">
              <a:latin typeface="Calibri" panose="020F0502020204030204" pitchFamily="34" charset="0"/>
              <a:cs typeface="Calibri" panose="020F0502020204030204" pitchFamily="34" charset="0"/>
            </a:endParaRPr>
          </a:p>
        </p:txBody>
      </p:sp>
      <p:sp>
        <p:nvSpPr>
          <p:cNvPr id="19" name="Line 12"/>
          <p:cNvSpPr>
            <a:spLocks noChangeShapeType="1"/>
          </p:cNvSpPr>
          <p:nvPr/>
        </p:nvSpPr>
        <p:spPr bwMode="auto">
          <a:xfrm>
            <a:off x="9120963" y="3522699"/>
            <a:ext cx="109728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0" name="Line 13"/>
          <p:cNvSpPr>
            <a:spLocks noChangeShapeType="1"/>
          </p:cNvSpPr>
          <p:nvPr/>
        </p:nvSpPr>
        <p:spPr bwMode="auto">
          <a:xfrm>
            <a:off x="9803439" y="3523411"/>
            <a:ext cx="0" cy="64008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1" name="Oval 18"/>
          <p:cNvSpPr>
            <a:spLocks noChangeArrowheads="1"/>
          </p:cNvSpPr>
          <p:nvPr/>
        </p:nvSpPr>
        <p:spPr bwMode="auto">
          <a:xfrm>
            <a:off x="9748503" y="3479943"/>
            <a:ext cx="76200" cy="76200"/>
          </a:xfrm>
          <a:prstGeom prst="ellipse">
            <a:avLst/>
          </a:prstGeom>
          <a:solidFill>
            <a:srgbClr val="FFFF66"/>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22" name="Text Box 14"/>
          <p:cNvSpPr txBox="1">
            <a:spLocks noChangeArrowheads="1"/>
          </p:cNvSpPr>
          <p:nvPr/>
        </p:nvSpPr>
        <p:spPr bwMode="auto">
          <a:xfrm>
            <a:off x="8123278" y="3349028"/>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b="1" i="1" dirty="0" err="1" smtClean="0">
                <a:latin typeface="Calibri" panose="020F0502020204030204" pitchFamily="34" charset="0"/>
                <a:cs typeface="Calibri" panose="020F0502020204030204" pitchFamily="34" charset="0"/>
              </a:rPr>
              <a:t>P</a:t>
            </a:r>
            <a:r>
              <a:rPr lang="en-US" altLang="en-US" sz="1600" b="1" baseline="30000" dirty="0" err="1" smtClean="0">
                <a:latin typeface="Calibri" panose="020F0502020204030204" pitchFamily="34" charset="0"/>
                <a:cs typeface="Calibri" panose="020F0502020204030204" pitchFamily="34" charset="0"/>
              </a:rPr>
              <a:t>e</a:t>
            </a:r>
            <a:r>
              <a:rPr lang="en-US" altLang="en-US" sz="1600" b="1" dirty="0" smtClean="0">
                <a:latin typeface="Calibri" panose="020F0502020204030204" pitchFamily="34" charset="0"/>
                <a:cs typeface="Calibri" panose="020F0502020204030204" pitchFamily="34" charset="0"/>
              </a:rPr>
              <a:t> = 105</a:t>
            </a:r>
            <a:endParaRPr lang="en-US" altLang="en-US" sz="1600" b="1" dirty="0">
              <a:latin typeface="Calibri" panose="020F0502020204030204" pitchFamily="34" charset="0"/>
              <a:cs typeface="Calibri" panose="020F0502020204030204" pitchFamily="34" charset="0"/>
            </a:endParaRPr>
          </a:p>
        </p:txBody>
      </p:sp>
      <p:sp>
        <p:nvSpPr>
          <p:cNvPr id="23" name="Line 7"/>
          <p:cNvSpPr>
            <a:spLocks noChangeShapeType="1"/>
          </p:cNvSpPr>
          <p:nvPr/>
        </p:nvSpPr>
        <p:spPr bwMode="auto">
          <a:xfrm flipV="1">
            <a:off x="10015864" y="1940219"/>
            <a:ext cx="1524000" cy="1905000"/>
          </a:xfrm>
          <a:prstGeom prst="line">
            <a:avLst/>
          </a:prstGeom>
          <a:noFill/>
          <a:ln w="28575">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4" name="Oval 18"/>
          <p:cNvSpPr>
            <a:spLocks noChangeArrowheads="1"/>
          </p:cNvSpPr>
          <p:nvPr/>
        </p:nvSpPr>
        <p:spPr bwMode="auto">
          <a:xfrm>
            <a:off x="10230517" y="3494125"/>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25" name="Text Box 17"/>
          <p:cNvSpPr txBox="1">
            <a:spLocks noChangeArrowheads="1"/>
          </p:cNvSpPr>
          <p:nvPr/>
        </p:nvSpPr>
        <p:spPr bwMode="auto">
          <a:xfrm>
            <a:off x="11281144" y="1708295"/>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b="1" i="1" dirty="0" smtClean="0">
                <a:latin typeface="Calibri" panose="020F0502020204030204" pitchFamily="34" charset="0"/>
                <a:cs typeface="Calibri" panose="020F0502020204030204" pitchFamily="34" charset="0"/>
              </a:rPr>
              <a:t>SRAS</a:t>
            </a:r>
            <a:r>
              <a:rPr lang="en-US" altLang="en-US" sz="1600" b="1" baseline="-25000" dirty="0" smtClean="0">
                <a:latin typeface="Calibri" panose="020F0502020204030204" pitchFamily="34" charset="0"/>
                <a:cs typeface="Calibri" panose="020F0502020204030204" pitchFamily="34" charset="0"/>
              </a:rPr>
              <a:t>2</a:t>
            </a:r>
            <a:endParaRPr lang="en-US" altLang="en-US" sz="1600" b="1" baseline="-25000" dirty="0">
              <a:latin typeface="Calibri" panose="020F0502020204030204" pitchFamily="34" charset="0"/>
              <a:cs typeface="Calibri" panose="020F0502020204030204" pitchFamily="34" charset="0"/>
            </a:endParaRPr>
          </a:p>
        </p:txBody>
      </p:sp>
      <p:sp>
        <p:nvSpPr>
          <p:cNvPr id="26" name="Text Box 14"/>
          <p:cNvSpPr txBox="1">
            <a:spLocks noChangeArrowheads="1"/>
          </p:cNvSpPr>
          <p:nvPr/>
        </p:nvSpPr>
        <p:spPr bwMode="auto">
          <a:xfrm>
            <a:off x="8427857" y="2158191"/>
            <a:ext cx="68601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dirty="0" smtClean="0">
                <a:latin typeface="Calibri" panose="020F0502020204030204" pitchFamily="34" charset="0"/>
                <a:cs typeface="Calibri" panose="020F0502020204030204" pitchFamily="34" charset="0"/>
              </a:rPr>
              <a:t>165</a:t>
            </a:r>
            <a:endParaRPr lang="en-US" altLang="en-US" sz="1600" dirty="0">
              <a:latin typeface="Calibri" panose="020F0502020204030204" pitchFamily="34" charset="0"/>
              <a:cs typeface="Calibri" panose="020F0502020204030204" pitchFamily="34" charset="0"/>
            </a:endParaRPr>
          </a:p>
        </p:txBody>
      </p:sp>
      <p:sp>
        <p:nvSpPr>
          <p:cNvPr id="27" name="TextBox 26"/>
          <p:cNvSpPr txBox="1"/>
          <p:nvPr/>
        </p:nvSpPr>
        <p:spPr>
          <a:xfrm>
            <a:off x="914383" y="5252486"/>
            <a:ext cx="8199492"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Thus, we see that </a:t>
            </a:r>
            <a:r>
              <a:rPr lang="en-US" sz="2800" dirty="0">
                <a:solidFill>
                  <a:srgbClr val="0070C0"/>
                </a:solidFill>
                <a:latin typeface="Calibri" panose="020F0502020204030204" pitchFamily="34" charset="0"/>
                <a:cs typeface="Calibri" panose="020F0502020204030204" pitchFamily="34" charset="0"/>
              </a:rPr>
              <a:t>when the expected price level decreases by some amount, the SRAS curve shifts downwards by the same amount</a:t>
            </a:r>
            <a:r>
              <a:rPr lang="en-US" sz="2800" dirty="0" smtClean="0">
                <a:latin typeface="Calibri" panose="020F0502020204030204" pitchFamily="34"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74849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long-run output affects the </a:t>
            </a:r>
            <a:r>
              <a:rPr lang="en-US" i="1" dirty="0" smtClean="0"/>
              <a:t>SRAS</a:t>
            </a:r>
            <a:r>
              <a:rPr lang="en-US" dirty="0" smtClean="0"/>
              <a:t> curve</a:t>
            </a:r>
            <a:endParaRPr lang="en-US" dirty="0"/>
          </a:p>
        </p:txBody>
      </p:sp>
      <p:sp>
        <p:nvSpPr>
          <p:cNvPr id="4" name="Content Placeholder 3"/>
          <p:cNvSpPr>
            <a:spLocks noGrp="1"/>
          </p:cNvSpPr>
          <p:nvPr>
            <p:ph idx="1"/>
          </p:nvPr>
        </p:nvSpPr>
        <p:spPr>
          <a:xfrm>
            <a:off x="609600" y="1447800"/>
            <a:ext cx="7731645" cy="4979126"/>
          </a:xfrm>
        </p:spPr>
        <p:txBody>
          <a:bodyPr/>
          <a:lstStyle/>
          <a:p>
            <a:r>
              <a:rPr lang="en-US" dirty="0"/>
              <a:t>Finally, let us return to the assumption that </a:t>
            </a:r>
            <a:r>
              <a:rPr lang="en-US" b="1" i="1" dirty="0" err="1"/>
              <a:t>P</a:t>
            </a:r>
            <a:r>
              <a:rPr lang="en-US" b="1" baseline="30000" dirty="0" err="1"/>
              <a:t>e</a:t>
            </a:r>
            <a:r>
              <a:rPr lang="en-US" b="1" dirty="0"/>
              <a:t> = 135 </a:t>
            </a:r>
            <a:r>
              <a:rPr lang="en-US" dirty="0" smtClean="0"/>
              <a:t>and consider </a:t>
            </a:r>
            <a:r>
              <a:rPr lang="en-US" i="1" dirty="0" smtClean="0"/>
              <a:t>two </a:t>
            </a:r>
            <a:r>
              <a:rPr lang="en-US" i="1" dirty="0"/>
              <a:t>different values of the full-employment </a:t>
            </a:r>
            <a:r>
              <a:rPr lang="en-US" i="1" dirty="0" smtClean="0"/>
              <a:t>output</a:t>
            </a:r>
            <a:r>
              <a:rPr lang="en-US" dirty="0" smtClean="0"/>
              <a:t>. </a:t>
            </a:r>
            <a:endParaRPr lang="en-US" dirty="0"/>
          </a:p>
          <a:p>
            <a:r>
              <a:rPr lang="en-US" dirty="0" smtClean="0"/>
              <a:t>If </a:t>
            </a:r>
            <a:r>
              <a:rPr lang="en-US" i="1" dirty="0">
                <a:solidFill>
                  <a:srgbClr val="0070C0"/>
                </a:solidFill>
              </a:rPr>
              <a:t>Y</a:t>
            </a:r>
            <a:r>
              <a:rPr lang="en-US" baseline="-25000" dirty="0">
                <a:solidFill>
                  <a:srgbClr val="0070C0"/>
                </a:solidFill>
              </a:rPr>
              <a:t>N</a:t>
            </a:r>
            <a:r>
              <a:rPr lang="en-US" dirty="0">
                <a:solidFill>
                  <a:srgbClr val="0070C0"/>
                </a:solidFill>
              </a:rPr>
              <a:t> = $1 million</a:t>
            </a:r>
            <a:r>
              <a:rPr lang="en-US" dirty="0"/>
              <a:t>, we can say that </a:t>
            </a:r>
            <a:endParaRPr lang="en-US" dirty="0" smtClean="0"/>
          </a:p>
          <a:p>
            <a:pPr lvl="1"/>
            <a:r>
              <a:rPr lang="en-US" dirty="0" smtClean="0"/>
              <a:t>at </a:t>
            </a:r>
            <a:r>
              <a:rPr lang="en-US" i="1" dirty="0"/>
              <a:t>P</a:t>
            </a:r>
            <a:r>
              <a:rPr lang="en-US" dirty="0"/>
              <a:t> = </a:t>
            </a:r>
            <a:r>
              <a:rPr lang="en-US" i="1" dirty="0" err="1"/>
              <a:t>P</a:t>
            </a:r>
            <a:r>
              <a:rPr lang="en-US" baseline="30000" dirty="0" err="1"/>
              <a:t>e</a:t>
            </a:r>
            <a:r>
              <a:rPr lang="en-US" dirty="0"/>
              <a:t> = 135 </a:t>
            </a:r>
            <a:r>
              <a:rPr lang="en-US" dirty="0" smtClean="0"/>
              <a:t>it must be that </a:t>
            </a:r>
            <a:r>
              <a:rPr lang="en-US" i="1" dirty="0"/>
              <a:t>Y</a:t>
            </a:r>
            <a:r>
              <a:rPr lang="en-US" dirty="0"/>
              <a:t> = </a:t>
            </a:r>
            <a:r>
              <a:rPr lang="en-US" i="1" dirty="0"/>
              <a:t>Y</a:t>
            </a:r>
            <a:r>
              <a:rPr lang="en-US" baseline="-25000" dirty="0"/>
              <a:t>N</a:t>
            </a:r>
            <a:r>
              <a:rPr lang="en-US" dirty="0"/>
              <a:t> = $1 million, </a:t>
            </a:r>
            <a:endParaRPr lang="en-US" dirty="0" smtClean="0"/>
          </a:p>
          <a:p>
            <a:pPr lvl="1"/>
            <a:r>
              <a:rPr lang="en-US" dirty="0" smtClean="0"/>
              <a:t>at </a:t>
            </a:r>
            <a:r>
              <a:rPr lang="en-US" i="1" dirty="0"/>
              <a:t>P</a:t>
            </a:r>
            <a:r>
              <a:rPr lang="en-US" dirty="0"/>
              <a:t> &gt; 135 it must be that </a:t>
            </a:r>
            <a:r>
              <a:rPr lang="en-US" i="1" dirty="0" smtClean="0"/>
              <a:t>Y</a:t>
            </a:r>
            <a:r>
              <a:rPr lang="en-US" dirty="0" smtClean="0"/>
              <a:t> </a:t>
            </a:r>
            <a:r>
              <a:rPr lang="en-US" dirty="0"/>
              <a:t>&gt; $1 million, and </a:t>
            </a:r>
            <a:endParaRPr lang="en-US" dirty="0" smtClean="0"/>
          </a:p>
          <a:p>
            <a:pPr lvl="1"/>
            <a:r>
              <a:rPr lang="en-US" dirty="0" smtClean="0"/>
              <a:t>at </a:t>
            </a:r>
            <a:r>
              <a:rPr lang="en-US" i="1" dirty="0"/>
              <a:t>P</a:t>
            </a:r>
            <a:r>
              <a:rPr lang="en-US" dirty="0"/>
              <a:t> &lt; 135 it must be that </a:t>
            </a:r>
            <a:r>
              <a:rPr lang="en-US" i="1" dirty="0" smtClean="0"/>
              <a:t>Y</a:t>
            </a:r>
            <a:r>
              <a:rPr lang="en-US" dirty="0" smtClean="0"/>
              <a:t> </a:t>
            </a:r>
            <a:r>
              <a:rPr lang="en-US" dirty="0"/>
              <a:t>&lt; $1 million. </a:t>
            </a:r>
            <a:endParaRPr lang="en-US" dirty="0" smtClean="0"/>
          </a:p>
          <a:p>
            <a:r>
              <a:rPr lang="en-US" dirty="0" smtClean="0"/>
              <a:t>This </a:t>
            </a:r>
            <a:r>
              <a:rPr lang="en-US" dirty="0"/>
              <a:t>is </a:t>
            </a:r>
            <a:r>
              <a:rPr lang="en-US" dirty="0" smtClean="0"/>
              <a:t>the </a:t>
            </a:r>
            <a:r>
              <a:rPr lang="en-US" dirty="0"/>
              <a:t>upward-sloping </a:t>
            </a:r>
            <a:r>
              <a:rPr lang="en-US" i="1" dirty="0"/>
              <a:t>SRAS</a:t>
            </a:r>
            <a:r>
              <a:rPr lang="en-US" dirty="0"/>
              <a:t> curve (</a:t>
            </a:r>
            <a:r>
              <a:rPr lang="en-US" i="1" dirty="0" smtClean="0"/>
              <a:t>SRAS</a:t>
            </a:r>
            <a:r>
              <a:rPr lang="en-US" baseline="-25000" dirty="0" smtClean="0"/>
              <a:t>1</a:t>
            </a:r>
            <a:r>
              <a:rPr lang="en-US" dirty="0" smtClean="0"/>
              <a:t>) we saw earlier.</a:t>
            </a:r>
            <a:endParaRPr lang="en-US" dirty="0"/>
          </a:p>
          <a:p>
            <a:endParaRPr lang="en-US" dirty="0"/>
          </a:p>
        </p:txBody>
      </p:sp>
      <p:sp>
        <p:nvSpPr>
          <p:cNvPr id="5" name="Line 5"/>
          <p:cNvSpPr>
            <a:spLocks noChangeShapeType="1"/>
          </p:cNvSpPr>
          <p:nvPr/>
        </p:nvSpPr>
        <p:spPr bwMode="auto">
          <a:xfrm>
            <a:off x="9117420" y="4150019"/>
            <a:ext cx="2743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flipV="1">
            <a:off x="9117420" y="1711619"/>
            <a:ext cx="0" cy="2438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 name="Line 7"/>
          <p:cNvSpPr>
            <a:spLocks noChangeShapeType="1"/>
          </p:cNvSpPr>
          <p:nvPr/>
        </p:nvSpPr>
        <p:spPr bwMode="auto">
          <a:xfrm flipV="1">
            <a:off x="9650820" y="1787819"/>
            <a:ext cx="1524000" cy="19050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8" name="Text Box 10"/>
          <p:cNvSpPr txBox="1">
            <a:spLocks noChangeArrowheads="1"/>
          </p:cNvSpPr>
          <p:nvPr/>
        </p:nvSpPr>
        <p:spPr bwMode="auto">
          <a:xfrm>
            <a:off x="8812620" y="1635419"/>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P</a:t>
            </a:r>
            <a:endParaRPr lang="en-US" altLang="en-US" sz="1600">
              <a:latin typeface="Calibri" panose="020F0502020204030204" pitchFamily="34" charset="0"/>
              <a:cs typeface="Calibri" panose="020F0502020204030204" pitchFamily="34" charset="0"/>
            </a:endParaRPr>
          </a:p>
        </p:txBody>
      </p:sp>
      <p:sp>
        <p:nvSpPr>
          <p:cNvPr id="9" name="Text Box 11"/>
          <p:cNvSpPr txBox="1">
            <a:spLocks noChangeArrowheads="1"/>
          </p:cNvSpPr>
          <p:nvPr/>
        </p:nvSpPr>
        <p:spPr bwMode="auto">
          <a:xfrm>
            <a:off x="11632020" y="416242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Y</a:t>
            </a:r>
            <a:endParaRPr lang="en-US" altLang="en-US" sz="1600">
              <a:latin typeface="Calibri" panose="020F0502020204030204" pitchFamily="34" charset="0"/>
              <a:cs typeface="Calibri" panose="020F0502020204030204" pitchFamily="34" charset="0"/>
            </a:endParaRPr>
          </a:p>
        </p:txBody>
      </p:sp>
      <p:sp>
        <p:nvSpPr>
          <p:cNvPr id="10" name="Line 12"/>
          <p:cNvSpPr>
            <a:spLocks noChangeShapeType="1"/>
          </p:cNvSpPr>
          <p:nvPr/>
        </p:nvSpPr>
        <p:spPr bwMode="auto">
          <a:xfrm>
            <a:off x="9117420" y="2930819"/>
            <a:ext cx="11430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 name="Line 13"/>
          <p:cNvSpPr>
            <a:spLocks noChangeShapeType="1"/>
          </p:cNvSpPr>
          <p:nvPr/>
        </p:nvSpPr>
        <p:spPr bwMode="auto">
          <a:xfrm>
            <a:off x="10260420" y="2930819"/>
            <a:ext cx="0" cy="1219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2" name="Text Box 14"/>
          <p:cNvSpPr txBox="1">
            <a:spLocks noChangeArrowheads="1"/>
          </p:cNvSpPr>
          <p:nvPr/>
        </p:nvSpPr>
        <p:spPr bwMode="auto">
          <a:xfrm>
            <a:off x="8126820" y="2778419"/>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b="1" i="1" dirty="0" err="1" smtClean="0">
                <a:latin typeface="Calibri" panose="020F0502020204030204" pitchFamily="34" charset="0"/>
                <a:cs typeface="Calibri" panose="020F0502020204030204" pitchFamily="34" charset="0"/>
              </a:rPr>
              <a:t>P</a:t>
            </a:r>
            <a:r>
              <a:rPr lang="en-US" altLang="en-US" sz="1600" b="1" baseline="30000" dirty="0" err="1" smtClean="0">
                <a:latin typeface="Calibri" panose="020F0502020204030204" pitchFamily="34" charset="0"/>
                <a:cs typeface="Calibri" panose="020F0502020204030204" pitchFamily="34" charset="0"/>
              </a:rPr>
              <a:t>e</a:t>
            </a:r>
            <a:r>
              <a:rPr lang="en-US" altLang="en-US" sz="1600" b="1" dirty="0" smtClean="0">
                <a:latin typeface="Calibri" panose="020F0502020204030204" pitchFamily="34" charset="0"/>
                <a:cs typeface="Calibri" panose="020F0502020204030204" pitchFamily="34" charset="0"/>
              </a:rPr>
              <a:t> = 135</a:t>
            </a:r>
            <a:endParaRPr lang="en-US" altLang="en-US" sz="1600" b="1" dirty="0">
              <a:latin typeface="Calibri" panose="020F0502020204030204" pitchFamily="34" charset="0"/>
              <a:cs typeface="Calibri" panose="020F0502020204030204" pitchFamily="34" charset="0"/>
            </a:endParaRPr>
          </a:p>
        </p:txBody>
      </p:sp>
      <p:sp>
        <p:nvSpPr>
          <p:cNvPr id="13" name="Text Box 15"/>
          <p:cNvSpPr txBox="1">
            <a:spLocks noChangeArrowheads="1"/>
          </p:cNvSpPr>
          <p:nvPr/>
        </p:nvSpPr>
        <p:spPr bwMode="auto">
          <a:xfrm>
            <a:off x="9748503" y="4162421"/>
            <a:ext cx="1054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600" b="1" i="1" dirty="0" smtClean="0">
                <a:latin typeface="Calibri" panose="020F0502020204030204" pitchFamily="34" charset="0"/>
                <a:cs typeface="Calibri" panose="020F0502020204030204" pitchFamily="34" charset="0"/>
              </a:rPr>
              <a:t>Y</a:t>
            </a:r>
            <a:r>
              <a:rPr lang="en-US" altLang="en-US" sz="1600" b="1" baseline="-25000" dirty="0" smtClean="0">
                <a:latin typeface="Calibri" panose="020F0502020204030204" pitchFamily="34" charset="0"/>
                <a:cs typeface="Calibri" panose="020F0502020204030204" pitchFamily="34" charset="0"/>
              </a:rPr>
              <a:t>N</a:t>
            </a:r>
            <a:r>
              <a:rPr lang="en-US" altLang="en-US" sz="1600" b="1" dirty="0" smtClean="0">
                <a:latin typeface="Calibri" panose="020F0502020204030204" pitchFamily="34" charset="0"/>
                <a:cs typeface="Calibri" panose="020F0502020204030204" pitchFamily="34" charset="0"/>
              </a:rPr>
              <a:t> = $1m</a:t>
            </a:r>
            <a:endParaRPr lang="en-US" altLang="en-US" sz="1600" b="1" baseline="-25000" dirty="0">
              <a:latin typeface="Calibri" panose="020F0502020204030204" pitchFamily="34" charset="0"/>
              <a:cs typeface="Calibri" panose="020F0502020204030204" pitchFamily="34" charset="0"/>
            </a:endParaRPr>
          </a:p>
        </p:txBody>
      </p:sp>
      <p:sp>
        <p:nvSpPr>
          <p:cNvPr id="14" name="Oval 18"/>
          <p:cNvSpPr>
            <a:spLocks noChangeArrowheads="1"/>
          </p:cNvSpPr>
          <p:nvPr/>
        </p:nvSpPr>
        <p:spPr bwMode="auto">
          <a:xfrm>
            <a:off x="10212795" y="2902244"/>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5" name="Line 27"/>
          <p:cNvSpPr>
            <a:spLocks noChangeShapeType="1"/>
          </p:cNvSpPr>
          <p:nvPr/>
        </p:nvSpPr>
        <p:spPr bwMode="auto">
          <a:xfrm>
            <a:off x="9117420" y="2321219"/>
            <a:ext cx="16002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6" name="Line 28"/>
          <p:cNvSpPr>
            <a:spLocks noChangeShapeType="1"/>
          </p:cNvSpPr>
          <p:nvPr/>
        </p:nvSpPr>
        <p:spPr bwMode="auto">
          <a:xfrm>
            <a:off x="10731796" y="2321219"/>
            <a:ext cx="0" cy="18288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7" name="Oval 29"/>
          <p:cNvSpPr>
            <a:spLocks noChangeArrowheads="1"/>
          </p:cNvSpPr>
          <p:nvPr/>
        </p:nvSpPr>
        <p:spPr bwMode="auto">
          <a:xfrm>
            <a:off x="10689045" y="2302169"/>
            <a:ext cx="76200" cy="762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8" name="Text Box 17"/>
          <p:cNvSpPr txBox="1">
            <a:spLocks noChangeArrowheads="1"/>
          </p:cNvSpPr>
          <p:nvPr/>
        </p:nvSpPr>
        <p:spPr bwMode="auto">
          <a:xfrm>
            <a:off x="10802681" y="1435394"/>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b="1" i="1" dirty="0" smtClean="0">
                <a:latin typeface="Calibri" panose="020F0502020204030204" pitchFamily="34" charset="0"/>
                <a:cs typeface="Calibri" panose="020F0502020204030204" pitchFamily="34" charset="0"/>
              </a:rPr>
              <a:t>SRAS</a:t>
            </a:r>
            <a:r>
              <a:rPr lang="en-US" altLang="en-US" sz="1600" b="1" baseline="-25000" dirty="0" smtClean="0">
                <a:latin typeface="Calibri" panose="020F0502020204030204" pitchFamily="34" charset="0"/>
                <a:cs typeface="Calibri" panose="020F0502020204030204" pitchFamily="34" charset="0"/>
              </a:rPr>
              <a:t>1</a:t>
            </a:r>
            <a:endParaRPr lang="en-US" altLang="en-US" sz="1600" b="1" baseline="-25000" dirty="0">
              <a:latin typeface="Calibri" panose="020F0502020204030204" pitchFamily="34" charset="0"/>
              <a:cs typeface="Calibri" panose="020F0502020204030204" pitchFamily="34" charset="0"/>
            </a:endParaRPr>
          </a:p>
        </p:txBody>
      </p:sp>
      <p:sp>
        <p:nvSpPr>
          <p:cNvPr id="19" name="Line 12"/>
          <p:cNvSpPr>
            <a:spLocks noChangeShapeType="1"/>
          </p:cNvSpPr>
          <p:nvPr/>
        </p:nvSpPr>
        <p:spPr bwMode="auto">
          <a:xfrm>
            <a:off x="9120963" y="3522699"/>
            <a:ext cx="64008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0" name="Line 13"/>
          <p:cNvSpPr>
            <a:spLocks noChangeShapeType="1"/>
          </p:cNvSpPr>
          <p:nvPr/>
        </p:nvSpPr>
        <p:spPr bwMode="auto">
          <a:xfrm>
            <a:off x="9803439" y="3523411"/>
            <a:ext cx="0" cy="64008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1" name="Oval 18"/>
          <p:cNvSpPr>
            <a:spLocks noChangeArrowheads="1"/>
          </p:cNvSpPr>
          <p:nvPr/>
        </p:nvSpPr>
        <p:spPr bwMode="auto">
          <a:xfrm>
            <a:off x="9748503" y="3479943"/>
            <a:ext cx="76200" cy="76200"/>
          </a:xfrm>
          <a:prstGeom prst="ellipse">
            <a:avLst/>
          </a:prstGeom>
          <a:solidFill>
            <a:srgbClr val="FFFF66"/>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22" name="Oval 18"/>
          <p:cNvSpPr>
            <a:spLocks noChangeArrowheads="1"/>
          </p:cNvSpPr>
          <p:nvPr/>
        </p:nvSpPr>
        <p:spPr bwMode="auto">
          <a:xfrm>
            <a:off x="10231845" y="4102394"/>
            <a:ext cx="76200" cy="76200"/>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5041877"/>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long-run output affects the SRAS</a:t>
            </a:r>
          </a:p>
        </p:txBody>
      </p:sp>
      <p:sp>
        <p:nvSpPr>
          <p:cNvPr id="4" name="Content Placeholder 3"/>
          <p:cNvSpPr>
            <a:spLocks noGrp="1"/>
          </p:cNvSpPr>
          <p:nvPr>
            <p:ph idx="1"/>
          </p:nvPr>
        </p:nvSpPr>
        <p:spPr>
          <a:xfrm>
            <a:off x="609600" y="1447800"/>
            <a:ext cx="7759997" cy="4979126"/>
          </a:xfrm>
        </p:spPr>
        <p:txBody>
          <a:bodyPr/>
          <a:lstStyle/>
          <a:p>
            <a:r>
              <a:rPr lang="en-US" dirty="0"/>
              <a:t>On the other </a:t>
            </a:r>
            <a:r>
              <a:rPr lang="en-US" dirty="0" smtClean="0"/>
              <a:t>hand</a:t>
            </a:r>
            <a:r>
              <a:rPr lang="en-US" dirty="0"/>
              <a:t>:</a:t>
            </a:r>
            <a:endParaRPr lang="en-US" dirty="0" smtClean="0"/>
          </a:p>
          <a:p>
            <a:r>
              <a:rPr lang="en-US" dirty="0"/>
              <a:t>If </a:t>
            </a:r>
            <a:r>
              <a:rPr lang="en-US" i="1" dirty="0">
                <a:solidFill>
                  <a:srgbClr val="0070C0"/>
                </a:solidFill>
              </a:rPr>
              <a:t>Y</a:t>
            </a:r>
            <a:r>
              <a:rPr lang="en-US" baseline="-25000" dirty="0">
                <a:solidFill>
                  <a:srgbClr val="0070C0"/>
                </a:solidFill>
              </a:rPr>
              <a:t>N</a:t>
            </a:r>
            <a:r>
              <a:rPr lang="en-US" dirty="0">
                <a:solidFill>
                  <a:srgbClr val="0070C0"/>
                </a:solidFill>
              </a:rPr>
              <a:t> = </a:t>
            </a:r>
            <a:r>
              <a:rPr lang="en-US" dirty="0" smtClean="0">
                <a:solidFill>
                  <a:srgbClr val="0070C0"/>
                </a:solidFill>
              </a:rPr>
              <a:t>$2 </a:t>
            </a:r>
            <a:r>
              <a:rPr lang="en-US" dirty="0">
                <a:solidFill>
                  <a:srgbClr val="0070C0"/>
                </a:solidFill>
              </a:rPr>
              <a:t>million</a:t>
            </a:r>
            <a:r>
              <a:rPr lang="en-US" dirty="0"/>
              <a:t>, we can say that </a:t>
            </a:r>
          </a:p>
          <a:p>
            <a:pPr lvl="1"/>
            <a:r>
              <a:rPr lang="en-US" dirty="0"/>
              <a:t>at </a:t>
            </a:r>
            <a:r>
              <a:rPr lang="en-US" i="1" dirty="0"/>
              <a:t>P</a:t>
            </a:r>
            <a:r>
              <a:rPr lang="en-US" dirty="0"/>
              <a:t> = </a:t>
            </a:r>
            <a:r>
              <a:rPr lang="en-US" i="1" dirty="0" err="1"/>
              <a:t>P</a:t>
            </a:r>
            <a:r>
              <a:rPr lang="en-US" baseline="30000" dirty="0" err="1"/>
              <a:t>e</a:t>
            </a:r>
            <a:r>
              <a:rPr lang="en-US" dirty="0"/>
              <a:t> = 135 it must be that </a:t>
            </a:r>
            <a:r>
              <a:rPr lang="en-US" i="1" dirty="0"/>
              <a:t>Y</a:t>
            </a:r>
            <a:r>
              <a:rPr lang="en-US" dirty="0"/>
              <a:t> = </a:t>
            </a:r>
            <a:r>
              <a:rPr lang="en-US" i="1" dirty="0"/>
              <a:t>Y</a:t>
            </a:r>
            <a:r>
              <a:rPr lang="en-US" baseline="-25000" dirty="0"/>
              <a:t>N</a:t>
            </a:r>
            <a:r>
              <a:rPr lang="en-US" dirty="0"/>
              <a:t> = </a:t>
            </a:r>
            <a:r>
              <a:rPr lang="en-US" dirty="0" smtClean="0"/>
              <a:t>$2 </a:t>
            </a:r>
            <a:r>
              <a:rPr lang="en-US" dirty="0"/>
              <a:t>million, </a:t>
            </a:r>
          </a:p>
          <a:p>
            <a:pPr lvl="1"/>
            <a:r>
              <a:rPr lang="en-US" dirty="0"/>
              <a:t>at </a:t>
            </a:r>
            <a:r>
              <a:rPr lang="en-US" i="1" dirty="0"/>
              <a:t>P</a:t>
            </a:r>
            <a:r>
              <a:rPr lang="en-US" dirty="0"/>
              <a:t> &gt; 135 it must be that </a:t>
            </a:r>
            <a:r>
              <a:rPr lang="en-US" i="1" dirty="0"/>
              <a:t>Y</a:t>
            </a:r>
            <a:r>
              <a:rPr lang="en-US" dirty="0"/>
              <a:t> &gt; </a:t>
            </a:r>
            <a:r>
              <a:rPr lang="en-US" dirty="0" smtClean="0"/>
              <a:t>$2 </a:t>
            </a:r>
            <a:r>
              <a:rPr lang="en-US" dirty="0"/>
              <a:t>million, and </a:t>
            </a:r>
          </a:p>
          <a:p>
            <a:pPr lvl="1"/>
            <a:r>
              <a:rPr lang="en-US" dirty="0"/>
              <a:t>at </a:t>
            </a:r>
            <a:r>
              <a:rPr lang="en-US" i="1" dirty="0"/>
              <a:t>P</a:t>
            </a:r>
            <a:r>
              <a:rPr lang="en-US" dirty="0"/>
              <a:t> &lt; 135 it must be that </a:t>
            </a:r>
            <a:r>
              <a:rPr lang="en-US" i="1" dirty="0"/>
              <a:t>Y</a:t>
            </a:r>
            <a:r>
              <a:rPr lang="en-US" dirty="0"/>
              <a:t> &lt; </a:t>
            </a:r>
            <a:r>
              <a:rPr lang="en-US" dirty="0" smtClean="0"/>
              <a:t>$2 </a:t>
            </a:r>
            <a:r>
              <a:rPr lang="en-US" dirty="0"/>
              <a:t>million. </a:t>
            </a:r>
          </a:p>
          <a:p>
            <a:r>
              <a:rPr lang="en-US" dirty="0"/>
              <a:t>This is shown as </a:t>
            </a:r>
            <a:r>
              <a:rPr lang="en-US" i="1" dirty="0" smtClean="0"/>
              <a:t>SRAS</a:t>
            </a:r>
            <a:r>
              <a:rPr lang="en-US" baseline="-25000" dirty="0" smtClean="0"/>
              <a:t>3</a:t>
            </a:r>
            <a:r>
              <a:rPr lang="en-US" dirty="0" smtClean="0"/>
              <a:t>.</a:t>
            </a:r>
            <a:endParaRPr lang="en-US" dirty="0"/>
          </a:p>
        </p:txBody>
      </p:sp>
      <p:sp>
        <p:nvSpPr>
          <p:cNvPr id="5" name="Line 5"/>
          <p:cNvSpPr>
            <a:spLocks noChangeShapeType="1"/>
          </p:cNvSpPr>
          <p:nvPr/>
        </p:nvSpPr>
        <p:spPr bwMode="auto">
          <a:xfrm>
            <a:off x="9117420" y="4150019"/>
            <a:ext cx="27432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 name="Line 6"/>
          <p:cNvSpPr>
            <a:spLocks noChangeShapeType="1"/>
          </p:cNvSpPr>
          <p:nvPr/>
        </p:nvSpPr>
        <p:spPr bwMode="auto">
          <a:xfrm flipV="1">
            <a:off x="9117420" y="1711619"/>
            <a:ext cx="0" cy="2438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 name="Line 7"/>
          <p:cNvSpPr>
            <a:spLocks noChangeShapeType="1"/>
          </p:cNvSpPr>
          <p:nvPr/>
        </p:nvSpPr>
        <p:spPr bwMode="auto">
          <a:xfrm flipV="1">
            <a:off x="9650820" y="1787819"/>
            <a:ext cx="1524000" cy="1905000"/>
          </a:xfrm>
          <a:prstGeom prst="line">
            <a:avLst/>
          </a:prstGeom>
          <a:noFill/>
          <a:ln w="28575">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8" name="Text Box 10"/>
          <p:cNvSpPr txBox="1">
            <a:spLocks noChangeArrowheads="1"/>
          </p:cNvSpPr>
          <p:nvPr/>
        </p:nvSpPr>
        <p:spPr bwMode="auto">
          <a:xfrm>
            <a:off x="8812620" y="1635419"/>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P</a:t>
            </a:r>
            <a:endParaRPr lang="en-US" altLang="en-US" sz="1600">
              <a:latin typeface="Calibri" panose="020F0502020204030204" pitchFamily="34" charset="0"/>
              <a:cs typeface="Calibri" panose="020F0502020204030204" pitchFamily="34" charset="0"/>
            </a:endParaRPr>
          </a:p>
        </p:txBody>
      </p:sp>
      <p:sp>
        <p:nvSpPr>
          <p:cNvPr id="9" name="Text Box 11"/>
          <p:cNvSpPr txBox="1">
            <a:spLocks noChangeArrowheads="1"/>
          </p:cNvSpPr>
          <p:nvPr/>
        </p:nvSpPr>
        <p:spPr bwMode="auto">
          <a:xfrm>
            <a:off x="11632020" y="4162420"/>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i="1">
                <a:latin typeface="Calibri" panose="020F0502020204030204" pitchFamily="34" charset="0"/>
                <a:cs typeface="Calibri" panose="020F0502020204030204" pitchFamily="34" charset="0"/>
              </a:rPr>
              <a:t>Y</a:t>
            </a:r>
            <a:endParaRPr lang="en-US" altLang="en-US" sz="1600">
              <a:latin typeface="Calibri" panose="020F0502020204030204" pitchFamily="34" charset="0"/>
              <a:cs typeface="Calibri" panose="020F0502020204030204" pitchFamily="34" charset="0"/>
            </a:endParaRPr>
          </a:p>
        </p:txBody>
      </p:sp>
      <p:sp>
        <p:nvSpPr>
          <p:cNvPr id="10" name="Line 12"/>
          <p:cNvSpPr>
            <a:spLocks noChangeShapeType="1"/>
          </p:cNvSpPr>
          <p:nvPr/>
        </p:nvSpPr>
        <p:spPr bwMode="auto">
          <a:xfrm>
            <a:off x="9117420" y="2930819"/>
            <a:ext cx="164592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 name="Line 13"/>
          <p:cNvSpPr>
            <a:spLocks noChangeShapeType="1"/>
          </p:cNvSpPr>
          <p:nvPr/>
        </p:nvSpPr>
        <p:spPr bwMode="auto">
          <a:xfrm>
            <a:off x="10260420" y="2930819"/>
            <a:ext cx="0" cy="12192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2" name="Text Box 14"/>
          <p:cNvSpPr txBox="1">
            <a:spLocks noChangeArrowheads="1"/>
          </p:cNvSpPr>
          <p:nvPr/>
        </p:nvSpPr>
        <p:spPr bwMode="auto">
          <a:xfrm>
            <a:off x="8126820" y="2778419"/>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50000"/>
              </a:spcBef>
              <a:buFontTx/>
              <a:buNone/>
            </a:pPr>
            <a:r>
              <a:rPr lang="en-US" altLang="en-US" sz="1600" b="1" i="1" dirty="0" err="1" smtClean="0">
                <a:latin typeface="Calibri" panose="020F0502020204030204" pitchFamily="34" charset="0"/>
                <a:cs typeface="Calibri" panose="020F0502020204030204" pitchFamily="34" charset="0"/>
              </a:rPr>
              <a:t>P</a:t>
            </a:r>
            <a:r>
              <a:rPr lang="en-US" altLang="en-US" sz="1600" b="1" baseline="30000" dirty="0" err="1" smtClean="0">
                <a:latin typeface="Calibri" panose="020F0502020204030204" pitchFamily="34" charset="0"/>
                <a:cs typeface="Calibri" panose="020F0502020204030204" pitchFamily="34" charset="0"/>
              </a:rPr>
              <a:t>e</a:t>
            </a:r>
            <a:r>
              <a:rPr lang="en-US" altLang="en-US" sz="1600" b="1" dirty="0" smtClean="0">
                <a:latin typeface="Calibri" panose="020F0502020204030204" pitchFamily="34" charset="0"/>
                <a:cs typeface="Calibri" panose="020F0502020204030204" pitchFamily="34" charset="0"/>
              </a:rPr>
              <a:t> = 135</a:t>
            </a:r>
            <a:endParaRPr lang="en-US" altLang="en-US" sz="1600" b="1" dirty="0">
              <a:latin typeface="Calibri" panose="020F0502020204030204" pitchFamily="34" charset="0"/>
              <a:cs typeface="Calibri" panose="020F0502020204030204" pitchFamily="34" charset="0"/>
            </a:endParaRPr>
          </a:p>
        </p:txBody>
      </p:sp>
      <p:sp>
        <p:nvSpPr>
          <p:cNvPr id="13" name="Text Box 15"/>
          <p:cNvSpPr txBox="1">
            <a:spLocks noChangeArrowheads="1"/>
          </p:cNvSpPr>
          <p:nvPr/>
        </p:nvSpPr>
        <p:spPr bwMode="auto">
          <a:xfrm>
            <a:off x="10205703" y="4162421"/>
            <a:ext cx="105417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50000"/>
              </a:spcBef>
              <a:buFontTx/>
              <a:buNone/>
            </a:pPr>
            <a:r>
              <a:rPr lang="en-US" altLang="en-US" sz="1600" b="1" i="1" dirty="0" smtClean="0">
                <a:latin typeface="Calibri" panose="020F0502020204030204" pitchFamily="34" charset="0"/>
                <a:cs typeface="Calibri" panose="020F0502020204030204" pitchFamily="34" charset="0"/>
              </a:rPr>
              <a:t>Y</a:t>
            </a:r>
            <a:r>
              <a:rPr lang="en-US" altLang="en-US" sz="1600" b="1" baseline="-25000" dirty="0" smtClean="0">
                <a:latin typeface="Calibri" panose="020F0502020204030204" pitchFamily="34" charset="0"/>
                <a:cs typeface="Calibri" panose="020F0502020204030204" pitchFamily="34" charset="0"/>
              </a:rPr>
              <a:t>N</a:t>
            </a:r>
            <a:r>
              <a:rPr lang="en-US" altLang="en-US" sz="1600" b="1" dirty="0" smtClean="0">
                <a:latin typeface="Calibri" panose="020F0502020204030204" pitchFamily="34" charset="0"/>
                <a:cs typeface="Calibri" panose="020F0502020204030204" pitchFamily="34" charset="0"/>
              </a:rPr>
              <a:t> = $2m</a:t>
            </a:r>
            <a:endParaRPr lang="en-US" altLang="en-US" sz="1600" b="1" baseline="-25000" dirty="0">
              <a:latin typeface="Calibri" panose="020F0502020204030204" pitchFamily="34" charset="0"/>
              <a:cs typeface="Calibri" panose="020F0502020204030204" pitchFamily="34" charset="0"/>
            </a:endParaRPr>
          </a:p>
        </p:txBody>
      </p:sp>
      <p:sp>
        <p:nvSpPr>
          <p:cNvPr id="14" name="Oval 18"/>
          <p:cNvSpPr>
            <a:spLocks noChangeArrowheads="1"/>
          </p:cNvSpPr>
          <p:nvPr/>
        </p:nvSpPr>
        <p:spPr bwMode="auto">
          <a:xfrm>
            <a:off x="10212795" y="2902244"/>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5" name="Line 27"/>
          <p:cNvSpPr>
            <a:spLocks noChangeShapeType="1"/>
          </p:cNvSpPr>
          <p:nvPr/>
        </p:nvSpPr>
        <p:spPr bwMode="auto">
          <a:xfrm>
            <a:off x="9117420" y="2321219"/>
            <a:ext cx="160020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6" name="Line 28"/>
          <p:cNvSpPr>
            <a:spLocks noChangeShapeType="1"/>
          </p:cNvSpPr>
          <p:nvPr/>
        </p:nvSpPr>
        <p:spPr bwMode="auto">
          <a:xfrm>
            <a:off x="10731796" y="2321219"/>
            <a:ext cx="0" cy="182880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7" name="Oval 29"/>
          <p:cNvSpPr>
            <a:spLocks noChangeArrowheads="1"/>
          </p:cNvSpPr>
          <p:nvPr/>
        </p:nvSpPr>
        <p:spPr bwMode="auto">
          <a:xfrm>
            <a:off x="10689045" y="2302169"/>
            <a:ext cx="76200" cy="76200"/>
          </a:xfrm>
          <a:prstGeom prst="ellipse">
            <a:avLst/>
          </a:prstGeom>
          <a:solidFill>
            <a:schemeClr val="hlink"/>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8" name="Text Box 17"/>
          <p:cNvSpPr txBox="1">
            <a:spLocks noChangeArrowheads="1"/>
          </p:cNvSpPr>
          <p:nvPr/>
        </p:nvSpPr>
        <p:spPr bwMode="auto">
          <a:xfrm>
            <a:off x="10802681" y="1435394"/>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b="1" i="1" dirty="0" smtClean="0">
                <a:latin typeface="Calibri" panose="020F0502020204030204" pitchFamily="34" charset="0"/>
                <a:cs typeface="Calibri" panose="020F0502020204030204" pitchFamily="34" charset="0"/>
              </a:rPr>
              <a:t>SRAS</a:t>
            </a:r>
            <a:r>
              <a:rPr lang="en-US" altLang="en-US" sz="1600" b="1" baseline="-25000" dirty="0" smtClean="0">
                <a:latin typeface="Calibri" panose="020F0502020204030204" pitchFamily="34" charset="0"/>
                <a:cs typeface="Calibri" panose="020F0502020204030204" pitchFamily="34" charset="0"/>
              </a:rPr>
              <a:t>1</a:t>
            </a:r>
            <a:endParaRPr lang="en-US" altLang="en-US" sz="1600" b="1" baseline="-25000" dirty="0">
              <a:latin typeface="Calibri" panose="020F0502020204030204" pitchFamily="34" charset="0"/>
              <a:cs typeface="Calibri" panose="020F0502020204030204" pitchFamily="34" charset="0"/>
            </a:endParaRPr>
          </a:p>
        </p:txBody>
      </p:sp>
      <p:sp>
        <p:nvSpPr>
          <p:cNvPr id="19" name="Line 12"/>
          <p:cNvSpPr>
            <a:spLocks noChangeShapeType="1"/>
          </p:cNvSpPr>
          <p:nvPr/>
        </p:nvSpPr>
        <p:spPr bwMode="auto">
          <a:xfrm>
            <a:off x="9120963" y="3522699"/>
            <a:ext cx="640080" cy="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0" name="Line 13"/>
          <p:cNvSpPr>
            <a:spLocks noChangeShapeType="1"/>
          </p:cNvSpPr>
          <p:nvPr/>
        </p:nvSpPr>
        <p:spPr bwMode="auto">
          <a:xfrm>
            <a:off x="9803439" y="3523411"/>
            <a:ext cx="0" cy="640080"/>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1" name="Oval 18"/>
          <p:cNvSpPr>
            <a:spLocks noChangeArrowheads="1"/>
          </p:cNvSpPr>
          <p:nvPr/>
        </p:nvSpPr>
        <p:spPr bwMode="auto">
          <a:xfrm>
            <a:off x="9748503" y="3479943"/>
            <a:ext cx="76200" cy="76200"/>
          </a:xfrm>
          <a:prstGeom prst="ellipse">
            <a:avLst/>
          </a:prstGeom>
          <a:solidFill>
            <a:srgbClr val="FFFF66"/>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22" name="Oval 18"/>
          <p:cNvSpPr>
            <a:spLocks noChangeArrowheads="1"/>
          </p:cNvSpPr>
          <p:nvPr/>
        </p:nvSpPr>
        <p:spPr bwMode="auto">
          <a:xfrm>
            <a:off x="10695395" y="4102394"/>
            <a:ext cx="76200" cy="76200"/>
          </a:xfrm>
          <a:prstGeom prst="ellipse">
            <a:avLst/>
          </a:prstGeom>
          <a:solidFill>
            <a:srgbClr val="FF0000"/>
          </a:solidFill>
          <a:ln w="12700">
            <a:solidFill>
              <a:srgbClr val="FF0000"/>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24" name="Line 7"/>
          <p:cNvSpPr>
            <a:spLocks noChangeShapeType="1"/>
          </p:cNvSpPr>
          <p:nvPr/>
        </p:nvSpPr>
        <p:spPr bwMode="auto">
          <a:xfrm flipV="1">
            <a:off x="10000070" y="1940219"/>
            <a:ext cx="1524000" cy="1905000"/>
          </a:xfrm>
          <a:prstGeom prst="line">
            <a:avLst/>
          </a:prstGeom>
          <a:noFill/>
          <a:ln w="28575">
            <a:solidFill>
              <a:srgbClr val="00B05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3" name="Oval 18"/>
          <p:cNvSpPr>
            <a:spLocks noChangeArrowheads="1"/>
          </p:cNvSpPr>
          <p:nvPr/>
        </p:nvSpPr>
        <p:spPr bwMode="auto">
          <a:xfrm>
            <a:off x="10695395" y="2902244"/>
            <a:ext cx="76200" cy="76200"/>
          </a:xfrm>
          <a:prstGeom prst="ellipse">
            <a:avLst/>
          </a:prstGeom>
          <a:solidFill>
            <a:schemeClr val="accent1"/>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25" name="Text Box 17"/>
          <p:cNvSpPr txBox="1">
            <a:spLocks noChangeArrowheads="1"/>
          </p:cNvSpPr>
          <p:nvPr/>
        </p:nvSpPr>
        <p:spPr bwMode="auto">
          <a:xfrm>
            <a:off x="11323381" y="1657644"/>
            <a:ext cx="7655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600" b="1" i="1" dirty="0" smtClean="0">
                <a:latin typeface="Calibri" panose="020F0502020204030204" pitchFamily="34" charset="0"/>
                <a:cs typeface="Calibri" panose="020F0502020204030204" pitchFamily="34" charset="0"/>
              </a:rPr>
              <a:t>SRAS</a:t>
            </a:r>
            <a:r>
              <a:rPr lang="en-US" altLang="en-US" sz="1600" b="1" baseline="-25000" dirty="0" smtClean="0">
                <a:latin typeface="Calibri" panose="020F0502020204030204" pitchFamily="34" charset="0"/>
                <a:cs typeface="Calibri" panose="020F0502020204030204" pitchFamily="34" charset="0"/>
              </a:rPr>
              <a:t>3</a:t>
            </a:r>
            <a:endParaRPr lang="en-US" altLang="en-US" sz="1600" b="1" baseline="-25000" dirty="0">
              <a:latin typeface="Calibri" panose="020F0502020204030204" pitchFamily="34" charset="0"/>
              <a:cs typeface="Calibri" panose="020F0502020204030204" pitchFamily="34" charset="0"/>
            </a:endParaRPr>
          </a:p>
        </p:txBody>
      </p:sp>
      <p:sp>
        <p:nvSpPr>
          <p:cNvPr id="26" name="TextBox 25"/>
          <p:cNvSpPr txBox="1"/>
          <p:nvPr/>
        </p:nvSpPr>
        <p:spPr>
          <a:xfrm>
            <a:off x="609600" y="5316279"/>
            <a:ext cx="8289851" cy="1384995"/>
          </a:xfrm>
          <a:prstGeom prst="rect">
            <a:avLst/>
          </a:prstGeom>
          <a:noFill/>
        </p:spPr>
        <p:txBody>
          <a:bodyPr wrap="square" rtlCol="0">
            <a:spAutoFit/>
          </a:bodyPr>
          <a:lstStyle/>
          <a:p>
            <a:r>
              <a:rPr lang="en-US" sz="2800" dirty="0">
                <a:latin typeface="Calibri" panose="020F0502020204030204" pitchFamily="34" charset="0"/>
                <a:cs typeface="Calibri" panose="020F0502020204030204" pitchFamily="34" charset="0"/>
              </a:rPr>
              <a:t>Thus, we see that </a:t>
            </a:r>
            <a:r>
              <a:rPr lang="en-US" sz="2800" dirty="0">
                <a:solidFill>
                  <a:srgbClr val="0070C0"/>
                </a:solidFill>
                <a:latin typeface="Calibri" panose="020F0502020204030204" pitchFamily="34" charset="0"/>
                <a:cs typeface="Calibri" panose="020F0502020204030204" pitchFamily="34" charset="0"/>
              </a:rPr>
              <a:t>if the full-employment output increases by some amount, the SRAS curve shifts rightward by the same amount</a:t>
            </a:r>
            <a:r>
              <a:rPr lang="en-US" sz="28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093904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ea typeface="Calibri" pitchFamily="34" charset="0"/>
              </a:rPr>
              <a:t>THREE KEY FACTS ABOUT ECONOMIC FLUCTUATIONS</a:t>
            </a:r>
            <a:endParaRPr lang="en-US" altLang="en-US" dirty="0" smtClean="0">
              <a:latin typeface="Tahoma" pitchFamily="34" charset="0"/>
              <a:ea typeface="Calibri" pitchFamily="34" charset="0"/>
            </a:endParaRPr>
          </a:p>
        </p:txBody>
      </p:sp>
      <p:sp>
        <p:nvSpPr>
          <p:cNvPr id="21507" name="Rectangle 3"/>
          <p:cNvSpPr>
            <a:spLocks noGrp="1" noChangeArrowheads="1"/>
          </p:cNvSpPr>
          <p:nvPr>
            <p:ph idx="1"/>
          </p:nvPr>
        </p:nvSpPr>
        <p:spPr/>
        <p:txBody>
          <a:bodyPr/>
          <a:lstStyle/>
          <a:p>
            <a:pPr marL="609600" indent="-609600">
              <a:buFontTx/>
              <a:buAutoNum type="arabicPeriod"/>
            </a:pPr>
            <a:r>
              <a:rPr lang="en-US" altLang="en-US" dirty="0" smtClean="0">
                <a:ea typeface="Calibri" pitchFamily="34" charset="0"/>
              </a:rPr>
              <a:t>Economic fluctuations are irregular and unpredictable.</a:t>
            </a:r>
          </a:p>
          <a:p>
            <a:pPr marL="990600" lvl="1" indent="-533400"/>
            <a:r>
              <a:rPr lang="en-US" altLang="en-US" dirty="0" smtClean="0">
                <a:ea typeface="Calibri" pitchFamily="34" charset="0"/>
              </a:rPr>
              <a:t>Fluctuations in the economy are often called the </a:t>
            </a:r>
            <a:r>
              <a:rPr lang="en-US" altLang="en-US" i="1" dirty="0" smtClean="0">
                <a:ea typeface="Calibri" pitchFamily="34" charset="0"/>
              </a:rPr>
              <a:t>business cycle</a:t>
            </a:r>
            <a:r>
              <a:rPr lang="en-US" altLang="en-US" dirty="0" smtClean="0">
                <a:ea typeface="Calibri" pitchFamily="34" charset="0"/>
              </a:rPr>
              <a:t>.</a:t>
            </a:r>
          </a:p>
          <a:p>
            <a:pPr marL="609600" indent="-609600">
              <a:buFontTx/>
              <a:buAutoNum type="arabicPeriod"/>
            </a:pPr>
            <a:r>
              <a:rPr lang="en-US" altLang="en-US" dirty="0" smtClean="0">
                <a:ea typeface="Calibri" pitchFamily="34" charset="0"/>
              </a:rPr>
              <a:t>Most macroeconomic variables fluctuate together.</a:t>
            </a:r>
          </a:p>
          <a:p>
            <a:pPr marL="609600" indent="-609600">
              <a:buFontTx/>
              <a:buAutoNum type="arabicPeriod"/>
            </a:pPr>
            <a:r>
              <a:rPr lang="en-US" altLang="en-US" dirty="0" smtClean="0">
                <a:ea typeface="Calibri" pitchFamily="34" charset="0"/>
              </a:rPr>
              <a:t>As output falls, unemployment rises.</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000" cap="all" dirty="0">
                <a:solidFill>
                  <a:srgbClr val="C00000"/>
                </a:solidFill>
              </a:rPr>
              <a:t>The Aggregate-SUPPLY curve:</a:t>
            </a:r>
            <a:br>
              <a:rPr lang="en-US" sz="2000" cap="all" dirty="0">
                <a:solidFill>
                  <a:srgbClr val="C00000"/>
                </a:solidFill>
              </a:rPr>
            </a:br>
            <a:r>
              <a:rPr lang="en-US" dirty="0"/>
              <a:t>Why </a:t>
            </a:r>
            <a:r>
              <a:rPr lang="en-US" altLang="en-US" dirty="0">
                <a:ea typeface="Calibri" panose="020F0502020204030204" pitchFamily="34" charset="0"/>
              </a:rPr>
              <a:t>the Aggregate-Supply Curve Slopes Upward in the Short Run: The Sticky-Wage Theory</a:t>
            </a:r>
            <a:endParaRPr lang="en-US" dirty="0"/>
          </a:p>
        </p:txBody>
      </p:sp>
      <p:sp>
        <p:nvSpPr>
          <p:cNvPr id="3" name="Content Placeholder 2"/>
          <p:cNvSpPr>
            <a:spLocks noGrp="1"/>
          </p:cNvSpPr>
          <p:nvPr>
            <p:ph idx="1"/>
          </p:nvPr>
        </p:nvSpPr>
        <p:spPr/>
        <p:txBody>
          <a:bodyPr/>
          <a:lstStyle/>
          <a:p>
            <a:r>
              <a:rPr lang="en-US" dirty="0"/>
              <a:t>Sticky </a:t>
            </a:r>
            <a:r>
              <a:rPr lang="en-US" dirty="0" smtClean="0"/>
              <a:t>Wages, </a:t>
            </a:r>
            <a:r>
              <a:rPr lang="en-US" dirty="0" smtClean="0">
                <a:hlinkClick r:id="rId2"/>
              </a:rPr>
              <a:t>https</a:t>
            </a:r>
            <a:r>
              <a:rPr lang="en-US" dirty="0">
                <a:hlinkClick r:id="rId2"/>
              </a:rPr>
              <a:t>://</a:t>
            </a:r>
            <a:r>
              <a:rPr lang="en-US" dirty="0" smtClean="0">
                <a:hlinkClick r:id="rId2"/>
              </a:rPr>
              <a:t>youtu.be/IbiPQI0wMAk</a:t>
            </a:r>
            <a:r>
              <a:rPr lang="en-US" dirty="0" smtClean="0"/>
              <a:t>, Marginal Revolution University, YouTube, May 2, 2017</a:t>
            </a:r>
          </a:p>
          <a:p>
            <a:endParaRPr lang="en-US" dirty="0"/>
          </a:p>
        </p:txBody>
      </p:sp>
    </p:spTree>
    <p:extLst>
      <p:ext uri="{BB962C8B-B14F-4D97-AF65-F5344CB8AC3E}">
        <p14:creationId xmlns:p14="http://schemas.microsoft.com/office/powerpoint/2010/main" val="1799650091"/>
      </p:ext>
    </p:extLst>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l"/>
            <a:r>
              <a:rPr lang="en-US" sz="1600" cap="all" dirty="0">
                <a:solidFill>
                  <a:srgbClr val="C00000"/>
                </a:solidFill>
              </a:rPr>
              <a:t>The Aggregate-SUPPLY curve:</a:t>
            </a:r>
            <a:br>
              <a:rPr lang="en-US" sz="1600" cap="all" dirty="0">
                <a:solidFill>
                  <a:srgbClr val="C00000"/>
                </a:solidFill>
              </a:rPr>
            </a:br>
            <a:r>
              <a:rPr lang="en-US" sz="3200" dirty="0"/>
              <a:t>Why </a:t>
            </a:r>
            <a:r>
              <a:rPr lang="en-US" altLang="en-US" sz="3200" dirty="0">
                <a:ea typeface="Calibri" panose="020F0502020204030204" pitchFamily="34" charset="0"/>
              </a:rPr>
              <a:t>the Aggregate-Supply Curve Slopes Upward in the Short Run</a:t>
            </a:r>
          </a:p>
        </p:txBody>
      </p:sp>
      <mc:AlternateContent xmlns:mc="http://schemas.openxmlformats.org/markup-compatibility/2006" xmlns:a14="http://schemas.microsoft.com/office/drawing/2010/main">
        <mc:Choice Requires="a14">
          <p:sp>
            <p:nvSpPr>
              <p:cNvPr id="56323" name="Rectangle 3"/>
              <p:cNvSpPr>
                <a:spLocks noGrp="1" noChangeArrowheads="1"/>
              </p:cNvSpPr>
              <p:nvPr>
                <p:ph idx="1"/>
              </p:nvPr>
            </p:nvSpPr>
            <p:spPr>
              <a:xfrm>
                <a:off x="609600" y="1447799"/>
                <a:ext cx="11176000" cy="4804145"/>
              </a:xfrm>
            </p:spPr>
            <p:txBody>
              <a:bodyPr/>
              <a:lstStyle/>
              <a:p>
                <a:r>
                  <a:rPr lang="en-US" altLang="en-US" dirty="0" smtClean="0">
                    <a:ea typeface="Calibri" panose="020F0502020204030204" pitchFamily="34" charset="0"/>
                  </a:rPr>
                  <a:t>In addition to the Sticky-Wage Theory, the textbook considers two other theories why the </a:t>
                </a:r>
                <a:r>
                  <a:rPr lang="en-US" altLang="en-US" i="1" dirty="0" smtClean="0">
                    <a:ea typeface="Calibri" panose="020F0502020204030204" pitchFamily="34" charset="0"/>
                  </a:rPr>
                  <a:t>SRAS</a:t>
                </a:r>
                <a:r>
                  <a:rPr lang="en-US" altLang="en-US" dirty="0" smtClean="0">
                    <a:ea typeface="Calibri" panose="020F0502020204030204" pitchFamily="34" charset="0"/>
                  </a:rPr>
                  <a:t> curve is upward sloping</a:t>
                </a:r>
              </a:p>
              <a:p>
                <a:pPr lvl="1"/>
                <a:r>
                  <a:rPr lang="en-US" altLang="en-US" dirty="0" smtClean="0">
                    <a:ea typeface="Calibri" panose="020F0502020204030204" pitchFamily="34" charset="0"/>
                  </a:rPr>
                  <a:t>The Sticky-Price Theory (skip)</a:t>
                </a:r>
              </a:p>
              <a:p>
                <a:pPr lvl="1"/>
                <a:r>
                  <a:rPr lang="en-US" altLang="en-US" dirty="0" smtClean="0">
                    <a:ea typeface="Calibri" panose="020F0502020204030204" pitchFamily="34" charset="0"/>
                  </a:rPr>
                  <a:t>The Misperceptions Theory (skip)</a:t>
                </a:r>
              </a:p>
              <a:p>
                <a:endParaRPr lang="en-US" altLang="en-US" dirty="0" smtClean="0">
                  <a:ea typeface="Calibri" panose="020F0502020204030204" pitchFamily="34" charset="0"/>
                </a:endParaRPr>
              </a:p>
              <a:p>
                <a:r>
                  <a:rPr lang="en-US" altLang="en-US" dirty="0" smtClean="0">
                    <a:ea typeface="Calibri" panose="020F0502020204030204" pitchFamily="34" charset="0"/>
                  </a:rPr>
                  <a:t>These are three </a:t>
                </a:r>
                <a:r>
                  <a:rPr lang="en-US" altLang="en-US" i="1" dirty="0" smtClean="0">
                    <a:ea typeface="Calibri" panose="020F0502020204030204" pitchFamily="34" charset="0"/>
                  </a:rPr>
                  <a:t>different</a:t>
                </a:r>
                <a:r>
                  <a:rPr lang="en-US" altLang="en-US" dirty="0" smtClean="0">
                    <a:ea typeface="Calibri" panose="020F0502020204030204" pitchFamily="34" charset="0"/>
                  </a:rPr>
                  <a:t> arguments, but they all reach the </a:t>
                </a:r>
                <a:r>
                  <a:rPr lang="en-US" altLang="en-US" i="1" dirty="0" smtClean="0">
                    <a:ea typeface="Calibri" panose="020F0502020204030204" pitchFamily="34" charset="0"/>
                  </a:rPr>
                  <a:t>same</a:t>
                </a:r>
                <a:r>
                  <a:rPr lang="en-US" altLang="en-US" dirty="0" smtClean="0">
                    <a:ea typeface="Calibri" panose="020F0502020204030204" pitchFamily="34" charset="0"/>
                  </a:rPr>
                  <a:t> conclusion:</a:t>
                </a:r>
              </a:p>
              <a:p>
                <a14:m>
                  <m:oMath xmlns:m="http://schemas.openxmlformats.org/officeDocument/2006/math">
                    <m:r>
                      <m:rPr>
                        <m:nor/>
                      </m:rPr>
                      <a:rPr lang="en-US" altLang="en-US" sz="2400" b="1" i="0" smtClean="0">
                        <a:latin typeface="Cambria Math" panose="02040503050406030204" pitchFamily="18" charset="0"/>
                        <a:ea typeface="Calibri" panose="020F0502020204030204" pitchFamily="34" charset="0"/>
                      </a:rPr>
                      <m:t>Short</m:t>
                    </m:r>
                    <m:r>
                      <m:rPr>
                        <m:nor/>
                      </m:rPr>
                      <a:rPr lang="en-US" altLang="en-US" sz="2400" b="1" i="0" smtClean="0">
                        <a:latin typeface="Cambria Math" panose="02040503050406030204" pitchFamily="18" charset="0"/>
                        <a:ea typeface="Calibri" panose="020F0502020204030204" pitchFamily="34" charset="0"/>
                      </a:rPr>
                      <m:t> </m:t>
                    </m:r>
                    <m:r>
                      <m:rPr>
                        <m:nor/>
                      </m:rPr>
                      <a:rPr lang="en-US" altLang="en-US" sz="2400" b="1" i="0" smtClean="0">
                        <a:latin typeface="Cambria Math" panose="02040503050406030204" pitchFamily="18" charset="0"/>
                        <a:ea typeface="Calibri" panose="020F0502020204030204" pitchFamily="34" charset="0"/>
                      </a:rPr>
                      <m:t>Run</m:t>
                    </m:r>
                    <m:r>
                      <m:rPr>
                        <m:nor/>
                      </m:rPr>
                      <a:rPr lang="en-US" altLang="en-US" sz="2400" b="1" i="0" smtClean="0">
                        <a:latin typeface="Cambria Math" panose="02040503050406030204" pitchFamily="18" charset="0"/>
                        <a:ea typeface="Calibri" panose="020F0502020204030204" pitchFamily="34" charset="0"/>
                      </a:rPr>
                      <m:t> </m:t>
                    </m:r>
                    <m:r>
                      <m:rPr>
                        <m:nor/>
                      </m:rPr>
                      <a:rPr lang="en-US" altLang="en-US" sz="2400" b="1" i="0" smtClean="0">
                        <a:latin typeface="Cambria Math" panose="02040503050406030204" pitchFamily="18" charset="0"/>
                        <a:ea typeface="Calibri" panose="020F0502020204030204" pitchFamily="34" charset="0"/>
                      </a:rPr>
                      <m:t>Output</m:t>
                    </m:r>
                    <m:r>
                      <a:rPr lang="en-US" altLang="en-US" sz="2400" b="1" i="1" smtClean="0">
                        <a:latin typeface="Cambria Math" panose="02040503050406030204" pitchFamily="18" charset="0"/>
                        <a:ea typeface="Calibri" panose="020F0502020204030204" pitchFamily="34" charset="0"/>
                      </a:rPr>
                      <m:t>=</m:t>
                    </m:r>
                    <m:r>
                      <m:rPr>
                        <m:nor/>
                      </m:rPr>
                      <a:rPr lang="en-US" altLang="en-US" sz="2400" b="1" i="0" smtClean="0">
                        <a:latin typeface="Cambria Math" panose="02040503050406030204" pitchFamily="18" charset="0"/>
                        <a:ea typeface="Calibri" panose="020F0502020204030204" pitchFamily="34" charset="0"/>
                      </a:rPr>
                      <m:t>Long</m:t>
                    </m:r>
                    <m:r>
                      <m:rPr>
                        <m:nor/>
                      </m:rPr>
                      <a:rPr lang="en-US" altLang="en-US" sz="2400" b="1" i="0" smtClean="0">
                        <a:latin typeface="Cambria Math" panose="02040503050406030204" pitchFamily="18" charset="0"/>
                        <a:ea typeface="Calibri" panose="020F0502020204030204" pitchFamily="34" charset="0"/>
                      </a:rPr>
                      <m:t> </m:t>
                    </m:r>
                    <m:r>
                      <m:rPr>
                        <m:nor/>
                      </m:rPr>
                      <a:rPr lang="en-US" altLang="en-US" sz="2400" b="1" i="0" smtClean="0">
                        <a:latin typeface="Cambria Math" panose="02040503050406030204" pitchFamily="18" charset="0"/>
                        <a:ea typeface="Calibri" panose="020F0502020204030204" pitchFamily="34" charset="0"/>
                      </a:rPr>
                      <m:t>Run</m:t>
                    </m:r>
                    <m:r>
                      <m:rPr>
                        <m:nor/>
                      </m:rPr>
                      <a:rPr lang="en-US" altLang="en-US" sz="2400" b="1" i="0" smtClean="0">
                        <a:latin typeface="Cambria Math" panose="02040503050406030204" pitchFamily="18" charset="0"/>
                        <a:ea typeface="Calibri" panose="020F0502020204030204" pitchFamily="34" charset="0"/>
                      </a:rPr>
                      <m:t> </m:t>
                    </m:r>
                    <m:r>
                      <m:rPr>
                        <m:nor/>
                      </m:rPr>
                      <a:rPr lang="en-US" altLang="en-US" sz="2400" b="1" i="0" smtClean="0">
                        <a:latin typeface="Cambria Math" panose="02040503050406030204" pitchFamily="18" charset="0"/>
                        <a:ea typeface="Calibri" panose="020F0502020204030204" pitchFamily="34" charset="0"/>
                      </a:rPr>
                      <m:t>Output</m:t>
                    </m:r>
                    <m:r>
                      <a:rPr lang="en-US" altLang="en-US" sz="2400" b="1" i="1" smtClean="0">
                        <a:latin typeface="Cambria Math" panose="02040503050406030204" pitchFamily="18" charset="0"/>
                        <a:ea typeface="Calibri" panose="020F0502020204030204" pitchFamily="34" charset="0"/>
                      </a:rPr>
                      <m:t>+</m:t>
                    </m:r>
                    <m:r>
                      <a:rPr lang="en-US" altLang="en-US" sz="2400" b="1" i="1" smtClean="0">
                        <a:latin typeface="Cambria Math" panose="02040503050406030204" pitchFamily="18" charset="0"/>
                        <a:ea typeface="Calibri" panose="020F0502020204030204" pitchFamily="34" charset="0"/>
                      </a:rPr>
                      <m:t>𝒂</m:t>
                    </m:r>
                    <m:r>
                      <a:rPr lang="en-US" altLang="en-US" sz="2400" b="1" i="1" smtClean="0">
                        <a:latin typeface="Cambria Math" panose="02040503050406030204" pitchFamily="18" charset="0"/>
                        <a:ea typeface="Cambria Math" panose="02040503050406030204" pitchFamily="18" charset="0"/>
                      </a:rPr>
                      <m:t>×</m:t>
                    </m:r>
                    <m:d>
                      <m:dPr>
                        <m:ctrlPr>
                          <a:rPr lang="en-US" altLang="en-US" sz="2400" b="1" i="1" smtClean="0">
                            <a:latin typeface="Cambria Math" panose="02040503050406030204" pitchFamily="18" charset="0"/>
                            <a:ea typeface="Cambria Math" panose="02040503050406030204" pitchFamily="18" charset="0"/>
                          </a:rPr>
                        </m:ctrlPr>
                      </m:dPr>
                      <m:e>
                        <m:r>
                          <m:rPr>
                            <m:nor/>
                          </m:rPr>
                          <a:rPr lang="en-US" altLang="en-US" sz="2400" b="1" i="0" smtClean="0">
                            <a:latin typeface="Cambria Math" panose="02040503050406030204" pitchFamily="18" charset="0"/>
                            <a:ea typeface="Cambria Math" panose="02040503050406030204" pitchFamily="18" charset="0"/>
                          </a:rPr>
                          <m:t>Price</m:t>
                        </m:r>
                        <m:r>
                          <m:rPr>
                            <m:nor/>
                          </m:rPr>
                          <a:rPr lang="en-US" altLang="en-US" sz="2400" b="1" i="0" smtClean="0">
                            <a:latin typeface="Cambria Math" panose="02040503050406030204" pitchFamily="18" charset="0"/>
                            <a:ea typeface="Cambria Math" panose="02040503050406030204" pitchFamily="18" charset="0"/>
                          </a:rPr>
                          <m:t> </m:t>
                        </m:r>
                        <m:r>
                          <m:rPr>
                            <m:nor/>
                          </m:rPr>
                          <a:rPr lang="en-US" altLang="en-US" sz="2400" b="1" i="0" smtClean="0">
                            <a:latin typeface="Cambria Math" panose="02040503050406030204" pitchFamily="18" charset="0"/>
                            <a:ea typeface="Cambria Math" panose="02040503050406030204" pitchFamily="18" charset="0"/>
                          </a:rPr>
                          <m:t>Level</m:t>
                        </m:r>
                        <m:r>
                          <a:rPr lang="en-US" altLang="en-US" sz="2400" b="1" i="1" smtClean="0">
                            <a:latin typeface="Cambria Math" panose="02040503050406030204" pitchFamily="18" charset="0"/>
                            <a:ea typeface="Cambria Math" panose="02040503050406030204" pitchFamily="18" charset="0"/>
                          </a:rPr>
                          <m:t>−</m:t>
                        </m:r>
                        <m:r>
                          <m:rPr>
                            <m:nor/>
                          </m:rPr>
                          <a:rPr lang="en-US" altLang="en-US" sz="2400" b="1" i="0" smtClean="0">
                            <a:latin typeface="Cambria Math" panose="02040503050406030204" pitchFamily="18" charset="0"/>
                            <a:ea typeface="Cambria Math" panose="02040503050406030204" pitchFamily="18" charset="0"/>
                          </a:rPr>
                          <m:t>Expeted</m:t>
                        </m:r>
                        <m:r>
                          <m:rPr>
                            <m:nor/>
                          </m:rPr>
                          <a:rPr lang="en-US" altLang="en-US" sz="2400" b="1" i="0" smtClean="0">
                            <a:latin typeface="Cambria Math" panose="02040503050406030204" pitchFamily="18" charset="0"/>
                            <a:ea typeface="Cambria Math" panose="02040503050406030204" pitchFamily="18" charset="0"/>
                          </a:rPr>
                          <m:t> </m:t>
                        </m:r>
                        <m:r>
                          <m:rPr>
                            <m:nor/>
                          </m:rPr>
                          <a:rPr lang="en-US" altLang="en-US" sz="2400" b="1" i="0" smtClean="0">
                            <a:latin typeface="Cambria Math" panose="02040503050406030204" pitchFamily="18" charset="0"/>
                            <a:ea typeface="Cambria Math" panose="02040503050406030204" pitchFamily="18" charset="0"/>
                          </a:rPr>
                          <m:t>Price</m:t>
                        </m:r>
                        <m:r>
                          <m:rPr>
                            <m:nor/>
                          </m:rPr>
                          <a:rPr lang="en-US" altLang="en-US" sz="2400" b="1" i="0" smtClean="0">
                            <a:latin typeface="Cambria Math" panose="02040503050406030204" pitchFamily="18" charset="0"/>
                            <a:ea typeface="Cambria Math" panose="02040503050406030204" pitchFamily="18" charset="0"/>
                          </a:rPr>
                          <m:t> </m:t>
                        </m:r>
                        <m:r>
                          <m:rPr>
                            <m:nor/>
                          </m:rPr>
                          <a:rPr lang="en-US" altLang="en-US" sz="2400" b="1" i="0" smtClean="0">
                            <a:latin typeface="Cambria Math" panose="02040503050406030204" pitchFamily="18" charset="0"/>
                            <a:ea typeface="Cambria Math" panose="02040503050406030204" pitchFamily="18" charset="0"/>
                          </a:rPr>
                          <m:t>Level</m:t>
                        </m:r>
                      </m:e>
                    </m:d>
                  </m:oMath>
                </a14:m>
                <a:endParaRPr lang="en-US" altLang="en-US" sz="2400" b="1" dirty="0" smtClean="0">
                  <a:ea typeface="Calibri" panose="020F0502020204030204" pitchFamily="34" charset="0"/>
                </a:endParaRPr>
              </a:p>
              <a:p>
                <a:r>
                  <a:rPr lang="en-US" altLang="en-US" sz="2400" b="1" i="1" dirty="0">
                    <a:ea typeface="Calibri" panose="020F0502020204030204" pitchFamily="34" charset="0"/>
                  </a:rPr>
                  <a:t>Y</a:t>
                </a:r>
                <a:r>
                  <a:rPr lang="en-US" altLang="en-US" sz="2400" b="1" dirty="0">
                    <a:ea typeface="Calibri" panose="020F0502020204030204" pitchFamily="34" charset="0"/>
                  </a:rPr>
                  <a:t> = </a:t>
                </a:r>
                <a:r>
                  <a:rPr lang="en-US" altLang="en-US" sz="2400" b="1" i="1" dirty="0">
                    <a:ea typeface="Calibri" panose="020F0502020204030204" pitchFamily="34" charset="0"/>
                  </a:rPr>
                  <a:t>Y</a:t>
                </a:r>
                <a:r>
                  <a:rPr lang="en-US" altLang="en-US" sz="2400" b="1" baseline="-25000" dirty="0">
                    <a:ea typeface="Calibri" panose="020F0502020204030204" pitchFamily="34" charset="0"/>
                  </a:rPr>
                  <a:t>N</a:t>
                </a:r>
                <a:r>
                  <a:rPr lang="en-US" altLang="en-US" sz="2400" b="1" dirty="0">
                    <a:ea typeface="Calibri" panose="020F0502020204030204" pitchFamily="34" charset="0"/>
                  </a:rPr>
                  <a:t> + </a:t>
                </a:r>
                <a:r>
                  <a:rPr lang="en-US" altLang="en-US" sz="2400" b="1" i="1" dirty="0">
                    <a:ea typeface="Calibri" panose="020F0502020204030204" pitchFamily="34" charset="0"/>
                  </a:rPr>
                  <a:t>a</a:t>
                </a:r>
                <a:r>
                  <a:rPr lang="en-US" altLang="en-US" sz="2400" b="1" dirty="0">
                    <a:ea typeface="Calibri" panose="020F0502020204030204" pitchFamily="34" charset="0"/>
                  </a:rPr>
                  <a:t> </a:t>
                </a:r>
                <a:r>
                  <a:rPr lang="en-US" altLang="en-US" sz="2400" b="1" dirty="0">
                    <a:ea typeface="Arial Unicode MS" pitchFamily="34" charset="-128"/>
                    <a:cs typeface="Arial Unicode MS" pitchFamily="34" charset="-128"/>
                  </a:rPr>
                  <a:t>✕ (</a:t>
                </a:r>
                <a:r>
                  <a:rPr lang="en-US" altLang="en-US" sz="2400" b="1" i="1" dirty="0">
                    <a:ea typeface="Arial Unicode MS" pitchFamily="34" charset="-128"/>
                    <a:cs typeface="Arial Unicode MS" pitchFamily="34" charset="-128"/>
                  </a:rPr>
                  <a:t>P</a:t>
                </a:r>
                <a:r>
                  <a:rPr lang="en-US" altLang="en-US" sz="2400" b="1" dirty="0">
                    <a:ea typeface="Arial Unicode MS" pitchFamily="34" charset="-128"/>
                    <a:cs typeface="Arial Unicode MS" pitchFamily="34" charset="-128"/>
                  </a:rPr>
                  <a:t> – </a:t>
                </a:r>
                <a:r>
                  <a:rPr lang="en-US" altLang="en-US" sz="2400" b="1" i="1" dirty="0" err="1">
                    <a:ea typeface="Arial Unicode MS" pitchFamily="34" charset="-128"/>
                    <a:cs typeface="Arial Unicode MS" pitchFamily="34" charset="-128"/>
                  </a:rPr>
                  <a:t>P</a:t>
                </a:r>
                <a:r>
                  <a:rPr lang="en-US" altLang="en-US" sz="2400" b="1" baseline="30000" dirty="0" err="1">
                    <a:ea typeface="Arial Unicode MS" pitchFamily="34" charset="-128"/>
                    <a:cs typeface="Arial Unicode MS" pitchFamily="34" charset="-128"/>
                  </a:rPr>
                  <a:t>e</a:t>
                </a:r>
                <a:r>
                  <a:rPr lang="en-US" altLang="en-US" sz="2400" b="1" dirty="0" smtClean="0">
                    <a:ea typeface="Arial Unicode MS" pitchFamily="34" charset="-128"/>
                    <a:cs typeface="Arial Unicode MS" pitchFamily="34" charset="-128"/>
                  </a:rPr>
                  <a:t>)</a:t>
                </a:r>
                <a:endParaRPr lang="en-US" altLang="en-US" dirty="0" smtClean="0">
                  <a:ea typeface="Calibri" panose="020F0502020204030204" pitchFamily="34" charset="0"/>
                </a:endParaRPr>
              </a:p>
            </p:txBody>
          </p:sp>
        </mc:Choice>
        <mc:Fallback xmlns="">
          <p:sp>
            <p:nvSpPr>
              <p:cNvPr id="56323" name="Rectangle 3"/>
              <p:cNvSpPr>
                <a:spLocks noGrp="1" noRot="1" noChangeAspect="1" noMove="1" noResize="1" noEditPoints="1" noAdjustHandles="1" noChangeArrowheads="1" noChangeShapeType="1" noTextEdit="1"/>
              </p:cNvSpPr>
              <p:nvPr>
                <p:ph idx="1"/>
              </p:nvPr>
            </p:nvSpPr>
            <p:spPr>
              <a:xfrm>
                <a:off x="609600" y="1447799"/>
                <a:ext cx="11176000" cy="4804145"/>
              </a:xfrm>
              <a:blipFill>
                <a:blip r:embed="rId3"/>
                <a:stretch>
                  <a:fillRect l="-1418" t="-1901"/>
                </a:stretch>
              </a:blipFill>
            </p:spPr>
            <p:txBody>
              <a:bodyPr/>
              <a:lstStyle/>
              <a:p>
                <a:r>
                  <a:rPr lang="en-US">
                    <a:noFill/>
                  </a:rPr>
                  <a:t> </a:t>
                </a:r>
              </a:p>
            </p:txBody>
          </p:sp>
        </mc:Fallback>
      </mc:AlternateContent>
    </p:spTree>
    <p:extLst>
      <p:ext uri="{BB962C8B-B14F-4D97-AF65-F5344CB8AC3E}">
        <p14:creationId xmlns:p14="http://schemas.microsoft.com/office/powerpoint/2010/main" val="526272075"/>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Brace 23"/>
          <p:cNvSpPr/>
          <p:nvPr/>
        </p:nvSpPr>
        <p:spPr bwMode="auto">
          <a:xfrm>
            <a:off x="4764024" y="4718304"/>
            <a:ext cx="603504" cy="1417320"/>
          </a:xfrm>
          <a:prstGeom prst="lef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ight Brace 16"/>
          <p:cNvSpPr/>
          <p:nvPr/>
        </p:nvSpPr>
        <p:spPr bwMode="auto">
          <a:xfrm>
            <a:off x="5678424" y="4718304"/>
            <a:ext cx="530352" cy="950976"/>
          </a:xfrm>
          <a:prstGeom prst="righ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ight Brace 17"/>
          <p:cNvSpPr/>
          <p:nvPr/>
        </p:nvSpPr>
        <p:spPr bwMode="auto">
          <a:xfrm>
            <a:off x="5678424" y="5669280"/>
            <a:ext cx="536448" cy="454152"/>
          </a:xfrm>
          <a:prstGeom prst="righ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Short-Run Aggregate Supply (</a:t>
            </a:r>
            <a:r>
              <a:rPr lang="en-US" i="1" dirty="0" smtClean="0"/>
              <a:t>SRAS</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800"/>
                <a:ext cx="11176000" cy="880730"/>
              </a:xfrm>
            </p:spPr>
            <p:txBody>
              <a:bodyPr/>
              <a:lstStyle/>
              <a:p>
                <a14:m>
                  <m:oMath xmlns:m="http://schemas.openxmlformats.org/officeDocument/2006/math">
                    <m:r>
                      <m:rPr>
                        <m:nor/>
                      </m:rPr>
                      <a:rPr lang="en-US" altLang="en-US" b="1">
                        <a:latin typeface="Cambria Math" panose="02040503050406030204" pitchFamily="18" charset="0"/>
                        <a:ea typeface="Calibri" panose="020F0502020204030204" pitchFamily="34" charset="0"/>
                      </a:rPr>
                      <m:t>Short</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a:latin typeface="Cambria Math" panose="02040503050406030204" pitchFamily="18" charset="0"/>
                        <a:ea typeface="Calibri" panose="020F0502020204030204" pitchFamily="34" charset="0"/>
                      </a:rPr>
                      <m:t>Long</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i="0" smtClean="0">
                        <a:latin typeface="Cambria Math" panose="02040503050406030204" pitchFamily="18" charset="0"/>
                        <a:ea typeface="Calibri" panose="020F0502020204030204" pitchFamily="34" charset="0"/>
                      </a:rPr>
                      <m:t>Fluctuation</m:t>
                    </m:r>
                  </m:oMath>
                </a14:m>
                <a:endParaRPr lang="en-US" sz="3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800"/>
                <a:ext cx="11176000" cy="880730"/>
              </a:xfrm>
              <a:blipFill>
                <a:blip r:embed="rId2"/>
                <a:stretch>
                  <a:fillRect/>
                </a:stretch>
              </a:blipFill>
            </p:spPr>
            <p:txBody>
              <a:bodyPr/>
              <a:lstStyle/>
              <a:p>
                <a:r>
                  <a:rPr lang="en-US">
                    <a:noFill/>
                  </a:rPr>
                  <a:t> </a:t>
                </a:r>
              </a:p>
            </p:txBody>
          </p:sp>
        </mc:Fallback>
      </mc:AlternateContent>
      <p:cxnSp>
        <p:nvCxnSpPr>
          <p:cNvPr id="5" name="Straight Arrow Connector 4"/>
          <p:cNvCxnSpPr/>
          <p:nvPr/>
        </p:nvCxnSpPr>
        <p:spPr bwMode="auto">
          <a:xfrm>
            <a:off x="1180214" y="6124353"/>
            <a:ext cx="8654902"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p:cNvCxnSpPr/>
          <p:nvPr/>
        </p:nvCxnSpPr>
        <p:spPr bwMode="auto">
          <a:xfrm flipV="1">
            <a:off x="1179576" y="3035808"/>
            <a:ext cx="0" cy="30906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 name="Freeform 8"/>
          <p:cNvSpPr/>
          <p:nvPr/>
        </p:nvSpPr>
        <p:spPr bwMode="auto">
          <a:xfrm>
            <a:off x="1188720" y="3136392"/>
            <a:ext cx="7150608" cy="2313432"/>
          </a:xfrm>
          <a:custGeom>
            <a:avLst/>
            <a:gdLst>
              <a:gd name="connsiteX0" fmla="*/ 0 w 7150608"/>
              <a:gd name="connsiteY0" fmla="*/ 2313432 h 2313432"/>
              <a:gd name="connsiteX1" fmla="*/ 4187952 w 7150608"/>
              <a:gd name="connsiteY1" fmla="*/ 1627632 h 2313432"/>
              <a:gd name="connsiteX2" fmla="*/ 7150608 w 7150608"/>
              <a:gd name="connsiteY2" fmla="*/ 0 h 2313432"/>
              <a:gd name="connsiteX3" fmla="*/ 7150608 w 7150608"/>
              <a:gd name="connsiteY3" fmla="*/ 0 h 2313432"/>
            </a:gdLst>
            <a:ahLst/>
            <a:cxnLst>
              <a:cxn ang="0">
                <a:pos x="connsiteX0" y="connsiteY0"/>
              </a:cxn>
              <a:cxn ang="0">
                <a:pos x="connsiteX1" y="connsiteY1"/>
              </a:cxn>
              <a:cxn ang="0">
                <a:pos x="connsiteX2" y="connsiteY2"/>
              </a:cxn>
              <a:cxn ang="0">
                <a:pos x="connsiteX3" y="connsiteY3"/>
              </a:cxn>
            </a:cxnLst>
            <a:rect l="l" t="t" r="r" b="b"/>
            <a:pathLst>
              <a:path w="7150608" h="2313432">
                <a:moveTo>
                  <a:pt x="0" y="2313432"/>
                </a:moveTo>
                <a:cubicBezTo>
                  <a:pt x="1498092" y="2163318"/>
                  <a:pt x="2996184" y="2013204"/>
                  <a:pt x="4187952" y="1627632"/>
                </a:cubicBezTo>
                <a:cubicBezTo>
                  <a:pt x="5379720" y="1242060"/>
                  <a:pt x="7150608" y="0"/>
                  <a:pt x="7150608" y="0"/>
                </a:cubicBezTo>
                <a:lnTo>
                  <a:pt x="7150608" y="0"/>
                </a:lnTo>
              </a:path>
            </a:pathLst>
          </a:cu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1179576" y="3134831"/>
            <a:ext cx="7333488" cy="2710850"/>
          </a:xfrm>
          <a:custGeom>
            <a:avLst/>
            <a:gdLst>
              <a:gd name="connsiteX0" fmla="*/ 0 w 7333488"/>
              <a:gd name="connsiteY0" fmla="*/ 1418881 h 2710850"/>
              <a:gd name="connsiteX1" fmla="*/ 1170432 w 7333488"/>
              <a:gd name="connsiteY1" fmla="*/ 2708185 h 2710850"/>
              <a:gd name="connsiteX2" fmla="*/ 2596896 w 7333488"/>
              <a:gd name="connsiteY2" fmla="*/ 1117129 h 2710850"/>
              <a:gd name="connsiteX3" fmla="*/ 4425696 w 7333488"/>
              <a:gd name="connsiteY3" fmla="*/ 2543593 h 2710850"/>
              <a:gd name="connsiteX4" fmla="*/ 5596128 w 7333488"/>
              <a:gd name="connsiteY4" fmla="*/ 38137 h 2710850"/>
              <a:gd name="connsiteX5" fmla="*/ 7333488 w 7333488"/>
              <a:gd name="connsiteY5" fmla="*/ 1263433 h 27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3488" h="2710850">
                <a:moveTo>
                  <a:pt x="0" y="1418881"/>
                </a:moveTo>
                <a:cubicBezTo>
                  <a:pt x="368808" y="2088679"/>
                  <a:pt x="737616" y="2758477"/>
                  <a:pt x="1170432" y="2708185"/>
                </a:cubicBezTo>
                <a:cubicBezTo>
                  <a:pt x="1603248" y="2657893"/>
                  <a:pt x="2054352" y="1144561"/>
                  <a:pt x="2596896" y="1117129"/>
                </a:cubicBezTo>
                <a:cubicBezTo>
                  <a:pt x="3139440" y="1089697"/>
                  <a:pt x="3925824" y="2723425"/>
                  <a:pt x="4425696" y="2543593"/>
                </a:cubicBezTo>
                <a:cubicBezTo>
                  <a:pt x="4925568" y="2363761"/>
                  <a:pt x="5111496" y="251497"/>
                  <a:pt x="5596128" y="38137"/>
                </a:cubicBezTo>
                <a:cubicBezTo>
                  <a:pt x="6080760" y="-175223"/>
                  <a:pt x="6707124" y="544105"/>
                  <a:pt x="7333488" y="1263433"/>
                </a:cubicBezTo>
              </a:path>
            </a:pathLst>
          </a:cu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8513064" y="2935224"/>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Long-Run Output (</a:t>
            </a:r>
            <a:r>
              <a:rPr lang="en-US" i="1" dirty="0" smtClean="0">
                <a:latin typeface="Calibri" panose="020F0502020204030204" pitchFamily="34" charset="0"/>
                <a:cs typeface="Calibri" panose="020F0502020204030204" pitchFamily="34" charset="0"/>
              </a:rPr>
              <a:t>Y</a:t>
            </a:r>
            <a:r>
              <a:rPr lang="en-US" baseline="-25000" dirty="0" smtClean="0">
                <a:latin typeface="Calibri" panose="020F0502020204030204" pitchFamily="34" charset="0"/>
                <a:cs typeface="Calibri" panose="020F0502020204030204" pitchFamily="34" charset="0"/>
              </a:rPr>
              <a:t>N</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8491728" y="4514088"/>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Short-Run Output (</a:t>
            </a:r>
            <a:r>
              <a:rPr lang="en-US" i="1" dirty="0" smtClean="0">
                <a:latin typeface="Calibri" panose="020F0502020204030204" pitchFamily="34" charset="0"/>
                <a:cs typeface="Calibri" panose="020F0502020204030204" pitchFamily="34" charset="0"/>
              </a:rPr>
              <a:t>Y</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cxnSp>
        <p:nvCxnSpPr>
          <p:cNvPr id="16" name="Straight Connector 15"/>
          <p:cNvCxnSpPr/>
          <p:nvPr/>
        </p:nvCxnSpPr>
        <p:spPr bwMode="auto">
          <a:xfrm flipV="1">
            <a:off x="5568696" y="4718304"/>
            <a:ext cx="0" cy="1406049"/>
          </a:xfrm>
          <a:prstGeom prst="line">
            <a:avLst/>
          </a:prstGeom>
          <a:solidFill>
            <a:schemeClr val="accent1"/>
          </a:solidFill>
          <a:ln w="28575" cap="flat" cmpd="sng" algn="ctr">
            <a:solidFill>
              <a:schemeClr val="tx1"/>
            </a:solidFill>
            <a:prstDash val="dash"/>
            <a:round/>
            <a:headEnd type="none" w="sm" len="sm"/>
            <a:tailEnd type="none" w="sm" len="sm"/>
          </a:ln>
          <a:effectLst/>
        </p:spPr>
      </p:cxnSp>
      <p:sp>
        <p:nvSpPr>
          <p:cNvPr id="19" name="TextBox 18"/>
          <p:cNvSpPr txBox="1"/>
          <p:nvPr/>
        </p:nvSpPr>
        <p:spPr>
          <a:xfrm>
            <a:off x="6220578" y="5731871"/>
            <a:ext cx="2962656"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Short-Run Output (</a:t>
            </a:r>
            <a:r>
              <a:rPr lang="en-US" sz="1600" i="1" dirty="0" smtClean="0">
                <a:latin typeface="Calibri" panose="020F0502020204030204" pitchFamily="34" charset="0"/>
                <a:cs typeface="Calibri" panose="020F0502020204030204" pitchFamily="34" charset="0"/>
              </a:rPr>
              <a:t>Y</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
        <p:nvSpPr>
          <p:cNvPr id="20" name="TextBox 19"/>
          <p:cNvSpPr txBox="1"/>
          <p:nvPr/>
        </p:nvSpPr>
        <p:spPr>
          <a:xfrm>
            <a:off x="6226674" y="5007652"/>
            <a:ext cx="1737750" cy="338554"/>
          </a:xfrm>
          <a:prstGeom prst="rect">
            <a:avLst/>
          </a:prstGeom>
          <a:noFill/>
        </p:spPr>
        <p:txBody>
          <a:bodyPr wrap="square" rtlCol="0">
            <a:spAutoFit/>
          </a:bodyPr>
          <a:lstStyle/>
          <a:p>
            <a:r>
              <a:rPr lang="en-US" sz="1600" b="1" dirty="0" smtClean="0">
                <a:latin typeface="Calibri" panose="020F0502020204030204" pitchFamily="34" charset="0"/>
                <a:cs typeface="Calibri" panose="020F0502020204030204" pitchFamily="34" charset="0"/>
              </a:rPr>
              <a:t>Fluctuation &lt; 0</a:t>
            </a:r>
            <a:endParaRPr lang="en-US" sz="1600" b="1" dirty="0">
              <a:latin typeface="Calibri" panose="020F0502020204030204" pitchFamily="34" charset="0"/>
              <a:cs typeface="Calibri" panose="020F0502020204030204" pitchFamily="34" charset="0"/>
            </a:endParaRPr>
          </a:p>
        </p:txBody>
      </p:sp>
      <p:sp>
        <p:nvSpPr>
          <p:cNvPr id="21" name="TextBox 20"/>
          <p:cNvSpPr txBox="1"/>
          <p:nvPr/>
        </p:nvSpPr>
        <p:spPr>
          <a:xfrm>
            <a:off x="8872728" y="6138672"/>
            <a:ext cx="911352"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Time</a:t>
            </a:r>
            <a:endParaRPr lang="en-US" dirty="0">
              <a:latin typeface="Calibri" panose="020F0502020204030204" pitchFamily="34" charset="0"/>
              <a:cs typeface="Calibri" panose="020F0502020204030204" pitchFamily="34" charset="0"/>
            </a:endParaRPr>
          </a:p>
        </p:txBody>
      </p:sp>
      <p:sp>
        <p:nvSpPr>
          <p:cNvPr id="22" name="TextBox 21"/>
          <p:cNvSpPr txBox="1"/>
          <p:nvPr/>
        </p:nvSpPr>
        <p:spPr>
          <a:xfrm>
            <a:off x="82296" y="2935224"/>
            <a:ext cx="1106423"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Output</a:t>
            </a:r>
            <a:endParaRPr lang="en-US" dirty="0">
              <a:latin typeface="Calibri" panose="020F0502020204030204" pitchFamily="34" charset="0"/>
              <a:cs typeface="Calibri" panose="020F0502020204030204" pitchFamily="34" charset="0"/>
            </a:endParaRPr>
          </a:p>
        </p:txBody>
      </p:sp>
      <p:sp>
        <p:nvSpPr>
          <p:cNvPr id="23" name="TextBox 22"/>
          <p:cNvSpPr txBox="1"/>
          <p:nvPr/>
        </p:nvSpPr>
        <p:spPr>
          <a:xfrm>
            <a:off x="5138928" y="6135624"/>
            <a:ext cx="2176272" cy="461665"/>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2008 recession</a:t>
            </a:r>
            <a:endParaRPr lang="en-US" dirty="0">
              <a:latin typeface="Calibri" panose="020F0502020204030204" pitchFamily="34" charset="0"/>
              <a:cs typeface="Calibri" panose="020F0502020204030204" pitchFamily="34" charset="0"/>
            </a:endParaRPr>
          </a:p>
        </p:txBody>
      </p:sp>
      <p:sp>
        <p:nvSpPr>
          <p:cNvPr id="25" name="TextBox 24"/>
          <p:cNvSpPr txBox="1"/>
          <p:nvPr/>
        </p:nvSpPr>
        <p:spPr>
          <a:xfrm>
            <a:off x="2737104" y="5257687"/>
            <a:ext cx="2072640" cy="338554"/>
          </a:xfrm>
          <a:prstGeom prst="rect">
            <a:avLst/>
          </a:prstGeom>
          <a:noFill/>
        </p:spPr>
        <p:txBody>
          <a:bodyPr wrap="square" rtlCol="0">
            <a:spAutoFit/>
          </a:bodyPr>
          <a:lstStyle/>
          <a:p>
            <a:pPr algn="r"/>
            <a:r>
              <a:rPr lang="en-US" sz="1600" dirty="0" smtClean="0">
                <a:latin typeface="Calibri" panose="020F0502020204030204" pitchFamily="34" charset="0"/>
                <a:cs typeface="Calibri" panose="020F0502020204030204" pitchFamily="34" charset="0"/>
              </a:rPr>
              <a:t>Long-Run Output (</a:t>
            </a:r>
            <a:r>
              <a:rPr lang="en-US" sz="1600" i="1" dirty="0" smtClean="0">
                <a:latin typeface="Calibri" panose="020F0502020204030204" pitchFamily="34" charset="0"/>
                <a:cs typeface="Calibri" panose="020F0502020204030204" pitchFamily="34" charset="0"/>
              </a:rPr>
              <a:t>Y</a:t>
            </a:r>
            <a:r>
              <a:rPr lang="en-US" sz="1600" baseline="-25000" dirty="0" smtClean="0">
                <a:latin typeface="Calibri" panose="020F0502020204030204" pitchFamily="34" charset="0"/>
                <a:cs typeface="Calibri" panose="020F0502020204030204" pitchFamily="34" charset="0"/>
              </a:rPr>
              <a:t>N</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5115939"/>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eft Brace 23"/>
          <p:cNvSpPr/>
          <p:nvPr/>
        </p:nvSpPr>
        <p:spPr bwMode="auto">
          <a:xfrm>
            <a:off x="2956480" y="4261099"/>
            <a:ext cx="603504" cy="1828800"/>
          </a:xfrm>
          <a:prstGeom prst="lef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7" name="Right Brace 16"/>
          <p:cNvSpPr/>
          <p:nvPr/>
        </p:nvSpPr>
        <p:spPr bwMode="auto">
          <a:xfrm>
            <a:off x="3870880" y="4261093"/>
            <a:ext cx="530352" cy="822960"/>
          </a:xfrm>
          <a:prstGeom prst="righ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8" name="Right Brace 17"/>
          <p:cNvSpPr/>
          <p:nvPr/>
        </p:nvSpPr>
        <p:spPr bwMode="auto">
          <a:xfrm>
            <a:off x="3870880" y="5116385"/>
            <a:ext cx="536448" cy="1005840"/>
          </a:xfrm>
          <a:prstGeom prst="righ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Short-Run Aggregate Supply (</a:t>
            </a:r>
            <a:r>
              <a:rPr lang="en-US" i="1" dirty="0" smtClean="0"/>
              <a:t>SRAS</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800"/>
                <a:ext cx="11176000" cy="880730"/>
              </a:xfrm>
            </p:spPr>
            <p:txBody>
              <a:bodyPr/>
              <a:lstStyle/>
              <a:p>
                <a14:m>
                  <m:oMath xmlns:m="http://schemas.openxmlformats.org/officeDocument/2006/math">
                    <m:r>
                      <m:rPr>
                        <m:nor/>
                      </m:rPr>
                      <a:rPr lang="en-US" altLang="en-US" b="1">
                        <a:latin typeface="Cambria Math" panose="02040503050406030204" pitchFamily="18" charset="0"/>
                        <a:ea typeface="Calibri" panose="020F0502020204030204" pitchFamily="34" charset="0"/>
                      </a:rPr>
                      <m:t>Short</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a:latin typeface="Cambria Math" panose="02040503050406030204" pitchFamily="18" charset="0"/>
                        <a:ea typeface="Calibri" panose="020F0502020204030204" pitchFamily="34" charset="0"/>
                      </a:rPr>
                      <m:t>Long</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i="0" smtClean="0">
                        <a:latin typeface="Cambria Math" panose="02040503050406030204" pitchFamily="18" charset="0"/>
                        <a:ea typeface="Calibri" panose="020F0502020204030204" pitchFamily="34" charset="0"/>
                      </a:rPr>
                      <m:t>Fluctuation</m:t>
                    </m:r>
                  </m:oMath>
                </a14:m>
                <a:endParaRPr lang="en-US" sz="3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800"/>
                <a:ext cx="11176000" cy="880730"/>
              </a:xfrm>
              <a:blipFill>
                <a:blip r:embed="rId2"/>
                <a:stretch>
                  <a:fillRect/>
                </a:stretch>
              </a:blipFill>
            </p:spPr>
            <p:txBody>
              <a:bodyPr/>
              <a:lstStyle/>
              <a:p>
                <a:r>
                  <a:rPr lang="en-US">
                    <a:noFill/>
                  </a:rPr>
                  <a:t> </a:t>
                </a:r>
              </a:p>
            </p:txBody>
          </p:sp>
        </mc:Fallback>
      </mc:AlternateContent>
      <p:cxnSp>
        <p:nvCxnSpPr>
          <p:cNvPr id="5" name="Straight Arrow Connector 4"/>
          <p:cNvCxnSpPr/>
          <p:nvPr/>
        </p:nvCxnSpPr>
        <p:spPr bwMode="auto">
          <a:xfrm>
            <a:off x="1180214" y="6124353"/>
            <a:ext cx="8654902"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p:cNvCxnSpPr/>
          <p:nvPr/>
        </p:nvCxnSpPr>
        <p:spPr bwMode="auto">
          <a:xfrm flipV="1">
            <a:off x="1179576" y="3035808"/>
            <a:ext cx="0" cy="30906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 name="Freeform 8"/>
          <p:cNvSpPr/>
          <p:nvPr/>
        </p:nvSpPr>
        <p:spPr bwMode="auto">
          <a:xfrm>
            <a:off x="1188720" y="3136392"/>
            <a:ext cx="7150608" cy="2313432"/>
          </a:xfrm>
          <a:custGeom>
            <a:avLst/>
            <a:gdLst>
              <a:gd name="connsiteX0" fmla="*/ 0 w 7150608"/>
              <a:gd name="connsiteY0" fmla="*/ 2313432 h 2313432"/>
              <a:gd name="connsiteX1" fmla="*/ 4187952 w 7150608"/>
              <a:gd name="connsiteY1" fmla="*/ 1627632 h 2313432"/>
              <a:gd name="connsiteX2" fmla="*/ 7150608 w 7150608"/>
              <a:gd name="connsiteY2" fmla="*/ 0 h 2313432"/>
              <a:gd name="connsiteX3" fmla="*/ 7150608 w 7150608"/>
              <a:gd name="connsiteY3" fmla="*/ 0 h 2313432"/>
            </a:gdLst>
            <a:ahLst/>
            <a:cxnLst>
              <a:cxn ang="0">
                <a:pos x="connsiteX0" y="connsiteY0"/>
              </a:cxn>
              <a:cxn ang="0">
                <a:pos x="connsiteX1" y="connsiteY1"/>
              </a:cxn>
              <a:cxn ang="0">
                <a:pos x="connsiteX2" y="connsiteY2"/>
              </a:cxn>
              <a:cxn ang="0">
                <a:pos x="connsiteX3" y="connsiteY3"/>
              </a:cxn>
            </a:cxnLst>
            <a:rect l="l" t="t" r="r" b="b"/>
            <a:pathLst>
              <a:path w="7150608" h="2313432">
                <a:moveTo>
                  <a:pt x="0" y="2313432"/>
                </a:moveTo>
                <a:cubicBezTo>
                  <a:pt x="1498092" y="2163318"/>
                  <a:pt x="2996184" y="2013204"/>
                  <a:pt x="4187952" y="1627632"/>
                </a:cubicBezTo>
                <a:cubicBezTo>
                  <a:pt x="5379720" y="1242060"/>
                  <a:pt x="7150608" y="0"/>
                  <a:pt x="7150608" y="0"/>
                </a:cubicBezTo>
                <a:lnTo>
                  <a:pt x="7150608" y="0"/>
                </a:lnTo>
              </a:path>
            </a:pathLst>
          </a:cu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1179576" y="3134831"/>
            <a:ext cx="7333488" cy="2710850"/>
          </a:xfrm>
          <a:custGeom>
            <a:avLst/>
            <a:gdLst>
              <a:gd name="connsiteX0" fmla="*/ 0 w 7333488"/>
              <a:gd name="connsiteY0" fmla="*/ 1418881 h 2710850"/>
              <a:gd name="connsiteX1" fmla="*/ 1170432 w 7333488"/>
              <a:gd name="connsiteY1" fmla="*/ 2708185 h 2710850"/>
              <a:gd name="connsiteX2" fmla="*/ 2596896 w 7333488"/>
              <a:gd name="connsiteY2" fmla="*/ 1117129 h 2710850"/>
              <a:gd name="connsiteX3" fmla="*/ 4425696 w 7333488"/>
              <a:gd name="connsiteY3" fmla="*/ 2543593 h 2710850"/>
              <a:gd name="connsiteX4" fmla="*/ 5596128 w 7333488"/>
              <a:gd name="connsiteY4" fmla="*/ 38137 h 2710850"/>
              <a:gd name="connsiteX5" fmla="*/ 7333488 w 7333488"/>
              <a:gd name="connsiteY5" fmla="*/ 1263433 h 27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3488" h="2710850">
                <a:moveTo>
                  <a:pt x="0" y="1418881"/>
                </a:moveTo>
                <a:cubicBezTo>
                  <a:pt x="368808" y="2088679"/>
                  <a:pt x="737616" y="2758477"/>
                  <a:pt x="1170432" y="2708185"/>
                </a:cubicBezTo>
                <a:cubicBezTo>
                  <a:pt x="1603248" y="2657893"/>
                  <a:pt x="2054352" y="1144561"/>
                  <a:pt x="2596896" y="1117129"/>
                </a:cubicBezTo>
                <a:cubicBezTo>
                  <a:pt x="3139440" y="1089697"/>
                  <a:pt x="3925824" y="2723425"/>
                  <a:pt x="4425696" y="2543593"/>
                </a:cubicBezTo>
                <a:cubicBezTo>
                  <a:pt x="4925568" y="2363761"/>
                  <a:pt x="5111496" y="251497"/>
                  <a:pt x="5596128" y="38137"/>
                </a:cubicBezTo>
                <a:cubicBezTo>
                  <a:pt x="6080760" y="-175223"/>
                  <a:pt x="6707124" y="544105"/>
                  <a:pt x="7333488" y="1263433"/>
                </a:cubicBezTo>
              </a:path>
            </a:pathLst>
          </a:cu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8513064" y="2935224"/>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Long-Run Output (</a:t>
            </a:r>
            <a:r>
              <a:rPr lang="en-US" i="1" dirty="0" smtClean="0">
                <a:latin typeface="Calibri" panose="020F0502020204030204" pitchFamily="34" charset="0"/>
                <a:cs typeface="Calibri" panose="020F0502020204030204" pitchFamily="34" charset="0"/>
              </a:rPr>
              <a:t>Y</a:t>
            </a:r>
            <a:r>
              <a:rPr lang="en-US" baseline="-25000" dirty="0" smtClean="0">
                <a:latin typeface="Calibri" panose="020F0502020204030204" pitchFamily="34" charset="0"/>
                <a:cs typeface="Calibri" panose="020F0502020204030204" pitchFamily="34" charset="0"/>
              </a:rPr>
              <a:t>N</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8491728" y="4514088"/>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Short-Run Output (</a:t>
            </a:r>
            <a:r>
              <a:rPr lang="en-US" i="1" dirty="0" smtClean="0">
                <a:latin typeface="Calibri" panose="020F0502020204030204" pitchFamily="34" charset="0"/>
                <a:cs typeface="Calibri" panose="020F0502020204030204" pitchFamily="34" charset="0"/>
              </a:rPr>
              <a:t>Y</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cxnSp>
        <p:nvCxnSpPr>
          <p:cNvPr id="16" name="Straight Connector 15"/>
          <p:cNvCxnSpPr/>
          <p:nvPr/>
        </p:nvCxnSpPr>
        <p:spPr bwMode="auto">
          <a:xfrm flipV="1">
            <a:off x="3761152" y="4292999"/>
            <a:ext cx="0" cy="1828800"/>
          </a:xfrm>
          <a:prstGeom prst="line">
            <a:avLst/>
          </a:prstGeom>
          <a:solidFill>
            <a:schemeClr val="accent1"/>
          </a:solidFill>
          <a:ln w="28575" cap="flat" cmpd="sng" algn="ctr">
            <a:solidFill>
              <a:schemeClr val="tx1"/>
            </a:solidFill>
            <a:prstDash val="dash"/>
            <a:round/>
            <a:headEnd type="none" w="sm" len="sm"/>
            <a:tailEnd type="none" w="sm" len="sm"/>
          </a:ln>
          <a:effectLst/>
        </p:spPr>
      </p:cxnSp>
      <p:sp>
        <p:nvSpPr>
          <p:cNvPr id="19" name="TextBox 18"/>
          <p:cNvSpPr txBox="1"/>
          <p:nvPr/>
        </p:nvSpPr>
        <p:spPr>
          <a:xfrm>
            <a:off x="4413034" y="5731871"/>
            <a:ext cx="2962656" cy="338554"/>
          </a:xfrm>
          <a:prstGeom prst="rect">
            <a:avLst/>
          </a:prstGeom>
          <a:noFill/>
        </p:spPr>
        <p:txBody>
          <a:bodyPr wrap="square" rtlCol="0">
            <a:spAutoFit/>
          </a:bodyPr>
          <a:lstStyle/>
          <a:p>
            <a:r>
              <a:rPr lang="en-US" sz="1600" dirty="0" smtClean="0">
                <a:latin typeface="Calibri" panose="020F0502020204030204" pitchFamily="34" charset="0"/>
                <a:cs typeface="Calibri" panose="020F0502020204030204" pitchFamily="34" charset="0"/>
              </a:rPr>
              <a:t>Long-Run Output (</a:t>
            </a:r>
            <a:r>
              <a:rPr lang="en-US" sz="1600" i="1" dirty="0" smtClean="0">
                <a:latin typeface="Calibri" panose="020F0502020204030204" pitchFamily="34" charset="0"/>
                <a:cs typeface="Calibri" panose="020F0502020204030204" pitchFamily="34" charset="0"/>
              </a:rPr>
              <a:t>Y</a:t>
            </a:r>
            <a:r>
              <a:rPr lang="en-US" sz="1600" baseline="-25000" dirty="0" smtClean="0">
                <a:latin typeface="Calibri" panose="020F0502020204030204" pitchFamily="34" charset="0"/>
                <a:cs typeface="Calibri" panose="020F0502020204030204" pitchFamily="34" charset="0"/>
              </a:rPr>
              <a:t>N</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
        <p:nvSpPr>
          <p:cNvPr id="20" name="TextBox 19"/>
          <p:cNvSpPr txBox="1"/>
          <p:nvPr/>
        </p:nvSpPr>
        <p:spPr>
          <a:xfrm>
            <a:off x="4433776" y="4444119"/>
            <a:ext cx="1723103" cy="351162"/>
          </a:xfrm>
          <a:prstGeom prst="rect">
            <a:avLst/>
          </a:prstGeom>
          <a:noFill/>
        </p:spPr>
        <p:txBody>
          <a:bodyPr wrap="square" rtlCol="0">
            <a:spAutoFit/>
          </a:bodyPr>
          <a:lstStyle/>
          <a:p>
            <a:r>
              <a:rPr lang="en-US" sz="1600" b="1" dirty="0" smtClean="0">
                <a:latin typeface="Calibri" panose="020F0502020204030204" pitchFamily="34" charset="0"/>
                <a:cs typeface="Calibri" panose="020F0502020204030204" pitchFamily="34" charset="0"/>
              </a:rPr>
              <a:t>Fluctuation &gt; 0</a:t>
            </a:r>
            <a:endParaRPr lang="en-US" sz="1600" b="1" dirty="0">
              <a:latin typeface="Calibri" panose="020F0502020204030204" pitchFamily="34" charset="0"/>
              <a:cs typeface="Calibri" panose="020F0502020204030204" pitchFamily="34" charset="0"/>
            </a:endParaRPr>
          </a:p>
        </p:txBody>
      </p:sp>
      <p:sp>
        <p:nvSpPr>
          <p:cNvPr id="21" name="TextBox 20"/>
          <p:cNvSpPr txBox="1"/>
          <p:nvPr/>
        </p:nvSpPr>
        <p:spPr>
          <a:xfrm>
            <a:off x="8872728" y="6138672"/>
            <a:ext cx="911352"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Time</a:t>
            </a:r>
            <a:endParaRPr lang="en-US" dirty="0">
              <a:latin typeface="Calibri" panose="020F0502020204030204" pitchFamily="34" charset="0"/>
              <a:cs typeface="Calibri" panose="020F0502020204030204" pitchFamily="34" charset="0"/>
            </a:endParaRPr>
          </a:p>
        </p:txBody>
      </p:sp>
      <p:sp>
        <p:nvSpPr>
          <p:cNvPr id="22" name="TextBox 21"/>
          <p:cNvSpPr txBox="1"/>
          <p:nvPr/>
        </p:nvSpPr>
        <p:spPr>
          <a:xfrm>
            <a:off x="82296" y="2935224"/>
            <a:ext cx="1106423"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Output</a:t>
            </a:r>
            <a:endParaRPr lang="en-US" dirty="0">
              <a:latin typeface="Calibri" panose="020F0502020204030204" pitchFamily="34" charset="0"/>
              <a:cs typeface="Calibri" panose="020F0502020204030204" pitchFamily="34" charset="0"/>
            </a:endParaRPr>
          </a:p>
        </p:txBody>
      </p:sp>
      <p:sp>
        <p:nvSpPr>
          <p:cNvPr id="23" name="TextBox 22"/>
          <p:cNvSpPr txBox="1"/>
          <p:nvPr/>
        </p:nvSpPr>
        <p:spPr>
          <a:xfrm>
            <a:off x="3331384" y="6135624"/>
            <a:ext cx="2186914" cy="461665"/>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2004 expansion</a:t>
            </a:r>
            <a:endParaRPr lang="en-US" dirty="0">
              <a:latin typeface="Calibri" panose="020F0502020204030204" pitchFamily="34" charset="0"/>
              <a:cs typeface="Calibri" panose="020F0502020204030204" pitchFamily="34" charset="0"/>
            </a:endParaRPr>
          </a:p>
        </p:txBody>
      </p:sp>
      <p:sp>
        <p:nvSpPr>
          <p:cNvPr id="25" name="TextBox 24"/>
          <p:cNvSpPr txBox="1"/>
          <p:nvPr/>
        </p:nvSpPr>
        <p:spPr>
          <a:xfrm>
            <a:off x="1754372" y="4640990"/>
            <a:ext cx="1247828" cy="584775"/>
          </a:xfrm>
          <a:prstGeom prst="rect">
            <a:avLst/>
          </a:prstGeom>
          <a:noFill/>
        </p:spPr>
        <p:txBody>
          <a:bodyPr wrap="square" rtlCol="0">
            <a:spAutoFit/>
          </a:bodyPr>
          <a:lstStyle/>
          <a:p>
            <a:pPr algn="r"/>
            <a:r>
              <a:rPr lang="en-US" sz="1600" dirty="0" smtClean="0">
                <a:latin typeface="Calibri" panose="020F0502020204030204" pitchFamily="34" charset="0"/>
                <a:cs typeface="Calibri" panose="020F0502020204030204" pitchFamily="34" charset="0"/>
              </a:rPr>
              <a:t>Short-Run Output (</a:t>
            </a:r>
            <a:r>
              <a:rPr lang="en-US" sz="1600" i="1" dirty="0" smtClean="0">
                <a:latin typeface="Calibri" panose="020F0502020204030204" pitchFamily="34" charset="0"/>
                <a:cs typeface="Calibri" panose="020F0502020204030204" pitchFamily="34" charset="0"/>
              </a:rPr>
              <a:t>Y</a:t>
            </a:r>
            <a:r>
              <a:rPr lang="en-US" sz="1600" dirty="0" smtClean="0">
                <a:latin typeface="Calibri" panose="020F0502020204030204" pitchFamily="34" charset="0"/>
                <a:cs typeface="Calibri" panose="020F0502020204030204" pitchFamily="34" charset="0"/>
              </a:rPr>
              <a:t>)</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9284340"/>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Short-Run Aggregate Supply (</a:t>
            </a:r>
            <a:r>
              <a:rPr lang="en-US" i="1" dirty="0" smtClean="0"/>
              <a:t>SRAS</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m:rPr>
                        <m:nor/>
                      </m:rPr>
                      <a:rPr lang="en-US" altLang="en-US" b="1">
                        <a:latin typeface="Cambria Math" panose="02040503050406030204" pitchFamily="18" charset="0"/>
                        <a:ea typeface="Calibri" panose="020F0502020204030204" pitchFamily="34" charset="0"/>
                      </a:rPr>
                      <m:t>Short</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a:latin typeface="Cambria Math" panose="02040503050406030204" pitchFamily="18" charset="0"/>
                        <a:ea typeface="Calibri" panose="020F0502020204030204" pitchFamily="34" charset="0"/>
                      </a:rPr>
                      <m:t>Long</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i="0" smtClean="0">
                        <a:latin typeface="Cambria Math" panose="02040503050406030204" pitchFamily="18" charset="0"/>
                        <a:ea typeface="Calibri" panose="020F0502020204030204" pitchFamily="34" charset="0"/>
                      </a:rPr>
                      <m:t>Fluctuation</m:t>
                    </m:r>
                  </m:oMath>
                </a14:m>
                <a:endParaRPr lang="en-US" sz="3600" dirty="0" smtClean="0"/>
              </a:p>
              <a:p>
                <a:r>
                  <a:rPr lang="en-US" dirty="0" smtClean="0"/>
                  <a:t>The Fluctuation depends on how much the price level at a given moment (</a:t>
                </a:r>
                <a:r>
                  <a:rPr lang="en-US" i="1" dirty="0" smtClean="0"/>
                  <a:t>P</a:t>
                </a:r>
                <a:r>
                  <a:rPr lang="en-US" dirty="0" smtClean="0"/>
                  <a:t>) exceeds what people in the past had thought the price level would be at that moment (</a:t>
                </a:r>
                <a:r>
                  <a:rPr lang="en-US" i="1" dirty="0" err="1" smtClean="0"/>
                  <a:t>P</a:t>
                </a:r>
                <a:r>
                  <a:rPr lang="en-US" baseline="30000" dirty="0" err="1" smtClean="0"/>
                  <a:t>e</a:t>
                </a:r>
                <a:r>
                  <a:rPr lang="en-US" dirty="0" smtClean="0"/>
                  <a:t>)</a:t>
                </a:r>
              </a:p>
              <a:p>
                <a14:m>
                  <m:oMath xmlns:m="http://schemas.openxmlformats.org/officeDocument/2006/math">
                    <m:r>
                      <m:rPr>
                        <m:nor/>
                      </m:rPr>
                      <a:rPr lang="en-US" altLang="en-US" b="1" smtClean="0">
                        <a:latin typeface="Cambria Math" panose="02040503050406030204" pitchFamily="18" charset="0"/>
                        <a:ea typeface="Calibri" panose="020F0502020204030204" pitchFamily="34" charset="0"/>
                      </a:rPr>
                      <m:t>Fluctuation</m:t>
                    </m:r>
                    <m:r>
                      <a:rPr lang="en-US" altLang="en-US" b="1" i="1">
                        <a:latin typeface="Cambria Math" panose="02040503050406030204" pitchFamily="18" charset="0"/>
                        <a:ea typeface="Calibri" panose="020F0502020204030204" pitchFamily="34" charset="0"/>
                      </a:rPr>
                      <m:t>=</m:t>
                    </m:r>
                    <m:r>
                      <a:rPr lang="en-US" altLang="en-US" b="1" i="1">
                        <a:latin typeface="Cambria Math" panose="02040503050406030204" pitchFamily="18" charset="0"/>
                        <a:ea typeface="Calibri" panose="020F0502020204030204" pitchFamily="34" charset="0"/>
                      </a:rPr>
                      <m:t>𝒂</m:t>
                    </m:r>
                    <m:r>
                      <a:rPr lang="en-US" altLang="en-US" b="1" i="1">
                        <a:latin typeface="Cambria Math" panose="02040503050406030204" pitchFamily="18" charset="0"/>
                        <a:ea typeface="Cambria Math" panose="02040503050406030204" pitchFamily="18" charset="0"/>
                      </a:rPr>
                      <m:t>×</m:t>
                    </m:r>
                    <m:d>
                      <m:dPr>
                        <m:ctrlPr>
                          <a:rPr lang="en-US" altLang="en-US" b="1" i="1">
                            <a:latin typeface="Cambria Math" panose="02040503050406030204" pitchFamily="18" charset="0"/>
                            <a:ea typeface="Cambria Math" panose="02040503050406030204" pitchFamily="18" charset="0"/>
                          </a:rPr>
                        </m:ctrlPr>
                      </m:dPr>
                      <m:e>
                        <m:r>
                          <m:rPr>
                            <m:nor/>
                          </m:rPr>
                          <a:rPr lang="en-US" altLang="en-US" b="1">
                            <a:latin typeface="Cambria Math" panose="02040503050406030204" pitchFamily="18" charset="0"/>
                            <a:ea typeface="Cambria Math" panose="02040503050406030204" pitchFamily="18" charset="0"/>
                          </a:rPr>
                          <m:t>Price</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Level</m:t>
                        </m:r>
                        <m:r>
                          <a:rPr lang="en-US" altLang="en-US" b="1" i="1">
                            <a:latin typeface="Cambria Math" panose="02040503050406030204" pitchFamily="18" charset="0"/>
                            <a:ea typeface="Cambria Math" panose="02040503050406030204" pitchFamily="18" charset="0"/>
                          </a:rPr>
                          <m:t>−</m:t>
                        </m:r>
                        <m:r>
                          <m:rPr>
                            <m:nor/>
                          </m:rPr>
                          <a:rPr lang="en-US" altLang="en-US" b="1">
                            <a:latin typeface="Cambria Math" panose="02040503050406030204" pitchFamily="18" charset="0"/>
                            <a:ea typeface="Cambria Math" panose="02040503050406030204" pitchFamily="18" charset="0"/>
                          </a:rPr>
                          <m:t>Expe</m:t>
                        </m:r>
                        <m:r>
                          <m:rPr>
                            <m:nor/>
                          </m:rPr>
                          <a:rPr lang="en-US" altLang="en-US" b="1" i="0" smtClean="0">
                            <a:latin typeface="Cambria Math" panose="02040503050406030204" pitchFamily="18" charset="0"/>
                            <a:ea typeface="Cambria Math" panose="02040503050406030204" pitchFamily="18" charset="0"/>
                          </a:rPr>
                          <m:t>c</m:t>
                        </m:r>
                        <m:r>
                          <m:rPr>
                            <m:nor/>
                          </m:rPr>
                          <a:rPr lang="en-US" altLang="en-US" b="1">
                            <a:latin typeface="Cambria Math" panose="02040503050406030204" pitchFamily="18" charset="0"/>
                            <a:ea typeface="Cambria Math" panose="02040503050406030204" pitchFamily="18" charset="0"/>
                          </a:rPr>
                          <m:t>ted</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Price</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Level</m:t>
                        </m:r>
                      </m:e>
                    </m:d>
                  </m:oMath>
                </a14:m>
                <a:endParaRPr lang="en-US" dirty="0" smtClean="0"/>
              </a:p>
              <a:p>
                <a:r>
                  <a:rPr lang="en-US" dirty="0" smtClean="0"/>
                  <a:t>So, the short-run aggregate supply depends on how pleasant a surprise the sellers get</a:t>
                </a:r>
              </a:p>
              <a:p>
                <a:r>
                  <a:rPr lang="en-US" dirty="0" smtClean="0"/>
                  <a:t>The higher the actual price level relative to the price level that had been expected, the higher the aggregate supply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18" r="-1309" b="-1838"/>
                </a:stretch>
              </a:blipFill>
            </p:spPr>
            <p:txBody>
              <a:bodyPr/>
              <a:lstStyle/>
              <a:p>
                <a:r>
                  <a:rPr lang="en-US">
                    <a:noFill/>
                  </a:rPr>
                  <a:t> </a:t>
                </a:r>
              </a:p>
            </p:txBody>
          </p:sp>
        </mc:Fallback>
      </mc:AlternateContent>
    </p:spTree>
    <p:extLst>
      <p:ext uri="{BB962C8B-B14F-4D97-AF65-F5344CB8AC3E}">
        <p14:creationId xmlns:p14="http://schemas.microsoft.com/office/powerpoint/2010/main" val="286073914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Brace 16"/>
          <p:cNvSpPr/>
          <p:nvPr/>
        </p:nvSpPr>
        <p:spPr bwMode="auto">
          <a:xfrm>
            <a:off x="5678424" y="4718304"/>
            <a:ext cx="530352" cy="950976"/>
          </a:xfrm>
          <a:prstGeom prst="righ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Short-Run Aggregate Supply (</a:t>
            </a:r>
            <a:r>
              <a:rPr lang="en-US" i="1" dirty="0" smtClean="0"/>
              <a:t>SRAS</a:t>
            </a:r>
            <a:r>
              <a:rPr lang="en-US" dirty="0" smtClean="0"/>
              <a: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447799"/>
                <a:ext cx="11176000" cy="1467575"/>
              </a:xfrm>
            </p:spPr>
            <p:txBody>
              <a:bodyPr/>
              <a:lstStyle/>
              <a:p>
                <a14:m>
                  <m:oMath xmlns:m="http://schemas.openxmlformats.org/officeDocument/2006/math">
                    <m:r>
                      <m:rPr>
                        <m:nor/>
                      </m:rPr>
                      <a:rPr lang="en-US" altLang="en-US" b="1">
                        <a:latin typeface="Cambria Math" panose="02040503050406030204" pitchFamily="18" charset="0"/>
                        <a:ea typeface="Calibri" panose="020F0502020204030204" pitchFamily="34" charset="0"/>
                      </a:rPr>
                      <m:t>Short</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a:latin typeface="Cambria Math" panose="02040503050406030204" pitchFamily="18" charset="0"/>
                        <a:ea typeface="Calibri" panose="020F0502020204030204" pitchFamily="34" charset="0"/>
                      </a:rPr>
                      <m:t>Long</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i="0" smtClean="0">
                        <a:latin typeface="Cambria Math" panose="02040503050406030204" pitchFamily="18" charset="0"/>
                        <a:ea typeface="Calibri" panose="020F0502020204030204" pitchFamily="34" charset="0"/>
                      </a:rPr>
                      <m:t>Fluctuation</m:t>
                    </m:r>
                  </m:oMath>
                </a14:m>
                <a:endParaRPr lang="en-US" sz="3600" dirty="0" smtClean="0"/>
              </a:p>
              <a:p>
                <a14:m>
                  <m:oMath xmlns:m="http://schemas.openxmlformats.org/officeDocument/2006/math">
                    <m:r>
                      <m:rPr>
                        <m:nor/>
                      </m:rPr>
                      <a:rPr lang="en-US" altLang="en-US" b="1">
                        <a:latin typeface="Cambria Math" panose="02040503050406030204" pitchFamily="18" charset="0"/>
                        <a:ea typeface="Calibri" panose="020F0502020204030204" pitchFamily="34" charset="0"/>
                      </a:rPr>
                      <m:t>Fluctuation</m:t>
                    </m:r>
                    <m:r>
                      <a:rPr lang="en-US" altLang="en-US" b="1" i="1">
                        <a:latin typeface="Cambria Math" panose="02040503050406030204" pitchFamily="18" charset="0"/>
                        <a:ea typeface="Calibri" panose="020F0502020204030204" pitchFamily="34" charset="0"/>
                      </a:rPr>
                      <m:t>=</m:t>
                    </m:r>
                    <m:r>
                      <a:rPr lang="en-US" altLang="en-US" b="1" i="1">
                        <a:latin typeface="Cambria Math" panose="02040503050406030204" pitchFamily="18" charset="0"/>
                        <a:ea typeface="Calibri" panose="020F0502020204030204" pitchFamily="34" charset="0"/>
                      </a:rPr>
                      <m:t>𝒂</m:t>
                    </m:r>
                    <m:r>
                      <a:rPr lang="en-US" altLang="en-US" b="1" i="1">
                        <a:latin typeface="Cambria Math" panose="02040503050406030204" pitchFamily="18" charset="0"/>
                        <a:ea typeface="Cambria Math" panose="02040503050406030204" pitchFamily="18" charset="0"/>
                      </a:rPr>
                      <m:t>×</m:t>
                    </m:r>
                    <m:d>
                      <m:dPr>
                        <m:ctrlPr>
                          <a:rPr lang="en-US" altLang="en-US" b="1" i="1">
                            <a:latin typeface="Cambria Math" panose="02040503050406030204" pitchFamily="18" charset="0"/>
                            <a:ea typeface="Cambria Math" panose="02040503050406030204" pitchFamily="18" charset="0"/>
                          </a:rPr>
                        </m:ctrlPr>
                      </m:dPr>
                      <m:e>
                        <m:r>
                          <m:rPr>
                            <m:nor/>
                          </m:rPr>
                          <a:rPr lang="en-US" altLang="en-US" b="1">
                            <a:latin typeface="Cambria Math" panose="02040503050406030204" pitchFamily="18" charset="0"/>
                            <a:ea typeface="Cambria Math" panose="02040503050406030204" pitchFamily="18" charset="0"/>
                          </a:rPr>
                          <m:t>Price</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Level</m:t>
                        </m:r>
                        <m:r>
                          <a:rPr lang="en-US" altLang="en-US" b="1" i="1">
                            <a:latin typeface="Cambria Math" panose="02040503050406030204" pitchFamily="18" charset="0"/>
                            <a:ea typeface="Cambria Math" panose="02040503050406030204" pitchFamily="18" charset="0"/>
                          </a:rPr>
                          <m:t>−</m:t>
                        </m:r>
                        <m:r>
                          <m:rPr>
                            <m:nor/>
                          </m:rPr>
                          <a:rPr lang="en-US" altLang="en-US" b="1">
                            <a:latin typeface="Cambria Math" panose="02040503050406030204" pitchFamily="18" charset="0"/>
                            <a:ea typeface="Cambria Math" panose="02040503050406030204" pitchFamily="18" charset="0"/>
                          </a:rPr>
                          <m:t>Expeted</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Price</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Level</m:t>
                        </m:r>
                      </m:e>
                    </m:d>
                  </m:oMath>
                </a14:m>
                <a:endParaRPr lang="en-US" dirty="0"/>
              </a:p>
              <a:p>
                <a:endParaRPr lang="en-US" sz="36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447799"/>
                <a:ext cx="11176000" cy="1467575"/>
              </a:xfrm>
              <a:blipFill>
                <a:blip r:embed="rId2"/>
                <a:stretch>
                  <a:fillRect/>
                </a:stretch>
              </a:blipFill>
            </p:spPr>
            <p:txBody>
              <a:bodyPr/>
              <a:lstStyle/>
              <a:p>
                <a:r>
                  <a:rPr lang="en-US">
                    <a:noFill/>
                  </a:rPr>
                  <a:t> </a:t>
                </a:r>
              </a:p>
            </p:txBody>
          </p:sp>
        </mc:Fallback>
      </mc:AlternateContent>
      <p:cxnSp>
        <p:nvCxnSpPr>
          <p:cNvPr id="5" name="Straight Arrow Connector 4"/>
          <p:cNvCxnSpPr/>
          <p:nvPr/>
        </p:nvCxnSpPr>
        <p:spPr bwMode="auto">
          <a:xfrm>
            <a:off x="1180214" y="6124353"/>
            <a:ext cx="8654902"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p:cNvCxnSpPr/>
          <p:nvPr/>
        </p:nvCxnSpPr>
        <p:spPr bwMode="auto">
          <a:xfrm flipV="1">
            <a:off x="1179576" y="3035808"/>
            <a:ext cx="0" cy="30906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 name="Freeform 8"/>
          <p:cNvSpPr/>
          <p:nvPr/>
        </p:nvSpPr>
        <p:spPr bwMode="auto">
          <a:xfrm>
            <a:off x="1188720" y="3136392"/>
            <a:ext cx="7150608" cy="2313432"/>
          </a:xfrm>
          <a:custGeom>
            <a:avLst/>
            <a:gdLst>
              <a:gd name="connsiteX0" fmla="*/ 0 w 7150608"/>
              <a:gd name="connsiteY0" fmla="*/ 2313432 h 2313432"/>
              <a:gd name="connsiteX1" fmla="*/ 4187952 w 7150608"/>
              <a:gd name="connsiteY1" fmla="*/ 1627632 h 2313432"/>
              <a:gd name="connsiteX2" fmla="*/ 7150608 w 7150608"/>
              <a:gd name="connsiteY2" fmla="*/ 0 h 2313432"/>
              <a:gd name="connsiteX3" fmla="*/ 7150608 w 7150608"/>
              <a:gd name="connsiteY3" fmla="*/ 0 h 2313432"/>
            </a:gdLst>
            <a:ahLst/>
            <a:cxnLst>
              <a:cxn ang="0">
                <a:pos x="connsiteX0" y="connsiteY0"/>
              </a:cxn>
              <a:cxn ang="0">
                <a:pos x="connsiteX1" y="connsiteY1"/>
              </a:cxn>
              <a:cxn ang="0">
                <a:pos x="connsiteX2" y="connsiteY2"/>
              </a:cxn>
              <a:cxn ang="0">
                <a:pos x="connsiteX3" y="connsiteY3"/>
              </a:cxn>
            </a:cxnLst>
            <a:rect l="l" t="t" r="r" b="b"/>
            <a:pathLst>
              <a:path w="7150608" h="2313432">
                <a:moveTo>
                  <a:pt x="0" y="2313432"/>
                </a:moveTo>
                <a:cubicBezTo>
                  <a:pt x="1498092" y="2163318"/>
                  <a:pt x="2996184" y="2013204"/>
                  <a:pt x="4187952" y="1627632"/>
                </a:cubicBezTo>
                <a:cubicBezTo>
                  <a:pt x="5379720" y="1242060"/>
                  <a:pt x="7150608" y="0"/>
                  <a:pt x="7150608" y="0"/>
                </a:cubicBezTo>
                <a:lnTo>
                  <a:pt x="7150608" y="0"/>
                </a:lnTo>
              </a:path>
            </a:pathLst>
          </a:cu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1179576" y="3134831"/>
            <a:ext cx="7333488" cy="2710850"/>
          </a:xfrm>
          <a:custGeom>
            <a:avLst/>
            <a:gdLst>
              <a:gd name="connsiteX0" fmla="*/ 0 w 7333488"/>
              <a:gd name="connsiteY0" fmla="*/ 1418881 h 2710850"/>
              <a:gd name="connsiteX1" fmla="*/ 1170432 w 7333488"/>
              <a:gd name="connsiteY1" fmla="*/ 2708185 h 2710850"/>
              <a:gd name="connsiteX2" fmla="*/ 2596896 w 7333488"/>
              <a:gd name="connsiteY2" fmla="*/ 1117129 h 2710850"/>
              <a:gd name="connsiteX3" fmla="*/ 4425696 w 7333488"/>
              <a:gd name="connsiteY3" fmla="*/ 2543593 h 2710850"/>
              <a:gd name="connsiteX4" fmla="*/ 5596128 w 7333488"/>
              <a:gd name="connsiteY4" fmla="*/ 38137 h 2710850"/>
              <a:gd name="connsiteX5" fmla="*/ 7333488 w 7333488"/>
              <a:gd name="connsiteY5" fmla="*/ 1263433 h 27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3488" h="2710850">
                <a:moveTo>
                  <a:pt x="0" y="1418881"/>
                </a:moveTo>
                <a:cubicBezTo>
                  <a:pt x="368808" y="2088679"/>
                  <a:pt x="737616" y="2758477"/>
                  <a:pt x="1170432" y="2708185"/>
                </a:cubicBezTo>
                <a:cubicBezTo>
                  <a:pt x="1603248" y="2657893"/>
                  <a:pt x="2054352" y="1144561"/>
                  <a:pt x="2596896" y="1117129"/>
                </a:cubicBezTo>
                <a:cubicBezTo>
                  <a:pt x="3139440" y="1089697"/>
                  <a:pt x="3925824" y="2723425"/>
                  <a:pt x="4425696" y="2543593"/>
                </a:cubicBezTo>
                <a:cubicBezTo>
                  <a:pt x="4925568" y="2363761"/>
                  <a:pt x="5111496" y="251497"/>
                  <a:pt x="5596128" y="38137"/>
                </a:cubicBezTo>
                <a:cubicBezTo>
                  <a:pt x="6080760" y="-175223"/>
                  <a:pt x="6707124" y="544105"/>
                  <a:pt x="7333488" y="1263433"/>
                </a:cubicBezTo>
              </a:path>
            </a:pathLst>
          </a:cu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8513064" y="2935224"/>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Long-Run Output (</a:t>
            </a:r>
            <a:r>
              <a:rPr lang="en-US" i="1" dirty="0" smtClean="0">
                <a:latin typeface="Calibri" panose="020F0502020204030204" pitchFamily="34" charset="0"/>
                <a:cs typeface="Calibri" panose="020F0502020204030204" pitchFamily="34" charset="0"/>
              </a:rPr>
              <a:t>Y</a:t>
            </a:r>
            <a:r>
              <a:rPr lang="en-US" baseline="-25000" dirty="0" smtClean="0">
                <a:latin typeface="Calibri" panose="020F0502020204030204" pitchFamily="34" charset="0"/>
                <a:cs typeface="Calibri" panose="020F0502020204030204" pitchFamily="34" charset="0"/>
              </a:rPr>
              <a:t>N</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8491728" y="4514088"/>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Short-Run Output (</a:t>
            </a:r>
            <a:r>
              <a:rPr lang="en-US" i="1" dirty="0" smtClean="0">
                <a:latin typeface="Calibri" panose="020F0502020204030204" pitchFamily="34" charset="0"/>
                <a:cs typeface="Calibri" panose="020F0502020204030204" pitchFamily="34" charset="0"/>
              </a:rPr>
              <a:t>Y</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cxnSp>
        <p:nvCxnSpPr>
          <p:cNvPr id="16" name="Straight Connector 15"/>
          <p:cNvCxnSpPr/>
          <p:nvPr/>
        </p:nvCxnSpPr>
        <p:spPr bwMode="auto">
          <a:xfrm flipV="1">
            <a:off x="5568696" y="4718304"/>
            <a:ext cx="0" cy="1406049"/>
          </a:xfrm>
          <a:prstGeom prst="line">
            <a:avLst/>
          </a:prstGeom>
          <a:solidFill>
            <a:schemeClr val="accent1"/>
          </a:solidFill>
          <a:ln w="28575" cap="flat" cmpd="sng" algn="ctr">
            <a:solidFill>
              <a:schemeClr val="tx1"/>
            </a:solidFill>
            <a:prstDash val="dash"/>
            <a:round/>
            <a:headEnd type="none" w="sm" len="sm"/>
            <a:tailEnd type="none" w="sm" len="sm"/>
          </a:ln>
          <a:effectLst/>
        </p:spPr>
      </p:cxnSp>
      <p:sp>
        <p:nvSpPr>
          <p:cNvPr id="20" name="TextBox 19"/>
          <p:cNvSpPr txBox="1"/>
          <p:nvPr/>
        </p:nvSpPr>
        <p:spPr>
          <a:xfrm>
            <a:off x="6226674" y="5007652"/>
            <a:ext cx="1737750" cy="830997"/>
          </a:xfrm>
          <a:prstGeom prst="rect">
            <a:avLst/>
          </a:prstGeom>
          <a:noFill/>
        </p:spPr>
        <p:txBody>
          <a:bodyPr wrap="square" rtlCol="0">
            <a:spAutoFit/>
          </a:bodyPr>
          <a:lstStyle/>
          <a:p>
            <a:r>
              <a:rPr lang="en-US" sz="1600" b="1" dirty="0" smtClean="0">
                <a:latin typeface="Calibri" panose="020F0502020204030204" pitchFamily="34" charset="0"/>
                <a:cs typeface="Calibri" panose="020F0502020204030204" pitchFamily="34" charset="0"/>
              </a:rPr>
              <a:t>Fluctuation &lt; 0</a:t>
            </a:r>
            <a:br>
              <a:rPr lang="en-US" sz="1600" b="1" dirty="0" smtClean="0">
                <a:latin typeface="Calibri" panose="020F0502020204030204" pitchFamily="34" charset="0"/>
                <a:cs typeface="Calibri" panose="020F0502020204030204" pitchFamily="34" charset="0"/>
              </a:rPr>
            </a:br>
            <a:r>
              <a:rPr lang="en-US" sz="1600" b="1" i="1" dirty="0" smtClean="0">
                <a:latin typeface="Calibri" panose="020F0502020204030204" pitchFamily="34" charset="0"/>
                <a:cs typeface="Calibri" panose="020F0502020204030204" pitchFamily="34" charset="0"/>
              </a:rPr>
              <a:t>a</a:t>
            </a:r>
            <a:r>
              <a:rPr lang="en-US" sz="1600" b="1" dirty="0" smtClean="0">
                <a:latin typeface="Calibri" panose="020F0502020204030204" pitchFamily="34" charset="0"/>
                <a:cs typeface="Calibri" panose="020F0502020204030204" pitchFamily="34" charset="0"/>
              </a:rPr>
              <a:t> × (</a:t>
            </a:r>
            <a:r>
              <a:rPr lang="en-US" sz="1600" b="1" i="1" dirty="0" smtClean="0">
                <a:latin typeface="Calibri" panose="020F0502020204030204" pitchFamily="34" charset="0"/>
                <a:cs typeface="Calibri" panose="020F0502020204030204" pitchFamily="34" charset="0"/>
              </a:rPr>
              <a:t>P</a:t>
            </a:r>
            <a:r>
              <a:rPr lang="en-US" sz="1600" b="1" dirty="0" smtClean="0">
                <a:latin typeface="Calibri" panose="020F0502020204030204" pitchFamily="34" charset="0"/>
                <a:cs typeface="Calibri" panose="020F0502020204030204" pitchFamily="34" charset="0"/>
              </a:rPr>
              <a:t> – </a:t>
            </a:r>
            <a:r>
              <a:rPr lang="en-US" sz="1600" b="1" i="1" dirty="0" err="1" smtClean="0">
                <a:latin typeface="Calibri" panose="020F0502020204030204" pitchFamily="34" charset="0"/>
                <a:cs typeface="Calibri" panose="020F0502020204030204" pitchFamily="34" charset="0"/>
              </a:rPr>
              <a:t>P</a:t>
            </a:r>
            <a:r>
              <a:rPr lang="en-US" sz="1600" b="1" baseline="30000" dirty="0" err="1" smtClean="0">
                <a:latin typeface="Calibri" panose="020F0502020204030204" pitchFamily="34" charset="0"/>
                <a:cs typeface="Calibri" panose="020F0502020204030204" pitchFamily="34" charset="0"/>
              </a:rPr>
              <a:t>e</a:t>
            </a:r>
            <a:r>
              <a:rPr lang="en-US" sz="1600" b="1" dirty="0" smtClean="0">
                <a:latin typeface="Calibri" panose="020F0502020204030204" pitchFamily="34" charset="0"/>
                <a:cs typeface="Calibri" panose="020F0502020204030204" pitchFamily="34" charset="0"/>
              </a:rPr>
              <a:t>) &lt; 0</a:t>
            </a:r>
            <a:br>
              <a:rPr lang="en-US" sz="1600" b="1" dirty="0" smtClean="0">
                <a:latin typeface="Calibri" panose="020F0502020204030204" pitchFamily="34" charset="0"/>
                <a:cs typeface="Calibri" panose="020F0502020204030204" pitchFamily="34" charset="0"/>
              </a:rPr>
            </a:br>
            <a:r>
              <a:rPr lang="en-US" sz="1600" b="1" dirty="0" smtClean="0">
                <a:latin typeface="Calibri" panose="020F0502020204030204" pitchFamily="34" charset="0"/>
                <a:cs typeface="Calibri" panose="020F0502020204030204" pitchFamily="34" charset="0"/>
              </a:rPr>
              <a:t>Recession</a:t>
            </a:r>
            <a:endParaRPr lang="en-US" sz="1600" b="1" dirty="0">
              <a:latin typeface="Calibri" panose="020F0502020204030204" pitchFamily="34" charset="0"/>
              <a:cs typeface="Calibri" panose="020F0502020204030204" pitchFamily="34" charset="0"/>
            </a:endParaRPr>
          </a:p>
        </p:txBody>
      </p:sp>
      <p:sp>
        <p:nvSpPr>
          <p:cNvPr id="21" name="TextBox 20"/>
          <p:cNvSpPr txBox="1"/>
          <p:nvPr/>
        </p:nvSpPr>
        <p:spPr>
          <a:xfrm>
            <a:off x="8872728" y="6138672"/>
            <a:ext cx="911352"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Time</a:t>
            </a:r>
            <a:endParaRPr lang="en-US" dirty="0">
              <a:latin typeface="Calibri" panose="020F0502020204030204" pitchFamily="34" charset="0"/>
              <a:cs typeface="Calibri" panose="020F0502020204030204" pitchFamily="34" charset="0"/>
            </a:endParaRPr>
          </a:p>
        </p:txBody>
      </p:sp>
      <p:sp>
        <p:nvSpPr>
          <p:cNvPr id="22" name="TextBox 21"/>
          <p:cNvSpPr txBox="1"/>
          <p:nvPr/>
        </p:nvSpPr>
        <p:spPr>
          <a:xfrm>
            <a:off x="82296" y="2935224"/>
            <a:ext cx="1106423"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Output</a:t>
            </a:r>
            <a:endParaRPr lang="en-US" dirty="0">
              <a:latin typeface="Calibri" panose="020F0502020204030204" pitchFamily="34" charset="0"/>
              <a:cs typeface="Calibri" panose="020F0502020204030204" pitchFamily="34" charset="0"/>
            </a:endParaRPr>
          </a:p>
        </p:txBody>
      </p:sp>
      <p:sp>
        <p:nvSpPr>
          <p:cNvPr id="23" name="TextBox 22"/>
          <p:cNvSpPr txBox="1"/>
          <p:nvPr/>
        </p:nvSpPr>
        <p:spPr>
          <a:xfrm>
            <a:off x="5138928" y="6135624"/>
            <a:ext cx="2176272" cy="461665"/>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2008 recession</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32110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ight Brace 16"/>
          <p:cNvSpPr/>
          <p:nvPr/>
        </p:nvSpPr>
        <p:spPr bwMode="auto">
          <a:xfrm>
            <a:off x="3870880" y="4261093"/>
            <a:ext cx="530352" cy="822960"/>
          </a:xfrm>
          <a:prstGeom prst="rightBrace">
            <a:avLst/>
          </a:prstGeom>
          <a:solidFill>
            <a:schemeClr val="bg1"/>
          </a:solidFill>
          <a:ln w="2857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2" name="Title 1"/>
          <p:cNvSpPr>
            <a:spLocks noGrp="1"/>
          </p:cNvSpPr>
          <p:nvPr>
            <p:ph type="title"/>
          </p:nvPr>
        </p:nvSpPr>
        <p:spPr/>
        <p:txBody>
          <a:bodyPr/>
          <a:lstStyle/>
          <a:p>
            <a:r>
              <a:rPr lang="en-US" dirty="0" smtClean="0"/>
              <a:t>Short-Run Aggregate Supply (</a:t>
            </a:r>
            <a:r>
              <a:rPr lang="en-US" i="1" dirty="0" smtClean="0"/>
              <a:t>SRAS</a:t>
            </a:r>
            <a:r>
              <a:rPr lang="en-US" dirty="0" smtClean="0"/>
              <a:t>)</a:t>
            </a:r>
            <a:endParaRPr lang="en-US" dirty="0"/>
          </a:p>
        </p:txBody>
      </p:sp>
      <p:cxnSp>
        <p:nvCxnSpPr>
          <p:cNvPr id="5" name="Straight Arrow Connector 4"/>
          <p:cNvCxnSpPr/>
          <p:nvPr/>
        </p:nvCxnSpPr>
        <p:spPr bwMode="auto">
          <a:xfrm>
            <a:off x="1180214" y="6124353"/>
            <a:ext cx="8654902"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cxnSp>
        <p:nvCxnSpPr>
          <p:cNvPr id="7" name="Straight Arrow Connector 6"/>
          <p:cNvCxnSpPr/>
          <p:nvPr/>
        </p:nvCxnSpPr>
        <p:spPr bwMode="auto">
          <a:xfrm flipV="1">
            <a:off x="1179576" y="3035808"/>
            <a:ext cx="0" cy="3090672"/>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9" name="Freeform 8"/>
          <p:cNvSpPr/>
          <p:nvPr/>
        </p:nvSpPr>
        <p:spPr bwMode="auto">
          <a:xfrm>
            <a:off x="1188720" y="3136392"/>
            <a:ext cx="7150608" cy="2313432"/>
          </a:xfrm>
          <a:custGeom>
            <a:avLst/>
            <a:gdLst>
              <a:gd name="connsiteX0" fmla="*/ 0 w 7150608"/>
              <a:gd name="connsiteY0" fmla="*/ 2313432 h 2313432"/>
              <a:gd name="connsiteX1" fmla="*/ 4187952 w 7150608"/>
              <a:gd name="connsiteY1" fmla="*/ 1627632 h 2313432"/>
              <a:gd name="connsiteX2" fmla="*/ 7150608 w 7150608"/>
              <a:gd name="connsiteY2" fmla="*/ 0 h 2313432"/>
              <a:gd name="connsiteX3" fmla="*/ 7150608 w 7150608"/>
              <a:gd name="connsiteY3" fmla="*/ 0 h 2313432"/>
            </a:gdLst>
            <a:ahLst/>
            <a:cxnLst>
              <a:cxn ang="0">
                <a:pos x="connsiteX0" y="connsiteY0"/>
              </a:cxn>
              <a:cxn ang="0">
                <a:pos x="connsiteX1" y="connsiteY1"/>
              </a:cxn>
              <a:cxn ang="0">
                <a:pos x="connsiteX2" y="connsiteY2"/>
              </a:cxn>
              <a:cxn ang="0">
                <a:pos x="connsiteX3" y="connsiteY3"/>
              </a:cxn>
            </a:cxnLst>
            <a:rect l="l" t="t" r="r" b="b"/>
            <a:pathLst>
              <a:path w="7150608" h="2313432">
                <a:moveTo>
                  <a:pt x="0" y="2313432"/>
                </a:moveTo>
                <a:cubicBezTo>
                  <a:pt x="1498092" y="2163318"/>
                  <a:pt x="2996184" y="2013204"/>
                  <a:pt x="4187952" y="1627632"/>
                </a:cubicBezTo>
                <a:cubicBezTo>
                  <a:pt x="5379720" y="1242060"/>
                  <a:pt x="7150608" y="0"/>
                  <a:pt x="7150608" y="0"/>
                </a:cubicBezTo>
                <a:lnTo>
                  <a:pt x="7150608" y="0"/>
                </a:lnTo>
              </a:path>
            </a:pathLst>
          </a:cu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Freeform 9"/>
          <p:cNvSpPr/>
          <p:nvPr/>
        </p:nvSpPr>
        <p:spPr bwMode="auto">
          <a:xfrm>
            <a:off x="1179576" y="3134831"/>
            <a:ext cx="7333488" cy="2710850"/>
          </a:xfrm>
          <a:custGeom>
            <a:avLst/>
            <a:gdLst>
              <a:gd name="connsiteX0" fmla="*/ 0 w 7333488"/>
              <a:gd name="connsiteY0" fmla="*/ 1418881 h 2710850"/>
              <a:gd name="connsiteX1" fmla="*/ 1170432 w 7333488"/>
              <a:gd name="connsiteY1" fmla="*/ 2708185 h 2710850"/>
              <a:gd name="connsiteX2" fmla="*/ 2596896 w 7333488"/>
              <a:gd name="connsiteY2" fmla="*/ 1117129 h 2710850"/>
              <a:gd name="connsiteX3" fmla="*/ 4425696 w 7333488"/>
              <a:gd name="connsiteY3" fmla="*/ 2543593 h 2710850"/>
              <a:gd name="connsiteX4" fmla="*/ 5596128 w 7333488"/>
              <a:gd name="connsiteY4" fmla="*/ 38137 h 2710850"/>
              <a:gd name="connsiteX5" fmla="*/ 7333488 w 7333488"/>
              <a:gd name="connsiteY5" fmla="*/ 1263433 h 271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3488" h="2710850">
                <a:moveTo>
                  <a:pt x="0" y="1418881"/>
                </a:moveTo>
                <a:cubicBezTo>
                  <a:pt x="368808" y="2088679"/>
                  <a:pt x="737616" y="2758477"/>
                  <a:pt x="1170432" y="2708185"/>
                </a:cubicBezTo>
                <a:cubicBezTo>
                  <a:pt x="1603248" y="2657893"/>
                  <a:pt x="2054352" y="1144561"/>
                  <a:pt x="2596896" y="1117129"/>
                </a:cubicBezTo>
                <a:cubicBezTo>
                  <a:pt x="3139440" y="1089697"/>
                  <a:pt x="3925824" y="2723425"/>
                  <a:pt x="4425696" y="2543593"/>
                </a:cubicBezTo>
                <a:cubicBezTo>
                  <a:pt x="4925568" y="2363761"/>
                  <a:pt x="5111496" y="251497"/>
                  <a:pt x="5596128" y="38137"/>
                </a:cubicBezTo>
                <a:cubicBezTo>
                  <a:pt x="6080760" y="-175223"/>
                  <a:pt x="6707124" y="544105"/>
                  <a:pt x="7333488" y="1263433"/>
                </a:cubicBezTo>
              </a:path>
            </a:pathLst>
          </a:custGeom>
          <a:noFill/>
          <a:ln w="381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TextBox 10"/>
          <p:cNvSpPr txBox="1"/>
          <p:nvPr/>
        </p:nvSpPr>
        <p:spPr>
          <a:xfrm>
            <a:off x="8513064" y="2935224"/>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Long-Run Output (</a:t>
            </a:r>
            <a:r>
              <a:rPr lang="en-US" i="1" dirty="0" smtClean="0">
                <a:latin typeface="Calibri" panose="020F0502020204030204" pitchFamily="34" charset="0"/>
                <a:cs typeface="Calibri" panose="020F0502020204030204" pitchFamily="34" charset="0"/>
              </a:rPr>
              <a:t>Y</a:t>
            </a:r>
            <a:r>
              <a:rPr lang="en-US" baseline="-25000" dirty="0" smtClean="0">
                <a:latin typeface="Calibri" panose="020F0502020204030204" pitchFamily="34" charset="0"/>
                <a:cs typeface="Calibri" panose="020F0502020204030204" pitchFamily="34" charset="0"/>
              </a:rPr>
              <a:t>N</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sp>
        <p:nvSpPr>
          <p:cNvPr id="12" name="TextBox 11"/>
          <p:cNvSpPr txBox="1"/>
          <p:nvPr/>
        </p:nvSpPr>
        <p:spPr>
          <a:xfrm>
            <a:off x="8491728" y="4514088"/>
            <a:ext cx="2962656"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Short-Run Output (</a:t>
            </a:r>
            <a:r>
              <a:rPr lang="en-US" i="1" dirty="0" smtClean="0">
                <a:latin typeface="Calibri" panose="020F0502020204030204" pitchFamily="34" charset="0"/>
                <a:cs typeface="Calibri" panose="020F0502020204030204" pitchFamily="34" charset="0"/>
              </a:rPr>
              <a:t>Y</a:t>
            </a:r>
            <a:r>
              <a:rPr lang="en-US" dirty="0" smtClean="0">
                <a:latin typeface="Calibri" panose="020F0502020204030204" pitchFamily="34" charset="0"/>
                <a:cs typeface="Calibri" panose="020F0502020204030204" pitchFamily="34" charset="0"/>
              </a:rPr>
              <a:t>)</a:t>
            </a:r>
            <a:endParaRPr lang="en-US" dirty="0">
              <a:latin typeface="Calibri" panose="020F0502020204030204" pitchFamily="34" charset="0"/>
              <a:cs typeface="Calibri" panose="020F0502020204030204" pitchFamily="34" charset="0"/>
            </a:endParaRPr>
          </a:p>
        </p:txBody>
      </p:sp>
      <p:cxnSp>
        <p:nvCxnSpPr>
          <p:cNvPr id="16" name="Straight Connector 15"/>
          <p:cNvCxnSpPr/>
          <p:nvPr/>
        </p:nvCxnSpPr>
        <p:spPr bwMode="auto">
          <a:xfrm flipV="1">
            <a:off x="3761152" y="4292999"/>
            <a:ext cx="0" cy="1828800"/>
          </a:xfrm>
          <a:prstGeom prst="line">
            <a:avLst/>
          </a:prstGeom>
          <a:solidFill>
            <a:schemeClr val="accent1"/>
          </a:solidFill>
          <a:ln w="28575" cap="flat" cmpd="sng" algn="ctr">
            <a:solidFill>
              <a:schemeClr val="tx1"/>
            </a:solidFill>
            <a:prstDash val="dash"/>
            <a:round/>
            <a:headEnd type="none" w="sm" len="sm"/>
            <a:tailEnd type="none" w="sm" len="sm"/>
          </a:ln>
          <a:effectLst/>
        </p:spPr>
      </p:cxnSp>
      <p:sp>
        <p:nvSpPr>
          <p:cNvPr id="20" name="TextBox 19"/>
          <p:cNvSpPr txBox="1"/>
          <p:nvPr/>
        </p:nvSpPr>
        <p:spPr>
          <a:xfrm>
            <a:off x="4540104" y="4157036"/>
            <a:ext cx="1723103" cy="830997"/>
          </a:xfrm>
          <a:prstGeom prst="rect">
            <a:avLst/>
          </a:prstGeom>
          <a:noFill/>
        </p:spPr>
        <p:txBody>
          <a:bodyPr wrap="square" rtlCol="0">
            <a:spAutoFit/>
          </a:bodyPr>
          <a:lstStyle/>
          <a:p>
            <a:r>
              <a:rPr lang="en-US" sz="1600" b="1" dirty="0" smtClean="0">
                <a:latin typeface="Calibri" panose="020F0502020204030204" pitchFamily="34" charset="0"/>
                <a:cs typeface="Calibri" panose="020F0502020204030204" pitchFamily="34" charset="0"/>
              </a:rPr>
              <a:t>Fluctuation &gt; 0</a:t>
            </a:r>
            <a:br>
              <a:rPr lang="en-US" sz="1600" b="1" dirty="0" smtClean="0">
                <a:latin typeface="Calibri" panose="020F0502020204030204" pitchFamily="34" charset="0"/>
                <a:cs typeface="Calibri" panose="020F0502020204030204" pitchFamily="34" charset="0"/>
              </a:rPr>
            </a:br>
            <a:r>
              <a:rPr lang="en-US" sz="1600" b="1" i="1" dirty="0" smtClean="0">
                <a:latin typeface="Calibri" panose="020F0502020204030204" pitchFamily="34" charset="0"/>
                <a:cs typeface="Calibri" panose="020F0502020204030204" pitchFamily="34" charset="0"/>
              </a:rPr>
              <a:t>a</a:t>
            </a:r>
            <a:r>
              <a:rPr lang="en-US" sz="1600" b="1" dirty="0" smtClean="0">
                <a:latin typeface="Calibri" panose="020F0502020204030204" pitchFamily="34" charset="0"/>
                <a:cs typeface="Calibri" panose="020F0502020204030204" pitchFamily="34" charset="0"/>
              </a:rPr>
              <a:t> </a:t>
            </a:r>
            <a:r>
              <a:rPr lang="en-US" sz="1600" b="1" dirty="0">
                <a:latin typeface="Calibri" panose="020F0502020204030204" pitchFamily="34" charset="0"/>
                <a:cs typeface="Calibri" panose="020F0502020204030204" pitchFamily="34" charset="0"/>
              </a:rPr>
              <a:t>× (</a:t>
            </a:r>
            <a:r>
              <a:rPr lang="en-US" sz="1600" b="1" i="1" dirty="0">
                <a:latin typeface="Calibri" panose="020F0502020204030204" pitchFamily="34" charset="0"/>
                <a:cs typeface="Calibri" panose="020F0502020204030204" pitchFamily="34" charset="0"/>
              </a:rPr>
              <a:t>P</a:t>
            </a:r>
            <a:r>
              <a:rPr lang="en-US" sz="1600" b="1" dirty="0">
                <a:latin typeface="Calibri" panose="020F0502020204030204" pitchFamily="34" charset="0"/>
                <a:cs typeface="Calibri" panose="020F0502020204030204" pitchFamily="34" charset="0"/>
              </a:rPr>
              <a:t> – </a:t>
            </a:r>
            <a:r>
              <a:rPr lang="en-US" sz="1600" b="1" i="1" dirty="0" err="1">
                <a:latin typeface="Calibri" panose="020F0502020204030204" pitchFamily="34" charset="0"/>
                <a:cs typeface="Calibri" panose="020F0502020204030204" pitchFamily="34" charset="0"/>
              </a:rPr>
              <a:t>P</a:t>
            </a:r>
            <a:r>
              <a:rPr lang="en-US" sz="1600" b="1" baseline="30000" dirty="0" err="1">
                <a:latin typeface="Calibri" panose="020F0502020204030204" pitchFamily="34" charset="0"/>
                <a:cs typeface="Calibri" panose="020F0502020204030204" pitchFamily="34" charset="0"/>
              </a:rPr>
              <a:t>e</a:t>
            </a:r>
            <a:r>
              <a:rPr lang="en-US" sz="1600" b="1" dirty="0">
                <a:latin typeface="Calibri" panose="020F0502020204030204" pitchFamily="34" charset="0"/>
                <a:cs typeface="Calibri" panose="020F0502020204030204" pitchFamily="34" charset="0"/>
              </a:rPr>
              <a:t>) </a:t>
            </a:r>
            <a:r>
              <a:rPr lang="en-US" sz="1600" b="1" dirty="0" smtClean="0">
                <a:latin typeface="Calibri" panose="020F0502020204030204" pitchFamily="34" charset="0"/>
                <a:cs typeface="Calibri" panose="020F0502020204030204" pitchFamily="34" charset="0"/>
              </a:rPr>
              <a:t>&gt; </a:t>
            </a:r>
            <a:r>
              <a:rPr lang="en-US" sz="1600" b="1" dirty="0">
                <a:latin typeface="Calibri" panose="020F0502020204030204" pitchFamily="34" charset="0"/>
                <a:cs typeface="Calibri" panose="020F0502020204030204" pitchFamily="34" charset="0"/>
              </a:rPr>
              <a:t>0</a:t>
            </a:r>
            <a:br>
              <a:rPr lang="en-US" sz="1600" b="1" dirty="0">
                <a:latin typeface="Calibri" panose="020F0502020204030204" pitchFamily="34" charset="0"/>
                <a:cs typeface="Calibri" panose="020F0502020204030204" pitchFamily="34" charset="0"/>
              </a:rPr>
            </a:br>
            <a:r>
              <a:rPr lang="en-US" sz="1600" b="1" dirty="0" smtClean="0">
                <a:latin typeface="Calibri" panose="020F0502020204030204" pitchFamily="34" charset="0"/>
                <a:cs typeface="Calibri" panose="020F0502020204030204" pitchFamily="34" charset="0"/>
              </a:rPr>
              <a:t>Expansion</a:t>
            </a:r>
            <a:endParaRPr lang="en-US" sz="1600" b="1" dirty="0">
              <a:latin typeface="Calibri" panose="020F0502020204030204" pitchFamily="34" charset="0"/>
              <a:cs typeface="Calibri" panose="020F0502020204030204" pitchFamily="34" charset="0"/>
            </a:endParaRPr>
          </a:p>
        </p:txBody>
      </p:sp>
      <p:sp>
        <p:nvSpPr>
          <p:cNvPr id="21" name="TextBox 20"/>
          <p:cNvSpPr txBox="1"/>
          <p:nvPr/>
        </p:nvSpPr>
        <p:spPr>
          <a:xfrm>
            <a:off x="8872728" y="6138672"/>
            <a:ext cx="911352"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Time</a:t>
            </a:r>
            <a:endParaRPr lang="en-US" dirty="0">
              <a:latin typeface="Calibri" panose="020F0502020204030204" pitchFamily="34" charset="0"/>
              <a:cs typeface="Calibri" panose="020F0502020204030204" pitchFamily="34" charset="0"/>
            </a:endParaRPr>
          </a:p>
        </p:txBody>
      </p:sp>
      <p:sp>
        <p:nvSpPr>
          <p:cNvPr id="22" name="TextBox 21"/>
          <p:cNvSpPr txBox="1"/>
          <p:nvPr/>
        </p:nvSpPr>
        <p:spPr>
          <a:xfrm>
            <a:off x="82296" y="2935224"/>
            <a:ext cx="1106423" cy="461665"/>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Output</a:t>
            </a:r>
            <a:endParaRPr lang="en-US" dirty="0">
              <a:latin typeface="Calibri" panose="020F0502020204030204" pitchFamily="34" charset="0"/>
              <a:cs typeface="Calibri" panose="020F0502020204030204" pitchFamily="34" charset="0"/>
            </a:endParaRPr>
          </a:p>
        </p:txBody>
      </p:sp>
      <p:sp>
        <p:nvSpPr>
          <p:cNvPr id="23" name="TextBox 22"/>
          <p:cNvSpPr txBox="1"/>
          <p:nvPr/>
        </p:nvSpPr>
        <p:spPr>
          <a:xfrm>
            <a:off x="3331383" y="6135624"/>
            <a:ext cx="2367667" cy="461665"/>
          </a:xfrm>
          <a:prstGeom prst="rect">
            <a:avLst/>
          </a:prstGeom>
          <a:noFill/>
        </p:spPr>
        <p:txBody>
          <a:bodyPr wrap="square" rtlCol="0">
            <a:spAutoFit/>
          </a:bodyPr>
          <a:lstStyle/>
          <a:p>
            <a:pPr algn="ctr"/>
            <a:r>
              <a:rPr lang="en-US" dirty="0" smtClean="0">
                <a:latin typeface="Calibri" panose="020F0502020204030204" pitchFamily="34" charset="0"/>
                <a:cs typeface="Calibri" panose="020F0502020204030204" pitchFamily="34" charset="0"/>
              </a:rPr>
              <a:t>2004 expansion</a:t>
            </a:r>
            <a:endParaRPr 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26" name="Content Placeholder 2"/>
              <p:cNvSpPr>
                <a:spLocks noGrp="1"/>
              </p:cNvSpPr>
              <p:nvPr>
                <p:ph idx="1"/>
              </p:nvPr>
            </p:nvSpPr>
            <p:spPr>
              <a:xfrm>
                <a:off x="609600" y="1447800"/>
                <a:ext cx="11176000" cy="1588008"/>
              </a:xfrm>
            </p:spPr>
            <p:txBody>
              <a:bodyPr/>
              <a:lstStyle/>
              <a:p>
                <a14:m>
                  <m:oMath xmlns:m="http://schemas.openxmlformats.org/officeDocument/2006/math">
                    <m:r>
                      <m:rPr>
                        <m:nor/>
                      </m:rPr>
                      <a:rPr lang="en-US" altLang="en-US" b="1">
                        <a:latin typeface="Cambria Math" panose="02040503050406030204" pitchFamily="18" charset="0"/>
                        <a:ea typeface="Calibri" panose="020F0502020204030204" pitchFamily="34" charset="0"/>
                      </a:rPr>
                      <m:t>Short</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a:latin typeface="Cambria Math" panose="02040503050406030204" pitchFamily="18" charset="0"/>
                        <a:ea typeface="Calibri" panose="020F0502020204030204" pitchFamily="34" charset="0"/>
                      </a:rPr>
                      <m:t>Long</m:t>
                    </m:r>
                    <m:r>
                      <m:rPr>
                        <m:nor/>
                      </m:rPr>
                      <a:rPr lang="en-US" altLang="en-US" b="1" i="0" smtClean="0">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Run</m:t>
                    </m:r>
                    <m:r>
                      <m:rPr>
                        <m:nor/>
                      </m:rPr>
                      <a:rPr lang="en-US" altLang="en-US" b="1">
                        <a:latin typeface="Cambria Math" panose="02040503050406030204" pitchFamily="18" charset="0"/>
                        <a:ea typeface="Calibri" panose="020F0502020204030204" pitchFamily="34" charset="0"/>
                      </a:rPr>
                      <m:t> </m:t>
                    </m:r>
                    <m:r>
                      <m:rPr>
                        <m:nor/>
                      </m:rPr>
                      <a:rPr lang="en-US" altLang="en-US" b="1">
                        <a:latin typeface="Cambria Math" panose="02040503050406030204" pitchFamily="18" charset="0"/>
                        <a:ea typeface="Calibri" panose="020F0502020204030204" pitchFamily="34" charset="0"/>
                      </a:rPr>
                      <m:t>Output</m:t>
                    </m:r>
                    <m:r>
                      <a:rPr lang="en-US" altLang="en-US" b="1" i="1">
                        <a:latin typeface="Cambria Math" panose="02040503050406030204" pitchFamily="18" charset="0"/>
                        <a:ea typeface="Calibri" panose="020F0502020204030204" pitchFamily="34" charset="0"/>
                      </a:rPr>
                      <m:t>+</m:t>
                    </m:r>
                    <m:r>
                      <m:rPr>
                        <m:nor/>
                      </m:rPr>
                      <a:rPr lang="en-US" altLang="en-US" b="1" i="0" smtClean="0">
                        <a:latin typeface="Cambria Math" panose="02040503050406030204" pitchFamily="18" charset="0"/>
                        <a:ea typeface="Calibri" panose="020F0502020204030204" pitchFamily="34" charset="0"/>
                      </a:rPr>
                      <m:t>Fluctuation</m:t>
                    </m:r>
                  </m:oMath>
                </a14:m>
                <a:endParaRPr lang="en-US" sz="3600" dirty="0" smtClean="0"/>
              </a:p>
              <a:p>
                <a14:m>
                  <m:oMath xmlns:m="http://schemas.openxmlformats.org/officeDocument/2006/math">
                    <m:r>
                      <m:rPr>
                        <m:nor/>
                      </m:rPr>
                      <a:rPr lang="en-US" altLang="en-US" b="1">
                        <a:latin typeface="Cambria Math" panose="02040503050406030204" pitchFamily="18" charset="0"/>
                        <a:ea typeface="Calibri" panose="020F0502020204030204" pitchFamily="34" charset="0"/>
                      </a:rPr>
                      <m:t>Fluctuation</m:t>
                    </m:r>
                    <m:r>
                      <a:rPr lang="en-US" altLang="en-US" b="1" i="1">
                        <a:latin typeface="Cambria Math" panose="02040503050406030204" pitchFamily="18" charset="0"/>
                        <a:ea typeface="Calibri" panose="020F0502020204030204" pitchFamily="34" charset="0"/>
                      </a:rPr>
                      <m:t>=</m:t>
                    </m:r>
                    <m:r>
                      <a:rPr lang="en-US" altLang="en-US" b="1" i="1">
                        <a:latin typeface="Cambria Math" panose="02040503050406030204" pitchFamily="18" charset="0"/>
                        <a:ea typeface="Calibri" panose="020F0502020204030204" pitchFamily="34" charset="0"/>
                      </a:rPr>
                      <m:t>𝒂</m:t>
                    </m:r>
                    <m:r>
                      <a:rPr lang="en-US" altLang="en-US" b="1" i="1">
                        <a:latin typeface="Cambria Math" panose="02040503050406030204" pitchFamily="18" charset="0"/>
                        <a:ea typeface="Cambria Math" panose="02040503050406030204" pitchFamily="18" charset="0"/>
                      </a:rPr>
                      <m:t>×</m:t>
                    </m:r>
                    <m:d>
                      <m:dPr>
                        <m:ctrlPr>
                          <a:rPr lang="en-US" altLang="en-US" b="1" i="1">
                            <a:latin typeface="Cambria Math" panose="02040503050406030204" pitchFamily="18" charset="0"/>
                            <a:ea typeface="Cambria Math" panose="02040503050406030204" pitchFamily="18" charset="0"/>
                          </a:rPr>
                        </m:ctrlPr>
                      </m:dPr>
                      <m:e>
                        <m:r>
                          <m:rPr>
                            <m:nor/>
                          </m:rPr>
                          <a:rPr lang="en-US" altLang="en-US" b="1">
                            <a:latin typeface="Cambria Math" panose="02040503050406030204" pitchFamily="18" charset="0"/>
                            <a:ea typeface="Cambria Math" panose="02040503050406030204" pitchFamily="18" charset="0"/>
                          </a:rPr>
                          <m:t>Price</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Level</m:t>
                        </m:r>
                        <m:r>
                          <a:rPr lang="en-US" altLang="en-US" b="1" i="1">
                            <a:latin typeface="Cambria Math" panose="02040503050406030204" pitchFamily="18" charset="0"/>
                            <a:ea typeface="Cambria Math" panose="02040503050406030204" pitchFamily="18" charset="0"/>
                          </a:rPr>
                          <m:t>−</m:t>
                        </m:r>
                        <m:r>
                          <m:rPr>
                            <m:nor/>
                          </m:rPr>
                          <a:rPr lang="en-US" altLang="en-US" b="1">
                            <a:latin typeface="Cambria Math" panose="02040503050406030204" pitchFamily="18" charset="0"/>
                            <a:ea typeface="Cambria Math" panose="02040503050406030204" pitchFamily="18" charset="0"/>
                          </a:rPr>
                          <m:t>Expeted</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Price</m:t>
                        </m:r>
                        <m:r>
                          <m:rPr>
                            <m:nor/>
                          </m:rPr>
                          <a:rPr lang="en-US" altLang="en-US" b="1">
                            <a:latin typeface="Cambria Math" panose="02040503050406030204" pitchFamily="18" charset="0"/>
                            <a:ea typeface="Cambria Math" panose="02040503050406030204" pitchFamily="18" charset="0"/>
                          </a:rPr>
                          <m:t> </m:t>
                        </m:r>
                        <m:r>
                          <m:rPr>
                            <m:nor/>
                          </m:rPr>
                          <a:rPr lang="en-US" altLang="en-US" b="1">
                            <a:latin typeface="Cambria Math" panose="02040503050406030204" pitchFamily="18" charset="0"/>
                            <a:ea typeface="Cambria Math" panose="02040503050406030204" pitchFamily="18" charset="0"/>
                          </a:rPr>
                          <m:t>Level</m:t>
                        </m:r>
                      </m:e>
                    </m:d>
                  </m:oMath>
                </a14:m>
                <a:endParaRPr lang="en-US" dirty="0"/>
              </a:p>
              <a:p>
                <a:endParaRPr lang="en-US" sz="3600" dirty="0" smtClean="0"/>
              </a:p>
            </p:txBody>
          </p:sp>
        </mc:Choice>
        <mc:Fallback xmlns="">
          <p:sp>
            <p:nvSpPr>
              <p:cNvPr id="26" name="Content Placeholder 2"/>
              <p:cNvSpPr>
                <a:spLocks noGrp="1" noRot="1" noChangeAspect="1" noMove="1" noResize="1" noEditPoints="1" noAdjustHandles="1" noChangeArrowheads="1" noChangeShapeType="1" noTextEdit="1"/>
              </p:cNvSpPr>
              <p:nvPr>
                <p:ph idx="1"/>
              </p:nvPr>
            </p:nvSpPr>
            <p:spPr>
              <a:xfrm>
                <a:off x="609600" y="1447800"/>
                <a:ext cx="11176000" cy="1588008"/>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5230308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smtClean="0"/>
              <a:t>Table 2: </a:t>
            </a:r>
            <a:r>
              <a:rPr lang="en-US" altLang="en-US" dirty="0" smtClean="0">
                <a:solidFill>
                  <a:srgbClr val="005EA4"/>
                </a:solidFill>
              </a:rPr>
              <a:t>The Short-Run Aggregate-Supply Curve: Summary</a:t>
            </a:r>
            <a:endParaRPr lang="en-US" altLang="en-US" dirty="0" smtClean="0"/>
          </a:p>
        </p:txBody>
      </p:sp>
      <p:sp>
        <p:nvSpPr>
          <p:cNvPr id="69635"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3923AC00-70EB-44B8-9109-5FC84E4C7935}" type="slidenum">
              <a:rPr lang="en-US" altLang="en-US" sz="1200"/>
              <a:pPr eaLnBrk="1" hangingPunct="1">
                <a:spcBef>
                  <a:spcPct val="0"/>
                </a:spcBef>
                <a:buFontTx/>
                <a:buNone/>
              </a:pPr>
              <a:t>77</a:t>
            </a:fld>
            <a:endParaRPr lang="en-US" altLang="en-US" sz="1200"/>
          </a:p>
        </p:txBody>
      </p:sp>
      <p:pic>
        <p:nvPicPr>
          <p:cNvPr id="655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866901"/>
            <a:ext cx="8286750" cy="195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Left Brace 1"/>
          <p:cNvSpPr/>
          <p:nvPr/>
        </p:nvSpPr>
        <p:spPr bwMode="auto">
          <a:xfrm>
            <a:off x="1509823" y="2700670"/>
            <a:ext cx="297712" cy="818707"/>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659221" y="2860155"/>
            <a:ext cx="829339" cy="461665"/>
          </a:xfrm>
          <a:prstGeom prst="rect">
            <a:avLst/>
          </a:prstGeom>
          <a:noFill/>
        </p:spPr>
        <p:txBody>
          <a:bodyPr wrap="square" rtlCol="0">
            <a:spAutoFit/>
          </a:bodyPr>
          <a:lstStyle/>
          <a:p>
            <a:pPr algn="r"/>
            <a:r>
              <a:rPr lang="en-US" dirty="0" smtClean="0">
                <a:latin typeface="Calibri" panose="020F0502020204030204" pitchFamily="34" charset="0"/>
                <a:cs typeface="Calibri" panose="020F0502020204030204" pitchFamily="34" charset="0"/>
              </a:rPr>
              <a:t>Skip</a:t>
            </a:r>
            <a:endParaRPr lang="en-US"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Table 2: </a:t>
            </a:r>
            <a:r>
              <a:rPr lang="en-US" altLang="en-US" smtClean="0">
                <a:solidFill>
                  <a:srgbClr val="005EA4"/>
                </a:solidFill>
              </a:rPr>
              <a:t>The Short-Run Aggregate-Supply Curve: Summary</a:t>
            </a:r>
            <a:endParaRPr lang="en-US" altLang="en-US" smtClean="0"/>
          </a:p>
        </p:txBody>
      </p:sp>
      <p:sp>
        <p:nvSpPr>
          <p:cNvPr id="70659" name="Slide Number Placeholder 2"/>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fld id="{854F5AAB-CC8F-4C23-8BD6-D6E0BC84B3B8}" type="slidenum">
              <a:rPr lang="en-US" altLang="en-US" sz="1200"/>
              <a:pPr eaLnBrk="1" hangingPunct="1">
                <a:spcBef>
                  <a:spcPct val="0"/>
                </a:spcBef>
                <a:buFontTx/>
                <a:buNone/>
              </a:pPr>
              <a:t>78</a:t>
            </a:fld>
            <a:endParaRPr lang="en-US" altLang="en-US" sz="1200"/>
          </a:p>
        </p:txBody>
      </p:sp>
      <p:pic>
        <p:nvPicPr>
          <p:cNvPr id="696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6425" y="1711325"/>
            <a:ext cx="84391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Left Brace 4"/>
          <p:cNvSpPr/>
          <p:nvPr/>
        </p:nvSpPr>
        <p:spPr bwMode="auto">
          <a:xfrm>
            <a:off x="1509823" y="2030820"/>
            <a:ext cx="366602" cy="3381152"/>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6" name="TextBox 5"/>
          <p:cNvSpPr txBox="1"/>
          <p:nvPr/>
        </p:nvSpPr>
        <p:spPr>
          <a:xfrm>
            <a:off x="85061" y="3370520"/>
            <a:ext cx="1403500" cy="707886"/>
          </a:xfrm>
          <a:prstGeom prst="rect">
            <a:avLst/>
          </a:prstGeom>
          <a:noFill/>
        </p:spPr>
        <p:txBody>
          <a:bodyPr wrap="square" rtlCol="0">
            <a:spAutoFit/>
          </a:bodyPr>
          <a:lstStyle/>
          <a:p>
            <a:pPr algn="r"/>
            <a:r>
              <a:rPr lang="en-US" sz="2000" dirty="0" smtClean="0">
                <a:latin typeface="Calibri" panose="020F0502020204030204" pitchFamily="34" charset="0"/>
                <a:cs typeface="Calibri" panose="020F0502020204030204" pitchFamily="34" charset="0"/>
              </a:rPr>
              <a:t>Natural Output </a:t>
            </a:r>
            <a:r>
              <a:rPr lang="en-US" sz="2000" i="1" dirty="0" smtClean="0">
                <a:latin typeface="Calibri" panose="020F0502020204030204" pitchFamily="34" charset="0"/>
                <a:cs typeface="Calibri" panose="020F0502020204030204" pitchFamily="34" charset="0"/>
              </a:rPr>
              <a:t>Y</a:t>
            </a:r>
            <a:r>
              <a:rPr lang="en-US" sz="2000" baseline="-25000" dirty="0" smtClean="0">
                <a:latin typeface="Calibri" panose="020F0502020204030204" pitchFamily="34" charset="0"/>
                <a:cs typeface="Calibri" panose="020F0502020204030204" pitchFamily="34" charset="0"/>
              </a:rPr>
              <a:t>N</a:t>
            </a:r>
            <a:endParaRPr lang="en-US" sz="2000" baseline="-25000" dirty="0">
              <a:latin typeface="Calibri" panose="020F0502020204030204" pitchFamily="34" charset="0"/>
              <a:cs typeface="Calibri" panose="020F0502020204030204" pitchFamily="34" charset="0"/>
            </a:endParaRPr>
          </a:p>
        </p:txBody>
      </p:sp>
      <p:sp>
        <p:nvSpPr>
          <p:cNvPr id="7" name="Left Brace 6"/>
          <p:cNvSpPr/>
          <p:nvPr/>
        </p:nvSpPr>
        <p:spPr bwMode="auto">
          <a:xfrm>
            <a:off x="1552355" y="5465142"/>
            <a:ext cx="297712" cy="818707"/>
          </a:xfrm>
          <a:prstGeom prst="lef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85061" y="5454499"/>
            <a:ext cx="1446031" cy="707886"/>
          </a:xfrm>
          <a:prstGeom prst="rect">
            <a:avLst/>
          </a:prstGeom>
          <a:noFill/>
        </p:spPr>
        <p:txBody>
          <a:bodyPr wrap="square" rtlCol="0">
            <a:spAutoFit/>
          </a:bodyPr>
          <a:lstStyle/>
          <a:p>
            <a:pPr algn="r"/>
            <a:r>
              <a:rPr lang="en-US" sz="2000" dirty="0" smtClean="0">
                <a:latin typeface="Calibri" panose="020F0502020204030204" pitchFamily="34" charset="0"/>
                <a:cs typeface="Calibri" panose="020F0502020204030204" pitchFamily="34" charset="0"/>
              </a:rPr>
              <a:t>Expected Price </a:t>
            </a:r>
            <a:r>
              <a:rPr lang="en-US" sz="2000" i="1" dirty="0" err="1" smtClean="0">
                <a:latin typeface="Calibri" panose="020F0502020204030204" pitchFamily="34" charset="0"/>
                <a:cs typeface="Calibri" panose="020F0502020204030204" pitchFamily="34" charset="0"/>
              </a:rPr>
              <a:t>P</a:t>
            </a:r>
            <a:r>
              <a:rPr lang="en-US" sz="2000" baseline="30000" dirty="0" err="1">
                <a:latin typeface="Calibri" panose="020F0502020204030204" pitchFamily="34" charset="0"/>
                <a:cs typeface="Calibri" panose="020F0502020204030204" pitchFamily="34" charset="0"/>
              </a:rPr>
              <a:t>e</a:t>
            </a:r>
            <a:endParaRPr lang="en-US" sz="2000" baseline="30000" dirty="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t>The </a:t>
            </a:r>
            <a:r>
              <a:rPr lang="en-US" dirty="0"/>
              <a:t>Short-Run Aggregate Supply </a:t>
            </a:r>
            <a:r>
              <a:rPr lang="en-US" dirty="0" smtClean="0"/>
              <a:t>Curve, </a:t>
            </a:r>
            <a:r>
              <a:rPr lang="en-US" dirty="0" smtClean="0">
                <a:hlinkClick r:id="rId2"/>
              </a:rPr>
              <a:t>https</a:t>
            </a:r>
            <a:r>
              <a:rPr lang="en-US" dirty="0">
                <a:hlinkClick r:id="rId2"/>
              </a:rPr>
              <a:t>://</a:t>
            </a:r>
            <a:r>
              <a:rPr lang="en-US" dirty="0" smtClean="0">
                <a:hlinkClick r:id="rId2"/>
              </a:rPr>
              <a:t>youtu.be/8oQxzHgceBA</a:t>
            </a:r>
            <a:r>
              <a:rPr lang="en-US" dirty="0" smtClean="0"/>
              <a:t>, Marginal Revolution University, YouTube, May 9, 2017</a:t>
            </a:r>
          </a:p>
          <a:p>
            <a:pPr lvl="1"/>
            <a:r>
              <a:rPr lang="en-US" dirty="0" smtClean="0"/>
              <a:t>In this treatment, the SRAS has the </a:t>
            </a:r>
            <a:r>
              <a:rPr lang="en-US" i="1" dirty="0" smtClean="0"/>
              <a:t>growth rate </a:t>
            </a:r>
            <a:r>
              <a:rPr lang="en-US" dirty="0" smtClean="0"/>
              <a:t>of real GDP on the horizontal axis and the </a:t>
            </a:r>
            <a:r>
              <a:rPr lang="en-US" i="1" dirty="0" smtClean="0"/>
              <a:t>growth rate </a:t>
            </a:r>
            <a:r>
              <a:rPr lang="en-US" dirty="0" smtClean="0"/>
              <a:t>of the price level (inflation) on the vertical axis</a:t>
            </a:r>
          </a:p>
          <a:p>
            <a:endParaRPr lang="en-US" dirty="0"/>
          </a:p>
        </p:txBody>
      </p:sp>
    </p:spTree>
    <p:extLst>
      <p:ext uri="{BB962C8B-B14F-4D97-AF65-F5344CB8AC3E}">
        <p14:creationId xmlns:p14="http://schemas.microsoft.com/office/powerpoint/2010/main" val="225549028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US" altLang="en-US" sz="2000" dirty="0">
                <a:solidFill>
                  <a:srgbClr val="C00000"/>
                </a:solidFill>
                <a:ea typeface="Calibri" pitchFamily="34" charset="0"/>
              </a:rPr>
              <a:t>THREE KEY FACTS ABOUT ECONOMIC </a:t>
            </a:r>
            <a:r>
              <a:rPr lang="en-US" altLang="en-US" sz="2000" dirty="0" smtClean="0">
                <a:solidFill>
                  <a:srgbClr val="C00000"/>
                </a:solidFill>
                <a:ea typeface="Calibri" pitchFamily="34" charset="0"/>
              </a:rPr>
              <a:t>FLUCTUATIONS:</a:t>
            </a:r>
            <a:r>
              <a:rPr lang="en-US" altLang="en-US" dirty="0" smtClean="0">
                <a:ea typeface="Calibri" pitchFamily="34" charset="0"/>
              </a:rPr>
              <a:t/>
            </a:r>
            <a:br>
              <a:rPr lang="en-US" altLang="en-US" dirty="0" smtClean="0">
                <a:ea typeface="Calibri" pitchFamily="34" charset="0"/>
              </a:rPr>
            </a:br>
            <a:r>
              <a:rPr lang="en-US" altLang="en-US" dirty="0">
                <a:ea typeface="Calibri" pitchFamily="34" charset="0"/>
              </a:rPr>
              <a:t>1: </a:t>
            </a:r>
            <a:r>
              <a:rPr lang="en-US" altLang="en-US" dirty="0" smtClean="0">
                <a:ea typeface="Calibri" pitchFamily="34" charset="0"/>
              </a:rPr>
              <a:t>Economic Fluctuations </a:t>
            </a:r>
            <a:r>
              <a:rPr lang="en-US" altLang="en-US" dirty="0">
                <a:ea typeface="Calibri" pitchFamily="34" charset="0"/>
              </a:rPr>
              <a:t>are </a:t>
            </a:r>
            <a:r>
              <a:rPr lang="en-US" altLang="en-US" dirty="0" smtClean="0">
                <a:ea typeface="Calibri" pitchFamily="34" charset="0"/>
              </a:rPr>
              <a:t>Irregular </a:t>
            </a:r>
            <a:r>
              <a:rPr lang="en-US" altLang="en-US" dirty="0">
                <a:ea typeface="Calibri" pitchFamily="34" charset="0"/>
              </a:rPr>
              <a:t>and </a:t>
            </a:r>
            <a:r>
              <a:rPr lang="en-US" altLang="en-US" dirty="0" smtClean="0">
                <a:ea typeface="Calibri" pitchFamily="34" charset="0"/>
              </a:rPr>
              <a:t>Unpredictable</a:t>
            </a:r>
          </a:p>
        </p:txBody>
      </p:sp>
      <p:sp>
        <p:nvSpPr>
          <p:cNvPr id="22531" name="Rectangle 3"/>
          <p:cNvSpPr>
            <a:spLocks noGrp="1" noChangeArrowheads="1"/>
          </p:cNvSpPr>
          <p:nvPr>
            <p:ph idx="1"/>
          </p:nvPr>
        </p:nvSpPr>
        <p:spPr/>
        <p:txBody>
          <a:bodyPr/>
          <a:lstStyle/>
          <a:p>
            <a:pPr>
              <a:buClr>
                <a:srgbClr val="000000"/>
              </a:buClr>
            </a:pPr>
            <a:r>
              <a:rPr lang="en-US" altLang="en-US" sz="2800" dirty="0">
                <a:ea typeface="Calibri" pitchFamily="34" charset="0"/>
              </a:rPr>
              <a:t>Recessions start at the </a:t>
            </a:r>
            <a:r>
              <a:rPr lang="en-US" altLang="en-US" sz="2800" i="1" dirty="0" smtClean="0">
                <a:solidFill>
                  <a:srgbClr val="25A9A6"/>
                </a:solidFill>
                <a:ea typeface="Calibri" pitchFamily="34" charset="0"/>
              </a:rPr>
              <a:t>peak</a:t>
            </a:r>
            <a:r>
              <a:rPr lang="en-US" altLang="en-US" sz="2800" dirty="0" smtClean="0">
                <a:ea typeface="Calibri" pitchFamily="34" charset="0"/>
              </a:rPr>
              <a:t> </a:t>
            </a:r>
            <a:r>
              <a:rPr lang="en-US" altLang="en-US" sz="2800" dirty="0">
                <a:ea typeface="Calibri" pitchFamily="34" charset="0"/>
              </a:rPr>
              <a:t>of a business cycle and end at the </a:t>
            </a:r>
            <a:r>
              <a:rPr lang="en-US" altLang="en-US" sz="2800" i="1" dirty="0">
                <a:solidFill>
                  <a:srgbClr val="25A9A6"/>
                </a:solidFill>
                <a:ea typeface="Calibri" pitchFamily="34" charset="0"/>
              </a:rPr>
              <a:t>trough</a:t>
            </a:r>
            <a:r>
              <a:rPr lang="en-US" altLang="en-US" sz="2800" dirty="0">
                <a:ea typeface="Calibri" pitchFamily="34" charset="0"/>
              </a:rPr>
              <a:t>. </a:t>
            </a:r>
          </a:p>
          <a:p>
            <a:pPr>
              <a:buClr>
                <a:srgbClr val="000000"/>
              </a:buClr>
            </a:pPr>
            <a:r>
              <a:rPr lang="en-US" altLang="en-US" sz="2800" dirty="0">
                <a:ea typeface="Calibri" pitchFamily="34" charset="0"/>
              </a:rPr>
              <a:t>The </a:t>
            </a:r>
            <a:r>
              <a:rPr lang="en-US" altLang="en-US" sz="2800" i="1" dirty="0">
                <a:solidFill>
                  <a:srgbClr val="25A9A6"/>
                </a:solidFill>
                <a:ea typeface="Calibri" pitchFamily="34" charset="0"/>
              </a:rPr>
              <a:t>length</a:t>
            </a:r>
            <a:r>
              <a:rPr lang="en-US" altLang="en-US" sz="2800" dirty="0">
                <a:ea typeface="Calibri" pitchFamily="34" charset="0"/>
              </a:rPr>
              <a:t> of a business cycle may be measured by the time between one peak and the next or the time between one trough and the next.</a:t>
            </a:r>
          </a:p>
          <a:p>
            <a:pPr lvl="1">
              <a:buClr>
                <a:srgbClr val="000000"/>
              </a:buClr>
            </a:pPr>
            <a:r>
              <a:rPr lang="en-US" altLang="en-US" sz="2400" dirty="0">
                <a:ea typeface="Calibri" pitchFamily="34" charset="0"/>
              </a:rPr>
              <a:t>The peaks and troughs of the US business cycle are officially registered by the </a:t>
            </a:r>
            <a:r>
              <a:rPr lang="en-US" altLang="en-US" sz="2400" dirty="0">
                <a:ea typeface="Calibri" pitchFamily="34" charset="0"/>
                <a:hlinkClick r:id="rId2"/>
              </a:rPr>
              <a:t>NBER</a:t>
            </a:r>
            <a:r>
              <a:rPr lang="en-US" altLang="en-US" sz="2400" dirty="0">
                <a:ea typeface="Calibri" pitchFamily="34" charset="0"/>
              </a:rPr>
              <a:t>.</a:t>
            </a:r>
          </a:p>
          <a:p>
            <a:pPr lvl="1">
              <a:buClr>
                <a:srgbClr val="000000"/>
              </a:buClr>
            </a:pPr>
            <a:r>
              <a:rPr lang="en-US" altLang="en-US" sz="2400" dirty="0">
                <a:ea typeface="Calibri" pitchFamily="34" charset="0"/>
              </a:rPr>
              <a:t>During 1945-2009, there have been 11 cycles in the US. </a:t>
            </a:r>
          </a:p>
          <a:p>
            <a:pPr lvl="1">
              <a:buClr>
                <a:srgbClr val="000000"/>
              </a:buClr>
            </a:pPr>
            <a:r>
              <a:rPr lang="en-US" altLang="en-US" sz="2400" dirty="0">
                <a:ea typeface="Calibri" pitchFamily="34" charset="0"/>
              </a:rPr>
              <a:t>The </a:t>
            </a:r>
            <a:r>
              <a:rPr lang="en-US" altLang="en-US" sz="2400" i="1" dirty="0">
                <a:ea typeface="Calibri" pitchFamily="34" charset="0"/>
              </a:rPr>
              <a:t>average recession lasted 11 months</a:t>
            </a:r>
            <a:r>
              <a:rPr lang="en-US" altLang="en-US" sz="2400" dirty="0">
                <a:ea typeface="Calibri" pitchFamily="34" charset="0"/>
              </a:rPr>
              <a:t> and </a:t>
            </a:r>
            <a:r>
              <a:rPr lang="en-US" altLang="en-US" sz="2400" i="1" dirty="0">
                <a:ea typeface="Calibri" pitchFamily="34" charset="0"/>
              </a:rPr>
              <a:t>the average expansion lasted 59 months</a:t>
            </a:r>
            <a:r>
              <a:rPr lang="en-US" altLang="en-US" sz="2400" dirty="0">
                <a:ea typeface="Calibri" pitchFamily="34" charset="0"/>
              </a:rPr>
              <a:t>, thereby making the average cycle roughly 70 months long.</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Two causes of economic fluctuations</a:t>
            </a:r>
            <a:endParaRPr lang="en-US" dirty="0"/>
          </a:p>
        </p:txBody>
      </p:sp>
      <p:sp>
        <p:nvSpPr>
          <p:cNvPr id="71683" name="Text Placeholder 3"/>
          <p:cNvSpPr>
            <a:spLocks noGrp="1"/>
          </p:cNvSpPr>
          <p:nvPr>
            <p:ph type="body" idx="1"/>
          </p:nvPr>
        </p:nvSpPr>
        <p:spPr/>
        <p:txBody>
          <a:bodyPr/>
          <a:lstStyle/>
          <a:p>
            <a:r>
              <a:rPr lang="en-US" altLang="en-US" dirty="0" smtClean="0">
                <a:ea typeface="Calibri" pitchFamily="34" charset="0"/>
              </a:rPr>
              <a:t>Now we focus on </a:t>
            </a:r>
            <a:br>
              <a:rPr lang="en-US" altLang="en-US" dirty="0" smtClean="0">
                <a:ea typeface="Calibri" pitchFamily="34" charset="0"/>
              </a:rPr>
            </a:br>
            <a:r>
              <a:rPr lang="en-US" altLang="en-US" dirty="0" smtClean="0">
                <a:ea typeface="Calibri" pitchFamily="34" charset="0"/>
              </a:rPr>
              <a:t>(a) long-run equilibrium, </a:t>
            </a:r>
            <a:br>
              <a:rPr lang="en-US" altLang="en-US" dirty="0" smtClean="0">
                <a:ea typeface="Calibri" pitchFamily="34" charset="0"/>
              </a:rPr>
            </a:br>
            <a:r>
              <a:rPr lang="en-US" altLang="en-US" dirty="0" smtClean="0">
                <a:ea typeface="Calibri" pitchFamily="34" charset="0"/>
              </a:rPr>
              <a:t>(b) short-run equilibrium after a disturbance throws the economy off the long-run equilibrium, and </a:t>
            </a:r>
            <a:br>
              <a:rPr lang="en-US" altLang="en-US" dirty="0" smtClean="0">
                <a:ea typeface="Calibri" pitchFamily="34" charset="0"/>
              </a:rPr>
            </a:br>
            <a:r>
              <a:rPr lang="en-US" altLang="en-US" dirty="0" smtClean="0">
                <a:ea typeface="Calibri" pitchFamily="34" charset="0"/>
              </a:rPr>
              <a:t>(c) the readjustment to a new long-run equilibrium after the disturbance</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3"/>
          <p:cNvSpPr>
            <a:spLocks noGrp="1" noChangeArrowheads="1"/>
          </p:cNvSpPr>
          <p:nvPr>
            <p:ph type="title"/>
          </p:nvPr>
        </p:nvSpPr>
        <p:spPr>
          <a:xfrm>
            <a:off x="2133600" y="228600"/>
            <a:ext cx="8229600" cy="685800"/>
          </a:xfrm>
        </p:spPr>
        <p:txBody>
          <a:bodyPr/>
          <a:lstStyle/>
          <a:p>
            <a:pPr algn="l">
              <a:lnSpc>
                <a:spcPct val="80000"/>
              </a:lnSpc>
            </a:pPr>
            <a:r>
              <a:rPr lang="en-US" altLang="en-US" sz="2800">
                <a:ea typeface="Calibri" pitchFamily="34" charset="0"/>
              </a:rPr>
              <a:t>Figure 7 The Long-Run Equilibrium</a:t>
            </a:r>
          </a:p>
        </p:txBody>
      </p:sp>
      <p:sp>
        <p:nvSpPr>
          <p:cNvPr id="72707" name="Freeform 17"/>
          <p:cNvSpPr>
            <a:spLocks/>
          </p:cNvSpPr>
          <p:nvPr/>
        </p:nvSpPr>
        <p:spPr bwMode="auto">
          <a:xfrm>
            <a:off x="3013076" y="1331914"/>
            <a:ext cx="7085013" cy="4446587"/>
          </a:xfrm>
          <a:custGeom>
            <a:avLst/>
            <a:gdLst>
              <a:gd name="T0" fmla="*/ 0 w 4463"/>
              <a:gd name="T1" fmla="*/ 0 h 2801"/>
              <a:gd name="T2" fmla="*/ 0 w 4463"/>
              <a:gd name="T3" fmla="*/ 2147483647 h 2801"/>
              <a:gd name="T4" fmla="*/ 2147483647 w 4463"/>
              <a:gd name="T5" fmla="*/ 2147483647 h 2801"/>
              <a:gd name="T6" fmla="*/ 0 60000 65536"/>
              <a:gd name="T7" fmla="*/ 0 60000 65536"/>
              <a:gd name="T8" fmla="*/ 0 60000 65536"/>
              <a:gd name="T9" fmla="*/ 0 w 4463"/>
              <a:gd name="T10" fmla="*/ 0 h 2801"/>
              <a:gd name="T11" fmla="*/ 4463 w 4463"/>
              <a:gd name="T12" fmla="*/ 2801 h 2801"/>
            </a:gdLst>
            <a:ahLst/>
            <a:cxnLst>
              <a:cxn ang="T6">
                <a:pos x="T0" y="T1"/>
              </a:cxn>
              <a:cxn ang="T7">
                <a:pos x="T2" y="T3"/>
              </a:cxn>
              <a:cxn ang="T8">
                <a:pos x="T4" y="T5"/>
              </a:cxn>
            </a:cxnLst>
            <a:rect l="T9" t="T10" r="T11" b="T12"/>
            <a:pathLst>
              <a:path w="4463" h="2801">
                <a:moveTo>
                  <a:pt x="0" y="0"/>
                </a:moveTo>
                <a:lnTo>
                  <a:pt x="0" y="2801"/>
                </a:lnTo>
                <a:lnTo>
                  <a:pt x="4463" y="2801"/>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8"/>
          <p:cNvGrpSpPr>
            <a:grpSpLocks/>
          </p:cNvGrpSpPr>
          <p:nvPr/>
        </p:nvGrpSpPr>
        <p:grpSpPr bwMode="auto">
          <a:xfrm>
            <a:off x="5078413" y="5861050"/>
            <a:ext cx="1073150" cy="501650"/>
            <a:chOff x="2239" y="3692"/>
            <a:chExt cx="676" cy="316"/>
          </a:xfrm>
        </p:grpSpPr>
        <p:sp>
          <p:nvSpPr>
            <p:cNvPr id="72735" name="Rectangle 19"/>
            <p:cNvSpPr>
              <a:spLocks noChangeArrowheads="1"/>
            </p:cNvSpPr>
            <p:nvPr/>
          </p:nvSpPr>
          <p:spPr bwMode="auto">
            <a:xfrm>
              <a:off x="2239" y="3692"/>
              <a:ext cx="67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Natural rate</a:t>
              </a:r>
              <a:endParaRPr lang="en-US" altLang="en-US" sz="2400">
                <a:latin typeface="Times New Roman" pitchFamily="18" charset="0"/>
              </a:endParaRPr>
            </a:p>
          </p:txBody>
        </p:sp>
        <p:sp>
          <p:nvSpPr>
            <p:cNvPr id="72736" name="Rectangle 20"/>
            <p:cNvSpPr>
              <a:spLocks noChangeArrowheads="1"/>
            </p:cNvSpPr>
            <p:nvPr/>
          </p:nvSpPr>
          <p:spPr bwMode="auto">
            <a:xfrm>
              <a:off x="2327" y="3853"/>
              <a:ext cx="5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of output</a:t>
              </a:r>
              <a:endParaRPr lang="en-US" altLang="en-US" sz="2400">
                <a:latin typeface="Times New Roman" pitchFamily="18" charset="0"/>
              </a:endParaRPr>
            </a:p>
          </p:txBody>
        </p:sp>
      </p:grpSp>
      <p:sp>
        <p:nvSpPr>
          <p:cNvPr id="72709" name="Rectangle 21"/>
          <p:cNvSpPr>
            <a:spLocks noChangeArrowheads="1"/>
          </p:cNvSpPr>
          <p:nvPr/>
        </p:nvSpPr>
        <p:spPr bwMode="auto">
          <a:xfrm>
            <a:off x="9021764" y="5854701"/>
            <a:ext cx="10852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Quantity of</a:t>
            </a:r>
            <a:endParaRPr lang="en-US" altLang="en-US" sz="2400">
              <a:latin typeface="Times New Roman" pitchFamily="18" charset="0"/>
            </a:endParaRPr>
          </a:p>
        </p:txBody>
      </p:sp>
      <p:sp>
        <p:nvSpPr>
          <p:cNvPr id="72710" name="Rectangle 22"/>
          <p:cNvSpPr>
            <a:spLocks noChangeArrowheads="1"/>
          </p:cNvSpPr>
          <p:nvPr/>
        </p:nvSpPr>
        <p:spPr bwMode="auto">
          <a:xfrm>
            <a:off x="9429751" y="6110289"/>
            <a:ext cx="67326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Output</a:t>
            </a:r>
            <a:endParaRPr lang="en-US" altLang="en-US" sz="2400">
              <a:latin typeface="Times New Roman" pitchFamily="18" charset="0"/>
            </a:endParaRPr>
          </a:p>
        </p:txBody>
      </p:sp>
      <p:sp>
        <p:nvSpPr>
          <p:cNvPr id="72711" name="Rectangle 23"/>
          <p:cNvSpPr>
            <a:spLocks noChangeArrowheads="1"/>
          </p:cNvSpPr>
          <p:nvPr/>
        </p:nvSpPr>
        <p:spPr bwMode="auto">
          <a:xfrm>
            <a:off x="2416175" y="1328739"/>
            <a:ext cx="5017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Price</a:t>
            </a:r>
            <a:endParaRPr lang="en-US" altLang="en-US" sz="2400">
              <a:latin typeface="Times New Roman" pitchFamily="18" charset="0"/>
            </a:endParaRPr>
          </a:p>
        </p:txBody>
      </p:sp>
      <p:sp>
        <p:nvSpPr>
          <p:cNvPr id="72712" name="Rectangle 24"/>
          <p:cNvSpPr>
            <a:spLocks noChangeArrowheads="1"/>
          </p:cNvSpPr>
          <p:nvPr/>
        </p:nvSpPr>
        <p:spPr bwMode="auto">
          <a:xfrm>
            <a:off x="2390775" y="1584326"/>
            <a:ext cx="5241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rPr>
              <a:t>Level</a:t>
            </a:r>
            <a:endParaRPr lang="en-US" altLang="en-US" sz="2400">
              <a:latin typeface="Times New Roman" pitchFamily="18" charset="0"/>
            </a:endParaRPr>
          </a:p>
        </p:txBody>
      </p:sp>
      <p:sp>
        <p:nvSpPr>
          <p:cNvPr id="72713" name="Rectangle 25"/>
          <p:cNvSpPr>
            <a:spLocks noChangeArrowheads="1"/>
          </p:cNvSpPr>
          <p:nvPr/>
        </p:nvSpPr>
        <p:spPr bwMode="auto">
          <a:xfrm>
            <a:off x="2951163" y="5861051"/>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0</a:t>
            </a:r>
            <a:endParaRPr lang="en-US" altLang="en-US" sz="2400">
              <a:latin typeface="Times New Roman" pitchFamily="18" charset="0"/>
            </a:endParaRPr>
          </a:p>
        </p:txBody>
      </p:sp>
      <p:grpSp>
        <p:nvGrpSpPr>
          <p:cNvPr id="3" name="Group 26"/>
          <p:cNvGrpSpPr>
            <a:grpSpLocks/>
          </p:cNvGrpSpPr>
          <p:nvPr/>
        </p:nvGrpSpPr>
        <p:grpSpPr bwMode="auto">
          <a:xfrm>
            <a:off x="3797301" y="2362200"/>
            <a:ext cx="4505325" cy="2668588"/>
            <a:chOff x="1432" y="1488"/>
            <a:chExt cx="2838" cy="1681"/>
          </a:xfrm>
        </p:grpSpPr>
        <p:sp>
          <p:nvSpPr>
            <p:cNvPr id="72731" name="Line 27"/>
            <p:cNvSpPr>
              <a:spLocks noChangeShapeType="1"/>
            </p:cNvSpPr>
            <p:nvPr/>
          </p:nvSpPr>
          <p:spPr bwMode="auto">
            <a:xfrm flipV="1">
              <a:off x="1432" y="1563"/>
              <a:ext cx="2244" cy="1606"/>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32" name="Rectangle 28"/>
            <p:cNvSpPr>
              <a:spLocks noChangeArrowheads="1"/>
            </p:cNvSpPr>
            <p:nvPr/>
          </p:nvSpPr>
          <p:spPr bwMode="auto">
            <a:xfrm>
              <a:off x="3708" y="1488"/>
              <a:ext cx="539"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Short-run</a:t>
              </a:r>
              <a:endParaRPr lang="en-US" altLang="en-US" sz="2400">
                <a:latin typeface="Times New Roman" pitchFamily="18" charset="0"/>
              </a:endParaRPr>
            </a:p>
          </p:txBody>
        </p:sp>
        <p:sp>
          <p:nvSpPr>
            <p:cNvPr id="72733" name="Rectangle 29"/>
            <p:cNvSpPr>
              <a:spLocks noChangeArrowheads="1"/>
            </p:cNvSpPr>
            <p:nvPr/>
          </p:nvSpPr>
          <p:spPr bwMode="auto">
            <a:xfrm>
              <a:off x="3688" y="1649"/>
              <a:ext cx="5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72734" name="Rectangle 30"/>
            <p:cNvSpPr>
              <a:spLocks noChangeArrowheads="1"/>
            </p:cNvSpPr>
            <p:nvPr/>
          </p:nvSpPr>
          <p:spPr bwMode="auto">
            <a:xfrm>
              <a:off x="3792" y="1809"/>
              <a:ext cx="3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supply</a:t>
              </a:r>
              <a:endParaRPr lang="en-US" altLang="en-US" sz="2400">
                <a:latin typeface="Times New Roman" pitchFamily="18" charset="0"/>
              </a:endParaRPr>
            </a:p>
          </p:txBody>
        </p:sp>
      </p:grpSp>
      <p:grpSp>
        <p:nvGrpSpPr>
          <p:cNvPr id="72715" name="Group 31"/>
          <p:cNvGrpSpPr>
            <a:grpSpLocks/>
          </p:cNvGrpSpPr>
          <p:nvPr/>
        </p:nvGrpSpPr>
        <p:grpSpPr bwMode="auto">
          <a:xfrm>
            <a:off x="4651377" y="1966914"/>
            <a:ext cx="947738" cy="3811587"/>
            <a:chOff x="1970" y="1239"/>
            <a:chExt cx="597" cy="2401"/>
          </a:xfrm>
        </p:grpSpPr>
        <p:sp>
          <p:nvSpPr>
            <p:cNvPr id="72727" name="Line 32"/>
            <p:cNvSpPr>
              <a:spLocks noChangeShapeType="1"/>
            </p:cNvSpPr>
            <p:nvPr/>
          </p:nvSpPr>
          <p:spPr bwMode="auto">
            <a:xfrm>
              <a:off x="2566" y="1249"/>
              <a:ext cx="1" cy="2391"/>
            </a:xfrm>
            <a:prstGeom prst="line">
              <a:avLst/>
            </a:prstGeom>
            <a:noFill/>
            <a:ln w="57150">
              <a:solidFill>
                <a:srgbClr val="00A4B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8" name="Rectangle 33"/>
            <p:cNvSpPr>
              <a:spLocks noChangeArrowheads="1"/>
            </p:cNvSpPr>
            <p:nvPr/>
          </p:nvSpPr>
          <p:spPr bwMode="auto">
            <a:xfrm>
              <a:off x="2002" y="1239"/>
              <a:ext cx="51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Long-run</a:t>
              </a:r>
              <a:endParaRPr lang="en-US" altLang="en-US" sz="2400">
                <a:latin typeface="Times New Roman" pitchFamily="18" charset="0"/>
              </a:endParaRPr>
            </a:p>
          </p:txBody>
        </p:sp>
        <p:sp>
          <p:nvSpPr>
            <p:cNvPr id="72729" name="Rectangle 34"/>
            <p:cNvSpPr>
              <a:spLocks noChangeArrowheads="1"/>
            </p:cNvSpPr>
            <p:nvPr/>
          </p:nvSpPr>
          <p:spPr bwMode="auto">
            <a:xfrm>
              <a:off x="1970" y="1400"/>
              <a:ext cx="582"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72730" name="Rectangle 35"/>
            <p:cNvSpPr>
              <a:spLocks noChangeArrowheads="1"/>
            </p:cNvSpPr>
            <p:nvPr/>
          </p:nvSpPr>
          <p:spPr bwMode="auto">
            <a:xfrm>
              <a:off x="2075" y="1560"/>
              <a:ext cx="373"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supply</a:t>
              </a:r>
              <a:endParaRPr lang="en-US" altLang="en-US" sz="2400">
                <a:latin typeface="Times New Roman" pitchFamily="18" charset="0"/>
              </a:endParaRPr>
            </a:p>
          </p:txBody>
        </p:sp>
      </p:grpSp>
      <p:grpSp>
        <p:nvGrpSpPr>
          <p:cNvPr id="5" name="Group 36"/>
          <p:cNvGrpSpPr>
            <a:grpSpLocks/>
          </p:cNvGrpSpPr>
          <p:nvPr/>
        </p:nvGrpSpPr>
        <p:grpSpPr bwMode="auto">
          <a:xfrm>
            <a:off x="4103688" y="2673351"/>
            <a:ext cx="4692650" cy="3032125"/>
            <a:chOff x="1625" y="1684"/>
            <a:chExt cx="2956" cy="1910"/>
          </a:xfrm>
        </p:grpSpPr>
        <p:sp>
          <p:nvSpPr>
            <p:cNvPr id="72724" name="Line 37"/>
            <p:cNvSpPr>
              <a:spLocks noChangeShapeType="1"/>
            </p:cNvSpPr>
            <p:nvPr/>
          </p:nvSpPr>
          <p:spPr bwMode="auto">
            <a:xfrm flipH="1" flipV="1">
              <a:off x="1625" y="1684"/>
              <a:ext cx="2304" cy="1666"/>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2725" name="Rectangle 38"/>
            <p:cNvSpPr>
              <a:spLocks noChangeArrowheads="1"/>
            </p:cNvSpPr>
            <p:nvPr/>
          </p:nvSpPr>
          <p:spPr bwMode="auto">
            <a:xfrm>
              <a:off x="3985" y="3279"/>
              <a:ext cx="59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Aggregate</a:t>
              </a:r>
              <a:endParaRPr lang="en-US" altLang="en-US" sz="2400">
                <a:latin typeface="Times New Roman" pitchFamily="18" charset="0"/>
              </a:endParaRPr>
            </a:p>
          </p:txBody>
        </p:sp>
        <p:sp>
          <p:nvSpPr>
            <p:cNvPr id="72726" name="Rectangle 39"/>
            <p:cNvSpPr>
              <a:spLocks noChangeArrowheads="1"/>
            </p:cNvSpPr>
            <p:nvPr/>
          </p:nvSpPr>
          <p:spPr bwMode="auto">
            <a:xfrm>
              <a:off x="4049" y="3439"/>
              <a:ext cx="46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demand</a:t>
              </a:r>
              <a:endParaRPr lang="en-US" altLang="en-US" sz="2400">
                <a:latin typeface="Times New Roman" pitchFamily="18" charset="0"/>
              </a:endParaRPr>
            </a:p>
          </p:txBody>
        </p:sp>
      </p:grpSp>
      <p:grpSp>
        <p:nvGrpSpPr>
          <p:cNvPr id="6" name="Group 40"/>
          <p:cNvGrpSpPr>
            <a:grpSpLocks/>
          </p:cNvGrpSpPr>
          <p:nvPr/>
        </p:nvGrpSpPr>
        <p:grpSpPr bwMode="auto">
          <a:xfrm>
            <a:off x="1906589" y="3643313"/>
            <a:ext cx="3984625" cy="520700"/>
            <a:chOff x="241" y="2295"/>
            <a:chExt cx="2510" cy="328"/>
          </a:xfrm>
        </p:grpSpPr>
        <p:sp>
          <p:nvSpPr>
            <p:cNvPr id="72718" name="Rectangle 41"/>
            <p:cNvSpPr>
              <a:spLocks noChangeArrowheads="1"/>
            </p:cNvSpPr>
            <p:nvPr/>
          </p:nvSpPr>
          <p:spPr bwMode="auto">
            <a:xfrm>
              <a:off x="2665" y="2295"/>
              <a:ext cx="8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A</a:t>
              </a:r>
              <a:endParaRPr lang="en-US" altLang="en-US" sz="2400">
                <a:latin typeface="Times New Roman" pitchFamily="18" charset="0"/>
              </a:endParaRPr>
            </a:p>
          </p:txBody>
        </p:sp>
        <p:grpSp>
          <p:nvGrpSpPr>
            <p:cNvPr id="72719" name="Group 42"/>
            <p:cNvGrpSpPr>
              <a:grpSpLocks/>
            </p:cNvGrpSpPr>
            <p:nvPr/>
          </p:nvGrpSpPr>
          <p:grpSpPr bwMode="auto">
            <a:xfrm>
              <a:off x="241" y="2307"/>
              <a:ext cx="2373" cy="316"/>
              <a:chOff x="241" y="2307"/>
              <a:chExt cx="2373" cy="316"/>
            </a:xfrm>
          </p:grpSpPr>
          <p:sp>
            <p:nvSpPr>
              <p:cNvPr id="72720" name="Line 43"/>
              <p:cNvSpPr>
                <a:spLocks noChangeShapeType="1"/>
              </p:cNvSpPr>
              <p:nvPr/>
            </p:nvSpPr>
            <p:spPr bwMode="auto">
              <a:xfrm>
                <a:off x="938" y="2360"/>
                <a:ext cx="1628" cy="1"/>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72721" name="Oval 44"/>
              <p:cNvSpPr>
                <a:spLocks noChangeArrowheads="1"/>
              </p:cNvSpPr>
              <p:nvPr/>
            </p:nvSpPr>
            <p:spPr bwMode="auto">
              <a:xfrm>
                <a:off x="2530" y="2324"/>
                <a:ext cx="84" cy="8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Times New Roman" pitchFamily="18" charset="0"/>
                </a:endParaRPr>
              </a:p>
            </p:txBody>
          </p:sp>
          <p:sp>
            <p:nvSpPr>
              <p:cNvPr id="72722" name="Rectangle 45"/>
              <p:cNvSpPr>
                <a:spLocks noChangeArrowheads="1"/>
              </p:cNvSpPr>
              <p:nvPr/>
            </p:nvSpPr>
            <p:spPr bwMode="auto">
              <a:xfrm>
                <a:off x="241" y="2307"/>
                <a:ext cx="637"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Equilibrium</a:t>
                </a:r>
                <a:endParaRPr lang="en-US" altLang="en-US" sz="2400">
                  <a:latin typeface="Times New Roman" pitchFamily="18" charset="0"/>
                </a:endParaRPr>
              </a:p>
            </p:txBody>
          </p:sp>
          <p:sp>
            <p:nvSpPr>
              <p:cNvPr id="72723" name="Rectangle 46"/>
              <p:cNvSpPr>
                <a:spLocks noChangeArrowheads="1"/>
              </p:cNvSpPr>
              <p:nvPr/>
            </p:nvSpPr>
            <p:spPr bwMode="auto">
              <a:xfrm>
                <a:off x="598" y="2468"/>
                <a:ext cx="280"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rPr>
                  <a:t>price</a:t>
                </a:r>
                <a:endParaRPr lang="en-US" altLang="en-US" sz="2400">
                  <a:latin typeface="Times New Roman" pitchFamily="18" charset="0"/>
                </a:endParaRPr>
              </a:p>
            </p:txBody>
          </p:sp>
        </p:grpSp>
      </p:grpSp>
      <p:sp>
        <p:nvSpPr>
          <p:cNvPr id="4" name="TextBox 3"/>
          <p:cNvSpPr txBox="1"/>
          <p:nvPr/>
        </p:nvSpPr>
        <p:spPr>
          <a:xfrm>
            <a:off x="8356599" y="284813"/>
            <a:ext cx="3644901" cy="4524315"/>
          </a:xfrm>
          <a:prstGeom prst="rect">
            <a:avLst/>
          </a:prstGeom>
          <a:noFill/>
        </p:spPr>
        <p:txBody>
          <a:bodyPr wrap="square" rtlCol="0">
            <a:spAutoFit/>
          </a:bodyPr>
          <a:lstStyle/>
          <a:p>
            <a:r>
              <a:rPr lang="en-US" b="1" dirty="0">
                <a:latin typeface="Calibri" panose="020F0502020204030204" pitchFamily="34" charset="0"/>
              </a:rPr>
              <a:t>The </a:t>
            </a:r>
            <a:r>
              <a:rPr lang="en-US" b="1" i="1" dirty="0">
                <a:solidFill>
                  <a:srgbClr val="FF0000"/>
                </a:solidFill>
                <a:latin typeface="Calibri" panose="020F0502020204030204" pitchFamily="34" charset="0"/>
              </a:rPr>
              <a:t>short-run equilibrium </a:t>
            </a:r>
            <a:r>
              <a:rPr lang="en-US" b="1" dirty="0">
                <a:latin typeface="Calibri" panose="020F0502020204030204" pitchFamily="34" charset="0"/>
              </a:rPr>
              <a:t>is at the intersection of the </a:t>
            </a:r>
            <a:r>
              <a:rPr lang="en-US" b="1" i="1" dirty="0">
                <a:latin typeface="Calibri" panose="020F0502020204030204" pitchFamily="34" charset="0"/>
              </a:rPr>
              <a:t>SRAS</a:t>
            </a:r>
            <a:r>
              <a:rPr lang="en-US" b="1" dirty="0">
                <a:latin typeface="Calibri" panose="020F0502020204030204" pitchFamily="34" charset="0"/>
              </a:rPr>
              <a:t> and </a:t>
            </a:r>
            <a:r>
              <a:rPr lang="en-US" b="1" i="1" dirty="0">
                <a:latin typeface="Calibri" panose="020F0502020204030204" pitchFamily="34" charset="0"/>
              </a:rPr>
              <a:t>AD</a:t>
            </a:r>
            <a:r>
              <a:rPr lang="en-US" b="1" dirty="0">
                <a:latin typeface="Calibri" panose="020F0502020204030204" pitchFamily="34" charset="0"/>
              </a:rPr>
              <a:t> curves</a:t>
            </a:r>
            <a:r>
              <a:rPr lang="en-US" b="1" dirty="0" smtClean="0">
                <a:latin typeface="Calibri" panose="020F0502020204030204" pitchFamily="34" charset="0"/>
              </a:rPr>
              <a:t>.</a:t>
            </a:r>
          </a:p>
          <a:p>
            <a:endParaRPr lang="en-US" b="1" dirty="0" smtClean="0">
              <a:latin typeface="Calibri" panose="020F0502020204030204" pitchFamily="34" charset="0"/>
            </a:endParaRPr>
          </a:p>
          <a:p>
            <a:r>
              <a:rPr lang="en-US" b="1" dirty="0" smtClean="0">
                <a:latin typeface="Calibri" panose="020F0502020204030204" pitchFamily="34" charset="0"/>
              </a:rPr>
              <a:t>The </a:t>
            </a:r>
            <a:r>
              <a:rPr lang="en-US" b="1" i="1" dirty="0" smtClean="0">
                <a:solidFill>
                  <a:srgbClr val="FF0000"/>
                </a:solidFill>
                <a:latin typeface="Calibri" panose="020F0502020204030204" pitchFamily="34" charset="0"/>
              </a:rPr>
              <a:t>long-run </a:t>
            </a:r>
            <a:r>
              <a:rPr lang="en-US" b="1" i="1" dirty="0">
                <a:solidFill>
                  <a:srgbClr val="FF0000"/>
                </a:solidFill>
                <a:latin typeface="Calibri" panose="020F0502020204030204" pitchFamily="34" charset="0"/>
              </a:rPr>
              <a:t>equilibrium </a:t>
            </a:r>
            <a:r>
              <a:rPr lang="en-US" b="1" dirty="0">
                <a:latin typeface="Calibri" panose="020F0502020204030204" pitchFamily="34" charset="0"/>
              </a:rPr>
              <a:t>is at the intersection of the </a:t>
            </a:r>
            <a:r>
              <a:rPr lang="en-US" b="1" i="1" dirty="0" smtClean="0">
                <a:latin typeface="Calibri" panose="020F0502020204030204" pitchFamily="34" charset="0"/>
              </a:rPr>
              <a:t>LRAS</a:t>
            </a:r>
            <a:r>
              <a:rPr lang="en-US" b="1" dirty="0" smtClean="0">
                <a:latin typeface="Calibri" panose="020F0502020204030204" pitchFamily="34" charset="0"/>
              </a:rPr>
              <a:t> </a:t>
            </a:r>
            <a:r>
              <a:rPr lang="en-US" b="1" dirty="0">
                <a:latin typeface="Calibri" panose="020F0502020204030204" pitchFamily="34" charset="0"/>
              </a:rPr>
              <a:t>and </a:t>
            </a:r>
            <a:r>
              <a:rPr lang="en-US" b="1" i="1" dirty="0">
                <a:latin typeface="Calibri" panose="020F0502020204030204" pitchFamily="34" charset="0"/>
              </a:rPr>
              <a:t>AD</a:t>
            </a:r>
            <a:r>
              <a:rPr lang="en-US" b="1" dirty="0">
                <a:latin typeface="Calibri" panose="020F0502020204030204" pitchFamily="34" charset="0"/>
              </a:rPr>
              <a:t> curves. </a:t>
            </a:r>
            <a:endParaRPr lang="en-US" b="1" dirty="0" smtClean="0">
              <a:latin typeface="Calibri" panose="020F0502020204030204" pitchFamily="34" charset="0"/>
            </a:endParaRPr>
          </a:p>
          <a:p>
            <a:endParaRPr lang="en-US" b="1" dirty="0">
              <a:latin typeface="Calibri" panose="020F0502020204030204" pitchFamily="34" charset="0"/>
            </a:endParaRPr>
          </a:p>
          <a:p>
            <a:r>
              <a:rPr lang="en-US" b="1" dirty="0" smtClean="0">
                <a:latin typeface="Calibri" panose="020F0502020204030204" pitchFamily="34" charset="0"/>
              </a:rPr>
              <a:t>If the economy is at </a:t>
            </a:r>
            <a:r>
              <a:rPr lang="en-US" b="1" i="1" dirty="0" smtClean="0">
                <a:latin typeface="Calibri" panose="020F0502020204030204" pitchFamily="34" charset="0"/>
              </a:rPr>
              <a:t>A</a:t>
            </a:r>
            <a:r>
              <a:rPr lang="en-US" b="1" dirty="0" smtClean="0">
                <a:latin typeface="Calibri" panose="020F0502020204030204" pitchFamily="34" charset="0"/>
              </a:rPr>
              <a:t>, it is both a short-run equilibrium and a long-run equilibrium.</a:t>
            </a:r>
            <a:endParaRPr lang="en-US" b="1" dirty="0">
              <a:latin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7" name="Freeform 17"/>
          <p:cNvSpPr>
            <a:spLocks/>
          </p:cNvSpPr>
          <p:nvPr/>
        </p:nvSpPr>
        <p:spPr bwMode="auto">
          <a:xfrm>
            <a:off x="1099215" y="1331914"/>
            <a:ext cx="7085013" cy="4446587"/>
          </a:xfrm>
          <a:custGeom>
            <a:avLst/>
            <a:gdLst>
              <a:gd name="T0" fmla="*/ 0 w 4463"/>
              <a:gd name="T1" fmla="*/ 0 h 2801"/>
              <a:gd name="T2" fmla="*/ 0 w 4463"/>
              <a:gd name="T3" fmla="*/ 2147483647 h 2801"/>
              <a:gd name="T4" fmla="*/ 2147483647 w 4463"/>
              <a:gd name="T5" fmla="*/ 2147483647 h 2801"/>
              <a:gd name="T6" fmla="*/ 0 60000 65536"/>
              <a:gd name="T7" fmla="*/ 0 60000 65536"/>
              <a:gd name="T8" fmla="*/ 0 60000 65536"/>
              <a:gd name="T9" fmla="*/ 0 w 4463"/>
              <a:gd name="T10" fmla="*/ 0 h 2801"/>
              <a:gd name="T11" fmla="*/ 4463 w 4463"/>
              <a:gd name="T12" fmla="*/ 2801 h 2801"/>
            </a:gdLst>
            <a:ahLst/>
            <a:cxnLst>
              <a:cxn ang="T6">
                <a:pos x="T0" y="T1"/>
              </a:cxn>
              <a:cxn ang="T7">
                <a:pos x="T2" y="T3"/>
              </a:cxn>
              <a:cxn ang="T8">
                <a:pos x="T4" y="T5"/>
              </a:cxn>
            </a:cxnLst>
            <a:rect l="T9" t="T10" r="T11" b="T12"/>
            <a:pathLst>
              <a:path w="4463" h="2801">
                <a:moveTo>
                  <a:pt x="0" y="0"/>
                </a:moveTo>
                <a:lnTo>
                  <a:pt x="0" y="2801"/>
                </a:lnTo>
                <a:lnTo>
                  <a:pt x="4463" y="2801"/>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2" name="Group 18"/>
          <p:cNvGrpSpPr>
            <a:grpSpLocks/>
          </p:cNvGrpSpPr>
          <p:nvPr/>
        </p:nvGrpSpPr>
        <p:grpSpPr bwMode="auto">
          <a:xfrm>
            <a:off x="3164552" y="5861050"/>
            <a:ext cx="996950" cy="501650"/>
            <a:chOff x="2239" y="3692"/>
            <a:chExt cx="628" cy="316"/>
          </a:xfrm>
        </p:grpSpPr>
        <p:sp>
          <p:nvSpPr>
            <p:cNvPr id="72735" name="Rectangle 19"/>
            <p:cNvSpPr>
              <a:spLocks noChangeArrowheads="1"/>
            </p:cNvSpPr>
            <p:nvPr/>
          </p:nvSpPr>
          <p:spPr bwMode="auto">
            <a:xfrm>
              <a:off x="2239" y="3692"/>
              <a:ext cx="6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Natural rate</a:t>
              </a:r>
              <a:endParaRPr lang="en-US" altLang="en-US" sz="2400">
                <a:latin typeface="Calibri" panose="020F0502020204030204" pitchFamily="34" charset="0"/>
                <a:cs typeface="Calibri" panose="020F0502020204030204" pitchFamily="34" charset="0"/>
              </a:endParaRPr>
            </a:p>
          </p:txBody>
        </p:sp>
        <p:sp>
          <p:nvSpPr>
            <p:cNvPr id="72736" name="Rectangle 20"/>
            <p:cNvSpPr>
              <a:spLocks noChangeArrowheads="1"/>
            </p:cNvSpPr>
            <p:nvPr/>
          </p:nvSpPr>
          <p:spPr bwMode="auto">
            <a:xfrm>
              <a:off x="2327" y="3853"/>
              <a:ext cx="5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a:solidFill>
                    <a:srgbClr val="000000"/>
                  </a:solidFill>
                  <a:latin typeface="Calibri" panose="020F0502020204030204" pitchFamily="34" charset="0"/>
                  <a:cs typeface="Calibri" panose="020F0502020204030204" pitchFamily="34" charset="0"/>
                </a:rPr>
                <a:t>of output</a:t>
              </a:r>
              <a:endParaRPr lang="en-US" altLang="en-US" sz="2400" dirty="0">
                <a:latin typeface="Calibri" panose="020F0502020204030204" pitchFamily="34" charset="0"/>
                <a:cs typeface="Calibri" panose="020F0502020204030204" pitchFamily="34" charset="0"/>
              </a:endParaRPr>
            </a:p>
          </p:txBody>
        </p:sp>
      </p:grpSp>
      <p:sp>
        <p:nvSpPr>
          <p:cNvPr id="72709" name="Rectangle 21"/>
          <p:cNvSpPr>
            <a:spLocks noChangeArrowheads="1"/>
          </p:cNvSpPr>
          <p:nvPr/>
        </p:nvSpPr>
        <p:spPr bwMode="auto">
          <a:xfrm>
            <a:off x="7107903" y="5854701"/>
            <a:ext cx="16315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dirty="0">
                <a:solidFill>
                  <a:srgbClr val="000000"/>
                </a:solidFill>
                <a:latin typeface="Calibri" panose="020F0502020204030204" pitchFamily="34" charset="0"/>
                <a:cs typeface="Calibri" panose="020F0502020204030204" pitchFamily="34" charset="0"/>
              </a:rPr>
              <a:t>Quantity </a:t>
            </a:r>
            <a:r>
              <a:rPr lang="en-US" altLang="en-US" sz="1600" b="1" dirty="0" smtClean="0">
                <a:solidFill>
                  <a:srgbClr val="000000"/>
                </a:solidFill>
                <a:latin typeface="Calibri" panose="020F0502020204030204" pitchFamily="34" charset="0"/>
                <a:cs typeface="Calibri" panose="020F0502020204030204" pitchFamily="34" charset="0"/>
              </a:rPr>
              <a:t>of Output</a:t>
            </a:r>
            <a:endParaRPr lang="en-US" altLang="en-US" sz="2400" dirty="0">
              <a:latin typeface="Calibri" panose="020F0502020204030204" pitchFamily="34" charset="0"/>
              <a:cs typeface="Calibri" panose="020F0502020204030204" pitchFamily="34" charset="0"/>
            </a:endParaRPr>
          </a:p>
        </p:txBody>
      </p:sp>
      <p:sp>
        <p:nvSpPr>
          <p:cNvPr id="72711" name="Rectangle 23"/>
          <p:cNvSpPr>
            <a:spLocks noChangeArrowheads="1"/>
          </p:cNvSpPr>
          <p:nvPr/>
        </p:nvSpPr>
        <p:spPr bwMode="auto">
          <a:xfrm>
            <a:off x="502314" y="1328739"/>
            <a:ext cx="42159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72712" name="Rectangle 24"/>
          <p:cNvSpPr>
            <a:spLocks noChangeArrowheads="1"/>
          </p:cNvSpPr>
          <p:nvPr/>
        </p:nvSpPr>
        <p:spPr bwMode="auto">
          <a:xfrm>
            <a:off x="476914" y="1584326"/>
            <a:ext cx="4362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72713" name="Rectangle 25"/>
          <p:cNvSpPr>
            <a:spLocks noChangeArrowheads="1"/>
          </p:cNvSpPr>
          <p:nvPr/>
        </p:nvSpPr>
        <p:spPr bwMode="auto">
          <a:xfrm>
            <a:off x="1037302" y="5861051"/>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3" name="Group 26"/>
          <p:cNvGrpSpPr>
            <a:grpSpLocks/>
          </p:cNvGrpSpPr>
          <p:nvPr/>
        </p:nvGrpSpPr>
        <p:grpSpPr bwMode="auto">
          <a:xfrm>
            <a:off x="1883440" y="2362200"/>
            <a:ext cx="5907093" cy="2668588"/>
            <a:chOff x="1432" y="1488"/>
            <a:chExt cx="3721" cy="1681"/>
          </a:xfrm>
        </p:grpSpPr>
        <p:sp>
          <p:nvSpPr>
            <p:cNvPr id="72731" name="Line 27"/>
            <p:cNvSpPr>
              <a:spLocks noChangeShapeType="1"/>
            </p:cNvSpPr>
            <p:nvPr/>
          </p:nvSpPr>
          <p:spPr bwMode="auto">
            <a:xfrm flipV="1">
              <a:off x="1432" y="1563"/>
              <a:ext cx="2244" cy="1606"/>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2732" name="Rectangle 28"/>
            <p:cNvSpPr>
              <a:spLocks noChangeArrowheads="1"/>
            </p:cNvSpPr>
            <p:nvPr/>
          </p:nvSpPr>
          <p:spPr bwMode="auto">
            <a:xfrm>
              <a:off x="3708" y="1488"/>
              <a:ext cx="1445"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Short-run Aggregate Supply</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SRAS</a:t>
              </a:r>
              <a:endParaRPr lang="en-US" altLang="en-US" sz="2400" dirty="0">
                <a:latin typeface="Calibri" panose="020F0502020204030204" pitchFamily="34" charset="0"/>
                <a:cs typeface="Calibri" panose="020F0502020204030204" pitchFamily="34" charset="0"/>
              </a:endParaRPr>
            </a:p>
          </p:txBody>
        </p:sp>
      </p:grpSp>
      <p:sp>
        <p:nvSpPr>
          <p:cNvPr id="72727" name="Line 32"/>
          <p:cNvSpPr>
            <a:spLocks noChangeShapeType="1"/>
          </p:cNvSpPr>
          <p:nvPr/>
        </p:nvSpPr>
        <p:spPr bwMode="auto">
          <a:xfrm>
            <a:off x="3683666" y="1982789"/>
            <a:ext cx="1588" cy="3795712"/>
          </a:xfrm>
          <a:prstGeom prst="line">
            <a:avLst/>
          </a:prstGeom>
          <a:noFill/>
          <a:ln w="57150">
            <a:solidFill>
              <a:srgbClr val="00A4B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2728" name="Rectangle 33"/>
          <p:cNvSpPr>
            <a:spLocks noChangeArrowheads="1"/>
          </p:cNvSpPr>
          <p:nvPr/>
        </p:nvSpPr>
        <p:spPr bwMode="auto">
          <a:xfrm>
            <a:off x="3717409" y="1482090"/>
            <a:ext cx="141000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Long-run</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aggregate </a:t>
            </a:r>
            <a:r>
              <a:rPr lang="en-US" altLang="en-US" sz="1600" dirty="0">
                <a:solidFill>
                  <a:srgbClr val="000000"/>
                </a:solidFill>
                <a:latin typeface="Calibri" panose="020F0502020204030204" pitchFamily="34" charset="0"/>
                <a:cs typeface="Calibri" panose="020F0502020204030204" pitchFamily="34" charset="0"/>
              </a:rPr>
              <a:t>s</a:t>
            </a:r>
            <a:r>
              <a:rPr lang="en-US" altLang="en-US" sz="1600" dirty="0" smtClean="0">
                <a:solidFill>
                  <a:srgbClr val="000000"/>
                </a:solidFill>
                <a:latin typeface="Calibri" panose="020F0502020204030204" pitchFamily="34" charset="0"/>
                <a:cs typeface="Calibri" panose="020F0502020204030204" pitchFamily="34" charset="0"/>
              </a:rPr>
              <a:t>upply</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LRAS</a:t>
            </a:r>
            <a:endParaRPr lang="en-US" altLang="en-US" sz="2400" dirty="0">
              <a:latin typeface="Calibri" panose="020F0502020204030204" pitchFamily="34" charset="0"/>
              <a:cs typeface="Calibri" panose="020F0502020204030204" pitchFamily="34" charset="0"/>
            </a:endParaRPr>
          </a:p>
        </p:txBody>
      </p:sp>
      <p:grpSp>
        <p:nvGrpSpPr>
          <p:cNvPr id="5" name="Group 36"/>
          <p:cNvGrpSpPr>
            <a:grpSpLocks/>
          </p:cNvGrpSpPr>
          <p:nvPr/>
        </p:nvGrpSpPr>
        <p:grpSpPr bwMode="auto">
          <a:xfrm>
            <a:off x="2189827" y="2673351"/>
            <a:ext cx="4899026" cy="3024188"/>
            <a:chOff x="1625" y="1684"/>
            <a:chExt cx="3086" cy="1905"/>
          </a:xfrm>
        </p:grpSpPr>
        <p:sp>
          <p:nvSpPr>
            <p:cNvPr id="72724" name="Line 37"/>
            <p:cNvSpPr>
              <a:spLocks noChangeShapeType="1"/>
            </p:cNvSpPr>
            <p:nvPr/>
          </p:nvSpPr>
          <p:spPr bwMode="auto">
            <a:xfrm flipH="1" flipV="1">
              <a:off x="1625" y="1684"/>
              <a:ext cx="2304" cy="1666"/>
            </a:xfrm>
            <a:prstGeom prst="line">
              <a:avLst/>
            </a:prstGeom>
            <a:noFill/>
            <a:ln w="57150">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2725" name="Rectangle 38"/>
            <p:cNvSpPr>
              <a:spLocks noChangeArrowheads="1"/>
            </p:cNvSpPr>
            <p:nvPr/>
          </p:nvSpPr>
          <p:spPr bwMode="auto">
            <a:xfrm>
              <a:off x="3985" y="3279"/>
              <a:ext cx="726"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Aggregate</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Demand, </a:t>
              </a:r>
              <a:r>
                <a:rPr lang="en-US" altLang="en-US" sz="1600" i="1" dirty="0" smtClean="0">
                  <a:solidFill>
                    <a:srgbClr val="000000"/>
                  </a:solidFill>
                  <a:latin typeface="Calibri" panose="020F0502020204030204" pitchFamily="34" charset="0"/>
                  <a:cs typeface="Calibri" panose="020F0502020204030204" pitchFamily="34" charset="0"/>
                </a:rPr>
                <a:t>AD</a:t>
              </a:r>
              <a:r>
                <a:rPr lang="en-US" altLang="en-US" sz="1600" baseline="-25000" dirty="0" smtClean="0">
                  <a:solidFill>
                    <a:srgbClr val="000000"/>
                  </a:solidFill>
                  <a:latin typeface="Calibri" panose="020F0502020204030204" pitchFamily="34" charset="0"/>
                  <a:cs typeface="Calibri" panose="020F0502020204030204" pitchFamily="34" charset="0"/>
                </a:rPr>
                <a:t>1</a:t>
              </a:r>
              <a:endParaRPr lang="en-US" altLang="en-US" sz="2400" baseline="-25000" dirty="0">
                <a:latin typeface="Calibri" panose="020F0502020204030204" pitchFamily="34" charset="0"/>
                <a:cs typeface="Calibri" panose="020F0502020204030204" pitchFamily="34" charset="0"/>
              </a:endParaRPr>
            </a:p>
          </p:txBody>
        </p:sp>
      </p:grpSp>
      <p:sp>
        <p:nvSpPr>
          <p:cNvPr id="72718" name="Rectangle 41"/>
          <p:cNvSpPr>
            <a:spLocks noChangeArrowheads="1"/>
          </p:cNvSpPr>
          <p:nvPr/>
        </p:nvSpPr>
        <p:spPr bwMode="auto">
          <a:xfrm>
            <a:off x="3840828" y="3643313"/>
            <a:ext cx="118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sp>
        <p:nvSpPr>
          <p:cNvPr id="72720" name="Line 43"/>
          <p:cNvSpPr>
            <a:spLocks noChangeShapeType="1"/>
          </p:cNvSpPr>
          <p:nvPr/>
        </p:nvSpPr>
        <p:spPr bwMode="auto">
          <a:xfrm>
            <a:off x="1099216" y="3746501"/>
            <a:ext cx="2584450" cy="1588"/>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2721" name="Oval 44"/>
          <p:cNvSpPr>
            <a:spLocks noChangeArrowheads="1"/>
          </p:cNvSpPr>
          <p:nvPr/>
        </p:nvSpPr>
        <p:spPr bwMode="auto">
          <a:xfrm>
            <a:off x="3626516" y="3689351"/>
            <a:ext cx="133350"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2722" name="Rectangle 45"/>
          <p:cNvSpPr>
            <a:spLocks noChangeArrowheads="1"/>
          </p:cNvSpPr>
          <p:nvPr/>
        </p:nvSpPr>
        <p:spPr bwMode="auto">
          <a:xfrm>
            <a:off x="96092" y="3415873"/>
            <a:ext cx="949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Long-run </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Equilibrium</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Price</a:t>
            </a:r>
            <a:endParaRPr lang="en-US" altLang="en-US" sz="2400" dirty="0">
              <a:latin typeface="Calibri" panose="020F0502020204030204" pitchFamily="34" charset="0"/>
              <a:cs typeface="Calibri" panose="020F0502020204030204" pitchFamily="34" charset="0"/>
            </a:endParaRPr>
          </a:p>
        </p:txBody>
      </p:sp>
      <p:grpSp>
        <p:nvGrpSpPr>
          <p:cNvPr id="34" name="Group 55"/>
          <p:cNvGrpSpPr>
            <a:grpSpLocks/>
          </p:cNvGrpSpPr>
          <p:nvPr/>
        </p:nvGrpSpPr>
        <p:grpSpPr bwMode="auto">
          <a:xfrm>
            <a:off x="1148909" y="3125790"/>
            <a:ext cx="3851275" cy="2570163"/>
            <a:chOff x="976" y="1969"/>
            <a:chExt cx="2426" cy="1619"/>
          </a:xfrm>
        </p:grpSpPr>
        <p:sp>
          <p:nvSpPr>
            <p:cNvPr id="35" name="Line 56"/>
            <p:cNvSpPr>
              <a:spLocks noChangeShapeType="1"/>
            </p:cNvSpPr>
            <p:nvPr/>
          </p:nvSpPr>
          <p:spPr bwMode="auto">
            <a:xfrm flipH="1" flipV="1">
              <a:off x="976" y="1969"/>
              <a:ext cx="2184" cy="1579"/>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6" name="Rectangle 57"/>
            <p:cNvSpPr>
              <a:spLocks noChangeArrowheads="1"/>
            </p:cNvSpPr>
            <p:nvPr/>
          </p:nvSpPr>
          <p:spPr bwMode="auto">
            <a:xfrm>
              <a:off x="3216" y="3443"/>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37" name="Rectangle 41"/>
          <p:cNvSpPr>
            <a:spLocks noChangeArrowheads="1"/>
          </p:cNvSpPr>
          <p:nvPr/>
        </p:nvSpPr>
        <p:spPr bwMode="auto">
          <a:xfrm>
            <a:off x="3015222" y="4240988"/>
            <a:ext cx="1122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B</a:t>
            </a:r>
            <a:endParaRPr lang="en-US" altLang="en-US" sz="2400" dirty="0">
              <a:latin typeface="Calibri" panose="020F0502020204030204" pitchFamily="34" charset="0"/>
              <a:cs typeface="Calibri" panose="020F0502020204030204" pitchFamily="34" charset="0"/>
            </a:endParaRPr>
          </a:p>
        </p:txBody>
      </p:sp>
      <p:sp>
        <p:nvSpPr>
          <p:cNvPr id="38" name="Oval 44"/>
          <p:cNvSpPr>
            <a:spLocks noChangeArrowheads="1"/>
          </p:cNvSpPr>
          <p:nvPr/>
        </p:nvSpPr>
        <p:spPr bwMode="auto">
          <a:xfrm>
            <a:off x="2800910" y="4287026"/>
            <a:ext cx="133350"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grpSp>
        <p:nvGrpSpPr>
          <p:cNvPr id="39" name="Group 55"/>
          <p:cNvGrpSpPr>
            <a:grpSpLocks/>
          </p:cNvGrpSpPr>
          <p:nvPr/>
        </p:nvGrpSpPr>
        <p:grpSpPr bwMode="auto">
          <a:xfrm>
            <a:off x="3297087" y="2188861"/>
            <a:ext cx="3851275" cy="2570163"/>
            <a:chOff x="976" y="1969"/>
            <a:chExt cx="2426" cy="1619"/>
          </a:xfrm>
        </p:grpSpPr>
        <p:sp>
          <p:nvSpPr>
            <p:cNvPr id="40" name="Line 56"/>
            <p:cNvSpPr>
              <a:spLocks noChangeShapeType="1"/>
            </p:cNvSpPr>
            <p:nvPr/>
          </p:nvSpPr>
          <p:spPr bwMode="auto">
            <a:xfrm flipH="1" flipV="1">
              <a:off x="976" y="1969"/>
              <a:ext cx="2184" cy="1579"/>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41" name="Rectangle 57"/>
            <p:cNvSpPr>
              <a:spLocks noChangeArrowheads="1"/>
            </p:cNvSpPr>
            <p:nvPr/>
          </p:nvSpPr>
          <p:spPr bwMode="auto">
            <a:xfrm>
              <a:off x="3216" y="3443"/>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dirty="0" smtClean="0">
                  <a:solidFill>
                    <a:srgbClr val="000000"/>
                  </a:solidFill>
                  <a:latin typeface="Calibri" panose="020F0502020204030204" pitchFamily="34" charset="0"/>
                  <a:cs typeface="Calibri" panose="020F0502020204030204" pitchFamily="34" charset="0"/>
                </a:rPr>
                <a:t>AD</a:t>
              </a:r>
              <a:r>
                <a:rPr lang="en-US" altLang="en-US" sz="1500" baseline="-25000" dirty="0" smtClean="0">
                  <a:solidFill>
                    <a:srgbClr val="000000"/>
                  </a:solidFill>
                  <a:latin typeface="Calibri" panose="020F0502020204030204" pitchFamily="34" charset="0"/>
                  <a:cs typeface="Calibri" panose="020F0502020204030204" pitchFamily="34" charset="0"/>
                </a:rPr>
                <a:t>3</a:t>
              </a:r>
              <a:endParaRPr lang="en-US" altLang="en-US" sz="2400" dirty="0">
                <a:latin typeface="Calibri" panose="020F0502020204030204" pitchFamily="34" charset="0"/>
                <a:cs typeface="Calibri" panose="020F0502020204030204" pitchFamily="34" charset="0"/>
              </a:endParaRPr>
            </a:p>
          </p:txBody>
        </p:sp>
      </p:grpSp>
      <p:sp>
        <p:nvSpPr>
          <p:cNvPr id="42" name="Rectangle 41"/>
          <p:cNvSpPr>
            <a:spLocks noChangeArrowheads="1"/>
          </p:cNvSpPr>
          <p:nvPr/>
        </p:nvSpPr>
        <p:spPr bwMode="auto">
          <a:xfrm>
            <a:off x="4726078" y="3009854"/>
            <a:ext cx="109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C</a:t>
            </a:r>
            <a:endParaRPr lang="en-US" altLang="en-US" sz="2400" dirty="0">
              <a:latin typeface="Calibri" panose="020F0502020204030204" pitchFamily="34" charset="0"/>
              <a:cs typeface="Calibri" panose="020F0502020204030204" pitchFamily="34" charset="0"/>
            </a:endParaRPr>
          </a:p>
        </p:txBody>
      </p:sp>
      <p:sp>
        <p:nvSpPr>
          <p:cNvPr id="43" name="Oval 44"/>
          <p:cNvSpPr>
            <a:spLocks noChangeArrowheads="1"/>
          </p:cNvSpPr>
          <p:nvPr/>
        </p:nvSpPr>
        <p:spPr bwMode="auto">
          <a:xfrm>
            <a:off x="4511766" y="3055892"/>
            <a:ext cx="133350"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 name="TextBox 6"/>
          <p:cNvSpPr txBox="1"/>
          <p:nvPr/>
        </p:nvSpPr>
        <p:spPr>
          <a:xfrm>
            <a:off x="7783842" y="1584253"/>
            <a:ext cx="4316010" cy="4093428"/>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Outcome </a:t>
            </a:r>
            <a:r>
              <a:rPr lang="en-US" sz="2000" b="1" i="1" dirty="0" smtClean="0">
                <a:latin typeface="Calibri" panose="020F0502020204030204" pitchFamily="34" charset="0"/>
                <a:cs typeface="Calibri" panose="020F0502020204030204" pitchFamily="34" charset="0"/>
              </a:rPr>
              <a:t>B</a:t>
            </a:r>
            <a:r>
              <a:rPr lang="en-US" sz="2000" dirty="0" smtClean="0">
                <a:latin typeface="Calibri" panose="020F0502020204030204" pitchFamily="34" charset="0"/>
                <a:cs typeface="Calibri" panose="020F0502020204030204" pitchFamily="34" charset="0"/>
              </a:rPr>
              <a:t> shows a </a:t>
            </a:r>
            <a:r>
              <a:rPr lang="en-US" sz="2000" b="1" i="1" dirty="0" smtClean="0">
                <a:latin typeface="Calibri" panose="020F0502020204030204" pitchFamily="34" charset="0"/>
                <a:cs typeface="Calibri" panose="020F0502020204030204" pitchFamily="34" charset="0"/>
              </a:rPr>
              <a:t>recession</a:t>
            </a:r>
            <a:r>
              <a:rPr lang="en-US" sz="2000" dirty="0" smtClean="0">
                <a:latin typeface="Calibri" panose="020F0502020204030204" pitchFamily="34" charset="0"/>
                <a:cs typeface="Calibri" panose="020F0502020204030204" pitchFamily="34" charset="0"/>
              </a:rPr>
              <a:t>, with short-run output below the natural rate of output. It is a short-run equilibrium but not a long-run equilibrium.</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Outcome </a:t>
            </a:r>
            <a:r>
              <a:rPr lang="en-US" sz="2000" b="1" i="1" dirty="0" smtClean="0">
                <a:latin typeface="Calibri" panose="020F0502020204030204" pitchFamily="34" charset="0"/>
                <a:cs typeface="Calibri" panose="020F0502020204030204" pitchFamily="34" charset="0"/>
              </a:rPr>
              <a:t>C</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shows a </a:t>
            </a:r>
            <a:r>
              <a:rPr lang="en-US" sz="2000" b="1" i="1" dirty="0" smtClean="0">
                <a:latin typeface="Calibri" panose="020F0502020204030204" pitchFamily="34" charset="0"/>
                <a:cs typeface="Calibri" panose="020F0502020204030204" pitchFamily="34" charset="0"/>
              </a:rPr>
              <a:t>expansion</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with short-run output </a:t>
            </a:r>
            <a:r>
              <a:rPr lang="en-US" sz="2000" dirty="0" smtClean="0">
                <a:latin typeface="Calibri" panose="020F0502020204030204" pitchFamily="34" charset="0"/>
                <a:cs typeface="Calibri" panose="020F0502020204030204" pitchFamily="34" charset="0"/>
              </a:rPr>
              <a:t>above </a:t>
            </a:r>
            <a:r>
              <a:rPr lang="en-US" sz="2000" dirty="0">
                <a:latin typeface="Calibri" panose="020F0502020204030204" pitchFamily="34" charset="0"/>
                <a:cs typeface="Calibri" panose="020F0502020204030204" pitchFamily="34" charset="0"/>
              </a:rPr>
              <a:t>the natural rate of output. </a:t>
            </a:r>
            <a:r>
              <a:rPr lang="en-US" sz="2000" dirty="0" smtClean="0">
                <a:latin typeface="Calibri" panose="020F0502020204030204" pitchFamily="34" charset="0"/>
                <a:cs typeface="Calibri" panose="020F0502020204030204" pitchFamily="34" charset="0"/>
              </a:rPr>
              <a:t>Like B, it </a:t>
            </a:r>
            <a:r>
              <a:rPr lang="en-US" sz="2000" dirty="0">
                <a:latin typeface="Calibri" panose="020F0502020204030204" pitchFamily="34" charset="0"/>
                <a:cs typeface="Calibri" panose="020F0502020204030204" pitchFamily="34" charset="0"/>
              </a:rPr>
              <a:t>is a short-run equilibrium but not a long-run equilibrium</a:t>
            </a:r>
            <a:r>
              <a:rPr lang="en-US" sz="2000" dirty="0" smtClean="0">
                <a:latin typeface="Calibri" panose="020F0502020204030204" pitchFamily="34" charset="0"/>
                <a:cs typeface="Calibri" panose="020F0502020204030204" pitchFamily="34" charset="0"/>
              </a:rPr>
              <a:t>.</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Outcome </a:t>
            </a:r>
            <a:r>
              <a:rPr lang="en-US" sz="2000" b="1" i="1" dirty="0" smtClean="0">
                <a:latin typeface="Calibri" panose="020F0502020204030204" pitchFamily="34" charset="0"/>
                <a:cs typeface="Calibri" panose="020F0502020204030204" pitchFamily="34" charset="0"/>
              </a:rPr>
              <a:t>A</a:t>
            </a:r>
            <a:r>
              <a:rPr lang="en-US" sz="2000" dirty="0" smtClean="0">
                <a:latin typeface="Calibri" panose="020F0502020204030204" pitchFamily="34" charset="0"/>
                <a:cs typeface="Calibri" panose="020F0502020204030204" pitchFamily="34" charset="0"/>
              </a:rPr>
              <a:t> is both short-run and long-run equilibrium.</a:t>
            </a:r>
            <a:endParaRPr lang="en-US" sz="20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altLang="en-US" dirty="0">
                <a:ea typeface="Calibri" panose="020F0502020204030204" pitchFamily="34" charset="0"/>
              </a:rPr>
              <a:t>Demand-driven recessions and expansions</a:t>
            </a:r>
            <a:endParaRPr lang="en-US" dirty="0"/>
          </a:p>
        </p:txBody>
      </p:sp>
      <p:sp>
        <p:nvSpPr>
          <p:cNvPr id="44" name="Rectangle 33"/>
          <p:cNvSpPr>
            <a:spLocks noChangeArrowheads="1"/>
          </p:cNvSpPr>
          <p:nvPr/>
        </p:nvSpPr>
        <p:spPr bwMode="auto">
          <a:xfrm>
            <a:off x="1892734" y="4218455"/>
            <a:ext cx="7843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recession</a:t>
            </a:r>
            <a:endParaRPr lang="en-US" altLang="en-US" sz="2400" dirty="0">
              <a:latin typeface="Calibri" panose="020F0502020204030204" pitchFamily="34" charset="0"/>
              <a:cs typeface="Calibri" panose="020F0502020204030204" pitchFamily="34" charset="0"/>
            </a:endParaRPr>
          </a:p>
        </p:txBody>
      </p:sp>
      <p:sp>
        <p:nvSpPr>
          <p:cNvPr id="45" name="Rectangle 33"/>
          <p:cNvSpPr>
            <a:spLocks noChangeArrowheads="1"/>
          </p:cNvSpPr>
          <p:nvPr/>
        </p:nvSpPr>
        <p:spPr bwMode="auto">
          <a:xfrm>
            <a:off x="4950265" y="2999243"/>
            <a:ext cx="8433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expansion</a:t>
            </a:r>
            <a:endParaRPr lang="en-US" altLang="en-US" sz="2400" dirty="0">
              <a:latin typeface="Calibri" panose="020F0502020204030204" pitchFamily="34" charset="0"/>
              <a:cs typeface="Calibri" panose="020F0502020204030204" pitchFamily="34" charset="0"/>
            </a:endParaRPr>
          </a:p>
        </p:txBody>
      </p:sp>
      <p:sp>
        <p:nvSpPr>
          <p:cNvPr id="46" name="Rectangle 33"/>
          <p:cNvSpPr>
            <a:spLocks noChangeArrowheads="1"/>
          </p:cNvSpPr>
          <p:nvPr/>
        </p:nvSpPr>
        <p:spPr bwMode="auto">
          <a:xfrm>
            <a:off x="4033144" y="3530881"/>
            <a:ext cx="106138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a:solidFill>
                  <a:srgbClr val="000000"/>
                </a:solidFill>
                <a:latin typeface="Calibri" panose="020F0502020204030204" pitchFamily="34" charset="0"/>
                <a:cs typeface="Calibri" panose="020F0502020204030204" pitchFamily="34" charset="0"/>
              </a:rPr>
              <a:t>f</a:t>
            </a:r>
            <a:r>
              <a:rPr lang="en-US" altLang="en-US" sz="1600" dirty="0" smtClean="0">
                <a:solidFill>
                  <a:srgbClr val="000000"/>
                </a:solidFill>
                <a:latin typeface="Calibri" panose="020F0502020204030204" pitchFamily="34" charset="0"/>
                <a:cs typeface="Calibri" panose="020F0502020204030204" pitchFamily="34" charset="0"/>
              </a:rPr>
              <a:t>ull </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employment</a:t>
            </a: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7273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strips(downRight)">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strips(downRigh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4" name="Line 20"/>
          <p:cNvSpPr>
            <a:spLocks noChangeShapeType="1"/>
          </p:cNvSpPr>
          <p:nvPr/>
        </p:nvSpPr>
        <p:spPr bwMode="auto">
          <a:xfrm>
            <a:off x="3735717" y="2278064"/>
            <a:ext cx="1588" cy="3590925"/>
          </a:xfrm>
          <a:prstGeom prst="line">
            <a:avLst/>
          </a:prstGeom>
          <a:noFill/>
          <a:ln w="53975">
            <a:solidFill>
              <a:srgbClr val="0094A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6" name="Freeform 22"/>
          <p:cNvSpPr>
            <a:spLocks/>
          </p:cNvSpPr>
          <p:nvPr/>
        </p:nvSpPr>
        <p:spPr bwMode="auto">
          <a:xfrm>
            <a:off x="1084592" y="1662114"/>
            <a:ext cx="6427788" cy="4206875"/>
          </a:xfrm>
          <a:custGeom>
            <a:avLst/>
            <a:gdLst>
              <a:gd name="T0" fmla="*/ 0 w 4049"/>
              <a:gd name="T1" fmla="*/ 0 h 2650"/>
              <a:gd name="T2" fmla="*/ 0 w 4049"/>
              <a:gd name="T3" fmla="*/ 2147483647 h 2650"/>
              <a:gd name="T4" fmla="*/ 2147483647 w 4049"/>
              <a:gd name="T5" fmla="*/ 2147483647 h 2650"/>
              <a:gd name="T6" fmla="*/ 0 60000 65536"/>
              <a:gd name="T7" fmla="*/ 0 60000 65536"/>
              <a:gd name="T8" fmla="*/ 0 60000 65536"/>
              <a:gd name="T9" fmla="*/ 0 w 4049"/>
              <a:gd name="T10" fmla="*/ 0 h 2650"/>
              <a:gd name="T11" fmla="*/ 4049 w 4049"/>
              <a:gd name="T12" fmla="*/ 2650 h 2650"/>
            </a:gdLst>
            <a:ahLst/>
            <a:cxnLst>
              <a:cxn ang="T6">
                <a:pos x="T0" y="T1"/>
              </a:cxn>
              <a:cxn ang="T7">
                <a:pos x="T2" y="T3"/>
              </a:cxn>
              <a:cxn ang="T8">
                <a:pos x="T4" y="T5"/>
              </a:cxn>
            </a:cxnLst>
            <a:rect l="T9" t="T10" r="T11" b="T12"/>
            <a:pathLst>
              <a:path w="4049" h="2650">
                <a:moveTo>
                  <a:pt x="0" y="0"/>
                </a:moveTo>
                <a:lnTo>
                  <a:pt x="0" y="2650"/>
                </a:lnTo>
                <a:lnTo>
                  <a:pt x="4049" y="2650"/>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17" name="Rectangle 23"/>
          <p:cNvSpPr>
            <a:spLocks noChangeArrowheads="1"/>
          </p:cNvSpPr>
          <p:nvPr/>
        </p:nvSpPr>
        <p:spPr bwMode="auto">
          <a:xfrm>
            <a:off x="6033450" y="5935663"/>
            <a:ext cx="152586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dirty="0">
                <a:solidFill>
                  <a:srgbClr val="000000"/>
                </a:solidFill>
                <a:latin typeface="Calibri" panose="020F0502020204030204" pitchFamily="34" charset="0"/>
                <a:cs typeface="Calibri" panose="020F0502020204030204" pitchFamily="34" charset="0"/>
              </a:rPr>
              <a:t>Quantity </a:t>
            </a:r>
            <a:r>
              <a:rPr lang="en-US" altLang="en-US" sz="1500" b="1" dirty="0" smtClean="0">
                <a:solidFill>
                  <a:srgbClr val="000000"/>
                </a:solidFill>
                <a:latin typeface="Calibri" panose="020F0502020204030204" pitchFamily="34" charset="0"/>
                <a:cs typeface="Calibri" panose="020F0502020204030204" pitchFamily="34" charset="0"/>
              </a:rPr>
              <a:t>of Output</a:t>
            </a:r>
            <a:endParaRPr lang="en-US" altLang="en-US" sz="2400" dirty="0">
              <a:latin typeface="Calibri" panose="020F0502020204030204" pitchFamily="34" charset="0"/>
              <a:cs typeface="Calibri" panose="020F0502020204030204" pitchFamily="34" charset="0"/>
            </a:endParaRPr>
          </a:p>
        </p:txBody>
      </p:sp>
      <p:sp>
        <p:nvSpPr>
          <p:cNvPr id="119819" name="Rectangle 25"/>
          <p:cNvSpPr>
            <a:spLocks noChangeArrowheads="1"/>
          </p:cNvSpPr>
          <p:nvPr/>
        </p:nvSpPr>
        <p:spPr bwMode="auto">
          <a:xfrm>
            <a:off x="440068" y="1593850"/>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119820" name="Rectangle 26"/>
          <p:cNvSpPr>
            <a:spLocks noChangeArrowheads="1"/>
          </p:cNvSpPr>
          <p:nvPr/>
        </p:nvSpPr>
        <p:spPr bwMode="auto">
          <a:xfrm>
            <a:off x="416255" y="1838325"/>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119821" name="Rectangle 27"/>
          <p:cNvSpPr>
            <a:spLocks noChangeArrowheads="1"/>
          </p:cNvSpPr>
          <p:nvPr/>
        </p:nvSpPr>
        <p:spPr bwMode="auto">
          <a:xfrm>
            <a:off x="805192" y="59420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2" name="Group 28"/>
          <p:cNvGrpSpPr>
            <a:grpSpLocks/>
          </p:cNvGrpSpPr>
          <p:nvPr/>
        </p:nvGrpSpPr>
        <p:grpSpPr bwMode="auto">
          <a:xfrm>
            <a:off x="1864056" y="2949576"/>
            <a:ext cx="4689475" cy="2771775"/>
            <a:chOff x="1681" y="1858"/>
            <a:chExt cx="2954" cy="1746"/>
          </a:xfrm>
        </p:grpSpPr>
        <p:sp>
          <p:nvSpPr>
            <p:cNvPr id="119867" name="Line 29"/>
            <p:cNvSpPr>
              <a:spLocks noChangeShapeType="1"/>
            </p:cNvSpPr>
            <p:nvPr/>
          </p:nvSpPr>
          <p:spPr bwMode="auto">
            <a:xfrm flipH="1" flipV="1">
              <a:off x="1681" y="1858"/>
              <a:ext cx="2014" cy="1691"/>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68" name="Rectangle 30"/>
            <p:cNvSpPr>
              <a:spLocks noChangeArrowheads="1"/>
            </p:cNvSpPr>
            <p:nvPr/>
          </p:nvSpPr>
          <p:spPr bwMode="auto">
            <a:xfrm>
              <a:off x="3706" y="3459"/>
              <a:ext cx="92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a:t>
              </a:r>
              <a:endParaRPr lang="en-US" altLang="en-US" sz="2400">
                <a:latin typeface="Calibri" panose="020F0502020204030204" pitchFamily="34" charset="0"/>
                <a:cs typeface="Calibri" panose="020F0502020204030204" pitchFamily="34" charset="0"/>
              </a:endParaRPr>
            </a:p>
          </p:txBody>
        </p:sp>
      </p:grpSp>
      <p:sp>
        <p:nvSpPr>
          <p:cNvPr id="119849" name="Line 47"/>
          <p:cNvSpPr>
            <a:spLocks noChangeShapeType="1"/>
          </p:cNvSpPr>
          <p:nvPr/>
        </p:nvSpPr>
        <p:spPr bwMode="auto">
          <a:xfrm flipV="1">
            <a:off x="2737181" y="3076575"/>
            <a:ext cx="3486150" cy="2032000"/>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50" name="Rectangle 48"/>
          <p:cNvSpPr>
            <a:spLocks noChangeArrowheads="1"/>
          </p:cNvSpPr>
          <p:nvPr/>
        </p:nvSpPr>
        <p:spPr bwMode="auto">
          <a:xfrm>
            <a:off x="6194756" y="2282825"/>
            <a:ext cx="7508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Short-run</a:t>
            </a:r>
            <a:endParaRPr lang="en-US" altLang="en-US" sz="2400">
              <a:latin typeface="Calibri" panose="020F0502020204030204" pitchFamily="34" charset="0"/>
              <a:cs typeface="Calibri" panose="020F0502020204030204" pitchFamily="34" charset="0"/>
            </a:endParaRPr>
          </a:p>
        </p:txBody>
      </p:sp>
      <p:sp>
        <p:nvSpPr>
          <p:cNvPr id="119851" name="Rectangle 49"/>
          <p:cNvSpPr>
            <a:spLocks noChangeArrowheads="1"/>
          </p:cNvSpPr>
          <p:nvPr/>
        </p:nvSpPr>
        <p:spPr bwMode="auto">
          <a:xfrm>
            <a:off x="6164594" y="2527300"/>
            <a:ext cx="7683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anose="020F0502020204030204" pitchFamily="34" charset="0"/>
                <a:cs typeface="Calibri" panose="020F0502020204030204" pitchFamily="34" charset="0"/>
              </a:rPr>
              <a:t>aggregate</a:t>
            </a:r>
            <a:endParaRPr lang="en-US" altLang="en-US" sz="2400" dirty="0">
              <a:latin typeface="Calibri" panose="020F0502020204030204" pitchFamily="34" charset="0"/>
              <a:cs typeface="Calibri" panose="020F0502020204030204" pitchFamily="34" charset="0"/>
            </a:endParaRPr>
          </a:p>
        </p:txBody>
      </p:sp>
      <p:sp>
        <p:nvSpPr>
          <p:cNvPr id="119852" name="Rectangle 50"/>
          <p:cNvSpPr>
            <a:spLocks noChangeArrowheads="1"/>
          </p:cNvSpPr>
          <p:nvPr/>
        </p:nvSpPr>
        <p:spPr bwMode="auto">
          <a:xfrm>
            <a:off x="6097919" y="2771775"/>
            <a:ext cx="5873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 </a:t>
            </a:r>
            <a:endParaRPr lang="en-US" altLang="en-US" sz="2400">
              <a:latin typeface="Calibri" panose="020F0502020204030204" pitchFamily="34" charset="0"/>
              <a:cs typeface="Calibri" panose="020F0502020204030204" pitchFamily="34" charset="0"/>
            </a:endParaRPr>
          </a:p>
        </p:txBody>
      </p:sp>
      <p:sp>
        <p:nvSpPr>
          <p:cNvPr id="119853" name="Rectangle 51"/>
          <p:cNvSpPr>
            <a:spLocks noChangeArrowheads="1"/>
          </p:cNvSpPr>
          <p:nvPr/>
        </p:nvSpPr>
        <p:spPr bwMode="auto">
          <a:xfrm>
            <a:off x="6767844" y="2771775"/>
            <a:ext cx="26289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dirty="0" smtClean="0">
                <a:solidFill>
                  <a:srgbClr val="000000"/>
                </a:solidFill>
                <a:latin typeface="Calibri" panose="020F0502020204030204" pitchFamily="34" charset="0"/>
                <a:cs typeface="Calibri" panose="020F0502020204030204" pitchFamily="34" charset="0"/>
              </a:rPr>
              <a:t>AS</a:t>
            </a:r>
            <a:r>
              <a:rPr lang="en-US" altLang="en-US" sz="1500" baseline="-25000" dirty="0" smtClean="0">
                <a:solidFill>
                  <a:srgbClr val="000000"/>
                </a:solidFill>
                <a:latin typeface="Calibri" panose="020F0502020204030204" pitchFamily="34" charset="0"/>
                <a:cs typeface="Calibri" panose="020F0502020204030204" pitchFamily="34" charset="0"/>
              </a:rPr>
              <a:t>1</a:t>
            </a:r>
            <a:endParaRPr lang="en-US" altLang="en-US" sz="2400" baseline="-25000" dirty="0">
              <a:latin typeface="Calibri" panose="020F0502020204030204" pitchFamily="34" charset="0"/>
              <a:cs typeface="Calibri" panose="020F0502020204030204" pitchFamily="34" charset="0"/>
            </a:endParaRPr>
          </a:p>
        </p:txBody>
      </p:sp>
      <p:sp>
        <p:nvSpPr>
          <p:cNvPr id="119827" name="Rectangle 53"/>
          <p:cNvSpPr>
            <a:spLocks noChangeArrowheads="1"/>
          </p:cNvSpPr>
          <p:nvPr/>
        </p:nvSpPr>
        <p:spPr bwMode="auto">
          <a:xfrm>
            <a:off x="3848282" y="2116177"/>
            <a:ext cx="78688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solidFill>
                  <a:srgbClr val="000000"/>
                </a:solidFill>
                <a:latin typeface="Calibri" panose="020F0502020204030204" pitchFamily="34" charset="0"/>
                <a:cs typeface="Calibri" panose="020F0502020204030204" pitchFamily="34" charset="0"/>
              </a:rPr>
              <a:t>Long-run</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Aggregate</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Supply</a:t>
            </a:r>
            <a:endParaRPr lang="en-US" altLang="en-US" sz="2400" dirty="0">
              <a:latin typeface="Calibri" panose="020F0502020204030204" pitchFamily="34" charset="0"/>
              <a:cs typeface="Calibri" panose="020F0502020204030204" pitchFamily="34" charset="0"/>
            </a:endParaRPr>
          </a:p>
        </p:txBody>
      </p:sp>
      <p:sp>
        <p:nvSpPr>
          <p:cNvPr id="119842" name="Line 61"/>
          <p:cNvSpPr>
            <a:spLocks noChangeShapeType="1"/>
          </p:cNvSpPr>
          <p:nvPr/>
        </p:nvSpPr>
        <p:spPr bwMode="auto">
          <a:xfrm>
            <a:off x="1084592" y="4527553"/>
            <a:ext cx="2651125" cy="1588"/>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43" name="Oval 62"/>
          <p:cNvSpPr>
            <a:spLocks noChangeArrowheads="1"/>
          </p:cNvSpPr>
          <p:nvPr/>
        </p:nvSpPr>
        <p:spPr bwMode="auto">
          <a:xfrm>
            <a:off x="3681742" y="4473578"/>
            <a:ext cx="119063" cy="1190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44" name="Rectangle 63"/>
          <p:cNvSpPr>
            <a:spLocks noChangeArrowheads="1"/>
          </p:cNvSpPr>
          <p:nvPr/>
        </p:nvSpPr>
        <p:spPr bwMode="auto">
          <a:xfrm>
            <a:off x="3775405" y="4198940"/>
            <a:ext cx="1111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grpSp>
        <p:nvGrpSpPr>
          <p:cNvPr id="10" name="Group 66"/>
          <p:cNvGrpSpPr>
            <a:grpSpLocks/>
          </p:cNvGrpSpPr>
          <p:nvPr/>
        </p:nvGrpSpPr>
        <p:grpSpPr bwMode="auto">
          <a:xfrm>
            <a:off x="1864056" y="2471739"/>
            <a:ext cx="3656012" cy="2346325"/>
            <a:chOff x="1681" y="1557"/>
            <a:chExt cx="2303" cy="1478"/>
          </a:xfrm>
        </p:grpSpPr>
        <p:sp>
          <p:nvSpPr>
            <p:cNvPr id="119838" name="Line 67"/>
            <p:cNvSpPr>
              <a:spLocks noChangeShapeType="1"/>
            </p:cNvSpPr>
            <p:nvPr/>
          </p:nvSpPr>
          <p:spPr bwMode="auto">
            <a:xfrm flipV="1">
              <a:off x="1681" y="1733"/>
              <a:ext cx="2277" cy="1302"/>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9839" name="Rectangle 68"/>
            <p:cNvSpPr>
              <a:spLocks noChangeArrowheads="1"/>
            </p:cNvSpPr>
            <p:nvPr/>
          </p:nvSpPr>
          <p:spPr bwMode="auto">
            <a:xfrm>
              <a:off x="3818" y="1557"/>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119834" name="Oval 71"/>
          <p:cNvSpPr>
            <a:spLocks noChangeArrowheads="1"/>
          </p:cNvSpPr>
          <p:nvPr/>
        </p:nvSpPr>
        <p:spPr bwMode="auto">
          <a:xfrm>
            <a:off x="3118181" y="3983040"/>
            <a:ext cx="119063" cy="1190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119835" name="Rectangle 72"/>
          <p:cNvSpPr>
            <a:spLocks noChangeArrowheads="1"/>
          </p:cNvSpPr>
          <p:nvPr/>
        </p:nvSpPr>
        <p:spPr bwMode="auto">
          <a:xfrm>
            <a:off x="3124531" y="3752852"/>
            <a:ext cx="1047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8" name="Title 7"/>
          <p:cNvSpPr>
            <a:spLocks noGrp="1"/>
          </p:cNvSpPr>
          <p:nvPr>
            <p:ph type="title"/>
          </p:nvPr>
        </p:nvSpPr>
        <p:spPr/>
        <p:txBody>
          <a:bodyPr/>
          <a:lstStyle/>
          <a:p>
            <a:r>
              <a:rPr lang="en-US" altLang="en-US" dirty="0" smtClean="0">
                <a:ea typeface="Calibri" panose="020F0502020204030204" pitchFamily="34" charset="0"/>
              </a:rPr>
              <a:t>Supply-driven </a:t>
            </a:r>
            <a:r>
              <a:rPr lang="en-US" altLang="en-US" dirty="0">
                <a:ea typeface="Calibri" panose="020F0502020204030204" pitchFamily="34" charset="0"/>
              </a:rPr>
              <a:t>recessions and expansions</a:t>
            </a:r>
            <a:endParaRPr lang="en-US" dirty="0"/>
          </a:p>
        </p:txBody>
      </p:sp>
      <p:sp>
        <p:nvSpPr>
          <p:cNvPr id="60" name="Line 67"/>
          <p:cNvSpPr>
            <a:spLocks noChangeShapeType="1"/>
          </p:cNvSpPr>
          <p:nvPr/>
        </p:nvSpPr>
        <p:spPr bwMode="auto">
          <a:xfrm flipV="1">
            <a:off x="3770824" y="3286313"/>
            <a:ext cx="3614737" cy="2066925"/>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1" name="Rectangle 68"/>
          <p:cNvSpPr>
            <a:spLocks noChangeArrowheads="1"/>
          </p:cNvSpPr>
          <p:nvPr/>
        </p:nvSpPr>
        <p:spPr bwMode="auto">
          <a:xfrm>
            <a:off x="7163311" y="3006913"/>
            <a:ext cx="2635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dirty="0" smtClean="0">
                <a:solidFill>
                  <a:srgbClr val="000000"/>
                </a:solidFill>
                <a:latin typeface="Calibri" panose="020F0502020204030204" pitchFamily="34" charset="0"/>
                <a:cs typeface="Calibri" panose="020F0502020204030204" pitchFamily="34" charset="0"/>
              </a:rPr>
              <a:t>AS</a:t>
            </a:r>
            <a:r>
              <a:rPr lang="en-US" altLang="en-US" sz="1500" baseline="-25000" dirty="0" smtClean="0">
                <a:solidFill>
                  <a:srgbClr val="000000"/>
                </a:solidFill>
                <a:latin typeface="Calibri" panose="020F0502020204030204" pitchFamily="34" charset="0"/>
                <a:cs typeface="Calibri" panose="020F0502020204030204" pitchFamily="34" charset="0"/>
              </a:rPr>
              <a:t>3</a:t>
            </a:r>
            <a:endParaRPr lang="en-US" altLang="en-US" sz="2400" dirty="0">
              <a:latin typeface="Calibri" panose="020F0502020204030204" pitchFamily="34" charset="0"/>
              <a:cs typeface="Calibri" panose="020F0502020204030204" pitchFamily="34" charset="0"/>
            </a:endParaRPr>
          </a:p>
        </p:txBody>
      </p:sp>
      <p:grpSp>
        <p:nvGrpSpPr>
          <p:cNvPr id="62" name="Group 18"/>
          <p:cNvGrpSpPr>
            <a:grpSpLocks/>
          </p:cNvGrpSpPr>
          <p:nvPr/>
        </p:nvGrpSpPr>
        <p:grpSpPr bwMode="auto">
          <a:xfrm>
            <a:off x="3217046" y="5970075"/>
            <a:ext cx="996950" cy="501650"/>
            <a:chOff x="2239" y="3692"/>
            <a:chExt cx="628" cy="316"/>
          </a:xfrm>
        </p:grpSpPr>
        <p:sp>
          <p:nvSpPr>
            <p:cNvPr id="63" name="Rectangle 19"/>
            <p:cNvSpPr>
              <a:spLocks noChangeArrowheads="1"/>
            </p:cNvSpPr>
            <p:nvPr/>
          </p:nvSpPr>
          <p:spPr bwMode="auto">
            <a:xfrm>
              <a:off x="2239" y="3692"/>
              <a:ext cx="62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a:solidFill>
                    <a:srgbClr val="000000"/>
                  </a:solidFill>
                  <a:latin typeface="Calibri" panose="020F0502020204030204" pitchFamily="34" charset="0"/>
                  <a:cs typeface="Calibri" panose="020F0502020204030204" pitchFamily="34" charset="0"/>
                </a:rPr>
                <a:t>Natural rate</a:t>
              </a:r>
              <a:endParaRPr lang="en-US" altLang="en-US" sz="2400">
                <a:latin typeface="Calibri" panose="020F0502020204030204" pitchFamily="34" charset="0"/>
                <a:cs typeface="Calibri" panose="020F0502020204030204" pitchFamily="34" charset="0"/>
              </a:endParaRPr>
            </a:p>
          </p:txBody>
        </p:sp>
        <p:sp>
          <p:nvSpPr>
            <p:cNvPr id="64" name="Rectangle 20"/>
            <p:cNvSpPr>
              <a:spLocks noChangeArrowheads="1"/>
            </p:cNvSpPr>
            <p:nvPr/>
          </p:nvSpPr>
          <p:spPr bwMode="auto">
            <a:xfrm>
              <a:off x="2327" y="3853"/>
              <a:ext cx="50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a:solidFill>
                    <a:srgbClr val="000000"/>
                  </a:solidFill>
                  <a:latin typeface="Calibri" panose="020F0502020204030204" pitchFamily="34" charset="0"/>
                  <a:cs typeface="Calibri" panose="020F0502020204030204" pitchFamily="34" charset="0"/>
                </a:rPr>
                <a:t>of output</a:t>
              </a:r>
              <a:endParaRPr lang="en-US" altLang="en-US" sz="2400" dirty="0">
                <a:latin typeface="Calibri" panose="020F0502020204030204" pitchFamily="34" charset="0"/>
                <a:cs typeface="Calibri" panose="020F0502020204030204" pitchFamily="34" charset="0"/>
              </a:endParaRPr>
            </a:p>
          </p:txBody>
        </p:sp>
      </p:grpSp>
      <p:sp>
        <p:nvSpPr>
          <p:cNvPr id="65" name="Rectangle 45"/>
          <p:cNvSpPr>
            <a:spLocks noChangeArrowheads="1"/>
          </p:cNvSpPr>
          <p:nvPr/>
        </p:nvSpPr>
        <p:spPr bwMode="auto">
          <a:xfrm>
            <a:off x="96092" y="4170786"/>
            <a:ext cx="94917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Long-run </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Equilibrium</a:t>
            </a:r>
            <a:br>
              <a:rPr lang="en-US" altLang="en-US" sz="1600" dirty="0" smtClean="0">
                <a:solidFill>
                  <a:srgbClr val="000000"/>
                </a:solidFill>
                <a:latin typeface="Calibri" panose="020F0502020204030204" pitchFamily="34" charset="0"/>
                <a:cs typeface="Calibri" panose="020F0502020204030204" pitchFamily="34" charset="0"/>
              </a:rPr>
            </a:br>
            <a:r>
              <a:rPr lang="en-US" altLang="en-US" sz="1600" dirty="0" smtClean="0">
                <a:solidFill>
                  <a:srgbClr val="000000"/>
                </a:solidFill>
                <a:latin typeface="Calibri" panose="020F0502020204030204" pitchFamily="34" charset="0"/>
                <a:cs typeface="Calibri" panose="020F0502020204030204" pitchFamily="34" charset="0"/>
              </a:rPr>
              <a:t>Price</a:t>
            </a:r>
            <a:endParaRPr lang="en-US" altLang="en-US" sz="2400" dirty="0">
              <a:latin typeface="Calibri" panose="020F0502020204030204" pitchFamily="34" charset="0"/>
              <a:cs typeface="Calibri" panose="020F0502020204030204" pitchFamily="34" charset="0"/>
            </a:endParaRPr>
          </a:p>
        </p:txBody>
      </p:sp>
      <p:sp>
        <p:nvSpPr>
          <p:cNvPr id="66" name="Rectangle 65"/>
          <p:cNvSpPr>
            <a:spLocks noChangeArrowheads="1"/>
          </p:cNvSpPr>
          <p:nvPr/>
        </p:nvSpPr>
        <p:spPr bwMode="auto">
          <a:xfrm>
            <a:off x="4500376" y="4931800"/>
            <a:ext cx="109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C</a:t>
            </a:r>
            <a:endParaRPr lang="en-US" altLang="en-US" sz="2400" dirty="0">
              <a:latin typeface="Calibri" panose="020F0502020204030204" pitchFamily="34" charset="0"/>
              <a:cs typeface="Calibri" panose="020F0502020204030204" pitchFamily="34" charset="0"/>
            </a:endParaRPr>
          </a:p>
        </p:txBody>
      </p:sp>
      <p:sp>
        <p:nvSpPr>
          <p:cNvPr id="67" name="Oval 44"/>
          <p:cNvSpPr>
            <a:spLocks noChangeArrowheads="1"/>
          </p:cNvSpPr>
          <p:nvPr/>
        </p:nvSpPr>
        <p:spPr bwMode="auto">
          <a:xfrm>
            <a:off x="4286064" y="4977838"/>
            <a:ext cx="133350" cy="1365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68" name="TextBox 67"/>
          <p:cNvSpPr txBox="1"/>
          <p:nvPr/>
        </p:nvSpPr>
        <p:spPr>
          <a:xfrm>
            <a:off x="7590700" y="1584253"/>
            <a:ext cx="4509152" cy="4093428"/>
          </a:xfrm>
          <a:prstGeom prst="rect">
            <a:avLst/>
          </a:prstGeom>
          <a:noFill/>
        </p:spPr>
        <p:txBody>
          <a:bodyPr wrap="square" rtlCol="0">
            <a:spAutoFit/>
          </a:bodyPr>
          <a:lstStyle/>
          <a:p>
            <a:r>
              <a:rPr lang="en-US" sz="2000" b="1" dirty="0" smtClean="0">
                <a:latin typeface="Calibri" panose="020F0502020204030204" pitchFamily="34" charset="0"/>
                <a:cs typeface="Calibri" panose="020F0502020204030204" pitchFamily="34" charset="0"/>
              </a:rPr>
              <a:t>Outcome </a:t>
            </a:r>
            <a:r>
              <a:rPr lang="en-US" sz="2000" b="1" i="1" dirty="0" smtClean="0">
                <a:latin typeface="Calibri" panose="020F0502020204030204" pitchFamily="34" charset="0"/>
                <a:cs typeface="Calibri" panose="020F0502020204030204" pitchFamily="34" charset="0"/>
              </a:rPr>
              <a:t>B</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shows </a:t>
            </a:r>
            <a:r>
              <a:rPr lang="en-US" sz="2000" dirty="0" smtClean="0">
                <a:latin typeface="Calibri" panose="020F0502020204030204" pitchFamily="34" charset="0"/>
                <a:cs typeface="Calibri" panose="020F0502020204030204" pitchFamily="34" charset="0"/>
              </a:rPr>
              <a:t>a </a:t>
            </a:r>
            <a:r>
              <a:rPr lang="en-US" sz="2000" b="1" i="1" dirty="0" smtClean="0">
                <a:latin typeface="Calibri" panose="020F0502020204030204" pitchFamily="34" charset="0"/>
                <a:cs typeface="Calibri" panose="020F0502020204030204" pitchFamily="34" charset="0"/>
              </a:rPr>
              <a:t>recession</a:t>
            </a:r>
            <a:r>
              <a:rPr lang="en-US" sz="2000" dirty="0" smtClean="0">
                <a:latin typeface="Calibri" panose="020F0502020204030204" pitchFamily="34" charset="0"/>
                <a:cs typeface="Calibri" panose="020F0502020204030204" pitchFamily="34" charset="0"/>
              </a:rPr>
              <a:t>, with short-run output below the natural rate of output. It is a short-run equilibrium but not a long-run equilibrium.</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Outcome </a:t>
            </a:r>
            <a:r>
              <a:rPr lang="en-US" sz="2000" b="1" i="1" dirty="0" smtClean="0">
                <a:latin typeface="Calibri" panose="020F0502020204030204" pitchFamily="34" charset="0"/>
                <a:cs typeface="Calibri" panose="020F0502020204030204" pitchFamily="34" charset="0"/>
              </a:rPr>
              <a:t>C</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shows a </a:t>
            </a:r>
            <a:r>
              <a:rPr lang="en-US" sz="2000" b="1" i="1" dirty="0" smtClean="0">
                <a:latin typeface="Calibri" panose="020F0502020204030204" pitchFamily="34" charset="0"/>
                <a:cs typeface="Calibri" panose="020F0502020204030204" pitchFamily="34" charset="0"/>
              </a:rPr>
              <a:t>expansion</a:t>
            </a:r>
            <a:r>
              <a:rPr lang="en-US" sz="2000" dirty="0" smtClean="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with short-run output </a:t>
            </a:r>
            <a:r>
              <a:rPr lang="en-US" sz="2000" dirty="0" smtClean="0">
                <a:latin typeface="Calibri" panose="020F0502020204030204" pitchFamily="34" charset="0"/>
                <a:cs typeface="Calibri" panose="020F0502020204030204" pitchFamily="34" charset="0"/>
              </a:rPr>
              <a:t>above </a:t>
            </a:r>
            <a:r>
              <a:rPr lang="en-US" sz="2000" dirty="0">
                <a:latin typeface="Calibri" panose="020F0502020204030204" pitchFamily="34" charset="0"/>
                <a:cs typeface="Calibri" panose="020F0502020204030204" pitchFamily="34" charset="0"/>
              </a:rPr>
              <a:t>the natural rate of output. </a:t>
            </a:r>
            <a:r>
              <a:rPr lang="en-US" sz="2000" dirty="0" smtClean="0">
                <a:latin typeface="Calibri" panose="020F0502020204030204" pitchFamily="34" charset="0"/>
                <a:cs typeface="Calibri" panose="020F0502020204030204" pitchFamily="34" charset="0"/>
              </a:rPr>
              <a:t>Like </a:t>
            </a:r>
            <a:r>
              <a:rPr lang="en-US" sz="2000" i="1" dirty="0" smtClean="0">
                <a:latin typeface="Calibri" panose="020F0502020204030204" pitchFamily="34" charset="0"/>
                <a:cs typeface="Calibri" panose="020F0502020204030204" pitchFamily="34" charset="0"/>
              </a:rPr>
              <a:t>B</a:t>
            </a:r>
            <a:r>
              <a:rPr lang="en-US" sz="2000" dirty="0" smtClean="0">
                <a:latin typeface="Calibri" panose="020F0502020204030204" pitchFamily="34" charset="0"/>
                <a:cs typeface="Calibri" panose="020F0502020204030204" pitchFamily="34" charset="0"/>
              </a:rPr>
              <a:t>, it </a:t>
            </a:r>
            <a:r>
              <a:rPr lang="en-US" sz="2000" dirty="0">
                <a:latin typeface="Calibri" panose="020F0502020204030204" pitchFamily="34" charset="0"/>
                <a:cs typeface="Calibri" panose="020F0502020204030204" pitchFamily="34" charset="0"/>
              </a:rPr>
              <a:t>is a short-run equilibrium but not a long-run equilibrium</a:t>
            </a:r>
            <a:r>
              <a:rPr lang="en-US" sz="2000" dirty="0" smtClean="0">
                <a:latin typeface="Calibri" panose="020F0502020204030204" pitchFamily="34" charset="0"/>
                <a:cs typeface="Calibri" panose="020F0502020204030204" pitchFamily="34" charset="0"/>
              </a:rPr>
              <a:t>.</a:t>
            </a:r>
            <a:br>
              <a:rPr lang="en-US" sz="2000" dirty="0" smtClean="0">
                <a:latin typeface="Calibri" panose="020F0502020204030204" pitchFamily="34" charset="0"/>
                <a:cs typeface="Calibri" panose="020F0502020204030204" pitchFamily="34" charset="0"/>
              </a:rPr>
            </a:br>
            <a:r>
              <a:rPr lang="en-US" sz="2000" dirty="0" smtClean="0">
                <a:latin typeface="Calibri" panose="020F0502020204030204" pitchFamily="34" charset="0"/>
                <a:cs typeface="Calibri" panose="020F0502020204030204" pitchFamily="34" charset="0"/>
              </a:rPr>
              <a:t/>
            </a:r>
            <a:br>
              <a:rPr lang="en-US" sz="2000" dirty="0" smtClean="0">
                <a:latin typeface="Calibri" panose="020F0502020204030204" pitchFamily="34" charset="0"/>
                <a:cs typeface="Calibri" panose="020F0502020204030204" pitchFamily="34" charset="0"/>
              </a:rPr>
            </a:br>
            <a:r>
              <a:rPr lang="en-US" sz="2000" b="1" dirty="0" smtClean="0">
                <a:latin typeface="Calibri" panose="020F0502020204030204" pitchFamily="34" charset="0"/>
                <a:cs typeface="Calibri" panose="020F0502020204030204" pitchFamily="34" charset="0"/>
              </a:rPr>
              <a:t>Outcome </a:t>
            </a:r>
            <a:r>
              <a:rPr lang="en-US" sz="2000" b="1" i="1" dirty="0" smtClean="0">
                <a:latin typeface="Calibri" panose="020F0502020204030204" pitchFamily="34" charset="0"/>
                <a:cs typeface="Calibri" panose="020F0502020204030204" pitchFamily="34" charset="0"/>
              </a:rPr>
              <a:t>A</a:t>
            </a:r>
            <a:r>
              <a:rPr lang="en-US" sz="2000" dirty="0" smtClean="0">
                <a:latin typeface="Calibri" panose="020F0502020204030204" pitchFamily="34" charset="0"/>
                <a:cs typeface="Calibri" panose="020F0502020204030204" pitchFamily="34" charset="0"/>
              </a:rPr>
              <a:t> is both short-run and long-run equilibrium.</a:t>
            </a:r>
            <a:endParaRPr lang="en-US" sz="20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2243609" y="3888847"/>
            <a:ext cx="7843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smtClean="0">
                <a:solidFill>
                  <a:srgbClr val="000000"/>
                </a:solidFill>
                <a:latin typeface="Calibri" panose="020F0502020204030204" pitchFamily="34" charset="0"/>
                <a:cs typeface="Calibri" panose="020F0502020204030204" pitchFamily="34" charset="0"/>
              </a:rPr>
              <a:t>recession</a:t>
            </a:r>
            <a:endParaRPr lang="en-US" altLang="en-US" sz="2400" dirty="0">
              <a:latin typeface="Calibri" panose="020F0502020204030204" pitchFamily="34" charset="0"/>
              <a:cs typeface="Calibri" panose="020F0502020204030204" pitchFamily="34" charset="0"/>
            </a:endParaRPr>
          </a:p>
        </p:txBody>
      </p:sp>
      <p:sp>
        <p:nvSpPr>
          <p:cNvPr id="36" name="Rectangle 33"/>
          <p:cNvSpPr>
            <a:spLocks noChangeArrowheads="1"/>
          </p:cNvSpPr>
          <p:nvPr/>
        </p:nvSpPr>
        <p:spPr bwMode="auto">
          <a:xfrm>
            <a:off x="4659642" y="4920209"/>
            <a:ext cx="84330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expansion</a:t>
            </a:r>
            <a:endParaRPr lang="en-US" altLang="en-US" sz="2400" dirty="0">
              <a:latin typeface="Calibri" panose="020F0502020204030204" pitchFamily="34" charset="0"/>
              <a:cs typeface="Calibri" panose="020F0502020204030204" pitchFamily="34" charset="0"/>
            </a:endParaRPr>
          </a:p>
        </p:txBody>
      </p:sp>
      <p:sp>
        <p:nvSpPr>
          <p:cNvPr id="37" name="Rectangle 33"/>
          <p:cNvSpPr>
            <a:spLocks noChangeArrowheads="1"/>
          </p:cNvSpPr>
          <p:nvPr/>
        </p:nvSpPr>
        <p:spPr bwMode="auto">
          <a:xfrm>
            <a:off x="3922686" y="4399216"/>
            <a:ext cx="14028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600" dirty="0" smtClean="0">
                <a:solidFill>
                  <a:srgbClr val="000000"/>
                </a:solidFill>
                <a:latin typeface="Calibri" panose="020F0502020204030204" pitchFamily="34" charset="0"/>
                <a:cs typeface="Calibri" panose="020F0502020204030204" pitchFamily="34" charset="0"/>
              </a:rPr>
              <a:t>Full employment</a:t>
            </a: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181476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Economic fluctuations caused by </a:t>
            </a:r>
            <a:r>
              <a:rPr lang="en-US" dirty="0"/>
              <a:t>fluctuations </a:t>
            </a:r>
            <a:r>
              <a:rPr lang="en-US" dirty="0" smtClean="0"/>
              <a:t> in aggregate demand</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94091653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808" name="Text Box 96"/>
          <p:cNvSpPr txBox="1">
            <a:spLocks noChangeArrowheads="1"/>
          </p:cNvSpPr>
          <p:nvPr/>
        </p:nvSpPr>
        <p:spPr bwMode="auto">
          <a:xfrm>
            <a:off x="7377234" y="1370421"/>
            <a:ext cx="4720658" cy="3477875"/>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2000" b="1" dirty="0" smtClean="0">
                <a:latin typeface="Calibri" panose="020F0502020204030204" pitchFamily="34" charset="0"/>
                <a:cs typeface="Calibri" panose="020F0502020204030204" pitchFamily="34" charset="0"/>
              </a:rPr>
              <a:t>The contraction in aggregate demand causes a </a:t>
            </a:r>
            <a:r>
              <a:rPr lang="en-US" altLang="en-US" sz="2000" b="1" i="1" dirty="0" smtClean="0">
                <a:latin typeface="Calibri" panose="020F0502020204030204" pitchFamily="34" charset="0"/>
                <a:cs typeface="Calibri" panose="020F0502020204030204" pitchFamily="34" charset="0"/>
              </a:rPr>
              <a:t>recession</a:t>
            </a:r>
            <a:r>
              <a:rPr lang="en-US" altLang="en-US" sz="2000" b="1" dirty="0" smtClean="0">
                <a:latin typeface="Calibri" panose="020F0502020204030204" pitchFamily="34" charset="0"/>
                <a:cs typeface="Calibri" panose="020F0502020204030204" pitchFamily="34" charset="0"/>
              </a:rPr>
              <a:t>, with output </a:t>
            </a:r>
            <a:r>
              <a:rPr lang="en-US" altLang="en-US" sz="2000" b="1" i="1" dirty="0" smtClean="0">
                <a:latin typeface="Calibri" panose="020F0502020204030204" pitchFamily="34" charset="0"/>
                <a:cs typeface="Calibri" panose="020F0502020204030204" pitchFamily="34" charset="0"/>
              </a:rPr>
              <a:t>falling</a:t>
            </a:r>
            <a:r>
              <a:rPr lang="en-US" altLang="en-US" sz="2000" b="1" dirty="0" smtClean="0">
                <a:latin typeface="Calibri" panose="020F0502020204030204" pitchFamily="34" charset="0"/>
                <a:cs typeface="Calibri" panose="020F0502020204030204" pitchFamily="34" charset="0"/>
              </a:rPr>
              <a:t> to </a:t>
            </a:r>
            <a:r>
              <a:rPr lang="en-US" altLang="en-US" sz="2000" b="1" i="1" dirty="0" smtClean="0">
                <a:latin typeface="Calibri" panose="020F0502020204030204" pitchFamily="34" charset="0"/>
                <a:cs typeface="Calibri" panose="020F0502020204030204" pitchFamily="34" charset="0"/>
              </a:rPr>
              <a:t>Y</a:t>
            </a:r>
            <a:r>
              <a:rPr lang="en-US" altLang="en-US" sz="2000" b="1" baseline="-25000" dirty="0" smtClean="0">
                <a:latin typeface="Calibri" panose="020F0502020204030204" pitchFamily="34" charset="0"/>
                <a:cs typeface="Calibri" panose="020F0502020204030204" pitchFamily="34" charset="0"/>
              </a:rPr>
              <a:t>2</a:t>
            </a:r>
            <a:r>
              <a:rPr lang="en-US" altLang="en-US" sz="2000" b="1" dirty="0" smtClean="0">
                <a:latin typeface="Calibri" panose="020F0502020204030204" pitchFamily="34" charset="0"/>
                <a:cs typeface="Calibri" panose="020F0502020204030204" pitchFamily="34" charset="0"/>
              </a:rPr>
              <a:t>.</a:t>
            </a:r>
          </a:p>
          <a:p>
            <a:pPr>
              <a:spcBef>
                <a:spcPct val="50000"/>
              </a:spcBef>
              <a:buFontTx/>
              <a:buNone/>
            </a:pPr>
            <a:r>
              <a:rPr lang="en-US" altLang="en-US" sz="2000" b="1" dirty="0" smtClean="0">
                <a:latin typeface="Calibri" panose="020F0502020204030204" pitchFamily="34" charset="0"/>
                <a:cs typeface="Calibri" panose="020F0502020204030204" pitchFamily="34" charset="0"/>
              </a:rPr>
              <a:t>If </a:t>
            </a:r>
            <a:r>
              <a:rPr lang="en-US" altLang="en-US" sz="2000" b="1" dirty="0">
                <a:latin typeface="Calibri" panose="020F0502020204030204" pitchFamily="34" charset="0"/>
                <a:cs typeface="Calibri" panose="020F0502020204030204" pitchFamily="34" charset="0"/>
              </a:rPr>
              <a:t>the </a:t>
            </a:r>
            <a:r>
              <a:rPr lang="en-US" altLang="en-US" sz="2000" b="1" dirty="0" smtClean="0">
                <a:latin typeface="Calibri" panose="020F0502020204030204" pitchFamily="34" charset="0"/>
                <a:cs typeface="Calibri" panose="020F0502020204030204" pitchFamily="34" charset="0"/>
              </a:rPr>
              <a:t>contraction in </a:t>
            </a:r>
            <a:r>
              <a:rPr lang="en-US" altLang="en-US" sz="2000" b="1" i="1" dirty="0" smtClean="0">
                <a:latin typeface="Calibri" panose="020F0502020204030204" pitchFamily="34" charset="0"/>
                <a:cs typeface="Calibri" panose="020F0502020204030204" pitchFamily="34" charset="0"/>
              </a:rPr>
              <a:t>AD</a:t>
            </a:r>
            <a:r>
              <a:rPr lang="en-US" altLang="en-US" sz="2000" b="1" dirty="0" smtClean="0">
                <a:latin typeface="Calibri" panose="020F0502020204030204" pitchFamily="34" charset="0"/>
                <a:cs typeface="Calibri" panose="020F0502020204030204" pitchFamily="34" charset="0"/>
              </a:rPr>
              <a:t> </a:t>
            </a:r>
            <a:r>
              <a:rPr lang="en-US" altLang="en-US" sz="2000" b="1" dirty="0">
                <a:latin typeface="Calibri" panose="020F0502020204030204" pitchFamily="34" charset="0"/>
                <a:cs typeface="Calibri" panose="020F0502020204030204" pitchFamily="34" charset="0"/>
              </a:rPr>
              <a:t>is temporary, </a:t>
            </a:r>
            <a:r>
              <a:rPr lang="en-US" altLang="en-US" sz="2000" b="1" dirty="0" smtClean="0">
                <a:latin typeface="Calibri" panose="020F0502020204030204" pitchFamily="34" charset="0"/>
                <a:cs typeface="Calibri" panose="020F0502020204030204" pitchFamily="34" charset="0"/>
              </a:rPr>
              <a:t>the </a:t>
            </a:r>
            <a:r>
              <a:rPr lang="en-US" altLang="en-US" sz="2000" b="1" i="1" dirty="0" smtClean="0">
                <a:latin typeface="Calibri" panose="020F0502020204030204" pitchFamily="34" charset="0"/>
                <a:cs typeface="Calibri" panose="020F0502020204030204" pitchFamily="34" charset="0"/>
              </a:rPr>
              <a:t>AD</a:t>
            </a:r>
            <a:r>
              <a:rPr lang="en-US" altLang="en-US" sz="2000" b="1" dirty="0" smtClean="0">
                <a:latin typeface="Calibri" panose="020F0502020204030204" pitchFamily="34" charset="0"/>
                <a:cs typeface="Calibri" panose="020F0502020204030204" pitchFamily="34" charset="0"/>
              </a:rPr>
              <a:t> curve </a:t>
            </a:r>
            <a:r>
              <a:rPr lang="en-US" altLang="en-US" sz="2000" b="1" dirty="0">
                <a:latin typeface="Calibri" panose="020F0502020204030204" pitchFamily="34" charset="0"/>
                <a:cs typeface="Calibri" panose="020F0502020204030204" pitchFamily="34" charset="0"/>
              </a:rPr>
              <a:t>will soon go back to </a:t>
            </a:r>
            <a:r>
              <a:rPr lang="en-US" altLang="en-US" sz="2000" b="1" i="1" dirty="0" smtClean="0">
                <a:latin typeface="Calibri" panose="020F0502020204030204" pitchFamily="34" charset="0"/>
                <a:cs typeface="Calibri" panose="020F0502020204030204" pitchFamily="34" charset="0"/>
              </a:rPr>
              <a:t>AD</a:t>
            </a:r>
            <a:r>
              <a:rPr lang="en-US" altLang="en-US" sz="2000" b="1" baseline="-25000" dirty="0" smtClean="0">
                <a:latin typeface="Calibri" panose="020F0502020204030204" pitchFamily="34" charset="0"/>
                <a:cs typeface="Calibri" panose="020F0502020204030204" pitchFamily="34" charset="0"/>
              </a:rPr>
              <a:t>1</a:t>
            </a:r>
            <a:r>
              <a:rPr lang="en-US" altLang="en-US" sz="2000" b="1" dirty="0" smtClean="0">
                <a:latin typeface="Calibri" panose="020F0502020204030204" pitchFamily="34" charset="0"/>
                <a:cs typeface="Calibri" panose="020F0502020204030204" pitchFamily="34" charset="0"/>
              </a:rPr>
              <a:t>, the recession will be over, and the economy will be back to the original long-run equilibrium at </a:t>
            </a:r>
            <a:r>
              <a:rPr lang="en-US" altLang="en-US" sz="2000" b="1" i="1" dirty="0" smtClean="0">
                <a:latin typeface="Calibri" panose="020F0502020204030204" pitchFamily="34" charset="0"/>
                <a:cs typeface="Calibri" panose="020F0502020204030204" pitchFamily="34" charset="0"/>
              </a:rPr>
              <a:t>A</a:t>
            </a:r>
            <a:r>
              <a:rPr lang="en-US" altLang="en-US" sz="2000" b="1" dirty="0" smtClean="0">
                <a:latin typeface="Calibri" panose="020F0502020204030204" pitchFamily="34" charset="0"/>
                <a:cs typeface="Calibri" panose="020F0502020204030204" pitchFamily="34" charset="0"/>
              </a:rPr>
              <a:t>. (</a:t>
            </a:r>
            <a:r>
              <a:rPr lang="en-US" altLang="en-US" sz="2000" b="1" i="1" dirty="0" smtClean="0">
                <a:latin typeface="Calibri" panose="020F0502020204030204" pitchFamily="34" charset="0"/>
                <a:cs typeface="Calibri" panose="020F0502020204030204" pitchFamily="34" charset="0"/>
              </a:rPr>
              <a:t>A</a:t>
            </a:r>
            <a:r>
              <a:rPr lang="en-US" altLang="en-US" sz="2000" b="1" dirty="0" smtClean="0">
                <a:latin typeface="Calibri" panose="020F0502020204030204" pitchFamily="34" charset="0"/>
                <a:cs typeface="Calibri" panose="020F0502020204030204" pitchFamily="34" charset="0"/>
              </a:rPr>
              <a:t> → </a:t>
            </a:r>
            <a:r>
              <a:rPr lang="en-US" altLang="en-US" sz="2000" b="1" i="1" dirty="0">
                <a:latin typeface="Calibri" panose="020F0502020204030204" pitchFamily="34" charset="0"/>
                <a:cs typeface="Calibri" panose="020F0502020204030204" pitchFamily="34" charset="0"/>
              </a:rPr>
              <a:t>B</a:t>
            </a:r>
            <a:r>
              <a:rPr lang="en-US" altLang="en-US" sz="2000" b="1" dirty="0">
                <a:latin typeface="Calibri" panose="020F0502020204030204" pitchFamily="34" charset="0"/>
                <a:cs typeface="Calibri" panose="020F0502020204030204" pitchFamily="34" charset="0"/>
              </a:rPr>
              <a:t> </a:t>
            </a:r>
            <a:r>
              <a:rPr lang="en-US" altLang="en-US" sz="2000" b="1" dirty="0" smtClean="0">
                <a:latin typeface="Calibri" panose="020F0502020204030204" pitchFamily="34" charset="0"/>
                <a:cs typeface="Calibri" panose="020F0502020204030204" pitchFamily="34" charset="0"/>
              </a:rPr>
              <a:t>→ </a:t>
            </a:r>
            <a:r>
              <a:rPr lang="en-US" altLang="en-US" sz="2000" b="1" i="1" dirty="0" smtClean="0">
                <a:latin typeface="Calibri" panose="020F0502020204030204" pitchFamily="34" charset="0"/>
                <a:cs typeface="Calibri" panose="020F0502020204030204" pitchFamily="34" charset="0"/>
              </a:rPr>
              <a:t>A</a:t>
            </a:r>
            <a:r>
              <a:rPr lang="en-US" altLang="en-US" sz="2000" b="1" dirty="0" smtClean="0">
                <a:latin typeface="Calibri" panose="020F0502020204030204" pitchFamily="34" charset="0"/>
                <a:cs typeface="Calibri" panose="020F0502020204030204" pitchFamily="34" charset="0"/>
              </a:rPr>
              <a:t>)</a:t>
            </a:r>
          </a:p>
          <a:p>
            <a:pPr>
              <a:spcBef>
                <a:spcPct val="50000"/>
              </a:spcBef>
              <a:buFontTx/>
              <a:buNone/>
            </a:pPr>
            <a:r>
              <a:rPr lang="en-US" altLang="en-US" sz="2000" b="1" dirty="0">
                <a:latin typeface="Calibri" panose="020F0502020204030204" pitchFamily="34" charset="0"/>
                <a:cs typeface="Calibri" panose="020F0502020204030204" pitchFamily="34" charset="0"/>
              </a:rPr>
              <a:t>But what if the contraction in </a:t>
            </a:r>
            <a:r>
              <a:rPr lang="en-US" altLang="en-US" sz="2000" b="1" i="1" dirty="0" smtClean="0">
                <a:latin typeface="Calibri" panose="020F0502020204030204" pitchFamily="34" charset="0"/>
                <a:cs typeface="Calibri" panose="020F0502020204030204" pitchFamily="34" charset="0"/>
              </a:rPr>
              <a:t>AD</a:t>
            </a:r>
            <a:r>
              <a:rPr lang="en-US" altLang="en-US" sz="2000" b="1" dirty="0" smtClean="0">
                <a:latin typeface="Calibri" panose="020F0502020204030204" pitchFamily="34" charset="0"/>
                <a:cs typeface="Calibri" panose="020F0502020204030204" pitchFamily="34" charset="0"/>
              </a:rPr>
              <a:t> </a:t>
            </a:r>
            <a:r>
              <a:rPr lang="en-US" altLang="en-US" sz="2000" b="1" dirty="0">
                <a:latin typeface="Calibri" panose="020F0502020204030204" pitchFamily="34" charset="0"/>
                <a:cs typeface="Calibri" panose="020F0502020204030204" pitchFamily="34" charset="0"/>
              </a:rPr>
              <a:t>is permanent</a:t>
            </a:r>
            <a:r>
              <a:rPr lang="en-US" altLang="en-US" sz="2000" b="1" dirty="0" smtClean="0">
                <a:latin typeface="Calibri" panose="020F0502020204030204" pitchFamily="34" charset="0"/>
                <a:cs typeface="Calibri" panose="020F0502020204030204" pitchFamily="34" charset="0"/>
              </a:rPr>
              <a:t>?</a:t>
            </a:r>
            <a:endParaRPr lang="en-US" altLang="en-US" sz="2000" b="1" dirty="0">
              <a:latin typeface="Calibri" panose="020F0502020204030204" pitchFamily="34" charset="0"/>
              <a:cs typeface="Calibri" panose="020F0502020204030204" pitchFamily="34" charset="0"/>
            </a:endParaRPr>
          </a:p>
        </p:txBody>
      </p:sp>
      <p:sp>
        <p:nvSpPr>
          <p:cNvPr id="73731" name="Rectangle 3"/>
          <p:cNvSpPr>
            <a:spLocks noGrp="1" noChangeArrowheads="1"/>
          </p:cNvSpPr>
          <p:nvPr>
            <p:ph type="title"/>
          </p:nvPr>
        </p:nvSpPr>
        <p:spPr>
          <a:xfrm>
            <a:off x="1698473" y="228600"/>
            <a:ext cx="8997879" cy="685800"/>
          </a:xfrm>
        </p:spPr>
        <p:txBody>
          <a:bodyPr/>
          <a:lstStyle/>
          <a:p>
            <a:pPr algn="l">
              <a:lnSpc>
                <a:spcPct val="80000"/>
              </a:lnSpc>
            </a:pPr>
            <a:r>
              <a:rPr lang="en-US" altLang="en-US" sz="2800" dirty="0">
                <a:ea typeface="Calibri" panose="020F0502020204030204" pitchFamily="34" charset="0"/>
              </a:rPr>
              <a:t>Figure 8 A Contraction in Aggregate </a:t>
            </a:r>
            <a:r>
              <a:rPr lang="en-US" altLang="en-US" sz="2800" dirty="0" smtClean="0">
                <a:ea typeface="Calibri" panose="020F0502020204030204" pitchFamily="34" charset="0"/>
              </a:rPr>
              <a:t>Demand (Temporary)</a:t>
            </a:r>
            <a:endParaRPr lang="en-US" altLang="en-US" sz="2800" dirty="0">
              <a:ea typeface="Calibri" panose="020F0502020204030204" pitchFamily="34" charset="0"/>
            </a:endParaRPr>
          </a:p>
        </p:txBody>
      </p:sp>
      <p:sp>
        <p:nvSpPr>
          <p:cNvPr id="73732" name="Line 17"/>
          <p:cNvSpPr>
            <a:spLocks noChangeShapeType="1"/>
          </p:cNvSpPr>
          <p:nvPr/>
        </p:nvSpPr>
        <p:spPr bwMode="auto">
          <a:xfrm>
            <a:off x="3114523" y="2144714"/>
            <a:ext cx="1588" cy="3597275"/>
          </a:xfrm>
          <a:prstGeom prst="line">
            <a:avLst/>
          </a:prstGeom>
          <a:noFill/>
          <a:ln w="53975">
            <a:solidFill>
              <a:srgbClr val="00A4B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33" name="Line 18"/>
          <p:cNvSpPr>
            <a:spLocks noChangeShapeType="1"/>
          </p:cNvSpPr>
          <p:nvPr/>
        </p:nvSpPr>
        <p:spPr bwMode="auto">
          <a:xfrm>
            <a:off x="3114523" y="6215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34" name="Freeform 19"/>
          <p:cNvSpPr>
            <a:spLocks/>
          </p:cNvSpPr>
          <p:nvPr/>
        </p:nvSpPr>
        <p:spPr bwMode="auto">
          <a:xfrm>
            <a:off x="663424" y="1527176"/>
            <a:ext cx="6716713" cy="4214813"/>
          </a:xfrm>
          <a:custGeom>
            <a:avLst/>
            <a:gdLst>
              <a:gd name="T0" fmla="*/ 0 w 4231"/>
              <a:gd name="T1" fmla="*/ 0 h 2655"/>
              <a:gd name="T2" fmla="*/ 0 w 4231"/>
              <a:gd name="T3" fmla="*/ 2147483647 h 2655"/>
              <a:gd name="T4" fmla="*/ 2147483647 w 4231"/>
              <a:gd name="T5" fmla="*/ 2147483647 h 2655"/>
              <a:gd name="T6" fmla="*/ 0 60000 65536"/>
              <a:gd name="T7" fmla="*/ 0 60000 65536"/>
              <a:gd name="T8" fmla="*/ 0 60000 65536"/>
              <a:gd name="T9" fmla="*/ 0 w 4231"/>
              <a:gd name="T10" fmla="*/ 0 h 2655"/>
              <a:gd name="T11" fmla="*/ 4231 w 4231"/>
              <a:gd name="T12" fmla="*/ 2655 h 2655"/>
            </a:gdLst>
            <a:ahLst/>
            <a:cxnLst>
              <a:cxn ang="T6">
                <a:pos x="T0" y="T1"/>
              </a:cxn>
              <a:cxn ang="T7">
                <a:pos x="T2" y="T3"/>
              </a:cxn>
              <a:cxn ang="T8">
                <a:pos x="T4" y="T5"/>
              </a:cxn>
            </a:cxnLst>
            <a:rect l="T9" t="T10" r="T11" b="T12"/>
            <a:pathLst>
              <a:path w="4231" h="2655">
                <a:moveTo>
                  <a:pt x="0" y="0"/>
                </a:moveTo>
                <a:lnTo>
                  <a:pt x="0" y="2655"/>
                </a:lnTo>
                <a:lnTo>
                  <a:pt x="4231" y="265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5733" name="Line 21"/>
          <p:cNvSpPr>
            <a:spLocks noChangeShapeType="1"/>
          </p:cNvSpPr>
          <p:nvPr/>
        </p:nvSpPr>
        <p:spPr bwMode="auto">
          <a:xfrm flipH="1">
            <a:off x="3749523" y="5124450"/>
            <a:ext cx="1035050"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36" name="Rectangle 22"/>
          <p:cNvSpPr>
            <a:spLocks noChangeArrowheads="1"/>
          </p:cNvSpPr>
          <p:nvPr/>
        </p:nvSpPr>
        <p:spPr bwMode="auto">
          <a:xfrm>
            <a:off x="6364136" y="5783263"/>
            <a:ext cx="9103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73737" name="Rectangle 23"/>
          <p:cNvSpPr>
            <a:spLocks noChangeArrowheads="1"/>
          </p:cNvSpPr>
          <p:nvPr/>
        </p:nvSpPr>
        <p:spPr bwMode="auto">
          <a:xfrm>
            <a:off x="6749899" y="6024563"/>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73738" name="Rectangle 24"/>
          <p:cNvSpPr>
            <a:spLocks noChangeArrowheads="1"/>
          </p:cNvSpPr>
          <p:nvPr/>
        </p:nvSpPr>
        <p:spPr bwMode="auto">
          <a:xfrm>
            <a:off x="122087" y="1509713"/>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73739" name="Rectangle 25"/>
          <p:cNvSpPr>
            <a:spLocks noChangeArrowheads="1"/>
          </p:cNvSpPr>
          <p:nvPr/>
        </p:nvSpPr>
        <p:spPr bwMode="auto">
          <a:xfrm>
            <a:off x="98273" y="1751013"/>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73740" name="Rectangle 26"/>
          <p:cNvSpPr>
            <a:spLocks noChangeArrowheads="1"/>
          </p:cNvSpPr>
          <p:nvPr/>
        </p:nvSpPr>
        <p:spPr bwMode="auto">
          <a:xfrm>
            <a:off x="484036" y="57896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73788" name="Group 28"/>
          <p:cNvGrpSpPr>
            <a:grpSpLocks/>
          </p:cNvGrpSpPr>
          <p:nvPr/>
        </p:nvGrpSpPr>
        <p:grpSpPr bwMode="auto">
          <a:xfrm>
            <a:off x="1407961" y="2117725"/>
            <a:ext cx="4635502" cy="2916238"/>
            <a:chOff x="1387" y="1334"/>
            <a:chExt cx="2920" cy="1837"/>
          </a:xfrm>
        </p:grpSpPr>
        <p:sp>
          <p:nvSpPr>
            <p:cNvPr id="73790" name="Line 29"/>
            <p:cNvSpPr>
              <a:spLocks noChangeShapeType="1"/>
            </p:cNvSpPr>
            <p:nvPr/>
          </p:nvSpPr>
          <p:spPr bwMode="auto">
            <a:xfrm flipV="1">
              <a:off x="1387" y="1649"/>
              <a:ext cx="2127" cy="1522"/>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91" name="Rectangle 30"/>
            <p:cNvSpPr>
              <a:spLocks noChangeArrowheads="1"/>
            </p:cNvSpPr>
            <p:nvPr/>
          </p:nvSpPr>
          <p:spPr bwMode="auto">
            <a:xfrm>
              <a:off x="2955" y="1334"/>
              <a:ext cx="135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500" dirty="0">
                  <a:solidFill>
                    <a:srgbClr val="000000"/>
                  </a:solidFill>
                  <a:latin typeface="Calibri" panose="020F0502020204030204" pitchFamily="34" charset="0"/>
                  <a:cs typeface="Calibri" panose="020F0502020204030204" pitchFamily="34" charset="0"/>
                </a:rPr>
                <a:t>Short-run </a:t>
              </a:r>
              <a:r>
                <a:rPr lang="en-US" altLang="en-US" sz="1500" dirty="0" smtClean="0">
                  <a:solidFill>
                    <a:srgbClr val="000000"/>
                  </a:solidFill>
                  <a:latin typeface="Calibri" panose="020F0502020204030204" pitchFamily="34" charset="0"/>
                  <a:cs typeface="Calibri" panose="020F0502020204030204" pitchFamily="34" charset="0"/>
                </a:rPr>
                <a:t>Aggregate Supply</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SRAS</a:t>
              </a:r>
              <a:endParaRPr lang="en-US" altLang="en-US" sz="2400" dirty="0">
                <a:latin typeface="Calibri" panose="020F0502020204030204" pitchFamily="34" charset="0"/>
                <a:cs typeface="Calibri" panose="020F0502020204030204" pitchFamily="34" charset="0"/>
              </a:endParaRPr>
            </a:p>
          </p:txBody>
        </p:sp>
      </p:grpSp>
      <p:sp>
        <p:nvSpPr>
          <p:cNvPr id="73742" name="Rectangle 34"/>
          <p:cNvSpPr>
            <a:spLocks noChangeArrowheads="1"/>
          </p:cNvSpPr>
          <p:nvPr/>
        </p:nvSpPr>
        <p:spPr bwMode="auto">
          <a:xfrm>
            <a:off x="2247749" y="2081213"/>
            <a:ext cx="7005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Long-run</a:t>
            </a:r>
            <a:endParaRPr lang="en-US" altLang="en-US" sz="2400">
              <a:latin typeface="Calibri" panose="020F0502020204030204" pitchFamily="34" charset="0"/>
              <a:cs typeface="Calibri" panose="020F0502020204030204" pitchFamily="34" charset="0"/>
            </a:endParaRPr>
          </a:p>
        </p:txBody>
      </p:sp>
      <p:sp>
        <p:nvSpPr>
          <p:cNvPr id="73743" name="Rectangle 35"/>
          <p:cNvSpPr>
            <a:spLocks noChangeArrowheads="1"/>
          </p:cNvSpPr>
          <p:nvPr/>
        </p:nvSpPr>
        <p:spPr bwMode="auto">
          <a:xfrm>
            <a:off x="2198536" y="2322513"/>
            <a:ext cx="7676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73744" name="Rectangle 36"/>
          <p:cNvSpPr>
            <a:spLocks noChangeArrowheads="1"/>
          </p:cNvSpPr>
          <p:nvPr/>
        </p:nvSpPr>
        <p:spPr bwMode="auto">
          <a:xfrm>
            <a:off x="2355699" y="2563813"/>
            <a:ext cx="509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a:t>
            </a:r>
            <a:endParaRPr lang="en-US" altLang="en-US" sz="2400">
              <a:latin typeface="Calibri" panose="020F0502020204030204" pitchFamily="34" charset="0"/>
              <a:cs typeface="Calibri" panose="020F0502020204030204" pitchFamily="34" charset="0"/>
            </a:endParaRPr>
          </a:p>
        </p:txBody>
      </p:sp>
      <p:grpSp>
        <p:nvGrpSpPr>
          <p:cNvPr id="4" name="Group 37"/>
          <p:cNvGrpSpPr>
            <a:grpSpLocks/>
          </p:cNvGrpSpPr>
          <p:nvPr/>
        </p:nvGrpSpPr>
        <p:grpSpPr bwMode="auto">
          <a:xfrm>
            <a:off x="1698473" y="2798764"/>
            <a:ext cx="4957763" cy="2646363"/>
            <a:chOff x="1570" y="1763"/>
            <a:chExt cx="3123" cy="1667"/>
          </a:xfrm>
        </p:grpSpPr>
        <p:sp>
          <p:nvSpPr>
            <p:cNvPr id="73782" name="Line 38"/>
            <p:cNvSpPr>
              <a:spLocks noChangeShapeType="1"/>
            </p:cNvSpPr>
            <p:nvPr/>
          </p:nvSpPr>
          <p:spPr bwMode="auto">
            <a:xfrm flipH="1" flipV="1">
              <a:off x="1570" y="1763"/>
              <a:ext cx="2184" cy="1579"/>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84" name="Rectangle 40"/>
            <p:cNvSpPr>
              <a:spLocks noChangeArrowheads="1"/>
            </p:cNvSpPr>
            <p:nvPr/>
          </p:nvSpPr>
          <p:spPr bwMode="auto">
            <a:xfrm>
              <a:off x="3753" y="3139"/>
              <a:ext cx="9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lgn="ctr">
                <a:spcBef>
                  <a:spcPct val="0"/>
                </a:spcBef>
                <a:buFontTx/>
                <a:buNone/>
              </a:pPr>
              <a:r>
                <a:rPr lang="en-US" altLang="en-US" sz="1500" dirty="0" smtClean="0">
                  <a:solidFill>
                    <a:srgbClr val="000000"/>
                  </a:solidFill>
                  <a:latin typeface="Calibri" panose="020F0502020204030204" pitchFamily="34" charset="0"/>
                  <a:cs typeface="Calibri" panose="020F0502020204030204" pitchFamily="34" charset="0"/>
                </a:rPr>
                <a:t>Aggregate Demand</a:t>
              </a:r>
            </a:p>
            <a:p>
              <a:pPr algn="ctr">
                <a:spcBef>
                  <a:spcPct val="0"/>
                </a:spcBef>
                <a:buFontTx/>
                <a:buNone/>
              </a:pPr>
              <a:r>
                <a:rPr lang="en-US" altLang="en-US" sz="1500" i="1" dirty="0" smtClean="0">
                  <a:solidFill>
                    <a:srgbClr val="000000"/>
                  </a:solidFill>
                  <a:latin typeface="Calibri" panose="020F0502020204030204" pitchFamily="34" charset="0"/>
                  <a:cs typeface="Calibri" panose="020F0502020204030204" pitchFamily="34" charset="0"/>
                </a:rPr>
                <a:t>AD</a:t>
              </a:r>
              <a:r>
                <a:rPr lang="en-US" altLang="en-US" sz="1500" baseline="-25000" dirty="0" smtClean="0">
                  <a:solidFill>
                    <a:srgbClr val="000000"/>
                  </a:solidFill>
                  <a:latin typeface="Calibri" panose="020F0502020204030204" pitchFamily="34" charset="0"/>
                  <a:cs typeface="Calibri" panose="020F0502020204030204" pitchFamily="34" charset="0"/>
                </a:rPr>
                <a:t>1</a:t>
              </a:r>
              <a:endParaRPr lang="en-US" altLang="en-US" sz="2400" baseline="-25000" dirty="0">
                <a:latin typeface="Calibri" panose="020F0502020204030204" pitchFamily="34" charset="0"/>
                <a:cs typeface="Calibri" panose="020F0502020204030204" pitchFamily="34" charset="0"/>
              </a:endParaRPr>
            </a:p>
          </p:txBody>
        </p:sp>
      </p:grpSp>
      <p:grpSp>
        <p:nvGrpSpPr>
          <p:cNvPr id="6" name="Group 44"/>
          <p:cNvGrpSpPr>
            <a:grpSpLocks/>
          </p:cNvGrpSpPr>
          <p:nvPr/>
        </p:nvGrpSpPr>
        <p:grpSpPr bwMode="auto">
          <a:xfrm>
            <a:off x="404661" y="3695699"/>
            <a:ext cx="3013075" cy="2330450"/>
            <a:chOff x="755" y="2328"/>
            <a:chExt cx="1898" cy="1468"/>
          </a:xfrm>
        </p:grpSpPr>
        <p:grpSp>
          <p:nvGrpSpPr>
            <p:cNvPr id="73772" name="Group 45"/>
            <p:cNvGrpSpPr>
              <a:grpSpLocks/>
            </p:cNvGrpSpPr>
            <p:nvPr/>
          </p:nvGrpSpPr>
          <p:grpSpPr bwMode="auto">
            <a:xfrm>
              <a:off x="755" y="2328"/>
              <a:ext cx="1898" cy="156"/>
              <a:chOff x="755" y="2328"/>
              <a:chExt cx="1898" cy="156"/>
            </a:xfrm>
          </p:grpSpPr>
          <p:sp>
            <p:nvSpPr>
              <p:cNvPr id="73776" name="Freeform 46"/>
              <p:cNvSpPr>
                <a:spLocks/>
              </p:cNvSpPr>
              <p:nvPr/>
            </p:nvSpPr>
            <p:spPr bwMode="auto">
              <a:xfrm>
                <a:off x="918" y="2404"/>
                <a:ext cx="1544" cy="1"/>
              </a:xfrm>
              <a:custGeom>
                <a:avLst/>
                <a:gdLst>
                  <a:gd name="T0" fmla="*/ 0 w 1544"/>
                  <a:gd name="T1" fmla="*/ 0 h 1"/>
                  <a:gd name="T2" fmla="*/ 1544 w 1544"/>
                  <a:gd name="T3" fmla="*/ 0 h 1"/>
                  <a:gd name="T4" fmla="*/ 0 60000 65536"/>
                  <a:gd name="T5" fmla="*/ 0 60000 65536"/>
                  <a:gd name="T6" fmla="*/ 0 w 1544"/>
                  <a:gd name="T7" fmla="*/ 0 h 1"/>
                  <a:gd name="T8" fmla="*/ 1544 w 1544"/>
                  <a:gd name="T9" fmla="*/ 1 h 1"/>
                </a:gdLst>
                <a:ahLst/>
                <a:cxnLst>
                  <a:cxn ang="T4">
                    <a:pos x="T0" y="T1"/>
                  </a:cxn>
                  <a:cxn ang="T5">
                    <a:pos x="T2" y="T3"/>
                  </a:cxn>
                </a:cxnLst>
                <a:rect l="T6" t="T7" r="T8" b="T9"/>
                <a:pathLst>
                  <a:path w="1544" h="1">
                    <a:moveTo>
                      <a:pt x="0" y="0"/>
                    </a:moveTo>
                    <a:lnTo>
                      <a:pt x="1544" y="0"/>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77" name="Oval 47"/>
              <p:cNvSpPr>
                <a:spLocks noChangeArrowheads="1"/>
              </p:cNvSpPr>
              <p:nvPr/>
            </p:nvSpPr>
            <p:spPr bwMode="auto">
              <a:xfrm>
                <a:off x="2424" y="2370"/>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78" name="Rectangle 48"/>
              <p:cNvSpPr>
                <a:spLocks noChangeArrowheads="1"/>
              </p:cNvSpPr>
              <p:nvPr/>
            </p:nvSpPr>
            <p:spPr bwMode="auto">
              <a:xfrm>
                <a:off x="2583" y="2328"/>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grpSp>
            <p:nvGrpSpPr>
              <p:cNvPr id="73779" name="Group 49"/>
              <p:cNvGrpSpPr>
                <a:grpSpLocks/>
              </p:cNvGrpSpPr>
              <p:nvPr/>
            </p:nvGrpSpPr>
            <p:grpSpPr bwMode="auto">
              <a:xfrm>
                <a:off x="755" y="2339"/>
                <a:ext cx="107" cy="145"/>
                <a:chOff x="755" y="2339"/>
                <a:chExt cx="107" cy="145"/>
              </a:xfrm>
            </p:grpSpPr>
            <p:sp>
              <p:nvSpPr>
                <p:cNvPr id="73780" name="Rectangle 50"/>
                <p:cNvSpPr>
                  <a:spLocks noChangeArrowheads="1"/>
                </p:cNvSpPr>
                <p:nvPr/>
              </p:nvSpPr>
              <p:spPr bwMode="auto">
                <a:xfrm>
                  <a:off x="755" y="2339"/>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73781" name="Freeform 51"/>
                <p:cNvSpPr>
                  <a:spLocks/>
                </p:cNvSpPr>
                <p:nvPr/>
              </p:nvSpPr>
              <p:spPr bwMode="auto">
                <a:xfrm>
                  <a:off x="839" y="2415"/>
                  <a:ext cx="23" cy="57"/>
                </a:xfrm>
                <a:custGeom>
                  <a:avLst/>
                  <a:gdLst>
                    <a:gd name="T0" fmla="*/ 23 w 23"/>
                    <a:gd name="T1" fmla="*/ 0 h 57"/>
                    <a:gd name="T2" fmla="*/ 19 w 23"/>
                    <a:gd name="T3" fmla="*/ 0 h 57"/>
                    <a:gd name="T4" fmla="*/ 11 w 23"/>
                    <a:gd name="T5" fmla="*/ 8 h 57"/>
                    <a:gd name="T6" fmla="*/ 0 w 23"/>
                    <a:gd name="T7" fmla="*/ 15 h 57"/>
                    <a:gd name="T8" fmla="*/ 0 w 23"/>
                    <a:gd name="T9" fmla="*/ 23 h 57"/>
                    <a:gd name="T10" fmla="*/ 7 w 23"/>
                    <a:gd name="T11" fmla="*/ 19 h 57"/>
                    <a:gd name="T12" fmla="*/ 15 w 23"/>
                    <a:gd name="T13" fmla="*/ 11 h 57"/>
                    <a:gd name="T14" fmla="*/ 15 w 23"/>
                    <a:gd name="T15" fmla="*/ 57 h 57"/>
                    <a:gd name="T16" fmla="*/ 23 w 23"/>
                    <a:gd name="T17" fmla="*/ 57 h 57"/>
                    <a:gd name="T18" fmla="*/ 23 w 23"/>
                    <a:gd name="T19" fmla="*/ 4 h 57"/>
                    <a:gd name="T20" fmla="*/ 23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3773" name="Group 52"/>
            <p:cNvGrpSpPr>
              <a:grpSpLocks/>
            </p:cNvGrpSpPr>
            <p:nvPr/>
          </p:nvGrpSpPr>
          <p:grpSpPr bwMode="auto">
            <a:xfrm>
              <a:off x="2420" y="3651"/>
              <a:ext cx="106" cy="145"/>
              <a:chOff x="2420" y="3651"/>
              <a:chExt cx="106" cy="145"/>
            </a:xfrm>
          </p:grpSpPr>
          <p:sp>
            <p:nvSpPr>
              <p:cNvPr id="73774" name="Rectangle 53"/>
              <p:cNvSpPr>
                <a:spLocks noChangeArrowheads="1"/>
              </p:cNvSpPr>
              <p:nvPr/>
            </p:nvSpPr>
            <p:spPr bwMode="auto">
              <a:xfrm>
                <a:off x="2420" y="3651"/>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73775" name="Freeform 54"/>
              <p:cNvSpPr>
                <a:spLocks/>
              </p:cNvSpPr>
              <p:nvPr/>
            </p:nvSpPr>
            <p:spPr bwMode="auto">
              <a:xfrm>
                <a:off x="2503" y="3731"/>
                <a:ext cx="23" cy="53"/>
              </a:xfrm>
              <a:custGeom>
                <a:avLst/>
                <a:gdLst>
                  <a:gd name="T0" fmla="*/ 23 w 23"/>
                  <a:gd name="T1" fmla="*/ 0 h 53"/>
                  <a:gd name="T2" fmla="*/ 16 w 23"/>
                  <a:gd name="T3" fmla="*/ 0 h 53"/>
                  <a:gd name="T4" fmla="*/ 12 w 23"/>
                  <a:gd name="T5" fmla="*/ 4 h 53"/>
                  <a:gd name="T6" fmla="*/ 0 w 23"/>
                  <a:gd name="T7" fmla="*/ 11 h 53"/>
                  <a:gd name="T8" fmla="*/ 0 w 23"/>
                  <a:gd name="T9" fmla="*/ 19 h 53"/>
                  <a:gd name="T10" fmla="*/ 8 w 23"/>
                  <a:gd name="T11" fmla="*/ 15 h 53"/>
                  <a:gd name="T12" fmla="*/ 16 w 23"/>
                  <a:gd name="T13" fmla="*/ 11 h 53"/>
                  <a:gd name="T14" fmla="*/ 16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10" name="Group 55"/>
          <p:cNvGrpSpPr>
            <a:grpSpLocks/>
          </p:cNvGrpSpPr>
          <p:nvPr/>
        </p:nvGrpSpPr>
        <p:grpSpPr bwMode="auto">
          <a:xfrm>
            <a:off x="755499" y="3125790"/>
            <a:ext cx="3851275" cy="2570163"/>
            <a:chOff x="976" y="1969"/>
            <a:chExt cx="2426" cy="1619"/>
          </a:xfrm>
        </p:grpSpPr>
        <p:sp>
          <p:nvSpPr>
            <p:cNvPr id="73770" name="Line 56"/>
            <p:cNvSpPr>
              <a:spLocks noChangeShapeType="1"/>
            </p:cNvSpPr>
            <p:nvPr/>
          </p:nvSpPr>
          <p:spPr bwMode="auto">
            <a:xfrm flipH="1" flipV="1">
              <a:off x="976" y="1969"/>
              <a:ext cx="2184" cy="1579"/>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71" name="Rectangle 57"/>
            <p:cNvSpPr>
              <a:spLocks noChangeArrowheads="1"/>
            </p:cNvSpPr>
            <p:nvPr/>
          </p:nvSpPr>
          <p:spPr bwMode="auto">
            <a:xfrm>
              <a:off x="3216" y="3443"/>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12" name="Group 61"/>
          <p:cNvGrpSpPr>
            <a:grpSpLocks/>
          </p:cNvGrpSpPr>
          <p:nvPr/>
        </p:nvGrpSpPr>
        <p:grpSpPr bwMode="auto">
          <a:xfrm>
            <a:off x="4259111" y="4343401"/>
            <a:ext cx="2813050" cy="727075"/>
            <a:chOff x="3183" y="2736"/>
            <a:chExt cx="1772" cy="458"/>
          </a:xfrm>
        </p:grpSpPr>
        <p:sp>
          <p:nvSpPr>
            <p:cNvPr id="73765" name="Line 62"/>
            <p:cNvSpPr>
              <a:spLocks noChangeShapeType="1"/>
            </p:cNvSpPr>
            <p:nvPr/>
          </p:nvSpPr>
          <p:spPr bwMode="auto">
            <a:xfrm flipH="1">
              <a:off x="3183" y="2827"/>
              <a:ext cx="537" cy="3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73766" name="Group 63"/>
            <p:cNvGrpSpPr>
              <a:grpSpLocks/>
            </p:cNvGrpSpPr>
            <p:nvPr/>
          </p:nvGrpSpPr>
          <p:grpSpPr bwMode="auto">
            <a:xfrm>
              <a:off x="3686" y="2736"/>
              <a:ext cx="1269" cy="320"/>
              <a:chOff x="3686" y="2736"/>
              <a:chExt cx="1269" cy="320"/>
            </a:xfrm>
          </p:grpSpPr>
          <p:sp>
            <p:nvSpPr>
              <p:cNvPr id="73767" name="Rectangle 64"/>
              <p:cNvSpPr>
                <a:spLocks noChangeArrowheads="1"/>
              </p:cNvSpPr>
              <p:nvPr/>
            </p:nvSpPr>
            <p:spPr bwMode="auto">
              <a:xfrm>
                <a:off x="3686" y="2736"/>
                <a:ext cx="1269" cy="3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68" name="Rectangle 65"/>
              <p:cNvSpPr>
                <a:spLocks noChangeArrowheads="1"/>
              </p:cNvSpPr>
              <p:nvPr/>
            </p:nvSpPr>
            <p:spPr bwMode="auto">
              <a:xfrm>
                <a:off x="3724" y="2749"/>
                <a:ext cx="7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 decrease in</a:t>
                </a:r>
                <a:endParaRPr lang="en-US" altLang="en-US" sz="2400">
                  <a:latin typeface="Calibri" panose="020F0502020204030204" pitchFamily="34" charset="0"/>
                  <a:cs typeface="Calibri" panose="020F0502020204030204" pitchFamily="34" charset="0"/>
                </a:endParaRPr>
              </a:p>
            </p:txBody>
          </p:sp>
          <p:sp>
            <p:nvSpPr>
              <p:cNvPr id="73769" name="Rectangle 66"/>
              <p:cNvSpPr>
                <a:spLocks noChangeArrowheads="1"/>
              </p:cNvSpPr>
              <p:nvPr/>
            </p:nvSpPr>
            <p:spPr bwMode="auto">
              <a:xfrm>
                <a:off x="3724" y="2900"/>
                <a:ext cx="108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 . . .</a:t>
                </a:r>
                <a:endParaRPr lang="en-US" altLang="en-US" sz="2400">
                  <a:latin typeface="Calibri" panose="020F0502020204030204" pitchFamily="34" charset="0"/>
                  <a:cs typeface="Calibri" panose="020F0502020204030204" pitchFamily="34" charset="0"/>
                </a:endParaRPr>
              </a:p>
            </p:txBody>
          </p:sp>
        </p:grpSp>
      </p:grpSp>
      <p:grpSp>
        <p:nvGrpSpPr>
          <p:cNvPr id="14" name="Group 67"/>
          <p:cNvGrpSpPr>
            <a:grpSpLocks/>
          </p:cNvGrpSpPr>
          <p:nvPr/>
        </p:nvGrpSpPr>
        <p:grpSpPr bwMode="auto">
          <a:xfrm>
            <a:off x="428474" y="1109664"/>
            <a:ext cx="4138613" cy="3106737"/>
            <a:chOff x="770" y="699"/>
            <a:chExt cx="2607" cy="1957"/>
          </a:xfrm>
        </p:grpSpPr>
        <p:sp>
          <p:nvSpPr>
            <p:cNvPr id="73762" name="Line 68"/>
            <p:cNvSpPr>
              <a:spLocks noChangeShapeType="1"/>
            </p:cNvSpPr>
            <p:nvPr/>
          </p:nvSpPr>
          <p:spPr bwMode="auto">
            <a:xfrm>
              <a:off x="987" y="848"/>
              <a:ext cx="1018" cy="180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63" name="Rectangle 69"/>
            <p:cNvSpPr>
              <a:spLocks noChangeArrowheads="1"/>
            </p:cNvSpPr>
            <p:nvPr/>
          </p:nvSpPr>
          <p:spPr bwMode="auto">
            <a:xfrm>
              <a:off x="770" y="699"/>
              <a:ext cx="2607" cy="17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64" name="Rectangle 70"/>
            <p:cNvSpPr>
              <a:spLocks noChangeArrowheads="1"/>
            </p:cNvSpPr>
            <p:nvPr/>
          </p:nvSpPr>
          <p:spPr bwMode="auto">
            <a:xfrm>
              <a:off x="827" y="720"/>
              <a:ext cx="22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causes output to fall in the short run . . .</a:t>
              </a:r>
              <a:endParaRPr lang="en-US" altLang="en-US" sz="2400">
                <a:latin typeface="Calibri" panose="020F0502020204030204" pitchFamily="34" charset="0"/>
                <a:cs typeface="Calibri" panose="020F0502020204030204" pitchFamily="34" charset="0"/>
              </a:endParaRPr>
            </a:p>
          </p:txBody>
        </p:sp>
      </p:grpSp>
      <p:grpSp>
        <p:nvGrpSpPr>
          <p:cNvPr id="17" name="Group 83"/>
          <p:cNvGrpSpPr>
            <a:grpSpLocks/>
          </p:cNvGrpSpPr>
          <p:nvPr/>
        </p:nvGrpSpPr>
        <p:grpSpPr bwMode="auto">
          <a:xfrm>
            <a:off x="399899" y="4706948"/>
            <a:ext cx="3016250" cy="230188"/>
            <a:chOff x="752" y="2965"/>
            <a:chExt cx="1900" cy="145"/>
          </a:xfrm>
        </p:grpSpPr>
        <p:sp>
          <p:nvSpPr>
            <p:cNvPr id="73758" name="Oval 84"/>
            <p:cNvSpPr>
              <a:spLocks noChangeArrowheads="1"/>
            </p:cNvSpPr>
            <p:nvPr/>
          </p:nvSpPr>
          <p:spPr bwMode="auto">
            <a:xfrm>
              <a:off x="2424" y="299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59" name="Line 85"/>
            <p:cNvSpPr>
              <a:spLocks noChangeShapeType="1"/>
            </p:cNvSpPr>
            <p:nvPr/>
          </p:nvSpPr>
          <p:spPr bwMode="auto">
            <a:xfrm>
              <a:off x="918" y="3033"/>
              <a:ext cx="1544"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60" name="Rectangle 86"/>
            <p:cNvSpPr>
              <a:spLocks noChangeArrowheads="1"/>
            </p:cNvSpPr>
            <p:nvPr/>
          </p:nvSpPr>
          <p:spPr bwMode="auto">
            <a:xfrm>
              <a:off x="2587" y="2965"/>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C</a:t>
              </a:r>
              <a:endParaRPr lang="en-US" altLang="en-US" sz="2400">
                <a:latin typeface="Calibri" panose="020F0502020204030204" pitchFamily="34" charset="0"/>
                <a:cs typeface="Calibri" panose="020F0502020204030204" pitchFamily="34" charset="0"/>
              </a:endParaRPr>
            </a:p>
          </p:txBody>
        </p:sp>
        <p:sp>
          <p:nvSpPr>
            <p:cNvPr id="73761" name="Rectangle 87"/>
            <p:cNvSpPr>
              <a:spLocks noChangeArrowheads="1"/>
            </p:cNvSpPr>
            <p:nvPr/>
          </p:nvSpPr>
          <p:spPr bwMode="auto">
            <a:xfrm>
              <a:off x="752" y="296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3</a:t>
              </a:r>
              <a:endParaRPr lang="en-US" altLang="en-US" sz="2400">
                <a:latin typeface="Calibri" panose="020F0502020204030204" pitchFamily="34" charset="0"/>
                <a:cs typeface="Calibri" panose="020F0502020204030204" pitchFamily="34" charset="0"/>
              </a:endParaRPr>
            </a:p>
          </p:txBody>
        </p:sp>
      </p:grpSp>
      <p:grpSp>
        <p:nvGrpSpPr>
          <p:cNvPr id="18" name="Group 88"/>
          <p:cNvGrpSpPr>
            <a:grpSpLocks/>
          </p:cNvGrpSpPr>
          <p:nvPr/>
        </p:nvGrpSpPr>
        <p:grpSpPr bwMode="auto">
          <a:xfrm>
            <a:off x="399898" y="4200526"/>
            <a:ext cx="2312988" cy="1825626"/>
            <a:chOff x="752" y="2646"/>
            <a:chExt cx="1457" cy="1150"/>
          </a:xfrm>
        </p:grpSpPr>
        <p:sp>
          <p:nvSpPr>
            <p:cNvPr id="73753" name="Oval 89"/>
            <p:cNvSpPr>
              <a:spLocks noChangeArrowheads="1"/>
            </p:cNvSpPr>
            <p:nvPr/>
          </p:nvSpPr>
          <p:spPr bwMode="auto">
            <a:xfrm>
              <a:off x="1978" y="267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54" name="Freeform 90"/>
            <p:cNvSpPr>
              <a:spLocks/>
            </p:cNvSpPr>
            <p:nvPr/>
          </p:nvSpPr>
          <p:spPr bwMode="auto">
            <a:xfrm>
              <a:off x="918" y="2713"/>
              <a:ext cx="1098" cy="904"/>
            </a:xfrm>
            <a:custGeom>
              <a:avLst/>
              <a:gdLst>
                <a:gd name="T0" fmla="*/ 0 w 1098"/>
                <a:gd name="T1" fmla="*/ 0 h 904"/>
                <a:gd name="T2" fmla="*/ 1098 w 1098"/>
                <a:gd name="T3" fmla="*/ 0 h 904"/>
                <a:gd name="T4" fmla="*/ 1098 w 1098"/>
                <a:gd name="T5" fmla="*/ 904 h 904"/>
                <a:gd name="T6" fmla="*/ 0 60000 65536"/>
                <a:gd name="T7" fmla="*/ 0 60000 65536"/>
                <a:gd name="T8" fmla="*/ 0 60000 65536"/>
                <a:gd name="T9" fmla="*/ 0 w 1098"/>
                <a:gd name="T10" fmla="*/ 0 h 904"/>
                <a:gd name="T11" fmla="*/ 1098 w 1098"/>
                <a:gd name="T12" fmla="*/ 904 h 904"/>
              </a:gdLst>
              <a:ahLst/>
              <a:cxnLst>
                <a:cxn ang="T6">
                  <a:pos x="T0" y="T1"/>
                </a:cxn>
                <a:cxn ang="T7">
                  <a:pos x="T2" y="T3"/>
                </a:cxn>
                <a:cxn ang="T8">
                  <a:pos x="T4" y="T5"/>
                </a:cxn>
              </a:cxnLst>
              <a:rect l="T9" t="T10" r="T11" b="T12"/>
              <a:pathLst>
                <a:path w="1098" h="904">
                  <a:moveTo>
                    <a:pt x="0" y="0"/>
                  </a:moveTo>
                  <a:lnTo>
                    <a:pt x="1098" y="0"/>
                  </a:lnTo>
                  <a:lnTo>
                    <a:pt x="1098" y="904"/>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55" name="Rectangle 91"/>
            <p:cNvSpPr>
              <a:spLocks noChangeArrowheads="1"/>
            </p:cNvSpPr>
            <p:nvPr/>
          </p:nvSpPr>
          <p:spPr bwMode="auto">
            <a:xfrm>
              <a:off x="2143" y="2646"/>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73756" name="Rectangle 92"/>
            <p:cNvSpPr>
              <a:spLocks noChangeArrowheads="1"/>
            </p:cNvSpPr>
            <p:nvPr/>
          </p:nvSpPr>
          <p:spPr bwMode="auto">
            <a:xfrm>
              <a:off x="752" y="2650"/>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73757" name="Rectangle 93"/>
            <p:cNvSpPr>
              <a:spLocks noChangeArrowheads="1"/>
            </p:cNvSpPr>
            <p:nvPr/>
          </p:nvSpPr>
          <p:spPr bwMode="auto">
            <a:xfrm>
              <a:off x="1973" y="3651"/>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5733"/>
                                        </p:tgtEl>
                                        <p:attrNameLst>
                                          <p:attrName>style.visibility</p:attrName>
                                        </p:attrNameLst>
                                      </p:cBhvr>
                                      <p:to>
                                        <p:strVal val="visible"/>
                                      </p:to>
                                    </p:set>
                                    <p:animEffect transition="in" filter="wipe(right)">
                                      <p:cBhvr>
                                        <p:cTn id="7" dur="500"/>
                                        <p:tgtEl>
                                          <p:spTgt spid="115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Right)">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5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08" grpId="0" animBg="1"/>
      <p:bldP spid="115733" grpId="0" animBg="1"/>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808" name="Text Box 96"/>
          <p:cNvSpPr txBox="1">
            <a:spLocks noChangeArrowheads="1"/>
          </p:cNvSpPr>
          <p:nvPr/>
        </p:nvSpPr>
        <p:spPr bwMode="auto">
          <a:xfrm>
            <a:off x="7377234" y="1370421"/>
            <a:ext cx="4720658" cy="2862322"/>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2000" b="1" dirty="0" smtClean="0">
                <a:latin typeface="Calibri" panose="020F0502020204030204" pitchFamily="34" charset="0"/>
                <a:cs typeface="Calibri" panose="020F0502020204030204" pitchFamily="34" charset="0"/>
              </a:rPr>
              <a:t>Assuming </a:t>
            </a:r>
            <a:r>
              <a:rPr lang="en-US" altLang="en-US" sz="2000" b="1" dirty="0">
                <a:latin typeface="Calibri" panose="020F0502020204030204" pitchFamily="34" charset="0"/>
                <a:cs typeface="Calibri" panose="020F0502020204030204" pitchFamily="34" charset="0"/>
              </a:rPr>
              <a:t>the contraction </a:t>
            </a:r>
            <a:r>
              <a:rPr lang="en-US" altLang="en-US" sz="2000" b="1" dirty="0" smtClean="0">
                <a:latin typeface="Calibri" panose="020F0502020204030204" pitchFamily="34" charset="0"/>
                <a:cs typeface="Calibri" panose="020F0502020204030204" pitchFamily="34" charset="0"/>
              </a:rPr>
              <a:t>from </a:t>
            </a:r>
            <a:r>
              <a:rPr lang="en-US" altLang="en-US" sz="2000" b="1" i="1" dirty="0" smtClean="0">
                <a:latin typeface="Calibri" panose="020F0502020204030204" pitchFamily="34" charset="0"/>
                <a:cs typeface="Calibri" panose="020F0502020204030204" pitchFamily="34" charset="0"/>
              </a:rPr>
              <a:t>AD</a:t>
            </a:r>
            <a:r>
              <a:rPr lang="en-US" altLang="en-US" sz="2000" b="1" baseline="-25000" dirty="0" smtClean="0">
                <a:latin typeface="Calibri" panose="020F0502020204030204" pitchFamily="34" charset="0"/>
                <a:cs typeface="Calibri" panose="020F0502020204030204" pitchFamily="34" charset="0"/>
              </a:rPr>
              <a:t>1</a:t>
            </a:r>
            <a:r>
              <a:rPr lang="en-US" altLang="en-US" sz="2000" b="1" dirty="0" smtClean="0">
                <a:latin typeface="Calibri" panose="020F0502020204030204" pitchFamily="34" charset="0"/>
                <a:cs typeface="Calibri" panose="020F0502020204030204" pitchFamily="34" charset="0"/>
              </a:rPr>
              <a:t> to </a:t>
            </a:r>
            <a:r>
              <a:rPr lang="en-US" altLang="en-US" sz="2000" b="1" i="1" dirty="0" smtClean="0">
                <a:latin typeface="Calibri" panose="020F0502020204030204" pitchFamily="34" charset="0"/>
                <a:cs typeface="Calibri" panose="020F0502020204030204" pitchFamily="34" charset="0"/>
              </a:rPr>
              <a:t>AD</a:t>
            </a:r>
            <a:r>
              <a:rPr lang="en-US" altLang="en-US" sz="2000" b="1" baseline="-25000" dirty="0" smtClean="0">
                <a:latin typeface="Calibri" panose="020F0502020204030204" pitchFamily="34" charset="0"/>
                <a:cs typeface="Calibri" panose="020F0502020204030204" pitchFamily="34" charset="0"/>
              </a:rPr>
              <a:t>2 </a:t>
            </a:r>
            <a:r>
              <a:rPr lang="en-US" altLang="en-US" sz="2000" b="1" dirty="0" smtClean="0">
                <a:latin typeface="Calibri" panose="020F0502020204030204" pitchFamily="34" charset="0"/>
                <a:cs typeface="Calibri" panose="020F0502020204030204" pitchFamily="34" charset="0"/>
              </a:rPr>
              <a:t>is permanent, we consider two possibilities:</a:t>
            </a:r>
          </a:p>
          <a:p>
            <a:pPr marL="457200" indent="-457200">
              <a:spcBef>
                <a:spcPct val="50000"/>
              </a:spcBef>
              <a:buFontTx/>
              <a:buAutoNum type="arabicPeriod"/>
            </a:pPr>
            <a:r>
              <a:rPr lang="en-US" altLang="en-US" sz="2000" b="1" dirty="0" smtClean="0">
                <a:latin typeface="Calibri" panose="020F0502020204030204" pitchFamily="34" charset="0"/>
                <a:cs typeface="Calibri" panose="020F0502020204030204" pitchFamily="34" charset="0"/>
              </a:rPr>
              <a:t>The government does not intervene</a:t>
            </a:r>
          </a:p>
          <a:p>
            <a:pPr marL="457200" indent="-457200">
              <a:spcBef>
                <a:spcPct val="50000"/>
              </a:spcBef>
              <a:buFontTx/>
              <a:buAutoNum type="arabicPeriod"/>
            </a:pPr>
            <a:r>
              <a:rPr lang="en-US" altLang="en-US" sz="2000" b="1" dirty="0" smtClean="0">
                <a:latin typeface="Calibri" panose="020F0502020204030204" pitchFamily="34" charset="0"/>
                <a:cs typeface="Calibri" panose="020F0502020204030204" pitchFamily="34" charset="0"/>
              </a:rPr>
              <a:t>The government uses expansionary fiscal policies and expansionary monetary policies to push the aggregate demand curve back to </a:t>
            </a:r>
            <a:r>
              <a:rPr lang="en-US" altLang="en-US" sz="2000" b="1" i="1" dirty="0">
                <a:latin typeface="Calibri" panose="020F0502020204030204" pitchFamily="34" charset="0"/>
                <a:cs typeface="Calibri" panose="020F0502020204030204" pitchFamily="34" charset="0"/>
              </a:rPr>
              <a:t>AD</a:t>
            </a:r>
            <a:r>
              <a:rPr lang="en-US" altLang="en-US" sz="2000" b="1" baseline="-25000" dirty="0">
                <a:latin typeface="Calibri" panose="020F0502020204030204" pitchFamily="34" charset="0"/>
                <a:cs typeface="Calibri" panose="020F0502020204030204" pitchFamily="34" charset="0"/>
              </a:rPr>
              <a:t>1</a:t>
            </a:r>
            <a:r>
              <a:rPr lang="en-US" altLang="en-US" sz="2000" b="1" dirty="0" smtClean="0">
                <a:latin typeface="Calibri" panose="020F0502020204030204" pitchFamily="34" charset="0"/>
                <a:cs typeface="Calibri" panose="020F0502020204030204" pitchFamily="34" charset="0"/>
              </a:rPr>
              <a:t>.</a:t>
            </a:r>
            <a:endParaRPr lang="en-US" altLang="en-US" sz="2000" b="1" dirty="0">
              <a:latin typeface="Calibri" panose="020F0502020204030204" pitchFamily="34" charset="0"/>
              <a:cs typeface="Calibri" panose="020F0502020204030204" pitchFamily="34" charset="0"/>
            </a:endParaRPr>
          </a:p>
        </p:txBody>
      </p:sp>
      <p:sp>
        <p:nvSpPr>
          <p:cNvPr id="73731" name="Rectangle 3"/>
          <p:cNvSpPr>
            <a:spLocks noGrp="1" noChangeArrowheads="1"/>
          </p:cNvSpPr>
          <p:nvPr>
            <p:ph type="title"/>
          </p:nvPr>
        </p:nvSpPr>
        <p:spPr>
          <a:xfrm>
            <a:off x="1984741" y="228600"/>
            <a:ext cx="8615916" cy="685800"/>
          </a:xfrm>
        </p:spPr>
        <p:txBody>
          <a:bodyPr/>
          <a:lstStyle/>
          <a:p>
            <a:pPr algn="l">
              <a:lnSpc>
                <a:spcPct val="80000"/>
              </a:lnSpc>
            </a:pPr>
            <a:r>
              <a:rPr lang="en-US" altLang="en-US" sz="2800" dirty="0">
                <a:ea typeface="Calibri" panose="020F0502020204030204" pitchFamily="34" charset="0"/>
              </a:rPr>
              <a:t>Figure 8 A Contraction in Aggregate </a:t>
            </a:r>
            <a:r>
              <a:rPr lang="en-US" altLang="en-US" sz="2800" dirty="0" smtClean="0">
                <a:ea typeface="Calibri" panose="020F0502020204030204" pitchFamily="34" charset="0"/>
              </a:rPr>
              <a:t>Demand (Permanent)</a:t>
            </a:r>
            <a:endParaRPr lang="en-US" altLang="en-US" sz="2800" dirty="0">
              <a:ea typeface="Calibri" panose="020F0502020204030204" pitchFamily="34" charset="0"/>
            </a:endParaRPr>
          </a:p>
        </p:txBody>
      </p:sp>
      <p:sp>
        <p:nvSpPr>
          <p:cNvPr id="73732" name="Line 17"/>
          <p:cNvSpPr>
            <a:spLocks noChangeShapeType="1"/>
          </p:cNvSpPr>
          <p:nvPr/>
        </p:nvSpPr>
        <p:spPr bwMode="auto">
          <a:xfrm>
            <a:off x="3114523" y="2144714"/>
            <a:ext cx="1588" cy="3597275"/>
          </a:xfrm>
          <a:prstGeom prst="line">
            <a:avLst/>
          </a:prstGeom>
          <a:noFill/>
          <a:ln w="53975">
            <a:solidFill>
              <a:srgbClr val="00A4B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33" name="Line 18"/>
          <p:cNvSpPr>
            <a:spLocks noChangeShapeType="1"/>
          </p:cNvSpPr>
          <p:nvPr/>
        </p:nvSpPr>
        <p:spPr bwMode="auto">
          <a:xfrm>
            <a:off x="3114523" y="6215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34" name="Freeform 19"/>
          <p:cNvSpPr>
            <a:spLocks/>
          </p:cNvSpPr>
          <p:nvPr/>
        </p:nvSpPr>
        <p:spPr bwMode="auto">
          <a:xfrm>
            <a:off x="663424" y="1527176"/>
            <a:ext cx="6716713" cy="4214813"/>
          </a:xfrm>
          <a:custGeom>
            <a:avLst/>
            <a:gdLst>
              <a:gd name="T0" fmla="*/ 0 w 4231"/>
              <a:gd name="T1" fmla="*/ 0 h 2655"/>
              <a:gd name="T2" fmla="*/ 0 w 4231"/>
              <a:gd name="T3" fmla="*/ 2147483647 h 2655"/>
              <a:gd name="T4" fmla="*/ 2147483647 w 4231"/>
              <a:gd name="T5" fmla="*/ 2147483647 h 2655"/>
              <a:gd name="T6" fmla="*/ 0 60000 65536"/>
              <a:gd name="T7" fmla="*/ 0 60000 65536"/>
              <a:gd name="T8" fmla="*/ 0 60000 65536"/>
              <a:gd name="T9" fmla="*/ 0 w 4231"/>
              <a:gd name="T10" fmla="*/ 0 h 2655"/>
              <a:gd name="T11" fmla="*/ 4231 w 4231"/>
              <a:gd name="T12" fmla="*/ 2655 h 2655"/>
            </a:gdLst>
            <a:ahLst/>
            <a:cxnLst>
              <a:cxn ang="T6">
                <a:pos x="T0" y="T1"/>
              </a:cxn>
              <a:cxn ang="T7">
                <a:pos x="T2" y="T3"/>
              </a:cxn>
              <a:cxn ang="T8">
                <a:pos x="T4" y="T5"/>
              </a:cxn>
            </a:cxnLst>
            <a:rect l="T9" t="T10" r="T11" b="T12"/>
            <a:pathLst>
              <a:path w="4231" h="2655">
                <a:moveTo>
                  <a:pt x="0" y="0"/>
                </a:moveTo>
                <a:lnTo>
                  <a:pt x="0" y="2655"/>
                </a:lnTo>
                <a:lnTo>
                  <a:pt x="4231" y="265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15733" name="Line 21"/>
          <p:cNvSpPr>
            <a:spLocks noChangeShapeType="1"/>
          </p:cNvSpPr>
          <p:nvPr/>
        </p:nvSpPr>
        <p:spPr bwMode="auto">
          <a:xfrm flipH="1">
            <a:off x="3749523" y="5124450"/>
            <a:ext cx="1035050"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36" name="Rectangle 22"/>
          <p:cNvSpPr>
            <a:spLocks noChangeArrowheads="1"/>
          </p:cNvSpPr>
          <p:nvPr/>
        </p:nvSpPr>
        <p:spPr bwMode="auto">
          <a:xfrm>
            <a:off x="6364136" y="5783263"/>
            <a:ext cx="9103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73737" name="Rectangle 23"/>
          <p:cNvSpPr>
            <a:spLocks noChangeArrowheads="1"/>
          </p:cNvSpPr>
          <p:nvPr/>
        </p:nvSpPr>
        <p:spPr bwMode="auto">
          <a:xfrm>
            <a:off x="6749899" y="6024563"/>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73738" name="Rectangle 24"/>
          <p:cNvSpPr>
            <a:spLocks noChangeArrowheads="1"/>
          </p:cNvSpPr>
          <p:nvPr/>
        </p:nvSpPr>
        <p:spPr bwMode="auto">
          <a:xfrm>
            <a:off x="122087" y="1509713"/>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73739" name="Rectangle 25"/>
          <p:cNvSpPr>
            <a:spLocks noChangeArrowheads="1"/>
          </p:cNvSpPr>
          <p:nvPr/>
        </p:nvSpPr>
        <p:spPr bwMode="auto">
          <a:xfrm>
            <a:off x="98273" y="1751013"/>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73740" name="Rectangle 26"/>
          <p:cNvSpPr>
            <a:spLocks noChangeArrowheads="1"/>
          </p:cNvSpPr>
          <p:nvPr/>
        </p:nvSpPr>
        <p:spPr bwMode="auto">
          <a:xfrm>
            <a:off x="484036" y="57896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2" name="Group 27"/>
          <p:cNvGrpSpPr>
            <a:grpSpLocks/>
          </p:cNvGrpSpPr>
          <p:nvPr/>
        </p:nvGrpSpPr>
        <p:grpSpPr bwMode="auto">
          <a:xfrm>
            <a:off x="1407961" y="2117725"/>
            <a:ext cx="4049712" cy="2916238"/>
            <a:chOff x="1387" y="1334"/>
            <a:chExt cx="2551" cy="1837"/>
          </a:xfrm>
        </p:grpSpPr>
        <p:grpSp>
          <p:nvGrpSpPr>
            <p:cNvPr id="73788" name="Group 28"/>
            <p:cNvGrpSpPr>
              <a:grpSpLocks/>
            </p:cNvGrpSpPr>
            <p:nvPr/>
          </p:nvGrpSpPr>
          <p:grpSpPr bwMode="auto">
            <a:xfrm>
              <a:off x="1387" y="1334"/>
              <a:ext cx="2551" cy="1837"/>
              <a:chOff x="1387" y="1334"/>
              <a:chExt cx="2551" cy="1837"/>
            </a:xfrm>
          </p:grpSpPr>
          <p:sp>
            <p:nvSpPr>
              <p:cNvPr id="73790" name="Line 29"/>
              <p:cNvSpPr>
                <a:spLocks noChangeShapeType="1"/>
              </p:cNvSpPr>
              <p:nvPr/>
            </p:nvSpPr>
            <p:spPr bwMode="auto">
              <a:xfrm flipV="1">
                <a:off x="1387" y="1649"/>
                <a:ext cx="2127" cy="1522"/>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91" name="Rectangle 30"/>
              <p:cNvSpPr>
                <a:spLocks noChangeArrowheads="1"/>
              </p:cNvSpPr>
              <p:nvPr/>
            </p:nvSpPr>
            <p:spPr bwMode="auto">
              <a:xfrm>
                <a:off x="2955" y="1334"/>
                <a:ext cx="9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Short-run aggregate</a:t>
                </a:r>
                <a:endParaRPr lang="en-US" altLang="en-US" sz="2400">
                  <a:latin typeface="Calibri" panose="020F0502020204030204" pitchFamily="34" charset="0"/>
                  <a:cs typeface="Calibri" panose="020F0502020204030204" pitchFamily="34" charset="0"/>
                </a:endParaRPr>
              </a:p>
            </p:txBody>
          </p:sp>
          <p:sp>
            <p:nvSpPr>
              <p:cNvPr id="73792" name="Rectangle 31"/>
              <p:cNvSpPr>
                <a:spLocks noChangeArrowheads="1"/>
              </p:cNvSpPr>
              <p:nvPr/>
            </p:nvSpPr>
            <p:spPr bwMode="auto">
              <a:xfrm>
                <a:off x="3186" y="1486"/>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 </a:t>
                </a:r>
                <a:endParaRPr lang="en-US" altLang="en-US" sz="2400">
                  <a:latin typeface="Calibri" panose="020F0502020204030204" pitchFamily="34" charset="0"/>
                  <a:cs typeface="Calibri" panose="020F0502020204030204" pitchFamily="34" charset="0"/>
                </a:endParaRPr>
              </a:p>
            </p:txBody>
          </p:sp>
          <p:sp>
            <p:nvSpPr>
              <p:cNvPr id="73793" name="Rectangle 32"/>
              <p:cNvSpPr>
                <a:spLocks noChangeArrowheads="1"/>
              </p:cNvSpPr>
              <p:nvPr/>
            </p:nvSpPr>
            <p:spPr bwMode="auto">
              <a:xfrm>
                <a:off x="3603" y="1486"/>
                <a:ext cx="12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endParaRPr lang="en-US" altLang="en-US" sz="2400">
                  <a:latin typeface="Calibri" panose="020F0502020204030204" pitchFamily="34" charset="0"/>
                  <a:cs typeface="Calibri" panose="020F0502020204030204" pitchFamily="34" charset="0"/>
                </a:endParaRPr>
              </a:p>
            </p:txBody>
          </p:sp>
        </p:grpSp>
        <p:sp>
          <p:nvSpPr>
            <p:cNvPr id="73789" name="Freeform 33"/>
            <p:cNvSpPr>
              <a:spLocks/>
            </p:cNvSpPr>
            <p:nvPr/>
          </p:nvSpPr>
          <p:spPr bwMode="auto">
            <a:xfrm>
              <a:off x="3774" y="1566"/>
              <a:ext cx="22" cy="53"/>
            </a:xfrm>
            <a:custGeom>
              <a:avLst/>
              <a:gdLst>
                <a:gd name="T0" fmla="*/ 22 w 22"/>
                <a:gd name="T1" fmla="*/ 0 h 53"/>
                <a:gd name="T2" fmla="*/ 19 w 22"/>
                <a:gd name="T3" fmla="*/ 0 h 53"/>
                <a:gd name="T4" fmla="*/ 11 w 22"/>
                <a:gd name="T5" fmla="*/ 3 h 53"/>
                <a:gd name="T6" fmla="*/ 0 w 22"/>
                <a:gd name="T7" fmla="*/ 11 h 53"/>
                <a:gd name="T8" fmla="*/ 0 w 22"/>
                <a:gd name="T9" fmla="*/ 19 h 53"/>
                <a:gd name="T10" fmla="*/ 7 w 22"/>
                <a:gd name="T11" fmla="*/ 15 h 53"/>
                <a:gd name="T12" fmla="*/ 15 w 22"/>
                <a:gd name="T13" fmla="*/ 11 h 53"/>
                <a:gd name="T14" fmla="*/ 15 w 22"/>
                <a:gd name="T15" fmla="*/ 53 h 53"/>
                <a:gd name="T16" fmla="*/ 22 w 22"/>
                <a:gd name="T17" fmla="*/ 53 h 53"/>
                <a:gd name="T18" fmla="*/ 22 w 22"/>
                <a:gd name="T19" fmla="*/ 3 h 53"/>
                <a:gd name="T20" fmla="*/ 22 w 22"/>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3"/>
                <a:gd name="T35" fmla="*/ 22 w 22"/>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3">
                  <a:moveTo>
                    <a:pt x="22" y="0"/>
                  </a:moveTo>
                  <a:lnTo>
                    <a:pt x="19" y="0"/>
                  </a:lnTo>
                  <a:lnTo>
                    <a:pt x="11" y="3"/>
                  </a:lnTo>
                  <a:lnTo>
                    <a:pt x="0" y="11"/>
                  </a:lnTo>
                  <a:lnTo>
                    <a:pt x="0" y="19"/>
                  </a:lnTo>
                  <a:lnTo>
                    <a:pt x="7" y="15"/>
                  </a:lnTo>
                  <a:lnTo>
                    <a:pt x="15" y="11"/>
                  </a:lnTo>
                  <a:lnTo>
                    <a:pt x="15" y="53"/>
                  </a:lnTo>
                  <a:lnTo>
                    <a:pt x="22" y="53"/>
                  </a:lnTo>
                  <a:lnTo>
                    <a:pt x="22" y="3"/>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sp>
        <p:nvSpPr>
          <p:cNvPr id="73742" name="Rectangle 34"/>
          <p:cNvSpPr>
            <a:spLocks noChangeArrowheads="1"/>
          </p:cNvSpPr>
          <p:nvPr/>
        </p:nvSpPr>
        <p:spPr bwMode="auto">
          <a:xfrm>
            <a:off x="2247749" y="2081213"/>
            <a:ext cx="7005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Long-run</a:t>
            </a:r>
            <a:endParaRPr lang="en-US" altLang="en-US" sz="2400">
              <a:latin typeface="Calibri" panose="020F0502020204030204" pitchFamily="34" charset="0"/>
              <a:cs typeface="Calibri" panose="020F0502020204030204" pitchFamily="34" charset="0"/>
            </a:endParaRPr>
          </a:p>
        </p:txBody>
      </p:sp>
      <p:sp>
        <p:nvSpPr>
          <p:cNvPr id="73743" name="Rectangle 35"/>
          <p:cNvSpPr>
            <a:spLocks noChangeArrowheads="1"/>
          </p:cNvSpPr>
          <p:nvPr/>
        </p:nvSpPr>
        <p:spPr bwMode="auto">
          <a:xfrm>
            <a:off x="2198536" y="2322513"/>
            <a:ext cx="7676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73744" name="Rectangle 36"/>
          <p:cNvSpPr>
            <a:spLocks noChangeArrowheads="1"/>
          </p:cNvSpPr>
          <p:nvPr/>
        </p:nvSpPr>
        <p:spPr bwMode="auto">
          <a:xfrm>
            <a:off x="2355699" y="2563813"/>
            <a:ext cx="509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a:t>
            </a:r>
            <a:endParaRPr lang="en-US" altLang="en-US" sz="2400">
              <a:latin typeface="Calibri" panose="020F0502020204030204" pitchFamily="34" charset="0"/>
              <a:cs typeface="Calibri" panose="020F0502020204030204" pitchFamily="34" charset="0"/>
            </a:endParaRPr>
          </a:p>
        </p:txBody>
      </p:sp>
      <p:grpSp>
        <p:nvGrpSpPr>
          <p:cNvPr id="4" name="Group 37"/>
          <p:cNvGrpSpPr>
            <a:grpSpLocks/>
          </p:cNvGrpSpPr>
          <p:nvPr/>
        </p:nvGrpSpPr>
        <p:grpSpPr bwMode="auto">
          <a:xfrm>
            <a:off x="1698473" y="2798764"/>
            <a:ext cx="4641850" cy="2655888"/>
            <a:chOff x="1570" y="1763"/>
            <a:chExt cx="2924" cy="1673"/>
          </a:xfrm>
        </p:grpSpPr>
        <p:sp>
          <p:nvSpPr>
            <p:cNvPr id="73782" name="Line 38"/>
            <p:cNvSpPr>
              <a:spLocks noChangeShapeType="1"/>
            </p:cNvSpPr>
            <p:nvPr/>
          </p:nvSpPr>
          <p:spPr bwMode="auto">
            <a:xfrm flipH="1" flipV="1">
              <a:off x="1570" y="1763"/>
              <a:ext cx="2184" cy="1579"/>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73783" name="Group 39"/>
            <p:cNvGrpSpPr>
              <a:grpSpLocks/>
            </p:cNvGrpSpPr>
            <p:nvPr/>
          </p:nvGrpSpPr>
          <p:grpSpPr bwMode="auto">
            <a:xfrm>
              <a:off x="3789" y="3139"/>
              <a:ext cx="705" cy="297"/>
              <a:chOff x="3789" y="3139"/>
              <a:chExt cx="705" cy="297"/>
            </a:xfrm>
          </p:grpSpPr>
          <p:sp>
            <p:nvSpPr>
              <p:cNvPr id="73784" name="Rectangle 40"/>
              <p:cNvSpPr>
                <a:spLocks noChangeArrowheads="1"/>
              </p:cNvSpPr>
              <p:nvPr/>
            </p:nvSpPr>
            <p:spPr bwMode="auto">
              <a:xfrm>
                <a:off x="3868" y="3139"/>
                <a:ext cx="4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73785" name="Rectangle 41"/>
              <p:cNvSpPr>
                <a:spLocks noChangeArrowheads="1"/>
              </p:cNvSpPr>
              <p:nvPr/>
            </p:nvSpPr>
            <p:spPr bwMode="auto">
              <a:xfrm>
                <a:off x="3789" y="3291"/>
                <a:ext cx="4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demand, </a:t>
                </a:r>
                <a:endParaRPr lang="en-US" altLang="en-US" sz="2400">
                  <a:latin typeface="Calibri" panose="020F0502020204030204" pitchFamily="34" charset="0"/>
                  <a:cs typeface="Calibri" panose="020F0502020204030204" pitchFamily="34" charset="0"/>
                </a:endParaRPr>
              </a:p>
            </p:txBody>
          </p:sp>
          <p:sp>
            <p:nvSpPr>
              <p:cNvPr id="73786" name="Rectangle 42"/>
              <p:cNvSpPr>
                <a:spLocks noChangeArrowheads="1"/>
              </p:cNvSpPr>
              <p:nvPr/>
            </p:nvSpPr>
            <p:spPr bwMode="auto">
              <a:xfrm>
                <a:off x="4293" y="3291"/>
                <a:ext cx="1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endParaRPr lang="en-US" altLang="en-US" sz="2400">
                  <a:latin typeface="Calibri" panose="020F0502020204030204" pitchFamily="34" charset="0"/>
                  <a:cs typeface="Calibri" panose="020F0502020204030204" pitchFamily="34" charset="0"/>
                </a:endParaRPr>
              </a:p>
            </p:txBody>
          </p:sp>
          <p:sp>
            <p:nvSpPr>
              <p:cNvPr id="73787" name="Freeform 43"/>
              <p:cNvSpPr>
                <a:spLocks/>
              </p:cNvSpPr>
              <p:nvPr/>
            </p:nvSpPr>
            <p:spPr bwMode="auto">
              <a:xfrm>
                <a:off x="4471" y="3371"/>
                <a:ext cx="23" cy="53"/>
              </a:xfrm>
              <a:custGeom>
                <a:avLst/>
                <a:gdLst>
                  <a:gd name="T0" fmla="*/ 23 w 23"/>
                  <a:gd name="T1" fmla="*/ 0 h 53"/>
                  <a:gd name="T2" fmla="*/ 19 w 23"/>
                  <a:gd name="T3" fmla="*/ 0 h 53"/>
                  <a:gd name="T4" fmla="*/ 12 w 23"/>
                  <a:gd name="T5" fmla="*/ 3 h 53"/>
                  <a:gd name="T6" fmla="*/ 0 w 23"/>
                  <a:gd name="T7" fmla="*/ 11 h 53"/>
                  <a:gd name="T8" fmla="*/ 0 w 23"/>
                  <a:gd name="T9" fmla="*/ 18 h 53"/>
                  <a:gd name="T10" fmla="*/ 8 w 23"/>
                  <a:gd name="T11" fmla="*/ 15 h 53"/>
                  <a:gd name="T12" fmla="*/ 15 w 23"/>
                  <a:gd name="T13" fmla="*/ 11 h 53"/>
                  <a:gd name="T14" fmla="*/ 15 w 23"/>
                  <a:gd name="T15" fmla="*/ 53 h 53"/>
                  <a:gd name="T16" fmla="*/ 23 w 23"/>
                  <a:gd name="T17" fmla="*/ 53 h 53"/>
                  <a:gd name="T18" fmla="*/ 23 w 23"/>
                  <a:gd name="T19" fmla="*/ 3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3"/>
                    </a:lnTo>
                    <a:lnTo>
                      <a:pt x="0" y="11"/>
                    </a:lnTo>
                    <a:lnTo>
                      <a:pt x="0" y="18"/>
                    </a:lnTo>
                    <a:lnTo>
                      <a:pt x="8" y="15"/>
                    </a:lnTo>
                    <a:lnTo>
                      <a:pt x="15" y="11"/>
                    </a:lnTo>
                    <a:lnTo>
                      <a:pt x="15" y="53"/>
                    </a:lnTo>
                    <a:lnTo>
                      <a:pt x="23" y="53"/>
                    </a:lnTo>
                    <a:lnTo>
                      <a:pt x="23" y="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6" name="Group 44"/>
          <p:cNvGrpSpPr>
            <a:grpSpLocks/>
          </p:cNvGrpSpPr>
          <p:nvPr/>
        </p:nvGrpSpPr>
        <p:grpSpPr bwMode="auto">
          <a:xfrm>
            <a:off x="404661" y="3695699"/>
            <a:ext cx="3013075" cy="2330450"/>
            <a:chOff x="755" y="2328"/>
            <a:chExt cx="1898" cy="1468"/>
          </a:xfrm>
        </p:grpSpPr>
        <p:grpSp>
          <p:nvGrpSpPr>
            <p:cNvPr id="73772" name="Group 45"/>
            <p:cNvGrpSpPr>
              <a:grpSpLocks/>
            </p:cNvGrpSpPr>
            <p:nvPr/>
          </p:nvGrpSpPr>
          <p:grpSpPr bwMode="auto">
            <a:xfrm>
              <a:off x="755" y="2328"/>
              <a:ext cx="1898" cy="156"/>
              <a:chOff x="755" y="2328"/>
              <a:chExt cx="1898" cy="156"/>
            </a:xfrm>
          </p:grpSpPr>
          <p:sp>
            <p:nvSpPr>
              <p:cNvPr id="73776" name="Freeform 46"/>
              <p:cNvSpPr>
                <a:spLocks/>
              </p:cNvSpPr>
              <p:nvPr/>
            </p:nvSpPr>
            <p:spPr bwMode="auto">
              <a:xfrm>
                <a:off x="918" y="2404"/>
                <a:ext cx="1544" cy="1"/>
              </a:xfrm>
              <a:custGeom>
                <a:avLst/>
                <a:gdLst>
                  <a:gd name="T0" fmla="*/ 0 w 1544"/>
                  <a:gd name="T1" fmla="*/ 0 h 1"/>
                  <a:gd name="T2" fmla="*/ 1544 w 1544"/>
                  <a:gd name="T3" fmla="*/ 0 h 1"/>
                  <a:gd name="T4" fmla="*/ 0 60000 65536"/>
                  <a:gd name="T5" fmla="*/ 0 60000 65536"/>
                  <a:gd name="T6" fmla="*/ 0 w 1544"/>
                  <a:gd name="T7" fmla="*/ 0 h 1"/>
                  <a:gd name="T8" fmla="*/ 1544 w 1544"/>
                  <a:gd name="T9" fmla="*/ 1 h 1"/>
                </a:gdLst>
                <a:ahLst/>
                <a:cxnLst>
                  <a:cxn ang="T4">
                    <a:pos x="T0" y="T1"/>
                  </a:cxn>
                  <a:cxn ang="T5">
                    <a:pos x="T2" y="T3"/>
                  </a:cxn>
                </a:cxnLst>
                <a:rect l="T6" t="T7" r="T8" b="T9"/>
                <a:pathLst>
                  <a:path w="1544" h="1">
                    <a:moveTo>
                      <a:pt x="0" y="0"/>
                    </a:moveTo>
                    <a:lnTo>
                      <a:pt x="1544" y="0"/>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77" name="Oval 47"/>
              <p:cNvSpPr>
                <a:spLocks noChangeArrowheads="1"/>
              </p:cNvSpPr>
              <p:nvPr/>
            </p:nvSpPr>
            <p:spPr bwMode="auto">
              <a:xfrm>
                <a:off x="2424" y="2370"/>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78" name="Rectangle 48"/>
              <p:cNvSpPr>
                <a:spLocks noChangeArrowheads="1"/>
              </p:cNvSpPr>
              <p:nvPr/>
            </p:nvSpPr>
            <p:spPr bwMode="auto">
              <a:xfrm>
                <a:off x="2583" y="2328"/>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grpSp>
            <p:nvGrpSpPr>
              <p:cNvPr id="73779" name="Group 49"/>
              <p:cNvGrpSpPr>
                <a:grpSpLocks/>
              </p:cNvGrpSpPr>
              <p:nvPr/>
            </p:nvGrpSpPr>
            <p:grpSpPr bwMode="auto">
              <a:xfrm>
                <a:off x="755" y="2339"/>
                <a:ext cx="107" cy="145"/>
                <a:chOff x="755" y="2339"/>
                <a:chExt cx="107" cy="145"/>
              </a:xfrm>
            </p:grpSpPr>
            <p:sp>
              <p:nvSpPr>
                <p:cNvPr id="73780" name="Rectangle 50"/>
                <p:cNvSpPr>
                  <a:spLocks noChangeArrowheads="1"/>
                </p:cNvSpPr>
                <p:nvPr/>
              </p:nvSpPr>
              <p:spPr bwMode="auto">
                <a:xfrm>
                  <a:off x="755" y="2339"/>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73781" name="Freeform 51"/>
                <p:cNvSpPr>
                  <a:spLocks/>
                </p:cNvSpPr>
                <p:nvPr/>
              </p:nvSpPr>
              <p:spPr bwMode="auto">
                <a:xfrm>
                  <a:off x="839" y="2415"/>
                  <a:ext cx="23" cy="57"/>
                </a:xfrm>
                <a:custGeom>
                  <a:avLst/>
                  <a:gdLst>
                    <a:gd name="T0" fmla="*/ 23 w 23"/>
                    <a:gd name="T1" fmla="*/ 0 h 57"/>
                    <a:gd name="T2" fmla="*/ 19 w 23"/>
                    <a:gd name="T3" fmla="*/ 0 h 57"/>
                    <a:gd name="T4" fmla="*/ 11 w 23"/>
                    <a:gd name="T5" fmla="*/ 8 h 57"/>
                    <a:gd name="T6" fmla="*/ 0 w 23"/>
                    <a:gd name="T7" fmla="*/ 15 h 57"/>
                    <a:gd name="T8" fmla="*/ 0 w 23"/>
                    <a:gd name="T9" fmla="*/ 23 h 57"/>
                    <a:gd name="T10" fmla="*/ 7 w 23"/>
                    <a:gd name="T11" fmla="*/ 19 h 57"/>
                    <a:gd name="T12" fmla="*/ 15 w 23"/>
                    <a:gd name="T13" fmla="*/ 11 h 57"/>
                    <a:gd name="T14" fmla="*/ 15 w 23"/>
                    <a:gd name="T15" fmla="*/ 57 h 57"/>
                    <a:gd name="T16" fmla="*/ 23 w 23"/>
                    <a:gd name="T17" fmla="*/ 57 h 57"/>
                    <a:gd name="T18" fmla="*/ 23 w 23"/>
                    <a:gd name="T19" fmla="*/ 4 h 57"/>
                    <a:gd name="T20" fmla="*/ 23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3773" name="Group 52"/>
            <p:cNvGrpSpPr>
              <a:grpSpLocks/>
            </p:cNvGrpSpPr>
            <p:nvPr/>
          </p:nvGrpSpPr>
          <p:grpSpPr bwMode="auto">
            <a:xfrm>
              <a:off x="2420" y="3651"/>
              <a:ext cx="106" cy="145"/>
              <a:chOff x="2420" y="3651"/>
              <a:chExt cx="106" cy="145"/>
            </a:xfrm>
          </p:grpSpPr>
          <p:sp>
            <p:nvSpPr>
              <p:cNvPr id="73774" name="Rectangle 53"/>
              <p:cNvSpPr>
                <a:spLocks noChangeArrowheads="1"/>
              </p:cNvSpPr>
              <p:nvPr/>
            </p:nvSpPr>
            <p:spPr bwMode="auto">
              <a:xfrm>
                <a:off x="2420" y="3651"/>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73775" name="Freeform 54"/>
              <p:cNvSpPr>
                <a:spLocks/>
              </p:cNvSpPr>
              <p:nvPr/>
            </p:nvSpPr>
            <p:spPr bwMode="auto">
              <a:xfrm>
                <a:off x="2503" y="3731"/>
                <a:ext cx="23" cy="53"/>
              </a:xfrm>
              <a:custGeom>
                <a:avLst/>
                <a:gdLst>
                  <a:gd name="T0" fmla="*/ 23 w 23"/>
                  <a:gd name="T1" fmla="*/ 0 h 53"/>
                  <a:gd name="T2" fmla="*/ 16 w 23"/>
                  <a:gd name="T3" fmla="*/ 0 h 53"/>
                  <a:gd name="T4" fmla="*/ 12 w 23"/>
                  <a:gd name="T5" fmla="*/ 4 h 53"/>
                  <a:gd name="T6" fmla="*/ 0 w 23"/>
                  <a:gd name="T7" fmla="*/ 11 h 53"/>
                  <a:gd name="T8" fmla="*/ 0 w 23"/>
                  <a:gd name="T9" fmla="*/ 19 h 53"/>
                  <a:gd name="T10" fmla="*/ 8 w 23"/>
                  <a:gd name="T11" fmla="*/ 15 h 53"/>
                  <a:gd name="T12" fmla="*/ 16 w 23"/>
                  <a:gd name="T13" fmla="*/ 11 h 53"/>
                  <a:gd name="T14" fmla="*/ 16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10" name="Group 55"/>
          <p:cNvGrpSpPr>
            <a:grpSpLocks/>
          </p:cNvGrpSpPr>
          <p:nvPr/>
        </p:nvGrpSpPr>
        <p:grpSpPr bwMode="auto">
          <a:xfrm>
            <a:off x="755499" y="3125790"/>
            <a:ext cx="3851275" cy="2570163"/>
            <a:chOff x="976" y="1969"/>
            <a:chExt cx="2426" cy="1619"/>
          </a:xfrm>
        </p:grpSpPr>
        <p:sp>
          <p:nvSpPr>
            <p:cNvPr id="73770" name="Line 56"/>
            <p:cNvSpPr>
              <a:spLocks noChangeShapeType="1"/>
            </p:cNvSpPr>
            <p:nvPr/>
          </p:nvSpPr>
          <p:spPr bwMode="auto">
            <a:xfrm flipH="1" flipV="1">
              <a:off x="976" y="1969"/>
              <a:ext cx="2184" cy="1579"/>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71" name="Rectangle 57"/>
            <p:cNvSpPr>
              <a:spLocks noChangeArrowheads="1"/>
            </p:cNvSpPr>
            <p:nvPr/>
          </p:nvSpPr>
          <p:spPr bwMode="auto">
            <a:xfrm>
              <a:off x="3216" y="3443"/>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12" name="Group 61"/>
          <p:cNvGrpSpPr>
            <a:grpSpLocks/>
          </p:cNvGrpSpPr>
          <p:nvPr/>
        </p:nvGrpSpPr>
        <p:grpSpPr bwMode="auto">
          <a:xfrm>
            <a:off x="4259111" y="4343401"/>
            <a:ext cx="2813050" cy="727075"/>
            <a:chOff x="3183" y="2736"/>
            <a:chExt cx="1772" cy="458"/>
          </a:xfrm>
        </p:grpSpPr>
        <p:sp>
          <p:nvSpPr>
            <p:cNvPr id="73765" name="Line 62"/>
            <p:cNvSpPr>
              <a:spLocks noChangeShapeType="1"/>
            </p:cNvSpPr>
            <p:nvPr/>
          </p:nvSpPr>
          <p:spPr bwMode="auto">
            <a:xfrm flipH="1">
              <a:off x="3183" y="2827"/>
              <a:ext cx="537" cy="3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73766" name="Group 63"/>
            <p:cNvGrpSpPr>
              <a:grpSpLocks/>
            </p:cNvGrpSpPr>
            <p:nvPr/>
          </p:nvGrpSpPr>
          <p:grpSpPr bwMode="auto">
            <a:xfrm>
              <a:off x="3686" y="2736"/>
              <a:ext cx="1269" cy="320"/>
              <a:chOff x="3686" y="2736"/>
              <a:chExt cx="1269" cy="320"/>
            </a:xfrm>
          </p:grpSpPr>
          <p:sp>
            <p:nvSpPr>
              <p:cNvPr id="73767" name="Rectangle 64"/>
              <p:cNvSpPr>
                <a:spLocks noChangeArrowheads="1"/>
              </p:cNvSpPr>
              <p:nvPr/>
            </p:nvSpPr>
            <p:spPr bwMode="auto">
              <a:xfrm>
                <a:off x="3686" y="2736"/>
                <a:ext cx="1269" cy="3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68" name="Rectangle 65"/>
              <p:cNvSpPr>
                <a:spLocks noChangeArrowheads="1"/>
              </p:cNvSpPr>
              <p:nvPr/>
            </p:nvSpPr>
            <p:spPr bwMode="auto">
              <a:xfrm>
                <a:off x="3724" y="2749"/>
                <a:ext cx="7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 decrease in</a:t>
                </a:r>
                <a:endParaRPr lang="en-US" altLang="en-US" sz="2400">
                  <a:latin typeface="Calibri" panose="020F0502020204030204" pitchFamily="34" charset="0"/>
                  <a:cs typeface="Calibri" panose="020F0502020204030204" pitchFamily="34" charset="0"/>
                </a:endParaRPr>
              </a:p>
            </p:txBody>
          </p:sp>
          <p:sp>
            <p:nvSpPr>
              <p:cNvPr id="73769" name="Rectangle 66"/>
              <p:cNvSpPr>
                <a:spLocks noChangeArrowheads="1"/>
              </p:cNvSpPr>
              <p:nvPr/>
            </p:nvSpPr>
            <p:spPr bwMode="auto">
              <a:xfrm>
                <a:off x="3724" y="2900"/>
                <a:ext cx="108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 . . .</a:t>
                </a:r>
                <a:endParaRPr lang="en-US" altLang="en-US" sz="2400">
                  <a:latin typeface="Calibri" panose="020F0502020204030204" pitchFamily="34" charset="0"/>
                  <a:cs typeface="Calibri" panose="020F0502020204030204" pitchFamily="34" charset="0"/>
                </a:endParaRPr>
              </a:p>
            </p:txBody>
          </p:sp>
        </p:grpSp>
      </p:grpSp>
      <p:grpSp>
        <p:nvGrpSpPr>
          <p:cNvPr id="14" name="Group 67"/>
          <p:cNvGrpSpPr>
            <a:grpSpLocks/>
          </p:cNvGrpSpPr>
          <p:nvPr/>
        </p:nvGrpSpPr>
        <p:grpSpPr bwMode="auto">
          <a:xfrm>
            <a:off x="428474" y="1109664"/>
            <a:ext cx="4138613" cy="3106737"/>
            <a:chOff x="770" y="699"/>
            <a:chExt cx="2607" cy="1957"/>
          </a:xfrm>
        </p:grpSpPr>
        <p:sp>
          <p:nvSpPr>
            <p:cNvPr id="73762" name="Line 68"/>
            <p:cNvSpPr>
              <a:spLocks noChangeShapeType="1"/>
            </p:cNvSpPr>
            <p:nvPr/>
          </p:nvSpPr>
          <p:spPr bwMode="auto">
            <a:xfrm>
              <a:off x="987" y="848"/>
              <a:ext cx="1018" cy="180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63" name="Rectangle 69"/>
            <p:cNvSpPr>
              <a:spLocks noChangeArrowheads="1"/>
            </p:cNvSpPr>
            <p:nvPr/>
          </p:nvSpPr>
          <p:spPr bwMode="auto">
            <a:xfrm>
              <a:off x="770" y="699"/>
              <a:ext cx="2607" cy="17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64" name="Rectangle 70"/>
            <p:cNvSpPr>
              <a:spLocks noChangeArrowheads="1"/>
            </p:cNvSpPr>
            <p:nvPr/>
          </p:nvSpPr>
          <p:spPr bwMode="auto">
            <a:xfrm>
              <a:off x="827" y="720"/>
              <a:ext cx="22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causes output to fall in the short run . . .</a:t>
              </a:r>
              <a:endParaRPr lang="en-US" altLang="en-US" sz="2400">
                <a:latin typeface="Calibri" panose="020F0502020204030204" pitchFamily="34" charset="0"/>
                <a:cs typeface="Calibri" panose="020F0502020204030204" pitchFamily="34" charset="0"/>
              </a:endParaRPr>
            </a:p>
          </p:txBody>
        </p:sp>
      </p:grpSp>
      <p:grpSp>
        <p:nvGrpSpPr>
          <p:cNvPr id="17" name="Group 83"/>
          <p:cNvGrpSpPr>
            <a:grpSpLocks/>
          </p:cNvGrpSpPr>
          <p:nvPr/>
        </p:nvGrpSpPr>
        <p:grpSpPr bwMode="auto">
          <a:xfrm>
            <a:off x="399899" y="4706948"/>
            <a:ext cx="3016250" cy="230188"/>
            <a:chOff x="752" y="2965"/>
            <a:chExt cx="1900" cy="145"/>
          </a:xfrm>
        </p:grpSpPr>
        <p:sp>
          <p:nvSpPr>
            <p:cNvPr id="73758" name="Oval 84"/>
            <p:cNvSpPr>
              <a:spLocks noChangeArrowheads="1"/>
            </p:cNvSpPr>
            <p:nvPr/>
          </p:nvSpPr>
          <p:spPr bwMode="auto">
            <a:xfrm>
              <a:off x="2424" y="299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59" name="Line 85"/>
            <p:cNvSpPr>
              <a:spLocks noChangeShapeType="1"/>
            </p:cNvSpPr>
            <p:nvPr/>
          </p:nvSpPr>
          <p:spPr bwMode="auto">
            <a:xfrm>
              <a:off x="918" y="3033"/>
              <a:ext cx="1544"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60" name="Rectangle 86"/>
            <p:cNvSpPr>
              <a:spLocks noChangeArrowheads="1"/>
            </p:cNvSpPr>
            <p:nvPr/>
          </p:nvSpPr>
          <p:spPr bwMode="auto">
            <a:xfrm>
              <a:off x="2587" y="2965"/>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C</a:t>
              </a:r>
              <a:endParaRPr lang="en-US" altLang="en-US" sz="2400">
                <a:latin typeface="Calibri" panose="020F0502020204030204" pitchFamily="34" charset="0"/>
                <a:cs typeface="Calibri" panose="020F0502020204030204" pitchFamily="34" charset="0"/>
              </a:endParaRPr>
            </a:p>
          </p:txBody>
        </p:sp>
        <p:sp>
          <p:nvSpPr>
            <p:cNvPr id="73761" name="Rectangle 87"/>
            <p:cNvSpPr>
              <a:spLocks noChangeArrowheads="1"/>
            </p:cNvSpPr>
            <p:nvPr/>
          </p:nvSpPr>
          <p:spPr bwMode="auto">
            <a:xfrm>
              <a:off x="752" y="296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3</a:t>
              </a:r>
              <a:endParaRPr lang="en-US" altLang="en-US" sz="2400">
                <a:latin typeface="Calibri" panose="020F0502020204030204" pitchFamily="34" charset="0"/>
                <a:cs typeface="Calibri" panose="020F0502020204030204" pitchFamily="34" charset="0"/>
              </a:endParaRPr>
            </a:p>
          </p:txBody>
        </p:sp>
      </p:grpSp>
      <p:grpSp>
        <p:nvGrpSpPr>
          <p:cNvPr id="18" name="Group 88"/>
          <p:cNvGrpSpPr>
            <a:grpSpLocks/>
          </p:cNvGrpSpPr>
          <p:nvPr/>
        </p:nvGrpSpPr>
        <p:grpSpPr bwMode="auto">
          <a:xfrm>
            <a:off x="399898" y="4200526"/>
            <a:ext cx="2312988" cy="1825626"/>
            <a:chOff x="752" y="2646"/>
            <a:chExt cx="1457" cy="1150"/>
          </a:xfrm>
        </p:grpSpPr>
        <p:sp>
          <p:nvSpPr>
            <p:cNvPr id="73753" name="Oval 89"/>
            <p:cNvSpPr>
              <a:spLocks noChangeArrowheads="1"/>
            </p:cNvSpPr>
            <p:nvPr/>
          </p:nvSpPr>
          <p:spPr bwMode="auto">
            <a:xfrm>
              <a:off x="1978" y="267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3754" name="Freeform 90"/>
            <p:cNvSpPr>
              <a:spLocks/>
            </p:cNvSpPr>
            <p:nvPr/>
          </p:nvSpPr>
          <p:spPr bwMode="auto">
            <a:xfrm>
              <a:off x="918" y="2713"/>
              <a:ext cx="1098" cy="904"/>
            </a:xfrm>
            <a:custGeom>
              <a:avLst/>
              <a:gdLst>
                <a:gd name="T0" fmla="*/ 0 w 1098"/>
                <a:gd name="T1" fmla="*/ 0 h 904"/>
                <a:gd name="T2" fmla="*/ 1098 w 1098"/>
                <a:gd name="T3" fmla="*/ 0 h 904"/>
                <a:gd name="T4" fmla="*/ 1098 w 1098"/>
                <a:gd name="T5" fmla="*/ 904 h 904"/>
                <a:gd name="T6" fmla="*/ 0 60000 65536"/>
                <a:gd name="T7" fmla="*/ 0 60000 65536"/>
                <a:gd name="T8" fmla="*/ 0 60000 65536"/>
                <a:gd name="T9" fmla="*/ 0 w 1098"/>
                <a:gd name="T10" fmla="*/ 0 h 904"/>
                <a:gd name="T11" fmla="*/ 1098 w 1098"/>
                <a:gd name="T12" fmla="*/ 904 h 904"/>
              </a:gdLst>
              <a:ahLst/>
              <a:cxnLst>
                <a:cxn ang="T6">
                  <a:pos x="T0" y="T1"/>
                </a:cxn>
                <a:cxn ang="T7">
                  <a:pos x="T2" y="T3"/>
                </a:cxn>
                <a:cxn ang="T8">
                  <a:pos x="T4" y="T5"/>
                </a:cxn>
              </a:cxnLst>
              <a:rect l="T9" t="T10" r="T11" b="T12"/>
              <a:pathLst>
                <a:path w="1098" h="904">
                  <a:moveTo>
                    <a:pt x="0" y="0"/>
                  </a:moveTo>
                  <a:lnTo>
                    <a:pt x="1098" y="0"/>
                  </a:lnTo>
                  <a:lnTo>
                    <a:pt x="1098" y="904"/>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3755" name="Rectangle 91"/>
            <p:cNvSpPr>
              <a:spLocks noChangeArrowheads="1"/>
            </p:cNvSpPr>
            <p:nvPr/>
          </p:nvSpPr>
          <p:spPr bwMode="auto">
            <a:xfrm>
              <a:off x="2143" y="2646"/>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73756" name="Rectangle 92"/>
            <p:cNvSpPr>
              <a:spLocks noChangeArrowheads="1"/>
            </p:cNvSpPr>
            <p:nvPr/>
          </p:nvSpPr>
          <p:spPr bwMode="auto">
            <a:xfrm>
              <a:off x="752" y="2650"/>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73757" name="Rectangle 93"/>
            <p:cNvSpPr>
              <a:spLocks noChangeArrowheads="1"/>
            </p:cNvSpPr>
            <p:nvPr/>
          </p:nvSpPr>
          <p:spPr bwMode="auto">
            <a:xfrm>
              <a:off x="1973" y="3651"/>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3765360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5733"/>
                                        </p:tgtEl>
                                        <p:attrNameLst>
                                          <p:attrName>style.visibility</p:attrName>
                                        </p:attrNameLst>
                                      </p:cBhvr>
                                      <p:to>
                                        <p:strVal val="visible"/>
                                      </p:to>
                                    </p:set>
                                    <p:animEffect transition="in" filter="wipe(right)">
                                      <p:cBhvr>
                                        <p:cTn id="7" dur="500"/>
                                        <p:tgtEl>
                                          <p:spTgt spid="1157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3"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strips(upRight)">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3"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upRight)">
                                      <p:cBhvr>
                                        <p:cTn id="22" dur="5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5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08" grpId="0" animBg="1"/>
      <p:bldP spid="115733"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Text Box 96"/>
          <p:cNvSpPr txBox="1">
            <a:spLocks noChangeArrowheads="1"/>
          </p:cNvSpPr>
          <p:nvPr/>
        </p:nvSpPr>
        <p:spPr bwMode="auto">
          <a:xfrm>
            <a:off x="7377238" y="1000052"/>
            <a:ext cx="4715529" cy="5632311"/>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2000" b="1" dirty="0">
                <a:latin typeface="Calibri" panose="020F0502020204030204" pitchFamily="34" charset="0"/>
                <a:cs typeface="Calibri" panose="020F0502020204030204" pitchFamily="34" charset="0"/>
              </a:rPr>
              <a:t>If the shock to </a:t>
            </a:r>
            <a:r>
              <a:rPr lang="en-US" altLang="en-US" sz="2000" b="1" i="1" dirty="0">
                <a:latin typeface="Calibri" panose="020F0502020204030204" pitchFamily="34" charset="0"/>
                <a:cs typeface="Calibri" panose="020F0502020204030204" pitchFamily="34" charset="0"/>
              </a:rPr>
              <a:t>AD</a:t>
            </a:r>
            <a:r>
              <a:rPr lang="en-US" altLang="en-US" sz="2000" b="1" dirty="0">
                <a:latin typeface="Calibri" panose="020F0502020204030204" pitchFamily="34" charset="0"/>
                <a:cs typeface="Calibri" panose="020F0502020204030204" pitchFamily="34" charset="0"/>
              </a:rPr>
              <a:t> is permanent, </a:t>
            </a:r>
            <a:r>
              <a:rPr lang="en-US" altLang="en-US" sz="2000" b="1" dirty="0" smtClean="0">
                <a:latin typeface="Calibri" panose="020F0502020204030204" pitchFamily="34" charset="0"/>
                <a:cs typeface="Calibri" panose="020F0502020204030204" pitchFamily="34" charset="0"/>
              </a:rPr>
              <a:t>the economy will stay at </a:t>
            </a:r>
            <a:r>
              <a:rPr lang="en-US" altLang="en-US" sz="2000" b="1" i="1" dirty="0" smtClean="0">
                <a:latin typeface="Calibri" panose="020F0502020204030204" pitchFamily="34" charset="0"/>
                <a:cs typeface="Calibri" panose="020F0502020204030204" pitchFamily="34" charset="0"/>
              </a:rPr>
              <a:t>B</a:t>
            </a:r>
            <a:r>
              <a:rPr lang="en-US" altLang="en-US" sz="2000" b="1" dirty="0" smtClean="0">
                <a:latin typeface="Calibri" panose="020F0502020204030204" pitchFamily="34" charset="0"/>
                <a:cs typeface="Calibri" panose="020F0502020204030204" pitchFamily="34" charset="0"/>
              </a:rPr>
              <a:t> for a while and the recession will show no signs of ending. </a:t>
            </a:r>
          </a:p>
          <a:p>
            <a:pPr>
              <a:spcBef>
                <a:spcPct val="50000"/>
              </a:spcBef>
              <a:buFontTx/>
              <a:buNone/>
            </a:pPr>
            <a:r>
              <a:rPr lang="en-US" altLang="en-US" sz="2000" b="1" dirty="0" smtClean="0">
                <a:latin typeface="Calibri" panose="020F0502020204030204" pitchFamily="34" charset="0"/>
                <a:cs typeface="Calibri" panose="020F0502020204030204" pitchFamily="34" charset="0"/>
              </a:rPr>
              <a:t>But eventually the economy will begin to heal itself.</a:t>
            </a:r>
          </a:p>
          <a:p>
            <a:pPr>
              <a:spcBef>
                <a:spcPct val="50000"/>
              </a:spcBef>
              <a:buFontTx/>
              <a:buNone/>
            </a:pPr>
            <a:r>
              <a:rPr lang="en-US" altLang="en-US" sz="2000" b="1" dirty="0" smtClean="0">
                <a:latin typeface="Calibri" panose="020F0502020204030204" pitchFamily="34" charset="0"/>
                <a:cs typeface="Calibri" panose="020F0502020204030204" pitchFamily="34" charset="0"/>
              </a:rPr>
              <a:t>The continued high unemployment will cause (</a:t>
            </a:r>
            <a:r>
              <a:rPr lang="en-US" altLang="en-US" sz="2000" b="1" dirty="0" err="1" smtClean="0">
                <a:latin typeface="Calibri" panose="020F0502020204030204" pitchFamily="34" charset="0"/>
                <a:cs typeface="Calibri" panose="020F0502020204030204" pitchFamily="34" charset="0"/>
              </a:rPr>
              <a:t>i</a:t>
            </a:r>
            <a:r>
              <a:rPr lang="en-US" altLang="en-US" sz="2000" b="1" dirty="0" smtClean="0">
                <a:latin typeface="Calibri" panose="020F0502020204030204" pitchFamily="34" charset="0"/>
                <a:cs typeface="Calibri" panose="020F0502020204030204" pitchFamily="34" charset="0"/>
              </a:rPr>
              <a:t>) wages to fall. So, people will (ii) expect the price level to fall (</a:t>
            </a:r>
            <a:r>
              <a:rPr lang="en-US" altLang="en-US" sz="2000" b="1" i="1" dirty="0" err="1" smtClean="0">
                <a:latin typeface="Calibri" panose="020F0502020204030204" pitchFamily="34" charset="0"/>
                <a:cs typeface="Calibri" panose="020F0502020204030204" pitchFamily="34" charset="0"/>
              </a:rPr>
              <a:t>P</a:t>
            </a:r>
            <a:r>
              <a:rPr lang="en-US" altLang="en-US" sz="2000" b="1" baseline="30000" dirty="0" err="1" smtClean="0">
                <a:latin typeface="Calibri" panose="020F0502020204030204" pitchFamily="34" charset="0"/>
                <a:cs typeface="Calibri" panose="020F0502020204030204" pitchFamily="34" charset="0"/>
              </a:rPr>
              <a:t>e</a:t>
            </a:r>
            <a:r>
              <a:rPr lang="en-US" altLang="en-US" sz="2000" b="1" dirty="0" smtClean="0">
                <a:latin typeface="Calibri" panose="020F0502020204030204" pitchFamily="34" charset="0"/>
                <a:cs typeface="Calibri" panose="020F0502020204030204" pitchFamily="34" charset="0"/>
              </a:rPr>
              <a:t>↓). </a:t>
            </a:r>
          </a:p>
          <a:p>
            <a:pPr>
              <a:spcBef>
                <a:spcPct val="50000"/>
              </a:spcBef>
              <a:buFontTx/>
              <a:buNone/>
            </a:pPr>
            <a:r>
              <a:rPr lang="en-US" altLang="en-US" sz="2000" b="1" dirty="0" smtClean="0">
                <a:latin typeface="Calibri" panose="020F0502020204030204" pitchFamily="34" charset="0"/>
                <a:cs typeface="Calibri" panose="020F0502020204030204" pitchFamily="34" charset="0"/>
              </a:rPr>
              <a:t>We saw earlier that </a:t>
            </a:r>
            <a:r>
              <a:rPr lang="en-US" altLang="en-US" sz="2000" b="1" i="1" dirty="0" err="1">
                <a:latin typeface="Calibri" panose="020F0502020204030204" pitchFamily="34" charset="0"/>
                <a:cs typeface="Calibri" panose="020F0502020204030204" pitchFamily="34" charset="0"/>
              </a:rPr>
              <a:t>P</a:t>
            </a:r>
            <a:r>
              <a:rPr lang="en-US" altLang="en-US" sz="2000" b="1" baseline="30000" dirty="0" err="1">
                <a:latin typeface="Calibri" panose="020F0502020204030204" pitchFamily="34" charset="0"/>
                <a:cs typeface="Calibri" panose="020F0502020204030204" pitchFamily="34" charset="0"/>
              </a:rPr>
              <a:t>e</a:t>
            </a:r>
            <a:r>
              <a:rPr lang="en-US" altLang="en-US" sz="2000" b="1" dirty="0">
                <a:latin typeface="Calibri" panose="020F0502020204030204" pitchFamily="34" charset="0"/>
                <a:cs typeface="Calibri" panose="020F0502020204030204" pitchFamily="34" charset="0"/>
              </a:rPr>
              <a:t>↓ </a:t>
            </a:r>
            <a:r>
              <a:rPr lang="en-US" altLang="en-US" sz="2000" b="1" dirty="0" smtClean="0">
                <a:latin typeface="Calibri" panose="020F0502020204030204" pitchFamily="34" charset="0"/>
                <a:cs typeface="Calibri" panose="020F0502020204030204" pitchFamily="34" charset="0"/>
              </a:rPr>
              <a:t>causes (iii) </a:t>
            </a:r>
            <a:r>
              <a:rPr lang="en-US" altLang="en-US" sz="2000" b="1" i="1" dirty="0">
                <a:latin typeface="Calibri" panose="020F0502020204030204" pitchFamily="34" charset="0"/>
                <a:cs typeface="Calibri" panose="020F0502020204030204" pitchFamily="34" charset="0"/>
              </a:rPr>
              <a:t>AS</a:t>
            </a:r>
            <a:r>
              <a:rPr lang="en-US" altLang="en-US" sz="2000" b="1" dirty="0">
                <a:latin typeface="Calibri" panose="020F0502020204030204" pitchFamily="34" charset="0"/>
                <a:cs typeface="Calibri" panose="020F0502020204030204" pitchFamily="34" charset="0"/>
              </a:rPr>
              <a:t> to </a:t>
            </a:r>
            <a:r>
              <a:rPr lang="en-US" altLang="en-US" sz="2000" b="1" dirty="0" smtClean="0">
                <a:latin typeface="Calibri" panose="020F0502020204030204" pitchFamily="34" charset="0"/>
                <a:cs typeface="Calibri" panose="020F0502020204030204" pitchFamily="34" charset="0"/>
              </a:rPr>
              <a:t>fall, say, to </a:t>
            </a:r>
            <a:r>
              <a:rPr lang="en-US" altLang="en-US" sz="2000" b="1" i="1" dirty="0" smtClean="0">
                <a:latin typeface="Calibri" panose="020F0502020204030204" pitchFamily="34" charset="0"/>
                <a:cs typeface="Calibri" panose="020F0502020204030204" pitchFamily="34" charset="0"/>
              </a:rPr>
              <a:t>AS</a:t>
            </a:r>
            <a:r>
              <a:rPr lang="en-US" altLang="en-US" sz="2000" b="1" baseline="-25000" dirty="0" smtClean="0">
                <a:latin typeface="Calibri" panose="020F0502020204030204" pitchFamily="34" charset="0"/>
                <a:cs typeface="Calibri" panose="020F0502020204030204" pitchFamily="34" charset="0"/>
              </a:rPr>
              <a:t>2</a:t>
            </a:r>
            <a:r>
              <a:rPr lang="en-US" altLang="en-US" sz="2000" b="1" dirty="0" smtClean="0">
                <a:latin typeface="Calibri" panose="020F0502020204030204" pitchFamily="34" charset="0"/>
                <a:cs typeface="Calibri" panose="020F0502020204030204" pitchFamily="34" charset="0"/>
              </a:rPr>
              <a:t>. The new short run equilibrium will be at </a:t>
            </a:r>
            <a:r>
              <a:rPr lang="en-US" altLang="en-US" sz="2000" b="1" i="1" dirty="0" smtClean="0">
                <a:latin typeface="Calibri" panose="020F0502020204030204" pitchFamily="34" charset="0"/>
                <a:cs typeface="Calibri" panose="020F0502020204030204" pitchFamily="34" charset="0"/>
              </a:rPr>
              <a:t>B</a:t>
            </a:r>
            <a:r>
              <a:rPr lang="en-US" altLang="en-US" sz="2000" b="1" dirty="0" smtClean="0">
                <a:latin typeface="Calibri" panose="020F0502020204030204" pitchFamily="34" charset="0"/>
                <a:cs typeface="Calibri" panose="020F0502020204030204" pitchFamily="34" charset="0"/>
              </a:rPr>
              <a:t>* and output will begin to recover. </a:t>
            </a:r>
          </a:p>
          <a:p>
            <a:pPr>
              <a:spcBef>
                <a:spcPct val="50000"/>
              </a:spcBef>
              <a:buFontTx/>
              <a:buNone/>
            </a:pPr>
            <a:r>
              <a:rPr lang="en-US" altLang="en-US" sz="2000" b="1" dirty="0" smtClean="0">
                <a:latin typeface="Calibri" panose="020F0502020204030204" pitchFamily="34" charset="0"/>
                <a:cs typeface="Calibri" panose="020F0502020204030204" pitchFamily="34" charset="0"/>
              </a:rPr>
              <a:t>At </a:t>
            </a:r>
            <a:r>
              <a:rPr lang="en-US" altLang="en-US" sz="2000" b="1" i="1" dirty="0" smtClean="0">
                <a:latin typeface="Calibri" panose="020F0502020204030204" pitchFamily="34" charset="0"/>
                <a:cs typeface="Calibri" panose="020F0502020204030204" pitchFamily="34" charset="0"/>
              </a:rPr>
              <a:t>B</a:t>
            </a:r>
            <a:r>
              <a:rPr lang="en-US" altLang="en-US" sz="2000" b="1" dirty="0" smtClean="0">
                <a:latin typeface="Calibri" panose="020F0502020204030204" pitchFamily="34" charset="0"/>
                <a:cs typeface="Calibri" panose="020F0502020204030204" pitchFamily="34" charset="0"/>
              </a:rPr>
              <a:t>*, the recession will continue, causing steps (</a:t>
            </a:r>
            <a:r>
              <a:rPr lang="en-US" altLang="en-US" sz="2000" b="1" dirty="0" err="1" smtClean="0">
                <a:latin typeface="Calibri" panose="020F0502020204030204" pitchFamily="34" charset="0"/>
                <a:cs typeface="Calibri" panose="020F0502020204030204" pitchFamily="34" charset="0"/>
              </a:rPr>
              <a:t>i</a:t>
            </a:r>
            <a:r>
              <a:rPr lang="en-US" altLang="en-US" sz="2000" b="1" dirty="0" smtClean="0">
                <a:latin typeface="Calibri" panose="020F0502020204030204" pitchFamily="34" charset="0"/>
                <a:cs typeface="Calibri" panose="020F0502020204030204" pitchFamily="34" charset="0"/>
              </a:rPr>
              <a:t>), (ii) and (iii) to repeat … until the economy reaches a new long-run equilibrium at </a:t>
            </a:r>
            <a:r>
              <a:rPr lang="en-US" altLang="en-US" sz="2000" b="1" i="1" dirty="0" smtClean="0">
                <a:latin typeface="Calibri" panose="020F0502020204030204" pitchFamily="34" charset="0"/>
                <a:cs typeface="Calibri" panose="020F0502020204030204" pitchFamily="34" charset="0"/>
              </a:rPr>
              <a:t>C</a:t>
            </a:r>
            <a:r>
              <a:rPr lang="en-US" altLang="en-US" sz="2000" b="1" dirty="0" smtClean="0">
                <a:latin typeface="Calibri" panose="020F0502020204030204" pitchFamily="34" charset="0"/>
                <a:cs typeface="Calibri" panose="020F0502020204030204" pitchFamily="34" charset="0"/>
              </a:rPr>
              <a:t> and the recession ends.</a:t>
            </a:r>
            <a:endParaRPr lang="en-US" altLang="en-US" sz="2000" b="1" dirty="0">
              <a:latin typeface="Calibri" panose="020F0502020204030204" pitchFamily="34" charset="0"/>
              <a:cs typeface="Calibri" panose="020F0502020204030204" pitchFamily="34" charset="0"/>
            </a:endParaRPr>
          </a:p>
        </p:txBody>
      </p:sp>
      <p:sp>
        <p:nvSpPr>
          <p:cNvPr id="74755" name="Rectangle 3"/>
          <p:cNvSpPr>
            <a:spLocks noGrp="1" noChangeArrowheads="1"/>
          </p:cNvSpPr>
          <p:nvPr>
            <p:ph type="title"/>
          </p:nvPr>
        </p:nvSpPr>
        <p:spPr>
          <a:xfrm>
            <a:off x="399901" y="228600"/>
            <a:ext cx="11692865" cy="685800"/>
          </a:xfrm>
        </p:spPr>
        <p:txBody>
          <a:bodyPr/>
          <a:lstStyle/>
          <a:p>
            <a:pPr algn="l">
              <a:lnSpc>
                <a:spcPct val="80000"/>
              </a:lnSpc>
            </a:pPr>
            <a:r>
              <a:rPr lang="en-US" altLang="en-US" sz="2800" dirty="0" smtClean="0">
                <a:ea typeface="Calibri" panose="020F0502020204030204" pitchFamily="34" charset="0"/>
              </a:rPr>
              <a:t>A Permanent Contraction </a:t>
            </a:r>
            <a:r>
              <a:rPr lang="en-US" altLang="en-US" sz="2800" dirty="0">
                <a:ea typeface="Calibri" panose="020F0502020204030204" pitchFamily="34" charset="0"/>
              </a:rPr>
              <a:t>in Aggregate </a:t>
            </a:r>
            <a:r>
              <a:rPr lang="en-US" altLang="en-US" sz="2800" dirty="0" smtClean="0">
                <a:ea typeface="Calibri" panose="020F0502020204030204" pitchFamily="34" charset="0"/>
              </a:rPr>
              <a:t>Demand, No Government Intervention</a:t>
            </a:r>
            <a:endParaRPr lang="en-US" altLang="en-US" sz="2800" dirty="0">
              <a:ea typeface="Calibri" panose="020F0502020204030204" pitchFamily="34" charset="0"/>
            </a:endParaRPr>
          </a:p>
        </p:txBody>
      </p:sp>
      <p:sp>
        <p:nvSpPr>
          <p:cNvPr id="74756" name="Line 17"/>
          <p:cNvSpPr>
            <a:spLocks noChangeShapeType="1"/>
          </p:cNvSpPr>
          <p:nvPr/>
        </p:nvSpPr>
        <p:spPr bwMode="auto">
          <a:xfrm>
            <a:off x="3114527" y="2144714"/>
            <a:ext cx="1588" cy="3597275"/>
          </a:xfrm>
          <a:prstGeom prst="line">
            <a:avLst/>
          </a:prstGeom>
          <a:noFill/>
          <a:ln w="53975">
            <a:solidFill>
              <a:srgbClr val="00A4B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57" name="Line 18"/>
          <p:cNvSpPr>
            <a:spLocks noChangeShapeType="1"/>
          </p:cNvSpPr>
          <p:nvPr/>
        </p:nvSpPr>
        <p:spPr bwMode="auto">
          <a:xfrm>
            <a:off x="3114527" y="6215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58" name="Freeform 19"/>
          <p:cNvSpPr>
            <a:spLocks/>
          </p:cNvSpPr>
          <p:nvPr/>
        </p:nvSpPr>
        <p:spPr bwMode="auto">
          <a:xfrm>
            <a:off x="663428" y="1527176"/>
            <a:ext cx="6716713" cy="4214813"/>
          </a:xfrm>
          <a:custGeom>
            <a:avLst/>
            <a:gdLst>
              <a:gd name="T0" fmla="*/ 0 w 4231"/>
              <a:gd name="T1" fmla="*/ 0 h 2655"/>
              <a:gd name="T2" fmla="*/ 0 w 4231"/>
              <a:gd name="T3" fmla="*/ 2147483647 h 2655"/>
              <a:gd name="T4" fmla="*/ 2147483647 w 4231"/>
              <a:gd name="T5" fmla="*/ 2147483647 h 2655"/>
              <a:gd name="T6" fmla="*/ 0 60000 65536"/>
              <a:gd name="T7" fmla="*/ 0 60000 65536"/>
              <a:gd name="T8" fmla="*/ 0 60000 65536"/>
              <a:gd name="T9" fmla="*/ 0 w 4231"/>
              <a:gd name="T10" fmla="*/ 0 h 2655"/>
              <a:gd name="T11" fmla="*/ 4231 w 4231"/>
              <a:gd name="T12" fmla="*/ 2655 h 2655"/>
            </a:gdLst>
            <a:ahLst/>
            <a:cxnLst>
              <a:cxn ang="T6">
                <a:pos x="T0" y="T1"/>
              </a:cxn>
              <a:cxn ang="T7">
                <a:pos x="T2" y="T3"/>
              </a:cxn>
              <a:cxn ang="T8">
                <a:pos x="T4" y="T5"/>
              </a:cxn>
            </a:cxnLst>
            <a:rect l="T9" t="T10" r="T11" b="T12"/>
            <a:pathLst>
              <a:path w="4231" h="2655">
                <a:moveTo>
                  <a:pt x="0" y="0"/>
                </a:moveTo>
                <a:lnTo>
                  <a:pt x="0" y="2655"/>
                </a:lnTo>
                <a:lnTo>
                  <a:pt x="4231" y="265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59" name="Line 21"/>
          <p:cNvSpPr>
            <a:spLocks noChangeShapeType="1"/>
          </p:cNvSpPr>
          <p:nvPr/>
        </p:nvSpPr>
        <p:spPr bwMode="auto">
          <a:xfrm flipH="1">
            <a:off x="3749527" y="5124450"/>
            <a:ext cx="1035050"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60" name="Rectangle 22"/>
          <p:cNvSpPr>
            <a:spLocks noChangeArrowheads="1"/>
          </p:cNvSpPr>
          <p:nvPr/>
        </p:nvSpPr>
        <p:spPr bwMode="auto">
          <a:xfrm>
            <a:off x="6364140" y="5783263"/>
            <a:ext cx="9103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74761" name="Rectangle 23"/>
          <p:cNvSpPr>
            <a:spLocks noChangeArrowheads="1"/>
          </p:cNvSpPr>
          <p:nvPr/>
        </p:nvSpPr>
        <p:spPr bwMode="auto">
          <a:xfrm>
            <a:off x="6749903" y="6024563"/>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74762" name="Rectangle 24"/>
          <p:cNvSpPr>
            <a:spLocks noChangeArrowheads="1"/>
          </p:cNvSpPr>
          <p:nvPr/>
        </p:nvSpPr>
        <p:spPr bwMode="auto">
          <a:xfrm>
            <a:off x="122091" y="1509713"/>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74763" name="Rectangle 25"/>
          <p:cNvSpPr>
            <a:spLocks noChangeArrowheads="1"/>
          </p:cNvSpPr>
          <p:nvPr/>
        </p:nvSpPr>
        <p:spPr bwMode="auto">
          <a:xfrm>
            <a:off x="98277" y="1751013"/>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74764" name="Rectangle 26"/>
          <p:cNvSpPr>
            <a:spLocks noChangeArrowheads="1"/>
          </p:cNvSpPr>
          <p:nvPr/>
        </p:nvSpPr>
        <p:spPr bwMode="auto">
          <a:xfrm>
            <a:off x="484040" y="57896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74812" name="Group 28"/>
          <p:cNvGrpSpPr>
            <a:grpSpLocks/>
          </p:cNvGrpSpPr>
          <p:nvPr/>
        </p:nvGrpSpPr>
        <p:grpSpPr bwMode="auto">
          <a:xfrm>
            <a:off x="1407965" y="2117725"/>
            <a:ext cx="4049712" cy="2916238"/>
            <a:chOff x="1387" y="1334"/>
            <a:chExt cx="2551" cy="1837"/>
          </a:xfrm>
        </p:grpSpPr>
        <p:sp>
          <p:nvSpPr>
            <p:cNvPr id="74814" name="Line 29"/>
            <p:cNvSpPr>
              <a:spLocks noChangeShapeType="1"/>
            </p:cNvSpPr>
            <p:nvPr/>
          </p:nvSpPr>
          <p:spPr bwMode="auto">
            <a:xfrm flipV="1">
              <a:off x="1387" y="1649"/>
              <a:ext cx="2127" cy="1522"/>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815" name="Rectangle 30"/>
            <p:cNvSpPr>
              <a:spLocks noChangeArrowheads="1"/>
            </p:cNvSpPr>
            <p:nvPr/>
          </p:nvSpPr>
          <p:spPr bwMode="auto">
            <a:xfrm>
              <a:off x="2955" y="1334"/>
              <a:ext cx="98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a:solidFill>
                    <a:srgbClr val="000000"/>
                  </a:solidFill>
                  <a:latin typeface="Calibri" panose="020F0502020204030204" pitchFamily="34" charset="0"/>
                  <a:cs typeface="Calibri" panose="020F0502020204030204" pitchFamily="34" charset="0"/>
                </a:rPr>
                <a:t>Short-run </a:t>
              </a:r>
              <a:r>
                <a:rPr lang="en-US" altLang="en-US" sz="1500" dirty="0" smtClean="0">
                  <a:solidFill>
                    <a:srgbClr val="000000"/>
                  </a:solidFill>
                  <a:latin typeface="Calibri" panose="020F0502020204030204" pitchFamily="34" charset="0"/>
                  <a:cs typeface="Calibri" panose="020F0502020204030204" pitchFamily="34" charset="0"/>
                </a:rPr>
                <a:t>aggregate</a:t>
              </a:r>
              <a:br>
                <a:rPr lang="en-US" altLang="en-US" sz="1500" dirty="0" smtClean="0">
                  <a:solidFill>
                    <a:srgbClr val="000000"/>
                  </a:solidFill>
                  <a:latin typeface="Calibri" panose="020F0502020204030204" pitchFamily="34" charset="0"/>
                  <a:cs typeface="Calibri" panose="020F0502020204030204" pitchFamily="34" charset="0"/>
                </a:rPr>
              </a:br>
              <a:r>
                <a:rPr lang="en-US" altLang="en-US" sz="1500" dirty="0" smtClean="0">
                  <a:solidFill>
                    <a:srgbClr val="000000"/>
                  </a:solidFill>
                  <a:latin typeface="Calibri" panose="020F0502020204030204" pitchFamily="34" charset="0"/>
                  <a:cs typeface="Calibri" panose="020F0502020204030204" pitchFamily="34" charset="0"/>
                </a:rPr>
                <a:t>supply, </a:t>
              </a:r>
              <a:r>
                <a:rPr lang="en-US" altLang="en-US" sz="1500" i="1" dirty="0" smtClean="0">
                  <a:solidFill>
                    <a:srgbClr val="000000"/>
                  </a:solidFill>
                  <a:latin typeface="Calibri" panose="020F0502020204030204" pitchFamily="34" charset="0"/>
                  <a:cs typeface="Calibri" panose="020F0502020204030204" pitchFamily="34" charset="0"/>
                </a:rPr>
                <a:t>AS</a:t>
              </a:r>
              <a:r>
                <a:rPr lang="en-US" altLang="en-US" sz="1500" baseline="-25000" dirty="0" smtClean="0">
                  <a:solidFill>
                    <a:srgbClr val="000000"/>
                  </a:solidFill>
                  <a:latin typeface="Calibri" panose="020F0502020204030204" pitchFamily="34" charset="0"/>
                  <a:cs typeface="Calibri" panose="020F0502020204030204" pitchFamily="34" charset="0"/>
                </a:rPr>
                <a:t>1</a:t>
              </a:r>
              <a:endParaRPr lang="en-US" altLang="en-US" sz="2400" baseline="-25000" dirty="0">
                <a:latin typeface="Calibri" panose="020F0502020204030204" pitchFamily="34" charset="0"/>
                <a:cs typeface="Calibri" panose="020F0502020204030204" pitchFamily="34" charset="0"/>
              </a:endParaRPr>
            </a:p>
          </p:txBody>
        </p:sp>
      </p:grpSp>
      <p:sp>
        <p:nvSpPr>
          <p:cNvPr id="74766" name="Rectangle 34"/>
          <p:cNvSpPr>
            <a:spLocks noChangeArrowheads="1"/>
          </p:cNvSpPr>
          <p:nvPr/>
        </p:nvSpPr>
        <p:spPr bwMode="auto">
          <a:xfrm>
            <a:off x="2247753" y="2081213"/>
            <a:ext cx="7005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Long-run</a:t>
            </a:r>
            <a:endParaRPr lang="en-US" altLang="en-US" sz="2400">
              <a:latin typeface="Calibri" panose="020F0502020204030204" pitchFamily="34" charset="0"/>
              <a:cs typeface="Calibri" panose="020F0502020204030204" pitchFamily="34" charset="0"/>
            </a:endParaRPr>
          </a:p>
        </p:txBody>
      </p:sp>
      <p:sp>
        <p:nvSpPr>
          <p:cNvPr id="74767" name="Rectangle 35"/>
          <p:cNvSpPr>
            <a:spLocks noChangeArrowheads="1"/>
          </p:cNvSpPr>
          <p:nvPr/>
        </p:nvSpPr>
        <p:spPr bwMode="auto">
          <a:xfrm>
            <a:off x="2198540" y="2322513"/>
            <a:ext cx="7676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74768" name="Rectangle 36"/>
          <p:cNvSpPr>
            <a:spLocks noChangeArrowheads="1"/>
          </p:cNvSpPr>
          <p:nvPr/>
        </p:nvSpPr>
        <p:spPr bwMode="auto">
          <a:xfrm>
            <a:off x="2355703" y="2563813"/>
            <a:ext cx="509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a:t>
            </a:r>
            <a:endParaRPr lang="en-US" altLang="en-US" sz="2400">
              <a:latin typeface="Calibri" panose="020F0502020204030204" pitchFamily="34" charset="0"/>
              <a:cs typeface="Calibri" panose="020F0502020204030204" pitchFamily="34" charset="0"/>
            </a:endParaRPr>
          </a:p>
        </p:txBody>
      </p:sp>
      <p:grpSp>
        <p:nvGrpSpPr>
          <p:cNvPr id="74769" name="Group 37"/>
          <p:cNvGrpSpPr>
            <a:grpSpLocks/>
          </p:cNvGrpSpPr>
          <p:nvPr/>
        </p:nvGrpSpPr>
        <p:grpSpPr bwMode="auto">
          <a:xfrm>
            <a:off x="1698477" y="2798764"/>
            <a:ext cx="4641850" cy="2655888"/>
            <a:chOff x="1570" y="1763"/>
            <a:chExt cx="2924" cy="1673"/>
          </a:xfrm>
        </p:grpSpPr>
        <p:sp>
          <p:nvSpPr>
            <p:cNvPr id="74806" name="Line 38"/>
            <p:cNvSpPr>
              <a:spLocks noChangeShapeType="1"/>
            </p:cNvSpPr>
            <p:nvPr/>
          </p:nvSpPr>
          <p:spPr bwMode="auto">
            <a:xfrm flipH="1" flipV="1">
              <a:off x="1570" y="1763"/>
              <a:ext cx="2184" cy="1579"/>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74807" name="Group 39"/>
            <p:cNvGrpSpPr>
              <a:grpSpLocks/>
            </p:cNvGrpSpPr>
            <p:nvPr/>
          </p:nvGrpSpPr>
          <p:grpSpPr bwMode="auto">
            <a:xfrm>
              <a:off x="3789" y="3139"/>
              <a:ext cx="705" cy="297"/>
              <a:chOff x="3789" y="3139"/>
              <a:chExt cx="705" cy="297"/>
            </a:xfrm>
          </p:grpSpPr>
          <p:sp>
            <p:nvSpPr>
              <p:cNvPr id="74808" name="Rectangle 40"/>
              <p:cNvSpPr>
                <a:spLocks noChangeArrowheads="1"/>
              </p:cNvSpPr>
              <p:nvPr/>
            </p:nvSpPr>
            <p:spPr bwMode="auto">
              <a:xfrm>
                <a:off x="3868" y="3139"/>
                <a:ext cx="4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74809" name="Rectangle 41"/>
              <p:cNvSpPr>
                <a:spLocks noChangeArrowheads="1"/>
              </p:cNvSpPr>
              <p:nvPr/>
            </p:nvSpPr>
            <p:spPr bwMode="auto">
              <a:xfrm>
                <a:off x="3789" y="3291"/>
                <a:ext cx="4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demand, </a:t>
                </a:r>
                <a:endParaRPr lang="en-US" altLang="en-US" sz="2400">
                  <a:latin typeface="Calibri" panose="020F0502020204030204" pitchFamily="34" charset="0"/>
                  <a:cs typeface="Calibri" panose="020F0502020204030204" pitchFamily="34" charset="0"/>
                </a:endParaRPr>
              </a:p>
            </p:txBody>
          </p:sp>
          <p:sp>
            <p:nvSpPr>
              <p:cNvPr id="74810" name="Rectangle 42"/>
              <p:cNvSpPr>
                <a:spLocks noChangeArrowheads="1"/>
              </p:cNvSpPr>
              <p:nvPr/>
            </p:nvSpPr>
            <p:spPr bwMode="auto">
              <a:xfrm>
                <a:off x="4293" y="3291"/>
                <a:ext cx="1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endParaRPr lang="en-US" altLang="en-US" sz="2400">
                  <a:latin typeface="Calibri" panose="020F0502020204030204" pitchFamily="34" charset="0"/>
                  <a:cs typeface="Calibri" panose="020F0502020204030204" pitchFamily="34" charset="0"/>
                </a:endParaRPr>
              </a:p>
            </p:txBody>
          </p:sp>
          <p:sp>
            <p:nvSpPr>
              <p:cNvPr id="74811" name="Freeform 43"/>
              <p:cNvSpPr>
                <a:spLocks/>
              </p:cNvSpPr>
              <p:nvPr/>
            </p:nvSpPr>
            <p:spPr bwMode="auto">
              <a:xfrm>
                <a:off x="4471" y="3371"/>
                <a:ext cx="23" cy="53"/>
              </a:xfrm>
              <a:custGeom>
                <a:avLst/>
                <a:gdLst>
                  <a:gd name="T0" fmla="*/ 23 w 23"/>
                  <a:gd name="T1" fmla="*/ 0 h 53"/>
                  <a:gd name="T2" fmla="*/ 19 w 23"/>
                  <a:gd name="T3" fmla="*/ 0 h 53"/>
                  <a:gd name="T4" fmla="*/ 12 w 23"/>
                  <a:gd name="T5" fmla="*/ 3 h 53"/>
                  <a:gd name="T6" fmla="*/ 0 w 23"/>
                  <a:gd name="T7" fmla="*/ 11 h 53"/>
                  <a:gd name="T8" fmla="*/ 0 w 23"/>
                  <a:gd name="T9" fmla="*/ 18 h 53"/>
                  <a:gd name="T10" fmla="*/ 8 w 23"/>
                  <a:gd name="T11" fmla="*/ 15 h 53"/>
                  <a:gd name="T12" fmla="*/ 15 w 23"/>
                  <a:gd name="T13" fmla="*/ 11 h 53"/>
                  <a:gd name="T14" fmla="*/ 15 w 23"/>
                  <a:gd name="T15" fmla="*/ 53 h 53"/>
                  <a:gd name="T16" fmla="*/ 23 w 23"/>
                  <a:gd name="T17" fmla="*/ 53 h 53"/>
                  <a:gd name="T18" fmla="*/ 23 w 23"/>
                  <a:gd name="T19" fmla="*/ 3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3"/>
                    </a:lnTo>
                    <a:lnTo>
                      <a:pt x="0" y="11"/>
                    </a:lnTo>
                    <a:lnTo>
                      <a:pt x="0" y="18"/>
                    </a:lnTo>
                    <a:lnTo>
                      <a:pt x="8" y="15"/>
                    </a:lnTo>
                    <a:lnTo>
                      <a:pt x="15" y="11"/>
                    </a:lnTo>
                    <a:lnTo>
                      <a:pt x="15" y="53"/>
                    </a:lnTo>
                    <a:lnTo>
                      <a:pt x="23" y="53"/>
                    </a:lnTo>
                    <a:lnTo>
                      <a:pt x="23" y="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4770" name="Group 44"/>
          <p:cNvGrpSpPr>
            <a:grpSpLocks/>
          </p:cNvGrpSpPr>
          <p:nvPr/>
        </p:nvGrpSpPr>
        <p:grpSpPr bwMode="auto">
          <a:xfrm>
            <a:off x="404665" y="3695699"/>
            <a:ext cx="3013075" cy="2330450"/>
            <a:chOff x="755" y="2328"/>
            <a:chExt cx="1898" cy="1468"/>
          </a:xfrm>
        </p:grpSpPr>
        <p:grpSp>
          <p:nvGrpSpPr>
            <p:cNvPr id="74796" name="Group 45"/>
            <p:cNvGrpSpPr>
              <a:grpSpLocks/>
            </p:cNvGrpSpPr>
            <p:nvPr/>
          </p:nvGrpSpPr>
          <p:grpSpPr bwMode="auto">
            <a:xfrm>
              <a:off x="755" y="2328"/>
              <a:ext cx="1898" cy="156"/>
              <a:chOff x="755" y="2328"/>
              <a:chExt cx="1898" cy="156"/>
            </a:xfrm>
          </p:grpSpPr>
          <p:sp>
            <p:nvSpPr>
              <p:cNvPr id="74800" name="Freeform 46"/>
              <p:cNvSpPr>
                <a:spLocks/>
              </p:cNvSpPr>
              <p:nvPr/>
            </p:nvSpPr>
            <p:spPr bwMode="auto">
              <a:xfrm>
                <a:off x="918" y="2404"/>
                <a:ext cx="1544" cy="1"/>
              </a:xfrm>
              <a:custGeom>
                <a:avLst/>
                <a:gdLst>
                  <a:gd name="T0" fmla="*/ 0 w 1544"/>
                  <a:gd name="T1" fmla="*/ 0 h 1"/>
                  <a:gd name="T2" fmla="*/ 1544 w 1544"/>
                  <a:gd name="T3" fmla="*/ 0 h 1"/>
                  <a:gd name="T4" fmla="*/ 0 60000 65536"/>
                  <a:gd name="T5" fmla="*/ 0 60000 65536"/>
                  <a:gd name="T6" fmla="*/ 0 w 1544"/>
                  <a:gd name="T7" fmla="*/ 0 h 1"/>
                  <a:gd name="T8" fmla="*/ 1544 w 1544"/>
                  <a:gd name="T9" fmla="*/ 1 h 1"/>
                </a:gdLst>
                <a:ahLst/>
                <a:cxnLst>
                  <a:cxn ang="T4">
                    <a:pos x="T0" y="T1"/>
                  </a:cxn>
                  <a:cxn ang="T5">
                    <a:pos x="T2" y="T3"/>
                  </a:cxn>
                </a:cxnLst>
                <a:rect l="T6" t="T7" r="T8" b="T9"/>
                <a:pathLst>
                  <a:path w="1544" h="1">
                    <a:moveTo>
                      <a:pt x="0" y="0"/>
                    </a:moveTo>
                    <a:lnTo>
                      <a:pt x="1544" y="0"/>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801" name="Oval 47"/>
              <p:cNvSpPr>
                <a:spLocks noChangeArrowheads="1"/>
              </p:cNvSpPr>
              <p:nvPr/>
            </p:nvSpPr>
            <p:spPr bwMode="auto">
              <a:xfrm>
                <a:off x="2424" y="2370"/>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4802" name="Rectangle 48"/>
              <p:cNvSpPr>
                <a:spLocks noChangeArrowheads="1"/>
              </p:cNvSpPr>
              <p:nvPr/>
            </p:nvSpPr>
            <p:spPr bwMode="auto">
              <a:xfrm>
                <a:off x="2583" y="2328"/>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grpSp>
            <p:nvGrpSpPr>
              <p:cNvPr id="74803" name="Group 49"/>
              <p:cNvGrpSpPr>
                <a:grpSpLocks/>
              </p:cNvGrpSpPr>
              <p:nvPr/>
            </p:nvGrpSpPr>
            <p:grpSpPr bwMode="auto">
              <a:xfrm>
                <a:off x="755" y="2339"/>
                <a:ext cx="107" cy="145"/>
                <a:chOff x="755" y="2339"/>
                <a:chExt cx="107" cy="145"/>
              </a:xfrm>
            </p:grpSpPr>
            <p:sp>
              <p:nvSpPr>
                <p:cNvPr id="74804" name="Rectangle 50"/>
                <p:cNvSpPr>
                  <a:spLocks noChangeArrowheads="1"/>
                </p:cNvSpPr>
                <p:nvPr/>
              </p:nvSpPr>
              <p:spPr bwMode="auto">
                <a:xfrm>
                  <a:off x="755" y="2339"/>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74805" name="Freeform 51"/>
                <p:cNvSpPr>
                  <a:spLocks/>
                </p:cNvSpPr>
                <p:nvPr/>
              </p:nvSpPr>
              <p:spPr bwMode="auto">
                <a:xfrm>
                  <a:off x="839" y="2415"/>
                  <a:ext cx="23" cy="57"/>
                </a:xfrm>
                <a:custGeom>
                  <a:avLst/>
                  <a:gdLst>
                    <a:gd name="T0" fmla="*/ 23 w 23"/>
                    <a:gd name="T1" fmla="*/ 0 h 57"/>
                    <a:gd name="T2" fmla="*/ 19 w 23"/>
                    <a:gd name="T3" fmla="*/ 0 h 57"/>
                    <a:gd name="T4" fmla="*/ 11 w 23"/>
                    <a:gd name="T5" fmla="*/ 8 h 57"/>
                    <a:gd name="T6" fmla="*/ 0 w 23"/>
                    <a:gd name="T7" fmla="*/ 15 h 57"/>
                    <a:gd name="T8" fmla="*/ 0 w 23"/>
                    <a:gd name="T9" fmla="*/ 23 h 57"/>
                    <a:gd name="T10" fmla="*/ 7 w 23"/>
                    <a:gd name="T11" fmla="*/ 19 h 57"/>
                    <a:gd name="T12" fmla="*/ 15 w 23"/>
                    <a:gd name="T13" fmla="*/ 11 h 57"/>
                    <a:gd name="T14" fmla="*/ 15 w 23"/>
                    <a:gd name="T15" fmla="*/ 57 h 57"/>
                    <a:gd name="T16" fmla="*/ 23 w 23"/>
                    <a:gd name="T17" fmla="*/ 57 h 57"/>
                    <a:gd name="T18" fmla="*/ 23 w 23"/>
                    <a:gd name="T19" fmla="*/ 4 h 57"/>
                    <a:gd name="T20" fmla="*/ 23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4797" name="Group 52"/>
            <p:cNvGrpSpPr>
              <a:grpSpLocks/>
            </p:cNvGrpSpPr>
            <p:nvPr/>
          </p:nvGrpSpPr>
          <p:grpSpPr bwMode="auto">
            <a:xfrm>
              <a:off x="2420" y="3651"/>
              <a:ext cx="106" cy="145"/>
              <a:chOff x="2420" y="3651"/>
              <a:chExt cx="106" cy="145"/>
            </a:xfrm>
          </p:grpSpPr>
          <p:sp>
            <p:nvSpPr>
              <p:cNvPr id="74798" name="Rectangle 53"/>
              <p:cNvSpPr>
                <a:spLocks noChangeArrowheads="1"/>
              </p:cNvSpPr>
              <p:nvPr/>
            </p:nvSpPr>
            <p:spPr bwMode="auto">
              <a:xfrm>
                <a:off x="2420" y="3651"/>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74799" name="Freeform 54"/>
              <p:cNvSpPr>
                <a:spLocks/>
              </p:cNvSpPr>
              <p:nvPr/>
            </p:nvSpPr>
            <p:spPr bwMode="auto">
              <a:xfrm>
                <a:off x="2503" y="3731"/>
                <a:ext cx="23" cy="53"/>
              </a:xfrm>
              <a:custGeom>
                <a:avLst/>
                <a:gdLst>
                  <a:gd name="T0" fmla="*/ 23 w 23"/>
                  <a:gd name="T1" fmla="*/ 0 h 53"/>
                  <a:gd name="T2" fmla="*/ 16 w 23"/>
                  <a:gd name="T3" fmla="*/ 0 h 53"/>
                  <a:gd name="T4" fmla="*/ 12 w 23"/>
                  <a:gd name="T5" fmla="*/ 4 h 53"/>
                  <a:gd name="T6" fmla="*/ 0 w 23"/>
                  <a:gd name="T7" fmla="*/ 11 h 53"/>
                  <a:gd name="T8" fmla="*/ 0 w 23"/>
                  <a:gd name="T9" fmla="*/ 19 h 53"/>
                  <a:gd name="T10" fmla="*/ 8 w 23"/>
                  <a:gd name="T11" fmla="*/ 15 h 53"/>
                  <a:gd name="T12" fmla="*/ 16 w 23"/>
                  <a:gd name="T13" fmla="*/ 11 h 53"/>
                  <a:gd name="T14" fmla="*/ 16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4771" name="Group 55"/>
          <p:cNvGrpSpPr>
            <a:grpSpLocks/>
          </p:cNvGrpSpPr>
          <p:nvPr/>
        </p:nvGrpSpPr>
        <p:grpSpPr bwMode="auto">
          <a:xfrm>
            <a:off x="755503" y="3125790"/>
            <a:ext cx="3851275" cy="2570163"/>
            <a:chOff x="976" y="1969"/>
            <a:chExt cx="2426" cy="1619"/>
          </a:xfrm>
        </p:grpSpPr>
        <p:sp>
          <p:nvSpPr>
            <p:cNvPr id="74794" name="Line 56"/>
            <p:cNvSpPr>
              <a:spLocks noChangeShapeType="1"/>
            </p:cNvSpPr>
            <p:nvPr/>
          </p:nvSpPr>
          <p:spPr bwMode="auto">
            <a:xfrm flipH="1" flipV="1">
              <a:off x="976" y="1969"/>
              <a:ext cx="2184" cy="1579"/>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95" name="Rectangle 57"/>
            <p:cNvSpPr>
              <a:spLocks noChangeArrowheads="1"/>
            </p:cNvSpPr>
            <p:nvPr/>
          </p:nvSpPr>
          <p:spPr bwMode="auto">
            <a:xfrm>
              <a:off x="3216" y="3443"/>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74772" name="Group 61"/>
          <p:cNvGrpSpPr>
            <a:grpSpLocks/>
          </p:cNvGrpSpPr>
          <p:nvPr/>
        </p:nvGrpSpPr>
        <p:grpSpPr bwMode="auto">
          <a:xfrm>
            <a:off x="4259115" y="4343401"/>
            <a:ext cx="2813050" cy="727075"/>
            <a:chOff x="3183" y="2736"/>
            <a:chExt cx="1772" cy="458"/>
          </a:xfrm>
        </p:grpSpPr>
        <p:sp>
          <p:nvSpPr>
            <p:cNvPr id="74789" name="Line 62"/>
            <p:cNvSpPr>
              <a:spLocks noChangeShapeType="1"/>
            </p:cNvSpPr>
            <p:nvPr/>
          </p:nvSpPr>
          <p:spPr bwMode="auto">
            <a:xfrm flipH="1">
              <a:off x="3183" y="2827"/>
              <a:ext cx="537" cy="3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74790" name="Group 63"/>
            <p:cNvGrpSpPr>
              <a:grpSpLocks/>
            </p:cNvGrpSpPr>
            <p:nvPr/>
          </p:nvGrpSpPr>
          <p:grpSpPr bwMode="auto">
            <a:xfrm>
              <a:off x="3686" y="2736"/>
              <a:ext cx="1269" cy="320"/>
              <a:chOff x="3686" y="2736"/>
              <a:chExt cx="1269" cy="320"/>
            </a:xfrm>
          </p:grpSpPr>
          <p:sp>
            <p:nvSpPr>
              <p:cNvPr id="74791" name="Rectangle 64"/>
              <p:cNvSpPr>
                <a:spLocks noChangeArrowheads="1"/>
              </p:cNvSpPr>
              <p:nvPr/>
            </p:nvSpPr>
            <p:spPr bwMode="auto">
              <a:xfrm>
                <a:off x="3686" y="2736"/>
                <a:ext cx="1269" cy="3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4792" name="Rectangle 65"/>
              <p:cNvSpPr>
                <a:spLocks noChangeArrowheads="1"/>
              </p:cNvSpPr>
              <p:nvPr/>
            </p:nvSpPr>
            <p:spPr bwMode="auto">
              <a:xfrm>
                <a:off x="3724" y="2749"/>
                <a:ext cx="7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 decrease in</a:t>
                </a:r>
                <a:endParaRPr lang="en-US" altLang="en-US" sz="2400">
                  <a:latin typeface="Calibri" panose="020F0502020204030204" pitchFamily="34" charset="0"/>
                  <a:cs typeface="Calibri" panose="020F0502020204030204" pitchFamily="34" charset="0"/>
                </a:endParaRPr>
              </a:p>
            </p:txBody>
          </p:sp>
          <p:sp>
            <p:nvSpPr>
              <p:cNvPr id="74793" name="Rectangle 66"/>
              <p:cNvSpPr>
                <a:spLocks noChangeArrowheads="1"/>
              </p:cNvSpPr>
              <p:nvPr/>
            </p:nvSpPr>
            <p:spPr bwMode="auto">
              <a:xfrm>
                <a:off x="3724" y="2900"/>
                <a:ext cx="108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 . . .</a:t>
                </a:r>
                <a:endParaRPr lang="en-US" altLang="en-US" sz="2400">
                  <a:latin typeface="Calibri" panose="020F0502020204030204" pitchFamily="34" charset="0"/>
                  <a:cs typeface="Calibri" panose="020F0502020204030204" pitchFamily="34" charset="0"/>
                </a:endParaRPr>
              </a:p>
            </p:txBody>
          </p:sp>
        </p:grpSp>
      </p:grpSp>
      <p:grpSp>
        <p:nvGrpSpPr>
          <p:cNvPr id="74773" name="Group 67"/>
          <p:cNvGrpSpPr>
            <a:grpSpLocks/>
          </p:cNvGrpSpPr>
          <p:nvPr/>
        </p:nvGrpSpPr>
        <p:grpSpPr bwMode="auto">
          <a:xfrm>
            <a:off x="428478" y="1109664"/>
            <a:ext cx="4138613" cy="3106737"/>
            <a:chOff x="770" y="699"/>
            <a:chExt cx="2607" cy="1957"/>
          </a:xfrm>
        </p:grpSpPr>
        <p:sp>
          <p:nvSpPr>
            <p:cNvPr id="74786" name="Line 68"/>
            <p:cNvSpPr>
              <a:spLocks noChangeShapeType="1"/>
            </p:cNvSpPr>
            <p:nvPr/>
          </p:nvSpPr>
          <p:spPr bwMode="auto">
            <a:xfrm>
              <a:off x="987" y="848"/>
              <a:ext cx="1018" cy="180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87" name="Rectangle 69"/>
            <p:cNvSpPr>
              <a:spLocks noChangeArrowheads="1"/>
            </p:cNvSpPr>
            <p:nvPr/>
          </p:nvSpPr>
          <p:spPr bwMode="auto">
            <a:xfrm>
              <a:off x="770" y="699"/>
              <a:ext cx="2607" cy="17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4788" name="Rectangle 70"/>
            <p:cNvSpPr>
              <a:spLocks noChangeArrowheads="1"/>
            </p:cNvSpPr>
            <p:nvPr/>
          </p:nvSpPr>
          <p:spPr bwMode="auto">
            <a:xfrm>
              <a:off x="827" y="720"/>
              <a:ext cx="22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causes output to fall in the short run . . .</a:t>
              </a:r>
              <a:endParaRPr lang="en-US" altLang="en-US" sz="2400">
                <a:latin typeface="Calibri" panose="020F0502020204030204" pitchFamily="34" charset="0"/>
                <a:cs typeface="Calibri" panose="020F0502020204030204" pitchFamily="34" charset="0"/>
              </a:endParaRPr>
            </a:p>
          </p:txBody>
        </p:sp>
      </p:grpSp>
      <p:sp>
        <p:nvSpPr>
          <p:cNvPr id="74782" name="Oval 84"/>
          <p:cNvSpPr>
            <a:spLocks noChangeArrowheads="1"/>
          </p:cNvSpPr>
          <p:nvPr/>
        </p:nvSpPr>
        <p:spPr bwMode="auto">
          <a:xfrm>
            <a:off x="3054203" y="4760923"/>
            <a:ext cx="128588" cy="127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4783" name="Line 85"/>
          <p:cNvSpPr>
            <a:spLocks noChangeShapeType="1"/>
          </p:cNvSpPr>
          <p:nvPr/>
        </p:nvSpPr>
        <p:spPr bwMode="auto">
          <a:xfrm>
            <a:off x="663428" y="4814898"/>
            <a:ext cx="2451100" cy="1588"/>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84" name="Rectangle 86"/>
          <p:cNvSpPr>
            <a:spLocks noChangeArrowheads="1"/>
          </p:cNvSpPr>
          <p:nvPr/>
        </p:nvSpPr>
        <p:spPr bwMode="auto">
          <a:xfrm>
            <a:off x="3312966" y="4706948"/>
            <a:ext cx="10318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C</a:t>
            </a:r>
            <a:endParaRPr lang="en-US" altLang="en-US" sz="2400">
              <a:latin typeface="Calibri" panose="020F0502020204030204" pitchFamily="34" charset="0"/>
              <a:cs typeface="Calibri" panose="020F0502020204030204" pitchFamily="34" charset="0"/>
            </a:endParaRPr>
          </a:p>
        </p:txBody>
      </p:sp>
      <p:sp>
        <p:nvSpPr>
          <p:cNvPr id="74785" name="Rectangle 87"/>
          <p:cNvSpPr>
            <a:spLocks noChangeArrowheads="1"/>
          </p:cNvSpPr>
          <p:nvPr/>
        </p:nvSpPr>
        <p:spPr bwMode="auto">
          <a:xfrm>
            <a:off x="399903" y="4706948"/>
            <a:ext cx="16510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3</a:t>
            </a:r>
            <a:endParaRPr lang="en-US" altLang="en-US" sz="2400">
              <a:latin typeface="Calibri" panose="020F0502020204030204" pitchFamily="34" charset="0"/>
              <a:cs typeface="Calibri" panose="020F0502020204030204" pitchFamily="34" charset="0"/>
            </a:endParaRPr>
          </a:p>
        </p:txBody>
      </p:sp>
      <p:grpSp>
        <p:nvGrpSpPr>
          <p:cNvPr id="74775" name="Group 88"/>
          <p:cNvGrpSpPr>
            <a:grpSpLocks/>
          </p:cNvGrpSpPr>
          <p:nvPr/>
        </p:nvGrpSpPr>
        <p:grpSpPr bwMode="auto">
          <a:xfrm>
            <a:off x="399902" y="4200526"/>
            <a:ext cx="2312988" cy="1825626"/>
            <a:chOff x="752" y="2646"/>
            <a:chExt cx="1457" cy="1150"/>
          </a:xfrm>
        </p:grpSpPr>
        <p:sp>
          <p:nvSpPr>
            <p:cNvPr id="74777" name="Oval 89"/>
            <p:cNvSpPr>
              <a:spLocks noChangeArrowheads="1"/>
            </p:cNvSpPr>
            <p:nvPr/>
          </p:nvSpPr>
          <p:spPr bwMode="auto">
            <a:xfrm>
              <a:off x="1978" y="267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4778" name="Freeform 90"/>
            <p:cNvSpPr>
              <a:spLocks/>
            </p:cNvSpPr>
            <p:nvPr/>
          </p:nvSpPr>
          <p:spPr bwMode="auto">
            <a:xfrm>
              <a:off x="918" y="2713"/>
              <a:ext cx="1098" cy="904"/>
            </a:xfrm>
            <a:custGeom>
              <a:avLst/>
              <a:gdLst>
                <a:gd name="T0" fmla="*/ 0 w 1098"/>
                <a:gd name="T1" fmla="*/ 0 h 904"/>
                <a:gd name="T2" fmla="*/ 1098 w 1098"/>
                <a:gd name="T3" fmla="*/ 0 h 904"/>
                <a:gd name="T4" fmla="*/ 1098 w 1098"/>
                <a:gd name="T5" fmla="*/ 904 h 904"/>
                <a:gd name="T6" fmla="*/ 0 60000 65536"/>
                <a:gd name="T7" fmla="*/ 0 60000 65536"/>
                <a:gd name="T8" fmla="*/ 0 60000 65536"/>
                <a:gd name="T9" fmla="*/ 0 w 1098"/>
                <a:gd name="T10" fmla="*/ 0 h 904"/>
                <a:gd name="T11" fmla="*/ 1098 w 1098"/>
                <a:gd name="T12" fmla="*/ 904 h 904"/>
              </a:gdLst>
              <a:ahLst/>
              <a:cxnLst>
                <a:cxn ang="T6">
                  <a:pos x="T0" y="T1"/>
                </a:cxn>
                <a:cxn ang="T7">
                  <a:pos x="T2" y="T3"/>
                </a:cxn>
                <a:cxn ang="T8">
                  <a:pos x="T4" y="T5"/>
                </a:cxn>
              </a:cxnLst>
              <a:rect l="T9" t="T10" r="T11" b="T12"/>
              <a:pathLst>
                <a:path w="1098" h="904">
                  <a:moveTo>
                    <a:pt x="0" y="0"/>
                  </a:moveTo>
                  <a:lnTo>
                    <a:pt x="1098" y="0"/>
                  </a:lnTo>
                  <a:lnTo>
                    <a:pt x="1098" y="904"/>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4779" name="Rectangle 91"/>
            <p:cNvSpPr>
              <a:spLocks noChangeArrowheads="1"/>
            </p:cNvSpPr>
            <p:nvPr/>
          </p:nvSpPr>
          <p:spPr bwMode="auto">
            <a:xfrm>
              <a:off x="2143" y="2646"/>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74780" name="Rectangle 92"/>
            <p:cNvSpPr>
              <a:spLocks noChangeArrowheads="1"/>
            </p:cNvSpPr>
            <p:nvPr/>
          </p:nvSpPr>
          <p:spPr bwMode="auto">
            <a:xfrm>
              <a:off x="752" y="2650"/>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74781" name="Rectangle 93"/>
            <p:cNvSpPr>
              <a:spLocks noChangeArrowheads="1"/>
            </p:cNvSpPr>
            <p:nvPr/>
          </p:nvSpPr>
          <p:spPr bwMode="auto">
            <a:xfrm>
              <a:off x="1973" y="3651"/>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66" name="Line 29"/>
          <p:cNvSpPr>
            <a:spLocks noChangeShapeType="1"/>
          </p:cNvSpPr>
          <p:nvPr/>
        </p:nvSpPr>
        <p:spPr bwMode="auto">
          <a:xfrm flipV="1">
            <a:off x="1624163" y="2950949"/>
            <a:ext cx="3376612" cy="2416175"/>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0" name="Line 29"/>
          <p:cNvSpPr>
            <a:spLocks noChangeShapeType="1"/>
          </p:cNvSpPr>
          <p:nvPr/>
        </p:nvSpPr>
        <p:spPr bwMode="auto">
          <a:xfrm flipV="1">
            <a:off x="1999856" y="3199046"/>
            <a:ext cx="3376612" cy="2416175"/>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2" name="TextBox 1"/>
          <p:cNvSpPr txBox="1"/>
          <p:nvPr/>
        </p:nvSpPr>
        <p:spPr>
          <a:xfrm>
            <a:off x="4930032" y="2759560"/>
            <a:ext cx="811808"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AS</a:t>
            </a:r>
            <a:r>
              <a:rPr lang="en-US" sz="2000" baseline="-25000" dirty="0" smtClean="0">
                <a:latin typeface="Calibri" panose="020F0502020204030204" pitchFamily="34" charset="0"/>
                <a:cs typeface="Calibri" panose="020F0502020204030204" pitchFamily="34" charset="0"/>
              </a:rPr>
              <a:t>2</a:t>
            </a:r>
            <a:endParaRPr lang="en-US" sz="2000" baseline="-25000" dirty="0">
              <a:latin typeface="Calibri" panose="020F0502020204030204" pitchFamily="34" charset="0"/>
              <a:cs typeface="Calibri" panose="020F0502020204030204" pitchFamily="34" charset="0"/>
            </a:endParaRPr>
          </a:p>
        </p:txBody>
      </p:sp>
      <p:sp>
        <p:nvSpPr>
          <p:cNvPr id="68" name="Rectangle 86"/>
          <p:cNvSpPr>
            <a:spLocks noChangeArrowheads="1"/>
          </p:cNvSpPr>
          <p:nvPr/>
        </p:nvSpPr>
        <p:spPr bwMode="auto">
          <a:xfrm>
            <a:off x="2880840" y="4453094"/>
            <a:ext cx="20037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dirty="0" smtClean="0">
                <a:solidFill>
                  <a:srgbClr val="000000"/>
                </a:solidFill>
                <a:latin typeface="Calibri" panose="020F0502020204030204" pitchFamily="34" charset="0"/>
                <a:cs typeface="Calibri" panose="020F0502020204030204" pitchFamily="34" charset="0"/>
              </a:rPr>
              <a:t>B*</a:t>
            </a:r>
            <a:endParaRPr lang="en-US" altLang="en-US" sz="2400" dirty="0">
              <a:latin typeface="Calibri" panose="020F0502020204030204" pitchFamily="34" charset="0"/>
              <a:cs typeface="Calibri" panose="020F0502020204030204" pitchFamily="34" charset="0"/>
            </a:endParaRPr>
          </a:p>
        </p:txBody>
      </p:sp>
      <p:sp>
        <p:nvSpPr>
          <p:cNvPr id="71" name="TextBox 70"/>
          <p:cNvSpPr txBox="1"/>
          <p:nvPr/>
        </p:nvSpPr>
        <p:spPr>
          <a:xfrm>
            <a:off x="5305725" y="3007657"/>
            <a:ext cx="811808" cy="400110"/>
          </a:xfrm>
          <a:prstGeom prst="rect">
            <a:avLst/>
          </a:prstGeom>
          <a:noFill/>
        </p:spPr>
        <p:txBody>
          <a:bodyPr wrap="square" rtlCol="0">
            <a:spAutoFit/>
          </a:bodyPr>
          <a:lstStyle/>
          <a:p>
            <a:r>
              <a:rPr lang="en-US" sz="2000" i="1" dirty="0" smtClean="0">
                <a:latin typeface="Calibri" panose="020F0502020204030204" pitchFamily="34" charset="0"/>
                <a:cs typeface="Calibri" panose="020F0502020204030204" pitchFamily="34" charset="0"/>
              </a:rPr>
              <a:t>AS</a:t>
            </a:r>
            <a:r>
              <a:rPr lang="en-US" sz="2000" baseline="-25000" dirty="0" smtClean="0">
                <a:latin typeface="Calibri" panose="020F0502020204030204" pitchFamily="34" charset="0"/>
                <a:cs typeface="Calibri" panose="020F0502020204030204" pitchFamily="34" charset="0"/>
              </a:rPr>
              <a:t>3</a:t>
            </a:r>
            <a:endParaRPr lang="en-US" sz="2000" baseline="-25000" dirty="0">
              <a:latin typeface="Calibri" panose="020F0502020204030204" pitchFamily="34" charset="0"/>
              <a:cs typeface="Calibri" panose="020F0502020204030204" pitchFamily="34" charset="0"/>
            </a:endParaRPr>
          </a:p>
        </p:txBody>
      </p:sp>
      <p:sp>
        <p:nvSpPr>
          <p:cNvPr id="69" name="Oval 84"/>
          <p:cNvSpPr>
            <a:spLocks noChangeArrowheads="1"/>
          </p:cNvSpPr>
          <p:nvPr/>
        </p:nvSpPr>
        <p:spPr bwMode="auto">
          <a:xfrm>
            <a:off x="2679551" y="4495157"/>
            <a:ext cx="128588" cy="127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808" name="Text Box 96"/>
          <p:cNvSpPr txBox="1">
            <a:spLocks noChangeArrowheads="1"/>
          </p:cNvSpPr>
          <p:nvPr/>
        </p:nvSpPr>
        <p:spPr bwMode="auto">
          <a:xfrm>
            <a:off x="1676400" y="5943601"/>
            <a:ext cx="3352800" cy="777875"/>
          </a:xfrm>
          <a:prstGeom prst="rect">
            <a:avLst/>
          </a:prstGeom>
          <a:solidFill>
            <a:srgbClr val="EAEAEA"/>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50000"/>
              </a:spcBef>
              <a:buFontTx/>
              <a:buNone/>
            </a:pPr>
            <a:r>
              <a:rPr lang="en-US" altLang="en-US" sz="1500">
                <a:latin typeface="Calibri" panose="020F0502020204030204" pitchFamily="34" charset="0"/>
                <a:cs typeface="Calibri" panose="020F0502020204030204" pitchFamily="34" charset="0"/>
              </a:rPr>
              <a:t>5. The government could also use expansionary monetary/fiscal policies to push </a:t>
            </a:r>
            <a:r>
              <a:rPr lang="en-US" altLang="en-US" sz="1500" i="1">
                <a:latin typeface="Calibri" panose="020F0502020204030204" pitchFamily="34" charset="0"/>
                <a:cs typeface="Calibri" panose="020F0502020204030204" pitchFamily="34" charset="0"/>
              </a:rPr>
              <a:t>AD</a:t>
            </a:r>
            <a:r>
              <a:rPr lang="en-US" altLang="en-US" sz="1500">
                <a:latin typeface="Calibri" panose="020F0502020204030204" pitchFamily="34" charset="0"/>
                <a:cs typeface="Calibri" panose="020F0502020204030204" pitchFamily="34" charset="0"/>
              </a:rPr>
              <a:t> back to </a:t>
            </a:r>
            <a:r>
              <a:rPr lang="en-US" altLang="en-US" sz="1500" i="1">
                <a:latin typeface="Calibri" panose="020F0502020204030204" pitchFamily="34" charset="0"/>
                <a:cs typeface="Calibri" panose="020F0502020204030204" pitchFamily="34" charset="0"/>
              </a:rPr>
              <a:t>AD</a:t>
            </a:r>
            <a:r>
              <a:rPr lang="en-US" altLang="en-US" sz="1500" baseline="-25000">
                <a:latin typeface="Calibri" panose="020F0502020204030204" pitchFamily="34" charset="0"/>
                <a:cs typeface="Calibri" panose="020F0502020204030204" pitchFamily="34" charset="0"/>
              </a:rPr>
              <a:t>1</a:t>
            </a:r>
            <a:r>
              <a:rPr lang="en-US" altLang="en-US" sz="1500">
                <a:latin typeface="Calibri" panose="020F0502020204030204" pitchFamily="34" charset="0"/>
                <a:cs typeface="Calibri" panose="020F0502020204030204" pitchFamily="34" charset="0"/>
              </a:rPr>
              <a:t>.</a:t>
            </a:r>
          </a:p>
        </p:txBody>
      </p:sp>
      <p:sp>
        <p:nvSpPr>
          <p:cNvPr id="75779" name="Rectangle 3"/>
          <p:cNvSpPr>
            <a:spLocks noGrp="1" noChangeArrowheads="1"/>
          </p:cNvSpPr>
          <p:nvPr>
            <p:ph type="title"/>
          </p:nvPr>
        </p:nvSpPr>
        <p:spPr>
          <a:xfrm>
            <a:off x="233916" y="228600"/>
            <a:ext cx="11770242" cy="685800"/>
          </a:xfrm>
        </p:spPr>
        <p:txBody>
          <a:bodyPr/>
          <a:lstStyle/>
          <a:p>
            <a:pPr algn="l">
              <a:lnSpc>
                <a:spcPct val="80000"/>
              </a:lnSpc>
            </a:pPr>
            <a:r>
              <a:rPr lang="en-US" altLang="en-US" sz="2800" dirty="0">
                <a:ea typeface="Calibri" panose="020F0502020204030204" pitchFamily="34" charset="0"/>
              </a:rPr>
              <a:t>A Permanent Contraction in Aggregate Demand, No Government Intervention</a:t>
            </a:r>
          </a:p>
        </p:txBody>
      </p:sp>
      <p:sp>
        <p:nvSpPr>
          <p:cNvPr id="75780" name="Line 17"/>
          <p:cNvSpPr>
            <a:spLocks noChangeShapeType="1"/>
          </p:cNvSpPr>
          <p:nvPr/>
        </p:nvSpPr>
        <p:spPr bwMode="auto">
          <a:xfrm>
            <a:off x="5432425" y="2144714"/>
            <a:ext cx="1588" cy="3597275"/>
          </a:xfrm>
          <a:prstGeom prst="line">
            <a:avLst/>
          </a:prstGeom>
          <a:noFill/>
          <a:ln w="53975">
            <a:solidFill>
              <a:srgbClr val="00A4B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781" name="Line 18"/>
          <p:cNvSpPr>
            <a:spLocks noChangeShapeType="1"/>
          </p:cNvSpPr>
          <p:nvPr/>
        </p:nvSpPr>
        <p:spPr bwMode="auto">
          <a:xfrm>
            <a:off x="5432425" y="6215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782" name="Freeform 19"/>
          <p:cNvSpPr>
            <a:spLocks/>
          </p:cNvSpPr>
          <p:nvPr/>
        </p:nvSpPr>
        <p:spPr bwMode="auto">
          <a:xfrm>
            <a:off x="2981326" y="1527176"/>
            <a:ext cx="6716713" cy="4214813"/>
          </a:xfrm>
          <a:custGeom>
            <a:avLst/>
            <a:gdLst>
              <a:gd name="T0" fmla="*/ 0 w 4231"/>
              <a:gd name="T1" fmla="*/ 0 h 2655"/>
              <a:gd name="T2" fmla="*/ 0 w 4231"/>
              <a:gd name="T3" fmla="*/ 2147483647 h 2655"/>
              <a:gd name="T4" fmla="*/ 2147483647 w 4231"/>
              <a:gd name="T5" fmla="*/ 2147483647 h 2655"/>
              <a:gd name="T6" fmla="*/ 0 60000 65536"/>
              <a:gd name="T7" fmla="*/ 0 60000 65536"/>
              <a:gd name="T8" fmla="*/ 0 60000 65536"/>
              <a:gd name="T9" fmla="*/ 0 w 4231"/>
              <a:gd name="T10" fmla="*/ 0 h 2655"/>
              <a:gd name="T11" fmla="*/ 4231 w 4231"/>
              <a:gd name="T12" fmla="*/ 2655 h 2655"/>
            </a:gdLst>
            <a:ahLst/>
            <a:cxnLst>
              <a:cxn ang="T6">
                <a:pos x="T0" y="T1"/>
              </a:cxn>
              <a:cxn ang="T7">
                <a:pos x="T2" y="T3"/>
              </a:cxn>
              <a:cxn ang="T8">
                <a:pos x="T4" y="T5"/>
              </a:cxn>
            </a:cxnLst>
            <a:rect l="T9" t="T10" r="T11" b="T12"/>
            <a:pathLst>
              <a:path w="4231" h="2655">
                <a:moveTo>
                  <a:pt x="0" y="0"/>
                </a:moveTo>
                <a:lnTo>
                  <a:pt x="0" y="2655"/>
                </a:lnTo>
                <a:lnTo>
                  <a:pt x="4231" y="265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783" name="Line 20"/>
          <p:cNvSpPr>
            <a:spLocks noChangeShapeType="1"/>
          </p:cNvSpPr>
          <p:nvPr/>
        </p:nvSpPr>
        <p:spPr bwMode="auto">
          <a:xfrm>
            <a:off x="6484939" y="3162300"/>
            <a:ext cx="998537"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784" name="Line 21"/>
          <p:cNvSpPr>
            <a:spLocks noChangeShapeType="1"/>
          </p:cNvSpPr>
          <p:nvPr/>
        </p:nvSpPr>
        <p:spPr bwMode="auto">
          <a:xfrm flipH="1">
            <a:off x="6067425" y="5124450"/>
            <a:ext cx="1035050"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785" name="Rectangle 22"/>
          <p:cNvSpPr>
            <a:spLocks noChangeArrowheads="1"/>
          </p:cNvSpPr>
          <p:nvPr/>
        </p:nvSpPr>
        <p:spPr bwMode="auto">
          <a:xfrm>
            <a:off x="8682038" y="5783263"/>
            <a:ext cx="9103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75786" name="Rectangle 23"/>
          <p:cNvSpPr>
            <a:spLocks noChangeArrowheads="1"/>
          </p:cNvSpPr>
          <p:nvPr/>
        </p:nvSpPr>
        <p:spPr bwMode="auto">
          <a:xfrm>
            <a:off x="9067801" y="6024563"/>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75787" name="Rectangle 24"/>
          <p:cNvSpPr>
            <a:spLocks noChangeArrowheads="1"/>
          </p:cNvSpPr>
          <p:nvPr/>
        </p:nvSpPr>
        <p:spPr bwMode="auto">
          <a:xfrm>
            <a:off x="2439989" y="1509713"/>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75788" name="Rectangle 25"/>
          <p:cNvSpPr>
            <a:spLocks noChangeArrowheads="1"/>
          </p:cNvSpPr>
          <p:nvPr/>
        </p:nvSpPr>
        <p:spPr bwMode="auto">
          <a:xfrm>
            <a:off x="2416175" y="1751013"/>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75789" name="Rectangle 26"/>
          <p:cNvSpPr>
            <a:spLocks noChangeArrowheads="1"/>
          </p:cNvSpPr>
          <p:nvPr/>
        </p:nvSpPr>
        <p:spPr bwMode="auto">
          <a:xfrm>
            <a:off x="2801938" y="57896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75790" name="Group 27"/>
          <p:cNvGrpSpPr>
            <a:grpSpLocks/>
          </p:cNvGrpSpPr>
          <p:nvPr/>
        </p:nvGrpSpPr>
        <p:grpSpPr bwMode="auto">
          <a:xfrm>
            <a:off x="3725863" y="2117725"/>
            <a:ext cx="4049712" cy="2916238"/>
            <a:chOff x="1387" y="1334"/>
            <a:chExt cx="2551" cy="1837"/>
          </a:xfrm>
        </p:grpSpPr>
        <p:grpSp>
          <p:nvGrpSpPr>
            <p:cNvPr id="75851" name="Group 28"/>
            <p:cNvGrpSpPr>
              <a:grpSpLocks/>
            </p:cNvGrpSpPr>
            <p:nvPr/>
          </p:nvGrpSpPr>
          <p:grpSpPr bwMode="auto">
            <a:xfrm>
              <a:off x="1387" y="1334"/>
              <a:ext cx="2551" cy="1837"/>
              <a:chOff x="1387" y="1334"/>
              <a:chExt cx="2551" cy="1837"/>
            </a:xfrm>
          </p:grpSpPr>
          <p:sp>
            <p:nvSpPr>
              <p:cNvPr id="75853" name="Line 29"/>
              <p:cNvSpPr>
                <a:spLocks noChangeShapeType="1"/>
              </p:cNvSpPr>
              <p:nvPr/>
            </p:nvSpPr>
            <p:spPr bwMode="auto">
              <a:xfrm flipV="1">
                <a:off x="1387" y="1649"/>
                <a:ext cx="2127" cy="1522"/>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54" name="Rectangle 30"/>
              <p:cNvSpPr>
                <a:spLocks noChangeArrowheads="1"/>
              </p:cNvSpPr>
              <p:nvPr/>
            </p:nvSpPr>
            <p:spPr bwMode="auto">
              <a:xfrm>
                <a:off x="2955" y="1334"/>
                <a:ext cx="9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Short-run aggregate</a:t>
                </a:r>
                <a:endParaRPr lang="en-US" altLang="en-US" sz="2400">
                  <a:latin typeface="Calibri" panose="020F0502020204030204" pitchFamily="34" charset="0"/>
                  <a:cs typeface="Calibri" panose="020F0502020204030204" pitchFamily="34" charset="0"/>
                </a:endParaRPr>
              </a:p>
            </p:txBody>
          </p:sp>
          <p:sp>
            <p:nvSpPr>
              <p:cNvPr id="75855" name="Rectangle 31"/>
              <p:cNvSpPr>
                <a:spLocks noChangeArrowheads="1"/>
              </p:cNvSpPr>
              <p:nvPr/>
            </p:nvSpPr>
            <p:spPr bwMode="auto">
              <a:xfrm>
                <a:off x="3186" y="1486"/>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 </a:t>
                </a:r>
                <a:endParaRPr lang="en-US" altLang="en-US" sz="2400">
                  <a:latin typeface="Calibri" panose="020F0502020204030204" pitchFamily="34" charset="0"/>
                  <a:cs typeface="Calibri" panose="020F0502020204030204" pitchFamily="34" charset="0"/>
                </a:endParaRPr>
              </a:p>
            </p:txBody>
          </p:sp>
          <p:sp>
            <p:nvSpPr>
              <p:cNvPr id="75856" name="Rectangle 32"/>
              <p:cNvSpPr>
                <a:spLocks noChangeArrowheads="1"/>
              </p:cNvSpPr>
              <p:nvPr/>
            </p:nvSpPr>
            <p:spPr bwMode="auto">
              <a:xfrm>
                <a:off x="3603" y="1486"/>
                <a:ext cx="12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endParaRPr lang="en-US" altLang="en-US" sz="2400">
                  <a:latin typeface="Calibri" panose="020F0502020204030204" pitchFamily="34" charset="0"/>
                  <a:cs typeface="Calibri" panose="020F0502020204030204" pitchFamily="34" charset="0"/>
                </a:endParaRPr>
              </a:p>
            </p:txBody>
          </p:sp>
        </p:grpSp>
        <p:sp>
          <p:nvSpPr>
            <p:cNvPr id="75852" name="Freeform 33"/>
            <p:cNvSpPr>
              <a:spLocks/>
            </p:cNvSpPr>
            <p:nvPr/>
          </p:nvSpPr>
          <p:spPr bwMode="auto">
            <a:xfrm>
              <a:off x="3774" y="1566"/>
              <a:ext cx="22" cy="53"/>
            </a:xfrm>
            <a:custGeom>
              <a:avLst/>
              <a:gdLst>
                <a:gd name="T0" fmla="*/ 22 w 22"/>
                <a:gd name="T1" fmla="*/ 0 h 53"/>
                <a:gd name="T2" fmla="*/ 19 w 22"/>
                <a:gd name="T3" fmla="*/ 0 h 53"/>
                <a:gd name="T4" fmla="*/ 11 w 22"/>
                <a:gd name="T5" fmla="*/ 3 h 53"/>
                <a:gd name="T6" fmla="*/ 0 w 22"/>
                <a:gd name="T7" fmla="*/ 11 h 53"/>
                <a:gd name="T8" fmla="*/ 0 w 22"/>
                <a:gd name="T9" fmla="*/ 19 h 53"/>
                <a:gd name="T10" fmla="*/ 7 w 22"/>
                <a:gd name="T11" fmla="*/ 15 h 53"/>
                <a:gd name="T12" fmla="*/ 15 w 22"/>
                <a:gd name="T13" fmla="*/ 11 h 53"/>
                <a:gd name="T14" fmla="*/ 15 w 22"/>
                <a:gd name="T15" fmla="*/ 53 h 53"/>
                <a:gd name="T16" fmla="*/ 22 w 22"/>
                <a:gd name="T17" fmla="*/ 53 h 53"/>
                <a:gd name="T18" fmla="*/ 22 w 22"/>
                <a:gd name="T19" fmla="*/ 3 h 53"/>
                <a:gd name="T20" fmla="*/ 22 w 22"/>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3"/>
                <a:gd name="T35" fmla="*/ 22 w 22"/>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3">
                  <a:moveTo>
                    <a:pt x="22" y="0"/>
                  </a:moveTo>
                  <a:lnTo>
                    <a:pt x="19" y="0"/>
                  </a:lnTo>
                  <a:lnTo>
                    <a:pt x="11" y="3"/>
                  </a:lnTo>
                  <a:lnTo>
                    <a:pt x="0" y="11"/>
                  </a:lnTo>
                  <a:lnTo>
                    <a:pt x="0" y="19"/>
                  </a:lnTo>
                  <a:lnTo>
                    <a:pt x="7" y="15"/>
                  </a:lnTo>
                  <a:lnTo>
                    <a:pt x="15" y="11"/>
                  </a:lnTo>
                  <a:lnTo>
                    <a:pt x="15" y="53"/>
                  </a:lnTo>
                  <a:lnTo>
                    <a:pt x="22" y="53"/>
                  </a:lnTo>
                  <a:lnTo>
                    <a:pt x="22" y="3"/>
                  </a:lnTo>
                  <a:lnTo>
                    <a:pt x="2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sp>
        <p:nvSpPr>
          <p:cNvPr id="75791" name="Rectangle 34"/>
          <p:cNvSpPr>
            <a:spLocks noChangeArrowheads="1"/>
          </p:cNvSpPr>
          <p:nvPr/>
        </p:nvSpPr>
        <p:spPr bwMode="auto">
          <a:xfrm>
            <a:off x="4565651" y="2081213"/>
            <a:ext cx="7005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Long-run</a:t>
            </a:r>
            <a:endParaRPr lang="en-US" altLang="en-US" sz="2400">
              <a:latin typeface="Calibri" panose="020F0502020204030204" pitchFamily="34" charset="0"/>
              <a:cs typeface="Calibri" panose="020F0502020204030204" pitchFamily="34" charset="0"/>
            </a:endParaRPr>
          </a:p>
        </p:txBody>
      </p:sp>
      <p:sp>
        <p:nvSpPr>
          <p:cNvPr id="75792" name="Rectangle 35"/>
          <p:cNvSpPr>
            <a:spLocks noChangeArrowheads="1"/>
          </p:cNvSpPr>
          <p:nvPr/>
        </p:nvSpPr>
        <p:spPr bwMode="auto">
          <a:xfrm>
            <a:off x="4516438" y="2322513"/>
            <a:ext cx="7676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75793" name="Rectangle 36"/>
          <p:cNvSpPr>
            <a:spLocks noChangeArrowheads="1"/>
          </p:cNvSpPr>
          <p:nvPr/>
        </p:nvSpPr>
        <p:spPr bwMode="auto">
          <a:xfrm>
            <a:off x="4673601" y="2563813"/>
            <a:ext cx="509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a:t>
            </a:r>
            <a:endParaRPr lang="en-US" altLang="en-US" sz="2400">
              <a:latin typeface="Calibri" panose="020F0502020204030204" pitchFamily="34" charset="0"/>
              <a:cs typeface="Calibri" panose="020F0502020204030204" pitchFamily="34" charset="0"/>
            </a:endParaRPr>
          </a:p>
        </p:txBody>
      </p:sp>
      <p:grpSp>
        <p:nvGrpSpPr>
          <p:cNvPr id="75794" name="Group 37"/>
          <p:cNvGrpSpPr>
            <a:grpSpLocks/>
          </p:cNvGrpSpPr>
          <p:nvPr/>
        </p:nvGrpSpPr>
        <p:grpSpPr bwMode="auto">
          <a:xfrm>
            <a:off x="4016375" y="2798764"/>
            <a:ext cx="4641850" cy="2655888"/>
            <a:chOff x="1570" y="1763"/>
            <a:chExt cx="2924" cy="1673"/>
          </a:xfrm>
        </p:grpSpPr>
        <p:sp>
          <p:nvSpPr>
            <p:cNvPr id="75845" name="Line 38"/>
            <p:cNvSpPr>
              <a:spLocks noChangeShapeType="1"/>
            </p:cNvSpPr>
            <p:nvPr/>
          </p:nvSpPr>
          <p:spPr bwMode="auto">
            <a:xfrm flipH="1" flipV="1">
              <a:off x="1570" y="1763"/>
              <a:ext cx="2184" cy="1579"/>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75846" name="Group 39"/>
            <p:cNvGrpSpPr>
              <a:grpSpLocks/>
            </p:cNvGrpSpPr>
            <p:nvPr/>
          </p:nvGrpSpPr>
          <p:grpSpPr bwMode="auto">
            <a:xfrm>
              <a:off x="3789" y="3139"/>
              <a:ext cx="705" cy="297"/>
              <a:chOff x="3789" y="3139"/>
              <a:chExt cx="705" cy="297"/>
            </a:xfrm>
          </p:grpSpPr>
          <p:sp>
            <p:nvSpPr>
              <p:cNvPr id="75847" name="Rectangle 40"/>
              <p:cNvSpPr>
                <a:spLocks noChangeArrowheads="1"/>
              </p:cNvSpPr>
              <p:nvPr/>
            </p:nvSpPr>
            <p:spPr bwMode="auto">
              <a:xfrm>
                <a:off x="3868" y="3139"/>
                <a:ext cx="4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75848" name="Rectangle 41"/>
              <p:cNvSpPr>
                <a:spLocks noChangeArrowheads="1"/>
              </p:cNvSpPr>
              <p:nvPr/>
            </p:nvSpPr>
            <p:spPr bwMode="auto">
              <a:xfrm>
                <a:off x="3789" y="3291"/>
                <a:ext cx="4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demand, </a:t>
                </a:r>
                <a:endParaRPr lang="en-US" altLang="en-US" sz="2400">
                  <a:latin typeface="Calibri" panose="020F0502020204030204" pitchFamily="34" charset="0"/>
                  <a:cs typeface="Calibri" panose="020F0502020204030204" pitchFamily="34" charset="0"/>
                </a:endParaRPr>
              </a:p>
            </p:txBody>
          </p:sp>
          <p:sp>
            <p:nvSpPr>
              <p:cNvPr id="75849" name="Rectangle 42"/>
              <p:cNvSpPr>
                <a:spLocks noChangeArrowheads="1"/>
              </p:cNvSpPr>
              <p:nvPr/>
            </p:nvSpPr>
            <p:spPr bwMode="auto">
              <a:xfrm>
                <a:off x="4293" y="3291"/>
                <a:ext cx="1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endParaRPr lang="en-US" altLang="en-US" sz="2400">
                  <a:latin typeface="Calibri" panose="020F0502020204030204" pitchFamily="34" charset="0"/>
                  <a:cs typeface="Calibri" panose="020F0502020204030204" pitchFamily="34" charset="0"/>
                </a:endParaRPr>
              </a:p>
            </p:txBody>
          </p:sp>
          <p:sp>
            <p:nvSpPr>
              <p:cNvPr id="75850" name="Freeform 43"/>
              <p:cNvSpPr>
                <a:spLocks/>
              </p:cNvSpPr>
              <p:nvPr/>
            </p:nvSpPr>
            <p:spPr bwMode="auto">
              <a:xfrm>
                <a:off x="4471" y="3371"/>
                <a:ext cx="23" cy="53"/>
              </a:xfrm>
              <a:custGeom>
                <a:avLst/>
                <a:gdLst>
                  <a:gd name="T0" fmla="*/ 23 w 23"/>
                  <a:gd name="T1" fmla="*/ 0 h 53"/>
                  <a:gd name="T2" fmla="*/ 19 w 23"/>
                  <a:gd name="T3" fmla="*/ 0 h 53"/>
                  <a:gd name="T4" fmla="*/ 12 w 23"/>
                  <a:gd name="T5" fmla="*/ 3 h 53"/>
                  <a:gd name="T6" fmla="*/ 0 w 23"/>
                  <a:gd name="T7" fmla="*/ 11 h 53"/>
                  <a:gd name="T8" fmla="*/ 0 w 23"/>
                  <a:gd name="T9" fmla="*/ 18 h 53"/>
                  <a:gd name="T10" fmla="*/ 8 w 23"/>
                  <a:gd name="T11" fmla="*/ 15 h 53"/>
                  <a:gd name="T12" fmla="*/ 15 w 23"/>
                  <a:gd name="T13" fmla="*/ 11 h 53"/>
                  <a:gd name="T14" fmla="*/ 15 w 23"/>
                  <a:gd name="T15" fmla="*/ 53 h 53"/>
                  <a:gd name="T16" fmla="*/ 23 w 23"/>
                  <a:gd name="T17" fmla="*/ 53 h 53"/>
                  <a:gd name="T18" fmla="*/ 23 w 23"/>
                  <a:gd name="T19" fmla="*/ 3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3"/>
                    </a:lnTo>
                    <a:lnTo>
                      <a:pt x="0" y="11"/>
                    </a:lnTo>
                    <a:lnTo>
                      <a:pt x="0" y="18"/>
                    </a:lnTo>
                    <a:lnTo>
                      <a:pt x="8" y="15"/>
                    </a:lnTo>
                    <a:lnTo>
                      <a:pt x="15" y="11"/>
                    </a:lnTo>
                    <a:lnTo>
                      <a:pt x="15" y="53"/>
                    </a:lnTo>
                    <a:lnTo>
                      <a:pt x="23" y="53"/>
                    </a:lnTo>
                    <a:lnTo>
                      <a:pt x="23" y="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5795" name="Group 44"/>
          <p:cNvGrpSpPr>
            <a:grpSpLocks/>
          </p:cNvGrpSpPr>
          <p:nvPr/>
        </p:nvGrpSpPr>
        <p:grpSpPr bwMode="auto">
          <a:xfrm>
            <a:off x="2722563" y="3695699"/>
            <a:ext cx="3013075" cy="2330450"/>
            <a:chOff x="755" y="2328"/>
            <a:chExt cx="1898" cy="1468"/>
          </a:xfrm>
        </p:grpSpPr>
        <p:grpSp>
          <p:nvGrpSpPr>
            <p:cNvPr id="75835" name="Group 45"/>
            <p:cNvGrpSpPr>
              <a:grpSpLocks/>
            </p:cNvGrpSpPr>
            <p:nvPr/>
          </p:nvGrpSpPr>
          <p:grpSpPr bwMode="auto">
            <a:xfrm>
              <a:off x="755" y="2328"/>
              <a:ext cx="1898" cy="156"/>
              <a:chOff x="755" y="2328"/>
              <a:chExt cx="1898" cy="156"/>
            </a:xfrm>
          </p:grpSpPr>
          <p:sp>
            <p:nvSpPr>
              <p:cNvPr id="75839" name="Freeform 46"/>
              <p:cNvSpPr>
                <a:spLocks/>
              </p:cNvSpPr>
              <p:nvPr/>
            </p:nvSpPr>
            <p:spPr bwMode="auto">
              <a:xfrm>
                <a:off x="918" y="2404"/>
                <a:ext cx="1544" cy="1"/>
              </a:xfrm>
              <a:custGeom>
                <a:avLst/>
                <a:gdLst>
                  <a:gd name="T0" fmla="*/ 0 w 1544"/>
                  <a:gd name="T1" fmla="*/ 0 h 1"/>
                  <a:gd name="T2" fmla="*/ 1544 w 1544"/>
                  <a:gd name="T3" fmla="*/ 0 h 1"/>
                  <a:gd name="T4" fmla="*/ 0 60000 65536"/>
                  <a:gd name="T5" fmla="*/ 0 60000 65536"/>
                  <a:gd name="T6" fmla="*/ 0 w 1544"/>
                  <a:gd name="T7" fmla="*/ 0 h 1"/>
                  <a:gd name="T8" fmla="*/ 1544 w 1544"/>
                  <a:gd name="T9" fmla="*/ 1 h 1"/>
                </a:gdLst>
                <a:ahLst/>
                <a:cxnLst>
                  <a:cxn ang="T4">
                    <a:pos x="T0" y="T1"/>
                  </a:cxn>
                  <a:cxn ang="T5">
                    <a:pos x="T2" y="T3"/>
                  </a:cxn>
                </a:cxnLst>
                <a:rect l="T6" t="T7" r="T8" b="T9"/>
                <a:pathLst>
                  <a:path w="1544" h="1">
                    <a:moveTo>
                      <a:pt x="0" y="0"/>
                    </a:moveTo>
                    <a:lnTo>
                      <a:pt x="1544" y="0"/>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40" name="Oval 47"/>
              <p:cNvSpPr>
                <a:spLocks noChangeArrowheads="1"/>
              </p:cNvSpPr>
              <p:nvPr/>
            </p:nvSpPr>
            <p:spPr bwMode="auto">
              <a:xfrm>
                <a:off x="2424" y="2370"/>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5841" name="Rectangle 48"/>
              <p:cNvSpPr>
                <a:spLocks noChangeArrowheads="1"/>
              </p:cNvSpPr>
              <p:nvPr/>
            </p:nvSpPr>
            <p:spPr bwMode="auto">
              <a:xfrm>
                <a:off x="2583" y="2328"/>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grpSp>
            <p:nvGrpSpPr>
              <p:cNvPr id="75842" name="Group 49"/>
              <p:cNvGrpSpPr>
                <a:grpSpLocks/>
              </p:cNvGrpSpPr>
              <p:nvPr/>
            </p:nvGrpSpPr>
            <p:grpSpPr bwMode="auto">
              <a:xfrm>
                <a:off x="755" y="2339"/>
                <a:ext cx="107" cy="145"/>
                <a:chOff x="755" y="2339"/>
                <a:chExt cx="107" cy="145"/>
              </a:xfrm>
            </p:grpSpPr>
            <p:sp>
              <p:nvSpPr>
                <p:cNvPr id="75843" name="Rectangle 50"/>
                <p:cNvSpPr>
                  <a:spLocks noChangeArrowheads="1"/>
                </p:cNvSpPr>
                <p:nvPr/>
              </p:nvSpPr>
              <p:spPr bwMode="auto">
                <a:xfrm>
                  <a:off x="755" y="2339"/>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75844" name="Freeform 51"/>
                <p:cNvSpPr>
                  <a:spLocks/>
                </p:cNvSpPr>
                <p:nvPr/>
              </p:nvSpPr>
              <p:spPr bwMode="auto">
                <a:xfrm>
                  <a:off x="839" y="2415"/>
                  <a:ext cx="23" cy="57"/>
                </a:xfrm>
                <a:custGeom>
                  <a:avLst/>
                  <a:gdLst>
                    <a:gd name="T0" fmla="*/ 23 w 23"/>
                    <a:gd name="T1" fmla="*/ 0 h 57"/>
                    <a:gd name="T2" fmla="*/ 19 w 23"/>
                    <a:gd name="T3" fmla="*/ 0 h 57"/>
                    <a:gd name="T4" fmla="*/ 11 w 23"/>
                    <a:gd name="T5" fmla="*/ 8 h 57"/>
                    <a:gd name="T6" fmla="*/ 0 w 23"/>
                    <a:gd name="T7" fmla="*/ 15 h 57"/>
                    <a:gd name="T8" fmla="*/ 0 w 23"/>
                    <a:gd name="T9" fmla="*/ 23 h 57"/>
                    <a:gd name="T10" fmla="*/ 7 w 23"/>
                    <a:gd name="T11" fmla="*/ 19 h 57"/>
                    <a:gd name="T12" fmla="*/ 15 w 23"/>
                    <a:gd name="T13" fmla="*/ 11 h 57"/>
                    <a:gd name="T14" fmla="*/ 15 w 23"/>
                    <a:gd name="T15" fmla="*/ 57 h 57"/>
                    <a:gd name="T16" fmla="*/ 23 w 23"/>
                    <a:gd name="T17" fmla="*/ 57 h 57"/>
                    <a:gd name="T18" fmla="*/ 23 w 23"/>
                    <a:gd name="T19" fmla="*/ 4 h 57"/>
                    <a:gd name="T20" fmla="*/ 23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5836" name="Group 52"/>
            <p:cNvGrpSpPr>
              <a:grpSpLocks/>
            </p:cNvGrpSpPr>
            <p:nvPr/>
          </p:nvGrpSpPr>
          <p:grpSpPr bwMode="auto">
            <a:xfrm>
              <a:off x="2420" y="3651"/>
              <a:ext cx="106" cy="145"/>
              <a:chOff x="2420" y="3651"/>
              <a:chExt cx="106" cy="145"/>
            </a:xfrm>
          </p:grpSpPr>
          <p:sp>
            <p:nvSpPr>
              <p:cNvPr id="75837" name="Rectangle 53"/>
              <p:cNvSpPr>
                <a:spLocks noChangeArrowheads="1"/>
              </p:cNvSpPr>
              <p:nvPr/>
            </p:nvSpPr>
            <p:spPr bwMode="auto">
              <a:xfrm>
                <a:off x="2420" y="3651"/>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75838" name="Freeform 54"/>
              <p:cNvSpPr>
                <a:spLocks/>
              </p:cNvSpPr>
              <p:nvPr/>
            </p:nvSpPr>
            <p:spPr bwMode="auto">
              <a:xfrm>
                <a:off x="2503" y="3731"/>
                <a:ext cx="23" cy="53"/>
              </a:xfrm>
              <a:custGeom>
                <a:avLst/>
                <a:gdLst>
                  <a:gd name="T0" fmla="*/ 23 w 23"/>
                  <a:gd name="T1" fmla="*/ 0 h 53"/>
                  <a:gd name="T2" fmla="*/ 16 w 23"/>
                  <a:gd name="T3" fmla="*/ 0 h 53"/>
                  <a:gd name="T4" fmla="*/ 12 w 23"/>
                  <a:gd name="T5" fmla="*/ 4 h 53"/>
                  <a:gd name="T6" fmla="*/ 0 w 23"/>
                  <a:gd name="T7" fmla="*/ 11 h 53"/>
                  <a:gd name="T8" fmla="*/ 0 w 23"/>
                  <a:gd name="T9" fmla="*/ 19 h 53"/>
                  <a:gd name="T10" fmla="*/ 8 w 23"/>
                  <a:gd name="T11" fmla="*/ 15 h 53"/>
                  <a:gd name="T12" fmla="*/ 16 w 23"/>
                  <a:gd name="T13" fmla="*/ 11 h 53"/>
                  <a:gd name="T14" fmla="*/ 16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75796" name="Group 55"/>
          <p:cNvGrpSpPr>
            <a:grpSpLocks/>
          </p:cNvGrpSpPr>
          <p:nvPr/>
        </p:nvGrpSpPr>
        <p:grpSpPr bwMode="auto">
          <a:xfrm>
            <a:off x="3073401" y="3125790"/>
            <a:ext cx="3851275" cy="2570163"/>
            <a:chOff x="976" y="1969"/>
            <a:chExt cx="2426" cy="1619"/>
          </a:xfrm>
        </p:grpSpPr>
        <p:sp>
          <p:nvSpPr>
            <p:cNvPr id="75833" name="Line 56"/>
            <p:cNvSpPr>
              <a:spLocks noChangeShapeType="1"/>
            </p:cNvSpPr>
            <p:nvPr/>
          </p:nvSpPr>
          <p:spPr bwMode="auto">
            <a:xfrm flipH="1" flipV="1">
              <a:off x="976" y="1969"/>
              <a:ext cx="2184" cy="1579"/>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34" name="Rectangle 57"/>
            <p:cNvSpPr>
              <a:spLocks noChangeArrowheads="1"/>
            </p:cNvSpPr>
            <p:nvPr/>
          </p:nvSpPr>
          <p:spPr bwMode="auto">
            <a:xfrm>
              <a:off x="3216" y="3443"/>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75797" name="Group 58"/>
          <p:cNvGrpSpPr>
            <a:grpSpLocks/>
          </p:cNvGrpSpPr>
          <p:nvPr/>
        </p:nvGrpSpPr>
        <p:grpSpPr bwMode="auto">
          <a:xfrm>
            <a:off x="4506914" y="2816226"/>
            <a:ext cx="3535362" cy="2671763"/>
            <a:chOff x="1879" y="1774"/>
            <a:chExt cx="2227" cy="1683"/>
          </a:xfrm>
        </p:grpSpPr>
        <p:sp>
          <p:nvSpPr>
            <p:cNvPr id="75831" name="Line 59"/>
            <p:cNvSpPr>
              <a:spLocks noChangeShapeType="1"/>
            </p:cNvSpPr>
            <p:nvPr/>
          </p:nvSpPr>
          <p:spPr bwMode="auto">
            <a:xfrm flipV="1">
              <a:off x="1879" y="1923"/>
              <a:ext cx="2127" cy="1534"/>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32" name="Rectangle 60"/>
            <p:cNvSpPr>
              <a:spLocks noChangeArrowheads="1"/>
            </p:cNvSpPr>
            <p:nvPr/>
          </p:nvSpPr>
          <p:spPr bwMode="auto">
            <a:xfrm>
              <a:off x="3940" y="1774"/>
              <a:ext cx="1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75798" name="Group 61"/>
          <p:cNvGrpSpPr>
            <a:grpSpLocks/>
          </p:cNvGrpSpPr>
          <p:nvPr/>
        </p:nvGrpSpPr>
        <p:grpSpPr bwMode="auto">
          <a:xfrm>
            <a:off x="6577013" y="4343401"/>
            <a:ext cx="2813050" cy="727075"/>
            <a:chOff x="3183" y="2736"/>
            <a:chExt cx="1772" cy="458"/>
          </a:xfrm>
        </p:grpSpPr>
        <p:sp>
          <p:nvSpPr>
            <p:cNvPr id="75826" name="Line 62"/>
            <p:cNvSpPr>
              <a:spLocks noChangeShapeType="1"/>
            </p:cNvSpPr>
            <p:nvPr/>
          </p:nvSpPr>
          <p:spPr bwMode="auto">
            <a:xfrm flipH="1">
              <a:off x="3183" y="2827"/>
              <a:ext cx="537" cy="367"/>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75827" name="Group 63"/>
            <p:cNvGrpSpPr>
              <a:grpSpLocks/>
            </p:cNvGrpSpPr>
            <p:nvPr/>
          </p:nvGrpSpPr>
          <p:grpSpPr bwMode="auto">
            <a:xfrm>
              <a:off x="3686" y="2736"/>
              <a:ext cx="1269" cy="320"/>
              <a:chOff x="3686" y="2736"/>
              <a:chExt cx="1269" cy="320"/>
            </a:xfrm>
          </p:grpSpPr>
          <p:sp>
            <p:nvSpPr>
              <p:cNvPr id="75828" name="Rectangle 64"/>
              <p:cNvSpPr>
                <a:spLocks noChangeArrowheads="1"/>
              </p:cNvSpPr>
              <p:nvPr/>
            </p:nvSpPr>
            <p:spPr bwMode="auto">
              <a:xfrm>
                <a:off x="3686" y="2736"/>
                <a:ext cx="1269" cy="320"/>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5829" name="Rectangle 65"/>
              <p:cNvSpPr>
                <a:spLocks noChangeArrowheads="1"/>
              </p:cNvSpPr>
              <p:nvPr/>
            </p:nvSpPr>
            <p:spPr bwMode="auto">
              <a:xfrm>
                <a:off x="3724" y="2749"/>
                <a:ext cx="778"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1. A decrease in</a:t>
                </a:r>
                <a:endParaRPr lang="en-US" altLang="en-US" sz="2400">
                  <a:latin typeface="Calibri" panose="020F0502020204030204" pitchFamily="34" charset="0"/>
                  <a:cs typeface="Calibri" panose="020F0502020204030204" pitchFamily="34" charset="0"/>
                </a:endParaRPr>
              </a:p>
            </p:txBody>
          </p:sp>
          <p:sp>
            <p:nvSpPr>
              <p:cNvPr id="75830" name="Rectangle 66"/>
              <p:cNvSpPr>
                <a:spLocks noChangeArrowheads="1"/>
              </p:cNvSpPr>
              <p:nvPr/>
            </p:nvSpPr>
            <p:spPr bwMode="auto">
              <a:xfrm>
                <a:off x="3724" y="2900"/>
                <a:ext cx="108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 demand . . .</a:t>
                </a:r>
                <a:endParaRPr lang="en-US" altLang="en-US" sz="2400">
                  <a:latin typeface="Calibri" panose="020F0502020204030204" pitchFamily="34" charset="0"/>
                  <a:cs typeface="Calibri" panose="020F0502020204030204" pitchFamily="34" charset="0"/>
                </a:endParaRPr>
              </a:p>
            </p:txBody>
          </p:sp>
        </p:grpSp>
      </p:grpSp>
      <p:grpSp>
        <p:nvGrpSpPr>
          <p:cNvPr id="75799" name="Group 67"/>
          <p:cNvGrpSpPr>
            <a:grpSpLocks/>
          </p:cNvGrpSpPr>
          <p:nvPr/>
        </p:nvGrpSpPr>
        <p:grpSpPr bwMode="auto">
          <a:xfrm>
            <a:off x="2746376" y="1109664"/>
            <a:ext cx="4138613" cy="3106737"/>
            <a:chOff x="770" y="699"/>
            <a:chExt cx="2607" cy="1957"/>
          </a:xfrm>
        </p:grpSpPr>
        <p:sp>
          <p:nvSpPr>
            <p:cNvPr id="75823" name="Line 68"/>
            <p:cNvSpPr>
              <a:spLocks noChangeShapeType="1"/>
            </p:cNvSpPr>
            <p:nvPr/>
          </p:nvSpPr>
          <p:spPr bwMode="auto">
            <a:xfrm>
              <a:off x="987" y="848"/>
              <a:ext cx="1018" cy="180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24" name="Rectangle 69"/>
            <p:cNvSpPr>
              <a:spLocks noChangeArrowheads="1"/>
            </p:cNvSpPr>
            <p:nvPr/>
          </p:nvSpPr>
          <p:spPr bwMode="auto">
            <a:xfrm>
              <a:off x="770" y="699"/>
              <a:ext cx="2607" cy="17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5825" name="Rectangle 70"/>
            <p:cNvSpPr>
              <a:spLocks noChangeArrowheads="1"/>
            </p:cNvSpPr>
            <p:nvPr/>
          </p:nvSpPr>
          <p:spPr bwMode="auto">
            <a:xfrm>
              <a:off x="827" y="720"/>
              <a:ext cx="225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2. . . . causes output to fall in the short run . . .</a:t>
              </a:r>
              <a:endParaRPr lang="en-US" altLang="en-US" sz="2400">
                <a:latin typeface="Calibri" panose="020F0502020204030204" pitchFamily="34" charset="0"/>
                <a:cs typeface="Calibri" panose="020F0502020204030204" pitchFamily="34" charset="0"/>
              </a:endParaRPr>
            </a:p>
          </p:txBody>
        </p:sp>
      </p:grpSp>
      <p:grpSp>
        <p:nvGrpSpPr>
          <p:cNvPr id="15" name="Group 71"/>
          <p:cNvGrpSpPr>
            <a:grpSpLocks/>
          </p:cNvGrpSpPr>
          <p:nvPr/>
        </p:nvGrpSpPr>
        <p:grpSpPr bwMode="auto">
          <a:xfrm>
            <a:off x="6867526" y="3198814"/>
            <a:ext cx="2722563" cy="998537"/>
            <a:chOff x="3366" y="2015"/>
            <a:chExt cx="1715" cy="629"/>
          </a:xfrm>
        </p:grpSpPr>
        <p:sp>
          <p:nvSpPr>
            <p:cNvPr id="75817" name="Line 72"/>
            <p:cNvSpPr>
              <a:spLocks noChangeShapeType="1"/>
            </p:cNvSpPr>
            <p:nvPr/>
          </p:nvSpPr>
          <p:spPr bwMode="auto">
            <a:xfrm flipH="1" flipV="1">
              <a:off x="3366" y="2026"/>
              <a:ext cx="663" cy="32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18" name="Rectangle 73"/>
            <p:cNvSpPr>
              <a:spLocks noChangeArrowheads="1"/>
            </p:cNvSpPr>
            <p:nvPr/>
          </p:nvSpPr>
          <p:spPr bwMode="auto">
            <a:xfrm>
              <a:off x="3994" y="2015"/>
              <a:ext cx="1087" cy="629"/>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5819" name="Rectangle 74"/>
            <p:cNvSpPr>
              <a:spLocks noChangeArrowheads="1"/>
            </p:cNvSpPr>
            <p:nvPr/>
          </p:nvSpPr>
          <p:spPr bwMode="auto">
            <a:xfrm>
              <a:off x="4035" y="2028"/>
              <a:ext cx="73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3. . . . but over </a:t>
              </a:r>
              <a:endParaRPr lang="en-US" altLang="en-US" sz="2400">
                <a:latin typeface="Calibri" panose="020F0502020204030204" pitchFamily="34" charset="0"/>
                <a:cs typeface="Calibri" panose="020F0502020204030204" pitchFamily="34" charset="0"/>
              </a:endParaRPr>
            </a:p>
          </p:txBody>
        </p:sp>
        <p:sp>
          <p:nvSpPr>
            <p:cNvPr id="75820" name="Rectangle 75"/>
            <p:cNvSpPr>
              <a:spLocks noChangeArrowheads="1"/>
            </p:cNvSpPr>
            <p:nvPr/>
          </p:nvSpPr>
          <p:spPr bwMode="auto">
            <a:xfrm>
              <a:off x="4035" y="2180"/>
              <a:ext cx="97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time, the short-run</a:t>
              </a:r>
              <a:endParaRPr lang="en-US" altLang="en-US" sz="2400">
                <a:latin typeface="Calibri" panose="020F0502020204030204" pitchFamily="34" charset="0"/>
                <a:cs typeface="Calibri" panose="020F0502020204030204" pitchFamily="34" charset="0"/>
              </a:endParaRPr>
            </a:p>
          </p:txBody>
        </p:sp>
        <p:sp>
          <p:nvSpPr>
            <p:cNvPr id="75821" name="Rectangle 76"/>
            <p:cNvSpPr>
              <a:spLocks noChangeArrowheads="1"/>
            </p:cNvSpPr>
            <p:nvPr/>
          </p:nvSpPr>
          <p:spPr bwMode="auto">
            <a:xfrm>
              <a:off x="4035" y="2332"/>
              <a:ext cx="842"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aggregate-supply</a:t>
              </a:r>
              <a:endParaRPr lang="en-US" altLang="en-US" sz="2400">
                <a:latin typeface="Calibri" panose="020F0502020204030204" pitchFamily="34" charset="0"/>
                <a:cs typeface="Calibri" panose="020F0502020204030204" pitchFamily="34" charset="0"/>
              </a:endParaRPr>
            </a:p>
          </p:txBody>
        </p:sp>
        <p:sp>
          <p:nvSpPr>
            <p:cNvPr id="75822" name="Rectangle 77"/>
            <p:cNvSpPr>
              <a:spLocks noChangeArrowheads="1"/>
            </p:cNvSpPr>
            <p:nvPr/>
          </p:nvSpPr>
          <p:spPr bwMode="auto">
            <a:xfrm>
              <a:off x="4035" y="2483"/>
              <a:ext cx="73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curve shifts . . .</a:t>
              </a:r>
              <a:endParaRPr lang="en-US" altLang="en-US" sz="2400">
                <a:latin typeface="Calibri" panose="020F0502020204030204" pitchFamily="34" charset="0"/>
                <a:cs typeface="Calibri" panose="020F0502020204030204" pitchFamily="34" charset="0"/>
              </a:endParaRPr>
            </a:p>
          </p:txBody>
        </p:sp>
      </p:grpSp>
      <p:grpSp>
        <p:nvGrpSpPr>
          <p:cNvPr id="16" name="Group 78"/>
          <p:cNvGrpSpPr>
            <a:grpSpLocks/>
          </p:cNvGrpSpPr>
          <p:nvPr/>
        </p:nvGrpSpPr>
        <p:grpSpPr bwMode="auto">
          <a:xfrm>
            <a:off x="5486400" y="4906964"/>
            <a:ext cx="2541588" cy="1616075"/>
            <a:chOff x="2496" y="3091"/>
            <a:chExt cx="1601" cy="1018"/>
          </a:xfrm>
        </p:grpSpPr>
        <p:sp>
          <p:nvSpPr>
            <p:cNvPr id="75813" name="Line 79"/>
            <p:cNvSpPr>
              <a:spLocks noChangeShapeType="1"/>
            </p:cNvSpPr>
            <p:nvPr/>
          </p:nvSpPr>
          <p:spPr bwMode="auto">
            <a:xfrm flipH="1" flipV="1">
              <a:off x="2496" y="3091"/>
              <a:ext cx="401" cy="686"/>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14" name="Rectangle 80"/>
            <p:cNvSpPr>
              <a:spLocks noChangeArrowheads="1"/>
            </p:cNvSpPr>
            <p:nvPr/>
          </p:nvSpPr>
          <p:spPr bwMode="auto">
            <a:xfrm>
              <a:off x="2691" y="3777"/>
              <a:ext cx="1406" cy="332"/>
            </a:xfrm>
            <a:prstGeom prst="rect">
              <a:avLst/>
            </a:prstGeom>
            <a:solidFill>
              <a:srgbClr val="E1E5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5815" name="Rectangle 81"/>
            <p:cNvSpPr>
              <a:spLocks noChangeArrowheads="1"/>
            </p:cNvSpPr>
            <p:nvPr/>
          </p:nvSpPr>
          <p:spPr bwMode="auto">
            <a:xfrm>
              <a:off x="2742" y="3788"/>
              <a:ext cx="122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4. . . . and output returns</a:t>
              </a:r>
              <a:endParaRPr lang="en-US" altLang="en-US" sz="2400">
                <a:latin typeface="Calibri" panose="020F0502020204030204" pitchFamily="34" charset="0"/>
                <a:cs typeface="Calibri" panose="020F0502020204030204" pitchFamily="34" charset="0"/>
              </a:endParaRPr>
            </a:p>
          </p:txBody>
        </p:sp>
        <p:sp>
          <p:nvSpPr>
            <p:cNvPr id="75816" name="Rectangle 82"/>
            <p:cNvSpPr>
              <a:spLocks noChangeArrowheads="1"/>
            </p:cNvSpPr>
            <p:nvPr/>
          </p:nvSpPr>
          <p:spPr bwMode="auto">
            <a:xfrm>
              <a:off x="2742" y="3939"/>
              <a:ext cx="87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to its natural rate.</a:t>
              </a:r>
              <a:endParaRPr lang="en-US" altLang="en-US" sz="2400">
                <a:latin typeface="Calibri" panose="020F0502020204030204" pitchFamily="34" charset="0"/>
                <a:cs typeface="Calibri" panose="020F0502020204030204" pitchFamily="34" charset="0"/>
              </a:endParaRPr>
            </a:p>
          </p:txBody>
        </p:sp>
      </p:grpSp>
      <p:grpSp>
        <p:nvGrpSpPr>
          <p:cNvPr id="17" name="Group 83"/>
          <p:cNvGrpSpPr>
            <a:grpSpLocks/>
          </p:cNvGrpSpPr>
          <p:nvPr/>
        </p:nvGrpSpPr>
        <p:grpSpPr bwMode="auto">
          <a:xfrm>
            <a:off x="2717801" y="4706948"/>
            <a:ext cx="3016250" cy="230188"/>
            <a:chOff x="752" y="2965"/>
            <a:chExt cx="1900" cy="145"/>
          </a:xfrm>
        </p:grpSpPr>
        <p:sp>
          <p:nvSpPr>
            <p:cNvPr id="75809" name="Oval 84"/>
            <p:cNvSpPr>
              <a:spLocks noChangeArrowheads="1"/>
            </p:cNvSpPr>
            <p:nvPr/>
          </p:nvSpPr>
          <p:spPr bwMode="auto">
            <a:xfrm>
              <a:off x="2424" y="299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5810" name="Line 85"/>
            <p:cNvSpPr>
              <a:spLocks noChangeShapeType="1"/>
            </p:cNvSpPr>
            <p:nvPr/>
          </p:nvSpPr>
          <p:spPr bwMode="auto">
            <a:xfrm>
              <a:off x="918" y="3033"/>
              <a:ext cx="1544" cy="1"/>
            </a:xfrm>
            <a:prstGeom prst="line">
              <a:avLst/>
            </a:prstGeom>
            <a:noFill/>
            <a:ln w="17463">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11" name="Rectangle 86"/>
            <p:cNvSpPr>
              <a:spLocks noChangeArrowheads="1"/>
            </p:cNvSpPr>
            <p:nvPr/>
          </p:nvSpPr>
          <p:spPr bwMode="auto">
            <a:xfrm>
              <a:off x="2587" y="2965"/>
              <a:ext cx="6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C</a:t>
              </a:r>
              <a:endParaRPr lang="en-US" altLang="en-US" sz="2400">
                <a:latin typeface="Calibri" panose="020F0502020204030204" pitchFamily="34" charset="0"/>
                <a:cs typeface="Calibri" panose="020F0502020204030204" pitchFamily="34" charset="0"/>
              </a:endParaRPr>
            </a:p>
          </p:txBody>
        </p:sp>
        <p:sp>
          <p:nvSpPr>
            <p:cNvPr id="75812" name="Rectangle 87"/>
            <p:cNvSpPr>
              <a:spLocks noChangeArrowheads="1"/>
            </p:cNvSpPr>
            <p:nvPr/>
          </p:nvSpPr>
          <p:spPr bwMode="auto">
            <a:xfrm>
              <a:off x="752" y="2965"/>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3</a:t>
              </a:r>
              <a:endParaRPr lang="en-US" altLang="en-US" sz="2400">
                <a:latin typeface="Calibri" panose="020F0502020204030204" pitchFamily="34" charset="0"/>
                <a:cs typeface="Calibri" panose="020F0502020204030204" pitchFamily="34" charset="0"/>
              </a:endParaRPr>
            </a:p>
          </p:txBody>
        </p:sp>
      </p:grpSp>
      <p:grpSp>
        <p:nvGrpSpPr>
          <p:cNvPr id="75803" name="Group 88"/>
          <p:cNvGrpSpPr>
            <a:grpSpLocks/>
          </p:cNvGrpSpPr>
          <p:nvPr/>
        </p:nvGrpSpPr>
        <p:grpSpPr bwMode="auto">
          <a:xfrm>
            <a:off x="2717800" y="4200526"/>
            <a:ext cx="2312988" cy="1825626"/>
            <a:chOff x="752" y="2646"/>
            <a:chExt cx="1457" cy="1150"/>
          </a:xfrm>
        </p:grpSpPr>
        <p:sp>
          <p:nvSpPr>
            <p:cNvPr id="75804" name="Oval 89"/>
            <p:cNvSpPr>
              <a:spLocks noChangeArrowheads="1"/>
            </p:cNvSpPr>
            <p:nvPr/>
          </p:nvSpPr>
          <p:spPr bwMode="auto">
            <a:xfrm>
              <a:off x="1978" y="267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75805" name="Freeform 90"/>
            <p:cNvSpPr>
              <a:spLocks/>
            </p:cNvSpPr>
            <p:nvPr/>
          </p:nvSpPr>
          <p:spPr bwMode="auto">
            <a:xfrm>
              <a:off x="918" y="2713"/>
              <a:ext cx="1098" cy="904"/>
            </a:xfrm>
            <a:custGeom>
              <a:avLst/>
              <a:gdLst>
                <a:gd name="T0" fmla="*/ 0 w 1098"/>
                <a:gd name="T1" fmla="*/ 0 h 904"/>
                <a:gd name="T2" fmla="*/ 1098 w 1098"/>
                <a:gd name="T3" fmla="*/ 0 h 904"/>
                <a:gd name="T4" fmla="*/ 1098 w 1098"/>
                <a:gd name="T5" fmla="*/ 904 h 904"/>
                <a:gd name="T6" fmla="*/ 0 60000 65536"/>
                <a:gd name="T7" fmla="*/ 0 60000 65536"/>
                <a:gd name="T8" fmla="*/ 0 60000 65536"/>
                <a:gd name="T9" fmla="*/ 0 w 1098"/>
                <a:gd name="T10" fmla="*/ 0 h 904"/>
                <a:gd name="T11" fmla="*/ 1098 w 1098"/>
                <a:gd name="T12" fmla="*/ 904 h 904"/>
              </a:gdLst>
              <a:ahLst/>
              <a:cxnLst>
                <a:cxn ang="T6">
                  <a:pos x="T0" y="T1"/>
                </a:cxn>
                <a:cxn ang="T7">
                  <a:pos x="T2" y="T3"/>
                </a:cxn>
                <a:cxn ang="T8">
                  <a:pos x="T4" y="T5"/>
                </a:cxn>
              </a:cxnLst>
              <a:rect l="T9" t="T10" r="T11" b="T12"/>
              <a:pathLst>
                <a:path w="1098" h="904">
                  <a:moveTo>
                    <a:pt x="0" y="0"/>
                  </a:moveTo>
                  <a:lnTo>
                    <a:pt x="1098" y="0"/>
                  </a:lnTo>
                  <a:lnTo>
                    <a:pt x="1098" y="904"/>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5806" name="Rectangle 91"/>
            <p:cNvSpPr>
              <a:spLocks noChangeArrowheads="1"/>
            </p:cNvSpPr>
            <p:nvPr/>
          </p:nvSpPr>
          <p:spPr bwMode="auto">
            <a:xfrm>
              <a:off x="2143" y="2646"/>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75807" name="Rectangle 92"/>
            <p:cNvSpPr>
              <a:spLocks noChangeArrowheads="1"/>
            </p:cNvSpPr>
            <p:nvPr/>
          </p:nvSpPr>
          <p:spPr bwMode="auto">
            <a:xfrm>
              <a:off x="752" y="2650"/>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75808" name="Rectangle 93"/>
            <p:cNvSpPr>
              <a:spLocks noChangeArrowheads="1"/>
            </p:cNvSpPr>
            <p:nvPr/>
          </p:nvSpPr>
          <p:spPr bwMode="auto">
            <a:xfrm>
              <a:off x="1973" y="3651"/>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2" name="TextBox 1"/>
          <p:cNvSpPr txBox="1"/>
          <p:nvPr/>
        </p:nvSpPr>
        <p:spPr>
          <a:xfrm>
            <a:off x="8551797" y="1109664"/>
            <a:ext cx="3558695" cy="1938992"/>
          </a:xfrm>
          <a:prstGeom prst="rect">
            <a:avLst/>
          </a:prstGeom>
          <a:noFill/>
        </p:spPr>
        <p:txBody>
          <a:bodyPr wrap="square" rtlCol="0">
            <a:spAutoFit/>
          </a:bodyPr>
          <a:lstStyle/>
          <a:p>
            <a:r>
              <a:rPr lang="en-US" b="1" dirty="0" smtClean="0">
                <a:solidFill>
                  <a:srgbClr val="0070C0"/>
                </a:solidFill>
                <a:latin typeface="Calibri" panose="020F0502020204030204" pitchFamily="34" charset="0"/>
                <a:cs typeface="Calibri" panose="020F0502020204030204" pitchFamily="34" charset="0"/>
              </a:rPr>
              <a:t>So, when there is a </a:t>
            </a:r>
            <a:r>
              <a:rPr lang="en-US" b="1" i="1" dirty="0" smtClean="0">
                <a:solidFill>
                  <a:srgbClr val="0070C0"/>
                </a:solidFill>
                <a:latin typeface="Calibri" panose="020F0502020204030204" pitchFamily="34" charset="0"/>
                <a:cs typeface="Calibri" panose="020F0502020204030204" pitchFamily="34" charset="0"/>
              </a:rPr>
              <a:t>fall in aggregate demand</a:t>
            </a:r>
            <a:r>
              <a:rPr lang="en-US" b="1" dirty="0" smtClean="0">
                <a:solidFill>
                  <a:srgbClr val="0070C0"/>
                </a:solidFill>
                <a:latin typeface="Calibri" panose="020F0502020204030204" pitchFamily="34" charset="0"/>
                <a:cs typeface="Calibri" panose="020F0502020204030204" pitchFamily="34" charset="0"/>
              </a:rPr>
              <a:t>, the economy goes from </a:t>
            </a:r>
            <a:r>
              <a:rPr lang="en-US" b="1" i="1" dirty="0" smtClean="0">
                <a:solidFill>
                  <a:srgbClr val="0070C0"/>
                </a:solidFill>
                <a:latin typeface="Calibri" panose="020F0502020204030204" pitchFamily="34" charset="0"/>
                <a:cs typeface="Calibri" panose="020F0502020204030204" pitchFamily="34" charset="0"/>
              </a:rPr>
              <a:t>A</a:t>
            </a:r>
            <a:r>
              <a:rPr lang="en-US" b="1" dirty="0" smtClean="0">
                <a:solidFill>
                  <a:srgbClr val="0070C0"/>
                </a:solidFill>
                <a:latin typeface="Calibri" panose="020F0502020204030204" pitchFamily="34" charset="0"/>
                <a:cs typeface="Calibri" panose="020F0502020204030204" pitchFamily="34" charset="0"/>
              </a:rPr>
              <a:t> to </a:t>
            </a:r>
            <a:r>
              <a:rPr lang="en-US" b="1" i="1" dirty="0" smtClean="0">
                <a:solidFill>
                  <a:srgbClr val="0070C0"/>
                </a:solidFill>
                <a:latin typeface="Calibri" panose="020F0502020204030204" pitchFamily="34" charset="0"/>
                <a:cs typeface="Calibri" panose="020F0502020204030204" pitchFamily="34" charset="0"/>
              </a:rPr>
              <a:t>B</a:t>
            </a:r>
            <a:r>
              <a:rPr lang="en-US" b="1" dirty="0" smtClean="0">
                <a:solidFill>
                  <a:srgbClr val="0070C0"/>
                </a:solidFill>
                <a:latin typeface="Calibri" panose="020F0502020204030204" pitchFamily="34" charset="0"/>
                <a:cs typeface="Calibri" panose="020F0502020204030204" pitchFamily="34" charset="0"/>
              </a:rPr>
              <a:t> in the short run, and </a:t>
            </a:r>
            <a:r>
              <a:rPr lang="en-US" b="1" dirty="0">
                <a:solidFill>
                  <a:srgbClr val="0070C0"/>
                </a:solidFill>
                <a:latin typeface="Calibri" panose="020F0502020204030204" pitchFamily="34" charset="0"/>
                <a:cs typeface="Calibri" panose="020F0502020204030204" pitchFamily="34" charset="0"/>
              </a:rPr>
              <a:t>from </a:t>
            </a:r>
            <a:r>
              <a:rPr lang="en-US" b="1" i="1" dirty="0">
                <a:solidFill>
                  <a:srgbClr val="0070C0"/>
                </a:solidFill>
                <a:latin typeface="Calibri" panose="020F0502020204030204" pitchFamily="34" charset="0"/>
                <a:cs typeface="Calibri" panose="020F0502020204030204" pitchFamily="34" charset="0"/>
              </a:rPr>
              <a:t>A</a:t>
            </a:r>
            <a:r>
              <a:rPr lang="en-US" b="1" dirty="0">
                <a:solidFill>
                  <a:srgbClr val="0070C0"/>
                </a:solidFill>
                <a:latin typeface="Calibri" panose="020F0502020204030204" pitchFamily="34" charset="0"/>
                <a:cs typeface="Calibri" panose="020F0502020204030204" pitchFamily="34" charset="0"/>
              </a:rPr>
              <a:t> to </a:t>
            </a:r>
            <a:r>
              <a:rPr lang="en-US" b="1" i="1" dirty="0">
                <a:solidFill>
                  <a:srgbClr val="0070C0"/>
                </a:solidFill>
                <a:latin typeface="Calibri" panose="020F0502020204030204" pitchFamily="34" charset="0"/>
                <a:cs typeface="Calibri" panose="020F0502020204030204" pitchFamily="34" charset="0"/>
              </a:rPr>
              <a:t>B</a:t>
            </a:r>
            <a:r>
              <a:rPr lang="en-US" b="1" dirty="0">
                <a:solidFill>
                  <a:srgbClr val="0070C0"/>
                </a:solidFill>
                <a:latin typeface="Calibri" panose="020F0502020204030204" pitchFamily="34" charset="0"/>
                <a:cs typeface="Calibri" panose="020F0502020204030204" pitchFamily="34" charset="0"/>
              </a:rPr>
              <a:t> </a:t>
            </a:r>
            <a:r>
              <a:rPr lang="en-US" b="1" dirty="0" smtClean="0">
                <a:solidFill>
                  <a:srgbClr val="0070C0"/>
                </a:solidFill>
                <a:latin typeface="Calibri" panose="020F0502020204030204" pitchFamily="34" charset="0"/>
                <a:cs typeface="Calibri" panose="020F0502020204030204" pitchFamily="34" charset="0"/>
              </a:rPr>
              <a:t>to </a:t>
            </a:r>
            <a:r>
              <a:rPr lang="en-US" b="1" i="1" dirty="0" smtClean="0">
                <a:solidFill>
                  <a:srgbClr val="0070C0"/>
                </a:solidFill>
                <a:latin typeface="Calibri" panose="020F0502020204030204" pitchFamily="34" charset="0"/>
                <a:cs typeface="Calibri" panose="020F0502020204030204" pitchFamily="34" charset="0"/>
              </a:rPr>
              <a:t>C</a:t>
            </a:r>
            <a:r>
              <a:rPr lang="en-US" b="1" dirty="0" smtClean="0">
                <a:solidFill>
                  <a:srgbClr val="0070C0"/>
                </a:solidFill>
                <a:latin typeface="Calibri" panose="020F0502020204030204" pitchFamily="34" charset="0"/>
                <a:cs typeface="Calibri" panose="020F0502020204030204" pitchFamily="34" charset="0"/>
              </a:rPr>
              <a:t> in </a:t>
            </a:r>
            <a:r>
              <a:rPr lang="en-US" b="1" dirty="0">
                <a:solidFill>
                  <a:srgbClr val="0070C0"/>
                </a:solidFill>
                <a:latin typeface="Calibri" panose="020F0502020204030204" pitchFamily="34" charset="0"/>
                <a:cs typeface="Calibri" panose="020F0502020204030204" pitchFamily="34" charset="0"/>
              </a:rPr>
              <a:t>the </a:t>
            </a:r>
            <a:r>
              <a:rPr lang="en-US" b="1" dirty="0" smtClean="0">
                <a:solidFill>
                  <a:srgbClr val="0070C0"/>
                </a:solidFill>
                <a:latin typeface="Calibri" panose="020F0502020204030204" pitchFamily="34" charset="0"/>
                <a:cs typeface="Calibri" panose="020F0502020204030204" pitchFamily="34" charset="0"/>
              </a:rPr>
              <a:t>long run.</a:t>
            </a:r>
            <a:endParaRPr lang="en-US" b="1" dirty="0">
              <a:solidFill>
                <a:srgbClr val="0070C0"/>
              </a:solidFill>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158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808"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1800" cap="all" dirty="0">
                <a:solidFill>
                  <a:srgbClr val="C00000"/>
                </a:solidFill>
              </a:rPr>
              <a:t>Two causes of economic </a:t>
            </a:r>
            <a:r>
              <a:rPr lang="en-US" sz="1800" cap="all" dirty="0" smtClean="0">
                <a:solidFill>
                  <a:srgbClr val="C00000"/>
                </a:solidFill>
              </a:rPr>
              <a:t>fluctuations:</a:t>
            </a:r>
            <a:br>
              <a:rPr lang="en-US" sz="1800" cap="all" dirty="0" smtClean="0">
                <a:solidFill>
                  <a:srgbClr val="C00000"/>
                </a:solidFill>
              </a:rPr>
            </a:br>
            <a:r>
              <a:rPr lang="en-US" dirty="0" smtClean="0"/>
              <a:t>The Effects of a Shift in Aggregate Demand</a:t>
            </a:r>
            <a:endParaRPr lang="en-US" altLang="en-US" i="1" dirty="0" smtClean="0">
              <a:ea typeface="Calibri" pitchFamily="34" charset="0"/>
            </a:endParaRPr>
          </a:p>
        </p:txBody>
      </p:sp>
      <p:sp>
        <p:nvSpPr>
          <p:cNvPr id="76803" name="Rectangle 3"/>
          <p:cNvSpPr>
            <a:spLocks noGrp="1" noChangeArrowheads="1"/>
          </p:cNvSpPr>
          <p:nvPr>
            <p:ph idx="1"/>
          </p:nvPr>
        </p:nvSpPr>
        <p:spPr/>
        <p:txBody>
          <a:bodyPr/>
          <a:lstStyle/>
          <a:p>
            <a:r>
              <a:rPr lang="en-US" altLang="en-US" dirty="0" smtClean="0">
                <a:solidFill>
                  <a:srgbClr val="0070C0"/>
                </a:solidFill>
                <a:ea typeface="Calibri" pitchFamily="34" charset="0"/>
              </a:rPr>
              <a:t>Contraction (leftward shift) in Aggregate Demand</a:t>
            </a:r>
            <a:endParaRPr lang="en-US" altLang="en-US" dirty="0" smtClean="0">
              <a:solidFill>
                <a:srgbClr val="0070C0"/>
              </a:solidFill>
              <a:latin typeface="Tahoma" pitchFamily="34" charset="0"/>
              <a:ea typeface="Calibri" pitchFamily="34" charset="0"/>
            </a:endParaRPr>
          </a:p>
          <a:p>
            <a:pPr lvl="1"/>
            <a:r>
              <a:rPr lang="en-US" altLang="en-US" dirty="0" smtClean="0">
                <a:solidFill>
                  <a:srgbClr val="0070C0"/>
                </a:solidFill>
                <a:ea typeface="Calibri" pitchFamily="34" charset="0"/>
              </a:rPr>
              <a:t>In the short run, </a:t>
            </a:r>
          </a:p>
          <a:p>
            <a:pPr lvl="2"/>
            <a:r>
              <a:rPr lang="en-US" altLang="en-US" dirty="0" smtClean="0">
                <a:solidFill>
                  <a:srgbClr val="0070C0"/>
                </a:solidFill>
                <a:ea typeface="Calibri" pitchFamily="34" charset="0"/>
              </a:rPr>
              <a:t>output decreases, </a:t>
            </a:r>
          </a:p>
          <a:p>
            <a:pPr lvl="2"/>
            <a:r>
              <a:rPr lang="en-US" altLang="en-US" dirty="0" smtClean="0">
                <a:solidFill>
                  <a:srgbClr val="0070C0"/>
                </a:solidFill>
                <a:ea typeface="Calibri" pitchFamily="34" charset="0"/>
              </a:rPr>
              <a:t>the overall price level decreases, and </a:t>
            </a:r>
          </a:p>
          <a:p>
            <a:pPr lvl="2"/>
            <a:r>
              <a:rPr lang="en-US" altLang="en-US" dirty="0" smtClean="0">
                <a:solidFill>
                  <a:srgbClr val="0070C0"/>
                </a:solidFill>
                <a:ea typeface="Calibri" pitchFamily="34" charset="0"/>
              </a:rPr>
              <a:t>the unemployment rate increases</a:t>
            </a:r>
          </a:p>
          <a:p>
            <a:pPr lvl="1"/>
            <a:r>
              <a:rPr lang="en-US" altLang="en-US" dirty="0" smtClean="0">
                <a:solidFill>
                  <a:srgbClr val="0070C0"/>
                </a:solidFill>
                <a:ea typeface="Calibri" pitchFamily="34" charset="0"/>
              </a:rPr>
              <a:t>In the long run, </a:t>
            </a:r>
          </a:p>
          <a:p>
            <a:pPr lvl="2"/>
            <a:r>
              <a:rPr lang="en-US" altLang="en-US" dirty="0" smtClean="0">
                <a:solidFill>
                  <a:srgbClr val="0070C0"/>
                </a:solidFill>
                <a:ea typeface="Calibri" pitchFamily="34" charset="0"/>
              </a:rPr>
              <a:t>the overall price level decreases, </a:t>
            </a:r>
          </a:p>
          <a:p>
            <a:pPr lvl="2"/>
            <a:r>
              <a:rPr lang="en-US" altLang="en-US" dirty="0" smtClean="0">
                <a:solidFill>
                  <a:srgbClr val="0070C0"/>
                </a:solidFill>
                <a:ea typeface="Calibri" pitchFamily="34" charset="0"/>
              </a:rPr>
              <a:t>but output and the unemployment rate  remain unchanged at their long-run levels. </a:t>
            </a:r>
          </a:p>
          <a:p>
            <a:pPr lvl="2"/>
            <a:r>
              <a:rPr lang="en-US" altLang="en-US" dirty="0" smtClean="0">
                <a:solidFill>
                  <a:srgbClr val="0070C0"/>
                </a:solidFill>
                <a:ea typeface="Calibri" pitchFamily="34" charset="0"/>
              </a:rPr>
              <a:t>The economy heals itself. But it is unclear how long this might take.</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altLang="en-US" dirty="0" smtClean="0">
                <a:ea typeface="Calibri" pitchFamily="34" charset="0"/>
              </a:rPr>
              <a:t>See Figure 1 (a), next slide</a:t>
            </a:r>
          </a:p>
          <a:p>
            <a:r>
              <a:rPr lang="en-US" altLang="en-US" dirty="0" smtClean="0">
                <a:ea typeface="Calibri" pitchFamily="34" charset="0"/>
              </a:rPr>
              <a:t>In the US, there were recessions in 1980 and 1982, just two years apart</a:t>
            </a:r>
          </a:p>
          <a:p>
            <a:r>
              <a:rPr lang="en-US" altLang="en-US" dirty="0" smtClean="0">
                <a:ea typeface="Calibri" pitchFamily="34" charset="0"/>
              </a:rPr>
              <a:t>On the other hand, there were no recessions between 1991 and 2001</a:t>
            </a:r>
          </a:p>
        </p:txBody>
      </p:sp>
      <p:sp>
        <p:nvSpPr>
          <p:cNvPr id="2" name="Title 1"/>
          <p:cNvSpPr>
            <a:spLocks noGrp="1"/>
          </p:cNvSpPr>
          <p:nvPr>
            <p:ph type="title"/>
          </p:nvPr>
        </p:nvSpPr>
        <p:spPr/>
        <p:txBody>
          <a:bodyPr/>
          <a:lstStyle/>
          <a:p>
            <a:r>
              <a:rPr lang="en-US" altLang="en-US" sz="1800" dirty="0">
                <a:solidFill>
                  <a:srgbClr val="C00000"/>
                </a:solidFill>
                <a:ea typeface="Calibri" pitchFamily="34" charset="0"/>
              </a:rPr>
              <a:t>THREE KEY FACTS ABOUT ECONOMIC FLUCTUATIONS:</a:t>
            </a:r>
            <a:r>
              <a:rPr lang="en-US" altLang="en-US" sz="1800" dirty="0">
                <a:ea typeface="Calibri" pitchFamily="34" charset="0"/>
              </a:rPr>
              <a:t/>
            </a:r>
            <a:br>
              <a:rPr lang="en-US" altLang="en-US" sz="1800" dirty="0">
                <a:ea typeface="Calibri" pitchFamily="34" charset="0"/>
              </a:rPr>
            </a:br>
            <a:r>
              <a:rPr lang="en-US" altLang="en-US" sz="3600" dirty="0" smtClean="0">
                <a:ea typeface="Calibri" pitchFamily="34" charset="0"/>
              </a:rPr>
              <a:t>1: Economic </a:t>
            </a:r>
            <a:r>
              <a:rPr lang="en-US" altLang="en-US" sz="3600" dirty="0">
                <a:ea typeface="Calibri" pitchFamily="34" charset="0"/>
              </a:rPr>
              <a:t>Fluctuations are Irregular and </a:t>
            </a:r>
            <a:r>
              <a:rPr lang="en-US" altLang="en-US" sz="3600" dirty="0" smtClean="0">
                <a:ea typeface="Calibri" pitchFamily="34" charset="0"/>
              </a:rPr>
              <a:t>Unpredictable</a:t>
            </a:r>
            <a:endParaRPr lang="en-US" sz="3600" dirty="0"/>
          </a:p>
        </p:txBody>
      </p:sp>
    </p:spTree>
    <p:extLst>
      <p:ext uri="{BB962C8B-B14F-4D97-AF65-F5344CB8AC3E}">
        <p14:creationId xmlns:p14="http://schemas.microsoft.com/office/powerpoint/2010/main" val="4124917363"/>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1800" cap="all" dirty="0">
                <a:solidFill>
                  <a:srgbClr val="C00000"/>
                </a:solidFill>
              </a:rPr>
              <a:t>Two causes of economic fluctuations:</a:t>
            </a:r>
            <a:br>
              <a:rPr lang="en-US" sz="1800" cap="all" dirty="0">
                <a:solidFill>
                  <a:srgbClr val="C00000"/>
                </a:solidFill>
              </a:rPr>
            </a:br>
            <a:r>
              <a:rPr lang="en-US" dirty="0"/>
              <a:t>The Effects of a Shift in Aggregate Demand</a:t>
            </a:r>
            <a:endParaRPr lang="en-US" altLang="en-US" dirty="0" smtClean="0">
              <a:ea typeface="Calibri" pitchFamily="34" charset="0"/>
            </a:endParaRPr>
          </a:p>
        </p:txBody>
      </p:sp>
      <p:sp>
        <p:nvSpPr>
          <p:cNvPr id="78851" name="Rectangle 3"/>
          <p:cNvSpPr>
            <a:spLocks noGrp="1" noChangeArrowheads="1"/>
          </p:cNvSpPr>
          <p:nvPr>
            <p:ph idx="1"/>
          </p:nvPr>
        </p:nvSpPr>
        <p:spPr/>
        <p:txBody>
          <a:bodyPr/>
          <a:lstStyle/>
          <a:p>
            <a:r>
              <a:rPr lang="en-US" altLang="en-US" dirty="0" smtClean="0">
                <a:ea typeface="Calibri" pitchFamily="34" charset="0"/>
              </a:rPr>
              <a:t>If production and employment take too long to return to their long-run levels, the government could step in to hasten the process</a:t>
            </a:r>
          </a:p>
          <a:p>
            <a:r>
              <a:rPr lang="en-US" altLang="en-US" dirty="0" smtClean="0">
                <a:solidFill>
                  <a:srgbClr val="0070C0"/>
                </a:solidFill>
                <a:ea typeface="Calibri" pitchFamily="34" charset="0"/>
              </a:rPr>
              <a:t>The government could push the aggregate demand curve back where it was by:</a:t>
            </a:r>
          </a:p>
          <a:p>
            <a:pPr lvl="1"/>
            <a:r>
              <a:rPr lang="en-US" altLang="en-US" dirty="0" smtClean="0">
                <a:solidFill>
                  <a:srgbClr val="0070C0"/>
                </a:solidFill>
                <a:ea typeface="Calibri" pitchFamily="34" charset="0"/>
              </a:rPr>
              <a:t>increasing the money supply (expansionary monetary policy)</a:t>
            </a:r>
          </a:p>
          <a:p>
            <a:pPr lvl="1"/>
            <a:r>
              <a:rPr lang="en-US" altLang="en-US" dirty="0" smtClean="0">
                <a:solidFill>
                  <a:srgbClr val="0070C0"/>
                </a:solidFill>
                <a:ea typeface="Calibri" pitchFamily="34" charset="0"/>
              </a:rPr>
              <a:t>Cutting taxes or increasing government spending (expansionary fiscal policy)</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Government Intervention Can Reverse a Contraction in Aggregate Demand</a:t>
            </a:r>
            <a:endParaRPr lang="en-US" dirty="0"/>
          </a:p>
        </p:txBody>
      </p:sp>
      <p:sp>
        <p:nvSpPr>
          <p:cNvPr id="5" name="Line 17"/>
          <p:cNvSpPr>
            <a:spLocks noChangeShapeType="1"/>
          </p:cNvSpPr>
          <p:nvPr/>
        </p:nvSpPr>
        <p:spPr bwMode="auto">
          <a:xfrm>
            <a:off x="3114523" y="2144714"/>
            <a:ext cx="1588" cy="3597275"/>
          </a:xfrm>
          <a:prstGeom prst="line">
            <a:avLst/>
          </a:prstGeom>
          <a:noFill/>
          <a:ln w="53975">
            <a:solidFill>
              <a:srgbClr val="00A4BC"/>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 name="Line 18"/>
          <p:cNvSpPr>
            <a:spLocks noChangeShapeType="1"/>
          </p:cNvSpPr>
          <p:nvPr/>
        </p:nvSpPr>
        <p:spPr bwMode="auto">
          <a:xfrm>
            <a:off x="3114523" y="6215064"/>
            <a:ext cx="1588" cy="1587"/>
          </a:xfrm>
          <a:prstGeom prst="line">
            <a:avLst/>
          </a:prstGeom>
          <a:noFill/>
          <a:ln w="17463">
            <a:solidFill>
              <a:srgbClr val="60220F"/>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7" name="Freeform 19"/>
          <p:cNvSpPr>
            <a:spLocks/>
          </p:cNvSpPr>
          <p:nvPr/>
        </p:nvSpPr>
        <p:spPr bwMode="auto">
          <a:xfrm>
            <a:off x="663424" y="1527176"/>
            <a:ext cx="6716713" cy="4214813"/>
          </a:xfrm>
          <a:custGeom>
            <a:avLst/>
            <a:gdLst>
              <a:gd name="T0" fmla="*/ 0 w 4231"/>
              <a:gd name="T1" fmla="*/ 0 h 2655"/>
              <a:gd name="T2" fmla="*/ 0 w 4231"/>
              <a:gd name="T3" fmla="*/ 2147483647 h 2655"/>
              <a:gd name="T4" fmla="*/ 2147483647 w 4231"/>
              <a:gd name="T5" fmla="*/ 2147483647 h 2655"/>
              <a:gd name="T6" fmla="*/ 0 60000 65536"/>
              <a:gd name="T7" fmla="*/ 0 60000 65536"/>
              <a:gd name="T8" fmla="*/ 0 60000 65536"/>
              <a:gd name="T9" fmla="*/ 0 w 4231"/>
              <a:gd name="T10" fmla="*/ 0 h 2655"/>
              <a:gd name="T11" fmla="*/ 4231 w 4231"/>
              <a:gd name="T12" fmla="*/ 2655 h 2655"/>
            </a:gdLst>
            <a:ahLst/>
            <a:cxnLst>
              <a:cxn ang="T6">
                <a:pos x="T0" y="T1"/>
              </a:cxn>
              <a:cxn ang="T7">
                <a:pos x="T2" y="T3"/>
              </a:cxn>
              <a:cxn ang="T8">
                <a:pos x="T4" y="T5"/>
              </a:cxn>
            </a:cxnLst>
            <a:rect l="T9" t="T10" r="T11" b="T12"/>
            <a:pathLst>
              <a:path w="4231" h="2655">
                <a:moveTo>
                  <a:pt x="0" y="0"/>
                </a:moveTo>
                <a:lnTo>
                  <a:pt x="0" y="2655"/>
                </a:lnTo>
                <a:lnTo>
                  <a:pt x="4231" y="2655"/>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8" name="Line 21"/>
          <p:cNvSpPr>
            <a:spLocks noChangeShapeType="1"/>
          </p:cNvSpPr>
          <p:nvPr/>
        </p:nvSpPr>
        <p:spPr bwMode="auto">
          <a:xfrm flipH="1">
            <a:off x="3749523" y="5124450"/>
            <a:ext cx="1035050" cy="1588"/>
          </a:xfrm>
          <a:prstGeom prst="line">
            <a:avLst/>
          </a:prstGeom>
          <a:noFill/>
          <a:ln w="17526">
            <a:solidFill>
              <a:srgbClr val="000000"/>
            </a:solidFill>
            <a:round/>
            <a:headEnd/>
            <a:tailEnd type="stealth"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9" name="Rectangle 22"/>
          <p:cNvSpPr>
            <a:spLocks noChangeArrowheads="1"/>
          </p:cNvSpPr>
          <p:nvPr/>
        </p:nvSpPr>
        <p:spPr bwMode="auto">
          <a:xfrm>
            <a:off x="6364136" y="5783263"/>
            <a:ext cx="91031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Quantity of</a:t>
            </a:r>
            <a:endParaRPr lang="en-US" altLang="en-US" sz="2400">
              <a:latin typeface="Calibri" panose="020F0502020204030204" pitchFamily="34" charset="0"/>
              <a:cs typeface="Calibri" panose="020F0502020204030204" pitchFamily="34" charset="0"/>
            </a:endParaRPr>
          </a:p>
        </p:txBody>
      </p:sp>
      <p:sp>
        <p:nvSpPr>
          <p:cNvPr id="10" name="Rectangle 23"/>
          <p:cNvSpPr>
            <a:spLocks noChangeArrowheads="1"/>
          </p:cNvSpPr>
          <p:nvPr/>
        </p:nvSpPr>
        <p:spPr bwMode="auto">
          <a:xfrm>
            <a:off x="6749899" y="6024563"/>
            <a:ext cx="5722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Output</a:t>
            </a:r>
            <a:endParaRPr lang="en-US" altLang="en-US" sz="2400">
              <a:latin typeface="Calibri" panose="020F0502020204030204" pitchFamily="34" charset="0"/>
              <a:cs typeface="Calibri" panose="020F0502020204030204" pitchFamily="34" charset="0"/>
            </a:endParaRPr>
          </a:p>
        </p:txBody>
      </p:sp>
      <p:sp>
        <p:nvSpPr>
          <p:cNvPr id="11" name="Rectangle 24"/>
          <p:cNvSpPr>
            <a:spLocks noChangeArrowheads="1"/>
          </p:cNvSpPr>
          <p:nvPr/>
        </p:nvSpPr>
        <p:spPr bwMode="auto">
          <a:xfrm>
            <a:off x="122087" y="1509713"/>
            <a:ext cx="39433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Price</a:t>
            </a:r>
            <a:endParaRPr lang="en-US" altLang="en-US" sz="2400">
              <a:latin typeface="Calibri" panose="020F0502020204030204" pitchFamily="34" charset="0"/>
              <a:cs typeface="Calibri" panose="020F0502020204030204" pitchFamily="34" charset="0"/>
            </a:endParaRPr>
          </a:p>
        </p:txBody>
      </p:sp>
      <p:sp>
        <p:nvSpPr>
          <p:cNvPr id="12" name="Rectangle 25"/>
          <p:cNvSpPr>
            <a:spLocks noChangeArrowheads="1"/>
          </p:cNvSpPr>
          <p:nvPr/>
        </p:nvSpPr>
        <p:spPr bwMode="auto">
          <a:xfrm>
            <a:off x="98273" y="1751013"/>
            <a:ext cx="40921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b="1">
                <a:solidFill>
                  <a:srgbClr val="000000"/>
                </a:solidFill>
                <a:latin typeface="Calibri" panose="020F0502020204030204" pitchFamily="34" charset="0"/>
                <a:cs typeface="Calibri" panose="020F0502020204030204" pitchFamily="34" charset="0"/>
              </a:rPr>
              <a:t>Level</a:t>
            </a:r>
            <a:endParaRPr lang="en-US" altLang="en-US" sz="2400">
              <a:latin typeface="Calibri" panose="020F0502020204030204" pitchFamily="34" charset="0"/>
              <a:cs typeface="Calibri" panose="020F0502020204030204" pitchFamily="34" charset="0"/>
            </a:endParaRPr>
          </a:p>
        </p:txBody>
      </p:sp>
      <p:sp>
        <p:nvSpPr>
          <p:cNvPr id="13" name="Rectangle 26"/>
          <p:cNvSpPr>
            <a:spLocks noChangeArrowheads="1"/>
          </p:cNvSpPr>
          <p:nvPr/>
        </p:nvSpPr>
        <p:spPr bwMode="auto">
          <a:xfrm>
            <a:off x="484036" y="5789613"/>
            <a:ext cx="9778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0</a:t>
            </a:r>
            <a:endParaRPr lang="en-US" altLang="en-US" sz="2400">
              <a:latin typeface="Calibri" panose="020F0502020204030204" pitchFamily="34" charset="0"/>
              <a:cs typeface="Calibri" panose="020F0502020204030204" pitchFamily="34" charset="0"/>
            </a:endParaRPr>
          </a:p>
        </p:txBody>
      </p:sp>
      <p:grpSp>
        <p:nvGrpSpPr>
          <p:cNvPr id="15" name="Group 28"/>
          <p:cNvGrpSpPr>
            <a:grpSpLocks/>
          </p:cNvGrpSpPr>
          <p:nvPr/>
        </p:nvGrpSpPr>
        <p:grpSpPr bwMode="auto">
          <a:xfrm>
            <a:off x="1407961" y="2117725"/>
            <a:ext cx="4049712" cy="2916238"/>
            <a:chOff x="1387" y="1334"/>
            <a:chExt cx="2551" cy="1837"/>
          </a:xfrm>
        </p:grpSpPr>
        <p:sp>
          <p:nvSpPr>
            <p:cNvPr id="17" name="Line 29"/>
            <p:cNvSpPr>
              <a:spLocks noChangeShapeType="1"/>
            </p:cNvSpPr>
            <p:nvPr/>
          </p:nvSpPr>
          <p:spPr bwMode="auto">
            <a:xfrm flipV="1">
              <a:off x="1387" y="1649"/>
              <a:ext cx="2127" cy="1522"/>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18" name="Rectangle 30"/>
            <p:cNvSpPr>
              <a:spLocks noChangeArrowheads="1"/>
            </p:cNvSpPr>
            <p:nvPr/>
          </p:nvSpPr>
          <p:spPr bwMode="auto">
            <a:xfrm>
              <a:off x="2955" y="1334"/>
              <a:ext cx="98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Short-run aggregate</a:t>
              </a:r>
              <a:endParaRPr lang="en-US" altLang="en-US" sz="2400">
                <a:latin typeface="Calibri" panose="020F0502020204030204" pitchFamily="34" charset="0"/>
                <a:cs typeface="Calibri" panose="020F0502020204030204" pitchFamily="34" charset="0"/>
              </a:endParaRPr>
            </a:p>
          </p:txBody>
        </p:sp>
        <p:sp>
          <p:nvSpPr>
            <p:cNvPr id="19" name="Rectangle 31"/>
            <p:cNvSpPr>
              <a:spLocks noChangeArrowheads="1"/>
            </p:cNvSpPr>
            <p:nvPr/>
          </p:nvSpPr>
          <p:spPr bwMode="auto">
            <a:xfrm>
              <a:off x="3186" y="1486"/>
              <a:ext cx="3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 </a:t>
              </a:r>
              <a:endParaRPr lang="en-US" altLang="en-US" sz="2400">
                <a:latin typeface="Calibri" panose="020F0502020204030204" pitchFamily="34" charset="0"/>
                <a:cs typeface="Calibri" panose="020F0502020204030204" pitchFamily="34" charset="0"/>
              </a:endParaRPr>
            </a:p>
          </p:txBody>
        </p:sp>
        <p:sp>
          <p:nvSpPr>
            <p:cNvPr id="20" name="Rectangle 32"/>
            <p:cNvSpPr>
              <a:spLocks noChangeArrowheads="1"/>
            </p:cNvSpPr>
            <p:nvPr/>
          </p:nvSpPr>
          <p:spPr bwMode="auto">
            <a:xfrm>
              <a:off x="3603" y="1486"/>
              <a:ext cx="12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AS</a:t>
              </a:r>
              <a:endParaRPr lang="en-US" altLang="en-US" sz="2400">
                <a:latin typeface="Calibri" panose="020F0502020204030204" pitchFamily="34" charset="0"/>
                <a:cs typeface="Calibri" panose="020F0502020204030204" pitchFamily="34" charset="0"/>
              </a:endParaRPr>
            </a:p>
          </p:txBody>
        </p:sp>
      </p:grpSp>
      <p:sp>
        <p:nvSpPr>
          <p:cNvPr id="21" name="Rectangle 34"/>
          <p:cNvSpPr>
            <a:spLocks noChangeArrowheads="1"/>
          </p:cNvSpPr>
          <p:nvPr/>
        </p:nvSpPr>
        <p:spPr bwMode="auto">
          <a:xfrm>
            <a:off x="2247749" y="2081213"/>
            <a:ext cx="70051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Long-run</a:t>
            </a:r>
            <a:endParaRPr lang="en-US" altLang="en-US" sz="2400">
              <a:latin typeface="Calibri" panose="020F0502020204030204" pitchFamily="34" charset="0"/>
              <a:cs typeface="Calibri" panose="020F0502020204030204" pitchFamily="34" charset="0"/>
            </a:endParaRPr>
          </a:p>
        </p:txBody>
      </p:sp>
      <p:sp>
        <p:nvSpPr>
          <p:cNvPr id="22" name="Rectangle 35"/>
          <p:cNvSpPr>
            <a:spLocks noChangeArrowheads="1"/>
          </p:cNvSpPr>
          <p:nvPr/>
        </p:nvSpPr>
        <p:spPr bwMode="auto">
          <a:xfrm>
            <a:off x="2198536" y="2322513"/>
            <a:ext cx="76764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23" name="Rectangle 36"/>
          <p:cNvSpPr>
            <a:spLocks noChangeArrowheads="1"/>
          </p:cNvSpPr>
          <p:nvPr/>
        </p:nvSpPr>
        <p:spPr bwMode="auto">
          <a:xfrm>
            <a:off x="2355699" y="2563813"/>
            <a:ext cx="50975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supply</a:t>
            </a:r>
            <a:endParaRPr lang="en-US" altLang="en-US" sz="2400">
              <a:latin typeface="Calibri" panose="020F0502020204030204" pitchFamily="34" charset="0"/>
              <a:cs typeface="Calibri" panose="020F0502020204030204" pitchFamily="34" charset="0"/>
            </a:endParaRPr>
          </a:p>
        </p:txBody>
      </p:sp>
      <p:grpSp>
        <p:nvGrpSpPr>
          <p:cNvPr id="24" name="Group 37"/>
          <p:cNvGrpSpPr>
            <a:grpSpLocks/>
          </p:cNvGrpSpPr>
          <p:nvPr/>
        </p:nvGrpSpPr>
        <p:grpSpPr bwMode="auto">
          <a:xfrm>
            <a:off x="1698473" y="2798764"/>
            <a:ext cx="4641850" cy="2655888"/>
            <a:chOff x="1570" y="1763"/>
            <a:chExt cx="2924" cy="1673"/>
          </a:xfrm>
        </p:grpSpPr>
        <p:sp>
          <p:nvSpPr>
            <p:cNvPr id="25" name="Line 38"/>
            <p:cNvSpPr>
              <a:spLocks noChangeShapeType="1"/>
            </p:cNvSpPr>
            <p:nvPr/>
          </p:nvSpPr>
          <p:spPr bwMode="auto">
            <a:xfrm flipH="1" flipV="1">
              <a:off x="1570" y="1763"/>
              <a:ext cx="2184" cy="1579"/>
            </a:xfrm>
            <a:prstGeom prst="line">
              <a:avLst/>
            </a:prstGeom>
            <a:noFill/>
            <a:ln w="53975">
              <a:solidFill>
                <a:srgbClr val="003F95"/>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grpSp>
          <p:nvGrpSpPr>
            <p:cNvPr id="26" name="Group 39"/>
            <p:cNvGrpSpPr>
              <a:grpSpLocks/>
            </p:cNvGrpSpPr>
            <p:nvPr/>
          </p:nvGrpSpPr>
          <p:grpSpPr bwMode="auto">
            <a:xfrm>
              <a:off x="3789" y="3139"/>
              <a:ext cx="705" cy="297"/>
              <a:chOff x="3789" y="3139"/>
              <a:chExt cx="705" cy="297"/>
            </a:xfrm>
          </p:grpSpPr>
          <p:sp>
            <p:nvSpPr>
              <p:cNvPr id="27" name="Rectangle 40"/>
              <p:cNvSpPr>
                <a:spLocks noChangeArrowheads="1"/>
              </p:cNvSpPr>
              <p:nvPr/>
            </p:nvSpPr>
            <p:spPr bwMode="auto">
              <a:xfrm>
                <a:off x="3868" y="3139"/>
                <a:ext cx="49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Aggregate</a:t>
                </a:r>
                <a:endParaRPr lang="en-US" altLang="en-US" sz="2400">
                  <a:latin typeface="Calibri" panose="020F0502020204030204" pitchFamily="34" charset="0"/>
                  <a:cs typeface="Calibri" panose="020F0502020204030204" pitchFamily="34" charset="0"/>
                </a:endParaRPr>
              </a:p>
            </p:txBody>
          </p:sp>
          <p:sp>
            <p:nvSpPr>
              <p:cNvPr id="28" name="Rectangle 41"/>
              <p:cNvSpPr>
                <a:spLocks noChangeArrowheads="1"/>
              </p:cNvSpPr>
              <p:nvPr/>
            </p:nvSpPr>
            <p:spPr bwMode="auto">
              <a:xfrm>
                <a:off x="3789" y="3291"/>
                <a:ext cx="4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demand, </a:t>
                </a:r>
                <a:endParaRPr lang="en-US" altLang="en-US" sz="2400">
                  <a:latin typeface="Calibri" panose="020F0502020204030204" pitchFamily="34" charset="0"/>
                  <a:cs typeface="Calibri" panose="020F0502020204030204" pitchFamily="34" charset="0"/>
                </a:endParaRPr>
              </a:p>
            </p:txBody>
          </p:sp>
          <p:sp>
            <p:nvSpPr>
              <p:cNvPr id="29" name="Rectangle 42"/>
              <p:cNvSpPr>
                <a:spLocks noChangeArrowheads="1"/>
              </p:cNvSpPr>
              <p:nvPr/>
            </p:nvSpPr>
            <p:spPr bwMode="auto">
              <a:xfrm>
                <a:off x="4293" y="3291"/>
                <a:ext cx="14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endParaRPr lang="en-US" altLang="en-US" sz="2400">
                  <a:latin typeface="Calibri" panose="020F0502020204030204" pitchFamily="34" charset="0"/>
                  <a:cs typeface="Calibri" panose="020F0502020204030204" pitchFamily="34" charset="0"/>
                </a:endParaRPr>
              </a:p>
            </p:txBody>
          </p:sp>
          <p:sp>
            <p:nvSpPr>
              <p:cNvPr id="30" name="Freeform 43"/>
              <p:cNvSpPr>
                <a:spLocks/>
              </p:cNvSpPr>
              <p:nvPr/>
            </p:nvSpPr>
            <p:spPr bwMode="auto">
              <a:xfrm>
                <a:off x="4471" y="3371"/>
                <a:ext cx="23" cy="53"/>
              </a:xfrm>
              <a:custGeom>
                <a:avLst/>
                <a:gdLst>
                  <a:gd name="T0" fmla="*/ 23 w 23"/>
                  <a:gd name="T1" fmla="*/ 0 h 53"/>
                  <a:gd name="T2" fmla="*/ 19 w 23"/>
                  <a:gd name="T3" fmla="*/ 0 h 53"/>
                  <a:gd name="T4" fmla="*/ 12 w 23"/>
                  <a:gd name="T5" fmla="*/ 3 h 53"/>
                  <a:gd name="T6" fmla="*/ 0 w 23"/>
                  <a:gd name="T7" fmla="*/ 11 h 53"/>
                  <a:gd name="T8" fmla="*/ 0 w 23"/>
                  <a:gd name="T9" fmla="*/ 18 h 53"/>
                  <a:gd name="T10" fmla="*/ 8 w 23"/>
                  <a:gd name="T11" fmla="*/ 15 h 53"/>
                  <a:gd name="T12" fmla="*/ 15 w 23"/>
                  <a:gd name="T13" fmla="*/ 11 h 53"/>
                  <a:gd name="T14" fmla="*/ 15 w 23"/>
                  <a:gd name="T15" fmla="*/ 53 h 53"/>
                  <a:gd name="T16" fmla="*/ 23 w 23"/>
                  <a:gd name="T17" fmla="*/ 53 h 53"/>
                  <a:gd name="T18" fmla="*/ 23 w 23"/>
                  <a:gd name="T19" fmla="*/ 3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9" y="0"/>
                    </a:lnTo>
                    <a:lnTo>
                      <a:pt x="12" y="3"/>
                    </a:lnTo>
                    <a:lnTo>
                      <a:pt x="0" y="11"/>
                    </a:lnTo>
                    <a:lnTo>
                      <a:pt x="0" y="18"/>
                    </a:lnTo>
                    <a:lnTo>
                      <a:pt x="8" y="15"/>
                    </a:lnTo>
                    <a:lnTo>
                      <a:pt x="15" y="11"/>
                    </a:lnTo>
                    <a:lnTo>
                      <a:pt x="15" y="53"/>
                    </a:lnTo>
                    <a:lnTo>
                      <a:pt x="23" y="53"/>
                    </a:lnTo>
                    <a:lnTo>
                      <a:pt x="23" y="3"/>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31" name="Group 44"/>
          <p:cNvGrpSpPr>
            <a:grpSpLocks/>
          </p:cNvGrpSpPr>
          <p:nvPr/>
        </p:nvGrpSpPr>
        <p:grpSpPr bwMode="auto">
          <a:xfrm>
            <a:off x="404661" y="3695699"/>
            <a:ext cx="3013075" cy="2330450"/>
            <a:chOff x="755" y="2328"/>
            <a:chExt cx="1898" cy="1468"/>
          </a:xfrm>
        </p:grpSpPr>
        <p:grpSp>
          <p:nvGrpSpPr>
            <p:cNvPr id="32" name="Group 45"/>
            <p:cNvGrpSpPr>
              <a:grpSpLocks/>
            </p:cNvGrpSpPr>
            <p:nvPr/>
          </p:nvGrpSpPr>
          <p:grpSpPr bwMode="auto">
            <a:xfrm>
              <a:off x="755" y="2328"/>
              <a:ext cx="1898" cy="156"/>
              <a:chOff x="755" y="2328"/>
              <a:chExt cx="1898" cy="156"/>
            </a:xfrm>
          </p:grpSpPr>
          <p:sp>
            <p:nvSpPr>
              <p:cNvPr id="36" name="Freeform 46"/>
              <p:cNvSpPr>
                <a:spLocks/>
              </p:cNvSpPr>
              <p:nvPr/>
            </p:nvSpPr>
            <p:spPr bwMode="auto">
              <a:xfrm>
                <a:off x="918" y="2404"/>
                <a:ext cx="1544" cy="1"/>
              </a:xfrm>
              <a:custGeom>
                <a:avLst/>
                <a:gdLst>
                  <a:gd name="T0" fmla="*/ 0 w 1544"/>
                  <a:gd name="T1" fmla="*/ 0 h 1"/>
                  <a:gd name="T2" fmla="*/ 1544 w 1544"/>
                  <a:gd name="T3" fmla="*/ 0 h 1"/>
                  <a:gd name="T4" fmla="*/ 0 60000 65536"/>
                  <a:gd name="T5" fmla="*/ 0 60000 65536"/>
                  <a:gd name="T6" fmla="*/ 0 w 1544"/>
                  <a:gd name="T7" fmla="*/ 0 h 1"/>
                  <a:gd name="T8" fmla="*/ 1544 w 1544"/>
                  <a:gd name="T9" fmla="*/ 1 h 1"/>
                </a:gdLst>
                <a:ahLst/>
                <a:cxnLst>
                  <a:cxn ang="T4">
                    <a:pos x="T0" y="T1"/>
                  </a:cxn>
                  <a:cxn ang="T5">
                    <a:pos x="T2" y="T3"/>
                  </a:cxn>
                </a:cxnLst>
                <a:rect l="T6" t="T7" r="T8" b="T9"/>
                <a:pathLst>
                  <a:path w="1544" h="1">
                    <a:moveTo>
                      <a:pt x="0" y="0"/>
                    </a:moveTo>
                    <a:lnTo>
                      <a:pt x="1544" y="0"/>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37" name="Oval 47"/>
              <p:cNvSpPr>
                <a:spLocks noChangeArrowheads="1"/>
              </p:cNvSpPr>
              <p:nvPr/>
            </p:nvSpPr>
            <p:spPr bwMode="auto">
              <a:xfrm>
                <a:off x="2424" y="2370"/>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38" name="Rectangle 48"/>
              <p:cNvSpPr>
                <a:spLocks noChangeArrowheads="1"/>
              </p:cNvSpPr>
              <p:nvPr/>
            </p:nvSpPr>
            <p:spPr bwMode="auto">
              <a:xfrm>
                <a:off x="2583" y="2328"/>
                <a:ext cx="7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A</a:t>
                </a:r>
                <a:endParaRPr lang="en-US" altLang="en-US" sz="2400">
                  <a:latin typeface="Calibri" panose="020F0502020204030204" pitchFamily="34" charset="0"/>
                  <a:cs typeface="Calibri" panose="020F0502020204030204" pitchFamily="34" charset="0"/>
                </a:endParaRPr>
              </a:p>
            </p:txBody>
          </p:sp>
          <p:grpSp>
            <p:nvGrpSpPr>
              <p:cNvPr id="39" name="Group 49"/>
              <p:cNvGrpSpPr>
                <a:grpSpLocks/>
              </p:cNvGrpSpPr>
              <p:nvPr/>
            </p:nvGrpSpPr>
            <p:grpSpPr bwMode="auto">
              <a:xfrm>
                <a:off x="755" y="2339"/>
                <a:ext cx="107" cy="145"/>
                <a:chOff x="755" y="2339"/>
                <a:chExt cx="107" cy="145"/>
              </a:xfrm>
            </p:grpSpPr>
            <p:sp>
              <p:nvSpPr>
                <p:cNvPr id="40" name="Rectangle 50"/>
                <p:cNvSpPr>
                  <a:spLocks noChangeArrowheads="1"/>
                </p:cNvSpPr>
                <p:nvPr/>
              </p:nvSpPr>
              <p:spPr bwMode="auto">
                <a:xfrm>
                  <a:off x="755" y="2339"/>
                  <a:ext cx="63"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endParaRPr lang="en-US" altLang="en-US" sz="2400">
                    <a:latin typeface="Calibri" panose="020F0502020204030204" pitchFamily="34" charset="0"/>
                    <a:cs typeface="Calibri" panose="020F0502020204030204" pitchFamily="34" charset="0"/>
                  </a:endParaRPr>
                </a:p>
              </p:txBody>
            </p:sp>
            <p:sp>
              <p:nvSpPr>
                <p:cNvPr id="41" name="Freeform 51"/>
                <p:cNvSpPr>
                  <a:spLocks/>
                </p:cNvSpPr>
                <p:nvPr/>
              </p:nvSpPr>
              <p:spPr bwMode="auto">
                <a:xfrm>
                  <a:off x="839" y="2415"/>
                  <a:ext cx="23" cy="57"/>
                </a:xfrm>
                <a:custGeom>
                  <a:avLst/>
                  <a:gdLst>
                    <a:gd name="T0" fmla="*/ 23 w 23"/>
                    <a:gd name="T1" fmla="*/ 0 h 57"/>
                    <a:gd name="T2" fmla="*/ 19 w 23"/>
                    <a:gd name="T3" fmla="*/ 0 h 57"/>
                    <a:gd name="T4" fmla="*/ 11 w 23"/>
                    <a:gd name="T5" fmla="*/ 8 h 57"/>
                    <a:gd name="T6" fmla="*/ 0 w 23"/>
                    <a:gd name="T7" fmla="*/ 15 h 57"/>
                    <a:gd name="T8" fmla="*/ 0 w 23"/>
                    <a:gd name="T9" fmla="*/ 23 h 57"/>
                    <a:gd name="T10" fmla="*/ 7 w 23"/>
                    <a:gd name="T11" fmla="*/ 19 h 57"/>
                    <a:gd name="T12" fmla="*/ 15 w 23"/>
                    <a:gd name="T13" fmla="*/ 11 h 57"/>
                    <a:gd name="T14" fmla="*/ 15 w 23"/>
                    <a:gd name="T15" fmla="*/ 57 h 57"/>
                    <a:gd name="T16" fmla="*/ 23 w 23"/>
                    <a:gd name="T17" fmla="*/ 57 h 57"/>
                    <a:gd name="T18" fmla="*/ 23 w 23"/>
                    <a:gd name="T19" fmla="*/ 4 h 57"/>
                    <a:gd name="T20" fmla="*/ 23 w 23"/>
                    <a:gd name="T21" fmla="*/ 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7"/>
                    <a:gd name="T35" fmla="*/ 23 w 23"/>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7">
                      <a:moveTo>
                        <a:pt x="23" y="0"/>
                      </a:moveTo>
                      <a:lnTo>
                        <a:pt x="19" y="0"/>
                      </a:lnTo>
                      <a:lnTo>
                        <a:pt x="11" y="8"/>
                      </a:lnTo>
                      <a:lnTo>
                        <a:pt x="0" y="15"/>
                      </a:lnTo>
                      <a:lnTo>
                        <a:pt x="0" y="23"/>
                      </a:lnTo>
                      <a:lnTo>
                        <a:pt x="7" y="19"/>
                      </a:lnTo>
                      <a:lnTo>
                        <a:pt x="15" y="11"/>
                      </a:lnTo>
                      <a:lnTo>
                        <a:pt x="15" y="57"/>
                      </a:lnTo>
                      <a:lnTo>
                        <a:pt x="23" y="57"/>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33" name="Group 52"/>
            <p:cNvGrpSpPr>
              <a:grpSpLocks/>
            </p:cNvGrpSpPr>
            <p:nvPr/>
          </p:nvGrpSpPr>
          <p:grpSpPr bwMode="auto">
            <a:xfrm>
              <a:off x="2420" y="3651"/>
              <a:ext cx="106" cy="145"/>
              <a:chOff x="2420" y="3651"/>
              <a:chExt cx="106" cy="145"/>
            </a:xfrm>
          </p:grpSpPr>
          <p:sp>
            <p:nvSpPr>
              <p:cNvPr id="34" name="Rectangle 53"/>
              <p:cNvSpPr>
                <a:spLocks noChangeArrowheads="1"/>
              </p:cNvSpPr>
              <p:nvPr/>
            </p:nvSpPr>
            <p:spPr bwMode="auto">
              <a:xfrm>
                <a:off x="2420" y="3651"/>
                <a:ext cx="5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endParaRPr lang="en-US" altLang="en-US" sz="2400">
                  <a:latin typeface="Calibri" panose="020F0502020204030204" pitchFamily="34" charset="0"/>
                  <a:cs typeface="Calibri" panose="020F0502020204030204" pitchFamily="34" charset="0"/>
                </a:endParaRPr>
              </a:p>
            </p:txBody>
          </p:sp>
          <p:sp>
            <p:nvSpPr>
              <p:cNvPr id="35" name="Freeform 54"/>
              <p:cNvSpPr>
                <a:spLocks/>
              </p:cNvSpPr>
              <p:nvPr/>
            </p:nvSpPr>
            <p:spPr bwMode="auto">
              <a:xfrm>
                <a:off x="2503" y="3731"/>
                <a:ext cx="23" cy="53"/>
              </a:xfrm>
              <a:custGeom>
                <a:avLst/>
                <a:gdLst>
                  <a:gd name="T0" fmla="*/ 23 w 23"/>
                  <a:gd name="T1" fmla="*/ 0 h 53"/>
                  <a:gd name="T2" fmla="*/ 16 w 23"/>
                  <a:gd name="T3" fmla="*/ 0 h 53"/>
                  <a:gd name="T4" fmla="*/ 12 w 23"/>
                  <a:gd name="T5" fmla="*/ 4 h 53"/>
                  <a:gd name="T6" fmla="*/ 0 w 23"/>
                  <a:gd name="T7" fmla="*/ 11 h 53"/>
                  <a:gd name="T8" fmla="*/ 0 w 23"/>
                  <a:gd name="T9" fmla="*/ 19 h 53"/>
                  <a:gd name="T10" fmla="*/ 8 w 23"/>
                  <a:gd name="T11" fmla="*/ 15 h 53"/>
                  <a:gd name="T12" fmla="*/ 16 w 23"/>
                  <a:gd name="T13" fmla="*/ 11 h 53"/>
                  <a:gd name="T14" fmla="*/ 16 w 23"/>
                  <a:gd name="T15" fmla="*/ 53 h 53"/>
                  <a:gd name="T16" fmla="*/ 23 w 23"/>
                  <a:gd name="T17" fmla="*/ 53 h 53"/>
                  <a:gd name="T18" fmla="*/ 23 w 23"/>
                  <a:gd name="T19" fmla="*/ 4 h 53"/>
                  <a:gd name="T20" fmla="*/ 23 w 23"/>
                  <a:gd name="T21" fmla="*/ 0 h 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3"/>
                  <a:gd name="T35" fmla="*/ 23 w 23"/>
                  <a:gd name="T36" fmla="*/ 53 h 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3">
                    <a:moveTo>
                      <a:pt x="23" y="0"/>
                    </a:moveTo>
                    <a:lnTo>
                      <a:pt x="16" y="0"/>
                    </a:lnTo>
                    <a:lnTo>
                      <a:pt x="12" y="4"/>
                    </a:lnTo>
                    <a:lnTo>
                      <a:pt x="0" y="11"/>
                    </a:lnTo>
                    <a:lnTo>
                      <a:pt x="0" y="19"/>
                    </a:lnTo>
                    <a:lnTo>
                      <a:pt x="8" y="15"/>
                    </a:lnTo>
                    <a:lnTo>
                      <a:pt x="16" y="11"/>
                    </a:lnTo>
                    <a:lnTo>
                      <a:pt x="16" y="53"/>
                    </a:lnTo>
                    <a:lnTo>
                      <a:pt x="23" y="53"/>
                    </a:lnTo>
                    <a:lnTo>
                      <a:pt x="23" y="4"/>
                    </a:lnTo>
                    <a:lnTo>
                      <a:pt x="2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latin typeface="Calibri" panose="020F0502020204030204" pitchFamily="34" charset="0"/>
                  <a:cs typeface="Calibri" panose="020F0502020204030204" pitchFamily="34" charset="0"/>
                </a:endParaRPr>
              </a:p>
            </p:txBody>
          </p:sp>
        </p:grpSp>
      </p:grpSp>
      <p:grpSp>
        <p:nvGrpSpPr>
          <p:cNvPr id="42" name="Group 55"/>
          <p:cNvGrpSpPr>
            <a:grpSpLocks/>
          </p:cNvGrpSpPr>
          <p:nvPr/>
        </p:nvGrpSpPr>
        <p:grpSpPr bwMode="auto">
          <a:xfrm>
            <a:off x="755499" y="3125790"/>
            <a:ext cx="3851275" cy="2570163"/>
            <a:chOff x="976" y="1969"/>
            <a:chExt cx="2426" cy="1619"/>
          </a:xfrm>
        </p:grpSpPr>
        <p:sp>
          <p:nvSpPr>
            <p:cNvPr id="43" name="Line 56"/>
            <p:cNvSpPr>
              <a:spLocks noChangeShapeType="1"/>
            </p:cNvSpPr>
            <p:nvPr/>
          </p:nvSpPr>
          <p:spPr bwMode="auto">
            <a:xfrm flipH="1" flipV="1">
              <a:off x="976" y="1969"/>
              <a:ext cx="2184" cy="1579"/>
            </a:xfrm>
            <a:prstGeom prst="line">
              <a:avLst/>
            </a:prstGeom>
            <a:noFill/>
            <a:ln w="53975">
              <a:solidFill>
                <a:srgbClr val="AD0D1B"/>
              </a:solidFill>
              <a:round/>
              <a:headEnd/>
              <a:tailEn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44" name="Rectangle 57"/>
            <p:cNvSpPr>
              <a:spLocks noChangeArrowheads="1"/>
            </p:cNvSpPr>
            <p:nvPr/>
          </p:nvSpPr>
          <p:spPr bwMode="auto">
            <a:xfrm>
              <a:off x="3216" y="3443"/>
              <a:ext cx="18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AD</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grpSp>
        <p:nvGrpSpPr>
          <p:cNvPr id="60" name="Group 88"/>
          <p:cNvGrpSpPr>
            <a:grpSpLocks/>
          </p:cNvGrpSpPr>
          <p:nvPr/>
        </p:nvGrpSpPr>
        <p:grpSpPr bwMode="auto">
          <a:xfrm>
            <a:off x="399898" y="4200526"/>
            <a:ext cx="2312988" cy="1825626"/>
            <a:chOff x="752" y="2646"/>
            <a:chExt cx="1457" cy="1150"/>
          </a:xfrm>
        </p:grpSpPr>
        <p:sp>
          <p:nvSpPr>
            <p:cNvPr id="61" name="Oval 89"/>
            <p:cNvSpPr>
              <a:spLocks noChangeArrowheads="1"/>
            </p:cNvSpPr>
            <p:nvPr/>
          </p:nvSpPr>
          <p:spPr bwMode="auto">
            <a:xfrm>
              <a:off x="1978" y="2679"/>
              <a:ext cx="81" cy="8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endParaRPr lang="en-US" altLang="en-US" sz="2400">
                <a:latin typeface="Calibri" panose="020F0502020204030204" pitchFamily="34" charset="0"/>
                <a:cs typeface="Calibri" panose="020F0502020204030204" pitchFamily="34" charset="0"/>
              </a:endParaRPr>
            </a:p>
          </p:txBody>
        </p:sp>
        <p:sp>
          <p:nvSpPr>
            <p:cNvPr id="62" name="Freeform 90"/>
            <p:cNvSpPr>
              <a:spLocks/>
            </p:cNvSpPr>
            <p:nvPr/>
          </p:nvSpPr>
          <p:spPr bwMode="auto">
            <a:xfrm>
              <a:off x="918" y="2713"/>
              <a:ext cx="1098" cy="904"/>
            </a:xfrm>
            <a:custGeom>
              <a:avLst/>
              <a:gdLst>
                <a:gd name="T0" fmla="*/ 0 w 1098"/>
                <a:gd name="T1" fmla="*/ 0 h 904"/>
                <a:gd name="T2" fmla="*/ 1098 w 1098"/>
                <a:gd name="T3" fmla="*/ 0 h 904"/>
                <a:gd name="T4" fmla="*/ 1098 w 1098"/>
                <a:gd name="T5" fmla="*/ 904 h 904"/>
                <a:gd name="T6" fmla="*/ 0 60000 65536"/>
                <a:gd name="T7" fmla="*/ 0 60000 65536"/>
                <a:gd name="T8" fmla="*/ 0 60000 65536"/>
                <a:gd name="T9" fmla="*/ 0 w 1098"/>
                <a:gd name="T10" fmla="*/ 0 h 904"/>
                <a:gd name="T11" fmla="*/ 1098 w 1098"/>
                <a:gd name="T12" fmla="*/ 904 h 904"/>
              </a:gdLst>
              <a:ahLst/>
              <a:cxnLst>
                <a:cxn ang="T6">
                  <a:pos x="T0" y="T1"/>
                </a:cxn>
                <a:cxn ang="T7">
                  <a:pos x="T2" y="T3"/>
                </a:cxn>
                <a:cxn ang="T8">
                  <a:pos x="T4" y="T5"/>
                </a:cxn>
              </a:cxnLst>
              <a:rect l="T9" t="T10" r="T11" b="T12"/>
              <a:pathLst>
                <a:path w="1098" h="904">
                  <a:moveTo>
                    <a:pt x="0" y="0"/>
                  </a:moveTo>
                  <a:lnTo>
                    <a:pt x="1098" y="0"/>
                  </a:lnTo>
                  <a:lnTo>
                    <a:pt x="1098" y="904"/>
                  </a:lnTo>
                </a:path>
              </a:pathLst>
            </a:custGeom>
            <a:noFill/>
            <a:ln w="17463">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Calibri" panose="020F0502020204030204" pitchFamily="34" charset="0"/>
                <a:cs typeface="Calibri" panose="020F0502020204030204" pitchFamily="34" charset="0"/>
              </a:endParaRPr>
            </a:p>
          </p:txBody>
        </p:sp>
        <p:sp>
          <p:nvSpPr>
            <p:cNvPr id="63" name="Rectangle 91"/>
            <p:cNvSpPr>
              <a:spLocks noChangeArrowheads="1"/>
            </p:cNvSpPr>
            <p:nvPr/>
          </p:nvSpPr>
          <p:spPr bwMode="auto">
            <a:xfrm>
              <a:off x="2143" y="2646"/>
              <a:ext cx="66"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a:solidFill>
                    <a:srgbClr val="000000"/>
                  </a:solidFill>
                  <a:latin typeface="Calibri" panose="020F0502020204030204" pitchFamily="34" charset="0"/>
                  <a:cs typeface="Calibri" panose="020F0502020204030204" pitchFamily="34" charset="0"/>
                </a:rPr>
                <a:t>B</a:t>
              </a:r>
              <a:endParaRPr lang="en-US" altLang="en-US" sz="2400">
                <a:latin typeface="Calibri" panose="020F0502020204030204" pitchFamily="34" charset="0"/>
                <a:cs typeface="Calibri" panose="020F0502020204030204" pitchFamily="34" charset="0"/>
              </a:endParaRPr>
            </a:p>
          </p:txBody>
        </p:sp>
        <p:sp>
          <p:nvSpPr>
            <p:cNvPr id="64" name="Rectangle 92"/>
            <p:cNvSpPr>
              <a:spLocks noChangeArrowheads="1"/>
            </p:cNvSpPr>
            <p:nvPr/>
          </p:nvSpPr>
          <p:spPr bwMode="auto">
            <a:xfrm>
              <a:off x="752" y="2650"/>
              <a:ext cx="10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P</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sp>
          <p:nvSpPr>
            <p:cNvPr id="65" name="Rectangle 93"/>
            <p:cNvSpPr>
              <a:spLocks noChangeArrowheads="1"/>
            </p:cNvSpPr>
            <p:nvPr/>
          </p:nvSpPr>
          <p:spPr bwMode="auto">
            <a:xfrm>
              <a:off x="1973" y="3651"/>
              <a:ext cx="100"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r>
                <a:rPr lang="en-US" altLang="en-US" sz="1500" i="1">
                  <a:solidFill>
                    <a:srgbClr val="000000"/>
                  </a:solidFill>
                  <a:latin typeface="Calibri" panose="020F0502020204030204" pitchFamily="34" charset="0"/>
                  <a:cs typeface="Calibri" panose="020F0502020204030204" pitchFamily="34" charset="0"/>
                </a:rPr>
                <a:t>Y</a:t>
              </a:r>
              <a:r>
                <a:rPr lang="en-US" altLang="en-US" sz="1500" baseline="-25000">
                  <a:solidFill>
                    <a:srgbClr val="000000"/>
                  </a:solidFill>
                  <a:latin typeface="Calibri" panose="020F0502020204030204" pitchFamily="34" charset="0"/>
                  <a:cs typeface="Calibri" panose="020F0502020204030204" pitchFamily="34" charset="0"/>
                </a:rPr>
                <a:t>2</a:t>
              </a:r>
              <a:endParaRPr lang="en-US" altLang="en-US" sz="2400">
                <a:latin typeface="Calibri" panose="020F0502020204030204" pitchFamily="34" charset="0"/>
                <a:cs typeface="Calibri" panose="020F0502020204030204" pitchFamily="34" charset="0"/>
              </a:endParaRPr>
            </a:p>
          </p:txBody>
        </p:sp>
      </p:grpSp>
      <p:sp>
        <p:nvSpPr>
          <p:cNvPr id="66" name="TextBox 65"/>
          <p:cNvSpPr txBox="1"/>
          <p:nvPr/>
        </p:nvSpPr>
        <p:spPr>
          <a:xfrm>
            <a:off x="7380137" y="2081213"/>
            <a:ext cx="4570858" cy="3416320"/>
          </a:xfrm>
          <a:prstGeom prst="rect">
            <a:avLst/>
          </a:prstGeom>
          <a:noFill/>
        </p:spPr>
        <p:txBody>
          <a:bodyPr wrap="square" rtlCol="0">
            <a:spAutoFit/>
          </a:bodyPr>
          <a:lstStyle/>
          <a:p>
            <a:r>
              <a:rPr lang="en-US" dirty="0" smtClean="0">
                <a:latin typeface="Calibri" panose="020F0502020204030204" pitchFamily="34" charset="0"/>
                <a:cs typeface="Calibri" panose="020F0502020204030204" pitchFamily="34" charset="0"/>
              </a:rPr>
              <a:t>As we saw in our discussion of the shifts of the </a:t>
            </a:r>
            <a:r>
              <a:rPr lang="en-US" i="1" dirty="0" smtClean="0">
                <a:latin typeface="Calibri" panose="020F0502020204030204" pitchFamily="34" charset="0"/>
                <a:cs typeface="Calibri" panose="020F0502020204030204" pitchFamily="34" charset="0"/>
              </a:rPr>
              <a:t>AD</a:t>
            </a:r>
            <a:r>
              <a:rPr lang="en-US" dirty="0" smtClean="0">
                <a:latin typeface="Calibri" panose="020F0502020204030204" pitchFamily="34" charset="0"/>
                <a:cs typeface="Calibri" panose="020F0502020204030204" pitchFamily="34" charset="0"/>
              </a:rPr>
              <a:t> curve, government intervention in the form of expansionary fiscal policy and expansionary monetary policy can shift the aggregate demand curve back to </a:t>
            </a:r>
            <a:r>
              <a:rPr lang="en-US" i="1" dirty="0" smtClean="0">
                <a:latin typeface="Calibri" panose="020F0502020204030204" pitchFamily="34" charset="0"/>
                <a:cs typeface="Calibri" panose="020F0502020204030204" pitchFamily="34" charset="0"/>
              </a:rPr>
              <a:t>AD</a:t>
            </a:r>
            <a:r>
              <a:rPr lang="en-US" baseline="-25000" dirty="0" smtClean="0">
                <a:latin typeface="Calibri" panose="020F0502020204030204" pitchFamily="34" charset="0"/>
                <a:cs typeface="Calibri" panose="020F0502020204030204" pitchFamily="34" charset="0"/>
              </a:rPr>
              <a:t>1</a:t>
            </a:r>
            <a:r>
              <a:rPr lang="en-US" dirty="0" smtClean="0">
                <a:latin typeface="Calibri" panose="020F0502020204030204" pitchFamily="34" charset="0"/>
                <a:cs typeface="Calibri" panose="020F0502020204030204" pitchFamily="34" charset="0"/>
              </a:rPr>
              <a:t>. </a:t>
            </a:r>
          </a:p>
          <a:p>
            <a:r>
              <a:rPr lang="en-US" dirty="0" smtClean="0">
                <a:latin typeface="Calibri" panose="020F0502020204030204" pitchFamily="34" charset="0"/>
                <a:cs typeface="Calibri" panose="020F0502020204030204" pitchFamily="34" charset="0"/>
              </a:rPr>
              <a:t>This would end the recession.</a:t>
            </a:r>
          </a:p>
          <a:p>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 → </a:t>
            </a:r>
            <a:r>
              <a:rPr lang="en-US" i="1" dirty="0" smtClean="0">
                <a:latin typeface="Calibri" panose="020F0502020204030204" pitchFamily="34" charset="0"/>
                <a:cs typeface="Calibri" panose="020F0502020204030204" pitchFamily="34" charset="0"/>
              </a:rPr>
              <a:t>B</a:t>
            </a:r>
            <a:r>
              <a:rPr lang="en-US" dirty="0" smtClean="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 </a:t>
            </a:r>
            <a:r>
              <a:rPr lang="en-US" i="1" dirty="0" smtClean="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a:t>
            </a:r>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00526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strips(downRigh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trips(upRight)">
                                      <p:cBhvr>
                                        <p:cTn id="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study: History of demand-driven fluctuations</a:t>
            </a:r>
            <a:endParaRPr lang="en-US" dirty="0"/>
          </a:p>
        </p:txBody>
      </p:sp>
      <p:sp>
        <p:nvSpPr>
          <p:cNvPr id="79875" name="Text Placeholder 3"/>
          <p:cNvSpPr>
            <a:spLocks noGrp="1"/>
          </p:cNvSpPr>
          <p:nvPr>
            <p:ph type="body" idx="1"/>
          </p:nvPr>
        </p:nvSpPr>
        <p:spPr/>
        <p:txBody>
          <a:bodyPr/>
          <a:lstStyle/>
          <a:p>
            <a:r>
              <a:rPr lang="en-US" altLang="en-US" dirty="0" smtClean="0">
                <a:ea typeface="Calibri" pitchFamily="34" charset="0"/>
              </a:rPr>
              <a:t>Great Depression, WWII Boom, Great Recession of 2008</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sz="quarter" idx="13"/>
          </p:nvPr>
        </p:nvSpPr>
        <p:spPr>
          <a:xfrm>
            <a:off x="2895600" y="0"/>
            <a:ext cx="7588250" cy="533400"/>
          </a:xfrm>
          <a:ln>
            <a:miter lim="800000"/>
            <a:headEnd/>
            <a:tailEnd/>
          </a:ln>
        </p:spPr>
        <p:txBody>
          <a:bodyPr/>
          <a:lstStyle/>
          <a:p>
            <a:r>
              <a:rPr lang="en-US" altLang="en-US" dirty="0" smtClean="0"/>
              <a:t>Figure </a:t>
            </a:r>
            <a:r>
              <a:rPr lang="en-US" altLang="en-US" dirty="0"/>
              <a:t>9 U.S. real GDP growth since 1900</a:t>
            </a:r>
            <a:endParaRPr lang="en-US" altLang="en-US" dirty="0" smtClean="0"/>
          </a:p>
        </p:txBody>
      </p:sp>
      <p:sp>
        <p:nvSpPr>
          <p:cNvPr id="6" name="TextBox 5"/>
          <p:cNvSpPr txBox="1">
            <a:spLocks noChangeArrowheads="1"/>
          </p:cNvSpPr>
          <p:nvPr/>
        </p:nvSpPr>
        <p:spPr bwMode="auto">
          <a:xfrm>
            <a:off x="1666876" y="5222875"/>
            <a:ext cx="8816975"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en-US" altLang="en-US" sz="1600">
                <a:solidFill>
                  <a:srgbClr val="800080"/>
                </a:solidFill>
                <a:cs typeface="Arial" charset="0"/>
              </a:rPr>
              <a:t>Over the course of U.S. economic history, two fluctuations stand out as especially large. During the early 1930s, the economy went through the Great Depression, when the production of goods and services plummeted. During the early 1940s, the United States entered World War II, and the economy experienced rapidly rising production. Both of these events are usually explained by large shifts in aggregate demand.</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767" y="588547"/>
            <a:ext cx="8846467"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p:cNvSpPr>
            <a:spLocks noGrp="1"/>
          </p:cNvSpPr>
          <p:nvPr>
            <p:ph type="title"/>
          </p:nvPr>
        </p:nvSpPr>
        <p:spPr/>
        <p:txBody>
          <a:bodyPr anchor="t"/>
          <a:lstStyle/>
          <a:p>
            <a:r>
              <a:rPr lang="en-US" altLang="en-US" dirty="0" smtClean="0">
                <a:ea typeface="Calibri" pitchFamily="34" charset="0"/>
              </a:rPr>
              <a:t>Case Study: Two big shifts in aggregate demand: Great Depression and World War II</a:t>
            </a:r>
          </a:p>
        </p:txBody>
      </p:sp>
      <p:sp>
        <p:nvSpPr>
          <p:cNvPr id="2" name="Content Placeholder 1"/>
          <p:cNvSpPr>
            <a:spLocks noGrp="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Calibri" pitchFamily="34" charset="0"/>
              </a:rPr>
              <a:t>The Great Depression of the early 1930s was by far the worst economic downturn in US history</a:t>
            </a:r>
          </a:p>
          <a:p>
            <a:pPr lvl="1"/>
            <a:r>
              <a:rPr lang="en-US" altLang="en-US" dirty="0" smtClean="0">
                <a:ea typeface="Calibri" pitchFamily="34" charset="0"/>
              </a:rPr>
              <a:t>From 1929 to 1933</a:t>
            </a:r>
          </a:p>
          <a:p>
            <a:pPr lvl="2"/>
            <a:r>
              <a:rPr lang="en-US" altLang="en-US" dirty="0" smtClean="0">
                <a:ea typeface="Calibri" pitchFamily="34" charset="0"/>
              </a:rPr>
              <a:t>Real GDP fell by 27%</a:t>
            </a:r>
          </a:p>
          <a:p>
            <a:pPr lvl="2"/>
            <a:r>
              <a:rPr lang="en-US" altLang="en-US" dirty="0" smtClean="0">
                <a:ea typeface="Calibri" pitchFamily="34" charset="0"/>
              </a:rPr>
              <a:t>Unemployment rose from 3 to 25%</a:t>
            </a:r>
          </a:p>
          <a:p>
            <a:pPr lvl="2"/>
            <a:r>
              <a:rPr lang="en-US" altLang="en-US" dirty="0" smtClean="0">
                <a:ea typeface="Calibri" pitchFamily="34" charset="0"/>
              </a:rPr>
              <a:t>Price level fell by 22%</a:t>
            </a:r>
          </a:p>
        </p:txBody>
      </p:sp>
      <p:sp>
        <p:nvSpPr>
          <p:cNvPr id="80900" name="Slide Number Placeholder 3"/>
          <p:cNvSpPr>
            <a:spLocks noGrp="1"/>
          </p:cNvSpPr>
          <p:nvPr>
            <p:ph type="sldNum" sz="quarter" idx="4294967295"/>
          </p:nvPr>
        </p:nvSpPr>
        <p:spPr bwMode="auto">
          <a:xfrm>
            <a:off x="11582400" y="64008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fld id="{1AA756C0-2F6F-4AAC-8B31-5FB8335864C9}" type="slidenum">
              <a:rPr lang="en-US" altLang="en-US" sz="2400">
                <a:latin typeface="Times New Roman" pitchFamily="18" charset="0"/>
              </a:rPr>
              <a:pPr>
                <a:spcBef>
                  <a:spcPct val="0"/>
                </a:spcBef>
                <a:buFontTx/>
                <a:buNone/>
              </a:pPr>
              <a:t>94</a:t>
            </a:fld>
            <a:endParaRPr lang="en-US" altLang="en-US"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p:cNvSpPr>
            <a:spLocks noGrp="1"/>
          </p:cNvSpPr>
          <p:nvPr>
            <p:ph type="title"/>
          </p:nvPr>
        </p:nvSpPr>
        <p:spPr/>
        <p:txBody>
          <a:bodyPr anchor="t"/>
          <a:lstStyle/>
          <a:p>
            <a:r>
              <a:rPr lang="en-US" altLang="en-US" dirty="0">
                <a:ea typeface="Calibri" pitchFamily="34" charset="0"/>
              </a:rPr>
              <a:t>Case Study: Two </a:t>
            </a:r>
            <a:r>
              <a:rPr lang="en-US" altLang="en-US" dirty="0" smtClean="0">
                <a:ea typeface="Calibri" pitchFamily="34" charset="0"/>
              </a:rPr>
              <a:t>big shifts in aggregate demand: Great Depression and World War II</a:t>
            </a:r>
          </a:p>
        </p:txBody>
      </p:sp>
      <p:sp>
        <p:nvSpPr>
          <p:cNvPr id="2" name="Content Placeholder 1"/>
          <p:cNvSpPr>
            <a:spLocks noGrp="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Calibri" pitchFamily="34" charset="0"/>
              </a:rPr>
              <a:t>Cause of the Great Depression: most historians blame a decrease in aggregate demand</a:t>
            </a:r>
          </a:p>
          <a:p>
            <a:r>
              <a:rPr lang="en-US" altLang="en-US" dirty="0" smtClean="0">
                <a:ea typeface="Calibri" pitchFamily="34" charset="0"/>
              </a:rPr>
              <a:t>Cause of the decrease in aggregate demand: most historians blame  the 28% fall in the money supply</a:t>
            </a:r>
          </a:p>
          <a:p>
            <a:pPr lvl="1"/>
            <a:r>
              <a:rPr lang="en-US" altLang="en-US" dirty="0" smtClean="0">
                <a:ea typeface="Calibri" pitchFamily="34" charset="0"/>
              </a:rPr>
              <a:t>People lost faith in the banking system and began to withdraw their money. Banks did not have the money to lend to businesses. Starved of loans, businesses shut down. Other businesses had to abandon expansion plans.</a:t>
            </a:r>
          </a:p>
          <a:p>
            <a:pPr lvl="1"/>
            <a:r>
              <a:rPr lang="en-US" altLang="en-US" dirty="0" smtClean="0">
                <a:ea typeface="Calibri" pitchFamily="34" charset="0"/>
              </a:rPr>
              <a:t>The Fed could have printed money and loaned it to the banks, but that did not happen</a:t>
            </a:r>
          </a:p>
        </p:txBody>
      </p:sp>
      <p:sp>
        <p:nvSpPr>
          <p:cNvPr id="80900" name="Slide Number Placeholder 3"/>
          <p:cNvSpPr>
            <a:spLocks noGrp="1"/>
          </p:cNvSpPr>
          <p:nvPr>
            <p:ph type="sldNum" sz="quarter" idx="4294967295"/>
          </p:nvPr>
        </p:nvSpPr>
        <p:spPr bwMode="auto">
          <a:xfrm>
            <a:off x="11582400" y="64008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fld id="{1AA756C0-2F6F-4AAC-8B31-5FB8335864C9}" type="slidenum">
              <a:rPr lang="en-US" altLang="en-US" sz="2400">
                <a:latin typeface="Times New Roman" pitchFamily="18" charset="0"/>
              </a:rPr>
              <a:pPr>
                <a:spcBef>
                  <a:spcPct val="0"/>
                </a:spcBef>
                <a:buFontTx/>
                <a:buNone/>
              </a:pPr>
              <a:t>95</a:t>
            </a:fld>
            <a:endParaRPr lang="en-US" altLang="en-US" sz="2400">
              <a:latin typeface="Times New Roman" pitchFamily="18" charset="0"/>
            </a:endParaRPr>
          </a:p>
        </p:txBody>
      </p:sp>
    </p:spTree>
    <p:extLst>
      <p:ext uri="{BB962C8B-B14F-4D97-AF65-F5344CB8AC3E}">
        <p14:creationId xmlns:p14="http://schemas.microsoft.com/office/powerpoint/2010/main" val="8103776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left)">
                                      <p:cBhvr>
                                        <p:cTn id="1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2"/>
          <p:cNvSpPr>
            <a:spLocks noGrp="1"/>
          </p:cNvSpPr>
          <p:nvPr>
            <p:ph type="title"/>
          </p:nvPr>
        </p:nvSpPr>
        <p:spPr/>
        <p:txBody>
          <a:bodyPr anchor="t"/>
          <a:lstStyle/>
          <a:p>
            <a:r>
              <a:rPr lang="en-US" altLang="en-US" dirty="0">
                <a:ea typeface="Calibri" pitchFamily="34" charset="0"/>
              </a:rPr>
              <a:t>Case Study: Two </a:t>
            </a:r>
            <a:r>
              <a:rPr lang="en-US" altLang="en-US" dirty="0" smtClean="0">
                <a:ea typeface="Calibri" pitchFamily="34" charset="0"/>
              </a:rPr>
              <a:t>big shifts in aggregate demand: Great Depression and World War II</a:t>
            </a:r>
          </a:p>
        </p:txBody>
      </p:sp>
      <p:sp>
        <p:nvSpPr>
          <p:cNvPr id="2" name="Content Placeholder 1"/>
          <p:cNvSpPr>
            <a:spLocks noGrp="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Calibri" pitchFamily="34" charset="0"/>
              </a:rPr>
              <a:t>Cause of the Great Depression: most historians blame a decrease in aggregate demand</a:t>
            </a:r>
          </a:p>
          <a:p>
            <a:r>
              <a:rPr lang="en-US" altLang="en-US" dirty="0" smtClean="0">
                <a:ea typeface="Calibri" pitchFamily="34" charset="0"/>
              </a:rPr>
              <a:t>Another suggested cause of the fall in aggregate demand during the Great Depression:</a:t>
            </a:r>
          </a:p>
          <a:p>
            <a:pPr lvl="1"/>
            <a:r>
              <a:rPr lang="en-US" altLang="en-US" dirty="0" smtClean="0">
                <a:ea typeface="Calibri" pitchFamily="34" charset="0"/>
              </a:rPr>
              <a:t>Stock market crash → decrease in household </a:t>
            </a:r>
            <a:r>
              <a:rPr lang="en-US" altLang="en-US" dirty="0">
                <a:ea typeface="Calibri" pitchFamily="34" charset="0"/>
              </a:rPr>
              <a:t>wealth </a:t>
            </a:r>
            <a:r>
              <a:rPr lang="en-US" altLang="en-US" dirty="0" smtClean="0">
                <a:ea typeface="Calibri" pitchFamily="34" charset="0"/>
              </a:rPr>
              <a:t>→ decrease in consumption spending</a:t>
            </a:r>
          </a:p>
          <a:p>
            <a:pPr lvl="1"/>
            <a:endParaRPr lang="en-US" altLang="en-US" dirty="0" smtClean="0">
              <a:ea typeface="Calibri" pitchFamily="34" charset="0"/>
            </a:endParaRPr>
          </a:p>
        </p:txBody>
      </p:sp>
      <p:sp>
        <p:nvSpPr>
          <p:cNvPr id="80900" name="Slide Number Placeholder 3"/>
          <p:cNvSpPr>
            <a:spLocks noGrp="1"/>
          </p:cNvSpPr>
          <p:nvPr>
            <p:ph type="sldNum" sz="quarter" idx="4294967295"/>
          </p:nvPr>
        </p:nvSpPr>
        <p:spPr bwMode="auto">
          <a:xfrm>
            <a:off x="11582400" y="64008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fld id="{1AA756C0-2F6F-4AAC-8B31-5FB8335864C9}" type="slidenum">
              <a:rPr lang="en-US" altLang="en-US" sz="2400">
                <a:latin typeface="Times New Roman" pitchFamily="18" charset="0"/>
              </a:rPr>
              <a:pPr>
                <a:spcBef>
                  <a:spcPct val="0"/>
                </a:spcBef>
                <a:buFontTx/>
                <a:buNone/>
              </a:pPr>
              <a:t>96</a:t>
            </a:fld>
            <a:endParaRPr lang="en-US" altLang="en-US" sz="2400">
              <a:latin typeface="Times New Roman" pitchFamily="18" charset="0"/>
            </a:endParaRPr>
          </a:p>
        </p:txBody>
      </p:sp>
    </p:spTree>
    <p:extLst>
      <p:ext uri="{BB962C8B-B14F-4D97-AF65-F5344CB8AC3E}">
        <p14:creationId xmlns:p14="http://schemas.microsoft.com/office/powerpoint/2010/main" val="453819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2"/>
          <p:cNvSpPr>
            <a:spLocks noGrp="1"/>
          </p:cNvSpPr>
          <p:nvPr>
            <p:ph type="title"/>
          </p:nvPr>
        </p:nvSpPr>
        <p:spPr/>
        <p:txBody>
          <a:bodyPr anchor="t"/>
          <a:lstStyle/>
          <a:p>
            <a:r>
              <a:rPr lang="en-US" altLang="en-US" dirty="0">
                <a:ea typeface="Calibri" pitchFamily="34" charset="0"/>
              </a:rPr>
              <a:t>Case Study: Two </a:t>
            </a:r>
            <a:r>
              <a:rPr lang="en-US" altLang="en-US" dirty="0" smtClean="0">
                <a:ea typeface="Calibri" pitchFamily="34" charset="0"/>
              </a:rPr>
              <a:t>big shifts in aggregate demand: Great Depression and World War II</a:t>
            </a:r>
          </a:p>
        </p:txBody>
      </p:sp>
      <p:sp>
        <p:nvSpPr>
          <p:cNvPr id="2" name="Content Placeholder 1"/>
          <p:cNvSpPr>
            <a:spLocks noGrp="1"/>
          </p:cNvSpPr>
          <p:nvPr>
            <p:ph idx="1"/>
          </p:nvPr>
        </p:nvSpPr>
        <p:spPr>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Calibri" pitchFamily="34" charset="0"/>
              </a:rPr>
              <a:t>Early 1940s: large increase in real GDP</a:t>
            </a:r>
          </a:p>
          <a:p>
            <a:pPr lvl="1"/>
            <a:r>
              <a:rPr lang="en-US" altLang="en-US" dirty="0" smtClean="0">
                <a:ea typeface="Calibri" pitchFamily="34" charset="0"/>
              </a:rPr>
              <a:t>World War </a:t>
            </a:r>
            <a:r>
              <a:rPr lang="en-US" altLang="en-US" dirty="0">
                <a:ea typeface="Calibri" pitchFamily="34" charset="0"/>
              </a:rPr>
              <a:t>II </a:t>
            </a:r>
            <a:endParaRPr lang="en-US" altLang="en-US" dirty="0" smtClean="0">
              <a:ea typeface="Calibri" pitchFamily="34" charset="0"/>
            </a:endParaRPr>
          </a:p>
          <a:p>
            <a:pPr lvl="2"/>
            <a:r>
              <a:rPr lang="en-US" altLang="en-US" dirty="0" smtClean="0">
                <a:ea typeface="Calibri" pitchFamily="34" charset="0"/>
              </a:rPr>
              <a:t>More resources to the military</a:t>
            </a:r>
          </a:p>
          <a:p>
            <a:pPr lvl="2"/>
            <a:r>
              <a:rPr lang="en-US" altLang="en-US" dirty="0" smtClean="0">
                <a:ea typeface="Calibri" pitchFamily="34" charset="0"/>
              </a:rPr>
              <a:t>Government purchases increased </a:t>
            </a:r>
            <a:r>
              <a:rPr lang="en-US" altLang="en-US" dirty="0">
                <a:ea typeface="Calibri" pitchFamily="34" charset="0"/>
              </a:rPr>
              <a:t>fivefold 1939 - 1944</a:t>
            </a:r>
            <a:endParaRPr lang="en-US" altLang="en-US" dirty="0" smtClean="0">
              <a:ea typeface="Calibri" pitchFamily="34" charset="0"/>
            </a:endParaRPr>
          </a:p>
          <a:p>
            <a:pPr lvl="2"/>
            <a:r>
              <a:rPr lang="en-US" altLang="en-US" dirty="0" smtClean="0">
                <a:ea typeface="Calibri" pitchFamily="34" charset="0"/>
              </a:rPr>
              <a:t>Aggregate demand – increased 1939 - 1944</a:t>
            </a:r>
          </a:p>
          <a:p>
            <a:pPr lvl="2"/>
            <a:r>
              <a:rPr lang="en-US" altLang="en-US" dirty="0" smtClean="0">
                <a:ea typeface="Calibri" pitchFamily="34" charset="0"/>
              </a:rPr>
              <a:t>Doubled the economy’s production of goods and services</a:t>
            </a:r>
          </a:p>
          <a:p>
            <a:pPr lvl="2"/>
            <a:r>
              <a:rPr lang="en-US" altLang="en-US" dirty="0" smtClean="0">
                <a:ea typeface="Calibri" pitchFamily="34" charset="0"/>
              </a:rPr>
              <a:t>20% increase in the price level</a:t>
            </a:r>
          </a:p>
          <a:p>
            <a:pPr lvl="2"/>
            <a:r>
              <a:rPr lang="en-US" altLang="en-US" dirty="0" smtClean="0">
                <a:ea typeface="Calibri" pitchFamily="34" charset="0"/>
              </a:rPr>
              <a:t>Unemployment fell from 17% to 1%, lowest in US history</a:t>
            </a:r>
          </a:p>
        </p:txBody>
      </p:sp>
      <p:sp>
        <p:nvSpPr>
          <p:cNvPr id="81924" name="Slide Number Placeholder 3"/>
          <p:cNvSpPr>
            <a:spLocks noGrp="1"/>
          </p:cNvSpPr>
          <p:nvPr>
            <p:ph type="sldNum" sz="quarter" idx="4294967295"/>
          </p:nvPr>
        </p:nvSpPr>
        <p:spPr bwMode="auto">
          <a:xfrm>
            <a:off x="11582400" y="6400800"/>
            <a:ext cx="609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a:solidFill>
                  <a:schemeClr val="tx1"/>
                </a:solidFill>
                <a:latin typeface="Arial" charset="0"/>
              </a:defRPr>
            </a:lvl4pPr>
            <a:lvl5pPr marL="2057400" indent="-22860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a:spcBef>
                <a:spcPct val="0"/>
              </a:spcBef>
              <a:buFontTx/>
              <a:buNone/>
            </a:pPr>
            <a:fld id="{5D8CDD34-1E9A-497B-B4D1-9982468B7CAE}" type="slidenum">
              <a:rPr lang="en-US" altLang="en-US" sz="2400">
                <a:latin typeface="Times New Roman" pitchFamily="18" charset="0"/>
              </a:rPr>
              <a:pPr>
                <a:spcBef>
                  <a:spcPct val="0"/>
                </a:spcBef>
                <a:buFontTx/>
                <a:buNone/>
              </a:pPr>
              <a:t>97</a:t>
            </a:fld>
            <a:endParaRPr lang="en-US" altLang="en-US"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wipe(left)">
                                      <p:cBhvr>
                                        <p:cTn id="31" dur="500"/>
                                        <p:tgtEl>
                                          <p:spTgt spid="2">
                                            <p:txEl>
                                              <p:pRg st="6" end="6"/>
                                            </p:txEl>
                                          </p:spTgt>
                                        </p:tgtEl>
                                      </p:cBhvr>
                                    </p:animEffect>
                                  </p:childTnLst>
                                </p:cTn>
                              </p:par>
                            </p:childTnLst>
                          </p:cTn>
                        </p:par>
                        <p:par>
                          <p:cTn id="32" fill="hold" nodeType="afterGroup">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Effect transition="in" filter="wipe(left)">
                                      <p:cBhvr>
                                        <p:cTn id="3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p:txBody>
          <a:bodyPr/>
          <a:lstStyle/>
          <a:p>
            <a:r>
              <a:rPr lang="en-US" altLang="en-US" dirty="0">
                <a:ea typeface="Calibri" pitchFamily="34" charset="0"/>
              </a:rPr>
              <a:t>Case Study: </a:t>
            </a:r>
            <a:r>
              <a:rPr lang="en-US" dirty="0" smtClean="0"/>
              <a:t>The </a:t>
            </a:r>
            <a:r>
              <a:rPr lang="en-US" dirty="0"/>
              <a:t>Great Recession of 2008-09</a:t>
            </a:r>
            <a:endParaRPr lang="en-US" altLang="en-US" dirty="0" smtClean="0">
              <a:ea typeface="Calibri" pitchFamily="34" charset="0"/>
            </a:endParaRPr>
          </a:p>
        </p:txBody>
      </p:sp>
      <p:sp>
        <p:nvSpPr>
          <p:cNvPr id="88067" name="Content Placeholder 2"/>
          <p:cNvSpPr>
            <a:spLocks noGrp="1"/>
          </p:cNvSpPr>
          <p:nvPr>
            <p:ph idx="1"/>
          </p:nvPr>
        </p:nvSpPr>
        <p:spPr/>
        <p:txBody>
          <a:bodyPr/>
          <a:lstStyle/>
          <a:p>
            <a:r>
              <a:rPr lang="en-US" altLang="en-US" sz="2800">
                <a:ea typeface="Calibri" pitchFamily="34" charset="0"/>
              </a:rPr>
              <a:t>The crisis of 2008 may have been caused by the Fed’s overreaction to the recession of 2001</a:t>
            </a:r>
          </a:p>
          <a:p>
            <a:r>
              <a:rPr lang="en-US" altLang="en-US" sz="2800">
                <a:ea typeface="Calibri" pitchFamily="34" charset="0"/>
              </a:rPr>
              <a:t>The Fed cut interest rates sharply kept them low for too long</a:t>
            </a:r>
          </a:p>
        </p:txBody>
      </p:sp>
      <p:pic>
        <p:nvPicPr>
          <p:cNvPr id="880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3257550"/>
            <a:ext cx="60007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dirty="0">
                <a:ea typeface="Calibri" pitchFamily="34" charset="0"/>
              </a:rPr>
              <a:t>Case Study: </a:t>
            </a:r>
            <a:r>
              <a:rPr lang="en-US" dirty="0"/>
              <a:t>The Great Recession of 2008-09</a:t>
            </a:r>
            <a:endParaRPr lang="en-US" altLang="en-US" dirty="0" smtClean="0">
              <a:ea typeface="Calibri" pitchFamily="34" charset="0"/>
            </a:endParaRPr>
          </a:p>
        </p:txBody>
      </p:sp>
      <p:sp>
        <p:nvSpPr>
          <p:cNvPr id="89091" name="Content Placeholder 2"/>
          <p:cNvSpPr>
            <a:spLocks noGrp="1"/>
          </p:cNvSpPr>
          <p:nvPr>
            <p:ph idx="1"/>
          </p:nvPr>
        </p:nvSpPr>
        <p:spPr/>
        <p:txBody>
          <a:bodyPr/>
          <a:lstStyle/>
          <a:p>
            <a:r>
              <a:rPr lang="en-US" altLang="en-US" smtClean="0">
                <a:ea typeface="Calibri" pitchFamily="34" charset="0"/>
              </a:rPr>
              <a:t>Those low interest rates may have fueled a ‘bubble’ in home prices</a:t>
            </a:r>
          </a:p>
        </p:txBody>
      </p:sp>
      <p:pic>
        <p:nvPicPr>
          <p:cNvPr id="890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0" y="3257550"/>
            <a:ext cx="6000750"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3etemplate">
  <a:themeElements>
    <a:clrScheme name="3e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fontScheme name="3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e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4887</TotalTime>
  <Words>9594</Words>
  <Application>Microsoft Office PowerPoint</Application>
  <PresentationFormat>Widescreen</PresentationFormat>
  <Paragraphs>1198</Paragraphs>
  <Slides>128</Slides>
  <Notes>7</Notes>
  <HiddenSlides>9</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128</vt:i4>
      </vt:variant>
    </vt:vector>
  </HeadingPairs>
  <TitlesOfParts>
    <vt:vector size="137" baseType="lpstr">
      <vt:lpstr>Arial</vt:lpstr>
      <vt:lpstr>Arial Unicode MS</vt:lpstr>
      <vt:lpstr>Calibri</vt:lpstr>
      <vt:lpstr>Cambria Math</vt:lpstr>
      <vt:lpstr>Tahoma</vt:lpstr>
      <vt:lpstr>Times New Roman</vt:lpstr>
      <vt:lpstr>3etemplate</vt:lpstr>
      <vt:lpstr>Custom Design</vt:lpstr>
      <vt:lpstr>Image</vt:lpstr>
      <vt:lpstr>PowerPoint Presentation</vt:lpstr>
      <vt:lpstr>15</vt:lpstr>
      <vt:lpstr>Aggregate Demand and Aggregate Supply</vt:lpstr>
      <vt:lpstr>Aggregate Demand and Aggregate Supply</vt:lpstr>
      <vt:lpstr>Short-Run Economic Fluctuations</vt:lpstr>
      <vt:lpstr>Three key Facts about economic fluctuations</vt:lpstr>
      <vt:lpstr>THREE KEY FACTS ABOUT ECONOMIC FLUCTUATIONS</vt:lpstr>
      <vt:lpstr>THREE KEY FACTS ABOUT ECONOMIC FLUCTUATIONS: 1: Economic Fluctuations are Irregular and Unpredictable</vt:lpstr>
      <vt:lpstr>THREE KEY FACTS ABOUT ECONOMIC FLUCTUATIONS: 1: Economic Fluctuations are Irregular and Unpredictable</vt:lpstr>
      <vt:lpstr>Figure 1 A Look at Short-Run Economic Fluctuations (a)</vt:lpstr>
      <vt:lpstr>THREE KEY FACTS ABOUT ECONOMIC FLUCTUATIONS: 2: Most Macroeconomic Variables Fluctuate Together</vt:lpstr>
      <vt:lpstr>Figure 1 A Look at Short-Run Economic Fluctuations (b)</vt:lpstr>
      <vt:lpstr>THREE KEY FACTS ABOUT ECONOMIC FLUCTUATIONS: 3: As Output Falls, Unemployment Rises</vt:lpstr>
      <vt:lpstr>Figure 1A Look at Short-Run Economic Fluctuations (c)</vt:lpstr>
      <vt:lpstr>Explaining short-run economic fluctuations</vt:lpstr>
      <vt:lpstr>Review of long-run macroeconomics</vt:lpstr>
      <vt:lpstr>Explaining short-run economic fluctuations: The Reality of Short-Run Fluctuations</vt:lpstr>
      <vt:lpstr>Video</vt:lpstr>
      <vt:lpstr>Explaining short-run economic fluctuations: The Model of Aggregate Demand and Aggregate Supply</vt:lpstr>
      <vt:lpstr>Explaining short-run economic fluctuations: The Model of Aggregate Demand and Aggregate Supply</vt:lpstr>
      <vt:lpstr>Figure 2 Aggregate Demand and Aggregate Supply</vt:lpstr>
      <vt:lpstr>Figure 2 Aggregate Demand and Aggregate Supply</vt:lpstr>
      <vt:lpstr>Figure 2 Aggregate Demand and Aggregate Supply</vt:lpstr>
      <vt:lpstr>Explaining short-run economic fluctuations: The Model of Aggregate Demand and Aggregate Supply</vt:lpstr>
      <vt:lpstr>The Aggregate-demand curve</vt:lpstr>
      <vt:lpstr>Recap: Chapter 5, GDP = Total Expenditure</vt:lpstr>
      <vt:lpstr>Aggregate Demand = Desired Total Expenditure</vt:lpstr>
      <vt:lpstr>The Aggregate-demand curve: Why the Aggregate-Demand Curve Slopes Downward</vt:lpstr>
      <vt:lpstr>Figure 3 The Aggregate-Demand (AD) Curve is downward sloping</vt:lpstr>
      <vt:lpstr>Bonus slide: Why the microeconomic demand curve can’t explain the macroeconomic AD curve</vt:lpstr>
      <vt:lpstr>Bonus slide: Why the microeconomic demand curve can’t explain the macroeconomic AD curve</vt:lpstr>
      <vt:lpstr>The Aggregate-demand curve: Why the Aggregate-Demand Curve Slopes Downward</vt:lpstr>
      <vt:lpstr>The Aggregate-demand curve: Why the Aggregate-Demand Curve Slopes Downward: The Price Level and Consumption: The Wealth Effect</vt:lpstr>
      <vt:lpstr>Bonus slide: Wealth Effect Controversy</vt:lpstr>
      <vt:lpstr>The Aggregate-demand curve: Why the Aggregate-Demand Curve Slopes Downward: The Price Level and Investment: The Interest-Rate Effect</vt:lpstr>
      <vt:lpstr>The Aggregate-demand curve: Why the Aggregate-Demand Curve Slopes Downward: The Price Level and Net Exports: The Exchange-Rate Effect</vt:lpstr>
      <vt:lpstr>Shifts in the Aggregate Demand Curve</vt:lpstr>
      <vt:lpstr>Shifts in the Aggregate Demand Curve</vt:lpstr>
      <vt:lpstr>Shifts in the Aggregate Demand Curve</vt:lpstr>
      <vt:lpstr>Shifts in the Aggregate Demand Curve</vt:lpstr>
      <vt:lpstr>The Aggregate-demand curve: Why the Aggregate-Demand Curve Might Shift</vt:lpstr>
      <vt:lpstr>Table 1 The aggregate-demand curve: summary (a)</vt:lpstr>
      <vt:lpstr>Table 1 The aggregate-demand curve: summary (b)</vt:lpstr>
      <vt:lpstr>Video</vt:lpstr>
      <vt:lpstr>The Aggregate-supply curve(S)</vt:lpstr>
      <vt:lpstr>THE AGGREGATE-SUPPLY CURVE</vt:lpstr>
      <vt:lpstr>Figure 4 The Long-Run Aggregate-Supply Curve</vt:lpstr>
      <vt:lpstr>Long-Run Aggregate Supply</vt:lpstr>
      <vt:lpstr>The Aggregate-SUPPLY curve: Why the Aggregate-Supply Curve Is Vertical in the Long Run</vt:lpstr>
      <vt:lpstr>The Aggregate-SUPPLY curve: Why the Long-Run Aggregate-Supply Curve Might Shift</vt:lpstr>
      <vt:lpstr>Video</vt:lpstr>
      <vt:lpstr>The Aggregate-SUPPLY curve: Why the Aggregate-Supply Curve Slopes Upward in the Short Run</vt:lpstr>
      <vt:lpstr>The Aggregate-SUPPLY curve: Why the Aggregate-Supply Curve Slopes Upward in the Short Run</vt:lpstr>
      <vt:lpstr>Aggregate Supply: Long Run v. Short Run</vt:lpstr>
      <vt:lpstr>Figure 6 The Short-Run Aggregate-Supply Curve</vt:lpstr>
      <vt:lpstr>Sticky Wages → Upward Sloping SRAS Curve</vt:lpstr>
      <vt:lpstr>Sticky Wages → Upward Sloping SRAS Curve</vt:lpstr>
      <vt:lpstr>Sticky Wages → Upward Sloping SRAS Curve</vt:lpstr>
      <vt:lpstr>Sticky Wages → Upward Sloping SRAS Curve</vt:lpstr>
      <vt:lpstr>Sticky Wages → Upward Sloping SRAS Curve</vt:lpstr>
      <vt:lpstr>Sticky Wages → Upward Sloping SRAS Curve</vt:lpstr>
      <vt:lpstr>Sticky Wages → Upward Sloping SRAS Curve</vt:lpstr>
      <vt:lpstr>Sticky Wages → Upward Sloping SRAS Curve</vt:lpstr>
      <vt:lpstr>Sticky Wages → Upward Sloping SRAS Curve</vt:lpstr>
      <vt:lpstr>How price expectations affect the SRAS curve</vt:lpstr>
      <vt:lpstr>How price expectations affect the SRAS curve</vt:lpstr>
      <vt:lpstr>How price expectations affect the SRAS curve</vt:lpstr>
      <vt:lpstr>How long-run output affects the SRAS curve</vt:lpstr>
      <vt:lpstr>How long-run output affects the SRAS</vt:lpstr>
      <vt:lpstr>The Aggregate-SUPPLY curve: Why the Aggregate-Supply Curve Slopes Upward in the Short Run: The Sticky-Wage Theory</vt:lpstr>
      <vt:lpstr>The Aggregate-SUPPLY curve: Why the Aggregate-Supply Curve Slopes Upward in the Short Run</vt:lpstr>
      <vt:lpstr>Short-Run Aggregate Supply (SRAS)</vt:lpstr>
      <vt:lpstr>Short-Run Aggregate Supply (SRAS)</vt:lpstr>
      <vt:lpstr>Short-Run Aggregate Supply (SRAS)</vt:lpstr>
      <vt:lpstr>Short-Run Aggregate Supply (SRAS)</vt:lpstr>
      <vt:lpstr>Short-Run Aggregate Supply (SRAS)</vt:lpstr>
      <vt:lpstr>Table 2: The Short-Run Aggregate-Supply Curve: Summary</vt:lpstr>
      <vt:lpstr>Table 2: The Short-Run Aggregate-Supply Curve: Summary</vt:lpstr>
      <vt:lpstr>Video</vt:lpstr>
      <vt:lpstr>Two causes of economic fluctuations</vt:lpstr>
      <vt:lpstr>Figure 7 The Long-Run Equilibrium</vt:lpstr>
      <vt:lpstr>Demand-driven recessions and expansions</vt:lpstr>
      <vt:lpstr>Supply-driven recessions and expansions</vt:lpstr>
      <vt:lpstr>Economic fluctuations caused by fluctuations  in aggregate demand</vt:lpstr>
      <vt:lpstr>Figure 8 A Contraction in Aggregate Demand (Temporary)</vt:lpstr>
      <vt:lpstr>Figure 8 A Contraction in Aggregate Demand (Permanent)</vt:lpstr>
      <vt:lpstr>A Permanent Contraction in Aggregate Demand, No Government Intervention</vt:lpstr>
      <vt:lpstr>A Permanent Contraction in Aggregate Demand, No Government Intervention</vt:lpstr>
      <vt:lpstr>Two causes of economic fluctuations: The Effects of a Shift in Aggregate Demand</vt:lpstr>
      <vt:lpstr>Two causes of economic fluctuations: The Effects of a Shift in Aggregate Demand</vt:lpstr>
      <vt:lpstr>Government Intervention Can Reverse a Contraction in Aggregate Demand</vt:lpstr>
      <vt:lpstr>Case study: History of demand-driven fluctuations</vt:lpstr>
      <vt:lpstr>PowerPoint Presentation</vt:lpstr>
      <vt:lpstr>Case Study: Two big shifts in aggregate demand: Great Depression and World War II</vt:lpstr>
      <vt:lpstr>Case Study: Two big shifts in aggregate demand: Great Depression and World War II</vt:lpstr>
      <vt:lpstr>Case Study: Two big shifts in aggregate demand: Great Depression and World War II</vt:lpstr>
      <vt:lpstr>Case Study: Two big shifts in aggregate demand: Great Depression and World War II</vt:lpstr>
      <vt:lpstr>Case Study: The Great Recession of 2008-09</vt:lpstr>
      <vt:lpstr>Case Study: The Great Recession of 2008-09</vt:lpstr>
      <vt:lpstr>Case Study: The Great Recession of 2008-09</vt:lpstr>
      <vt:lpstr>Case Study: The Great Recession of 2008-09</vt:lpstr>
      <vt:lpstr>Case Study: The Great Recession of 2008-09</vt:lpstr>
      <vt:lpstr>Case Study: The Great Recession of 2008-09</vt:lpstr>
      <vt:lpstr>Case Study: The Great Recession of 2008-09</vt:lpstr>
      <vt:lpstr>Case Study: The Great Recession of 2008-09</vt:lpstr>
      <vt:lpstr>Case Study: The Great Recession of 2008-09</vt:lpstr>
      <vt:lpstr>Video</vt:lpstr>
      <vt:lpstr>Economic fluctuations caused by fluctuations  in aggregate supply</vt:lpstr>
      <vt:lpstr>Two causes of economic fluctuations: The Effects of a Shift in Aggregate Supply</vt:lpstr>
      <vt:lpstr>Figure 10 An Adverse Shift in Aggregate Supply</vt:lpstr>
      <vt:lpstr>Two causes of economic fluctuations: The Effects of a Shift in Aggregate Supply</vt:lpstr>
      <vt:lpstr>Two causes of economic fluctuations: The Effects of a Shift in Aggregate Supply</vt:lpstr>
      <vt:lpstr>Policy Response to an Adverse Shift in Aggregate Supply: Do Nothing</vt:lpstr>
      <vt:lpstr>Policy Response to an Adverse Shift in Aggregate Supply: Do Nothing</vt:lpstr>
      <vt:lpstr>Policy Response to an Adverse Shift in Aggregate Supply: Fight It!</vt:lpstr>
      <vt:lpstr>Policy Response to an Adverse Shift in Aggregate Supply: Fight It!</vt:lpstr>
      <vt:lpstr>Case Study: Oil and the economy</vt:lpstr>
      <vt:lpstr>Case Study: Oil and the economy</vt:lpstr>
      <vt:lpstr>Case Study: Oil and the economy</vt:lpstr>
      <vt:lpstr>John Maynard Keynes (1883-1946)</vt:lpstr>
      <vt:lpstr>John Maynard Keynes (1883-1946)</vt:lpstr>
      <vt:lpstr>Video</vt:lpstr>
      <vt:lpstr>Summary</vt:lpstr>
      <vt:lpstr>Summary</vt:lpstr>
      <vt:lpstr>Summary</vt:lpstr>
      <vt:lpstr>Summary</vt:lpstr>
      <vt:lpstr>Summary</vt:lpstr>
      <vt:lpstr>Summary</vt:lpstr>
    </vt:vector>
  </TitlesOfParts>
  <Company>OffCenter Concepts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dc:title>
  <dc:creator>Compositor</dc:creator>
  <cp:lastModifiedBy>Udayan Roy</cp:lastModifiedBy>
  <cp:revision>312</cp:revision>
  <dcterms:created xsi:type="dcterms:W3CDTF">2003-02-03T23:40:55Z</dcterms:created>
  <dcterms:modified xsi:type="dcterms:W3CDTF">2021-11-18T18:49:22Z</dcterms:modified>
</cp:coreProperties>
</file>