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6"/>
  </p:notesMasterIdLst>
  <p:sldIdLst>
    <p:sldId id="256" r:id="rId2"/>
    <p:sldId id="346" r:id="rId3"/>
    <p:sldId id="348" r:id="rId4"/>
    <p:sldId id="353" r:id="rId5"/>
    <p:sldId id="354" r:id="rId6"/>
    <p:sldId id="355" r:id="rId7"/>
    <p:sldId id="356" r:id="rId8"/>
    <p:sldId id="308" r:id="rId9"/>
    <p:sldId id="349" r:id="rId10"/>
    <p:sldId id="258" r:id="rId11"/>
    <p:sldId id="340" r:id="rId12"/>
    <p:sldId id="309" r:id="rId13"/>
    <p:sldId id="311" r:id="rId14"/>
    <p:sldId id="261" r:id="rId15"/>
    <p:sldId id="312" r:id="rId16"/>
    <p:sldId id="315" r:id="rId17"/>
    <p:sldId id="313" r:id="rId18"/>
    <p:sldId id="314" r:id="rId19"/>
    <p:sldId id="262" r:id="rId20"/>
    <p:sldId id="297" r:id="rId21"/>
    <p:sldId id="263" r:id="rId22"/>
    <p:sldId id="350" r:id="rId23"/>
    <p:sldId id="351" r:id="rId24"/>
    <p:sldId id="352" r:id="rId25"/>
    <p:sldId id="303" r:id="rId26"/>
    <p:sldId id="298" r:id="rId27"/>
    <p:sldId id="264" r:id="rId28"/>
    <p:sldId id="304" r:id="rId29"/>
    <p:sldId id="341" r:id="rId30"/>
    <p:sldId id="316" r:id="rId31"/>
    <p:sldId id="302" r:id="rId32"/>
    <p:sldId id="266" r:id="rId33"/>
    <p:sldId id="267" r:id="rId34"/>
    <p:sldId id="342" r:id="rId35"/>
    <p:sldId id="269" r:id="rId36"/>
    <p:sldId id="329" r:id="rId37"/>
    <p:sldId id="299" r:id="rId38"/>
    <p:sldId id="330" r:id="rId39"/>
    <p:sldId id="271" r:id="rId40"/>
    <p:sldId id="343" r:id="rId41"/>
    <p:sldId id="272" r:id="rId42"/>
    <p:sldId id="344" r:id="rId43"/>
    <p:sldId id="323" r:id="rId44"/>
    <p:sldId id="345" r:id="rId45"/>
    <p:sldId id="317" r:id="rId46"/>
    <p:sldId id="273" r:id="rId47"/>
    <p:sldId id="318" r:id="rId48"/>
    <p:sldId id="274" r:id="rId49"/>
    <p:sldId id="275" r:id="rId50"/>
    <p:sldId id="276" r:id="rId51"/>
    <p:sldId id="300" r:id="rId52"/>
    <p:sldId id="279" r:id="rId53"/>
    <p:sldId id="280" r:id="rId54"/>
    <p:sldId id="331" r:id="rId55"/>
    <p:sldId id="281" r:id="rId56"/>
    <p:sldId id="282" r:id="rId57"/>
    <p:sldId id="301" r:id="rId58"/>
    <p:sldId id="284" r:id="rId59"/>
    <p:sldId id="285" r:id="rId60"/>
    <p:sldId id="286" r:id="rId61"/>
    <p:sldId id="332" r:id="rId62"/>
    <p:sldId id="321" r:id="rId63"/>
    <p:sldId id="287" r:id="rId64"/>
    <p:sldId id="288" r:id="rId65"/>
    <p:sldId id="333" r:id="rId66"/>
    <p:sldId id="289" r:id="rId67"/>
    <p:sldId id="305" r:id="rId68"/>
    <p:sldId id="320" r:id="rId69"/>
    <p:sldId id="334" r:id="rId70"/>
    <p:sldId id="335" r:id="rId71"/>
    <p:sldId id="336" r:id="rId72"/>
    <p:sldId id="337" r:id="rId73"/>
    <p:sldId id="338" r:id="rId74"/>
    <p:sldId id="339" r:id="rId75"/>
    <p:sldId id="290" r:id="rId76"/>
    <p:sldId id="306" r:id="rId77"/>
    <p:sldId id="307" r:id="rId78"/>
    <p:sldId id="347" r:id="rId79"/>
    <p:sldId id="291" r:id="rId80"/>
    <p:sldId id="292" r:id="rId81"/>
    <p:sldId id="293" r:id="rId82"/>
    <p:sldId id="294" r:id="rId83"/>
    <p:sldId id="295" r:id="rId84"/>
    <p:sldId id="296" r:id="rId8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D19C6E-5110-43FB-8126-8DD6B1BC4EDA}" type="datetimeFigureOut">
              <a:rPr lang="en-US"/>
              <a:pPr>
                <a:defRPr/>
              </a:pPr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842F09-0E17-4546-8496-BDB4D754CB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stlouisfed.org/fred2/series/FEDFUND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Downloaded from </a:t>
            </a:r>
            <a:r>
              <a:rPr lang="en-US" dirty="0" smtClean="0">
                <a:hlinkClick r:id="rId3"/>
              </a:rPr>
              <a:t>http://research.stlouisfed.org/fred2/series/FEDFUNDS</a:t>
            </a:r>
            <a:r>
              <a:rPr lang="en-US" dirty="0" smtClean="0"/>
              <a:t> on March 27, 2021.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FB1E4E-047A-443F-BA13-D6872FE4962B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80800" y="0"/>
            <a:ext cx="711200" cy="6858000"/>
          </a:xfrm>
          <a:prstGeom prst="rect">
            <a:avLst/>
          </a:prstGeom>
          <a:solidFill>
            <a:srgbClr val="411D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0261600" y="2514600"/>
            <a:ext cx="1422400" cy="1828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smtClean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508000" y="304800"/>
          <a:ext cx="7018867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Image" r:id="rId3" imgW="6836569" imgH="4066361" progId="Photoshop.Image.4">
                  <p:embed/>
                </p:oleObj>
              </mc:Choice>
              <mc:Fallback>
                <p:oleObj name="Image" r:id="rId3" imgW="6836569" imgH="4066361" progId="Photoshop.Image.4">
                  <p:embed/>
                  <p:pic>
                    <p:nvPicPr>
                      <p:cNvPr id="20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04800"/>
                        <a:ext cx="7018867" cy="31321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0" y="2895600"/>
            <a:ext cx="4165600" cy="1143000"/>
          </a:xfrm>
        </p:spPr>
        <p:txBody>
          <a:bodyPr anchorCtr="1"/>
          <a:lstStyle>
            <a:lvl1pPr>
              <a:defRPr sz="15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810000"/>
            <a:ext cx="7112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06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152400"/>
            <a:ext cx="27940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1788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57000" y="6488114"/>
            <a:ext cx="635000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6C18-3714-49B7-B9D9-E5632B092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492876"/>
            <a:ext cx="11544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519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53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4864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54864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61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69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72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117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1176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saving_investment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onetary_system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The Influence of Monetary and Fiscal Policy on Aggregate Demand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Aggregate Demand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the </a:t>
            </a:r>
            <a:r>
              <a:rPr lang="en-US" altLang="en-US" i="1" smtClean="0"/>
              <a:t>AD</a:t>
            </a:r>
            <a:r>
              <a:rPr lang="en-US" altLang="en-US" smtClean="0"/>
              <a:t> curve shifts, it causes short-run fluctuations in output and employment.</a:t>
            </a:r>
          </a:p>
          <a:p>
            <a:r>
              <a:rPr lang="en-US" altLang="en-US" smtClean="0"/>
              <a:t>Monetary and fiscal policy are sometimes used to offset those shifts and stabilize the economy.</a:t>
            </a:r>
          </a:p>
          <a:p>
            <a:r>
              <a:rPr lang="en-US" altLang="en-US" b="1" smtClean="0"/>
              <a:t>This chapter takes a closer look at how monetary policy and fiscal policy shift the Aggregate Demand curve.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Aggregate demand and the interest-rate effect</a:t>
            </a:r>
            <a:endParaRPr lang="en-US" dirty="0"/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Recap: The three effects behind Aggregate Demand</a:t>
            </a:r>
            <a:endParaRPr lang="en-US" altLang="en-US" sz="3600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aggregate demand curve slopes downward for three reasons:</a:t>
            </a:r>
          </a:p>
          <a:p>
            <a:pPr lvl="1"/>
            <a:r>
              <a:rPr lang="en-US" altLang="en-US" smtClean="0"/>
              <a:t>The wealth effect</a:t>
            </a:r>
            <a:endParaRPr lang="en-US" altLang="en-US" smtClean="0">
              <a:latin typeface="Bookman Old Style" panose="02050604050505020204" pitchFamily="18" charset="0"/>
            </a:endParaRPr>
          </a:p>
          <a:p>
            <a:pPr lvl="1"/>
            <a:r>
              <a:rPr lang="en-US" altLang="en-US" smtClean="0"/>
              <a:t>The interest-rate effect</a:t>
            </a:r>
            <a:endParaRPr lang="en-US" altLang="en-US" smtClean="0">
              <a:latin typeface="Bookman Old Style" panose="02050604050505020204" pitchFamily="18" charset="0"/>
            </a:endParaRPr>
          </a:p>
          <a:p>
            <a:pPr lvl="1"/>
            <a:r>
              <a:rPr lang="en-US" altLang="en-US" smtClean="0"/>
              <a:t>The exchange-rate effect</a:t>
            </a:r>
          </a:p>
        </p:txBody>
      </p:sp>
      <p:cxnSp>
        <p:nvCxnSpPr>
          <p:cNvPr id="8196" name="Straight Arrow Connector 4"/>
          <p:cNvCxnSpPr>
            <a:cxnSpLocks noChangeShapeType="1"/>
          </p:cNvCxnSpPr>
          <p:nvPr/>
        </p:nvCxnSpPr>
        <p:spPr bwMode="auto">
          <a:xfrm>
            <a:off x="9966260" y="6553200"/>
            <a:ext cx="18288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9242361" y="5829301"/>
            <a:ext cx="14478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9"/>
          <p:cNvCxnSpPr>
            <a:cxnSpLocks noChangeShapeType="1"/>
          </p:cNvCxnSpPr>
          <p:nvPr/>
        </p:nvCxnSpPr>
        <p:spPr bwMode="auto">
          <a:xfrm rot="16200000" flipH="1">
            <a:off x="10499660" y="5486400"/>
            <a:ext cx="12192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1718860" y="64008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1460" y="50292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P</a:t>
            </a:r>
          </a:p>
        </p:txBody>
      </p:sp>
      <p:cxnSp>
        <p:nvCxnSpPr>
          <p:cNvPr id="8201" name="Straight Connector 13"/>
          <p:cNvCxnSpPr>
            <a:cxnSpLocks noChangeShapeType="1"/>
          </p:cNvCxnSpPr>
          <p:nvPr/>
        </p:nvCxnSpPr>
        <p:spPr bwMode="auto">
          <a:xfrm>
            <a:off x="9966260" y="5562600"/>
            <a:ext cx="990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5"/>
          <p:cNvCxnSpPr>
            <a:cxnSpLocks noChangeShapeType="1"/>
          </p:cNvCxnSpPr>
          <p:nvPr/>
        </p:nvCxnSpPr>
        <p:spPr bwMode="auto">
          <a:xfrm rot="5400000">
            <a:off x="10480611" y="6057901"/>
            <a:ext cx="990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Connector 16"/>
          <p:cNvCxnSpPr>
            <a:cxnSpLocks noChangeShapeType="1"/>
          </p:cNvCxnSpPr>
          <p:nvPr/>
        </p:nvCxnSpPr>
        <p:spPr bwMode="auto">
          <a:xfrm>
            <a:off x="11258485" y="6096000"/>
            <a:ext cx="0" cy="477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13"/>
          <p:cNvCxnSpPr>
            <a:cxnSpLocks noChangeShapeType="1"/>
          </p:cNvCxnSpPr>
          <p:nvPr/>
        </p:nvCxnSpPr>
        <p:spPr bwMode="auto">
          <a:xfrm>
            <a:off x="9966260" y="6094413"/>
            <a:ext cx="1295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Arrow Connector 14"/>
          <p:cNvCxnSpPr>
            <a:cxnSpLocks noChangeShapeType="1"/>
          </p:cNvCxnSpPr>
          <p:nvPr/>
        </p:nvCxnSpPr>
        <p:spPr bwMode="auto">
          <a:xfrm>
            <a:off x="9890060" y="5562600"/>
            <a:ext cx="0" cy="533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Straight Arrow Connector 16"/>
          <p:cNvCxnSpPr>
            <a:cxnSpLocks noChangeShapeType="1"/>
          </p:cNvCxnSpPr>
          <p:nvPr/>
        </p:nvCxnSpPr>
        <p:spPr bwMode="auto">
          <a:xfrm>
            <a:off x="10956860" y="6629400"/>
            <a:ext cx="3048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TextBox 2"/>
          <p:cNvSpPr txBox="1">
            <a:spLocks noChangeArrowheads="1"/>
          </p:cNvSpPr>
          <p:nvPr/>
        </p:nvSpPr>
        <p:spPr bwMode="auto">
          <a:xfrm>
            <a:off x="5497024" y="2514600"/>
            <a:ext cx="3200400" cy="1016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Least important for the US, because little of our wealth consists of cash </a:t>
            </a:r>
          </a:p>
        </p:txBody>
      </p:sp>
      <p:cxnSp>
        <p:nvCxnSpPr>
          <p:cNvPr id="7184" name="Straight Arrow Connector 12"/>
          <p:cNvCxnSpPr>
            <a:cxnSpLocks noChangeShapeType="1"/>
            <a:stCxn id="7183" idx="1"/>
          </p:cNvCxnSpPr>
          <p:nvPr/>
        </p:nvCxnSpPr>
        <p:spPr bwMode="auto">
          <a:xfrm flipH="1" flipV="1">
            <a:off x="4354024" y="2819400"/>
            <a:ext cx="1143000" cy="203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1382224" y="2514600"/>
            <a:ext cx="2971800" cy="5334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82224" y="4572001"/>
            <a:ext cx="3413060" cy="1323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 very important for the 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US.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sually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for small countries that are heavily dependent on 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trade.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 flipV="1">
            <a:off x="2982424" y="4216400"/>
            <a:ext cx="0" cy="355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82224" y="3581400"/>
            <a:ext cx="4191000" cy="5334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5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Recap: The three effects behind Aggregate Demand</a:t>
            </a:r>
            <a:endParaRPr lang="en-US" altLang="en-US" sz="3600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aggregate demand curve slopes downward for three reasons:</a:t>
            </a:r>
          </a:p>
          <a:p>
            <a:pPr lvl="1"/>
            <a:r>
              <a:rPr lang="en-US" altLang="en-US" smtClean="0"/>
              <a:t>The wealth effect</a:t>
            </a:r>
            <a:endParaRPr lang="en-US" altLang="en-US" smtClean="0">
              <a:latin typeface="Bookman Old Style" panose="02050604050505020204" pitchFamily="18" charset="0"/>
            </a:endParaRPr>
          </a:p>
          <a:p>
            <a:pPr lvl="1"/>
            <a:r>
              <a:rPr lang="en-US" altLang="en-US" smtClean="0"/>
              <a:t>The interest-rate effect</a:t>
            </a:r>
            <a:endParaRPr lang="en-US" altLang="en-US" smtClean="0">
              <a:latin typeface="Bookman Old Style" panose="02050604050505020204" pitchFamily="18" charset="0"/>
            </a:endParaRPr>
          </a:p>
          <a:p>
            <a:pPr lvl="1"/>
            <a:r>
              <a:rPr lang="en-US" altLang="en-US" smtClean="0"/>
              <a:t>The exchange-rate effect</a:t>
            </a:r>
          </a:p>
        </p:txBody>
      </p:sp>
      <p:cxnSp>
        <p:nvCxnSpPr>
          <p:cNvPr id="9220" name="Straight Arrow Connector 4"/>
          <p:cNvCxnSpPr>
            <a:cxnSpLocks noChangeShapeType="1"/>
          </p:cNvCxnSpPr>
          <p:nvPr/>
        </p:nvCxnSpPr>
        <p:spPr bwMode="auto">
          <a:xfrm>
            <a:off x="9966256" y="6553200"/>
            <a:ext cx="18288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9242357" y="5829301"/>
            <a:ext cx="14478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9"/>
          <p:cNvCxnSpPr>
            <a:cxnSpLocks noChangeShapeType="1"/>
          </p:cNvCxnSpPr>
          <p:nvPr/>
        </p:nvCxnSpPr>
        <p:spPr bwMode="auto">
          <a:xfrm rot="16200000" flipH="1">
            <a:off x="10499656" y="5486400"/>
            <a:ext cx="12192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1718856" y="64008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1456" y="50292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P</a:t>
            </a:r>
          </a:p>
        </p:txBody>
      </p:sp>
      <p:cxnSp>
        <p:nvCxnSpPr>
          <p:cNvPr id="9225" name="Straight Connector 13"/>
          <p:cNvCxnSpPr>
            <a:cxnSpLocks noChangeShapeType="1"/>
          </p:cNvCxnSpPr>
          <p:nvPr/>
        </p:nvCxnSpPr>
        <p:spPr bwMode="auto">
          <a:xfrm>
            <a:off x="9966256" y="5562600"/>
            <a:ext cx="990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Connector 15"/>
          <p:cNvCxnSpPr>
            <a:cxnSpLocks noChangeShapeType="1"/>
          </p:cNvCxnSpPr>
          <p:nvPr/>
        </p:nvCxnSpPr>
        <p:spPr bwMode="auto">
          <a:xfrm rot="5400000">
            <a:off x="10480607" y="6057901"/>
            <a:ext cx="990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Connector 16"/>
          <p:cNvCxnSpPr>
            <a:cxnSpLocks noChangeShapeType="1"/>
          </p:cNvCxnSpPr>
          <p:nvPr/>
        </p:nvCxnSpPr>
        <p:spPr bwMode="auto">
          <a:xfrm>
            <a:off x="11258481" y="6096000"/>
            <a:ext cx="0" cy="477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Connector 13"/>
          <p:cNvCxnSpPr>
            <a:cxnSpLocks noChangeShapeType="1"/>
          </p:cNvCxnSpPr>
          <p:nvPr/>
        </p:nvCxnSpPr>
        <p:spPr bwMode="auto">
          <a:xfrm>
            <a:off x="9966256" y="6094413"/>
            <a:ext cx="1295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Straight Arrow Connector 14"/>
          <p:cNvCxnSpPr>
            <a:cxnSpLocks noChangeShapeType="1"/>
          </p:cNvCxnSpPr>
          <p:nvPr/>
        </p:nvCxnSpPr>
        <p:spPr bwMode="auto">
          <a:xfrm>
            <a:off x="9890056" y="5562600"/>
            <a:ext cx="0" cy="533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Straight Arrow Connector 16"/>
          <p:cNvCxnSpPr>
            <a:cxnSpLocks noChangeShapeType="1"/>
          </p:cNvCxnSpPr>
          <p:nvPr/>
        </p:nvCxnSpPr>
        <p:spPr bwMode="auto">
          <a:xfrm>
            <a:off x="10956856" y="6629400"/>
            <a:ext cx="3048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5932969" y="2714626"/>
            <a:ext cx="3200400" cy="13239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Most important for the US; the theory of this effect is called the </a:t>
            </a:r>
            <a:r>
              <a:rPr lang="en-US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Theory of Liquidity Preference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1360969" y="3048000"/>
            <a:ext cx="3810000" cy="5334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9233" name="Straight Arrow Connector 23"/>
          <p:cNvCxnSpPr>
            <a:cxnSpLocks noChangeShapeType="1"/>
          </p:cNvCxnSpPr>
          <p:nvPr/>
        </p:nvCxnSpPr>
        <p:spPr bwMode="auto">
          <a:xfrm flipH="1">
            <a:off x="5247169" y="3352800"/>
            <a:ext cx="6858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Theory of Liquidity Preference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altLang="en-US" sz="2800"/>
              <a:t>John Maynard Keynes developed the </a:t>
            </a:r>
            <a:r>
              <a:rPr lang="en-US" altLang="en-US" sz="2800" i="1">
                <a:solidFill>
                  <a:srgbClr val="25A9A6"/>
                </a:solidFill>
              </a:rPr>
              <a:t>theory of liquidity preference </a:t>
            </a:r>
            <a:r>
              <a:rPr lang="en-US" altLang="en-US" sz="2800"/>
              <a:t>in order to explain what factors influence the interest rate in the short run.</a:t>
            </a:r>
          </a:p>
          <a:p>
            <a:r>
              <a:rPr lang="en-US" altLang="en-US" sz="2800"/>
              <a:t>According to the theory, </a:t>
            </a:r>
            <a:r>
              <a:rPr lang="en-US" altLang="en-US" sz="2800" i="1">
                <a:solidFill>
                  <a:srgbClr val="25A9A6"/>
                </a:solidFill>
              </a:rPr>
              <a:t>the interest rate adjusts to balance the supply and demand for </a:t>
            </a:r>
            <a:r>
              <a:rPr lang="en-US" altLang="en-US" sz="2800" b="1" i="1">
                <a:solidFill>
                  <a:srgbClr val="25A9A6"/>
                </a:solidFill>
              </a:rPr>
              <a:t>money</a:t>
            </a:r>
            <a:r>
              <a:rPr lang="en-US" altLang="en-US" sz="2800"/>
              <a:t>.</a:t>
            </a:r>
          </a:p>
          <a:p>
            <a:pPr lvl="1"/>
            <a:r>
              <a:rPr lang="en-US" altLang="en-US" sz="2400"/>
              <a:t>Warning: The theory of interest rates in </a:t>
            </a:r>
            <a:r>
              <a:rPr lang="en-US" altLang="en-US" sz="2400">
                <a:hlinkClick r:id="rId2" action="ppaction://hlinkpres?slideindex=1&amp;slidetitle="/>
              </a:rPr>
              <a:t>Chapter 8</a:t>
            </a:r>
            <a:r>
              <a:rPr lang="en-US" altLang="en-US" sz="2400"/>
              <a:t> no longer applies. </a:t>
            </a:r>
          </a:p>
          <a:p>
            <a:pPr lvl="1"/>
            <a:r>
              <a:rPr lang="en-US" altLang="en-US" sz="2400"/>
              <a:t>That was the long run; now it’s the short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Theory of Liquidity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Recall that in previous chapters we have seen </a:t>
            </a:r>
            <a:r>
              <a:rPr lang="en-US" i="1" dirty="0" smtClean="0"/>
              <a:t>two</a:t>
            </a:r>
            <a:r>
              <a:rPr lang="en-US" dirty="0" smtClean="0"/>
              <a:t> kinds of interest rates: nominal and real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nominal interest rate </a:t>
            </a:r>
            <a:r>
              <a:rPr lang="en-US" dirty="0" smtClean="0"/>
              <a:t>is what people commonly understand as the interest rate</a:t>
            </a:r>
          </a:p>
          <a:p>
            <a:pPr lvl="2">
              <a:defRPr/>
            </a:pPr>
            <a:r>
              <a:rPr lang="en-US" dirty="0" smtClean="0"/>
              <a:t>it is </a:t>
            </a:r>
            <a:r>
              <a:rPr lang="en-US" i="1" dirty="0" smtClean="0"/>
              <a:t>not</a:t>
            </a:r>
            <a:r>
              <a:rPr lang="en-US" dirty="0" smtClean="0"/>
              <a:t> adjusted for inflation</a:t>
            </a:r>
          </a:p>
          <a:p>
            <a:pPr lvl="2">
              <a:defRPr/>
            </a:pPr>
            <a:r>
              <a:rPr lang="en-US" dirty="0" smtClean="0"/>
              <a:t>it measures how fast the money in your bank account grows over time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real interest rate </a:t>
            </a:r>
            <a:r>
              <a:rPr lang="en-US" dirty="0" smtClean="0"/>
              <a:t>= nominal interest rate – expected inflation </a:t>
            </a:r>
          </a:p>
          <a:p>
            <a:pPr lvl="2">
              <a:defRPr/>
            </a:pPr>
            <a:r>
              <a:rPr lang="en-US" dirty="0" smtClean="0"/>
              <a:t>it </a:t>
            </a:r>
            <a:r>
              <a:rPr lang="en-US" i="1" dirty="0" smtClean="0"/>
              <a:t>is</a:t>
            </a:r>
            <a:r>
              <a:rPr lang="en-US" dirty="0" smtClean="0"/>
              <a:t> adjusted for inflation</a:t>
            </a:r>
          </a:p>
          <a:p>
            <a:pPr lvl="2">
              <a:defRPr/>
            </a:pPr>
            <a:r>
              <a:rPr lang="en-US" dirty="0" smtClean="0"/>
              <a:t>it measures how fast the purchasing power of the money in your bank account is expected to grow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Theory of Liquidity Preference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altLang="en-US" sz="3200"/>
              <a:t>I had earlier said that the real interest rate = nominal interest rate – inflation </a:t>
            </a:r>
          </a:p>
          <a:p>
            <a:pPr marL="342900" lvl="1" indent="-342900"/>
            <a:r>
              <a:rPr lang="en-US" altLang="en-US" sz="3200"/>
              <a:t>Now I am saying that the real interest rate = nominal interest rate – </a:t>
            </a:r>
            <a:r>
              <a:rPr lang="en-US" altLang="en-US" sz="3200" i="1"/>
              <a:t>expected</a:t>
            </a:r>
            <a:r>
              <a:rPr lang="en-US" altLang="en-US" sz="3200"/>
              <a:t> inflation </a:t>
            </a:r>
          </a:p>
          <a:p>
            <a:r>
              <a:rPr lang="en-US" altLang="en-US" i="1" smtClean="0"/>
              <a:t>Q</a:t>
            </a:r>
            <a:r>
              <a:rPr lang="en-US" altLang="en-US" smtClean="0"/>
              <a:t>: Why is the definition different in the short run?</a:t>
            </a:r>
          </a:p>
          <a:p>
            <a:r>
              <a:rPr lang="en-US" altLang="en-US" i="1" smtClean="0"/>
              <a:t>A</a:t>
            </a:r>
            <a:r>
              <a:rPr lang="en-US" altLang="en-US" smtClean="0"/>
              <a:t>: In long-run analysis it is assumed that expected inflation = actual inflation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Theory of Liquidity Preference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theory of liquidity preference is </a:t>
            </a:r>
          </a:p>
          <a:p>
            <a:pPr lvl="1"/>
            <a:r>
              <a:rPr lang="en-US" altLang="en-US" smtClean="0"/>
              <a:t>a short-run theory</a:t>
            </a:r>
          </a:p>
          <a:p>
            <a:pPr lvl="1"/>
            <a:r>
              <a:rPr lang="en-US" altLang="en-US" smtClean="0"/>
              <a:t>of the </a:t>
            </a:r>
            <a:r>
              <a:rPr lang="en-US" altLang="en-US" i="1" smtClean="0"/>
              <a:t>nominal</a:t>
            </a:r>
            <a:r>
              <a:rPr lang="en-US" altLang="en-US" smtClean="0"/>
              <a:t> interest rate</a:t>
            </a:r>
          </a:p>
          <a:p>
            <a:r>
              <a:rPr lang="en-US" altLang="en-US" smtClean="0"/>
              <a:t>However, short-run analysis assumes that the expected inflation is exogenous</a:t>
            </a:r>
          </a:p>
          <a:p>
            <a:r>
              <a:rPr lang="en-US" altLang="en-US" smtClean="0"/>
              <a:t>Therefore, any change in the nominal interest rate causes an </a:t>
            </a:r>
            <a:r>
              <a:rPr lang="en-US" altLang="en-US" i="1" smtClean="0"/>
              <a:t>identical</a:t>
            </a:r>
            <a:r>
              <a:rPr lang="en-US" altLang="en-US" smtClean="0"/>
              <a:t> change in the real interest rate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Theory of Liquidity Preference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So, the theory of liquidity preference can also be seen as a theory of the </a:t>
            </a:r>
            <a:r>
              <a:rPr lang="en-US" altLang="en-US" i="1" smtClean="0"/>
              <a:t>real</a:t>
            </a:r>
            <a:r>
              <a:rPr lang="en-US" altLang="en-US" smtClean="0"/>
              <a:t> interest rate</a:t>
            </a:r>
          </a:p>
          <a:p>
            <a:r>
              <a:rPr lang="en-US" altLang="en-US" smtClean="0"/>
              <a:t>Consequently, from now on, I will not distinguish between nominal and real interest rates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Preference: Money Supply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money supply is controlled by the Fed through:</a:t>
            </a:r>
          </a:p>
          <a:p>
            <a:pPr lvl="1">
              <a:defRPr/>
            </a:pPr>
            <a:r>
              <a:rPr lang="en-US" dirty="0" smtClean="0"/>
              <a:t>Open-market operations</a:t>
            </a:r>
          </a:p>
          <a:p>
            <a:pPr lvl="1">
              <a:defRPr/>
            </a:pPr>
            <a:r>
              <a:rPr lang="en-US" dirty="0" smtClean="0"/>
              <a:t>Changing the reserve requirements</a:t>
            </a:r>
          </a:p>
          <a:p>
            <a:pPr lvl="1">
              <a:defRPr/>
            </a:pPr>
            <a:r>
              <a:rPr lang="en-US" dirty="0" smtClean="0"/>
              <a:t>Changing the discount rate</a:t>
            </a:r>
          </a:p>
          <a:p>
            <a:pPr lvl="2">
              <a:defRPr/>
            </a:pPr>
            <a:r>
              <a:rPr lang="en-US" dirty="0" smtClean="0"/>
              <a:t>See </a:t>
            </a:r>
            <a:r>
              <a:rPr lang="en-US" dirty="0" smtClean="0">
                <a:hlinkClick r:id="rId2" action="ppaction://hlinkpres?slideindex=1&amp;slidetitle="/>
              </a:rPr>
              <a:t>Chapter 11</a:t>
            </a:r>
            <a:r>
              <a:rPr lang="en-US" dirty="0" smtClean="0"/>
              <a:t> for details.</a:t>
            </a:r>
          </a:p>
          <a:p>
            <a:pPr>
              <a:defRPr/>
            </a:pPr>
            <a:r>
              <a:rPr lang="en-US" dirty="0" smtClean="0"/>
              <a:t>Because it is fixed by the Fed, the quantity of money supplied does not depend on the interest rate.</a:t>
            </a:r>
          </a:p>
          <a:p>
            <a:pPr>
              <a:defRPr/>
            </a:pPr>
            <a:r>
              <a:rPr lang="en-US" dirty="0" smtClean="0"/>
              <a:t>The fixed money supply is represented by a vertical supply curve.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 of Monetary and Fiscal Policy on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 refers to the control of a country’s quantity of money by its central bank</a:t>
            </a:r>
          </a:p>
          <a:p>
            <a:pPr lvl="1"/>
            <a:r>
              <a:rPr lang="en-US" dirty="0" smtClean="0"/>
              <a:t>We saw the </a:t>
            </a:r>
            <a:r>
              <a:rPr lang="en-US" i="1" dirty="0" smtClean="0"/>
              <a:t>long-run effects</a:t>
            </a:r>
            <a:r>
              <a:rPr lang="en-US" dirty="0" smtClean="0"/>
              <a:t> of monetary policy in Chapter 12 (Money Growth and Inflation)</a:t>
            </a:r>
          </a:p>
          <a:p>
            <a:r>
              <a:rPr lang="en-US" dirty="0" smtClean="0"/>
              <a:t>Fiscal policy refers to the government’s decisions about the government’s purchases and taxation</a:t>
            </a:r>
          </a:p>
          <a:p>
            <a:pPr lvl="1"/>
            <a:r>
              <a:rPr lang="en-US" dirty="0" smtClean="0"/>
              <a:t>We saw </a:t>
            </a:r>
            <a:r>
              <a:rPr lang="en-US" dirty="0"/>
              <a:t>the </a:t>
            </a:r>
            <a:r>
              <a:rPr lang="en-US" i="1" dirty="0"/>
              <a:t>long-run effects</a:t>
            </a:r>
            <a:r>
              <a:rPr lang="en-US" dirty="0"/>
              <a:t> of </a:t>
            </a:r>
            <a:r>
              <a:rPr lang="en-US" dirty="0" smtClean="0"/>
              <a:t>fiscal </a:t>
            </a:r>
            <a:r>
              <a:rPr lang="en-US" dirty="0"/>
              <a:t>policy in Chapter </a:t>
            </a:r>
            <a:r>
              <a:rPr lang="en-US" dirty="0" smtClean="0"/>
              <a:t>8 (Saving, Investment, and the Financial System)</a:t>
            </a:r>
          </a:p>
          <a:p>
            <a:r>
              <a:rPr lang="en-US" dirty="0" smtClean="0"/>
              <a:t>Now we will look at the </a:t>
            </a:r>
            <a:r>
              <a:rPr lang="en-US" i="1" dirty="0" smtClean="0"/>
              <a:t>short-run effects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95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1 Equilibrium in the Money Market</a:t>
            </a:r>
          </a:p>
        </p:txBody>
      </p:sp>
      <p:sp>
        <p:nvSpPr>
          <p:cNvPr id="16387" name="Freeform 17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2" name="Rectangle 22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3" name="Rectangle 27"/>
          <p:cNvSpPr>
            <a:spLocks noChangeArrowheads="1"/>
          </p:cNvSpPr>
          <p:nvPr/>
        </p:nvSpPr>
        <p:spPr bwMode="auto">
          <a:xfrm>
            <a:off x="5673725" y="6067425"/>
            <a:ext cx="13369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Quantity fixed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4" name="Rectangle 28"/>
          <p:cNvSpPr>
            <a:spLocks noChangeArrowheads="1"/>
          </p:cNvSpPr>
          <p:nvPr/>
        </p:nvSpPr>
        <p:spPr bwMode="auto">
          <a:xfrm>
            <a:off x="5824539" y="6342063"/>
            <a:ext cx="10339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by the Fed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6395" name="Group 29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16396" name="Line 30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31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398" name="Rectangle 32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Preference: Money Demand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Money demand is determined by three main </a:t>
            </a:r>
            <a:r>
              <a:rPr lang="en-US" altLang="en-US" dirty="0" smtClean="0"/>
              <a:t>factors:</a:t>
            </a:r>
            <a:endParaRPr lang="en-US" altLang="en-US" dirty="0"/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interest rate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</a:rPr>
              <a:t>↑⇒ money demand </a:t>
            </a:r>
            <a:r>
              <a:rPr lang="en-US" altLang="en-US" dirty="0" smtClean="0">
                <a:solidFill>
                  <a:srgbClr val="FF0000"/>
                </a:solidFill>
                <a:ea typeface="Arial Unicode MS" pitchFamily="34" charset="-128"/>
              </a:rPr>
              <a:t>↓</a:t>
            </a:r>
            <a:endParaRPr lang="en-US" altLang="en-US" sz="2400" dirty="0"/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overall price level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</a:rPr>
              <a:t>↑⇒ money demand↑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ea typeface="Arial Unicode MS" pitchFamily="34" charset="-128"/>
              </a:rPr>
              <a:t>real 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</a:rPr>
              <a:t>GDP↑⇒ money demand↑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Preference: Money Demand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Money demand is determined by three main factors.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interest rate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</a:rPr>
              <a:t>↑⇒ money demand ↓</a:t>
            </a:r>
            <a:endParaRPr lang="en-US" altLang="en-US" dirty="0">
              <a:solidFill>
                <a:srgbClr val="FF0000"/>
              </a:solidFill>
            </a:endParaRPr>
          </a:p>
          <a:p>
            <a:pPr lvl="2"/>
            <a:r>
              <a:rPr lang="en-US" altLang="en-US" dirty="0"/>
              <a:t>People choose to hold money instead of other assets that offer higher rates of return because money can be used to buy goods and services.</a:t>
            </a:r>
          </a:p>
          <a:p>
            <a:pPr lvl="2"/>
            <a:r>
              <a:rPr lang="en-US" altLang="en-US" dirty="0"/>
              <a:t>The opportunity cost</a:t>
            </a:r>
            <a:r>
              <a:rPr lang="en-US" altLang="en-US" i="1" dirty="0"/>
              <a:t> </a:t>
            </a:r>
            <a:r>
              <a:rPr lang="en-US" altLang="en-US" dirty="0"/>
              <a:t>of holding money is the interest that could be earned on interest-earning assets.</a:t>
            </a:r>
          </a:p>
          <a:p>
            <a:pPr lvl="2"/>
            <a:r>
              <a:rPr lang="en-US" altLang="en-US" dirty="0"/>
              <a:t>An increase in the interest rate raises the opportunity cost of holding money.</a:t>
            </a:r>
          </a:p>
          <a:p>
            <a:pPr lvl="2"/>
            <a:r>
              <a:rPr lang="en-US" altLang="en-US" dirty="0"/>
              <a:t>As a result, the quantity of money demanded decreases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79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Preference: Money Demand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Money demand is determined by three main factors.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overall </a:t>
            </a:r>
            <a:r>
              <a:rPr lang="en-US" altLang="en-US" dirty="0">
                <a:solidFill>
                  <a:srgbClr val="FF0000"/>
                </a:solidFill>
              </a:rPr>
              <a:t>price level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</a:rPr>
              <a:t>↑⇒ money demand↑</a:t>
            </a:r>
          </a:p>
          <a:p>
            <a:pPr lvl="2"/>
            <a:r>
              <a:rPr lang="en-US" altLang="en-US" dirty="0">
                <a:ea typeface="Arial Unicode MS" pitchFamily="34" charset="-128"/>
              </a:rPr>
              <a:t>When prices rise people need to keep more cash at hand for transactions </a:t>
            </a:r>
            <a:r>
              <a:rPr lang="en-US" altLang="en-US" dirty="0" smtClean="0">
                <a:ea typeface="Arial Unicode MS" pitchFamily="34" charset="-128"/>
              </a:rPr>
              <a:t>purposes</a:t>
            </a:r>
            <a:endParaRPr lang="en-US" alt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8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Preference: Money Demand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Money demand is determined by three main factors.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ea typeface="Arial Unicode MS" pitchFamily="34" charset="-128"/>
              </a:rPr>
              <a:t>real 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</a:rPr>
              <a:t>GDP↑⇒ money demand</a:t>
            </a:r>
            <a:r>
              <a:rPr lang="en-US" altLang="en-US" dirty="0" smtClean="0">
                <a:solidFill>
                  <a:srgbClr val="FF0000"/>
                </a:solidFill>
                <a:ea typeface="Arial Unicode MS" pitchFamily="34" charset="-128"/>
              </a:rPr>
              <a:t>↑</a:t>
            </a:r>
          </a:p>
          <a:p>
            <a:pPr lvl="1"/>
            <a:r>
              <a:rPr lang="en-US" altLang="en-US" dirty="0" smtClean="0">
                <a:ea typeface="Arial Unicode MS" pitchFamily="34" charset="-128"/>
              </a:rPr>
              <a:t>When more output is being produced, more stuff is being bought (duh!)</a:t>
            </a:r>
          </a:p>
          <a:p>
            <a:pPr lvl="1"/>
            <a:r>
              <a:rPr lang="en-US" altLang="en-US" dirty="0" smtClean="0">
                <a:ea typeface="Arial Unicode MS" pitchFamily="34" charset="-128"/>
              </a:rPr>
              <a:t>… which is why people will be keeping more money with them and in their checkable accounts.</a:t>
            </a:r>
          </a:p>
          <a:p>
            <a:pPr lvl="1"/>
            <a:r>
              <a:rPr lang="en-US" altLang="en-US" dirty="0" smtClean="0">
                <a:ea typeface="Arial Unicode MS" pitchFamily="34" charset="-128"/>
              </a:rPr>
              <a:t>This means higher money demand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8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marL="342900" indent="-342900"/>
            <a:r>
              <a:rPr lang="en-US" altLang="en-US" sz="3200"/>
              <a:t>Interest Rate</a:t>
            </a:r>
            <a:r>
              <a:rPr lang="en-US" altLang="en-US" sz="3200">
                <a:ea typeface="Arial Unicode MS" pitchFamily="34" charset="-128"/>
              </a:rPr>
              <a:t>↑⇒ Money Demand↓</a:t>
            </a:r>
            <a:endParaRPr lang="en-US" altLang="en-US" sz="3200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18457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59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640013" y="4992689"/>
            <a:ext cx="5399088" cy="1336675"/>
            <a:chOff x="703" y="3145"/>
            <a:chExt cx="3401" cy="842"/>
          </a:xfrm>
        </p:grpSpPr>
        <p:sp>
          <p:nvSpPr>
            <p:cNvPr id="18451" name="Freeform 20"/>
            <p:cNvSpPr>
              <a:spLocks/>
            </p:cNvSpPr>
            <p:nvPr/>
          </p:nvSpPr>
          <p:spPr bwMode="auto">
            <a:xfrm>
              <a:off x="882" y="3232"/>
              <a:ext cx="3159" cy="531"/>
            </a:xfrm>
            <a:custGeom>
              <a:avLst/>
              <a:gdLst>
                <a:gd name="T0" fmla="*/ 0 w 3159"/>
                <a:gd name="T1" fmla="*/ 0 h 531"/>
                <a:gd name="T2" fmla="*/ 3159 w 3159"/>
                <a:gd name="T3" fmla="*/ 0 h 531"/>
                <a:gd name="T4" fmla="*/ 3159 w 3159"/>
                <a:gd name="T5" fmla="*/ 531 h 531"/>
                <a:gd name="T6" fmla="*/ 0 60000 65536"/>
                <a:gd name="T7" fmla="*/ 0 60000 65536"/>
                <a:gd name="T8" fmla="*/ 0 60000 65536"/>
                <a:gd name="T9" fmla="*/ 0 w 3159"/>
                <a:gd name="T10" fmla="*/ 0 h 531"/>
                <a:gd name="T11" fmla="*/ 3159 w 3159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9" h="531">
                  <a:moveTo>
                    <a:pt x="0" y="0"/>
                  </a:moveTo>
                  <a:lnTo>
                    <a:pt x="3159" y="0"/>
                  </a:lnTo>
                  <a:lnTo>
                    <a:pt x="3159" y="531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Oval 21"/>
            <p:cNvSpPr>
              <a:spLocks noChangeArrowheads="1"/>
            </p:cNvSpPr>
            <p:nvPr/>
          </p:nvSpPr>
          <p:spPr bwMode="auto">
            <a:xfrm>
              <a:off x="4002" y="3180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53" name="Rectangle 22"/>
            <p:cNvSpPr>
              <a:spLocks noChangeArrowheads="1"/>
            </p:cNvSpPr>
            <p:nvPr/>
          </p:nvSpPr>
          <p:spPr bwMode="auto">
            <a:xfrm>
              <a:off x="703" y="3145"/>
              <a:ext cx="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8454" name="Group 23"/>
            <p:cNvGrpSpPr>
              <a:grpSpLocks/>
            </p:cNvGrpSpPr>
            <p:nvPr/>
          </p:nvGrpSpPr>
          <p:grpSpPr bwMode="auto">
            <a:xfrm>
              <a:off x="3930" y="3805"/>
              <a:ext cx="174" cy="182"/>
              <a:chOff x="3930" y="3805"/>
              <a:chExt cx="174" cy="182"/>
            </a:xfrm>
          </p:grpSpPr>
          <p:sp>
            <p:nvSpPr>
              <p:cNvPr id="18455" name="Rectangle 24"/>
              <p:cNvSpPr>
                <a:spLocks noChangeArrowheads="1"/>
              </p:cNvSpPr>
              <p:nvPr/>
            </p:nvSpPr>
            <p:spPr bwMode="auto">
              <a:xfrm>
                <a:off x="3930" y="3822"/>
                <a:ext cx="16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17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6" name="Rectangle 25"/>
              <p:cNvSpPr>
                <a:spLocks noChangeArrowheads="1"/>
              </p:cNvSpPr>
              <p:nvPr/>
            </p:nvSpPr>
            <p:spPr bwMode="auto">
              <a:xfrm>
                <a:off x="4055" y="3805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d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524126" y="3422651"/>
            <a:ext cx="2212975" cy="2906713"/>
            <a:chOff x="630" y="2156"/>
            <a:chExt cx="1394" cy="1831"/>
          </a:xfrm>
        </p:grpSpPr>
        <p:sp>
          <p:nvSpPr>
            <p:cNvPr id="18444" name="Freeform 27"/>
            <p:cNvSpPr>
              <a:spLocks/>
            </p:cNvSpPr>
            <p:nvPr/>
          </p:nvSpPr>
          <p:spPr bwMode="auto">
            <a:xfrm>
              <a:off x="882" y="2286"/>
              <a:ext cx="1075" cy="1477"/>
            </a:xfrm>
            <a:custGeom>
              <a:avLst/>
              <a:gdLst>
                <a:gd name="T0" fmla="*/ 0 w 1075"/>
                <a:gd name="T1" fmla="*/ 0 h 1477"/>
                <a:gd name="T2" fmla="*/ 1075 w 1075"/>
                <a:gd name="T3" fmla="*/ 0 h 1477"/>
                <a:gd name="T4" fmla="*/ 1075 w 1075"/>
                <a:gd name="T5" fmla="*/ 1477 h 1477"/>
                <a:gd name="T6" fmla="*/ 0 60000 65536"/>
                <a:gd name="T7" fmla="*/ 0 60000 65536"/>
                <a:gd name="T8" fmla="*/ 0 60000 65536"/>
                <a:gd name="T9" fmla="*/ 0 w 1075"/>
                <a:gd name="T10" fmla="*/ 0 h 1477"/>
                <a:gd name="T11" fmla="*/ 1075 w 1075"/>
                <a:gd name="T12" fmla="*/ 1477 h 14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477">
                  <a:moveTo>
                    <a:pt x="0" y="0"/>
                  </a:moveTo>
                  <a:lnTo>
                    <a:pt x="1075" y="0"/>
                  </a:lnTo>
                  <a:lnTo>
                    <a:pt x="1075" y="1477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Oval 28"/>
            <p:cNvSpPr>
              <a:spLocks noChangeArrowheads="1"/>
            </p:cNvSpPr>
            <p:nvPr/>
          </p:nvSpPr>
          <p:spPr bwMode="auto">
            <a:xfrm>
              <a:off x="1918" y="2247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8446" name="Group 29"/>
            <p:cNvGrpSpPr>
              <a:grpSpLocks/>
            </p:cNvGrpSpPr>
            <p:nvPr/>
          </p:nvGrpSpPr>
          <p:grpSpPr bwMode="auto">
            <a:xfrm>
              <a:off x="1850" y="3805"/>
              <a:ext cx="174" cy="182"/>
              <a:chOff x="1850" y="3805"/>
              <a:chExt cx="174" cy="182"/>
            </a:xfrm>
          </p:grpSpPr>
          <p:sp>
            <p:nvSpPr>
              <p:cNvPr id="18448" name="Rectangle 30"/>
              <p:cNvSpPr>
                <a:spLocks noChangeArrowheads="1"/>
              </p:cNvSpPr>
              <p:nvPr/>
            </p:nvSpPr>
            <p:spPr bwMode="auto">
              <a:xfrm>
                <a:off x="1850" y="3822"/>
                <a:ext cx="11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</a:rPr>
                  <a:t>M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9" name="Rectangle 31"/>
              <p:cNvSpPr>
                <a:spLocks noChangeArrowheads="1"/>
              </p:cNvSpPr>
              <p:nvPr/>
            </p:nvSpPr>
            <p:spPr bwMode="auto">
              <a:xfrm>
                <a:off x="1975" y="3805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d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0" name="Freeform 32"/>
              <p:cNvSpPr>
                <a:spLocks/>
              </p:cNvSpPr>
              <p:nvPr/>
            </p:nvSpPr>
            <p:spPr bwMode="auto">
              <a:xfrm>
                <a:off x="1980" y="3913"/>
                <a:ext cx="26" cy="60"/>
              </a:xfrm>
              <a:custGeom>
                <a:avLst/>
                <a:gdLst>
                  <a:gd name="T0" fmla="*/ 26 w 26"/>
                  <a:gd name="T1" fmla="*/ 0 h 60"/>
                  <a:gd name="T2" fmla="*/ 21 w 26"/>
                  <a:gd name="T3" fmla="*/ 0 h 60"/>
                  <a:gd name="T4" fmla="*/ 13 w 26"/>
                  <a:gd name="T5" fmla="*/ 4 h 60"/>
                  <a:gd name="T6" fmla="*/ 0 w 26"/>
                  <a:gd name="T7" fmla="*/ 13 h 60"/>
                  <a:gd name="T8" fmla="*/ 0 w 26"/>
                  <a:gd name="T9" fmla="*/ 22 h 60"/>
                  <a:gd name="T10" fmla="*/ 8 w 26"/>
                  <a:gd name="T11" fmla="*/ 17 h 60"/>
                  <a:gd name="T12" fmla="*/ 17 w 26"/>
                  <a:gd name="T13" fmla="*/ 13 h 60"/>
                  <a:gd name="T14" fmla="*/ 17 w 26"/>
                  <a:gd name="T15" fmla="*/ 60 h 60"/>
                  <a:gd name="T16" fmla="*/ 26 w 26"/>
                  <a:gd name="T17" fmla="*/ 60 h 60"/>
                  <a:gd name="T18" fmla="*/ 26 w 26"/>
                  <a:gd name="T19" fmla="*/ 4 h 60"/>
                  <a:gd name="T20" fmla="*/ 26 w 26"/>
                  <a:gd name="T21" fmla="*/ 0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60"/>
                  <a:gd name="T35" fmla="*/ 26 w 26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60">
                    <a:moveTo>
                      <a:pt x="26" y="0"/>
                    </a:moveTo>
                    <a:lnTo>
                      <a:pt x="21" y="0"/>
                    </a:lnTo>
                    <a:lnTo>
                      <a:pt x="13" y="4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8" y="17"/>
                    </a:lnTo>
                    <a:lnTo>
                      <a:pt x="17" y="13"/>
                    </a:lnTo>
                    <a:lnTo>
                      <a:pt x="17" y="60"/>
                    </a:lnTo>
                    <a:lnTo>
                      <a:pt x="26" y="60"/>
                    </a:lnTo>
                    <a:lnTo>
                      <a:pt x="26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7" name="Rectangle 33"/>
            <p:cNvSpPr>
              <a:spLocks noChangeArrowheads="1"/>
            </p:cNvSpPr>
            <p:nvPr/>
          </p:nvSpPr>
          <p:spPr bwMode="auto">
            <a:xfrm>
              <a:off x="630" y="2156"/>
              <a:ext cx="2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1</a:t>
              </a:r>
              <a:endParaRPr lang="en-US" altLang="en-US" sz="17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marL="342900" indent="-342900"/>
            <a:r>
              <a:rPr lang="en-US" altLang="en-US" sz="3200" i="1"/>
              <a:t>P</a:t>
            </a:r>
            <a:r>
              <a:rPr lang="en-US" altLang="en-US" sz="3200">
                <a:ea typeface="Arial Unicode MS" pitchFamily="34" charset="-128"/>
              </a:rPr>
              <a:t>↑, </a:t>
            </a:r>
            <a:r>
              <a:rPr lang="en-US" altLang="en-US" sz="3200" i="1"/>
              <a:t>Y</a:t>
            </a:r>
            <a:r>
              <a:rPr lang="en-US" altLang="en-US" sz="3200">
                <a:ea typeface="Arial Unicode MS" pitchFamily="34" charset="-128"/>
              </a:rPr>
              <a:t>↑, </a:t>
            </a:r>
            <a:r>
              <a:rPr lang="en-US" altLang="en-US" sz="3200" i="1">
                <a:ea typeface="Arial Unicode MS" pitchFamily="34" charset="-128"/>
              </a:rPr>
              <a:t>r</a:t>
            </a:r>
            <a:r>
              <a:rPr lang="en-US" altLang="en-US" sz="3200">
                <a:ea typeface="Arial Unicode MS" pitchFamily="34" charset="-128"/>
              </a:rPr>
              <a:t>↓ ⇒ Money Demand↑</a:t>
            </a:r>
          </a:p>
        </p:txBody>
      </p:sp>
      <p:sp>
        <p:nvSpPr>
          <p:cNvPr id="19459" name="Line 29"/>
          <p:cNvSpPr>
            <a:spLocks noChangeShapeType="1"/>
          </p:cNvSpPr>
          <p:nvPr/>
        </p:nvSpPr>
        <p:spPr bwMode="auto">
          <a:xfrm>
            <a:off x="3494089" y="3843339"/>
            <a:ext cx="1587" cy="1587"/>
          </a:xfrm>
          <a:prstGeom prst="line">
            <a:avLst/>
          </a:prstGeom>
          <a:noFill/>
          <a:ln w="1270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Freeform 31"/>
          <p:cNvSpPr>
            <a:spLocks/>
          </p:cNvSpPr>
          <p:nvPr/>
        </p:nvSpPr>
        <p:spPr bwMode="auto">
          <a:xfrm>
            <a:off x="2232025" y="1411289"/>
            <a:ext cx="3384550" cy="2244725"/>
          </a:xfrm>
          <a:custGeom>
            <a:avLst/>
            <a:gdLst>
              <a:gd name="T0" fmla="*/ 0 w 2132"/>
              <a:gd name="T1" fmla="*/ 0 h 1414"/>
              <a:gd name="T2" fmla="*/ 0 w 2132"/>
              <a:gd name="T3" fmla="*/ 2147483647 h 1414"/>
              <a:gd name="T4" fmla="*/ 2147483647 w 2132"/>
              <a:gd name="T5" fmla="*/ 2147483647 h 1414"/>
              <a:gd name="T6" fmla="*/ 0 60000 65536"/>
              <a:gd name="T7" fmla="*/ 0 60000 65536"/>
              <a:gd name="T8" fmla="*/ 0 60000 65536"/>
              <a:gd name="T9" fmla="*/ 0 w 2132"/>
              <a:gd name="T10" fmla="*/ 0 h 1414"/>
              <a:gd name="T11" fmla="*/ 2132 w 2132"/>
              <a:gd name="T12" fmla="*/ 1414 h 1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1414">
                <a:moveTo>
                  <a:pt x="0" y="0"/>
                </a:moveTo>
                <a:lnTo>
                  <a:pt x="0" y="1414"/>
                </a:lnTo>
                <a:lnTo>
                  <a:pt x="2132" y="14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38"/>
          <p:cNvSpPr>
            <a:spLocks noChangeArrowheads="1"/>
          </p:cNvSpPr>
          <p:nvPr/>
        </p:nvSpPr>
        <p:spPr bwMode="auto">
          <a:xfrm>
            <a:off x="5019676" y="3759201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2" name="Rectangle 39"/>
          <p:cNvSpPr>
            <a:spLocks noChangeArrowheads="1"/>
          </p:cNvSpPr>
          <p:nvPr/>
        </p:nvSpPr>
        <p:spPr bwMode="auto">
          <a:xfrm>
            <a:off x="4970464" y="3938589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3" name="Rectangle 42"/>
          <p:cNvSpPr>
            <a:spLocks noChangeArrowheads="1"/>
          </p:cNvSpPr>
          <p:nvPr/>
        </p:nvSpPr>
        <p:spPr bwMode="auto">
          <a:xfrm>
            <a:off x="2095500" y="3675064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4" name="Rectangle 43"/>
          <p:cNvSpPr>
            <a:spLocks noChangeArrowheads="1"/>
          </p:cNvSpPr>
          <p:nvPr/>
        </p:nvSpPr>
        <p:spPr bwMode="auto">
          <a:xfrm>
            <a:off x="1662113" y="1409701"/>
            <a:ext cx="5081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5" name="Rectangle 44"/>
          <p:cNvSpPr>
            <a:spLocks noChangeArrowheads="1"/>
          </p:cNvSpPr>
          <p:nvPr/>
        </p:nvSpPr>
        <p:spPr bwMode="auto">
          <a:xfrm>
            <a:off x="1868488" y="1587501"/>
            <a:ext cx="3061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466" name="Group 45"/>
          <p:cNvGrpSpPr>
            <a:grpSpLocks/>
          </p:cNvGrpSpPr>
          <p:nvPr/>
        </p:nvGrpSpPr>
        <p:grpSpPr bwMode="auto">
          <a:xfrm>
            <a:off x="2514600" y="1866901"/>
            <a:ext cx="3073400" cy="1196975"/>
            <a:chOff x="883" y="1848"/>
            <a:chExt cx="1936" cy="754"/>
          </a:xfrm>
        </p:grpSpPr>
        <p:sp>
          <p:nvSpPr>
            <p:cNvPr id="19538" name="Line 46"/>
            <p:cNvSpPr>
              <a:spLocks noChangeShapeType="1"/>
            </p:cNvSpPr>
            <p:nvPr/>
          </p:nvSpPr>
          <p:spPr bwMode="auto">
            <a:xfrm>
              <a:off x="883" y="1848"/>
              <a:ext cx="1404" cy="754"/>
            </a:xfrm>
            <a:prstGeom prst="line">
              <a:avLst/>
            </a:prstGeom>
            <a:noFill/>
            <a:ln w="396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39" name="Group 47"/>
            <p:cNvGrpSpPr>
              <a:grpSpLocks/>
            </p:cNvGrpSpPr>
            <p:nvPr/>
          </p:nvGrpSpPr>
          <p:grpSpPr bwMode="auto">
            <a:xfrm>
              <a:off x="2069" y="2259"/>
              <a:ext cx="750" cy="220"/>
              <a:chOff x="2069" y="2259"/>
              <a:chExt cx="750" cy="220"/>
            </a:xfrm>
          </p:grpSpPr>
          <p:sp>
            <p:nvSpPr>
              <p:cNvPr id="19540" name="Rectangle 48"/>
              <p:cNvSpPr>
                <a:spLocks noChangeArrowheads="1"/>
              </p:cNvSpPr>
              <p:nvPr/>
            </p:nvSpPr>
            <p:spPr bwMode="auto">
              <a:xfrm>
                <a:off x="2069" y="2259"/>
                <a:ext cx="73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Money demand at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1" name="Rectangle 49"/>
              <p:cNvSpPr>
                <a:spLocks noChangeArrowheads="1"/>
              </p:cNvSpPr>
              <p:nvPr/>
            </p:nvSpPr>
            <p:spPr bwMode="auto">
              <a:xfrm>
                <a:off x="2069" y="2372"/>
                <a:ext cx="42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price level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2" name="Rectangle 50"/>
              <p:cNvSpPr>
                <a:spLocks noChangeArrowheads="1"/>
              </p:cNvSpPr>
              <p:nvPr/>
            </p:nvSpPr>
            <p:spPr bwMode="auto">
              <a:xfrm>
                <a:off x="2500" y="2372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1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3" name="Rectangle 51"/>
              <p:cNvSpPr>
                <a:spLocks noChangeArrowheads="1"/>
              </p:cNvSpPr>
              <p:nvPr/>
            </p:nvSpPr>
            <p:spPr bwMode="auto">
              <a:xfrm>
                <a:off x="2599" y="2372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4" name="Rectangle 52"/>
              <p:cNvSpPr>
                <a:spLocks noChangeArrowheads="1"/>
              </p:cNvSpPr>
              <p:nvPr/>
            </p:nvSpPr>
            <p:spPr bwMode="auto">
              <a:xfrm>
                <a:off x="2647" y="2372"/>
                <a:ext cx="1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MD</a:t>
                </a:r>
                <a:r>
                  <a:rPr lang="en-US" altLang="en-US" sz="11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467" name="Rectangle 53"/>
          <p:cNvSpPr>
            <a:spLocks noChangeArrowheads="1"/>
          </p:cNvSpPr>
          <p:nvPr/>
        </p:nvSpPr>
        <p:spPr bwMode="auto">
          <a:xfrm>
            <a:off x="5597525" y="2698751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468" name="Group 54"/>
          <p:cNvGrpSpPr>
            <a:grpSpLocks/>
          </p:cNvGrpSpPr>
          <p:nvPr/>
        </p:nvGrpSpPr>
        <p:grpSpPr bwMode="auto">
          <a:xfrm>
            <a:off x="2352676" y="2324100"/>
            <a:ext cx="3198813" cy="1270000"/>
            <a:chOff x="781" y="2136"/>
            <a:chExt cx="2015" cy="800"/>
          </a:xfrm>
        </p:grpSpPr>
        <p:sp>
          <p:nvSpPr>
            <p:cNvPr id="19529" name="Freeform 55"/>
            <p:cNvSpPr>
              <a:spLocks/>
            </p:cNvSpPr>
            <p:nvPr/>
          </p:nvSpPr>
          <p:spPr bwMode="auto">
            <a:xfrm>
              <a:off x="2551" y="2886"/>
              <a:ext cx="17" cy="39"/>
            </a:xfrm>
            <a:custGeom>
              <a:avLst/>
              <a:gdLst>
                <a:gd name="T0" fmla="*/ 17 w 17"/>
                <a:gd name="T1" fmla="*/ 0 h 39"/>
                <a:gd name="T2" fmla="*/ 14 w 17"/>
                <a:gd name="T3" fmla="*/ 0 h 39"/>
                <a:gd name="T4" fmla="*/ 8 w 17"/>
                <a:gd name="T5" fmla="*/ 5 h 39"/>
                <a:gd name="T6" fmla="*/ 0 w 17"/>
                <a:gd name="T7" fmla="*/ 8 h 39"/>
                <a:gd name="T8" fmla="*/ 0 w 17"/>
                <a:gd name="T9" fmla="*/ 14 h 39"/>
                <a:gd name="T10" fmla="*/ 6 w 17"/>
                <a:gd name="T11" fmla="*/ 11 h 39"/>
                <a:gd name="T12" fmla="*/ 11 w 17"/>
                <a:gd name="T13" fmla="*/ 8 h 39"/>
                <a:gd name="T14" fmla="*/ 11 w 17"/>
                <a:gd name="T15" fmla="*/ 39 h 39"/>
                <a:gd name="T16" fmla="*/ 17 w 17"/>
                <a:gd name="T17" fmla="*/ 39 h 39"/>
                <a:gd name="T18" fmla="*/ 17 w 17"/>
                <a:gd name="T19" fmla="*/ 2 h 39"/>
                <a:gd name="T20" fmla="*/ 17 w 17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9"/>
                <a:gd name="T35" fmla="*/ 17 w 1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9">
                  <a:moveTo>
                    <a:pt x="17" y="0"/>
                  </a:moveTo>
                  <a:lnTo>
                    <a:pt x="14" y="0"/>
                  </a:lnTo>
                  <a:lnTo>
                    <a:pt x="8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1" y="39"/>
                  </a:lnTo>
                  <a:lnTo>
                    <a:pt x="17" y="39"/>
                  </a:lnTo>
                  <a:lnTo>
                    <a:pt x="1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30" name="Group 56"/>
            <p:cNvGrpSpPr>
              <a:grpSpLocks/>
            </p:cNvGrpSpPr>
            <p:nvPr/>
          </p:nvGrpSpPr>
          <p:grpSpPr bwMode="auto">
            <a:xfrm>
              <a:off x="781" y="2136"/>
              <a:ext cx="2015" cy="800"/>
              <a:chOff x="781" y="2136"/>
              <a:chExt cx="2015" cy="800"/>
            </a:xfrm>
          </p:grpSpPr>
          <p:sp>
            <p:nvSpPr>
              <p:cNvPr id="19531" name="Line 57"/>
              <p:cNvSpPr>
                <a:spLocks noChangeShapeType="1"/>
              </p:cNvSpPr>
              <p:nvPr/>
            </p:nvSpPr>
            <p:spPr bwMode="auto">
              <a:xfrm>
                <a:off x="781" y="2136"/>
                <a:ext cx="1235" cy="661"/>
              </a:xfrm>
              <a:prstGeom prst="line">
                <a:avLst/>
              </a:prstGeom>
              <a:noFill/>
              <a:ln w="39688">
                <a:solidFill>
                  <a:srgbClr val="003F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Rectangle 58"/>
              <p:cNvSpPr>
                <a:spLocks noChangeArrowheads="1"/>
              </p:cNvSpPr>
              <p:nvPr/>
            </p:nvSpPr>
            <p:spPr bwMode="auto">
              <a:xfrm>
                <a:off x="2052" y="2716"/>
                <a:ext cx="7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Money demand at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3" name="Rectangle 59"/>
              <p:cNvSpPr>
                <a:spLocks noChangeArrowheads="1"/>
              </p:cNvSpPr>
              <p:nvPr/>
            </p:nvSpPr>
            <p:spPr bwMode="auto">
              <a:xfrm>
                <a:off x="2052" y="2829"/>
                <a:ext cx="42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price level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4" name="Rectangle 60"/>
              <p:cNvSpPr>
                <a:spLocks noChangeArrowheads="1"/>
              </p:cNvSpPr>
              <p:nvPr/>
            </p:nvSpPr>
            <p:spPr bwMode="auto">
              <a:xfrm>
                <a:off x="2483" y="2829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P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5" name="Rectangle 61"/>
              <p:cNvSpPr>
                <a:spLocks noChangeArrowheads="1"/>
              </p:cNvSpPr>
              <p:nvPr/>
            </p:nvSpPr>
            <p:spPr bwMode="auto">
              <a:xfrm>
                <a:off x="2582" y="2829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6" name="Rectangle 62"/>
              <p:cNvSpPr>
                <a:spLocks noChangeArrowheads="1"/>
              </p:cNvSpPr>
              <p:nvPr/>
            </p:nvSpPr>
            <p:spPr bwMode="auto">
              <a:xfrm>
                <a:off x="2630" y="2829"/>
                <a:ext cx="13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MD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7" name="Freeform 63"/>
              <p:cNvSpPr>
                <a:spLocks/>
              </p:cNvSpPr>
              <p:nvPr/>
            </p:nvSpPr>
            <p:spPr bwMode="auto">
              <a:xfrm>
                <a:off x="2779" y="2886"/>
                <a:ext cx="17" cy="39"/>
              </a:xfrm>
              <a:custGeom>
                <a:avLst/>
                <a:gdLst>
                  <a:gd name="T0" fmla="*/ 17 w 17"/>
                  <a:gd name="T1" fmla="*/ 0 h 39"/>
                  <a:gd name="T2" fmla="*/ 12 w 17"/>
                  <a:gd name="T3" fmla="*/ 0 h 39"/>
                  <a:gd name="T4" fmla="*/ 9 w 17"/>
                  <a:gd name="T5" fmla="*/ 5 h 39"/>
                  <a:gd name="T6" fmla="*/ 0 w 17"/>
                  <a:gd name="T7" fmla="*/ 8 h 39"/>
                  <a:gd name="T8" fmla="*/ 0 w 17"/>
                  <a:gd name="T9" fmla="*/ 14 h 39"/>
                  <a:gd name="T10" fmla="*/ 6 w 17"/>
                  <a:gd name="T11" fmla="*/ 11 h 39"/>
                  <a:gd name="T12" fmla="*/ 12 w 17"/>
                  <a:gd name="T13" fmla="*/ 8 h 39"/>
                  <a:gd name="T14" fmla="*/ 12 w 17"/>
                  <a:gd name="T15" fmla="*/ 39 h 39"/>
                  <a:gd name="T16" fmla="*/ 17 w 17"/>
                  <a:gd name="T17" fmla="*/ 39 h 39"/>
                  <a:gd name="T18" fmla="*/ 17 w 17"/>
                  <a:gd name="T19" fmla="*/ 2 h 39"/>
                  <a:gd name="T20" fmla="*/ 17 w 17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39"/>
                  <a:gd name="T35" fmla="*/ 17 w 1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39">
                    <a:moveTo>
                      <a:pt x="17" y="0"/>
                    </a:moveTo>
                    <a:lnTo>
                      <a:pt x="12" y="0"/>
                    </a:lnTo>
                    <a:lnTo>
                      <a:pt x="9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12" y="39"/>
                    </a:lnTo>
                    <a:lnTo>
                      <a:pt x="17" y="39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9" name="Rectangle 64"/>
          <p:cNvSpPr>
            <a:spLocks noChangeArrowheads="1"/>
          </p:cNvSpPr>
          <p:nvPr/>
        </p:nvSpPr>
        <p:spPr bwMode="auto">
          <a:xfrm>
            <a:off x="5570538" y="3424239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9470" name="Straight Connector 4"/>
          <p:cNvCxnSpPr>
            <a:cxnSpLocks noChangeShapeType="1"/>
          </p:cNvCxnSpPr>
          <p:nvPr/>
        </p:nvCxnSpPr>
        <p:spPr bwMode="auto">
          <a:xfrm>
            <a:off x="2235201" y="2667000"/>
            <a:ext cx="17637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Connector 15"/>
          <p:cNvCxnSpPr>
            <a:cxnSpLocks noChangeShapeType="1"/>
          </p:cNvCxnSpPr>
          <p:nvPr/>
        </p:nvCxnSpPr>
        <p:spPr bwMode="auto">
          <a:xfrm>
            <a:off x="3990975" y="2662239"/>
            <a:ext cx="0" cy="9937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Connector 105"/>
          <p:cNvCxnSpPr>
            <a:cxnSpLocks noChangeShapeType="1"/>
          </p:cNvCxnSpPr>
          <p:nvPr/>
        </p:nvCxnSpPr>
        <p:spPr bwMode="auto">
          <a:xfrm>
            <a:off x="3014663" y="2655889"/>
            <a:ext cx="0" cy="9937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Connector 106"/>
          <p:cNvCxnSpPr>
            <a:cxnSpLocks noChangeShapeType="1"/>
          </p:cNvCxnSpPr>
          <p:nvPr/>
        </p:nvCxnSpPr>
        <p:spPr bwMode="auto">
          <a:xfrm>
            <a:off x="2244726" y="3208338"/>
            <a:ext cx="17637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924051" y="3027364"/>
            <a:ext cx="309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r</a:t>
            </a:r>
            <a:r>
              <a:rPr lang="en-US" sz="1400" baseline="-25000" dirty="0">
                <a:latin typeface="+mn-lt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925638" y="2513014"/>
            <a:ext cx="309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r</a:t>
            </a:r>
            <a:r>
              <a:rPr lang="en-US" sz="1400" baseline="-25000" dirty="0">
                <a:latin typeface="+mn-lt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19500" y="1382714"/>
            <a:ext cx="85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P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&gt; </a:t>
            </a:r>
            <a:r>
              <a:rPr lang="en-US" sz="1400" i="1" dirty="0">
                <a:latin typeface="+mn-lt"/>
              </a:rPr>
              <a:t>P</a:t>
            </a:r>
            <a:r>
              <a:rPr lang="en-US" sz="1400" baseline="-25000" dirty="0">
                <a:latin typeface="+mn-lt"/>
              </a:rPr>
              <a:t>1</a:t>
            </a:r>
            <a:endParaRPr lang="en-US" sz="1400" dirty="0">
              <a:latin typeface="+mn-lt"/>
            </a:endParaRPr>
          </a:p>
        </p:txBody>
      </p:sp>
      <p:sp>
        <p:nvSpPr>
          <p:cNvPr id="19477" name="Line 29"/>
          <p:cNvSpPr>
            <a:spLocks noChangeShapeType="1"/>
          </p:cNvSpPr>
          <p:nvPr/>
        </p:nvSpPr>
        <p:spPr bwMode="auto">
          <a:xfrm>
            <a:off x="8050214" y="3843339"/>
            <a:ext cx="1587" cy="1587"/>
          </a:xfrm>
          <a:prstGeom prst="line">
            <a:avLst/>
          </a:prstGeom>
          <a:noFill/>
          <a:ln w="1270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31"/>
          <p:cNvSpPr>
            <a:spLocks/>
          </p:cNvSpPr>
          <p:nvPr/>
        </p:nvSpPr>
        <p:spPr bwMode="auto">
          <a:xfrm>
            <a:off x="6788150" y="1411289"/>
            <a:ext cx="3384550" cy="2244725"/>
          </a:xfrm>
          <a:custGeom>
            <a:avLst/>
            <a:gdLst>
              <a:gd name="T0" fmla="*/ 0 w 2132"/>
              <a:gd name="T1" fmla="*/ 0 h 1414"/>
              <a:gd name="T2" fmla="*/ 0 w 2132"/>
              <a:gd name="T3" fmla="*/ 2147483647 h 1414"/>
              <a:gd name="T4" fmla="*/ 2147483647 w 2132"/>
              <a:gd name="T5" fmla="*/ 2147483647 h 1414"/>
              <a:gd name="T6" fmla="*/ 0 60000 65536"/>
              <a:gd name="T7" fmla="*/ 0 60000 65536"/>
              <a:gd name="T8" fmla="*/ 0 60000 65536"/>
              <a:gd name="T9" fmla="*/ 0 w 2132"/>
              <a:gd name="T10" fmla="*/ 0 h 1414"/>
              <a:gd name="T11" fmla="*/ 2132 w 2132"/>
              <a:gd name="T12" fmla="*/ 1414 h 1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1414">
                <a:moveTo>
                  <a:pt x="0" y="0"/>
                </a:moveTo>
                <a:lnTo>
                  <a:pt x="0" y="1414"/>
                </a:lnTo>
                <a:lnTo>
                  <a:pt x="2132" y="14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9575801" y="3759201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0" name="Rectangle 39"/>
          <p:cNvSpPr>
            <a:spLocks noChangeArrowheads="1"/>
          </p:cNvSpPr>
          <p:nvPr/>
        </p:nvSpPr>
        <p:spPr bwMode="auto">
          <a:xfrm>
            <a:off x="9526589" y="3938589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1" name="Rectangle 42"/>
          <p:cNvSpPr>
            <a:spLocks noChangeArrowheads="1"/>
          </p:cNvSpPr>
          <p:nvPr/>
        </p:nvSpPr>
        <p:spPr bwMode="auto">
          <a:xfrm>
            <a:off x="6651625" y="3675064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2" name="Rectangle 43"/>
          <p:cNvSpPr>
            <a:spLocks noChangeArrowheads="1"/>
          </p:cNvSpPr>
          <p:nvPr/>
        </p:nvSpPr>
        <p:spPr bwMode="auto">
          <a:xfrm>
            <a:off x="6218238" y="1409701"/>
            <a:ext cx="5081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6424613" y="1587501"/>
            <a:ext cx="3061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484" name="Group 45"/>
          <p:cNvGrpSpPr>
            <a:grpSpLocks/>
          </p:cNvGrpSpPr>
          <p:nvPr/>
        </p:nvGrpSpPr>
        <p:grpSpPr bwMode="auto">
          <a:xfrm>
            <a:off x="7070725" y="1866901"/>
            <a:ext cx="3073400" cy="1196975"/>
            <a:chOff x="883" y="1848"/>
            <a:chExt cx="1936" cy="754"/>
          </a:xfrm>
        </p:grpSpPr>
        <p:sp>
          <p:nvSpPr>
            <p:cNvPr id="19522" name="Line 46"/>
            <p:cNvSpPr>
              <a:spLocks noChangeShapeType="1"/>
            </p:cNvSpPr>
            <p:nvPr/>
          </p:nvSpPr>
          <p:spPr bwMode="auto">
            <a:xfrm>
              <a:off x="883" y="1848"/>
              <a:ext cx="1404" cy="754"/>
            </a:xfrm>
            <a:prstGeom prst="line">
              <a:avLst/>
            </a:prstGeom>
            <a:noFill/>
            <a:ln w="396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23" name="Group 47"/>
            <p:cNvGrpSpPr>
              <a:grpSpLocks/>
            </p:cNvGrpSpPr>
            <p:nvPr/>
          </p:nvGrpSpPr>
          <p:grpSpPr bwMode="auto">
            <a:xfrm>
              <a:off x="2069" y="2259"/>
              <a:ext cx="750" cy="220"/>
              <a:chOff x="2069" y="2259"/>
              <a:chExt cx="750" cy="220"/>
            </a:xfrm>
          </p:grpSpPr>
          <p:sp>
            <p:nvSpPr>
              <p:cNvPr id="19524" name="Rectangle 48"/>
              <p:cNvSpPr>
                <a:spLocks noChangeArrowheads="1"/>
              </p:cNvSpPr>
              <p:nvPr/>
            </p:nvSpPr>
            <p:spPr bwMode="auto">
              <a:xfrm>
                <a:off x="2069" y="2259"/>
                <a:ext cx="73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Money demand at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5" name="Rectangle 49"/>
              <p:cNvSpPr>
                <a:spLocks noChangeArrowheads="1"/>
              </p:cNvSpPr>
              <p:nvPr/>
            </p:nvSpPr>
            <p:spPr bwMode="auto">
              <a:xfrm>
                <a:off x="2069" y="2372"/>
                <a:ext cx="42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 smtClean="0">
                    <a:solidFill>
                      <a:srgbClr val="000000"/>
                    </a:solidFill>
                  </a:rPr>
                  <a:t>Real GDP </a:t>
                </a:r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6" name="Rectangle 50"/>
              <p:cNvSpPr>
                <a:spLocks noChangeArrowheads="1"/>
              </p:cNvSpPr>
              <p:nvPr/>
            </p:nvSpPr>
            <p:spPr bwMode="auto">
              <a:xfrm>
                <a:off x="2500" y="2372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Y</a:t>
                </a:r>
                <a:r>
                  <a:rPr lang="en-US" altLang="en-US" sz="11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7" name="Rectangle 51"/>
              <p:cNvSpPr>
                <a:spLocks noChangeArrowheads="1"/>
              </p:cNvSpPr>
              <p:nvPr/>
            </p:nvSpPr>
            <p:spPr bwMode="auto">
              <a:xfrm>
                <a:off x="2599" y="2372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8" name="Rectangle 52"/>
              <p:cNvSpPr>
                <a:spLocks noChangeArrowheads="1"/>
              </p:cNvSpPr>
              <p:nvPr/>
            </p:nvSpPr>
            <p:spPr bwMode="auto">
              <a:xfrm>
                <a:off x="2647" y="2372"/>
                <a:ext cx="1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MD</a:t>
                </a:r>
                <a:r>
                  <a:rPr lang="en-US" altLang="en-US" sz="11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485" name="Rectangle 53"/>
          <p:cNvSpPr>
            <a:spLocks noChangeArrowheads="1"/>
          </p:cNvSpPr>
          <p:nvPr/>
        </p:nvSpPr>
        <p:spPr bwMode="auto">
          <a:xfrm>
            <a:off x="10153650" y="2698751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486" name="Group 54"/>
          <p:cNvGrpSpPr>
            <a:grpSpLocks/>
          </p:cNvGrpSpPr>
          <p:nvPr/>
        </p:nvGrpSpPr>
        <p:grpSpPr bwMode="auto">
          <a:xfrm>
            <a:off x="6908801" y="2324100"/>
            <a:ext cx="3198813" cy="1270000"/>
            <a:chOff x="781" y="2136"/>
            <a:chExt cx="2015" cy="800"/>
          </a:xfrm>
        </p:grpSpPr>
        <p:sp>
          <p:nvSpPr>
            <p:cNvPr id="19513" name="Freeform 55"/>
            <p:cNvSpPr>
              <a:spLocks/>
            </p:cNvSpPr>
            <p:nvPr/>
          </p:nvSpPr>
          <p:spPr bwMode="auto">
            <a:xfrm>
              <a:off x="2551" y="2886"/>
              <a:ext cx="17" cy="39"/>
            </a:xfrm>
            <a:custGeom>
              <a:avLst/>
              <a:gdLst>
                <a:gd name="T0" fmla="*/ 17 w 17"/>
                <a:gd name="T1" fmla="*/ 0 h 39"/>
                <a:gd name="T2" fmla="*/ 14 w 17"/>
                <a:gd name="T3" fmla="*/ 0 h 39"/>
                <a:gd name="T4" fmla="*/ 8 w 17"/>
                <a:gd name="T5" fmla="*/ 5 h 39"/>
                <a:gd name="T6" fmla="*/ 0 w 17"/>
                <a:gd name="T7" fmla="*/ 8 h 39"/>
                <a:gd name="T8" fmla="*/ 0 w 17"/>
                <a:gd name="T9" fmla="*/ 14 h 39"/>
                <a:gd name="T10" fmla="*/ 6 w 17"/>
                <a:gd name="T11" fmla="*/ 11 h 39"/>
                <a:gd name="T12" fmla="*/ 11 w 17"/>
                <a:gd name="T13" fmla="*/ 8 h 39"/>
                <a:gd name="T14" fmla="*/ 11 w 17"/>
                <a:gd name="T15" fmla="*/ 39 h 39"/>
                <a:gd name="T16" fmla="*/ 17 w 17"/>
                <a:gd name="T17" fmla="*/ 39 h 39"/>
                <a:gd name="T18" fmla="*/ 17 w 17"/>
                <a:gd name="T19" fmla="*/ 2 h 39"/>
                <a:gd name="T20" fmla="*/ 17 w 17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9"/>
                <a:gd name="T35" fmla="*/ 17 w 1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9">
                  <a:moveTo>
                    <a:pt x="17" y="0"/>
                  </a:moveTo>
                  <a:lnTo>
                    <a:pt x="14" y="0"/>
                  </a:lnTo>
                  <a:lnTo>
                    <a:pt x="8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1" y="39"/>
                  </a:lnTo>
                  <a:lnTo>
                    <a:pt x="17" y="39"/>
                  </a:lnTo>
                  <a:lnTo>
                    <a:pt x="1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4" name="Group 56"/>
            <p:cNvGrpSpPr>
              <a:grpSpLocks/>
            </p:cNvGrpSpPr>
            <p:nvPr/>
          </p:nvGrpSpPr>
          <p:grpSpPr bwMode="auto">
            <a:xfrm>
              <a:off x="781" y="2136"/>
              <a:ext cx="2015" cy="800"/>
              <a:chOff x="781" y="2136"/>
              <a:chExt cx="2015" cy="800"/>
            </a:xfrm>
          </p:grpSpPr>
          <p:sp>
            <p:nvSpPr>
              <p:cNvPr id="19515" name="Line 57"/>
              <p:cNvSpPr>
                <a:spLocks noChangeShapeType="1"/>
              </p:cNvSpPr>
              <p:nvPr/>
            </p:nvSpPr>
            <p:spPr bwMode="auto">
              <a:xfrm>
                <a:off x="781" y="2136"/>
                <a:ext cx="1235" cy="661"/>
              </a:xfrm>
              <a:prstGeom prst="line">
                <a:avLst/>
              </a:prstGeom>
              <a:noFill/>
              <a:ln w="39688">
                <a:solidFill>
                  <a:srgbClr val="003F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Rectangle 58"/>
              <p:cNvSpPr>
                <a:spLocks noChangeArrowheads="1"/>
              </p:cNvSpPr>
              <p:nvPr/>
            </p:nvSpPr>
            <p:spPr bwMode="auto">
              <a:xfrm>
                <a:off x="2052" y="2716"/>
                <a:ext cx="7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Money demand at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17" name="Rectangle 59"/>
              <p:cNvSpPr>
                <a:spLocks noChangeArrowheads="1"/>
              </p:cNvSpPr>
              <p:nvPr/>
            </p:nvSpPr>
            <p:spPr bwMode="auto">
              <a:xfrm>
                <a:off x="2052" y="2829"/>
                <a:ext cx="40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 smtClean="0">
                    <a:solidFill>
                      <a:srgbClr val="000000"/>
                    </a:solidFill>
                  </a:rPr>
                  <a:t>Real GDP</a:t>
                </a:r>
                <a:endParaRPr lang="en-US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18" name="Rectangle 60"/>
              <p:cNvSpPr>
                <a:spLocks noChangeArrowheads="1"/>
              </p:cNvSpPr>
              <p:nvPr/>
            </p:nvSpPr>
            <p:spPr bwMode="auto">
              <a:xfrm>
                <a:off x="2483" y="2829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19" name="Rectangle 61"/>
              <p:cNvSpPr>
                <a:spLocks noChangeArrowheads="1"/>
              </p:cNvSpPr>
              <p:nvPr/>
            </p:nvSpPr>
            <p:spPr bwMode="auto">
              <a:xfrm>
                <a:off x="2582" y="2829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0" name="Rectangle 62"/>
              <p:cNvSpPr>
                <a:spLocks noChangeArrowheads="1"/>
              </p:cNvSpPr>
              <p:nvPr/>
            </p:nvSpPr>
            <p:spPr bwMode="auto">
              <a:xfrm>
                <a:off x="2630" y="2829"/>
                <a:ext cx="13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MD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1" name="Freeform 63"/>
              <p:cNvSpPr>
                <a:spLocks/>
              </p:cNvSpPr>
              <p:nvPr/>
            </p:nvSpPr>
            <p:spPr bwMode="auto">
              <a:xfrm>
                <a:off x="2779" y="2886"/>
                <a:ext cx="17" cy="39"/>
              </a:xfrm>
              <a:custGeom>
                <a:avLst/>
                <a:gdLst>
                  <a:gd name="T0" fmla="*/ 17 w 17"/>
                  <a:gd name="T1" fmla="*/ 0 h 39"/>
                  <a:gd name="T2" fmla="*/ 12 w 17"/>
                  <a:gd name="T3" fmla="*/ 0 h 39"/>
                  <a:gd name="T4" fmla="*/ 9 w 17"/>
                  <a:gd name="T5" fmla="*/ 5 h 39"/>
                  <a:gd name="T6" fmla="*/ 0 w 17"/>
                  <a:gd name="T7" fmla="*/ 8 h 39"/>
                  <a:gd name="T8" fmla="*/ 0 w 17"/>
                  <a:gd name="T9" fmla="*/ 14 h 39"/>
                  <a:gd name="T10" fmla="*/ 6 w 17"/>
                  <a:gd name="T11" fmla="*/ 11 h 39"/>
                  <a:gd name="T12" fmla="*/ 12 w 17"/>
                  <a:gd name="T13" fmla="*/ 8 h 39"/>
                  <a:gd name="T14" fmla="*/ 12 w 17"/>
                  <a:gd name="T15" fmla="*/ 39 h 39"/>
                  <a:gd name="T16" fmla="*/ 17 w 17"/>
                  <a:gd name="T17" fmla="*/ 39 h 39"/>
                  <a:gd name="T18" fmla="*/ 17 w 17"/>
                  <a:gd name="T19" fmla="*/ 2 h 39"/>
                  <a:gd name="T20" fmla="*/ 17 w 17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39"/>
                  <a:gd name="T35" fmla="*/ 17 w 1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39">
                    <a:moveTo>
                      <a:pt x="17" y="0"/>
                    </a:moveTo>
                    <a:lnTo>
                      <a:pt x="12" y="0"/>
                    </a:lnTo>
                    <a:lnTo>
                      <a:pt x="9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12" y="39"/>
                    </a:lnTo>
                    <a:lnTo>
                      <a:pt x="17" y="39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87" name="Rectangle 64"/>
          <p:cNvSpPr>
            <a:spLocks noChangeArrowheads="1"/>
          </p:cNvSpPr>
          <p:nvPr/>
        </p:nvSpPr>
        <p:spPr bwMode="auto">
          <a:xfrm>
            <a:off x="10126663" y="3424239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9488" name="Straight Connector 4"/>
          <p:cNvCxnSpPr>
            <a:cxnSpLocks noChangeShapeType="1"/>
          </p:cNvCxnSpPr>
          <p:nvPr/>
        </p:nvCxnSpPr>
        <p:spPr bwMode="auto">
          <a:xfrm>
            <a:off x="6791326" y="2667000"/>
            <a:ext cx="17637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Straight Connector 15"/>
          <p:cNvCxnSpPr>
            <a:cxnSpLocks noChangeShapeType="1"/>
          </p:cNvCxnSpPr>
          <p:nvPr/>
        </p:nvCxnSpPr>
        <p:spPr bwMode="auto">
          <a:xfrm>
            <a:off x="8547100" y="2662239"/>
            <a:ext cx="0" cy="9937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0" name="Straight Connector 105"/>
          <p:cNvCxnSpPr>
            <a:cxnSpLocks noChangeShapeType="1"/>
          </p:cNvCxnSpPr>
          <p:nvPr/>
        </p:nvCxnSpPr>
        <p:spPr bwMode="auto">
          <a:xfrm>
            <a:off x="7570788" y="2655889"/>
            <a:ext cx="0" cy="9937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06"/>
          <p:cNvCxnSpPr>
            <a:cxnSpLocks noChangeShapeType="1"/>
          </p:cNvCxnSpPr>
          <p:nvPr/>
        </p:nvCxnSpPr>
        <p:spPr bwMode="auto">
          <a:xfrm>
            <a:off x="6800851" y="3208338"/>
            <a:ext cx="17637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480176" y="3027364"/>
            <a:ext cx="309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r</a:t>
            </a:r>
            <a:r>
              <a:rPr lang="en-US" sz="1400" baseline="-25000" dirty="0">
                <a:latin typeface="+mn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81763" y="2513014"/>
            <a:ext cx="309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r</a:t>
            </a:r>
            <a:r>
              <a:rPr lang="en-US" sz="1400" baseline="-25000" dirty="0">
                <a:latin typeface="+mn-lt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75625" y="1382714"/>
            <a:ext cx="85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Y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&gt; </a:t>
            </a:r>
            <a:r>
              <a:rPr lang="en-US" sz="1400" i="1" dirty="0">
                <a:latin typeface="+mn-lt"/>
              </a:rPr>
              <a:t>Y</a:t>
            </a:r>
            <a:r>
              <a:rPr lang="en-US" sz="1400" baseline="-25000" dirty="0">
                <a:latin typeface="+mn-lt"/>
              </a:rPr>
              <a:t>1</a:t>
            </a:r>
            <a:endParaRPr lang="en-US" sz="1400" dirty="0">
              <a:latin typeface="+mn-lt"/>
            </a:endParaRPr>
          </a:p>
        </p:txBody>
      </p:sp>
      <p:sp>
        <p:nvSpPr>
          <p:cNvPr id="19495" name="Line 29"/>
          <p:cNvSpPr>
            <a:spLocks noChangeShapeType="1"/>
          </p:cNvSpPr>
          <p:nvPr/>
        </p:nvSpPr>
        <p:spPr bwMode="auto">
          <a:xfrm>
            <a:off x="3494089" y="6434139"/>
            <a:ext cx="1587" cy="1587"/>
          </a:xfrm>
          <a:prstGeom prst="line">
            <a:avLst/>
          </a:prstGeom>
          <a:noFill/>
          <a:ln w="1270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Freeform 31"/>
          <p:cNvSpPr>
            <a:spLocks/>
          </p:cNvSpPr>
          <p:nvPr/>
        </p:nvSpPr>
        <p:spPr bwMode="auto">
          <a:xfrm>
            <a:off x="2232025" y="4476751"/>
            <a:ext cx="3384550" cy="1770063"/>
          </a:xfrm>
          <a:custGeom>
            <a:avLst/>
            <a:gdLst>
              <a:gd name="T0" fmla="*/ 0 w 2132"/>
              <a:gd name="T1" fmla="*/ 0 h 1414"/>
              <a:gd name="T2" fmla="*/ 0 w 2132"/>
              <a:gd name="T3" fmla="*/ 2147483647 h 1414"/>
              <a:gd name="T4" fmla="*/ 2147483647 w 2132"/>
              <a:gd name="T5" fmla="*/ 2147483647 h 1414"/>
              <a:gd name="T6" fmla="*/ 0 60000 65536"/>
              <a:gd name="T7" fmla="*/ 0 60000 65536"/>
              <a:gd name="T8" fmla="*/ 0 60000 65536"/>
              <a:gd name="T9" fmla="*/ 0 w 2132"/>
              <a:gd name="T10" fmla="*/ 0 h 1414"/>
              <a:gd name="T11" fmla="*/ 2132 w 2132"/>
              <a:gd name="T12" fmla="*/ 1414 h 1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1414">
                <a:moveTo>
                  <a:pt x="0" y="0"/>
                </a:moveTo>
                <a:lnTo>
                  <a:pt x="0" y="1414"/>
                </a:lnTo>
                <a:lnTo>
                  <a:pt x="2132" y="14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Rectangle 38"/>
          <p:cNvSpPr>
            <a:spLocks noChangeArrowheads="1"/>
          </p:cNvSpPr>
          <p:nvPr/>
        </p:nvSpPr>
        <p:spPr bwMode="auto">
          <a:xfrm>
            <a:off x="5019676" y="6350001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98" name="Rectangle 39"/>
          <p:cNvSpPr>
            <a:spLocks noChangeArrowheads="1"/>
          </p:cNvSpPr>
          <p:nvPr/>
        </p:nvSpPr>
        <p:spPr bwMode="auto">
          <a:xfrm>
            <a:off x="4970464" y="6529389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99" name="Rectangle 42"/>
          <p:cNvSpPr>
            <a:spLocks noChangeArrowheads="1"/>
          </p:cNvSpPr>
          <p:nvPr/>
        </p:nvSpPr>
        <p:spPr bwMode="auto">
          <a:xfrm>
            <a:off x="2095500" y="6265864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00" name="Rectangle 43"/>
          <p:cNvSpPr>
            <a:spLocks noChangeArrowheads="1"/>
          </p:cNvSpPr>
          <p:nvPr/>
        </p:nvSpPr>
        <p:spPr bwMode="auto">
          <a:xfrm>
            <a:off x="1662113" y="4478339"/>
            <a:ext cx="5081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01" name="Rectangle 44"/>
          <p:cNvSpPr>
            <a:spLocks noChangeArrowheads="1"/>
          </p:cNvSpPr>
          <p:nvPr/>
        </p:nvSpPr>
        <p:spPr bwMode="auto">
          <a:xfrm>
            <a:off x="1868488" y="4656139"/>
            <a:ext cx="3061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02" name="Rectangle 53"/>
          <p:cNvSpPr>
            <a:spLocks noChangeArrowheads="1"/>
          </p:cNvSpPr>
          <p:nvPr/>
        </p:nvSpPr>
        <p:spPr bwMode="auto">
          <a:xfrm>
            <a:off x="5597525" y="5289551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9503" name="Group 56"/>
          <p:cNvGrpSpPr>
            <a:grpSpLocks/>
          </p:cNvGrpSpPr>
          <p:nvPr/>
        </p:nvGrpSpPr>
        <p:grpSpPr bwMode="auto">
          <a:xfrm>
            <a:off x="2352676" y="4914901"/>
            <a:ext cx="3262313" cy="1090613"/>
            <a:chOff x="781" y="2136"/>
            <a:chExt cx="2055" cy="687"/>
          </a:xfrm>
        </p:grpSpPr>
        <p:sp>
          <p:nvSpPr>
            <p:cNvPr id="19511" name="Line 57"/>
            <p:cNvSpPr>
              <a:spLocks noChangeShapeType="1"/>
            </p:cNvSpPr>
            <p:nvPr/>
          </p:nvSpPr>
          <p:spPr bwMode="auto">
            <a:xfrm>
              <a:off x="781" y="2136"/>
              <a:ext cx="1235" cy="661"/>
            </a:xfrm>
            <a:prstGeom prst="line">
              <a:avLst/>
            </a:prstGeom>
            <a:noFill/>
            <a:ln w="39688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Rectangle 58"/>
            <p:cNvSpPr>
              <a:spLocks noChangeArrowheads="1"/>
            </p:cNvSpPr>
            <p:nvPr/>
          </p:nvSpPr>
          <p:spPr bwMode="auto">
            <a:xfrm>
              <a:off x="2052" y="2716"/>
              <a:ext cx="7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Money demand, </a:t>
              </a:r>
              <a:r>
                <a:rPr lang="en-US" altLang="en-US" sz="1100" i="1">
                  <a:solidFill>
                    <a:srgbClr val="000000"/>
                  </a:solidFill>
                </a:rPr>
                <a:t>M</a:t>
              </a:r>
              <a:r>
                <a:rPr lang="en-US" altLang="en-US" sz="1100" baseline="30000">
                  <a:solidFill>
                    <a:srgbClr val="000000"/>
                  </a:solidFill>
                </a:rPr>
                <a:t>d</a:t>
              </a:r>
              <a:endParaRPr lang="en-US" altLang="en-US" sz="2400" baseline="30000">
                <a:latin typeface="Times New Roman" panose="02020603050405020304" pitchFamily="18" charset="0"/>
              </a:endParaRPr>
            </a:p>
          </p:txBody>
        </p:sp>
      </p:grpSp>
      <p:sp>
        <p:nvSpPr>
          <p:cNvPr id="19504" name="Rectangle 64"/>
          <p:cNvSpPr>
            <a:spLocks noChangeArrowheads="1"/>
          </p:cNvSpPr>
          <p:nvPr/>
        </p:nvSpPr>
        <p:spPr bwMode="auto">
          <a:xfrm>
            <a:off x="5570538" y="6015039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9505" name="Straight Connector 4"/>
          <p:cNvCxnSpPr>
            <a:cxnSpLocks noChangeShapeType="1"/>
          </p:cNvCxnSpPr>
          <p:nvPr/>
        </p:nvCxnSpPr>
        <p:spPr bwMode="auto">
          <a:xfrm>
            <a:off x="2235200" y="5257800"/>
            <a:ext cx="7762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Straight Connector 15"/>
          <p:cNvCxnSpPr>
            <a:cxnSpLocks noChangeShapeType="1"/>
          </p:cNvCxnSpPr>
          <p:nvPr/>
        </p:nvCxnSpPr>
        <p:spPr bwMode="auto">
          <a:xfrm>
            <a:off x="3990975" y="5792789"/>
            <a:ext cx="0" cy="4540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7" name="Straight Connector 105"/>
          <p:cNvCxnSpPr>
            <a:cxnSpLocks noChangeShapeType="1"/>
          </p:cNvCxnSpPr>
          <p:nvPr/>
        </p:nvCxnSpPr>
        <p:spPr bwMode="auto">
          <a:xfrm>
            <a:off x="3014663" y="5246689"/>
            <a:ext cx="0" cy="9937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8" name="Straight Connector 106"/>
          <p:cNvCxnSpPr>
            <a:cxnSpLocks noChangeShapeType="1"/>
          </p:cNvCxnSpPr>
          <p:nvPr/>
        </p:nvCxnSpPr>
        <p:spPr bwMode="auto">
          <a:xfrm>
            <a:off x="2244726" y="5799138"/>
            <a:ext cx="17637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1924051" y="5618164"/>
            <a:ext cx="309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r</a:t>
            </a:r>
            <a:r>
              <a:rPr lang="en-US" sz="1400" baseline="-25000" dirty="0">
                <a:latin typeface="+mn-lt"/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25638" y="5103814"/>
            <a:ext cx="309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r</a:t>
            </a:r>
            <a:r>
              <a:rPr lang="en-US" sz="1400" baseline="-25000" dirty="0"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Equilibrium in the Money Market</a:t>
            </a:r>
            <a:endParaRPr lang="en-US" altLang="en-US" dirty="0" smtClean="0">
              <a:latin typeface="Tahoma" panose="020B0604030504040204" pitchFamily="34" charset="0"/>
            </a:endParaRPr>
          </a:p>
          <a:p>
            <a:pPr lvl="1"/>
            <a:r>
              <a:rPr lang="en-US" altLang="en-US" dirty="0" smtClean="0"/>
              <a:t>According to the theory of liquidity preference: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</a:rPr>
              <a:t>The interest rate adjusts to balance the supply and demand for money.  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</a:rPr>
              <a:t>There is one interest rate, called the equilibrium interest rate, at which the quantity of money demanded equals the quantity of money supplied.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1 Equilibrium in the Money Market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21527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29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5673725" y="6067425"/>
            <a:ext cx="13369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Quantity fixed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5824539" y="6342063"/>
            <a:ext cx="10339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by the Fed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1516" name="Group 15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21524" name="Line 16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Rectangle 17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26" name="Rectangle 18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708150" y="4040191"/>
            <a:ext cx="4694238" cy="809625"/>
            <a:chOff x="116" y="2545"/>
            <a:chExt cx="2957" cy="510"/>
          </a:xfrm>
        </p:grpSpPr>
        <p:sp>
          <p:nvSpPr>
            <p:cNvPr id="21518" name="Rectangle 35"/>
            <p:cNvSpPr>
              <a:spLocks noChangeArrowheads="1"/>
            </p:cNvSpPr>
            <p:nvPr/>
          </p:nvSpPr>
          <p:spPr bwMode="auto">
            <a:xfrm>
              <a:off x="116" y="2545"/>
              <a:ext cx="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19" name="Rectangle 36"/>
            <p:cNvSpPr>
              <a:spLocks noChangeArrowheads="1"/>
            </p:cNvSpPr>
            <p:nvPr/>
          </p:nvSpPr>
          <p:spPr bwMode="auto">
            <a:xfrm>
              <a:off x="345" y="2718"/>
              <a:ext cx="4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interest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20" name="Rectangle 37"/>
            <p:cNvSpPr>
              <a:spLocks noChangeArrowheads="1"/>
            </p:cNvSpPr>
            <p:nvPr/>
          </p:nvSpPr>
          <p:spPr bwMode="auto">
            <a:xfrm>
              <a:off x="560" y="2890"/>
              <a:ext cx="2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rate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1521" name="Group 38"/>
            <p:cNvGrpSpPr>
              <a:grpSpLocks/>
            </p:cNvGrpSpPr>
            <p:nvPr/>
          </p:nvGrpSpPr>
          <p:grpSpPr bwMode="auto">
            <a:xfrm>
              <a:off x="882" y="2739"/>
              <a:ext cx="2191" cy="81"/>
              <a:chOff x="882" y="2739"/>
              <a:chExt cx="2191" cy="81"/>
            </a:xfrm>
          </p:grpSpPr>
          <p:sp>
            <p:nvSpPr>
              <p:cNvPr id="21522" name="Line 39"/>
              <p:cNvSpPr>
                <a:spLocks noChangeShapeType="1"/>
              </p:cNvSpPr>
              <p:nvPr/>
            </p:nvSpPr>
            <p:spPr bwMode="auto">
              <a:xfrm>
                <a:off x="882" y="2778"/>
                <a:ext cx="2149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Oval 40"/>
              <p:cNvSpPr>
                <a:spLocks noChangeArrowheads="1"/>
              </p:cNvSpPr>
              <p:nvPr/>
            </p:nvSpPr>
            <p:spPr bwMode="auto">
              <a:xfrm>
                <a:off x="2992" y="2739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1 Equilibrium in the Money Market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22553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5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5673725" y="6067425"/>
            <a:ext cx="13369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Quantity fixed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5824539" y="6342063"/>
            <a:ext cx="10339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by the Fed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2540" name="Group 15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22550" name="Line 16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17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2" name="Rectangle 18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41" name="Group 34"/>
          <p:cNvGrpSpPr>
            <a:grpSpLocks/>
          </p:cNvGrpSpPr>
          <p:nvPr/>
        </p:nvGrpSpPr>
        <p:grpSpPr bwMode="auto">
          <a:xfrm>
            <a:off x="1708150" y="4040191"/>
            <a:ext cx="4694238" cy="809625"/>
            <a:chOff x="116" y="2545"/>
            <a:chExt cx="2957" cy="510"/>
          </a:xfrm>
        </p:grpSpPr>
        <p:sp>
          <p:nvSpPr>
            <p:cNvPr id="22544" name="Rectangle 35"/>
            <p:cNvSpPr>
              <a:spLocks noChangeArrowheads="1"/>
            </p:cNvSpPr>
            <p:nvPr/>
          </p:nvSpPr>
          <p:spPr bwMode="auto">
            <a:xfrm>
              <a:off x="116" y="2545"/>
              <a:ext cx="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5" name="Rectangle 36"/>
            <p:cNvSpPr>
              <a:spLocks noChangeArrowheads="1"/>
            </p:cNvSpPr>
            <p:nvPr/>
          </p:nvSpPr>
          <p:spPr bwMode="auto">
            <a:xfrm>
              <a:off x="345" y="2718"/>
              <a:ext cx="4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interest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6" name="Rectangle 37"/>
            <p:cNvSpPr>
              <a:spLocks noChangeArrowheads="1"/>
            </p:cNvSpPr>
            <p:nvPr/>
          </p:nvSpPr>
          <p:spPr bwMode="auto">
            <a:xfrm>
              <a:off x="560" y="2890"/>
              <a:ext cx="2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rate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2547" name="Group 38"/>
            <p:cNvGrpSpPr>
              <a:grpSpLocks/>
            </p:cNvGrpSpPr>
            <p:nvPr/>
          </p:nvGrpSpPr>
          <p:grpSpPr bwMode="auto">
            <a:xfrm>
              <a:off x="882" y="2739"/>
              <a:ext cx="2191" cy="81"/>
              <a:chOff x="882" y="2739"/>
              <a:chExt cx="2191" cy="81"/>
            </a:xfrm>
          </p:grpSpPr>
          <p:sp>
            <p:nvSpPr>
              <p:cNvPr id="22548" name="Line 39"/>
              <p:cNvSpPr>
                <a:spLocks noChangeShapeType="1"/>
              </p:cNvSpPr>
              <p:nvPr/>
            </p:nvSpPr>
            <p:spPr bwMode="auto">
              <a:xfrm>
                <a:off x="882" y="2778"/>
                <a:ext cx="2149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Oval 40"/>
              <p:cNvSpPr>
                <a:spLocks noChangeArrowheads="1"/>
              </p:cNvSpPr>
              <p:nvPr/>
            </p:nvSpPr>
            <p:spPr bwMode="auto">
              <a:xfrm>
                <a:off x="2992" y="2739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69214" y="1304926"/>
            <a:ext cx="27590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We have just seen that the demand for money increases if the price level (</a:t>
            </a:r>
            <a:r>
              <a:rPr lang="en-US" altLang="en-US" sz="2000" i="1" dirty="0">
                <a:latin typeface="Calibri" panose="020F0502020204030204" pitchFamily="34" charset="0"/>
              </a:rPr>
              <a:t>P</a:t>
            </a:r>
            <a:r>
              <a:rPr lang="en-US" altLang="en-US" sz="2000" dirty="0">
                <a:latin typeface="Calibri" panose="020F0502020204030204" pitchFamily="34" charset="0"/>
              </a:rPr>
              <a:t>) or real output (</a:t>
            </a:r>
            <a:r>
              <a:rPr lang="en-US" altLang="en-US" sz="2000" i="1" dirty="0">
                <a:latin typeface="Calibri" panose="020F0502020204030204" pitchFamily="34" charset="0"/>
              </a:rPr>
              <a:t>Y</a:t>
            </a:r>
            <a:r>
              <a:rPr lang="en-US" altLang="en-US" sz="2000" dirty="0">
                <a:latin typeface="Calibri" panose="020F0502020204030204" pitchFamily="34" charset="0"/>
              </a:rPr>
              <a:t>) increases.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72389" y="2925763"/>
            <a:ext cx="2757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Q: How would an increase in </a:t>
            </a:r>
            <a:r>
              <a:rPr lang="en-US" altLang="en-US" sz="2000" i="1">
                <a:latin typeface="Calibri" panose="020F0502020204030204" pitchFamily="34" charset="0"/>
              </a:rPr>
              <a:t>P</a:t>
            </a:r>
            <a:r>
              <a:rPr lang="en-US" altLang="en-US" sz="2000">
                <a:latin typeface="Calibri" panose="020F0502020204030204" pitchFamily="34" charset="0"/>
              </a:rPr>
              <a:t> affect the interest 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 of Monetary and Fiscal Policy on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describe the short-run effects of fiscal and monetary policy, I will use the theory of aggregate demand and aggregate supply </a:t>
            </a:r>
          </a:p>
          <a:p>
            <a:r>
              <a:rPr lang="en-US" dirty="0" smtClean="0"/>
              <a:t>So let’s review Chapter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2 The Money Market and the Slope of the Aggregate-Demand Curve</a:t>
            </a:r>
          </a:p>
        </p:txBody>
      </p:sp>
      <p:sp>
        <p:nvSpPr>
          <p:cNvPr id="23555" name="Line 29"/>
          <p:cNvSpPr>
            <a:spLocks noChangeShapeType="1"/>
          </p:cNvSpPr>
          <p:nvPr/>
        </p:nvSpPr>
        <p:spPr bwMode="auto">
          <a:xfrm>
            <a:off x="3905250" y="4910139"/>
            <a:ext cx="1588" cy="1587"/>
          </a:xfrm>
          <a:prstGeom prst="line">
            <a:avLst/>
          </a:prstGeom>
          <a:noFill/>
          <a:ln w="12700">
            <a:solidFill>
              <a:srgbClr val="6022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30"/>
          <p:cNvSpPr>
            <a:spLocks noChangeShapeType="1"/>
          </p:cNvSpPr>
          <p:nvPr/>
        </p:nvSpPr>
        <p:spPr bwMode="auto">
          <a:xfrm flipV="1">
            <a:off x="3973514" y="2598739"/>
            <a:ext cx="1587" cy="2109787"/>
          </a:xfrm>
          <a:prstGeom prst="line">
            <a:avLst/>
          </a:prstGeom>
          <a:noFill/>
          <a:ln w="39688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31"/>
          <p:cNvSpPr>
            <a:spLocks/>
          </p:cNvSpPr>
          <p:nvPr/>
        </p:nvSpPr>
        <p:spPr bwMode="auto">
          <a:xfrm>
            <a:off x="2643188" y="2478089"/>
            <a:ext cx="3384550" cy="2244725"/>
          </a:xfrm>
          <a:custGeom>
            <a:avLst/>
            <a:gdLst>
              <a:gd name="T0" fmla="*/ 0 w 2132"/>
              <a:gd name="T1" fmla="*/ 0 h 1414"/>
              <a:gd name="T2" fmla="*/ 0 w 2132"/>
              <a:gd name="T3" fmla="*/ 2147483647 h 1414"/>
              <a:gd name="T4" fmla="*/ 2147483647 w 2132"/>
              <a:gd name="T5" fmla="*/ 2147483647 h 1414"/>
              <a:gd name="T6" fmla="*/ 0 60000 65536"/>
              <a:gd name="T7" fmla="*/ 0 60000 65536"/>
              <a:gd name="T8" fmla="*/ 0 60000 65536"/>
              <a:gd name="T9" fmla="*/ 0 w 2132"/>
              <a:gd name="T10" fmla="*/ 0 h 1414"/>
              <a:gd name="T11" fmla="*/ 2132 w 2132"/>
              <a:gd name="T12" fmla="*/ 1414 h 1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1414">
                <a:moveTo>
                  <a:pt x="0" y="0"/>
                </a:moveTo>
                <a:lnTo>
                  <a:pt x="0" y="1414"/>
                </a:lnTo>
                <a:lnTo>
                  <a:pt x="2132" y="14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V="1">
            <a:off x="2536825" y="3619500"/>
            <a:ext cx="1588" cy="32385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4200525" y="4090989"/>
            <a:ext cx="725488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34"/>
          <p:cNvSpPr>
            <a:spLocks/>
          </p:cNvSpPr>
          <p:nvPr/>
        </p:nvSpPr>
        <p:spPr bwMode="auto">
          <a:xfrm>
            <a:off x="7115176" y="2478089"/>
            <a:ext cx="3141663" cy="2244725"/>
          </a:xfrm>
          <a:custGeom>
            <a:avLst/>
            <a:gdLst>
              <a:gd name="T0" fmla="*/ 0 w 1979"/>
              <a:gd name="T1" fmla="*/ 0 h 1414"/>
              <a:gd name="T2" fmla="*/ 0 w 1979"/>
              <a:gd name="T3" fmla="*/ 2147483647 h 1414"/>
              <a:gd name="T4" fmla="*/ 2147483647 w 1979"/>
              <a:gd name="T5" fmla="*/ 2147483647 h 1414"/>
              <a:gd name="T6" fmla="*/ 0 60000 65536"/>
              <a:gd name="T7" fmla="*/ 0 60000 65536"/>
              <a:gd name="T8" fmla="*/ 0 60000 65536"/>
              <a:gd name="T9" fmla="*/ 0 w 1979"/>
              <a:gd name="T10" fmla="*/ 0 h 1414"/>
              <a:gd name="T11" fmla="*/ 1979 w 1979"/>
              <a:gd name="T12" fmla="*/ 1414 h 1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9" h="1414">
                <a:moveTo>
                  <a:pt x="0" y="0"/>
                </a:moveTo>
                <a:lnTo>
                  <a:pt x="0" y="1414"/>
                </a:lnTo>
                <a:lnTo>
                  <a:pt x="1979" y="141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 flipV="1">
            <a:off x="6980239" y="3552826"/>
            <a:ext cx="1587" cy="442913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 flipH="1">
            <a:off x="8054975" y="4910139"/>
            <a:ext cx="725488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37"/>
          <p:cNvSpPr>
            <a:spLocks noChangeShapeType="1"/>
          </p:cNvSpPr>
          <p:nvPr/>
        </p:nvSpPr>
        <p:spPr bwMode="auto">
          <a:xfrm>
            <a:off x="7221539" y="2881314"/>
            <a:ext cx="2378075" cy="1639887"/>
          </a:xfrm>
          <a:prstGeom prst="line">
            <a:avLst/>
          </a:prstGeom>
          <a:noFill/>
          <a:ln w="39688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Rectangle 38"/>
          <p:cNvSpPr>
            <a:spLocks noChangeArrowheads="1"/>
          </p:cNvSpPr>
          <p:nvPr/>
        </p:nvSpPr>
        <p:spPr bwMode="auto">
          <a:xfrm>
            <a:off x="5430839" y="4826001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5" name="Rectangle 39"/>
          <p:cNvSpPr>
            <a:spLocks noChangeArrowheads="1"/>
          </p:cNvSpPr>
          <p:nvPr/>
        </p:nvSpPr>
        <p:spPr bwMode="auto">
          <a:xfrm>
            <a:off x="5381626" y="5005389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6" name="Rectangle 40"/>
          <p:cNvSpPr>
            <a:spLocks noChangeArrowheads="1"/>
          </p:cNvSpPr>
          <p:nvPr/>
        </p:nvSpPr>
        <p:spPr bwMode="auto">
          <a:xfrm>
            <a:off x="3470276" y="4830764"/>
            <a:ext cx="860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Quantity fixed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7" name="Rectangle 41"/>
          <p:cNvSpPr>
            <a:spLocks noChangeArrowheads="1"/>
          </p:cNvSpPr>
          <p:nvPr/>
        </p:nvSpPr>
        <p:spPr bwMode="auto">
          <a:xfrm>
            <a:off x="3568701" y="5010151"/>
            <a:ext cx="6652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by the Fed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8" name="Rectangle 42"/>
          <p:cNvSpPr>
            <a:spLocks noChangeArrowheads="1"/>
          </p:cNvSpPr>
          <p:nvPr/>
        </p:nvSpPr>
        <p:spPr bwMode="auto">
          <a:xfrm>
            <a:off x="2506663" y="4741864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69" name="Rectangle 43"/>
          <p:cNvSpPr>
            <a:spLocks noChangeArrowheads="1"/>
          </p:cNvSpPr>
          <p:nvPr/>
        </p:nvSpPr>
        <p:spPr bwMode="auto">
          <a:xfrm>
            <a:off x="2073275" y="2476501"/>
            <a:ext cx="5081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0" name="Rectangle 44"/>
          <p:cNvSpPr>
            <a:spLocks noChangeArrowheads="1"/>
          </p:cNvSpPr>
          <p:nvPr/>
        </p:nvSpPr>
        <p:spPr bwMode="auto">
          <a:xfrm>
            <a:off x="2279650" y="2654301"/>
            <a:ext cx="3061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925763" y="2933701"/>
            <a:ext cx="3073400" cy="1196975"/>
            <a:chOff x="883" y="1848"/>
            <a:chExt cx="1936" cy="754"/>
          </a:xfrm>
        </p:grpSpPr>
        <p:sp>
          <p:nvSpPr>
            <p:cNvPr id="23646" name="Line 46"/>
            <p:cNvSpPr>
              <a:spLocks noChangeShapeType="1"/>
            </p:cNvSpPr>
            <p:nvPr/>
          </p:nvSpPr>
          <p:spPr bwMode="auto">
            <a:xfrm>
              <a:off x="883" y="1848"/>
              <a:ext cx="1404" cy="754"/>
            </a:xfrm>
            <a:prstGeom prst="line">
              <a:avLst/>
            </a:prstGeom>
            <a:noFill/>
            <a:ln w="39688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47" name="Group 47"/>
            <p:cNvGrpSpPr>
              <a:grpSpLocks/>
            </p:cNvGrpSpPr>
            <p:nvPr/>
          </p:nvGrpSpPr>
          <p:grpSpPr bwMode="auto">
            <a:xfrm>
              <a:off x="2069" y="2259"/>
              <a:ext cx="750" cy="220"/>
              <a:chOff x="2069" y="2259"/>
              <a:chExt cx="750" cy="220"/>
            </a:xfrm>
          </p:grpSpPr>
          <p:sp>
            <p:nvSpPr>
              <p:cNvPr id="23648" name="Rectangle 48"/>
              <p:cNvSpPr>
                <a:spLocks noChangeArrowheads="1"/>
              </p:cNvSpPr>
              <p:nvPr/>
            </p:nvSpPr>
            <p:spPr bwMode="auto">
              <a:xfrm>
                <a:off x="2069" y="2259"/>
                <a:ext cx="73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Money demand at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49" name="Rectangle 49"/>
              <p:cNvSpPr>
                <a:spLocks noChangeArrowheads="1"/>
              </p:cNvSpPr>
              <p:nvPr/>
            </p:nvSpPr>
            <p:spPr bwMode="auto">
              <a:xfrm>
                <a:off x="2069" y="2372"/>
                <a:ext cx="42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price level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0" name="Rectangle 50"/>
              <p:cNvSpPr>
                <a:spLocks noChangeArrowheads="1"/>
              </p:cNvSpPr>
              <p:nvPr/>
            </p:nvSpPr>
            <p:spPr bwMode="auto">
              <a:xfrm>
                <a:off x="2500" y="2372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1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1" name="Rectangle 51"/>
              <p:cNvSpPr>
                <a:spLocks noChangeArrowheads="1"/>
              </p:cNvSpPr>
              <p:nvPr/>
            </p:nvSpPr>
            <p:spPr bwMode="auto">
              <a:xfrm>
                <a:off x="2599" y="2372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52" name="Rectangle 52"/>
              <p:cNvSpPr>
                <a:spLocks noChangeArrowheads="1"/>
              </p:cNvSpPr>
              <p:nvPr/>
            </p:nvSpPr>
            <p:spPr bwMode="auto">
              <a:xfrm>
                <a:off x="2647" y="2372"/>
                <a:ext cx="1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MD</a:t>
                </a:r>
                <a:r>
                  <a:rPr lang="en-US" altLang="en-US" sz="11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3572" name="Rectangle 53"/>
          <p:cNvSpPr>
            <a:spLocks noChangeArrowheads="1"/>
          </p:cNvSpPr>
          <p:nvPr/>
        </p:nvSpPr>
        <p:spPr bwMode="auto">
          <a:xfrm>
            <a:off x="6008688" y="3765551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763839" y="3390900"/>
            <a:ext cx="3198813" cy="1270000"/>
            <a:chOff x="781" y="2136"/>
            <a:chExt cx="2015" cy="800"/>
          </a:xfrm>
        </p:grpSpPr>
        <p:sp>
          <p:nvSpPr>
            <p:cNvPr id="23637" name="Freeform 55"/>
            <p:cNvSpPr>
              <a:spLocks/>
            </p:cNvSpPr>
            <p:nvPr/>
          </p:nvSpPr>
          <p:spPr bwMode="auto">
            <a:xfrm>
              <a:off x="2551" y="2886"/>
              <a:ext cx="17" cy="39"/>
            </a:xfrm>
            <a:custGeom>
              <a:avLst/>
              <a:gdLst>
                <a:gd name="T0" fmla="*/ 17 w 17"/>
                <a:gd name="T1" fmla="*/ 0 h 39"/>
                <a:gd name="T2" fmla="*/ 14 w 17"/>
                <a:gd name="T3" fmla="*/ 0 h 39"/>
                <a:gd name="T4" fmla="*/ 8 w 17"/>
                <a:gd name="T5" fmla="*/ 5 h 39"/>
                <a:gd name="T6" fmla="*/ 0 w 17"/>
                <a:gd name="T7" fmla="*/ 8 h 39"/>
                <a:gd name="T8" fmla="*/ 0 w 17"/>
                <a:gd name="T9" fmla="*/ 14 h 39"/>
                <a:gd name="T10" fmla="*/ 6 w 17"/>
                <a:gd name="T11" fmla="*/ 11 h 39"/>
                <a:gd name="T12" fmla="*/ 11 w 17"/>
                <a:gd name="T13" fmla="*/ 8 h 39"/>
                <a:gd name="T14" fmla="*/ 11 w 17"/>
                <a:gd name="T15" fmla="*/ 39 h 39"/>
                <a:gd name="T16" fmla="*/ 17 w 17"/>
                <a:gd name="T17" fmla="*/ 39 h 39"/>
                <a:gd name="T18" fmla="*/ 17 w 17"/>
                <a:gd name="T19" fmla="*/ 2 h 39"/>
                <a:gd name="T20" fmla="*/ 17 w 17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9"/>
                <a:gd name="T35" fmla="*/ 17 w 1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9">
                  <a:moveTo>
                    <a:pt x="17" y="0"/>
                  </a:moveTo>
                  <a:lnTo>
                    <a:pt x="14" y="0"/>
                  </a:lnTo>
                  <a:lnTo>
                    <a:pt x="8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1" y="39"/>
                  </a:lnTo>
                  <a:lnTo>
                    <a:pt x="17" y="39"/>
                  </a:lnTo>
                  <a:lnTo>
                    <a:pt x="1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38" name="Group 56"/>
            <p:cNvGrpSpPr>
              <a:grpSpLocks/>
            </p:cNvGrpSpPr>
            <p:nvPr/>
          </p:nvGrpSpPr>
          <p:grpSpPr bwMode="auto">
            <a:xfrm>
              <a:off x="781" y="2136"/>
              <a:ext cx="2015" cy="800"/>
              <a:chOff x="781" y="2136"/>
              <a:chExt cx="2015" cy="800"/>
            </a:xfrm>
          </p:grpSpPr>
          <p:sp>
            <p:nvSpPr>
              <p:cNvPr id="23639" name="Line 57"/>
              <p:cNvSpPr>
                <a:spLocks noChangeShapeType="1"/>
              </p:cNvSpPr>
              <p:nvPr/>
            </p:nvSpPr>
            <p:spPr bwMode="auto">
              <a:xfrm>
                <a:off x="781" y="2136"/>
                <a:ext cx="1235" cy="661"/>
              </a:xfrm>
              <a:prstGeom prst="line">
                <a:avLst/>
              </a:prstGeom>
              <a:noFill/>
              <a:ln w="39688">
                <a:solidFill>
                  <a:srgbClr val="003F9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Rectangle 58"/>
              <p:cNvSpPr>
                <a:spLocks noChangeArrowheads="1"/>
              </p:cNvSpPr>
              <p:nvPr/>
            </p:nvSpPr>
            <p:spPr bwMode="auto">
              <a:xfrm>
                <a:off x="2052" y="2716"/>
                <a:ext cx="7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Money demand at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41" name="Rectangle 59"/>
              <p:cNvSpPr>
                <a:spLocks noChangeArrowheads="1"/>
              </p:cNvSpPr>
              <p:nvPr/>
            </p:nvSpPr>
            <p:spPr bwMode="auto">
              <a:xfrm>
                <a:off x="2052" y="2829"/>
                <a:ext cx="42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price level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42" name="Rectangle 60"/>
              <p:cNvSpPr>
                <a:spLocks noChangeArrowheads="1"/>
              </p:cNvSpPr>
              <p:nvPr/>
            </p:nvSpPr>
            <p:spPr bwMode="auto">
              <a:xfrm>
                <a:off x="2483" y="2829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P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43" name="Rectangle 61"/>
              <p:cNvSpPr>
                <a:spLocks noChangeArrowheads="1"/>
              </p:cNvSpPr>
              <p:nvPr/>
            </p:nvSpPr>
            <p:spPr bwMode="auto">
              <a:xfrm>
                <a:off x="2582" y="2829"/>
                <a:ext cx="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,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44" name="Rectangle 62"/>
              <p:cNvSpPr>
                <a:spLocks noChangeArrowheads="1"/>
              </p:cNvSpPr>
              <p:nvPr/>
            </p:nvSpPr>
            <p:spPr bwMode="auto">
              <a:xfrm>
                <a:off x="2630" y="2829"/>
                <a:ext cx="13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MD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45" name="Freeform 63"/>
              <p:cNvSpPr>
                <a:spLocks/>
              </p:cNvSpPr>
              <p:nvPr/>
            </p:nvSpPr>
            <p:spPr bwMode="auto">
              <a:xfrm>
                <a:off x="2779" y="2886"/>
                <a:ext cx="17" cy="39"/>
              </a:xfrm>
              <a:custGeom>
                <a:avLst/>
                <a:gdLst>
                  <a:gd name="T0" fmla="*/ 17 w 17"/>
                  <a:gd name="T1" fmla="*/ 0 h 39"/>
                  <a:gd name="T2" fmla="*/ 12 w 17"/>
                  <a:gd name="T3" fmla="*/ 0 h 39"/>
                  <a:gd name="T4" fmla="*/ 9 w 17"/>
                  <a:gd name="T5" fmla="*/ 5 h 39"/>
                  <a:gd name="T6" fmla="*/ 0 w 17"/>
                  <a:gd name="T7" fmla="*/ 8 h 39"/>
                  <a:gd name="T8" fmla="*/ 0 w 17"/>
                  <a:gd name="T9" fmla="*/ 14 h 39"/>
                  <a:gd name="T10" fmla="*/ 6 w 17"/>
                  <a:gd name="T11" fmla="*/ 11 h 39"/>
                  <a:gd name="T12" fmla="*/ 12 w 17"/>
                  <a:gd name="T13" fmla="*/ 8 h 39"/>
                  <a:gd name="T14" fmla="*/ 12 w 17"/>
                  <a:gd name="T15" fmla="*/ 39 h 39"/>
                  <a:gd name="T16" fmla="*/ 17 w 17"/>
                  <a:gd name="T17" fmla="*/ 39 h 39"/>
                  <a:gd name="T18" fmla="*/ 17 w 17"/>
                  <a:gd name="T19" fmla="*/ 2 h 39"/>
                  <a:gd name="T20" fmla="*/ 17 w 17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39"/>
                  <a:gd name="T35" fmla="*/ 17 w 1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39">
                    <a:moveTo>
                      <a:pt x="17" y="0"/>
                    </a:moveTo>
                    <a:lnTo>
                      <a:pt x="12" y="0"/>
                    </a:lnTo>
                    <a:lnTo>
                      <a:pt x="9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12" y="39"/>
                    </a:lnTo>
                    <a:lnTo>
                      <a:pt x="17" y="39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74" name="Rectangle 64"/>
          <p:cNvSpPr>
            <a:spLocks noChangeArrowheads="1"/>
          </p:cNvSpPr>
          <p:nvPr/>
        </p:nvSpPr>
        <p:spPr bwMode="auto">
          <a:xfrm>
            <a:off x="5981700" y="4491039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5" name="Rectangle 65"/>
          <p:cNvSpPr>
            <a:spLocks noChangeArrowheads="1"/>
          </p:cNvSpPr>
          <p:nvPr/>
        </p:nvSpPr>
        <p:spPr bwMode="auto">
          <a:xfrm>
            <a:off x="4046539" y="2533651"/>
            <a:ext cx="4231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6" name="Rectangle 66"/>
          <p:cNvSpPr>
            <a:spLocks noChangeArrowheads="1"/>
          </p:cNvSpPr>
          <p:nvPr/>
        </p:nvSpPr>
        <p:spPr bwMode="auto">
          <a:xfrm>
            <a:off x="4046538" y="2713039"/>
            <a:ext cx="4087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supply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7" name="Rectangle 67"/>
          <p:cNvSpPr>
            <a:spLocks noChangeArrowheads="1"/>
          </p:cNvSpPr>
          <p:nvPr/>
        </p:nvSpPr>
        <p:spPr bwMode="auto">
          <a:xfrm>
            <a:off x="3573464" y="2144714"/>
            <a:ext cx="14394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(a) The Money Market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8" name="Rectangle 68"/>
          <p:cNvSpPr>
            <a:spLocks noChangeArrowheads="1"/>
          </p:cNvSpPr>
          <p:nvPr/>
        </p:nvSpPr>
        <p:spPr bwMode="auto">
          <a:xfrm>
            <a:off x="7475538" y="2144714"/>
            <a:ext cx="225061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(b) The Aggregate-Demand Curve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703388" y="3794125"/>
            <a:ext cx="779462" cy="1519238"/>
            <a:chOff x="113" y="2390"/>
            <a:chExt cx="491" cy="957"/>
          </a:xfrm>
        </p:grpSpPr>
        <p:sp>
          <p:nvSpPr>
            <p:cNvPr id="23628" name="Line 70"/>
            <p:cNvSpPr>
              <a:spLocks noChangeShapeType="1"/>
            </p:cNvSpPr>
            <p:nvPr/>
          </p:nvSpPr>
          <p:spPr bwMode="auto">
            <a:xfrm flipH="1">
              <a:off x="443" y="2390"/>
              <a:ext cx="161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Rectangle 71"/>
            <p:cNvSpPr>
              <a:spLocks noChangeArrowheads="1"/>
            </p:cNvSpPr>
            <p:nvPr/>
          </p:nvSpPr>
          <p:spPr bwMode="auto">
            <a:xfrm>
              <a:off x="113" y="2517"/>
              <a:ext cx="474" cy="83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0" name="Rectangle 72"/>
            <p:cNvSpPr>
              <a:spLocks noChangeArrowheads="1"/>
            </p:cNvSpPr>
            <p:nvPr/>
          </p:nvSpPr>
          <p:spPr bwMode="auto">
            <a:xfrm>
              <a:off x="140" y="2536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3. . . .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1" name="Rectangle 73"/>
            <p:cNvSpPr>
              <a:spLocks noChangeArrowheads="1"/>
            </p:cNvSpPr>
            <p:nvPr/>
          </p:nvSpPr>
          <p:spPr bwMode="auto">
            <a:xfrm>
              <a:off x="140" y="2648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which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2" name="Rectangle 74"/>
            <p:cNvSpPr>
              <a:spLocks noChangeArrowheads="1"/>
            </p:cNvSpPr>
            <p:nvPr/>
          </p:nvSpPr>
          <p:spPr bwMode="auto">
            <a:xfrm>
              <a:off x="140" y="2761"/>
              <a:ext cx="38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increases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3" name="Rectangle 75"/>
            <p:cNvSpPr>
              <a:spLocks noChangeArrowheads="1"/>
            </p:cNvSpPr>
            <p:nvPr/>
          </p:nvSpPr>
          <p:spPr bwMode="auto">
            <a:xfrm>
              <a:off x="140" y="287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the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4" name="Rectangle 76"/>
            <p:cNvSpPr>
              <a:spLocks noChangeArrowheads="1"/>
            </p:cNvSpPr>
            <p:nvPr/>
          </p:nvSpPr>
          <p:spPr bwMode="auto">
            <a:xfrm>
              <a:off x="140" y="2987"/>
              <a:ext cx="4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5" name="Rectangle 77"/>
            <p:cNvSpPr>
              <a:spLocks noChangeArrowheads="1"/>
            </p:cNvSpPr>
            <p:nvPr/>
          </p:nvSpPr>
          <p:spPr bwMode="auto">
            <a:xfrm>
              <a:off x="140" y="3100"/>
              <a:ext cx="29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interest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36" name="Rectangle 78"/>
            <p:cNvSpPr>
              <a:spLocks noChangeArrowheads="1"/>
            </p:cNvSpPr>
            <p:nvPr/>
          </p:nvSpPr>
          <p:spPr bwMode="auto">
            <a:xfrm>
              <a:off x="140" y="3213"/>
              <a:ext cx="3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rate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375151" y="2894013"/>
            <a:ext cx="1571625" cy="1155700"/>
            <a:chOff x="1796" y="1823"/>
            <a:chExt cx="990" cy="728"/>
          </a:xfrm>
        </p:grpSpPr>
        <p:sp>
          <p:nvSpPr>
            <p:cNvPr id="23623" name="Line 80"/>
            <p:cNvSpPr>
              <a:spLocks noChangeShapeType="1"/>
            </p:cNvSpPr>
            <p:nvPr/>
          </p:nvSpPr>
          <p:spPr bwMode="auto">
            <a:xfrm flipV="1">
              <a:off x="1796" y="2001"/>
              <a:ext cx="229" cy="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24" name="Group 81"/>
            <p:cNvGrpSpPr>
              <a:grpSpLocks/>
            </p:cNvGrpSpPr>
            <p:nvPr/>
          </p:nvGrpSpPr>
          <p:grpSpPr bwMode="auto">
            <a:xfrm>
              <a:off x="1847" y="1823"/>
              <a:ext cx="939" cy="246"/>
              <a:chOff x="1847" y="1823"/>
              <a:chExt cx="939" cy="246"/>
            </a:xfrm>
          </p:grpSpPr>
          <p:sp>
            <p:nvSpPr>
              <p:cNvPr id="23625" name="Rectangle 82"/>
              <p:cNvSpPr>
                <a:spLocks noChangeArrowheads="1"/>
              </p:cNvSpPr>
              <p:nvPr/>
            </p:nvSpPr>
            <p:spPr bwMode="auto">
              <a:xfrm>
                <a:off x="1847" y="1823"/>
                <a:ext cx="939" cy="246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26" name="Rectangle 83"/>
              <p:cNvSpPr>
                <a:spLocks noChangeArrowheads="1"/>
              </p:cNvSpPr>
              <p:nvPr/>
            </p:nvSpPr>
            <p:spPr bwMode="auto">
              <a:xfrm>
                <a:off x="1880" y="1837"/>
                <a:ext cx="7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2. . . . increases the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27" name="Rectangle 84"/>
              <p:cNvSpPr>
                <a:spLocks noChangeArrowheads="1"/>
              </p:cNvSpPr>
              <p:nvPr/>
            </p:nvSpPr>
            <p:spPr bwMode="auto">
              <a:xfrm>
                <a:off x="1880" y="1949"/>
                <a:ext cx="90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000000"/>
                    </a:solidFill>
                  </a:rPr>
                  <a:t>demand for money . . .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3581" name="Rectangle 85"/>
          <p:cNvSpPr>
            <a:spLocks noChangeArrowheads="1"/>
          </p:cNvSpPr>
          <p:nvPr/>
        </p:nvSpPr>
        <p:spPr bwMode="auto">
          <a:xfrm>
            <a:off x="9664701" y="4830764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2" name="Rectangle 86"/>
          <p:cNvSpPr>
            <a:spLocks noChangeArrowheads="1"/>
          </p:cNvSpPr>
          <p:nvPr/>
        </p:nvSpPr>
        <p:spPr bwMode="auto">
          <a:xfrm>
            <a:off x="9602789" y="5010151"/>
            <a:ext cx="6331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Output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3" name="Rectangle 87"/>
          <p:cNvSpPr>
            <a:spLocks noChangeArrowheads="1"/>
          </p:cNvSpPr>
          <p:nvPr/>
        </p:nvSpPr>
        <p:spPr bwMode="auto">
          <a:xfrm>
            <a:off x="6983413" y="4746626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4" name="Rectangle 88"/>
          <p:cNvSpPr>
            <a:spLocks noChangeArrowheads="1"/>
          </p:cNvSpPr>
          <p:nvPr/>
        </p:nvSpPr>
        <p:spPr bwMode="auto">
          <a:xfrm>
            <a:off x="6710363" y="2484439"/>
            <a:ext cx="3446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Price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5" name="Rectangle 89"/>
          <p:cNvSpPr>
            <a:spLocks noChangeArrowheads="1"/>
          </p:cNvSpPr>
          <p:nvPr/>
        </p:nvSpPr>
        <p:spPr bwMode="auto">
          <a:xfrm>
            <a:off x="6697663" y="2663826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Level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6" name="Rectangle 90"/>
          <p:cNvSpPr>
            <a:spLocks noChangeArrowheads="1"/>
          </p:cNvSpPr>
          <p:nvPr/>
        </p:nvSpPr>
        <p:spPr bwMode="auto">
          <a:xfrm>
            <a:off x="9563101" y="4321176"/>
            <a:ext cx="65081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Aggregate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7" name="Rectangle 91"/>
          <p:cNvSpPr>
            <a:spLocks noChangeArrowheads="1"/>
          </p:cNvSpPr>
          <p:nvPr/>
        </p:nvSpPr>
        <p:spPr bwMode="auto">
          <a:xfrm>
            <a:off x="9634539" y="4500564"/>
            <a:ext cx="5097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demand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6916739" y="3335339"/>
            <a:ext cx="1163637" cy="1665288"/>
            <a:chOff x="3397" y="2101"/>
            <a:chExt cx="733" cy="1049"/>
          </a:xfrm>
        </p:grpSpPr>
        <p:sp>
          <p:nvSpPr>
            <p:cNvPr id="23619" name="Freeform 93"/>
            <p:cNvSpPr>
              <a:spLocks/>
            </p:cNvSpPr>
            <p:nvPr/>
          </p:nvSpPr>
          <p:spPr bwMode="auto">
            <a:xfrm>
              <a:off x="3530" y="2170"/>
              <a:ext cx="575" cy="805"/>
            </a:xfrm>
            <a:custGeom>
              <a:avLst/>
              <a:gdLst>
                <a:gd name="T0" fmla="*/ 0 w 575"/>
                <a:gd name="T1" fmla="*/ 0 h 805"/>
                <a:gd name="T2" fmla="*/ 575 w 575"/>
                <a:gd name="T3" fmla="*/ 0 h 805"/>
                <a:gd name="T4" fmla="*/ 575 w 575"/>
                <a:gd name="T5" fmla="*/ 805 h 805"/>
                <a:gd name="T6" fmla="*/ 0 60000 65536"/>
                <a:gd name="T7" fmla="*/ 0 60000 65536"/>
                <a:gd name="T8" fmla="*/ 0 60000 65536"/>
                <a:gd name="T9" fmla="*/ 0 w 575"/>
                <a:gd name="T10" fmla="*/ 0 h 805"/>
                <a:gd name="T11" fmla="*/ 575 w 575"/>
                <a:gd name="T12" fmla="*/ 805 h 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5" h="805">
                  <a:moveTo>
                    <a:pt x="0" y="0"/>
                  </a:moveTo>
                  <a:lnTo>
                    <a:pt x="575" y="0"/>
                  </a:lnTo>
                  <a:lnTo>
                    <a:pt x="575" y="80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Oval 94"/>
            <p:cNvSpPr>
              <a:spLocks noChangeArrowheads="1"/>
            </p:cNvSpPr>
            <p:nvPr/>
          </p:nvSpPr>
          <p:spPr bwMode="auto">
            <a:xfrm>
              <a:off x="4072" y="2145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1" name="Rectangle 95"/>
            <p:cNvSpPr>
              <a:spLocks noChangeArrowheads="1"/>
            </p:cNvSpPr>
            <p:nvPr/>
          </p:nvSpPr>
          <p:spPr bwMode="auto">
            <a:xfrm>
              <a:off x="3397" y="2101"/>
              <a:ext cx="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P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2" name="Rectangle 96"/>
            <p:cNvSpPr>
              <a:spLocks noChangeArrowheads="1"/>
            </p:cNvSpPr>
            <p:nvPr/>
          </p:nvSpPr>
          <p:spPr bwMode="auto">
            <a:xfrm>
              <a:off x="3981" y="3043"/>
              <a:ext cx="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Y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916740" y="3968751"/>
            <a:ext cx="1992313" cy="1031875"/>
            <a:chOff x="3397" y="2500"/>
            <a:chExt cx="1255" cy="650"/>
          </a:xfrm>
        </p:grpSpPr>
        <p:sp>
          <p:nvSpPr>
            <p:cNvPr id="23612" name="Freeform 98"/>
            <p:cNvSpPr>
              <a:spLocks/>
            </p:cNvSpPr>
            <p:nvPr/>
          </p:nvSpPr>
          <p:spPr bwMode="auto">
            <a:xfrm>
              <a:off x="3530" y="2526"/>
              <a:ext cx="1083" cy="449"/>
            </a:xfrm>
            <a:custGeom>
              <a:avLst/>
              <a:gdLst>
                <a:gd name="T0" fmla="*/ 0 w 1083"/>
                <a:gd name="T1" fmla="*/ 0 h 449"/>
                <a:gd name="T2" fmla="*/ 1083 w 1083"/>
                <a:gd name="T3" fmla="*/ 0 h 449"/>
                <a:gd name="T4" fmla="*/ 1083 w 1083"/>
                <a:gd name="T5" fmla="*/ 449 h 449"/>
                <a:gd name="T6" fmla="*/ 0 60000 65536"/>
                <a:gd name="T7" fmla="*/ 0 60000 65536"/>
                <a:gd name="T8" fmla="*/ 0 60000 65536"/>
                <a:gd name="T9" fmla="*/ 0 w 1083"/>
                <a:gd name="T10" fmla="*/ 0 h 449"/>
                <a:gd name="T11" fmla="*/ 1083 w 1083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3" h="449">
                  <a:moveTo>
                    <a:pt x="0" y="0"/>
                  </a:moveTo>
                  <a:lnTo>
                    <a:pt x="1083" y="0"/>
                  </a:lnTo>
                  <a:lnTo>
                    <a:pt x="1083" y="4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Oval 99"/>
            <p:cNvSpPr>
              <a:spLocks noChangeArrowheads="1"/>
            </p:cNvSpPr>
            <p:nvPr/>
          </p:nvSpPr>
          <p:spPr bwMode="auto">
            <a:xfrm>
              <a:off x="4583" y="2500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614" name="Group 100"/>
            <p:cNvGrpSpPr>
              <a:grpSpLocks/>
            </p:cNvGrpSpPr>
            <p:nvPr/>
          </p:nvGrpSpPr>
          <p:grpSpPr bwMode="auto">
            <a:xfrm>
              <a:off x="4576" y="3043"/>
              <a:ext cx="76" cy="107"/>
              <a:chOff x="4576" y="3043"/>
              <a:chExt cx="76" cy="107"/>
            </a:xfrm>
          </p:grpSpPr>
          <p:sp>
            <p:nvSpPr>
              <p:cNvPr id="23617" name="Rectangle 101"/>
              <p:cNvSpPr>
                <a:spLocks noChangeArrowheads="1"/>
              </p:cNvSpPr>
              <p:nvPr/>
            </p:nvSpPr>
            <p:spPr bwMode="auto">
              <a:xfrm>
                <a:off x="4576" y="3043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8" name="Freeform 102"/>
              <p:cNvSpPr>
                <a:spLocks/>
              </p:cNvSpPr>
              <p:nvPr/>
            </p:nvSpPr>
            <p:spPr bwMode="auto">
              <a:xfrm>
                <a:off x="4635" y="3100"/>
                <a:ext cx="17" cy="42"/>
              </a:xfrm>
              <a:custGeom>
                <a:avLst/>
                <a:gdLst>
                  <a:gd name="T0" fmla="*/ 17 w 17"/>
                  <a:gd name="T1" fmla="*/ 0 h 42"/>
                  <a:gd name="T2" fmla="*/ 14 w 17"/>
                  <a:gd name="T3" fmla="*/ 0 h 42"/>
                  <a:gd name="T4" fmla="*/ 8 w 17"/>
                  <a:gd name="T5" fmla="*/ 6 h 42"/>
                  <a:gd name="T6" fmla="*/ 0 w 17"/>
                  <a:gd name="T7" fmla="*/ 11 h 42"/>
                  <a:gd name="T8" fmla="*/ 0 w 17"/>
                  <a:gd name="T9" fmla="*/ 17 h 42"/>
                  <a:gd name="T10" fmla="*/ 6 w 17"/>
                  <a:gd name="T11" fmla="*/ 14 h 42"/>
                  <a:gd name="T12" fmla="*/ 11 w 17"/>
                  <a:gd name="T13" fmla="*/ 8 h 42"/>
                  <a:gd name="T14" fmla="*/ 11 w 17"/>
                  <a:gd name="T15" fmla="*/ 42 h 42"/>
                  <a:gd name="T16" fmla="*/ 17 w 17"/>
                  <a:gd name="T17" fmla="*/ 42 h 42"/>
                  <a:gd name="T18" fmla="*/ 17 w 17"/>
                  <a:gd name="T19" fmla="*/ 3 h 42"/>
                  <a:gd name="T20" fmla="*/ 17 w 17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42"/>
                  <a:gd name="T35" fmla="*/ 17 w 17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42">
                    <a:moveTo>
                      <a:pt x="17" y="0"/>
                    </a:moveTo>
                    <a:lnTo>
                      <a:pt x="14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11" y="8"/>
                    </a:lnTo>
                    <a:lnTo>
                      <a:pt x="11" y="42"/>
                    </a:lnTo>
                    <a:lnTo>
                      <a:pt x="17" y="42"/>
                    </a:lnTo>
                    <a:lnTo>
                      <a:pt x="17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15" name="Rectangle 103"/>
            <p:cNvSpPr>
              <a:spLocks noChangeArrowheads="1"/>
            </p:cNvSpPr>
            <p:nvPr/>
          </p:nvSpPr>
          <p:spPr bwMode="auto">
            <a:xfrm>
              <a:off x="3397" y="2519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6" name="Freeform 104"/>
            <p:cNvSpPr>
              <a:spLocks/>
            </p:cNvSpPr>
            <p:nvPr/>
          </p:nvSpPr>
          <p:spPr bwMode="auto">
            <a:xfrm>
              <a:off x="3459" y="2575"/>
              <a:ext cx="17" cy="43"/>
            </a:xfrm>
            <a:custGeom>
              <a:avLst/>
              <a:gdLst>
                <a:gd name="T0" fmla="*/ 17 w 17"/>
                <a:gd name="T1" fmla="*/ 0 h 43"/>
                <a:gd name="T2" fmla="*/ 14 w 17"/>
                <a:gd name="T3" fmla="*/ 0 h 43"/>
                <a:gd name="T4" fmla="*/ 8 w 17"/>
                <a:gd name="T5" fmla="*/ 6 h 43"/>
                <a:gd name="T6" fmla="*/ 0 w 17"/>
                <a:gd name="T7" fmla="*/ 12 h 43"/>
                <a:gd name="T8" fmla="*/ 0 w 17"/>
                <a:gd name="T9" fmla="*/ 17 h 43"/>
                <a:gd name="T10" fmla="*/ 6 w 17"/>
                <a:gd name="T11" fmla="*/ 14 h 43"/>
                <a:gd name="T12" fmla="*/ 11 w 17"/>
                <a:gd name="T13" fmla="*/ 9 h 43"/>
                <a:gd name="T14" fmla="*/ 11 w 17"/>
                <a:gd name="T15" fmla="*/ 43 h 43"/>
                <a:gd name="T16" fmla="*/ 17 w 17"/>
                <a:gd name="T17" fmla="*/ 43 h 43"/>
                <a:gd name="T18" fmla="*/ 17 w 17"/>
                <a:gd name="T19" fmla="*/ 3 h 43"/>
                <a:gd name="T20" fmla="*/ 17 w 17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3"/>
                <a:gd name="T35" fmla="*/ 17 w 1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3">
                  <a:moveTo>
                    <a:pt x="17" y="0"/>
                  </a:moveTo>
                  <a:lnTo>
                    <a:pt x="14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1" y="43"/>
                  </a:lnTo>
                  <a:lnTo>
                    <a:pt x="17" y="43"/>
                  </a:lnTo>
                  <a:lnTo>
                    <a:pt x="1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7329489" y="4937126"/>
            <a:ext cx="2632075" cy="646113"/>
            <a:chOff x="3657" y="3110"/>
            <a:chExt cx="1658" cy="407"/>
          </a:xfrm>
        </p:grpSpPr>
        <p:sp>
          <p:nvSpPr>
            <p:cNvPr id="23608" name="Line 106"/>
            <p:cNvSpPr>
              <a:spLocks noChangeShapeType="1"/>
            </p:cNvSpPr>
            <p:nvPr/>
          </p:nvSpPr>
          <p:spPr bwMode="auto">
            <a:xfrm>
              <a:off x="4351" y="3110"/>
              <a:ext cx="59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Rectangle 107"/>
            <p:cNvSpPr>
              <a:spLocks noChangeArrowheads="1"/>
            </p:cNvSpPr>
            <p:nvPr/>
          </p:nvSpPr>
          <p:spPr bwMode="auto">
            <a:xfrm>
              <a:off x="3657" y="3263"/>
              <a:ext cx="1658" cy="25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0" name="Rectangle 108"/>
            <p:cNvSpPr>
              <a:spLocks noChangeArrowheads="1"/>
            </p:cNvSpPr>
            <p:nvPr/>
          </p:nvSpPr>
          <p:spPr bwMode="auto">
            <a:xfrm>
              <a:off x="3687" y="3280"/>
              <a:ext cx="155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4. . . . which in turn reduces the quantity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1" name="Rectangle 109"/>
            <p:cNvSpPr>
              <a:spLocks noChangeArrowheads="1"/>
            </p:cNvSpPr>
            <p:nvPr/>
          </p:nvSpPr>
          <p:spPr bwMode="auto">
            <a:xfrm>
              <a:off x="3687" y="3393"/>
              <a:ext cx="131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of goods and services demanded.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6229350" y="3754440"/>
            <a:ext cx="711200" cy="1155700"/>
            <a:chOff x="2964" y="2365"/>
            <a:chExt cx="448" cy="728"/>
          </a:xfrm>
        </p:grpSpPr>
        <p:sp>
          <p:nvSpPr>
            <p:cNvPr id="23601" name="Line 111"/>
            <p:cNvSpPr>
              <a:spLocks noChangeShapeType="1"/>
            </p:cNvSpPr>
            <p:nvPr/>
          </p:nvSpPr>
          <p:spPr bwMode="auto">
            <a:xfrm flipV="1">
              <a:off x="3336" y="2365"/>
              <a:ext cx="76" cy="2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Rectangle 112"/>
            <p:cNvSpPr>
              <a:spLocks noChangeArrowheads="1"/>
            </p:cNvSpPr>
            <p:nvPr/>
          </p:nvSpPr>
          <p:spPr bwMode="auto">
            <a:xfrm>
              <a:off x="2964" y="2500"/>
              <a:ext cx="422" cy="59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03" name="Rectangle 113"/>
            <p:cNvSpPr>
              <a:spLocks noChangeArrowheads="1"/>
            </p:cNvSpPr>
            <p:nvPr/>
          </p:nvSpPr>
          <p:spPr bwMode="auto">
            <a:xfrm>
              <a:off x="3005" y="2513"/>
              <a:ext cx="20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1. An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04" name="Rectangle 114"/>
            <p:cNvSpPr>
              <a:spLocks noChangeArrowheads="1"/>
            </p:cNvSpPr>
            <p:nvPr/>
          </p:nvSpPr>
          <p:spPr bwMode="auto">
            <a:xfrm>
              <a:off x="3005" y="2626"/>
              <a:ext cx="33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increase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05" name="Rectangle 115"/>
            <p:cNvSpPr>
              <a:spLocks noChangeArrowheads="1"/>
            </p:cNvSpPr>
            <p:nvPr/>
          </p:nvSpPr>
          <p:spPr bwMode="auto">
            <a:xfrm>
              <a:off x="3005" y="2739"/>
              <a:ext cx="21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06" name="Rectangle 116"/>
            <p:cNvSpPr>
              <a:spLocks noChangeArrowheads="1"/>
            </p:cNvSpPr>
            <p:nvPr/>
          </p:nvSpPr>
          <p:spPr bwMode="auto">
            <a:xfrm>
              <a:off x="3005" y="2852"/>
              <a:ext cx="19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price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07" name="Rectangle 117"/>
            <p:cNvSpPr>
              <a:spLocks noChangeArrowheads="1"/>
            </p:cNvSpPr>
            <p:nvPr/>
          </p:nvSpPr>
          <p:spPr bwMode="auto">
            <a:xfrm>
              <a:off x="3005" y="2964"/>
              <a:ext cx="3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level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18"/>
          <p:cNvGrpSpPr>
            <a:grpSpLocks/>
          </p:cNvGrpSpPr>
          <p:nvPr/>
        </p:nvGrpSpPr>
        <p:grpSpPr bwMode="auto">
          <a:xfrm>
            <a:off x="2479675" y="3940178"/>
            <a:ext cx="1538288" cy="169863"/>
            <a:chOff x="602" y="2482"/>
            <a:chExt cx="969" cy="107"/>
          </a:xfrm>
        </p:grpSpPr>
        <p:sp>
          <p:nvSpPr>
            <p:cNvPr id="23597" name="Line 119"/>
            <p:cNvSpPr>
              <a:spLocks noChangeShapeType="1"/>
            </p:cNvSpPr>
            <p:nvPr/>
          </p:nvSpPr>
          <p:spPr bwMode="auto">
            <a:xfrm>
              <a:off x="714" y="2543"/>
              <a:ext cx="8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Oval 120"/>
            <p:cNvSpPr>
              <a:spLocks noChangeArrowheads="1"/>
            </p:cNvSpPr>
            <p:nvPr/>
          </p:nvSpPr>
          <p:spPr bwMode="auto">
            <a:xfrm>
              <a:off x="1513" y="2517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99" name="Rectangle 121"/>
            <p:cNvSpPr>
              <a:spLocks noChangeArrowheads="1"/>
            </p:cNvSpPr>
            <p:nvPr/>
          </p:nvSpPr>
          <p:spPr bwMode="auto">
            <a:xfrm>
              <a:off x="602" y="2482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00" name="Freeform 122"/>
            <p:cNvSpPr>
              <a:spLocks/>
            </p:cNvSpPr>
            <p:nvPr/>
          </p:nvSpPr>
          <p:spPr bwMode="auto">
            <a:xfrm>
              <a:off x="639" y="2539"/>
              <a:ext cx="17" cy="39"/>
            </a:xfrm>
            <a:custGeom>
              <a:avLst/>
              <a:gdLst>
                <a:gd name="T0" fmla="*/ 17 w 17"/>
                <a:gd name="T1" fmla="*/ 0 h 39"/>
                <a:gd name="T2" fmla="*/ 14 w 17"/>
                <a:gd name="T3" fmla="*/ 0 h 39"/>
                <a:gd name="T4" fmla="*/ 9 w 17"/>
                <a:gd name="T5" fmla="*/ 5 h 39"/>
                <a:gd name="T6" fmla="*/ 0 w 17"/>
                <a:gd name="T7" fmla="*/ 11 h 39"/>
                <a:gd name="T8" fmla="*/ 0 w 17"/>
                <a:gd name="T9" fmla="*/ 14 h 39"/>
                <a:gd name="T10" fmla="*/ 9 w 17"/>
                <a:gd name="T11" fmla="*/ 11 h 39"/>
                <a:gd name="T12" fmla="*/ 11 w 17"/>
                <a:gd name="T13" fmla="*/ 8 h 39"/>
                <a:gd name="T14" fmla="*/ 11 w 17"/>
                <a:gd name="T15" fmla="*/ 39 h 39"/>
                <a:gd name="T16" fmla="*/ 17 w 17"/>
                <a:gd name="T17" fmla="*/ 39 h 39"/>
                <a:gd name="T18" fmla="*/ 17 w 17"/>
                <a:gd name="T19" fmla="*/ 2 h 39"/>
                <a:gd name="T20" fmla="*/ 17 w 17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9"/>
                <a:gd name="T35" fmla="*/ 17 w 1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9">
                  <a:moveTo>
                    <a:pt x="17" y="0"/>
                  </a:moveTo>
                  <a:lnTo>
                    <a:pt x="14" y="0"/>
                  </a:lnTo>
                  <a:lnTo>
                    <a:pt x="9" y="5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1" y="39"/>
                  </a:lnTo>
                  <a:lnTo>
                    <a:pt x="17" y="39"/>
                  </a:lnTo>
                  <a:lnTo>
                    <a:pt x="1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2479675" y="3394086"/>
            <a:ext cx="1538288" cy="169863"/>
            <a:chOff x="602" y="2138"/>
            <a:chExt cx="969" cy="107"/>
          </a:xfrm>
        </p:grpSpPr>
        <p:sp>
          <p:nvSpPr>
            <p:cNvPr id="23594" name="Line 124"/>
            <p:cNvSpPr>
              <a:spLocks noChangeShapeType="1"/>
            </p:cNvSpPr>
            <p:nvPr/>
          </p:nvSpPr>
          <p:spPr bwMode="auto">
            <a:xfrm>
              <a:off x="714" y="2204"/>
              <a:ext cx="8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Oval 125"/>
            <p:cNvSpPr>
              <a:spLocks noChangeArrowheads="1"/>
            </p:cNvSpPr>
            <p:nvPr/>
          </p:nvSpPr>
          <p:spPr bwMode="auto">
            <a:xfrm>
              <a:off x="1513" y="2170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96" name="Rectangle 126"/>
            <p:cNvSpPr>
              <a:spLocks noChangeArrowheads="1"/>
            </p:cNvSpPr>
            <p:nvPr/>
          </p:nvSpPr>
          <p:spPr bwMode="auto">
            <a:xfrm>
              <a:off x="602" y="2138"/>
              <a:ext cx="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r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Theory of Liquidity Preference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Equilibrium in the Money Market</a:t>
            </a:r>
            <a:endParaRPr lang="en-US" altLang="en-US" smtClean="0">
              <a:latin typeface="Tahoma" panose="020B0604030504040204" pitchFamily="34" charset="0"/>
            </a:endParaRPr>
          </a:p>
          <a:p>
            <a:pPr lvl="1"/>
            <a:r>
              <a:rPr lang="en-US" altLang="en-US" smtClean="0"/>
              <a:t>Assume the following about the economy:</a:t>
            </a:r>
          </a:p>
          <a:p>
            <a:pPr lvl="2"/>
            <a:r>
              <a:rPr lang="en-US" altLang="en-US" smtClean="0"/>
              <a:t>For any given price level, the interest rate adjusts to balance the supply and demand for money.</a:t>
            </a:r>
          </a:p>
          <a:p>
            <a:pPr lvl="2"/>
            <a:r>
              <a:rPr lang="en-US" altLang="en-US" smtClean="0"/>
              <a:t>The interest rate determines aggregate demand</a:t>
            </a:r>
          </a:p>
          <a:p>
            <a:pPr lvl="3"/>
            <a:r>
              <a:rPr lang="en-US" altLang="en-US" smtClean="0"/>
              <a:t>along with the other factors we saw in Ch. 15</a:t>
            </a:r>
          </a:p>
          <a:p>
            <a:pPr lvl="2"/>
            <a:r>
              <a:rPr lang="en-US" altLang="en-US" smtClean="0"/>
              <a:t>So, Price Level </a:t>
            </a:r>
            <a:r>
              <a:rPr lang="en-US" altLang="en-US" smtClean="0">
                <a:cs typeface="Arial" panose="020B0604020202020204" pitchFamily="34" charset="0"/>
              </a:rPr>
              <a:t>→ Interest Rate → Aggregate Demand. </a:t>
            </a:r>
          </a:p>
          <a:p>
            <a:pPr lvl="2"/>
            <a:r>
              <a:rPr lang="en-US" altLang="en-US" smtClean="0">
                <a:cs typeface="Arial" panose="020B0604020202020204" pitchFamily="34" charset="0"/>
              </a:rPr>
              <a:t>This gives the </a:t>
            </a:r>
            <a:r>
              <a:rPr lang="en-US" altLang="en-US" i="1" smtClean="0">
                <a:cs typeface="Arial" panose="020B0604020202020204" pitchFamily="34" charset="0"/>
              </a:rPr>
              <a:t>AD</a:t>
            </a:r>
            <a:r>
              <a:rPr lang="en-US" altLang="en-US" smtClean="0">
                <a:cs typeface="Arial" panose="020B0604020202020204" pitchFamily="34" charset="0"/>
              </a:rPr>
              <a:t> curve</a:t>
            </a:r>
          </a:p>
          <a:p>
            <a:pPr lvl="2"/>
            <a:r>
              <a:rPr lang="en-US" altLang="en-US" smtClean="0"/>
              <a:t>The level of output is determined by the equality of aggregate demand and aggregate supply.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Downward Slope of the Aggregate Demand Curve: interest rate effect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</a:t>
            </a:r>
            <a:r>
              <a:rPr lang="en-US" altLang="en-US" dirty="0" smtClean="0"/>
              <a:t>verall price level (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)</a:t>
            </a:r>
            <a:r>
              <a:rPr lang="en-US" altLang="en-US" dirty="0" smtClean="0">
                <a:ea typeface="Arial Unicode MS" pitchFamily="34" charset="-128"/>
              </a:rPr>
              <a:t>↑⇒ money demand↑</a:t>
            </a:r>
          </a:p>
          <a:p>
            <a:r>
              <a:rPr lang="en-US" altLang="en-US" dirty="0" smtClean="0"/>
              <a:t>Higher money demand leads to a higher interest rate.</a:t>
            </a:r>
          </a:p>
          <a:p>
            <a:r>
              <a:rPr lang="en-US" altLang="en-US" dirty="0" smtClean="0"/>
              <a:t>At a higher interest rate the quantity of goods and services demanded falls.</a:t>
            </a:r>
          </a:p>
          <a:p>
            <a:pPr lvl="1"/>
            <a:r>
              <a:rPr lang="en-US" altLang="en-US" dirty="0" smtClean="0"/>
              <a:t>interest rate</a:t>
            </a:r>
            <a:r>
              <a:rPr lang="en-US" altLang="en-US" dirty="0" smtClean="0">
                <a:ea typeface="Arial Unicode MS" pitchFamily="34" charset="-128"/>
              </a:rPr>
              <a:t>↑⇒ investment spending by businesses (</a:t>
            </a:r>
            <a:r>
              <a:rPr lang="en-US" altLang="en-US" i="1" dirty="0" smtClean="0">
                <a:ea typeface="Arial Unicode MS" pitchFamily="34" charset="-128"/>
              </a:rPr>
              <a:t>I</a:t>
            </a:r>
            <a:r>
              <a:rPr lang="en-US" altLang="en-US" dirty="0" smtClean="0">
                <a:ea typeface="Arial Unicode MS" pitchFamily="34" charset="-128"/>
              </a:rPr>
              <a:t>)↓</a:t>
            </a:r>
          </a:p>
          <a:p>
            <a:pPr lvl="1"/>
            <a:r>
              <a:rPr lang="en-US" altLang="en-US" dirty="0" smtClean="0">
                <a:ea typeface="Arial Unicode MS" pitchFamily="34" charset="-128"/>
              </a:rPr>
              <a:t>even consumption spending (</a:t>
            </a:r>
            <a:r>
              <a:rPr lang="en-US" altLang="en-US" i="1" dirty="0" smtClean="0">
                <a:ea typeface="Arial Unicode MS" pitchFamily="34" charset="-128"/>
              </a:rPr>
              <a:t>C</a:t>
            </a:r>
            <a:r>
              <a:rPr lang="en-US" altLang="en-US" dirty="0" smtClean="0">
                <a:ea typeface="Arial Unicode MS" pitchFamily="34" charset="-128"/>
              </a:rPr>
              <a:t>) may ↓</a:t>
            </a:r>
          </a:p>
          <a:p>
            <a:r>
              <a:rPr lang="en-US" altLang="en-US" dirty="0" smtClean="0">
                <a:ea typeface="Arial Unicode MS" pitchFamily="34" charset="-128"/>
              </a:rPr>
              <a:t>Therefore, </a:t>
            </a:r>
            <a:r>
              <a:rPr lang="en-US" altLang="en-US" i="1" dirty="0" smtClean="0">
                <a:ea typeface="Arial Unicode MS" pitchFamily="34" charset="-128"/>
              </a:rPr>
              <a:t>P</a:t>
            </a:r>
            <a:r>
              <a:rPr lang="en-US" altLang="en-US" dirty="0" smtClean="0">
                <a:ea typeface="Arial Unicode MS" pitchFamily="34" charset="-128"/>
              </a:rPr>
              <a:t>↑⇒ </a:t>
            </a:r>
            <a:r>
              <a:rPr lang="en-US" altLang="en-US" i="1" dirty="0" smtClean="0">
                <a:ea typeface="Arial Unicode MS" pitchFamily="34" charset="-128"/>
              </a:rPr>
              <a:t>C</a:t>
            </a:r>
            <a:r>
              <a:rPr lang="en-US" altLang="en-US" dirty="0" smtClean="0">
                <a:ea typeface="Arial Unicode MS" pitchFamily="34" charset="-128"/>
              </a:rPr>
              <a:t> + </a:t>
            </a:r>
            <a:r>
              <a:rPr lang="en-US" altLang="en-US" i="1" dirty="0" smtClean="0">
                <a:ea typeface="Arial Unicode MS" pitchFamily="34" charset="-128"/>
              </a:rPr>
              <a:t>I</a:t>
            </a:r>
            <a:r>
              <a:rPr lang="en-US" altLang="en-US" dirty="0" smtClean="0">
                <a:ea typeface="Arial Unicode MS" pitchFamily="34" charset="-128"/>
              </a:rPr>
              <a:t> + </a:t>
            </a:r>
            <a:r>
              <a:rPr lang="en-US" altLang="en-US" i="1" dirty="0" smtClean="0">
                <a:ea typeface="Arial Unicode MS" pitchFamily="34" charset="-128"/>
              </a:rPr>
              <a:t>G</a:t>
            </a:r>
            <a:r>
              <a:rPr lang="en-US" altLang="en-US" dirty="0" smtClean="0">
                <a:ea typeface="Arial Unicode MS" pitchFamily="34" charset="-128"/>
              </a:rPr>
              <a:t> + </a:t>
            </a:r>
            <a:r>
              <a:rPr lang="en-US" altLang="en-US" i="1" dirty="0" smtClean="0">
                <a:ea typeface="Arial Unicode MS" pitchFamily="34" charset="-128"/>
              </a:rPr>
              <a:t>NX </a:t>
            </a:r>
            <a:r>
              <a:rPr lang="en-US" altLang="en-US" dirty="0" smtClean="0">
                <a:ea typeface="Arial Unicode MS" pitchFamily="34" charset="-128"/>
              </a:rPr>
              <a:t>↓</a:t>
            </a: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Downward Slope of the Aggregate Demand Curve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end result of this analysis is a negative relationship between the price level and the quantity of goods and services demanded.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Monetary Policy, expansionary and </a:t>
            </a:r>
            <a:r>
              <a:rPr lang="en-US" dirty="0" err="1" smtClean="0"/>
              <a:t>contractionary</a:t>
            </a:r>
            <a:endParaRPr lang="en-US" dirty="0"/>
          </a:p>
        </p:txBody>
      </p:sp>
      <p:sp>
        <p:nvSpPr>
          <p:cNvPr id="2765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Changes in the Money Supply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Fed can shift the aggregate demand curve when it changes its monetary policy.  </a:t>
            </a:r>
          </a:p>
          <a:p>
            <a:r>
              <a:rPr lang="en-US" altLang="en-US" smtClean="0"/>
              <a:t>An </a:t>
            </a:r>
            <a:r>
              <a:rPr lang="en-US" altLang="en-US" i="1" smtClean="0"/>
              <a:t>increase</a:t>
            </a:r>
            <a:r>
              <a:rPr lang="en-US" altLang="en-US" smtClean="0"/>
              <a:t> in the money supply shifts the money supply curve to the </a:t>
            </a:r>
            <a:r>
              <a:rPr lang="en-US" altLang="en-US" i="1" smtClean="0"/>
              <a:t>right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The interest rate </a:t>
            </a:r>
            <a:r>
              <a:rPr lang="en-US" altLang="en-US" i="1" smtClean="0"/>
              <a:t>falls</a:t>
            </a:r>
            <a:r>
              <a:rPr lang="en-US" altLang="en-US" smtClean="0"/>
              <a:t>.</a:t>
            </a:r>
          </a:p>
          <a:p>
            <a:r>
              <a:rPr lang="en-US" altLang="en-US" i="1" smtClean="0"/>
              <a:t>Falling</a:t>
            </a:r>
            <a:r>
              <a:rPr lang="en-US" altLang="en-US" smtClean="0"/>
              <a:t> interest rates </a:t>
            </a:r>
            <a:r>
              <a:rPr lang="en-US" altLang="en-US" i="1" smtClean="0"/>
              <a:t>increase</a:t>
            </a:r>
            <a:r>
              <a:rPr lang="en-US" altLang="en-US" smtClean="0"/>
              <a:t> the quantity of goods and services demanded.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Expansionary Monetary Policy</a:t>
            </a:r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29721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3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706" name="Group 15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Rectangle 17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0" name="Rectangle 18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9707" name="Line 16"/>
          <p:cNvSpPr>
            <a:spLocks noChangeShapeType="1"/>
          </p:cNvSpPr>
          <p:nvPr/>
        </p:nvSpPr>
        <p:spPr bwMode="auto">
          <a:xfrm>
            <a:off x="7935914" y="1916114"/>
            <a:ext cx="1587" cy="4073525"/>
          </a:xfrm>
          <a:prstGeom prst="line">
            <a:avLst/>
          </a:prstGeom>
          <a:noFill/>
          <a:ln w="61913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Group 19"/>
          <p:cNvGrpSpPr>
            <a:grpSpLocks/>
          </p:cNvGrpSpPr>
          <p:nvPr/>
        </p:nvGrpSpPr>
        <p:grpSpPr bwMode="auto">
          <a:xfrm>
            <a:off x="2640013" y="4992689"/>
            <a:ext cx="5365750" cy="981075"/>
            <a:chOff x="703" y="3145"/>
            <a:chExt cx="3380" cy="618"/>
          </a:xfrm>
        </p:grpSpPr>
        <p:sp>
          <p:nvSpPr>
            <p:cNvPr id="29715" name="Freeform 20"/>
            <p:cNvSpPr>
              <a:spLocks/>
            </p:cNvSpPr>
            <p:nvPr/>
          </p:nvSpPr>
          <p:spPr bwMode="auto">
            <a:xfrm>
              <a:off x="882" y="3232"/>
              <a:ext cx="3159" cy="531"/>
            </a:xfrm>
            <a:custGeom>
              <a:avLst/>
              <a:gdLst>
                <a:gd name="T0" fmla="*/ 0 w 3159"/>
                <a:gd name="T1" fmla="*/ 0 h 531"/>
                <a:gd name="T2" fmla="*/ 3159 w 3159"/>
                <a:gd name="T3" fmla="*/ 0 h 531"/>
                <a:gd name="T4" fmla="*/ 3159 w 3159"/>
                <a:gd name="T5" fmla="*/ 531 h 531"/>
                <a:gd name="T6" fmla="*/ 0 60000 65536"/>
                <a:gd name="T7" fmla="*/ 0 60000 65536"/>
                <a:gd name="T8" fmla="*/ 0 60000 65536"/>
                <a:gd name="T9" fmla="*/ 0 w 3159"/>
                <a:gd name="T10" fmla="*/ 0 h 531"/>
                <a:gd name="T11" fmla="*/ 3159 w 3159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9" h="531">
                  <a:moveTo>
                    <a:pt x="0" y="0"/>
                  </a:moveTo>
                  <a:lnTo>
                    <a:pt x="3159" y="0"/>
                  </a:lnTo>
                  <a:lnTo>
                    <a:pt x="3159" y="531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Oval 21"/>
            <p:cNvSpPr>
              <a:spLocks noChangeArrowheads="1"/>
            </p:cNvSpPr>
            <p:nvPr/>
          </p:nvSpPr>
          <p:spPr bwMode="auto">
            <a:xfrm>
              <a:off x="4002" y="3180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7" name="Rectangle 22"/>
            <p:cNvSpPr>
              <a:spLocks noChangeArrowheads="1"/>
            </p:cNvSpPr>
            <p:nvPr/>
          </p:nvSpPr>
          <p:spPr bwMode="auto">
            <a:xfrm>
              <a:off x="703" y="3145"/>
              <a:ext cx="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709" name="Group 38"/>
          <p:cNvGrpSpPr>
            <a:grpSpLocks/>
          </p:cNvGrpSpPr>
          <p:nvPr/>
        </p:nvGrpSpPr>
        <p:grpSpPr bwMode="auto">
          <a:xfrm>
            <a:off x="2924176" y="4348164"/>
            <a:ext cx="3478213" cy="128587"/>
            <a:chOff x="882" y="2739"/>
            <a:chExt cx="2191" cy="81"/>
          </a:xfrm>
        </p:grpSpPr>
        <p:sp>
          <p:nvSpPr>
            <p:cNvPr id="29713" name="Line 39"/>
            <p:cNvSpPr>
              <a:spLocks noChangeShapeType="1"/>
            </p:cNvSpPr>
            <p:nvPr/>
          </p:nvSpPr>
          <p:spPr bwMode="auto">
            <a:xfrm>
              <a:off x="882" y="2778"/>
              <a:ext cx="2149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Oval 40"/>
            <p:cNvSpPr>
              <a:spLocks noChangeArrowheads="1"/>
            </p:cNvSpPr>
            <p:nvPr/>
          </p:nvSpPr>
          <p:spPr bwMode="auto">
            <a:xfrm>
              <a:off x="2992" y="2739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9710" name="Rectangle 22"/>
          <p:cNvSpPr>
            <a:spLocks noChangeArrowheads="1"/>
          </p:cNvSpPr>
          <p:nvPr/>
        </p:nvSpPr>
        <p:spPr bwMode="auto">
          <a:xfrm>
            <a:off x="2655888" y="4291014"/>
            <a:ext cx="152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i="1">
                <a:solidFill>
                  <a:srgbClr val="000000"/>
                </a:solidFill>
              </a:rPr>
              <a:t>r</a:t>
            </a:r>
            <a:r>
              <a:rPr lang="en-US" altLang="en-US" sz="1700" baseline="-250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11" name="TextBox 2"/>
          <p:cNvSpPr txBox="1">
            <a:spLocks noChangeArrowheads="1"/>
          </p:cNvSpPr>
          <p:nvPr/>
        </p:nvSpPr>
        <p:spPr bwMode="auto">
          <a:xfrm>
            <a:off x="9592415" y="2011363"/>
            <a:ext cx="2491640" cy="224676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Note that expansionary monetary policy can be described as an increase in the money supply or as a cut in interest rates</a:t>
            </a:r>
          </a:p>
        </p:txBody>
      </p:sp>
      <p:cxnSp>
        <p:nvCxnSpPr>
          <p:cNvPr id="29712" name="Straight Arrow Connector 6"/>
          <p:cNvCxnSpPr>
            <a:cxnSpLocks noChangeShapeType="1"/>
          </p:cNvCxnSpPr>
          <p:nvPr/>
        </p:nvCxnSpPr>
        <p:spPr bwMode="auto">
          <a:xfrm>
            <a:off x="6553201" y="3078163"/>
            <a:ext cx="10826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3 Expansionary Monetary Policy</a:t>
            </a:r>
          </a:p>
        </p:txBody>
      </p:sp>
      <p:sp>
        <p:nvSpPr>
          <p:cNvPr id="30723" name="Line 29"/>
          <p:cNvSpPr>
            <a:spLocks noChangeShapeType="1"/>
          </p:cNvSpPr>
          <p:nvPr/>
        </p:nvSpPr>
        <p:spPr bwMode="auto">
          <a:xfrm flipV="1">
            <a:off x="3746500" y="2544763"/>
            <a:ext cx="1588" cy="2178050"/>
          </a:xfrm>
          <a:prstGeom prst="line">
            <a:avLst/>
          </a:prstGeom>
          <a:noFill/>
          <a:ln w="4127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424768" y="3127375"/>
            <a:ext cx="939805" cy="1735138"/>
            <a:chOff x="3717" y="1970"/>
            <a:chExt cx="592" cy="1093"/>
          </a:xfrm>
        </p:grpSpPr>
        <p:sp>
          <p:nvSpPr>
            <p:cNvPr id="30809" name="Line 31"/>
            <p:cNvSpPr>
              <a:spLocks noChangeShapeType="1"/>
            </p:cNvSpPr>
            <p:nvPr/>
          </p:nvSpPr>
          <p:spPr bwMode="auto">
            <a:xfrm>
              <a:off x="3717" y="1970"/>
              <a:ext cx="183" cy="1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32"/>
            <p:cNvSpPr>
              <a:spLocks noChangeShapeType="1"/>
            </p:cNvSpPr>
            <p:nvPr/>
          </p:nvSpPr>
          <p:spPr bwMode="auto">
            <a:xfrm>
              <a:off x="4065" y="3062"/>
              <a:ext cx="244" cy="1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Line 33"/>
          <p:cNvSpPr>
            <a:spLocks noChangeShapeType="1"/>
          </p:cNvSpPr>
          <p:nvPr/>
        </p:nvSpPr>
        <p:spPr bwMode="auto">
          <a:xfrm>
            <a:off x="7281864" y="3113089"/>
            <a:ext cx="2301875" cy="1235075"/>
          </a:xfrm>
          <a:prstGeom prst="line">
            <a:avLst/>
          </a:prstGeom>
          <a:noFill/>
          <a:ln w="4127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Freeform 34"/>
          <p:cNvSpPr>
            <a:spLocks/>
          </p:cNvSpPr>
          <p:nvPr/>
        </p:nvSpPr>
        <p:spPr bwMode="auto">
          <a:xfrm>
            <a:off x="3108325" y="2419351"/>
            <a:ext cx="3327400" cy="2303463"/>
          </a:xfrm>
          <a:custGeom>
            <a:avLst/>
            <a:gdLst>
              <a:gd name="T0" fmla="*/ 0 w 2096"/>
              <a:gd name="T1" fmla="*/ 0 h 1451"/>
              <a:gd name="T2" fmla="*/ 0 w 2096"/>
              <a:gd name="T3" fmla="*/ 2147483647 h 1451"/>
              <a:gd name="T4" fmla="*/ 2147483647 w 2096"/>
              <a:gd name="T5" fmla="*/ 2147483647 h 1451"/>
              <a:gd name="T6" fmla="*/ 0 60000 65536"/>
              <a:gd name="T7" fmla="*/ 0 60000 65536"/>
              <a:gd name="T8" fmla="*/ 0 60000 65536"/>
              <a:gd name="T9" fmla="*/ 0 w 2096"/>
              <a:gd name="T10" fmla="*/ 0 h 1451"/>
              <a:gd name="T11" fmla="*/ 2096 w 2096"/>
              <a:gd name="T12" fmla="*/ 1451 h 14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451">
                <a:moveTo>
                  <a:pt x="0" y="0"/>
                </a:moveTo>
                <a:lnTo>
                  <a:pt x="0" y="1451"/>
                </a:lnTo>
                <a:lnTo>
                  <a:pt x="2096" y="1451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51" name="Line 35"/>
          <p:cNvSpPr>
            <a:spLocks noChangeShapeType="1"/>
          </p:cNvSpPr>
          <p:nvPr/>
        </p:nvSpPr>
        <p:spPr bwMode="auto">
          <a:xfrm>
            <a:off x="2955925" y="3567113"/>
            <a:ext cx="1588" cy="347662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52" name="Line 36"/>
          <p:cNvSpPr>
            <a:spLocks noChangeShapeType="1"/>
          </p:cNvSpPr>
          <p:nvPr/>
        </p:nvSpPr>
        <p:spPr bwMode="auto">
          <a:xfrm>
            <a:off x="3787776" y="3127375"/>
            <a:ext cx="873125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Freeform 37"/>
          <p:cNvSpPr>
            <a:spLocks/>
          </p:cNvSpPr>
          <p:nvPr/>
        </p:nvSpPr>
        <p:spPr bwMode="auto">
          <a:xfrm>
            <a:off x="7129463" y="2390775"/>
            <a:ext cx="3257550" cy="2317750"/>
          </a:xfrm>
          <a:custGeom>
            <a:avLst/>
            <a:gdLst>
              <a:gd name="T0" fmla="*/ 0 w 2052"/>
              <a:gd name="T1" fmla="*/ 0 h 1460"/>
              <a:gd name="T2" fmla="*/ 0 w 2052"/>
              <a:gd name="T3" fmla="*/ 2147483647 h 1460"/>
              <a:gd name="T4" fmla="*/ 2147483647 w 2052"/>
              <a:gd name="T5" fmla="*/ 2147483647 h 1460"/>
              <a:gd name="T6" fmla="*/ 0 60000 65536"/>
              <a:gd name="T7" fmla="*/ 0 60000 65536"/>
              <a:gd name="T8" fmla="*/ 0 60000 65536"/>
              <a:gd name="T9" fmla="*/ 0 w 2052"/>
              <a:gd name="T10" fmla="*/ 0 h 1460"/>
              <a:gd name="T11" fmla="*/ 2052 w 2052"/>
              <a:gd name="T12" fmla="*/ 1460 h 1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2" h="1460">
                <a:moveTo>
                  <a:pt x="0" y="0"/>
                </a:moveTo>
                <a:lnTo>
                  <a:pt x="0" y="1460"/>
                </a:lnTo>
                <a:lnTo>
                  <a:pt x="2052" y="146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772026" y="2544763"/>
            <a:ext cx="341313" cy="2178050"/>
            <a:chOff x="2046" y="1603"/>
            <a:chExt cx="215" cy="1372"/>
          </a:xfrm>
        </p:grpSpPr>
        <p:sp>
          <p:nvSpPr>
            <p:cNvPr id="30807" name="Line 39"/>
            <p:cNvSpPr>
              <a:spLocks noChangeShapeType="1"/>
            </p:cNvSpPr>
            <p:nvPr/>
          </p:nvSpPr>
          <p:spPr bwMode="auto">
            <a:xfrm flipV="1">
              <a:off x="2046" y="1603"/>
              <a:ext cx="1" cy="1372"/>
            </a:xfrm>
            <a:prstGeom prst="line">
              <a:avLst/>
            </a:prstGeom>
            <a:noFill/>
            <a:ln w="4127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Rectangle 40"/>
            <p:cNvSpPr>
              <a:spLocks noChangeArrowheads="1"/>
            </p:cNvSpPr>
            <p:nvPr/>
          </p:nvSpPr>
          <p:spPr bwMode="auto">
            <a:xfrm>
              <a:off x="2079" y="1617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</a:rPr>
                <a:t>MS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31" name="Group 41"/>
          <p:cNvGrpSpPr>
            <a:grpSpLocks/>
          </p:cNvGrpSpPr>
          <p:nvPr/>
        </p:nvGrpSpPr>
        <p:grpSpPr bwMode="auto">
          <a:xfrm>
            <a:off x="3816349" y="2566990"/>
            <a:ext cx="517525" cy="552450"/>
            <a:chOff x="1444" y="1617"/>
            <a:chExt cx="326" cy="348"/>
          </a:xfrm>
        </p:grpSpPr>
        <p:sp>
          <p:nvSpPr>
            <p:cNvPr id="30803" name="Rectangle 42"/>
            <p:cNvSpPr>
              <a:spLocks noChangeArrowheads="1"/>
            </p:cNvSpPr>
            <p:nvPr/>
          </p:nvSpPr>
          <p:spPr bwMode="auto">
            <a:xfrm>
              <a:off x="1444" y="1617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804" name="Rectangle 43"/>
            <p:cNvSpPr>
              <a:spLocks noChangeArrowheads="1"/>
            </p:cNvSpPr>
            <p:nvPr/>
          </p:nvSpPr>
          <p:spPr bwMode="auto">
            <a:xfrm>
              <a:off x="1444" y="1733"/>
              <a:ext cx="3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supply,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805" name="Rectangle 44"/>
            <p:cNvSpPr>
              <a:spLocks noChangeArrowheads="1"/>
            </p:cNvSpPr>
            <p:nvPr/>
          </p:nvSpPr>
          <p:spPr bwMode="auto">
            <a:xfrm>
              <a:off x="1444" y="1849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</a:rPr>
                <a:t>MS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806" name="Freeform 45"/>
            <p:cNvSpPr>
              <a:spLocks/>
            </p:cNvSpPr>
            <p:nvPr/>
          </p:nvSpPr>
          <p:spPr bwMode="auto">
            <a:xfrm>
              <a:off x="1589" y="1907"/>
              <a:ext cx="17" cy="43"/>
            </a:xfrm>
            <a:custGeom>
              <a:avLst/>
              <a:gdLst>
                <a:gd name="T0" fmla="*/ 17 w 17"/>
                <a:gd name="T1" fmla="*/ 0 h 43"/>
                <a:gd name="T2" fmla="*/ 14 w 17"/>
                <a:gd name="T3" fmla="*/ 0 h 43"/>
                <a:gd name="T4" fmla="*/ 9 w 17"/>
                <a:gd name="T5" fmla="*/ 6 h 43"/>
                <a:gd name="T6" fmla="*/ 0 w 17"/>
                <a:gd name="T7" fmla="*/ 12 h 43"/>
                <a:gd name="T8" fmla="*/ 0 w 17"/>
                <a:gd name="T9" fmla="*/ 17 h 43"/>
                <a:gd name="T10" fmla="*/ 6 w 17"/>
                <a:gd name="T11" fmla="*/ 14 h 43"/>
                <a:gd name="T12" fmla="*/ 11 w 17"/>
                <a:gd name="T13" fmla="*/ 9 h 43"/>
                <a:gd name="T14" fmla="*/ 11 w 17"/>
                <a:gd name="T15" fmla="*/ 43 h 43"/>
                <a:gd name="T16" fmla="*/ 17 w 17"/>
                <a:gd name="T17" fmla="*/ 43 h 43"/>
                <a:gd name="T18" fmla="*/ 17 w 17"/>
                <a:gd name="T19" fmla="*/ 3 h 43"/>
                <a:gd name="T20" fmla="*/ 17 w 17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3"/>
                <a:gd name="T35" fmla="*/ 17 w 17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3">
                  <a:moveTo>
                    <a:pt x="17" y="0"/>
                  </a:moveTo>
                  <a:lnTo>
                    <a:pt x="14" y="0"/>
                  </a:lnTo>
                  <a:lnTo>
                    <a:pt x="9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1" y="43"/>
                  </a:lnTo>
                  <a:lnTo>
                    <a:pt x="17" y="43"/>
                  </a:lnTo>
                  <a:lnTo>
                    <a:pt x="1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2" name="Rectangle 46"/>
          <p:cNvSpPr>
            <a:spLocks noChangeArrowheads="1"/>
          </p:cNvSpPr>
          <p:nvPr/>
        </p:nvSpPr>
        <p:spPr bwMode="auto">
          <a:xfrm>
            <a:off x="9564689" y="4321175"/>
            <a:ext cx="706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Aggregate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3" name="Rectangle 47"/>
          <p:cNvSpPr>
            <a:spLocks noChangeArrowheads="1"/>
          </p:cNvSpPr>
          <p:nvPr/>
        </p:nvSpPr>
        <p:spPr bwMode="auto">
          <a:xfrm>
            <a:off x="9467851" y="4505325"/>
            <a:ext cx="6395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demand,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4" name="Rectangle 48"/>
          <p:cNvSpPr>
            <a:spLocks noChangeArrowheads="1"/>
          </p:cNvSpPr>
          <p:nvPr/>
        </p:nvSpPr>
        <p:spPr bwMode="auto">
          <a:xfrm>
            <a:off x="10080625" y="4505325"/>
            <a:ext cx="1025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0000"/>
                </a:solidFill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5" name="Rectangle 49"/>
          <p:cNvSpPr>
            <a:spLocks noChangeArrowheads="1"/>
          </p:cNvSpPr>
          <p:nvPr/>
        </p:nvSpPr>
        <p:spPr bwMode="auto">
          <a:xfrm>
            <a:off x="10177463" y="4505325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0000"/>
                </a:solidFill>
              </a:rPr>
              <a:t>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6" name="Freeform 50"/>
          <p:cNvSpPr>
            <a:spLocks/>
          </p:cNvSpPr>
          <p:nvPr/>
        </p:nvSpPr>
        <p:spPr bwMode="auto">
          <a:xfrm>
            <a:off x="10291764" y="4597401"/>
            <a:ext cx="26987" cy="68263"/>
          </a:xfrm>
          <a:custGeom>
            <a:avLst/>
            <a:gdLst>
              <a:gd name="T0" fmla="*/ 2147483647 w 17"/>
              <a:gd name="T1" fmla="*/ 0 h 43"/>
              <a:gd name="T2" fmla="*/ 2147483647 w 17"/>
              <a:gd name="T3" fmla="*/ 0 h 43"/>
              <a:gd name="T4" fmla="*/ 2147483647 w 17"/>
              <a:gd name="T5" fmla="*/ 2147483647 h 43"/>
              <a:gd name="T6" fmla="*/ 0 w 17"/>
              <a:gd name="T7" fmla="*/ 2147483647 h 43"/>
              <a:gd name="T8" fmla="*/ 0 w 17"/>
              <a:gd name="T9" fmla="*/ 2147483647 h 43"/>
              <a:gd name="T10" fmla="*/ 2147483647 w 17"/>
              <a:gd name="T11" fmla="*/ 2147483647 h 43"/>
              <a:gd name="T12" fmla="*/ 2147483647 w 17"/>
              <a:gd name="T13" fmla="*/ 2147483647 h 43"/>
              <a:gd name="T14" fmla="*/ 2147483647 w 17"/>
              <a:gd name="T15" fmla="*/ 2147483647 h 43"/>
              <a:gd name="T16" fmla="*/ 2147483647 w 17"/>
              <a:gd name="T17" fmla="*/ 2147483647 h 43"/>
              <a:gd name="T18" fmla="*/ 2147483647 w 17"/>
              <a:gd name="T19" fmla="*/ 2147483647 h 43"/>
              <a:gd name="T20" fmla="*/ 2147483647 w 17"/>
              <a:gd name="T21" fmla="*/ 0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43"/>
              <a:gd name="T35" fmla="*/ 17 w 17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43">
                <a:moveTo>
                  <a:pt x="17" y="0"/>
                </a:moveTo>
                <a:lnTo>
                  <a:pt x="12" y="0"/>
                </a:lnTo>
                <a:lnTo>
                  <a:pt x="9" y="6"/>
                </a:lnTo>
                <a:lnTo>
                  <a:pt x="0" y="11"/>
                </a:lnTo>
                <a:lnTo>
                  <a:pt x="0" y="17"/>
                </a:lnTo>
                <a:lnTo>
                  <a:pt x="6" y="14"/>
                </a:lnTo>
                <a:lnTo>
                  <a:pt x="12" y="11"/>
                </a:lnTo>
                <a:lnTo>
                  <a:pt x="12" y="43"/>
                </a:lnTo>
                <a:lnTo>
                  <a:pt x="17" y="43"/>
                </a:lnTo>
                <a:lnTo>
                  <a:pt x="17" y="3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938024" y="3365238"/>
            <a:ext cx="1123953" cy="1611313"/>
            <a:chOff x="3410" y="2119"/>
            <a:chExt cx="708" cy="1015"/>
          </a:xfrm>
        </p:grpSpPr>
        <p:sp>
          <p:nvSpPr>
            <p:cNvPr id="30795" name="Rectangle 54"/>
            <p:cNvSpPr>
              <a:spLocks noChangeArrowheads="1"/>
            </p:cNvSpPr>
            <p:nvPr/>
          </p:nvSpPr>
          <p:spPr bwMode="auto">
            <a:xfrm>
              <a:off x="3875" y="3018"/>
              <a:ext cx="2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1" dirty="0" smtClean="0">
                  <a:solidFill>
                    <a:srgbClr val="000000"/>
                  </a:solidFill>
                </a:rPr>
                <a:t>Y</a:t>
              </a:r>
              <a:r>
                <a:rPr lang="en-US" altLang="en-US" sz="1200" baseline="-25000" dirty="0" smtClean="0">
                  <a:solidFill>
                    <a:srgbClr val="000000"/>
                  </a:solidFill>
                </a:rPr>
                <a:t>1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30797" name="Group 56"/>
            <p:cNvGrpSpPr>
              <a:grpSpLocks/>
            </p:cNvGrpSpPr>
            <p:nvPr/>
          </p:nvGrpSpPr>
          <p:grpSpPr bwMode="auto">
            <a:xfrm>
              <a:off x="3410" y="2119"/>
              <a:ext cx="634" cy="847"/>
              <a:chOff x="3410" y="2119"/>
              <a:chExt cx="634" cy="847"/>
            </a:xfrm>
          </p:grpSpPr>
          <p:sp>
            <p:nvSpPr>
              <p:cNvPr id="30798" name="Freeform 57"/>
              <p:cNvSpPr>
                <a:spLocks/>
              </p:cNvSpPr>
              <p:nvPr/>
            </p:nvSpPr>
            <p:spPr bwMode="auto">
              <a:xfrm>
                <a:off x="3531" y="2171"/>
                <a:ext cx="489" cy="795"/>
              </a:xfrm>
              <a:custGeom>
                <a:avLst/>
                <a:gdLst>
                  <a:gd name="T0" fmla="*/ 0 w 489"/>
                  <a:gd name="T1" fmla="*/ 0 h 795"/>
                  <a:gd name="T2" fmla="*/ 489 w 489"/>
                  <a:gd name="T3" fmla="*/ 0 h 795"/>
                  <a:gd name="T4" fmla="*/ 489 w 489"/>
                  <a:gd name="T5" fmla="*/ 795 h 795"/>
                  <a:gd name="T6" fmla="*/ 0 60000 65536"/>
                  <a:gd name="T7" fmla="*/ 0 60000 65536"/>
                  <a:gd name="T8" fmla="*/ 0 60000 65536"/>
                  <a:gd name="T9" fmla="*/ 0 w 489"/>
                  <a:gd name="T10" fmla="*/ 0 h 795"/>
                  <a:gd name="T11" fmla="*/ 489 w 489"/>
                  <a:gd name="T12" fmla="*/ 795 h 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9" h="795">
                    <a:moveTo>
                      <a:pt x="0" y="0"/>
                    </a:moveTo>
                    <a:lnTo>
                      <a:pt x="489" y="0"/>
                    </a:lnTo>
                    <a:lnTo>
                      <a:pt x="489" y="795"/>
                    </a:lnTo>
                  </a:path>
                </a:pathLst>
              </a:custGeom>
              <a:noFill/>
              <a:ln w="1428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Oval 58"/>
              <p:cNvSpPr>
                <a:spLocks noChangeArrowheads="1"/>
              </p:cNvSpPr>
              <p:nvPr/>
            </p:nvSpPr>
            <p:spPr bwMode="auto">
              <a:xfrm>
                <a:off x="3986" y="2141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0800" name="Group 59"/>
              <p:cNvGrpSpPr>
                <a:grpSpLocks/>
              </p:cNvGrpSpPr>
              <p:nvPr/>
            </p:nvGrpSpPr>
            <p:grpSpPr bwMode="auto">
              <a:xfrm>
                <a:off x="3410" y="2119"/>
                <a:ext cx="65" cy="116"/>
                <a:chOff x="3410" y="2119"/>
                <a:chExt cx="65" cy="116"/>
              </a:xfrm>
            </p:grpSpPr>
            <p:sp>
              <p:nvSpPr>
                <p:cNvPr id="30801" name="Line 60"/>
                <p:cNvSpPr>
                  <a:spLocks noChangeShapeType="1"/>
                </p:cNvSpPr>
                <p:nvPr/>
              </p:nvSpPr>
              <p:spPr bwMode="auto">
                <a:xfrm>
                  <a:off x="3431" y="2126"/>
                  <a:ext cx="44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2" name="Rectangle 61"/>
                <p:cNvSpPr>
                  <a:spLocks noChangeArrowheads="1"/>
                </p:cNvSpPr>
                <p:nvPr/>
              </p:nvSpPr>
              <p:spPr bwMode="auto">
                <a:xfrm>
                  <a:off x="3410" y="2119"/>
                  <a:ext cx="6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i="1">
                      <a:solidFill>
                        <a:srgbClr val="000000"/>
                      </a:solidFill>
                    </a:rPr>
                    <a:t>P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3205163" y="3182940"/>
            <a:ext cx="3271838" cy="1501775"/>
            <a:chOff x="1059" y="2005"/>
            <a:chExt cx="2061" cy="946"/>
          </a:xfrm>
        </p:grpSpPr>
        <p:sp>
          <p:nvSpPr>
            <p:cNvPr id="30789" name="Line 63"/>
            <p:cNvSpPr>
              <a:spLocks noChangeShapeType="1"/>
            </p:cNvSpPr>
            <p:nvPr/>
          </p:nvSpPr>
          <p:spPr bwMode="auto">
            <a:xfrm>
              <a:off x="1059" y="2005"/>
              <a:ext cx="1345" cy="725"/>
            </a:xfrm>
            <a:prstGeom prst="line">
              <a:avLst/>
            </a:prstGeom>
            <a:noFill/>
            <a:ln w="4127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90" name="Group 64"/>
            <p:cNvGrpSpPr>
              <a:grpSpLocks/>
            </p:cNvGrpSpPr>
            <p:nvPr/>
          </p:nvGrpSpPr>
          <p:grpSpPr bwMode="auto">
            <a:xfrm>
              <a:off x="2427" y="2719"/>
              <a:ext cx="693" cy="232"/>
              <a:chOff x="2427" y="2719"/>
              <a:chExt cx="693" cy="232"/>
            </a:xfrm>
          </p:grpSpPr>
          <p:sp>
            <p:nvSpPr>
              <p:cNvPr id="30791" name="Line 65"/>
              <p:cNvSpPr>
                <a:spLocks noChangeShapeType="1"/>
              </p:cNvSpPr>
              <p:nvPr/>
            </p:nvSpPr>
            <p:spPr bwMode="auto">
              <a:xfrm>
                <a:off x="2998" y="2835"/>
                <a:ext cx="3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Rectangle 66"/>
              <p:cNvSpPr>
                <a:spLocks noChangeArrowheads="1"/>
              </p:cNvSpPr>
              <p:nvPr/>
            </p:nvSpPr>
            <p:spPr bwMode="auto">
              <a:xfrm>
                <a:off x="2427" y="2719"/>
                <a:ext cx="6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Money demand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93" name="Rectangle 67"/>
              <p:cNvSpPr>
                <a:spLocks noChangeArrowheads="1"/>
              </p:cNvSpPr>
              <p:nvPr/>
            </p:nvSpPr>
            <p:spPr bwMode="auto">
              <a:xfrm>
                <a:off x="2427" y="2835"/>
                <a:ext cx="5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</a:rPr>
                  <a:t>at price level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94" name="Rectangle 68"/>
              <p:cNvSpPr>
                <a:spLocks noChangeArrowheads="1"/>
              </p:cNvSpPr>
              <p:nvPr/>
            </p:nvSpPr>
            <p:spPr bwMode="auto">
              <a:xfrm>
                <a:off x="2972" y="2835"/>
                <a:ext cx="6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1">
                    <a:solidFill>
                      <a:srgbClr val="000000"/>
                    </a:solidFill>
                  </a:rPr>
                  <a:t>P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7323138" y="2849565"/>
            <a:ext cx="2582862" cy="1370013"/>
            <a:chOff x="3653" y="1795"/>
            <a:chExt cx="1627" cy="863"/>
          </a:xfrm>
        </p:grpSpPr>
        <p:sp>
          <p:nvSpPr>
            <p:cNvPr id="30787" name="Line 70"/>
            <p:cNvSpPr>
              <a:spLocks noChangeShapeType="1"/>
            </p:cNvSpPr>
            <p:nvPr/>
          </p:nvSpPr>
          <p:spPr bwMode="auto">
            <a:xfrm>
              <a:off x="3653" y="1795"/>
              <a:ext cx="1458" cy="778"/>
            </a:xfrm>
            <a:prstGeom prst="line">
              <a:avLst/>
            </a:prstGeom>
            <a:noFill/>
            <a:ln w="4127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Rectangle 71"/>
            <p:cNvSpPr>
              <a:spLocks noChangeArrowheads="1"/>
            </p:cNvSpPr>
            <p:nvPr/>
          </p:nvSpPr>
          <p:spPr bwMode="auto">
            <a:xfrm>
              <a:off x="5109" y="2542"/>
              <a:ext cx="1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</a:rPr>
                <a:t>AD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0742" name="Rectangle 72"/>
          <p:cNvSpPr>
            <a:spLocks noChangeArrowheads="1"/>
          </p:cNvSpPr>
          <p:nvPr/>
        </p:nvSpPr>
        <p:spPr bwMode="auto">
          <a:xfrm>
            <a:off x="5822951" y="4803775"/>
            <a:ext cx="625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3" name="Rectangle 73"/>
          <p:cNvSpPr>
            <a:spLocks noChangeArrowheads="1"/>
          </p:cNvSpPr>
          <p:nvPr/>
        </p:nvSpPr>
        <p:spPr bwMode="auto">
          <a:xfrm>
            <a:off x="5772151" y="4987925"/>
            <a:ext cx="676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of 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4" name="Rectangle 74"/>
          <p:cNvSpPr>
            <a:spLocks noChangeArrowheads="1"/>
          </p:cNvSpPr>
          <p:nvPr/>
        </p:nvSpPr>
        <p:spPr bwMode="auto">
          <a:xfrm>
            <a:off x="2941638" y="48085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5" name="Rectangle 75"/>
          <p:cNvSpPr>
            <a:spLocks noChangeArrowheads="1"/>
          </p:cNvSpPr>
          <p:nvPr/>
        </p:nvSpPr>
        <p:spPr bwMode="auto">
          <a:xfrm>
            <a:off x="2490789" y="2387600"/>
            <a:ext cx="5546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6" name="Rectangle 76"/>
          <p:cNvSpPr>
            <a:spLocks noChangeArrowheads="1"/>
          </p:cNvSpPr>
          <p:nvPr/>
        </p:nvSpPr>
        <p:spPr bwMode="auto">
          <a:xfrm>
            <a:off x="2701925" y="2571750"/>
            <a:ext cx="3318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2914651" y="3344871"/>
            <a:ext cx="881063" cy="184150"/>
            <a:chOff x="876" y="2107"/>
            <a:chExt cx="555" cy="116"/>
          </a:xfrm>
        </p:grpSpPr>
        <p:sp>
          <p:nvSpPr>
            <p:cNvPr id="30782" name="Line 78"/>
            <p:cNvSpPr>
              <a:spLocks noChangeShapeType="1"/>
            </p:cNvSpPr>
            <p:nvPr/>
          </p:nvSpPr>
          <p:spPr bwMode="auto">
            <a:xfrm>
              <a:off x="998" y="2188"/>
              <a:ext cx="402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Oval 79"/>
            <p:cNvSpPr>
              <a:spLocks noChangeArrowheads="1"/>
            </p:cNvSpPr>
            <p:nvPr/>
          </p:nvSpPr>
          <p:spPr bwMode="auto">
            <a:xfrm>
              <a:off x="1373" y="2157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0784" name="Group 80"/>
            <p:cNvGrpSpPr>
              <a:grpSpLocks/>
            </p:cNvGrpSpPr>
            <p:nvPr/>
          </p:nvGrpSpPr>
          <p:grpSpPr bwMode="auto">
            <a:xfrm>
              <a:off x="876" y="2107"/>
              <a:ext cx="55" cy="116"/>
              <a:chOff x="876" y="2107"/>
              <a:chExt cx="55" cy="116"/>
            </a:xfrm>
          </p:grpSpPr>
          <p:sp>
            <p:nvSpPr>
              <p:cNvPr id="30785" name="Rectangle 81"/>
              <p:cNvSpPr>
                <a:spLocks noChangeArrowheads="1"/>
              </p:cNvSpPr>
              <p:nvPr/>
            </p:nvSpPr>
            <p:spPr bwMode="auto">
              <a:xfrm>
                <a:off x="876" y="2107"/>
                <a:ext cx="3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1">
                    <a:solidFill>
                      <a:srgbClr val="000000"/>
                    </a:solidFill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86" name="Freeform 82"/>
              <p:cNvSpPr>
                <a:spLocks/>
              </p:cNvSpPr>
              <p:nvPr/>
            </p:nvSpPr>
            <p:spPr bwMode="auto">
              <a:xfrm>
                <a:off x="913" y="2168"/>
                <a:ext cx="18" cy="41"/>
              </a:xfrm>
              <a:custGeom>
                <a:avLst/>
                <a:gdLst>
                  <a:gd name="T0" fmla="*/ 18 w 18"/>
                  <a:gd name="T1" fmla="*/ 0 h 41"/>
                  <a:gd name="T2" fmla="*/ 15 w 18"/>
                  <a:gd name="T3" fmla="*/ 0 h 41"/>
                  <a:gd name="T4" fmla="*/ 9 w 18"/>
                  <a:gd name="T5" fmla="*/ 6 h 41"/>
                  <a:gd name="T6" fmla="*/ 0 w 18"/>
                  <a:gd name="T7" fmla="*/ 9 h 41"/>
                  <a:gd name="T8" fmla="*/ 0 w 18"/>
                  <a:gd name="T9" fmla="*/ 14 h 41"/>
                  <a:gd name="T10" fmla="*/ 6 w 18"/>
                  <a:gd name="T11" fmla="*/ 12 h 41"/>
                  <a:gd name="T12" fmla="*/ 12 w 18"/>
                  <a:gd name="T13" fmla="*/ 9 h 41"/>
                  <a:gd name="T14" fmla="*/ 12 w 18"/>
                  <a:gd name="T15" fmla="*/ 41 h 41"/>
                  <a:gd name="T16" fmla="*/ 18 w 18"/>
                  <a:gd name="T17" fmla="*/ 41 h 41"/>
                  <a:gd name="T18" fmla="*/ 18 w 18"/>
                  <a:gd name="T19" fmla="*/ 3 h 41"/>
                  <a:gd name="T20" fmla="*/ 18 w 18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41"/>
                  <a:gd name="T35" fmla="*/ 18 w 18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41">
                    <a:moveTo>
                      <a:pt x="18" y="0"/>
                    </a:moveTo>
                    <a:lnTo>
                      <a:pt x="15" y="0"/>
                    </a:lnTo>
                    <a:lnTo>
                      <a:pt x="9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6" y="12"/>
                    </a:lnTo>
                    <a:lnTo>
                      <a:pt x="12" y="9"/>
                    </a:lnTo>
                    <a:lnTo>
                      <a:pt x="12" y="41"/>
                    </a:lnTo>
                    <a:lnTo>
                      <a:pt x="18" y="41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914650" y="3929053"/>
            <a:ext cx="1906588" cy="184149"/>
            <a:chOff x="876" y="2475"/>
            <a:chExt cx="1201" cy="116"/>
          </a:xfrm>
        </p:grpSpPr>
        <p:sp>
          <p:nvSpPr>
            <p:cNvPr id="30779" name="Line 84"/>
            <p:cNvSpPr>
              <a:spLocks noChangeShapeType="1"/>
            </p:cNvSpPr>
            <p:nvPr/>
          </p:nvSpPr>
          <p:spPr bwMode="auto">
            <a:xfrm>
              <a:off x="998" y="2529"/>
              <a:ext cx="1048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Oval 85"/>
            <p:cNvSpPr>
              <a:spLocks noChangeArrowheads="1"/>
            </p:cNvSpPr>
            <p:nvPr/>
          </p:nvSpPr>
          <p:spPr bwMode="auto">
            <a:xfrm>
              <a:off x="2019" y="2507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81" name="Rectangle 86"/>
            <p:cNvSpPr>
              <a:spLocks noChangeArrowheads="1"/>
            </p:cNvSpPr>
            <p:nvPr/>
          </p:nvSpPr>
          <p:spPr bwMode="auto">
            <a:xfrm>
              <a:off x="876" y="2475"/>
              <a:ext cx="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</a:rPr>
                <a:t>r</a:t>
              </a:r>
              <a:r>
                <a:rPr lang="en-US" altLang="en-US" sz="12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0749" name="Rectangle 87"/>
          <p:cNvSpPr>
            <a:spLocks noChangeArrowheads="1"/>
          </p:cNvSpPr>
          <p:nvPr/>
        </p:nvSpPr>
        <p:spPr bwMode="auto">
          <a:xfrm>
            <a:off x="4005263" y="2120900"/>
            <a:ext cx="15725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(a) The Money Market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50" name="Rectangle 88"/>
          <p:cNvSpPr>
            <a:spLocks noChangeArrowheads="1"/>
          </p:cNvSpPr>
          <p:nvPr/>
        </p:nvSpPr>
        <p:spPr bwMode="auto">
          <a:xfrm>
            <a:off x="7548563" y="2101850"/>
            <a:ext cx="2446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(b) The Aggregate-Demand Curve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51" name="Rectangle 89"/>
          <p:cNvSpPr>
            <a:spLocks noChangeArrowheads="1"/>
          </p:cNvSpPr>
          <p:nvPr/>
        </p:nvSpPr>
        <p:spPr bwMode="auto">
          <a:xfrm>
            <a:off x="9739314" y="4786313"/>
            <a:ext cx="625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52" name="Rectangle 90"/>
          <p:cNvSpPr>
            <a:spLocks noChangeArrowheads="1"/>
          </p:cNvSpPr>
          <p:nvPr/>
        </p:nvSpPr>
        <p:spPr bwMode="auto">
          <a:xfrm>
            <a:off x="9675814" y="4970463"/>
            <a:ext cx="6957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of Output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53" name="Rectangle 91"/>
          <p:cNvSpPr>
            <a:spLocks noChangeArrowheads="1"/>
          </p:cNvSpPr>
          <p:nvPr/>
        </p:nvSpPr>
        <p:spPr bwMode="auto">
          <a:xfrm>
            <a:off x="6950075" y="479107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54" name="Rectangle 92"/>
          <p:cNvSpPr>
            <a:spLocks noChangeArrowheads="1"/>
          </p:cNvSpPr>
          <p:nvPr/>
        </p:nvSpPr>
        <p:spPr bwMode="auto">
          <a:xfrm>
            <a:off x="6673851" y="2373313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Price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55" name="Rectangle 93"/>
          <p:cNvSpPr>
            <a:spLocks noChangeArrowheads="1"/>
          </p:cNvSpPr>
          <p:nvPr/>
        </p:nvSpPr>
        <p:spPr bwMode="auto">
          <a:xfrm>
            <a:off x="6656388" y="2557463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Level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7048718" y="5005568"/>
            <a:ext cx="3154363" cy="693738"/>
            <a:chOff x="3400" y="3088"/>
            <a:chExt cx="1987" cy="437"/>
          </a:xfrm>
        </p:grpSpPr>
        <p:sp>
          <p:nvSpPr>
            <p:cNvPr id="30775" name="Line 95"/>
            <p:cNvSpPr>
              <a:spLocks noChangeShapeType="1"/>
            </p:cNvSpPr>
            <p:nvPr/>
          </p:nvSpPr>
          <p:spPr bwMode="auto">
            <a:xfrm>
              <a:off x="4098" y="3088"/>
              <a:ext cx="61" cy="19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Rectangle 96"/>
            <p:cNvSpPr>
              <a:spLocks noChangeArrowheads="1"/>
            </p:cNvSpPr>
            <p:nvPr/>
          </p:nvSpPr>
          <p:spPr bwMode="auto">
            <a:xfrm>
              <a:off x="3400" y="3263"/>
              <a:ext cx="1912" cy="26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7" name="Rectangle 97"/>
            <p:cNvSpPr>
              <a:spLocks noChangeArrowheads="1"/>
            </p:cNvSpPr>
            <p:nvPr/>
          </p:nvSpPr>
          <p:spPr bwMode="auto">
            <a:xfrm>
              <a:off x="3427" y="3282"/>
              <a:ext cx="191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3. . . . which increases the quantity of goods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8" name="Rectangle 98"/>
            <p:cNvSpPr>
              <a:spLocks noChangeArrowheads="1"/>
            </p:cNvSpPr>
            <p:nvPr/>
          </p:nvSpPr>
          <p:spPr bwMode="auto">
            <a:xfrm>
              <a:off x="3427" y="3398"/>
              <a:ext cx="19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and services demanded at a given price level.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Group 99"/>
          <p:cNvGrpSpPr>
            <a:grpSpLocks/>
          </p:cNvGrpSpPr>
          <p:nvPr/>
        </p:nvGrpSpPr>
        <p:grpSpPr bwMode="auto">
          <a:xfrm>
            <a:off x="1693864" y="3722688"/>
            <a:ext cx="1220787" cy="958850"/>
            <a:chOff x="107" y="2345"/>
            <a:chExt cx="769" cy="604"/>
          </a:xfrm>
        </p:grpSpPr>
        <p:sp>
          <p:nvSpPr>
            <p:cNvPr id="30769" name="Line 100"/>
            <p:cNvSpPr>
              <a:spLocks noChangeShapeType="1"/>
            </p:cNvSpPr>
            <p:nvPr/>
          </p:nvSpPr>
          <p:spPr bwMode="auto">
            <a:xfrm flipH="1">
              <a:off x="561" y="2345"/>
              <a:ext cx="315" cy="2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Rectangle 101"/>
            <p:cNvSpPr>
              <a:spLocks noChangeArrowheads="1"/>
            </p:cNvSpPr>
            <p:nvPr/>
          </p:nvSpPr>
          <p:spPr bwMode="auto">
            <a:xfrm>
              <a:off x="107" y="2477"/>
              <a:ext cx="568" cy="47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1" name="Rectangle 102"/>
            <p:cNvSpPr>
              <a:spLocks noChangeArrowheads="1"/>
            </p:cNvSpPr>
            <p:nvPr/>
          </p:nvSpPr>
          <p:spPr bwMode="auto">
            <a:xfrm>
              <a:off x="140" y="2485"/>
              <a:ext cx="40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2. . . .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2" name="Rectangle 103"/>
            <p:cNvSpPr>
              <a:spLocks noChangeArrowheads="1"/>
            </p:cNvSpPr>
            <p:nvPr/>
          </p:nvSpPr>
          <p:spPr bwMode="auto">
            <a:xfrm>
              <a:off x="140" y="2601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3" name="Rectangle 104"/>
            <p:cNvSpPr>
              <a:spLocks noChangeArrowheads="1"/>
            </p:cNvSpPr>
            <p:nvPr/>
          </p:nvSpPr>
          <p:spPr bwMode="auto">
            <a:xfrm>
              <a:off x="140" y="2717"/>
              <a:ext cx="5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interest rate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74" name="Rectangle 105"/>
            <p:cNvSpPr>
              <a:spLocks noChangeArrowheads="1"/>
            </p:cNvSpPr>
            <p:nvPr/>
          </p:nvSpPr>
          <p:spPr bwMode="auto">
            <a:xfrm>
              <a:off x="140" y="2833"/>
              <a:ext cx="36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falls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4092577" y="3154365"/>
            <a:ext cx="2335213" cy="731838"/>
            <a:chOff x="1618" y="1987"/>
            <a:chExt cx="1471" cy="461"/>
          </a:xfrm>
        </p:grpSpPr>
        <p:sp>
          <p:nvSpPr>
            <p:cNvPr id="30764" name="Line 107"/>
            <p:cNvSpPr>
              <a:spLocks noChangeShapeType="1"/>
            </p:cNvSpPr>
            <p:nvPr/>
          </p:nvSpPr>
          <p:spPr bwMode="auto">
            <a:xfrm>
              <a:off x="1618" y="1987"/>
              <a:ext cx="751" cy="28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108"/>
            <p:cNvSpPr>
              <a:spLocks noChangeArrowheads="1"/>
            </p:cNvSpPr>
            <p:nvPr/>
          </p:nvSpPr>
          <p:spPr bwMode="auto">
            <a:xfrm>
              <a:off x="2264" y="2079"/>
              <a:ext cx="822" cy="367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66" name="Rectangle 109"/>
            <p:cNvSpPr>
              <a:spLocks noChangeArrowheads="1"/>
            </p:cNvSpPr>
            <p:nvPr/>
          </p:nvSpPr>
          <p:spPr bwMode="auto">
            <a:xfrm>
              <a:off x="2302" y="2100"/>
              <a:ext cx="7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1. When the Fed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67" name="Rectangle 110"/>
            <p:cNvSpPr>
              <a:spLocks noChangeArrowheads="1"/>
            </p:cNvSpPr>
            <p:nvPr/>
          </p:nvSpPr>
          <p:spPr bwMode="auto">
            <a:xfrm>
              <a:off x="2302" y="2216"/>
              <a:ext cx="5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increases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68" name="Rectangle 111"/>
            <p:cNvSpPr>
              <a:spLocks noChangeArrowheads="1"/>
            </p:cNvSpPr>
            <p:nvPr/>
          </p:nvSpPr>
          <p:spPr bwMode="auto">
            <a:xfrm>
              <a:off x="2302" y="2332"/>
              <a:ext cx="7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money supply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7905750" y="3392489"/>
            <a:ext cx="577850" cy="1316037"/>
            <a:chOff x="4020" y="2137"/>
            <a:chExt cx="364" cy="829"/>
          </a:xfrm>
        </p:grpSpPr>
        <p:sp>
          <p:nvSpPr>
            <p:cNvPr id="30762" name="Freeform 113"/>
            <p:cNvSpPr>
              <a:spLocks/>
            </p:cNvSpPr>
            <p:nvPr/>
          </p:nvSpPr>
          <p:spPr bwMode="auto">
            <a:xfrm>
              <a:off x="4020" y="2171"/>
              <a:ext cx="340" cy="795"/>
            </a:xfrm>
            <a:custGeom>
              <a:avLst/>
              <a:gdLst>
                <a:gd name="T0" fmla="*/ 0 w 340"/>
                <a:gd name="T1" fmla="*/ 0 h 795"/>
                <a:gd name="T2" fmla="*/ 340 w 340"/>
                <a:gd name="T3" fmla="*/ 0 h 795"/>
                <a:gd name="T4" fmla="*/ 340 w 340"/>
                <a:gd name="T5" fmla="*/ 795 h 795"/>
                <a:gd name="T6" fmla="*/ 0 60000 65536"/>
                <a:gd name="T7" fmla="*/ 0 60000 65536"/>
                <a:gd name="T8" fmla="*/ 0 60000 65536"/>
                <a:gd name="T9" fmla="*/ 0 w 340"/>
                <a:gd name="T10" fmla="*/ 0 h 795"/>
                <a:gd name="T11" fmla="*/ 340 w 340"/>
                <a:gd name="T12" fmla="*/ 795 h 7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" h="795">
                  <a:moveTo>
                    <a:pt x="0" y="0"/>
                  </a:moveTo>
                  <a:lnTo>
                    <a:pt x="340" y="0"/>
                  </a:lnTo>
                  <a:lnTo>
                    <a:pt x="340" y="795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Oval 114"/>
            <p:cNvSpPr>
              <a:spLocks noChangeArrowheads="1"/>
            </p:cNvSpPr>
            <p:nvPr/>
          </p:nvSpPr>
          <p:spPr bwMode="auto">
            <a:xfrm>
              <a:off x="4326" y="2137"/>
              <a:ext cx="58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0760" name="TextBox 3"/>
          <p:cNvSpPr txBox="1">
            <a:spLocks noChangeArrowheads="1"/>
          </p:cNvSpPr>
          <p:nvPr/>
        </p:nvSpPr>
        <p:spPr bwMode="auto">
          <a:xfrm>
            <a:off x="1797051" y="5472113"/>
            <a:ext cx="4449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↑⇒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</a:rPr>
              <a:t>r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↓⇒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</a:rPr>
              <a:t>I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↑⇒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</a:rPr>
              <a:t>C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 + 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</a:rPr>
              <a:t>I 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+ 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</a:rPr>
              <a:t>G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 + 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</a:rPr>
              <a:t>NX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↑ ⇒ </a:t>
            </a:r>
            <a:r>
              <a:rPr lang="en-US" altLang="en-US" i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curve shifts right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61" name="TextBox 89"/>
          <p:cNvSpPr txBox="1">
            <a:spLocks noChangeArrowheads="1"/>
          </p:cNvSpPr>
          <p:nvPr/>
        </p:nvSpPr>
        <p:spPr bwMode="auto">
          <a:xfrm>
            <a:off x="1812926" y="6334126"/>
            <a:ext cx="504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And when </a:t>
            </a:r>
            <a:r>
              <a:rPr lang="en-US" altLang="en-US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</a:rPr>
              <a:t>↓</a:t>
            </a:r>
            <a:r>
              <a:rPr lang="en-US" altLang="en-US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the reverse happens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54"/>
          <p:cNvSpPr>
            <a:spLocks noChangeArrowheads="1"/>
          </p:cNvSpPr>
          <p:nvPr/>
        </p:nvSpPr>
        <p:spPr bwMode="auto">
          <a:xfrm>
            <a:off x="8257982" y="4793726"/>
            <a:ext cx="38576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i="1" dirty="0" smtClean="0">
                <a:solidFill>
                  <a:srgbClr val="000000"/>
                </a:solidFill>
              </a:rPr>
              <a:t>Y</a:t>
            </a:r>
            <a:r>
              <a:rPr lang="en-US" altLang="en-US" sz="1200" baseline="-25000" dirty="0" smtClean="0">
                <a:solidFill>
                  <a:srgbClr val="000000"/>
                </a:solidFill>
              </a:rPr>
              <a:t>2</a:t>
            </a:r>
            <a:endParaRPr lang="en-US" altLang="en-US" sz="2400" baseline="-25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Contractionary Monetary Policy</a:t>
            </a: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31770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72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754" name="Group 15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31767" name="Line 16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17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9" name="Rectangle 18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755" name="Line 16"/>
          <p:cNvSpPr>
            <a:spLocks noChangeShapeType="1"/>
          </p:cNvSpPr>
          <p:nvPr/>
        </p:nvSpPr>
        <p:spPr bwMode="auto">
          <a:xfrm>
            <a:off x="4629150" y="1916114"/>
            <a:ext cx="1588" cy="4073525"/>
          </a:xfrm>
          <a:prstGeom prst="line">
            <a:avLst/>
          </a:prstGeom>
          <a:noFill/>
          <a:ln w="61913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6" name="Group 26"/>
          <p:cNvGrpSpPr>
            <a:grpSpLocks/>
          </p:cNvGrpSpPr>
          <p:nvPr/>
        </p:nvGrpSpPr>
        <p:grpSpPr bwMode="auto">
          <a:xfrm>
            <a:off x="2524125" y="3422651"/>
            <a:ext cx="2173288" cy="2551113"/>
            <a:chOff x="630" y="2156"/>
            <a:chExt cx="1369" cy="1607"/>
          </a:xfrm>
        </p:grpSpPr>
        <p:sp>
          <p:nvSpPr>
            <p:cNvPr id="31764" name="Freeform 27"/>
            <p:cNvSpPr>
              <a:spLocks/>
            </p:cNvSpPr>
            <p:nvPr/>
          </p:nvSpPr>
          <p:spPr bwMode="auto">
            <a:xfrm>
              <a:off x="882" y="2286"/>
              <a:ext cx="1075" cy="1477"/>
            </a:xfrm>
            <a:custGeom>
              <a:avLst/>
              <a:gdLst>
                <a:gd name="T0" fmla="*/ 0 w 1075"/>
                <a:gd name="T1" fmla="*/ 0 h 1477"/>
                <a:gd name="T2" fmla="*/ 1075 w 1075"/>
                <a:gd name="T3" fmla="*/ 0 h 1477"/>
                <a:gd name="T4" fmla="*/ 1075 w 1075"/>
                <a:gd name="T5" fmla="*/ 1477 h 1477"/>
                <a:gd name="T6" fmla="*/ 0 60000 65536"/>
                <a:gd name="T7" fmla="*/ 0 60000 65536"/>
                <a:gd name="T8" fmla="*/ 0 60000 65536"/>
                <a:gd name="T9" fmla="*/ 0 w 1075"/>
                <a:gd name="T10" fmla="*/ 0 h 1477"/>
                <a:gd name="T11" fmla="*/ 1075 w 1075"/>
                <a:gd name="T12" fmla="*/ 1477 h 14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477">
                  <a:moveTo>
                    <a:pt x="0" y="0"/>
                  </a:moveTo>
                  <a:lnTo>
                    <a:pt x="1075" y="0"/>
                  </a:lnTo>
                  <a:lnTo>
                    <a:pt x="1075" y="1477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Oval 28"/>
            <p:cNvSpPr>
              <a:spLocks noChangeArrowheads="1"/>
            </p:cNvSpPr>
            <p:nvPr/>
          </p:nvSpPr>
          <p:spPr bwMode="auto">
            <a:xfrm>
              <a:off x="1918" y="2247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66" name="Rectangle 33"/>
            <p:cNvSpPr>
              <a:spLocks noChangeArrowheads="1"/>
            </p:cNvSpPr>
            <p:nvPr/>
          </p:nvSpPr>
          <p:spPr bwMode="auto">
            <a:xfrm>
              <a:off x="630" y="2156"/>
              <a:ext cx="2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2</a:t>
              </a:r>
              <a:endParaRPr lang="en-US" alt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31757" name="Group 34"/>
          <p:cNvGrpSpPr>
            <a:grpSpLocks/>
          </p:cNvGrpSpPr>
          <p:nvPr/>
        </p:nvGrpSpPr>
        <p:grpSpPr bwMode="auto">
          <a:xfrm>
            <a:off x="2643188" y="4314825"/>
            <a:ext cx="3759200" cy="261938"/>
            <a:chOff x="705" y="2718"/>
            <a:chExt cx="2368" cy="165"/>
          </a:xfrm>
        </p:grpSpPr>
        <p:sp>
          <p:nvSpPr>
            <p:cNvPr id="31760" name="Rectangle 36"/>
            <p:cNvSpPr>
              <a:spLocks noChangeArrowheads="1"/>
            </p:cNvSpPr>
            <p:nvPr/>
          </p:nvSpPr>
          <p:spPr bwMode="auto">
            <a:xfrm>
              <a:off x="705" y="2718"/>
              <a:ext cx="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1</a:t>
              </a:r>
              <a:endParaRPr lang="en-US" altLang="en-US" sz="2400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31761" name="Group 38"/>
            <p:cNvGrpSpPr>
              <a:grpSpLocks/>
            </p:cNvGrpSpPr>
            <p:nvPr/>
          </p:nvGrpSpPr>
          <p:grpSpPr bwMode="auto">
            <a:xfrm>
              <a:off x="882" y="2739"/>
              <a:ext cx="2191" cy="81"/>
              <a:chOff x="882" y="2739"/>
              <a:chExt cx="2191" cy="81"/>
            </a:xfrm>
          </p:grpSpPr>
          <p:sp>
            <p:nvSpPr>
              <p:cNvPr id="31762" name="Line 39"/>
              <p:cNvSpPr>
                <a:spLocks noChangeShapeType="1"/>
              </p:cNvSpPr>
              <p:nvPr/>
            </p:nvSpPr>
            <p:spPr bwMode="auto">
              <a:xfrm>
                <a:off x="882" y="2778"/>
                <a:ext cx="2149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Oval 40"/>
              <p:cNvSpPr>
                <a:spLocks noChangeArrowheads="1"/>
              </p:cNvSpPr>
              <p:nvPr/>
            </p:nvSpPr>
            <p:spPr bwMode="auto">
              <a:xfrm>
                <a:off x="2992" y="2739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1758" name="TextBox 41"/>
          <p:cNvSpPr txBox="1">
            <a:spLocks noChangeArrowheads="1"/>
          </p:cNvSpPr>
          <p:nvPr/>
        </p:nvSpPr>
        <p:spPr bwMode="auto">
          <a:xfrm>
            <a:off x="8518526" y="2011363"/>
            <a:ext cx="1890713" cy="2862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Note that contractionary monetary policy can be described as a decrease in the money supply or as a hike in interest rates</a:t>
            </a:r>
          </a:p>
        </p:txBody>
      </p:sp>
      <p:cxnSp>
        <p:nvCxnSpPr>
          <p:cNvPr id="31759" name="Straight Arrow Connector 4"/>
          <p:cNvCxnSpPr>
            <a:cxnSpLocks noChangeShapeType="1"/>
          </p:cNvCxnSpPr>
          <p:nvPr/>
        </p:nvCxnSpPr>
        <p:spPr bwMode="auto">
          <a:xfrm flipH="1">
            <a:off x="4999039" y="2574925"/>
            <a:ext cx="10810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Changes in the Money Supply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the Fed </a:t>
            </a:r>
            <a:r>
              <a:rPr lang="en-US" altLang="en-US" i="1" smtClean="0"/>
              <a:t>increases</a:t>
            </a:r>
            <a:r>
              <a:rPr lang="en-US" altLang="en-US" smtClean="0"/>
              <a:t> the money supply, it </a:t>
            </a:r>
            <a:r>
              <a:rPr lang="en-US" altLang="en-US" i="1" smtClean="0"/>
              <a:t>lowers</a:t>
            </a:r>
            <a:r>
              <a:rPr lang="en-US" altLang="en-US" smtClean="0"/>
              <a:t> the interest rate and </a:t>
            </a:r>
            <a:r>
              <a:rPr lang="en-US" altLang="en-US" i="1" smtClean="0"/>
              <a:t>increases</a:t>
            </a:r>
            <a:r>
              <a:rPr lang="en-US" altLang="en-US" smtClean="0"/>
              <a:t> the quantity of goods and services demanded at any given price level, shifting aggregate-demand to the </a:t>
            </a:r>
            <a:r>
              <a:rPr lang="en-US" altLang="en-US" i="1" smtClean="0"/>
              <a:t>right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When the Fed </a:t>
            </a:r>
            <a:r>
              <a:rPr lang="en-US" altLang="en-US" i="1" smtClean="0"/>
              <a:t>reduces</a:t>
            </a:r>
            <a:r>
              <a:rPr lang="en-US" altLang="en-US" smtClean="0"/>
              <a:t> the money supply, it </a:t>
            </a:r>
            <a:r>
              <a:rPr lang="en-US" altLang="en-US" i="1" smtClean="0"/>
              <a:t>raises</a:t>
            </a:r>
            <a:r>
              <a:rPr lang="en-US" altLang="en-US" smtClean="0"/>
              <a:t> the interest rate and </a:t>
            </a:r>
            <a:r>
              <a:rPr lang="en-US" altLang="en-US" i="1" smtClean="0"/>
              <a:t>reduces</a:t>
            </a:r>
            <a:r>
              <a:rPr lang="en-US" altLang="en-US" smtClean="0"/>
              <a:t> the quantity of goods and services demanded at any given price level, shifting aggregate-demand to the </a:t>
            </a:r>
            <a:r>
              <a:rPr lang="en-US" altLang="en-US" i="1" smtClean="0"/>
              <a:t>left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Table 1 The </a:t>
            </a:r>
            <a:r>
              <a:rPr lang="en-US" altLang="en-US" dirty="0" smtClean="0"/>
              <a:t>aggregate-demand curve: summary (a)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79600" y="1444626"/>
          <a:ext cx="8205788" cy="2290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Why Does the Aggregate-Demand Curve Slope Downward?</a:t>
                      </a:r>
                      <a:endParaRPr lang="en-US" sz="1800" dirty="0"/>
                    </a:p>
                  </a:txBody>
                  <a:tcPr marL="91439" marR="91439"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 The Wealth Effect: A lower price level increases real wealth, which stimulates spending on consumption.</a:t>
                      </a:r>
                      <a:endParaRPr lang="en-US" sz="1800" dirty="0"/>
                    </a:p>
                  </a:txBody>
                  <a:tcPr marL="91439" marR="91439"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 The Interest-Rate Effect: A lower price level reduces the interest rate, which stimulates spending on investment.</a:t>
                      </a:r>
                    </a:p>
                  </a:txBody>
                  <a:tcPr marL="91439" marR="91439"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 The Exchange-Rate Effect: A lower price level causes the real exchange rate to depreciate, which stimulates spending on net exports</a:t>
                      </a:r>
                      <a:endParaRPr lang="en-US" sz="1800" dirty="0"/>
                    </a:p>
                  </a:txBody>
                  <a:tcPr marL="91439" marR="91439"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7943850" y="1903414"/>
            <a:ext cx="1588" cy="4073525"/>
          </a:xfrm>
          <a:prstGeom prst="line">
            <a:avLst/>
          </a:prstGeom>
          <a:noFill/>
          <a:ln w="61913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4629150" y="1893889"/>
            <a:ext cx="1588" cy="4073525"/>
          </a:xfrm>
          <a:prstGeom prst="line">
            <a:avLst/>
          </a:prstGeom>
          <a:noFill/>
          <a:ln w="61913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33835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37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2" name="Group 15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33832" name="Line 16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Rectangle 17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34" name="Rectangle 18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9" name="Group 38"/>
          <p:cNvGrpSpPr>
            <a:grpSpLocks/>
          </p:cNvGrpSpPr>
          <p:nvPr/>
        </p:nvGrpSpPr>
        <p:grpSpPr bwMode="auto">
          <a:xfrm>
            <a:off x="2924176" y="4348164"/>
            <a:ext cx="3478213" cy="128587"/>
            <a:chOff x="882" y="2739"/>
            <a:chExt cx="2191" cy="81"/>
          </a:xfrm>
        </p:grpSpPr>
        <p:sp>
          <p:nvSpPr>
            <p:cNvPr id="33830" name="Line 39"/>
            <p:cNvSpPr>
              <a:spLocks noChangeShapeType="1"/>
            </p:cNvSpPr>
            <p:nvPr/>
          </p:nvSpPr>
          <p:spPr bwMode="auto">
            <a:xfrm>
              <a:off x="882" y="2778"/>
              <a:ext cx="2149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Oval 40"/>
            <p:cNvSpPr>
              <a:spLocks noChangeArrowheads="1"/>
            </p:cNvSpPr>
            <p:nvPr/>
          </p:nvSpPr>
          <p:spPr bwMode="auto">
            <a:xfrm>
              <a:off x="2992" y="2739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2640013" y="4992689"/>
            <a:ext cx="5391150" cy="1336675"/>
            <a:chOff x="703" y="3145"/>
            <a:chExt cx="3396" cy="842"/>
          </a:xfrm>
        </p:grpSpPr>
        <p:sp>
          <p:nvSpPr>
            <p:cNvPr id="33824" name="Freeform 20"/>
            <p:cNvSpPr>
              <a:spLocks/>
            </p:cNvSpPr>
            <p:nvPr/>
          </p:nvSpPr>
          <p:spPr bwMode="auto">
            <a:xfrm>
              <a:off x="882" y="3232"/>
              <a:ext cx="3159" cy="531"/>
            </a:xfrm>
            <a:custGeom>
              <a:avLst/>
              <a:gdLst>
                <a:gd name="T0" fmla="*/ 0 w 3159"/>
                <a:gd name="T1" fmla="*/ 0 h 531"/>
                <a:gd name="T2" fmla="*/ 3159 w 3159"/>
                <a:gd name="T3" fmla="*/ 0 h 531"/>
                <a:gd name="T4" fmla="*/ 3159 w 3159"/>
                <a:gd name="T5" fmla="*/ 531 h 531"/>
                <a:gd name="T6" fmla="*/ 0 60000 65536"/>
                <a:gd name="T7" fmla="*/ 0 60000 65536"/>
                <a:gd name="T8" fmla="*/ 0 60000 65536"/>
                <a:gd name="T9" fmla="*/ 0 w 3159"/>
                <a:gd name="T10" fmla="*/ 0 h 531"/>
                <a:gd name="T11" fmla="*/ 3159 w 3159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9" h="531">
                  <a:moveTo>
                    <a:pt x="0" y="0"/>
                  </a:moveTo>
                  <a:lnTo>
                    <a:pt x="3159" y="0"/>
                  </a:lnTo>
                  <a:lnTo>
                    <a:pt x="3159" y="531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Oval 21"/>
            <p:cNvSpPr>
              <a:spLocks noChangeArrowheads="1"/>
            </p:cNvSpPr>
            <p:nvPr/>
          </p:nvSpPr>
          <p:spPr bwMode="auto">
            <a:xfrm>
              <a:off x="4002" y="3180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6" name="Rectangle 22"/>
            <p:cNvSpPr>
              <a:spLocks noChangeArrowheads="1"/>
            </p:cNvSpPr>
            <p:nvPr/>
          </p:nvSpPr>
          <p:spPr bwMode="auto">
            <a:xfrm>
              <a:off x="703" y="3145"/>
              <a:ext cx="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3827" name="Group 23"/>
            <p:cNvGrpSpPr>
              <a:grpSpLocks/>
            </p:cNvGrpSpPr>
            <p:nvPr/>
          </p:nvGrpSpPr>
          <p:grpSpPr bwMode="auto">
            <a:xfrm>
              <a:off x="3930" y="3805"/>
              <a:ext cx="169" cy="182"/>
              <a:chOff x="3930" y="3805"/>
              <a:chExt cx="169" cy="182"/>
            </a:xfrm>
          </p:grpSpPr>
          <p:sp>
            <p:nvSpPr>
              <p:cNvPr id="33828" name="Rectangle 24"/>
              <p:cNvSpPr>
                <a:spLocks noChangeArrowheads="1"/>
              </p:cNvSpPr>
              <p:nvPr/>
            </p:nvSpPr>
            <p:spPr bwMode="auto">
              <a:xfrm>
                <a:off x="3930" y="3822"/>
                <a:ext cx="16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1700" baseline="-25000">
                    <a:solidFill>
                      <a:srgbClr val="000000"/>
                    </a:solidFill>
                  </a:rPr>
                  <a:t>3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9" name="Rectangle 25"/>
              <p:cNvSpPr>
                <a:spLocks noChangeArrowheads="1"/>
              </p:cNvSpPr>
              <p:nvPr/>
            </p:nvSpPr>
            <p:spPr bwMode="auto">
              <a:xfrm>
                <a:off x="4055" y="3805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2524125" y="3422651"/>
            <a:ext cx="2205038" cy="2906713"/>
            <a:chOff x="630" y="2156"/>
            <a:chExt cx="1389" cy="1831"/>
          </a:xfrm>
        </p:grpSpPr>
        <p:sp>
          <p:nvSpPr>
            <p:cNvPr id="33817" name="Freeform 27"/>
            <p:cNvSpPr>
              <a:spLocks/>
            </p:cNvSpPr>
            <p:nvPr/>
          </p:nvSpPr>
          <p:spPr bwMode="auto">
            <a:xfrm>
              <a:off x="882" y="2286"/>
              <a:ext cx="1075" cy="1477"/>
            </a:xfrm>
            <a:custGeom>
              <a:avLst/>
              <a:gdLst>
                <a:gd name="T0" fmla="*/ 0 w 1075"/>
                <a:gd name="T1" fmla="*/ 0 h 1477"/>
                <a:gd name="T2" fmla="*/ 1075 w 1075"/>
                <a:gd name="T3" fmla="*/ 0 h 1477"/>
                <a:gd name="T4" fmla="*/ 1075 w 1075"/>
                <a:gd name="T5" fmla="*/ 1477 h 1477"/>
                <a:gd name="T6" fmla="*/ 0 60000 65536"/>
                <a:gd name="T7" fmla="*/ 0 60000 65536"/>
                <a:gd name="T8" fmla="*/ 0 60000 65536"/>
                <a:gd name="T9" fmla="*/ 0 w 1075"/>
                <a:gd name="T10" fmla="*/ 0 h 1477"/>
                <a:gd name="T11" fmla="*/ 1075 w 1075"/>
                <a:gd name="T12" fmla="*/ 1477 h 14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477">
                  <a:moveTo>
                    <a:pt x="0" y="0"/>
                  </a:moveTo>
                  <a:lnTo>
                    <a:pt x="1075" y="0"/>
                  </a:lnTo>
                  <a:lnTo>
                    <a:pt x="1075" y="1477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Oval 28"/>
            <p:cNvSpPr>
              <a:spLocks noChangeArrowheads="1"/>
            </p:cNvSpPr>
            <p:nvPr/>
          </p:nvSpPr>
          <p:spPr bwMode="auto">
            <a:xfrm>
              <a:off x="1918" y="2247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3819" name="Group 29"/>
            <p:cNvGrpSpPr>
              <a:grpSpLocks/>
            </p:cNvGrpSpPr>
            <p:nvPr/>
          </p:nvGrpSpPr>
          <p:grpSpPr bwMode="auto">
            <a:xfrm>
              <a:off x="1850" y="3805"/>
              <a:ext cx="169" cy="182"/>
              <a:chOff x="1850" y="3805"/>
              <a:chExt cx="169" cy="182"/>
            </a:xfrm>
          </p:grpSpPr>
          <p:sp>
            <p:nvSpPr>
              <p:cNvPr id="33821" name="Rectangle 30"/>
              <p:cNvSpPr>
                <a:spLocks noChangeArrowheads="1"/>
              </p:cNvSpPr>
              <p:nvPr/>
            </p:nvSpPr>
            <p:spPr bwMode="auto">
              <a:xfrm>
                <a:off x="1850" y="3822"/>
                <a:ext cx="11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</a:rPr>
                  <a:t>M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2" name="Rectangle 31"/>
              <p:cNvSpPr>
                <a:spLocks noChangeArrowheads="1"/>
              </p:cNvSpPr>
              <p:nvPr/>
            </p:nvSpPr>
            <p:spPr bwMode="auto">
              <a:xfrm>
                <a:off x="1975" y="3805"/>
                <a:ext cx="4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3" name="Freeform 32"/>
              <p:cNvSpPr>
                <a:spLocks/>
              </p:cNvSpPr>
              <p:nvPr/>
            </p:nvSpPr>
            <p:spPr bwMode="auto">
              <a:xfrm>
                <a:off x="1980" y="3913"/>
                <a:ext cx="26" cy="60"/>
              </a:xfrm>
              <a:custGeom>
                <a:avLst/>
                <a:gdLst>
                  <a:gd name="T0" fmla="*/ 26 w 26"/>
                  <a:gd name="T1" fmla="*/ 0 h 60"/>
                  <a:gd name="T2" fmla="*/ 21 w 26"/>
                  <a:gd name="T3" fmla="*/ 0 h 60"/>
                  <a:gd name="T4" fmla="*/ 13 w 26"/>
                  <a:gd name="T5" fmla="*/ 4 h 60"/>
                  <a:gd name="T6" fmla="*/ 0 w 26"/>
                  <a:gd name="T7" fmla="*/ 13 h 60"/>
                  <a:gd name="T8" fmla="*/ 0 w 26"/>
                  <a:gd name="T9" fmla="*/ 22 h 60"/>
                  <a:gd name="T10" fmla="*/ 8 w 26"/>
                  <a:gd name="T11" fmla="*/ 17 h 60"/>
                  <a:gd name="T12" fmla="*/ 17 w 26"/>
                  <a:gd name="T13" fmla="*/ 13 h 60"/>
                  <a:gd name="T14" fmla="*/ 17 w 26"/>
                  <a:gd name="T15" fmla="*/ 60 h 60"/>
                  <a:gd name="T16" fmla="*/ 26 w 26"/>
                  <a:gd name="T17" fmla="*/ 60 h 60"/>
                  <a:gd name="T18" fmla="*/ 26 w 26"/>
                  <a:gd name="T19" fmla="*/ 4 h 60"/>
                  <a:gd name="T20" fmla="*/ 26 w 26"/>
                  <a:gd name="T21" fmla="*/ 0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60"/>
                  <a:gd name="T35" fmla="*/ 26 w 26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60">
                    <a:moveTo>
                      <a:pt x="26" y="0"/>
                    </a:moveTo>
                    <a:lnTo>
                      <a:pt x="21" y="0"/>
                    </a:lnTo>
                    <a:lnTo>
                      <a:pt x="13" y="4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8" y="17"/>
                    </a:lnTo>
                    <a:lnTo>
                      <a:pt x="17" y="13"/>
                    </a:lnTo>
                    <a:lnTo>
                      <a:pt x="17" y="60"/>
                    </a:lnTo>
                    <a:lnTo>
                      <a:pt x="26" y="60"/>
                    </a:lnTo>
                    <a:lnTo>
                      <a:pt x="26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0" name="Rectangle 33"/>
            <p:cNvSpPr>
              <a:spLocks noChangeArrowheads="1"/>
            </p:cNvSpPr>
            <p:nvPr/>
          </p:nvSpPr>
          <p:spPr bwMode="auto">
            <a:xfrm>
              <a:off x="630" y="2156"/>
              <a:ext cx="2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1</a:t>
              </a:r>
              <a:endParaRPr lang="en-US" altLang="en-US" sz="17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2562226" y="4267200"/>
            <a:ext cx="3971925" cy="2000250"/>
            <a:chOff x="630" y="2156"/>
            <a:chExt cx="1406" cy="1917"/>
          </a:xfrm>
        </p:grpSpPr>
        <p:sp>
          <p:nvSpPr>
            <p:cNvPr id="33811" name="Freeform 27"/>
            <p:cNvSpPr>
              <a:spLocks/>
            </p:cNvSpPr>
            <p:nvPr/>
          </p:nvSpPr>
          <p:spPr bwMode="auto">
            <a:xfrm>
              <a:off x="882" y="2286"/>
              <a:ext cx="1075" cy="1477"/>
            </a:xfrm>
            <a:custGeom>
              <a:avLst/>
              <a:gdLst>
                <a:gd name="T0" fmla="*/ 0 w 1075"/>
                <a:gd name="T1" fmla="*/ 0 h 1477"/>
                <a:gd name="T2" fmla="*/ 1075 w 1075"/>
                <a:gd name="T3" fmla="*/ 0 h 1477"/>
                <a:gd name="T4" fmla="*/ 1075 w 1075"/>
                <a:gd name="T5" fmla="*/ 1477 h 1477"/>
                <a:gd name="T6" fmla="*/ 0 60000 65536"/>
                <a:gd name="T7" fmla="*/ 0 60000 65536"/>
                <a:gd name="T8" fmla="*/ 0 60000 65536"/>
                <a:gd name="T9" fmla="*/ 0 w 1075"/>
                <a:gd name="T10" fmla="*/ 0 h 1477"/>
                <a:gd name="T11" fmla="*/ 1075 w 1075"/>
                <a:gd name="T12" fmla="*/ 1477 h 14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" h="1477">
                  <a:moveTo>
                    <a:pt x="0" y="0"/>
                  </a:moveTo>
                  <a:lnTo>
                    <a:pt x="1075" y="0"/>
                  </a:lnTo>
                  <a:lnTo>
                    <a:pt x="1075" y="1477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Oval 28"/>
            <p:cNvSpPr>
              <a:spLocks noChangeArrowheads="1"/>
            </p:cNvSpPr>
            <p:nvPr/>
          </p:nvSpPr>
          <p:spPr bwMode="auto">
            <a:xfrm>
              <a:off x="1918" y="2247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3813" name="Group 29"/>
            <p:cNvGrpSpPr>
              <a:grpSpLocks/>
            </p:cNvGrpSpPr>
            <p:nvPr/>
          </p:nvGrpSpPr>
          <p:grpSpPr bwMode="auto">
            <a:xfrm>
              <a:off x="1901" y="3805"/>
              <a:ext cx="135" cy="268"/>
              <a:chOff x="1901" y="3805"/>
              <a:chExt cx="135" cy="268"/>
            </a:xfrm>
          </p:grpSpPr>
          <p:sp>
            <p:nvSpPr>
              <p:cNvPr id="33815" name="Rectangle 30"/>
              <p:cNvSpPr>
                <a:spLocks noChangeArrowheads="1"/>
              </p:cNvSpPr>
              <p:nvPr/>
            </p:nvSpPr>
            <p:spPr bwMode="auto">
              <a:xfrm>
                <a:off x="1901" y="3822"/>
                <a:ext cx="13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i="1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1700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24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6" name="Rectangle 31"/>
              <p:cNvSpPr>
                <a:spLocks noChangeArrowheads="1"/>
              </p:cNvSpPr>
              <p:nvPr/>
            </p:nvSpPr>
            <p:spPr bwMode="auto">
              <a:xfrm>
                <a:off x="1975" y="3805"/>
                <a:ext cx="2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s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3814" name="Rectangle 33"/>
            <p:cNvSpPr>
              <a:spLocks noChangeArrowheads="1"/>
            </p:cNvSpPr>
            <p:nvPr/>
          </p:nvSpPr>
          <p:spPr bwMode="auto">
            <a:xfrm>
              <a:off x="630" y="2156"/>
              <a:ext cx="11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2</a:t>
              </a:r>
              <a:endParaRPr lang="en-US" alt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7376" y="104775"/>
            <a:ext cx="7345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When the Fed changes the money supply, it also changes the interest rate. Therefore, the Fed’s monetary policy can be described by the money supply or by the interest rate.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224839" y="1441450"/>
            <a:ext cx="2428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Expansionary monetary policy = money supply ↑ or interest rate ↓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8226426" y="3033713"/>
            <a:ext cx="2428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Contractionary monetary policy = money supply ↓ or interest rate ↑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Role of Interest-Rate Targets in Fed Policy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Monetary policy can be described </a:t>
            </a:r>
          </a:p>
          <a:p>
            <a:pPr lvl="1"/>
            <a:r>
              <a:rPr lang="en-US" altLang="en-US" smtClean="0"/>
              <a:t>either in terms of the money supply </a:t>
            </a:r>
          </a:p>
          <a:p>
            <a:pPr lvl="1"/>
            <a:r>
              <a:rPr lang="en-US" altLang="en-US" smtClean="0"/>
              <a:t>or in terms of the interest rate.</a:t>
            </a:r>
          </a:p>
          <a:p>
            <a:r>
              <a:rPr lang="en-US" altLang="en-US" smtClean="0"/>
              <a:t>Changes in monetary policy can be viewed </a:t>
            </a:r>
          </a:p>
          <a:p>
            <a:pPr lvl="1"/>
            <a:r>
              <a:rPr lang="en-US" altLang="en-US" smtClean="0"/>
              <a:t>either in terms of a changing target for the interest rate </a:t>
            </a:r>
          </a:p>
          <a:p>
            <a:pPr lvl="1"/>
            <a:r>
              <a:rPr lang="en-US" altLang="en-US" smtClean="0"/>
              <a:t>or in terms of a change in the money supply</a:t>
            </a:r>
            <a:r>
              <a:rPr lang="en-US" altLang="en-US" i="1" smtClean="0"/>
              <a:t>.</a:t>
            </a:r>
          </a:p>
          <a:p>
            <a:r>
              <a:rPr lang="en-US" altLang="en-US" smtClean="0"/>
              <a:t>A target for the </a:t>
            </a:r>
            <a:r>
              <a:rPr lang="en-US" altLang="en-US" smtClean="0">
                <a:solidFill>
                  <a:srgbClr val="FF0000"/>
                </a:solidFill>
              </a:rPr>
              <a:t>federal funds rate </a:t>
            </a:r>
            <a:r>
              <a:rPr lang="en-US" altLang="en-US" smtClean="0"/>
              <a:t>affects the money market equilibrium, which influences aggregate demand.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397251" y="3810000"/>
            <a:ext cx="5667375" cy="1138238"/>
          </a:xfrm>
          <a:prstGeom prst="line">
            <a:avLst/>
          </a:prstGeom>
          <a:noFill/>
          <a:ln w="5715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Expansionary Monetary Policy: Criticisms</a:t>
            </a:r>
          </a:p>
        </p:txBody>
      </p:sp>
      <p:sp>
        <p:nvSpPr>
          <p:cNvPr id="35844" name="Freeform 3"/>
          <p:cNvSpPr>
            <a:spLocks/>
          </p:cNvSpPr>
          <p:nvPr/>
        </p:nvSpPr>
        <p:spPr bwMode="auto">
          <a:xfrm>
            <a:off x="2903539" y="1201739"/>
            <a:ext cx="7069137" cy="4772025"/>
          </a:xfrm>
          <a:custGeom>
            <a:avLst/>
            <a:gdLst>
              <a:gd name="T0" fmla="*/ 0 w 4453"/>
              <a:gd name="T1" fmla="*/ 0 h 3006"/>
              <a:gd name="T2" fmla="*/ 0 w 4453"/>
              <a:gd name="T3" fmla="*/ 2147483647 h 3006"/>
              <a:gd name="T4" fmla="*/ 2147483647 w 4453"/>
              <a:gd name="T5" fmla="*/ 2147483647 h 3006"/>
              <a:gd name="T6" fmla="*/ 0 60000 65536"/>
              <a:gd name="T7" fmla="*/ 0 60000 65536"/>
              <a:gd name="T8" fmla="*/ 0 60000 65536"/>
              <a:gd name="T9" fmla="*/ 0 w 4453"/>
              <a:gd name="T10" fmla="*/ 0 h 3006"/>
              <a:gd name="T11" fmla="*/ 4453 w 4453"/>
              <a:gd name="T12" fmla="*/ 3006 h 3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3" h="3006">
                <a:moveTo>
                  <a:pt x="0" y="0"/>
                </a:moveTo>
                <a:lnTo>
                  <a:pt x="0" y="3006"/>
                </a:lnTo>
                <a:lnTo>
                  <a:pt x="4453" y="3006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8816975" y="6061075"/>
            <a:ext cx="11509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9282114" y="6335713"/>
            <a:ext cx="690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003426" y="1196975"/>
            <a:ext cx="788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2317750" y="1471613"/>
            <a:ext cx="472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2667000" y="60674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5850" name="Group 9"/>
          <p:cNvGrpSpPr>
            <a:grpSpLocks/>
          </p:cNvGrpSpPr>
          <p:nvPr/>
        </p:nvGrpSpPr>
        <p:grpSpPr bwMode="auto">
          <a:xfrm>
            <a:off x="3355975" y="3052765"/>
            <a:ext cx="6497638" cy="2695575"/>
            <a:chOff x="1154" y="1923"/>
            <a:chExt cx="4093" cy="1698"/>
          </a:xfrm>
        </p:grpSpPr>
        <p:sp>
          <p:nvSpPr>
            <p:cNvPr id="35870" name="Line 10"/>
            <p:cNvSpPr>
              <a:spLocks noChangeShapeType="1"/>
            </p:cNvSpPr>
            <p:nvPr/>
          </p:nvSpPr>
          <p:spPr bwMode="auto">
            <a:xfrm>
              <a:off x="1154" y="1923"/>
              <a:ext cx="3560" cy="1607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Rectangle 11"/>
            <p:cNvSpPr>
              <a:spLocks noChangeArrowheads="1"/>
            </p:cNvSpPr>
            <p:nvPr/>
          </p:nvSpPr>
          <p:spPr bwMode="auto">
            <a:xfrm>
              <a:off x="4792" y="3283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2" name="Rectangle 12"/>
            <p:cNvSpPr>
              <a:spLocks noChangeArrowheads="1"/>
            </p:cNvSpPr>
            <p:nvPr/>
          </p:nvSpPr>
          <p:spPr bwMode="auto">
            <a:xfrm>
              <a:off x="4749" y="3456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1" name="Group 15"/>
          <p:cNvGrpSpPr>
            <a:grpSpLocks/>
          </p:cNvGrpSpPr>
          <p:nvPr/>
        </p:nvGrpSpPr>
        <p:grpSpPr bwMode="auto">
          <a:xfrm>
            <a:off x="6335717" y="1889125"/>
            <a:ext cx="754063" cy="4084638"/>
            <a:chOff x="3031" y="1190"/>
            <a:chExt cx="475" cy="2573"/>
          </a:xfrm>
        </p:grpSpPr>
        <p:sp>
          <p:nvSpPr>
            <p:cNvPr id="35867" name="Line 16"/>
            <p:cNvSpPr>
              <a:spLocks noChangeShapeType="1"/>
            </p:cNvSpPr>
            <p:nvPr/>
          </p:nvSpPr>
          <p:spPr bwMode="auto">
            <a:xfrm>
              <a:off x="3031" y="1197"/>
              <a:ext cx="1" cy="2566"/>
            </a:xfrm>
            <a:prstGeom prst="line">
              <a:avLst/>
            </a:prstGeom>
            <a:noFill/>
            <a:ln w="61913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Rectangle 17"/>
            <p:cNvSpPr>
              <a:spLocks noChangeArrowheads="1"/>
            </p:cNvSpPr>
            <p:nvPr/>
          </p:nvSpPr>
          <p:spPr bwMode="auto">
            <a:xfrm>
              <a:off x="3093" y="1190"/>
              <a:ext cx="4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Money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9" name="Rectangle 18"/>
            <p:cNvSpPr>
              <a:spLocks noChangeArrowheads="1"/>
            </p:cNvSpPr>
            <p:nvPr/>
          </p:nvSpPr>
          <p:spPr bwMode="auto">
            <a:xfrm>
              <a:off x="3097" y="1362"/>
              <a:ext cx="3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supply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7935914" y="1916114"/>
            <a:ext cx="1587" cy="4073525"/>
          </a:xfrm>
          <a:prstGeom prst="line">
            <a:avLst/>
          </a:prstGeom>
          <a:noFill/>
          <a:ln w="61913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3" name="Group 19"/>
          <p:cNvGrpSpPr>
            <a:grpSpLocks/>
          </p:cNvGrpSpPr>
          <p:nvPr/>
        </p:nvGrpSpPr>
        <p:grpSpPr bwMode="auto">
          <a:xfrm>
            <a:off x="2640013" y="4992689"/>
            <a:ext cx="5365750" cy="981075"/>
            <a:chOff x="703" y="3145"/>
            <a:chExt cx="3380" cy="618"/>
          </a:xfrm>
        </p:grpSpPr>
        <p:sp>
          <p:nvSpPr>
            <p:cNvPr id="35864" name="Freeform 20"/>
            <p:cNvSpPr>
              <a:spLocks/>
            </p:cNvSpPr>
            <p:nvPr/>
          </p:nvSpPr>
          <p:spPr bwMode="auto">
            <a:xfrm>
              <a:off x="882" y="3232"/>
              <a:ext cx="3159" cy="531"/>
            </a:xfrm>
            <a:custGeom>
              <a:avLst/>
              <a:gdLst>
                <a:gd name="T0" fmla="*/ 0 w 3159"/>
                <a:gd name="T1" fmla="*/ 0 h 531"/>
                <a:gd name="T2" fmla="*/ 3159 w 3159"/>
                <a:gd name="T3" fmla="*/ 0 h 531"/>
                <a:gd name="T4" fmla="*/ 3159 w 3159"/>
                <a:gd name="T5" fmla="*/ 531 h 531"/>
                <a:gd name="T6" fmla="*/ 0 60000 65536"/>
                <a:gd name="T7" fmla="*/ 0 60000 65536"/>
                <a:gd name="T8" fmla="*/ 0 60000 65536"/>
                <a:gd name="T9" fmla="*/ 0 w 3159"/>
                <a:gd name="T10" fmla="*/ 0 h 531"/>
                <a:gd name="T11" fmla="*/ 3159 w 3159"/>
                <a:gd name="T12" fmla="*/ 531 h 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9" h="531">
                  <a:moveTo>
                    <a:pt x="0" y="0"/>
                  </a:moveTo>
                  <a:lnTo>
                    <a:pt x="3159" y="0"/>
                  </a:lnTo>
                  <a:lnTo>
                    <a:pt x="3159" y="531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Oval 21"/>
            <p:cNvSpPr>
              <a:spLocks noChangeArrowheads="1"/>
            </p:cNvSpPr>
            <p:nvPr/>
          </p:nvSpPr>
          <p:spPr bwMode="auto">
            <a:xfrm>
              <a:off x="4002" y="3180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6" name="Rectangle 22"/>
            <p:cNvSpPr>
              <a:spLocks noChangeArrowheads="1"/>
            </p:cNvSpPr>
            <p:nvPr/>
          </p:nvSpPr>
          <p:spPr bwMode="auto">
            <a:xfrm>
              <a:off x="703" y="3145"/>
              <a:ext cx="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</a:rPr>
                <a:t>r</a:t>
              </a:r>
              <a:r>
                <a:rPr lang="en-US" altLang="en-US" sz="17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4" name="Group 38"/>
          <p:cNvGrpSpPr>
            <a:grpSpLocks/>
          </p:cNvGrpSpPr>
          <p:nvPr/>
        </p:nvGrpSpPr>
        <p:grpSpPr bwMode="auto">
          <a:xfrm>
            <a:off x="2924176" y="4348164"/>
            <a:ext cx="3478213" cy="128587"/>
            <a:chOff x="882" y="2739"/>
            <a:chExt cx="2191" cy="81"/>
          </a:xfrm>
        </p:grpSpPr>
        <p:sp>
          <p:nvSpPr>
            <p:cNvPr id="35862" name="Line 39"/>
            <p:cNvSpPr>
              <a:spLocks noChangeShapeType="1"/>
            </p:cNvSpPr>
            <p:nvPr/>
          </p:nvSpPr>
          <p:spPr bwMode="auto">
            <a:xfrm>
              <a:off x="882" y="2778"/>
              <a:ext cx="2149" cy="1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Oval 40"/>
            <p:cNvSpPr>
              <a:spLocks noChangeArrowheads="1"/>
            </p:cNvSpPr>
            <p:nvPr/>
          </p:nvSpPr>
          <p:spPr bwMode="auto">
            <a:xfrm>
              <a:off x="2992" y="2739"/>
              <a:ext cx="81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5855" name="Rectangle 22"/>
          <p:cNvSpPr>
            <a:spLocks noChangeArrowheads="1"/>
          </p:cNvSpPr>
          <p:nvPr/>
        </p:nvSpPr>
        <p:spPr bwMode="auto">
          <a:xfrm>
            <a:off x="2655888" y="4291014"/>
            <a:ext cx="152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i="1">
                <a:solidFill>
                  <a:srgbClr val="000000"/>
                </a:solidFill>
              </a:rPr>
              <a:t>r</a:t>
            </a:r>
            <a:r>
              <a:rPr lang="en-US" altLang="en-US" sz="1700" baseline="-25000">
                <a:solidFill>
                  <a:srgbClr val="000000"/>
                </a:solidFill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9" name="TextBox 2"/>
          <p:cNvSpPr txBox="1">
            <a:spLocks noChangeArrowheads="1"/>
          </p:cNvSpPr>
          <p:nvPr/>
        </p:nvSpPr>
        <p:spPr bwMode="auto">
          <a:xfrm>
            <a:off x="3636964" y="887413"/>
            <a:ext cx="2473325" cy="2246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This shows that expansionary monetary policy is less successful in reducing interest rates when money demand is flatter</a:t>
            </a:r>
          </a:p>
        </p:txBody>
      </p:sp>
      <p:cxnSp>
        <p:nvCxnSpPr>
          <p:cNvPr id="35857" name="Straight Arrow Connector 6"/>
          <p:cNvCxnSpPr>
            <a:cxnSpLocks noChangeShapeType="1"/>
          </p:cNvCxnSpPr>
          <p:nvPr/>
        </p:nvCxnSpPr>
        <p:spPr bwMode="auto">
          <a:xfrm>
            <a:off x="6553201" y="3078163"/>
            <a:ext cx="10826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2903539" y="4745038"/>
            <a:ext cx="5051425" cy="0"/>
          </a:xfrm>
          <a:prstGeom prst="line">
            <a:avLst/>
          </a:prstGeom>
          <a:noFill/>
          <a:ln w="20638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7875589" y="4673600"/>
            <a:ext cx="128587" cy="1285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68576" y="4554538"/>
            <a:ext cx="3349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alibri" panose="020F0502020204030204" pitchFamily="34" charset="0"/>
              </a:rPr>
              <a:t>r</a:t>
            </a:r>
            <a:r>
              <a:rPr lang="en-US" altLang="en-US" sz="1700" baseline="-25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8151814" y="904875"/>
            <a:ext cx="2473325" cy="2554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In extreme cases, if the interest rate reaches the zero lower bound, expansionary monetary policy would no longer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nimBg="1"/>
      <p:bldP spid="32" grpId="0" animBg="1"/>
      <p:bldP spid="4" grpId="0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Crisis of 2008: monetary stimulus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Federal Reserve did all it could</a:t>
            </a:r>
          </a:p>
          <a:p>
            <a:r>
              <a:rPr lang="en-US" altLang="en-US" smtClean="0"/>
              <a:t>But the Federal Funds Rate could not be reduced below zero!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527394"/>
            <a:ext cx="10972800" cy="42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Expansionary Monetary Policy: Criticisms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Critics of expansionary monetary policy have also argued that even if an increase in the money supply succeeds in reducing the interest rate, </a:t>
            </a:r>
            <a:r>
              <a:rPr lang="en-US" altLang="en-US" dirty="0" smtClean="0">
                <a:solidFill>
                  <a:srgbClr val="0070C0"/>
                </a:solidFill>
              </a:rPr>
              <a:t>the fall in the interest rate may not lead to an increase in investment spending </a:t>
            </a:r>
            <a:r>
              <a:rPr lang="en-US" altLang="en-US" dirty="0" smtClean="0"/>
              <a:t>by businesses (</a:t>
            </a:r>
            <a:r>
              <a:rPr lang="en-US" altLang="en-US" i="1" dirty="0" smtClean="0"/>
              <a:t>I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Why? Business investment spending is heavily influenced by optimism or pessimism; interest rates play a minor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8915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HOW FISCAL POLICY INFLUENCES AGGREGATE DEMAND</a:t>
            </a:r>
            <a:endParaRPr lang="en-US" altLang="en-US" sz="3600">
              <a:latin typeface="Tahoma" panose="020B060403050404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Fiscal policy refers to the government’s choices regarding </a:t>
            </a:r>
          </a:p>
          <a:p>
            <a:pPr lvl="1"/>
            <a:r>
              <a:rPr lang="en-US" altLang="en-US" dirty="0" smtClean="0"/>
              <a:t>government purchases (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 and</a:t>
            </a:r>
          </a:p>
          <a:p>
            <a:pPr lvl="1"/>
            <a:r>
              <a:rPr lang="en-US" altLang="en-US" dirty="0" smtClean="0"/>
              <a:t>taxes (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Fiscal policy influences saving, investment, and growth in the long run.</a:t>
            </a:r>
          </a:p>
          <a:p>
            <a:pPr lvl="1"/>
            <a:r>
              <a:rPr lang="en-US" altLang="en-US" dirty="0" smtClean="0"/>
              <a:t>See Chapter 8</a:t>
            </a:r>
          </a:p>
          <a:p>
            <a:r>
              <a:rPr lang="en-US" altLang="en-US" dirty="0" smtClean="0"/>
              <a:t>In the short run, fiscal policy primarily affects the aggregate demand.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Fiscal policy: expansionary and contractionary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Expansionary fiscal policy: </a:t>
            </a:r>
            <a:r>
              <a:rPr lang="en-US" altLang="en-US" i="1" smtClean="0"/>
              <a:t>G</a:t>
            </a:r>
            <a:r>
              <a:rPr lang="en-US" altLang="en-US" smtClean="0">
                <a:ea typeface="Arial Unicode MS" pitchFamily="34" charset="-128"/>
              </a:rPr>
              <a:t>↑ or </a:t>
            </a:r>
            <a:r>
              <a:rPr lang="en-US" altLang="en-US" i="1" smtClean="0">
                <a:ea typeface="Arial Unicode MS" pitchFamily="34" charset="-128"/>
              </a:rPr>
              <a:t>T</a:t>
            </a:r>
            <a:r>
              <a:rPr lang="en-US" altLang="en-US" smtClean="0">
                <a:ea typeface="Arial Unicode MS" pitchFamily="34" charset="-128"/>
              </a:rPr>
              <a:t>↓</a:t>
            </a:r>
          </a:p>
          <a:p>
            <a:pPr lvl="1"/>
            <a:r>
              <a:rPr lang="en-US" altLang="en-US" smtClean="0"/>
              <a:t>Decreases government saving </a:t>
            </a:r>
            <a:r>
              <a:rPr lang="en-US" altLang="en-US" i="1" smtClean="0"/>
              <a:t>T</a:t>
            </a:r>
            <a:r>
              <a:rPr lang="en-US" altLang="en-US" smtClean="0"/>
              <a:t> – </a:t>
            </a:r>
            <a:r>
              <a:rPr lang="en-US" altLang="en-US" i="1" smtClean="0"/>
              <a:t>G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Contractionary fiscal policy: </a:t>
            </a:r>
            <a:r>
              <a:rPr lang="en-US" altLang="en-US" i="1" smtClean="0"/>
              <a:t>G</a:t>
            </a:r>
            <a:r>
              <a:rPr lang="en-US" altLang="en-US" smtClean="0">
                <a:ea typeface="Arial Unicode MS" pitchFamily="34" charset="-128"/>
              </a:rPr>
              <a:t>↓ or </a:t>
            </a:r>
            <a:r>
              <a:rPr lang="en-US" altLang="en-US" i="1" smtClean="0">
                <a:ea typeface="Arial Unicode MS" pitchFamily="34" charset="-128"/>
              </a:rPr>
              <a:t>T</a:t>
            </a:r>
            <a:r>
              <a:rPr lang="en-US" altLang="en-US" smtClean="0">
                <a:ea typeface="Arial Unicode MS" pitchFamily="34" charset="-128"/>
              </a:rPr>
              <a:t>↑</a:t>
            </a:r>
          </a:p>
          <a:p>
            <a:pPr lvl="1"/>
            <a:r>
              <a:rPr lang="en-US" altLang="en-US" smtClean="0"/>
              <a:t>Also called “fiscal austerity” or “belt tightening”</a:t>
            </a:r>
          </a:p>
          <a:p>
            <a:pPr lvl="1"/>
            <a:r>
              <a:rPr lang="en-US" altLang="en-US" smtClean="0"/>
              <a:t>Increases government saving </a:t>
            </a:r>
            <a:r>
              <a:rPr lang="en-US" altLang="en-US" i="1" smtClean="0"/>
              <a:t>T</a:t>
            </a:r>
            <a:r>
              <a:rPr lang="en-US" altLang="en-US" smtClean="0"/>
              <a:t> – </a:t>
            </a:r>
            <a:r>
              <a:rPr lang="en-US" altLang="en-US" i="1" smtClean="0"/>
              <a:t>G</a:t>
            </a:r>
            <a:r>
              <a:rPr lang="en-US" altLang="en-US" smtClean="0"/>
              <a:t> 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Changes in Government Purchases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policymakers change the money supply or taxes, the effect on aggregate demand is </a:t>
            </a:r>
            <a:r>
              <a:rPr lang="en-US" altLang="en-US" i="1" smtClean="0"/>
              <a:t>indirect</a:t>
            </a:r>
            <a:r>
              <a:rPr lang="en-US" altLang="en-US" smtClean="0"/>
              <a:t>—through the spending decisions of firms or households.</a:t>
            </a:r>
          </a:p>
          <a:p>
            <a:r>
              <a:rPr lang="en-US" altLang="en-US" smtClean="0"/>
              <a:t>When the government alters its own purchases of goods or services (</a:t>
            </a:r>
            <a:r>
              <a:rPr lang="en-US" altLang="en-US" i="1" smtClean="0"/>
              <a:t>G</a:t>
            </a:r>
            <a:r>
              <a:rPr lang="en-US" altLang="en-US" smtClean="0"/>
              <a:t>), it shifts the aggregate-demand curve </a:t>
            </a:r>
            <a:r>
              <a:rPr lang="en-US" altLang="en-US" i="1" smtClean="0"/>
              <a:t>directly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Changes in Government Purchases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two important macroeconomic consequences of a change in government purchases:              </a:t>
            </a:r>
          </a:p>
          <a:p>
            <a:pPr lvl="1"/>
            <a:r>
              <a:rPr lang="en-US" altLang="en-US" smtClean="0"/>
              <a:t>The multiplier effect</a:t>
            </a:r>
          </a:p>
          <a:p>
            <a:pPr lvl="1"/>
            <a:r>
              <a:rPr lang="en-US" altLang="en-US" smtClean="0"/>
              <a:t>The crowding-out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Table 1 The </a:t>
            </a:r>
            <a:r>
              <a:rPr lang="en-US" altLang="en-US" dirty="0" smtClean="0"/>
              <a:t>aggregate-demand curve: summary (b)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24001" y="2873375"/>
            <a:ext cx="9001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cs typeface="Arial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01801" y="1117600"/>
          <a:ext cx="8658225" cy="565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6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0099"/>
                          </a:solidFill>
                        </a:rPr>
                        <a:t>Why Might the Aggregate-Demand Curve Shift?</a:t>
                      </a:r>
                      <a:endParaRPr lang="en-US" sz="1700" dirty="0">
                        <a:solidFill>
                          <a:srgbClr val="000099"/>
                        </a:solidFill>
                      </a:endParaRPr>
                    </a:p>
                  </a:txBody>
                  <a:tcPr marL="91452" marR="91452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1. Shifts Arising from Consumption: An event that makes consumers spend more at a given price level (a tax cut, a stock-market boom) shifts the aggregate-demand curve to the right. An event that makes consumers spend less at a given price level (a tax hike, a stock-market decline) shifts the aggregate-demand curve to the left.</a:t>
                      </a:r>
                    </a:p>
                  </a:txBody>
                  <a:tcPr marL="91452" marR="91452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2. Shifts Arising from Investment: An event that makes firms invest more at a given price level (optimism about the future, a fall in interest rates due to an increase in the money supply) shifts the aggregate-demand curve to the right. An event that makes firms invest less at a given price level (pessimism about the future, a rise in interest rates due to a decrease in the money supply) shifts the aggregate-demand curve to the left.</a:t>
                      </a:r>
                    </a:p>
                  </a:txBody>
                  <a:tcPr marL="91452" marR="91452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3. Shifts Arising from Government Purchases: An increase in government purchases of goods and services (greater spending on defense or highway construction) shifts the aggregate-demand curve to the right. A decrease in government purchases on goods and services (a cutback in defense or highway spending) shifts the aggregate-demand curve to the left.</a:t>
                      </a:r>
                      <a:endParaRPr lang="en-US" sz="1700" dirty="0"/>
                    </a:p>
                  </a:txBody>
                  <a:tcPr marL="91452" marR="91452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694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4. Shifts Arising from Net Exports: An event that raises spending on net exports at a given price level (a boom overseas, speculation that causes an exchange-rate depreciation) shifts the aggregate-demand curve to the right. An event that reduces spending on net exports at a given price level (a recession overseas, speculation that causes an exchange-rate appreciation) shifts the aggregate-demand curve to the left</a:t>
                      </a:r>
                      <a:endParaRPr lang="en-US" sz="1700" dirty="0"/>
                    </a:p>
                  </a:txBody>
                  <a:tcPr marL="91452" marR="91452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Multiplier Effect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altLang="en-US" smtClean="0"/>
              <a:t>Government purchases are said to have a </a:t>
            </a:r>
            <a:r>
              <a:rPr lang="en-US" altLang="en-US" i="1" smtClean="0">
                <a:solidFill>
                  <a:srgbClr val="25A9A6"/>
                </a:solidFill>
              </a:rPr>
              <a:t>multiplier effect </a:t>
            </a:r>
            <a:r>
              <a:rPr lang="en-US" altLang="en-US" smtClean="0"/>
              <a:t>on aggregate demand.</a:t>
            </a:r>
          </a:p>
          <a:p>
            <a:pPr lvl="1"/>
            <a:r>
              <a:rPr lang="en-US" altLang="en-US" smtClean="0"/>
              <a:t>Each dollar spent by the government may raise the aggregate demand for goods and services by more than a dollar.</a:t>
            </a:r>
          </a:p>
          <a:p>
            <a:pPr lvl="1"/>
            <a:r>
              <a:rPr lang="en-US" altLang="en-US" smtClean="0"/>
              <a:t>Government spending increases income and thereby increases consumer spending which leads to further increases in income.</a:t>
            </a:r>
          </a:p>
          <a:p>
            <a:pPr lvl="1"/>
            <a:r>
              <a:rPr lang="en-US" altLang="en-US" i="1" smtClean="0"/>
              <a:t>G</a:t>
            </a:r>
            <a:r>
              <a:rPr lang="en-US" altLang="en-US" smtClean="0">
                <a:ea typeface="Arial Unicode MS" pitchFamily="34" charset="-128"/>
              </a:rPr>
              <a:t>↑⇒ </a:t>
            </a:r>
            <a:r>
              <a:rPr lang="en-US" altLang="en-US" i="1" smtClean="0">
                <a:ea typeface="Arial Unicode MS" pitchFamily="34" charset="-128"/>
              </a:rPr>
              <a:t>aggregate demand</a:t>
            </a:r>
            <a:r>
              <a:rPr lang="en-US" altLang="en-US" smtClean="0">
                <a:ea typeface="Arial Unicode MS" pitchFamily="34" charset="-128"/>
              </a:rPr>
              <a:t>↑⇒</a:t>
            </a:r>
            <a:r>
              <a:rPr lang="en-US" altLang="en-US" b="1" i="1" smtClean="0">
                <a:ea typeface="Arial Unicode MS" pitchFamily="34" charset="-128"/>
              </a:rPr>
              <a:t>Y</a:t>
            </a:r>
            <a:r>
              <a:rPr lang="en-US" altLang="en-US" b="1" smtClean="0">
                <a:ea typeface="Arial Unicode MS" pitchFamily="34" charset="-128"/>
              </a:rPr>
              <a:t>↑</a:t>
            </a:r>
            <a:r>
              <a:rPr lang="en-US" altLang="en-US" smtClean="0">
                <a:ea typeface="Arial Unicode MS" pitchFamily="34" charset="-128"/>
              </a:rPr>
              <a:t>⇒</a:t>
            </a:r>
            <a:r>
              <a:rPr lang="en-US" altLang="en-US" i="1" smtClean="0"/>
              <a:t>C</a:t>
            </a:r>
            <a:r>
              <a:rPr lang="en-US" altLang="en-US" smtClean="0">
                <a:ea typeface="Arial Unicode MS" pitchFamily="34" charset="-128"/>
              </a:rPr>
              <a:t>↑⇒ </a:t>
            </a:r>
            <a:r>
              <a:rPr lang="en-US" altLang="en-US" i="1" smtClean="0">
                <a:ea typeface="Arial Unicode MS" pitchFamily="34" charset="-128"/>
              </a:rPr>
              <a:t>aggregate demand </a:t>
            </a:r>
            <a:r>
              <a:rPr lang="en-US" altLang="en-US" smtClean="0">
                <a:ea typeface="Arial Unicode MS" pitchFamily="34" charset="-128"/>
              </a:rPr>
              <a:t>↑ ⇒ </a:t>
            </a:r>
            <a:r>
              <a:rPr lang="en-US" altLang="en-US" b="1" i="1" smtClean="0">
                <a:ea typeface="Arial Unicode MS" pitchFamily="34" charset="-128"/>
              </a:rPr>
              <a:t>Y</a:t>
            </a:r>
            <a:r>
              <a:rPr lang="en-US" altLang="en-US" b="1" smtClean="0">
                <a:ea typeface="Arial Unicode MS" pitchFamily="34" charset="-128"/>
              </a:rPr>
              <a:t>↑ </a:t>
            </a:r>
            <a:r>
              <a:rPr lang="en-US" altLang="en-US" smtClean="0">
                <a:ea typeface="Arial Unicode MS" pitchFamily="34" charset="-128"/>
              </a:rPr>
              <a:t>⇒ </a:t>
            </a:r>
            <a:r>
              <a:rPr lang="en-US" altLang="en-US" i="1" smtClean="0"/>
              <a:t>C</a:t>
            </a:r>
            <a:r>
              <a:rPr lang="en-US" altLang="en-US" smtClean="0">
                <a:ea typeface="Arial Unicode MS" pitchFamily="34" charset="-128"/>
              </a:rPr>
              <a:t>↑⇒</a:t>
            </a:r>
            <a:r>
              <a:rPr lang="en-US" altLang="en-US" b="1" i="1" smtClean="0">
                <a:ea typeface="Arial Unicode MS" pitchFamily="34" charset="-128"/>
              </a:rPr>
              <a:t>Y</a:t>
            </a:r>
            <a:r>
              <a:rPr lang="en-US" altLang="en-US" b="1" smtClean="0">
                <a:ea typeface="Arial Unicode MS" pitchFamily="34" charset="-128"/>
              </a:rPr>
              <a:t>↑</a:t>
            </a:r>
            <a:r>
              <a:rPr lang="en-US" altLang="en-US" smtClean="0">
                <a:ea typeface="Arial Unicode MS" pitchFamily="34" charset="-128"/>
              </a:rPr>
              <a:t>⇒</a:t>
            </a:r>
            <a:r>
              <a:rPr lang="en-US" altLang="en-US" i="1" smtClean="0"/>
              <a:t>C</a:t>
            </a:r>
            <a:r>
              <a:rPr lang="en-US" altLang="en-US" smtClean="0">
                <a:ea typeface="Arial Unicode MS" pitchFamily="34" charset="-128"/>
              </a:rPr>
              <a:t>↑⇒</a:t>
            </a:r>
            <a:r>
              <a:rPr lang="en-US" altLang="en-US" b="1" i="1" smtClean="0">
                <a:ea typeface="Arial Unicode MS" pitchFamily="34" charset="-128"/>
              </a:rPr>
              <a:t>Y</a:t>
            </a:r>
            <a:r>
              <a:rPr lang="en-US" altLang="en-US" b="1" smtClean="0">
                <a:ea typeface="Arial Unicode MS" pitchFamily="34" charset="-128"/>
              </a:rPr>
              <a:t>↑</a:t>
            </a:r>
            <a:r>
              <a:rPr lang="en-US" altLang="en-US" smtClean="0">
                <a:ea typeface="Arial Unicode MS" pitchFamily="34" charset="-128"/>
              </a:rPr>
              <a:t>⇒</a:t>
            </a:r>
            <a:r>
              <a:rPr lang="en-US" altLang="en-US" i="1" smtClean="0"/>
              <a:t>C</a:t>
            </a:r>
            <a:r>
              <a:rPr lang="en-US" altLang="en-US" smtClean="0">
                <a:ea typeface="Arial Unicode MS" pitchFamily="34" charset="-128"/>
              </a:rPr>
              <a:t>↑⇒</a:t>
            </a:r>
            <a:r>
              <a:rPr lang="en-US" altLang="en-US" b="1" i="1" smtClean="0">
                <a:ea typeface="Arial Unicode MS" pitchFamily="34" charset="-128"/>
              </a:rPr>
              <a:t>Y</a:t>
            </a:r>
            <a:r>
              <a:rPr lang="en-US" altLang="en-US" b="1" smtClean="0">
                <a:ea typeface="Arial Unicode MS" pitchFamily="34" charset="-128"/>
              </a:rPr>
              <a:t>↑</a:t>
            </a:r>
            <a:r>
              <a:rPr lang="en-US" altLang="en-US" smtClean="0">
                <a:ea typeface="Arial Unicode MS" pitchFamily="34" charset="-128"/>
              </a:rPr>
              <a:t>⇒</a:t>
            </a:r>
            <a:r>
              <a:rPr lang="en-US" altLang="en-US" i="1" smtClean="0"/>
              <a:t>C</a:t>
            </a:r>
            <a:r>
              <a:rPr lang="en-US" altLang="en-US" smtClean="0">
                <a:ea typeface="Arial Unicode MS" pitchFamily="34" charset="-128"/>
              </a:rPr>
              <a:t>↑…</a:t>
            </a:r>
            <a:endParaRPr lang="en-US" altLang="en-US" i="1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4 The Multiplier Effect</a:t>
            </a:r>
          </a:p>
        </p:txBody>
      </p:sp>
      <p:sp>
        <p:nvSpPr>
          <p:cNvPr id="45059" name="Freeform 17"/>
          <p:cNvSpPr>
            <a:spLocks/>
          </p:cNvSpPr>
          <p:nvPr/>
        </p:nvSpPr>
        <p:spPr bwMode="auto">
          <a:xfrm>
            <a:off x="2674938" y="1135064"/>
            <a:ext cx="6985000" cy="4357687"/>
          </a:xfrm>
          <a:custGeom>
            <a:avLst/>
            <a:gdLst>
              <a:gd name="T0" fmla="*/ 0 w 4400"/>
              <a:gd name="T1" fmla="*/ 0 h 2745"/>
              <a:gd name="T2" fmla="*/ 0 w 4400"/>
              <a:gd name="T3" fmla="*/ 2147483647 h 2745"/>
              <a:gd name="T4" fmla="*/ 2147483647 w 4400"/>
              <a:gd name="T5" fmla="*/ 2147483647 h 2745"/>
              <a:gd name="T6" fmla="*/ 0 60000 65536"/>
              <a:gd name="T7" fmla="*/ 0 60000 65536"/>
              <a:gd name="T8" fmla="*/ 0 60000 65536"/>
              <a:gd name="T9" fmla="*/ 0 w 4400"/>
              <a:gd name="T10" fmla="*/ 0 h 2745"/>
              <a:gd name="T11" fmla="*/ 4400 w 4400"/>
              <a:gd name="T12" fmla="*/ 2745 h 2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0" h="2745">
                <a:moveTo>
                  <a:pt x="0" y="0"/>
                </a:moveTo>
                <a:lnTo>
                  <a:pt x="0" y="2745"/>
                </a:lnTo>
                <a:lnTo>
                  <a:pt x="4400" y="274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4557713" y="3746500"/>
            <a:ext cx="109220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>
            <a:off x="6007100" y="3746500"/>
            <a:ext cx="1073150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Rectangle 20"/>
          <p:cNvSpPr>
            <a:spLocks noChangeArrowheads="1"/>
          </p:cNvSpPr>
          <p:nvPr/>
        </p:nvSpPr>
        <p:spPr bwMode="auto">
          <a:xfrm>
            <a:off x="8612189" y="5567364"/>
            <a:ext cx="1085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Quantity of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5063" name="Rectangle 21"/>
          <p:cNvSpPr>
            <a:spLocks noChangeArrowheads="1"/>
          </p:cNvSpPr>
          <p:nvPr/>
        </p:nvSpPr>
        <p:spPr bwMode="auto">
          <a:xfrm>
            <a:off x="9012239" y="5818189"/>
            <a:ext cx="6732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Output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5064" name="Rectangle 22"/>
          <p:cNvSpPr>
            <a:spLocks noChangeArrowheads="1"/>
          </p:cNvSpPr>
          <p:nvPr/>
        </p:nvSpPr>
        <p:spPr bwMode="auto">
          <a:xfrm>
            <a:off x="2105025" y="1112839"/>
            <a:ext cx="5017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Price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5065" name="Rectangle 23"/>
          <p:cNvSpPr>
            <a:spLocks noChangeArrowheads="1"/>
          </p:cNvSpPr>
          <p:nvPr/>
        </p:nvSpPr>
        <p:spPr bwMode="auto">
          <a:xfrm>
            <a:off x="2079625" y="1363664"/>
            <a:ext cx="524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Level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5066" name="Rectangle 24"/>
          <p:cNvSpPr>
            <a:spLocks noChangeArrowheads="1"/>
          </p:cNvSpPr>
          <p:nvPr/>
        </p:nvSpPr>
        <p:spPr bwMode="auto">
          <a:xfrm>
            <a:off x="2479675" y="55737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5067" name="Group 25"/>
          <p:cNvGrpSpPr>
            <a:grpSpLocks/>
          </p:cNvGrpSpPr>
          <p:nvPr/>
        </p:nvGrpSpPr>
        <p:grpSpPr bwMode="auto">
          <a:xfrm>
            <a:off x="2825750" y="2468563"/>
            <a:ext cx="5868988" cy="2957512"/>
            <a:chOff x="820" y="1555"/>
            <a:chExt cx="3697" cy="1863"/>
          </a:xfrm>
        </p:grpSpPr>
        <p:sp>
          <p:nvSpPr>
            <p:cNvPr id="45090" name="Line 26"/>
            <p:cNvSpPr>
              <a:spLocks noChangeShapeType="1"/>
            </p:cNvSpPr>
            <p:nvPr/>
          </p:nvSpPr>
          <p:spPr bwMode="auto">
            <a:xfrm>
              <a:off x="820" y="1555"/>
              <a:ext cx="2230" cy="1775"/>
            </a:xfrm>
            <a:prstGeom prst="line">
              <a:avLst/>
            </a:prstGeom>
            <a:noFill/>
            <a:ln w="571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27"/>
            <p:cNvSpPr>
              <a:spLocks noChangeArrowheads="1"/>
            </p:cNvSpPr>
            <p:nvPr/>
          </p:nvSpPr>
          <p:spPr bwMode="auto">
            <a:xfrm>
              <a:off x="3113" y="3263"/>
              <a:ext cx="1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Aggregate demand,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92" name="Rectangle 28"/>
            <p:cNvSpPr>
              <a:spLocks noChangeArrowheads="1"/>
            </p:cNvSpPr>
            <p:nvPr/>
          </p:nvSpPr>
          <p:spPr bwMode="auto">
            <a:xfrm>
              <a:off x="4291" y="3263"/>
              <a:ext cx="2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AD</a:t>
              </a:r>
              <a:r>
                <a:rPr lang="en-US" altLang="en-US" sz="1600" baseline="-250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370389" y="3340100"/>
            <a:ext cx="1336675" cy="349250"/>
            <a:chOff x="1793" y="2104"/>
            <a:chExt cx="842" cy="220"/>
          </a:xfrm>
        </p:grpSpPr>
        <p:sp>
          <p:nvSpPr>
            <p:cNvPr id="45088" name="Freeform 30"/>
            <p:cNvSpPr>
              <a:spLocks/>
            </p:cNvSpPr>
            <p:nvPr/>
          </p:nvSpPr>
          <p:spPr bwMode="auto">
            <a:xfrm>
              <a:off x="1911" y="2229"/>
              <a:ext cx="724" cy="95"/>
            </a:xfrm>
            <a:custGeom>
              <a:avLst/>
              <a:gdLst>
                <a:gd name="T0" fmla="*/ 2147483647 w 61"/>
                <a:gd name="T1" fmla="*/ 2147483647 h 8"/>
                <a:gd name="T2" fmla="*/ 2147483647 w 61"/>
                <a:gd name="T3" fmla="*/ 1598428331 h 8"/>
                <a:gd name="T4" fmla="*/ 2147483647 w 61"/>
                <a:gd name="T5" fmla="*/ 1598428331 h 8"/>
                <a:gd name="T6" fmla="*/ 2147483647 w 61"/>
                <a:gd name="T7" fmla="*/ 0 h 8"/>
                <a:gd name="T8" fmla="*/ 2147483647 w 61"/>
                <a:gd name="T9" fmla="*/ 1598428331 h 8"/>
                <a:gd name="T10" fmla="*/ 2147483647 w 61"/>
                <a:gd name="T11" fmla="*/ 1598428331 h 8"/>
                <a:gd name="T12" fmla="*/ 0 w 61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8"/>
                <a:gd name="T23" fmla="*/ 61 w 6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8">
                  <a:moveTo>
                    <a:pt x="61" y="8"/>
                  </a:moveTo>
                  <a:cubicBezTo>
                    <a:pt x="59" y="6"/>
                    <a:pt x="56" y="4"/>
                    <a:pt x="5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4"/>
                    <a:pt x="30" y="3"/>
                    <a:pt x="30" y="0"/>
                  </a:cubicBezTo>
                  <a:cubicBezTo>
                    <a:pt x="30" y="3"/>
                    <a:pt x="29" y="4"/>
                    <a:pt x="2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0" y="6"/>
                    <a:pt x="0" y="8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Rectangle 31"/>
            <p:cNvSpPr>
              <a:spLocks noChangeArrowheads="1"/>
            </p:cNvSpPr>
            <p:nvPr/>
          </p:nvSpPr>
          <p:spPr bwMode="auto">
            <a:xfrm>
              <a:off x="1793" y="2104"/>
              <a:ext cx="5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$20 billion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824288" y="2111376"/>
            <a:ext cx="3981450" cy="2955925"/>
            <a:chOff x="1449" y="1330"/>
            <a:chExt cx="2508" cy="1862"/>
          </a:xfrm>
        </p:grpSpPr>
        <p:sp>
          <p:nvSpPr>
            <p:cNvPr id="45086" name="Line 33"/>
            <p:cNvSpPr>
              <a:spLocks noChangeShapeType="1"/>
            </p:cNvSpPr>
            <p:nvPr/>
          </p:nvSpPr>
          <p:spPr bwMode="auto">
            <a:xfrm>
              <a:off x="1449" y="1330"/>
              <a:ext cx="2206" cy="1763"/>
            </a:xfrm>
            <a:prstGeom prst="line">
              <a:avLst/>
            </a:prstGeom>
            <a:noFill/>
            <a:ln w="57150">
              <a:solidFill>
                <a:srgbClr val="6022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Rectangle 34"/>
            <p:cNvSpPr>
              <a:spLocks noChangeArrowheads="1"/>
            </p:cNvSpPr>
            <p:nvPr/>
          </p:nvSpPr>
          <p:spPr bwMode="auto">
            <a:xfrm>
              <a:off x="3731" y="3038"/>
              <a:ext cx="2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AD</a:t>
              </a:r>
              <a:r>
                <a:rPr lang="en-US" altLang="en-US" sz="16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821239" y="1773239"/>
            <a:ext cx="4016375" cy="2968625"/>
            <a:chOff x="2077" y="1117"/>
            <a:chExt cx="2530" cy="1870"/>
          </a:xfrm>
        </p:grpSpPr>
        <p:sp>
          <p:nvSpPr>
            <p:cNvPr id="45084" name="Line 36"/>
            <p:cNvSpPr>
              <a:spLocks noChangeShapeType="1"/>
            </p:cNvSpPr>
            <p:nvPr/>
          </p:nvSpPr>
          <p:spPr bwMode="auto">
            <a:xfrm>
              <a:off x="2077" y="1117"/>
              <a:ext cx="2230" cy="1775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Rectangle 37"/>
            <p:cNvSpPr>
              <a:spLocks noChangeArrowheads="1"/>
            </p:cNvSpPr>
            <p:nvPr/>
          </p:nvSpPr>
          <p:spPr bwMode="auto">
            <a:xfrm>
              <a:off x="4381" y="2833"/>
              <a:ext cx="2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</a:rPr>
                <a:t>AD</a:t>
              </a:r>
              <a:r>
                <a:rPr lang="en-US" altLang="en-US" sz="1600" baseline="-250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089276" y="3802063"/>
            <a:ext cx="3935413" cy="2743200"/>
            <a:chOff x="986" y="2395"/>
            <a:chExt cx="2479" cy="1728"/>
          </a:xfrm>
        </p:grpSpPr>
        <p:sp>
          <p:nvSpPr>
            <p:cNvPr id="45079" name="Line 39"/>
            <p:cNvSpPr>
              <a:spLocks noChangeShapeType="1"/>
            </p:cNvSpPr>
            <p:nvPr/>
          </p:nvSpPr>
          <p:spPr bwMode="auto">
            <a:xfrm flipH="1">
              <a:off x="2006" y="2395"/>
              <a:ext cx="249" cy="12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Rectangle 40"/>
            <p:cNvSpPr>
              <a:spLocks noChangeArrowheads="1"/>
            </p:cNvSpPr>
            <p:nvPr/>
          </p:nvSpPr>
          <p:spPr bwMode="auto">
            <a:xfrm>
              <a:off x="986" y="3626"/>
              <a:ext cx="2479" cy="497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81" name="Rectangle 41"/>
            <p:cNvSpPr>
              <a:spLocks noChangeArrowheads="1"/>
            </p:cNvSpPr>
            <p:nvPr/>
          </p:nvSpPr>
          <p:spPr bwMode="auto">
            <a:xfrm>
              <a:off x="1044" y="3653"/>
              <a:ext cx="23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1. An increase in government purchases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82" name="Rectangle 42"/>
            <p:cNvSpPr>
              <a:spLocks noChangeArrowheads="1"/>
            </p:cNvSpPr>
            <p:nvPr/>
          </p:nvSpPr>
          <p:spPr bwMode="auto">
            <a:xfrm>
              <a:off x="1044" y="3811"/>
              <a:ext cx="23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of $20 billion initially increases aggregate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83" name="Rectangle 43"/>
            <p:cNvSpPr>
              <a:spLocks noChangeArrowheads="1"/>
            </p:cNvSpPr>
            <p:nvPr/>
          </p:nvSpPr>
          <p:spPr bwMode="auto">
            <a:xfrm>
              <a:off x="1044" y="3968"/>
              <a:ext cx="15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demand by $20 billion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478589" y="2054226"/>
            <a:ext cx="2879725" cy="1616075"/>
            <a:chOff x="3121" y="1294"/>
            <a:chExt cx="1814" cy="1018"/>
          </a:xfrm>
        </p:grpSpPr>
        <p:sp>
          <p:nvSpPr>
            <p:cNvPr id="45073" name="Line 45"/>
            <p:cNvSpPr>
              <a:spLocks noChangeShapeType="1"/>
            </p:cNvSpPr>
            <p:nvPr/>
          </p:nvSpPr>
          <p:spPr bwMode="auto">
            <a:xfrm flipH="1">
              <a:off x="3121" y="1579"/>
              <a:ext cx="462" cy="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46"/>
            <p:cNvSpPr>
              <a:spLocks noChangeArrowheads="1"/>
            </p:cNvSpPr>
            <p:nvPr/>
          </p:nvSpPr>
          <p:spPr bwMode="auto">
            <a:xfrm>
              <a:off x="3548" y="1294"/>
              <a:ext cx="1387" cy="651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5" name="Rectangle 47"/>
            <p:cNvSpPr>
              <a:spLocks noChangeArrowheads="1"/>
            </p:cNvSpPr>
            <p:nvPr/>
          </p:nvSpPr>
          <p:spPr bwMode="auto">
            <a:xfrm>
              <a:off x="3594" y="1324"/>
              <a:ext cx="12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2. . . . but the multiplier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6" name="Rectangle 48"/>
            <p:cNvSpPr>
              <a:spLocks noChangeArrowheads="1"/>
            </p:cNvSpPr>
            <p:nvPr/>
          </p:nvSpPr>
          <p:spPr bwMode="auto">
            <a:xfrm>
              <a:off x="3594" y="1482"/>
              <a:ext cx="12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effect can amplify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7" name="Rectangle 49"/>
            <p:cNvSpPr>
              <a:spLocks noChangeArrowheads="1"/>
            </p:cNvSpPr>
            <p:nvPr/>
          </p:nvSpPr>
          <p:spPr bwMode="auto">
            <a:xfrm>
              <a:off x="3594" y="1639"/>
              <a:ext cx="9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shift in aggregate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8" name="Rectangle 50"/>
            <p:cNvSpPr>
              <a:spLocks noChangeArrowheads="1"/>
            </p:cNvSpPr>
            <p:nvPr/>
          </p:nvSpPr>
          <p:spPr bwMode="auto">
            <a:xfrm>
              <a:off x="3594" y="1797"/>
              <a:ext cx="4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demand.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A Formula for the Spending Multiplier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formula for the spending multiplier is:</a:t>
            </a:r>
          </a:p>
          <a:p>
            <a:pPr algn="ctr">
              <a:buFontTx/>
              <a:buNone/>
            </a:pPr>
            <a:r>
              <a:rPr lang="en-US" altLang="en-US" dirty="0" smtClean="0"/>
              <a:t>Multiplier = 1/(1 – </a:t>
            </a:r>
            <a:r>
              <a:rPr lang="en-US" altLang="en-US" i="1" dirty="0" smtClean="0"/>
              <a:t>MPC</a:t>
            </a:r>
            <a:r>
              <a:rPr lang="en-US" altLang="en-US" dirty="0" smtClean="0"/>
              <a:t>)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An important number in this formula is the marginal propensity to consume</a:t>
            </a:r>
            <a:r>
              <a:rPr lang="en-US" altLang="en-US" i="1" dirty="0" smtClean="0"/>
              <a:t> (MPC).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The MPC is the fraction of every additional dollar of income that a household spends on domestic goods and services</a:t>
            </a:r>
          </a:p>
          <a:p>
            <a:pPr lvl="1"/>
            <a:r>
              <a:rPr lang="en-US" altLang="en-US" dirty="0" smtClean="0"/>
              <a:t>The bigger the MPC, the bigger the spending multiplier</a:t>
            </a:r>
          </a:p>
          <a:p>
            <a:pPr lvl="1"/>
            <a:r>
              <a:rPr lang="en-US" altLang="en-US" dirty="0" smtClean="0"/>
              <a:t>That is, </a:t>
            </a:r>
            <a:r>
              <a:rPr lang="en-US" altLang="en-US" dirty="0" smtClean="0">
                <a:solidFill>
                  <a:srgbClr val="0070C0"/>
                </a:solidFill>
              </a:rPr>
              <a:t>the more people love to spend, the more effective government spending is in increasing production and 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A Formula for the Spending Multiplier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If the </a:t>
            </a:r>
            <a:r>
              <a:rPr lang="en-US" i="1" dirty="0" smtClean="0"/>
              <a:t>MPC</a:t>
            </a:r>
            <a:r>
              <a:rPr lang="en-US" dirty="0" smtClean="0"/>
              <a:t> is 3/4, then the multiplier will be: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Multiplier = 1/(1 - 3/4) = 4</a:t>
            </a:r>
            <a:endParaRPr lang="en-US" i="1" dirty="0" smtClean="0"/>
          </a:p>
          <a:p>
            <a:pPr>
              <a:defRPr/>
            </a:pPr>
            <a:r>
              <a:rPr lang="en-US" dirty="0" smtClean="0"/>
              <a:t>In this case, a $20 billion increase in government spending generates $80 billion of increased demand for goods and services.</a:t>
            </a:r>
          </a:p>
          <a:p>
            <a:pPr>
              <a:defRPr/>
            </a:pPr>
            <a:r>
              <a:rPr lang="en-US" dirty="0" smtClean="0"/>
              <a:t>If the </a:t>
            </a:r>
            <a:r>
              <a:rPr lang="en-US" i="1" dirty="0" smtClean="0"/>
              <a:t>MPC</a:t>
            </a:r>
            <a:r>
              <a:rPr lang="en-US" dirty="0" smtClean="0"/>
              <a:t> is 9/10, then the multiplier will be: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Multiplier = 1/(1 - 9/10) = 10</a:t>
            </a:r>
            <a:endParaRPr lang="en-US" i="1" dirty="0" smtClean="0"/>
          </a:p>
          <a:p>
            <a:pPr>
              <a:defRPr/>
            </a:pPr>
            <a:r>
              <a:rPr lang="en-US" dirty="0" smtClean="0"/>
              <a:t>In this case, a $20 billion increase in government spending generates $200 billion of increased demand for goods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Size of the Spending Multiplier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The continuous chain effect described by the multiplier effect works only if there is enough unemployed labor available</a:t>
            </a:r>
          </a:p>
          <a:p>
            <a:r>
              <a:rPr lang="en-US" altLang="en-US" dirty="0" smtClean="0">
                <a:solidFill>
                  <a:srgbClr val="0070C0"/>
                </a:solidFill>
              </a:rPr>
              <a:t>The multiplier effect will end up creating jobs in </a:t>
            </a:r>
            <a:r>
              <a:rPr lang="en-US" altLang="en-US" i="1" dirty="0" smtClean="0">
                <a:solidFill>
                  <a:srgbClr val="0070C0"/>
                </a:solidFill>
              </a:rPr>
              <a:t>other</a:t>
            </a:r>
            <a:r>
              <a:rPr lang="en-US" altLang="en-US" dirty="0" smtClean="0">
                <a:solidFill>
                  <a:srgbClr val="0070C0"/>
                </a:solidFill>
              </a:rPr>
              <a:t> countries if people end up spending their incomes on imported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Crowding-Out Effect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On the negative side, government spending may not affect the economy as strongly as predicted by the multiplier.</a:t>
            </a:r>
          </a:p>
          <a:p>
            <a:r>
              <a:rPr lang="en-US" altLang="en-US" dirty="0" smtClean="0"/>
              <a:t>An increase in government purchases causes GDP to increase (as indicated by the multiplier effect)</a:t>
            </a:r>
          </a:p>
          <a:p>
            <a:r>
              <a:rPr lang="en-US" altLang="en-US" dirty="0" smtClean="0"/>
              <a:t>This increases the demand for money.</a:t>
            </a:r>
          </a:p>
          <a:p>
            <a:pPr lvl="1"/>
            <a:r>
              <a:rPr lang="en-US" altLang="en-US" dirty="0" smtClean="0"/>
              <a:t>The liquidity preference theory argues that people wish to carry more money when incomes increase because of increased shopping</a:t>
            </a:r>
          </a:p>
          <a:p>
            <a:r>
              <a:rPr lang="en-US" altLang="en-US" dirty="0" smtClean="0"/>
              <a:t>This causes lending to fall and the interest rate to rise.</a:t>
            </a:r>
          </a:p>
          <a:p>
            <a:r>
              <a:rPr lang="en-US" altLang="en-US" dirty="0" smtClean="0"/>
              <a:t>A </a:t>
            </a:r>
            <a:r>
              <a:rPr lang="en-US" altLang="en-US" i="1" dirty="0" smtClean="0"/>
              <a:t>higher</a:t>
            </a:r>
            <a:r>
              <a:rPr lang="en-US" altLang="en-US" dirty="0" smtClean="0"/>
              <a:t> interest rate </a:t>
            </a:r>
            <a:r>
              <a:rPr lang="en-US" altLang="en-US" i="1" dirty="0" smtClean="0"/>
              <a:t>reduces</a:t>
            </a:r>
            <a:r>
              <a:rPr lang="en-US" altLang="en-US" dirty="0" smtClean="0"/>
              <a:t> investment spending and, therefore, aggregate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Crowding-Out Effect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altLang="en-US" smtClean="0"/>
              <a:t>This reduction in demand that results when a fiscal expansion raises the interest rate is called the </a:t>
            </a:r>
            <a:r>
              <a:rPr lang="en-US" altLang="en-US" i="1" smtClean="0">
                <a:solidFill>
                  <a:srgbClr val="25A9A6"/>
                </a:solidFill>
              </a:rPr>
              <a:t>crowding-out effect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The crowding-out effect tends to dampen the effects of fiscal policy on aggregate demand.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800"/>
              <a:t>Figure 5 The Crowding-Out Effect</a:t>
            </a:r>
          </a:p>
        </p:txBody>
      </p:sp>
      <p:sp>
        <p:nvSpPr>
          <p:cNvPr id="51203" name="Line 28"/>
          <p:cNvSpPr>
            <a:spLocks noChangeShapeType="1"/>
          </p:cNvSpPr>
          <p:nvPr/>
        </p:nvSpPr>
        <p:spPr bwMode="auto">
          <a:xfrm flipV="1">
            <a:off x="3859214" y="2628901"/>
            <a:ext cx="1587" cy="2225675"/>
          </a:xfrm>
          <a:prstGeom prst="line">
            <a:avLst/>
          </a:prstGeom>
          <a:noFill/>
          <a:ln w="4127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Freeform 29"/>
          <p:cNvSpPr>
            <a:spLocks/>
          </p:cNvSpPr>
          <p:nvPr/>
        </p:nvSpPr>
        <p:spPr bwMode="auto">
          <a:xfrm>
            <a:off x="2787650" y="2506663"/>
            <a:ext cx="3517900" cy="2347912"/>
          </a:xfrm>
          <a:custGeom>
            <a:avLst/>
            <a:gdLst>
              <a:gd name="T0" fmla="*/ 0 w 2216"/>
              <a:gd name="T1" fmla="*/ 0 h 1479"/>
              <a:gd name="T2" fmla="*/ 0 w 2216"/>
              <a:gd name="T3" fmla="*/ 2147483647 h 1479"/>
              <a:gd name="T4" fmla="*/ 2147483647 w 2216"/>
              <a:gd name="T5" fmla="*/ 2147483647 h 1479"/>
              <a:gd name="T6" fmla="*/ 0 60000 65536"/>
              <a:gd name="T7" fmla="*/ 0 60000 65536"/>
              <a:gd name="T8" fmla="*/ 0 60000 65536"/>
              <a:gd name="T9" fmla="*/ 0 w 2216"/>
              <a:gd name="T10" fmla="*/ 0 h 1479"/>
              <a:gd name="T11" fmla="*/ 2216 w 2216"/>
              <a:gd name="T12" fmla="*/ 1479 h 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" h="1479">
                <a:moveTo>
                  <a:pt x="0" y="0"/>
                </a:moveTo>
                <a:lnTo>
                  <a:pt x="0" y="1479"/>
                </a:lnTo>
                <a:lnTo>
                  <a:pt x="2216" y="1479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 flipV="1">
            <a:off x="2663825" y="3673475"/>
            <a:ext cx="1588" cy="3937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>
            <a:off x="3927475" y="4135439"/>
            <a:ext cx="679450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32"/>
          <p:cNvSpPr>
            <a:spLocks noChangeShapeType="1"/>
          </p:cNvSpPr>
          <p:nvPr/>
        </p:nvSpPr>
        <p:spPr bwMode="auto">
          <a:xfrm>
            <a:off x="2827338" y="3443288"/>
            <a:ext cx="2024062" cy="1357312"/>
          </a:xfrm>
          <a:prstGeom prst="line">
            <a:avLst/>
          </a:prstGeom>
          <a:noFill/>
          <a:ln w="4127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Freeform 34"/>
          <p:cNvSpPr>
            <a:spLocks/>
          </p:cNvSpPr>
          <p:nvPr/>
        </p:nvSpPr>
        <p:spPr bwMode="auto">
          <a:xfrm>
            <a:off x="6861175" y="2506663"/>
            <a:ext cx="3532188" cy="2347912"/>
          </a:xfrm>
          <a:custGeom>
            <a:avLst/>
            <a:gdLst>
              <a:gd name="T0" fmla="*/ 0 w 2225"/>
              <a:gd name="T1" fmla="*/ 0 h 1479"/>
              <a:gd name="T2" fmla="*/ 0 w 2225"/>
              <a:gd name="T3" fmla="*/ 2147483647 h 1479"/>
              <a:gd name="T4" fmla="*/ 2147483647 w 2225"/>
              <a:gd name="T5" fmla="*/ 2147483647 h 1479"/>
              <a:gd name="T6" fmla="*/ 0 60000 65536"/>
              <a:gd name="T7" fmla="*/ 0 60000 65536"/>
              <a:gd name="T8" fmla="*/ 0 60000 65536"/>
              <a:gd name="T9" fmla="*/ 0 w 2225"/>
              <a:gd name="T10" fmla="*/ 0 h 1479"/>
              <a:gd name="T11" fmla="*/ 2225 w 2225"/>
              <a:gd name="T12" fmla="*/ 1479 h 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" h="1479">
                <a:moveTo>
                  <a:pt x="0" y="0"/>
                </a:moveTo>
                <a:lnTo>
                  <a:pt x="0" y="1479"/>
                </a:lnTo>
                <a:lnTo>
                  <a:pt x="2225" y="1479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35"/>
          <p:cNvSpPr>
            <a:spLocks noChangeShapeType="1"/>
          </p:cNvSpPr>
          <p:nvPr/>
        </p:nvSpPr>
        <p:spPr bwMode="auto">
          <a:xfrm>
            <a:off x="6943726" y="3132139"/>
            <a:ext cx="2105025" cy="1423987"/>
          </a:xfrm>
          <a:prstGeom prst="line">
            <a:avLst/>
          </a:prstGeom>
          <a:noFill/>
          <a:ln w="4127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>
            <a:off x="7323139" y="3348039"/>
            <a:ext cx="1590675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 flipH="1">
            <a:off x="8750301" y="3660775"/>
            <a:ext cx="733425" cy="1588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Rectangle 38"/>
          <p:cNvSpPr>
            <a:spLocks noChangeArrowheads="1"/>
          </p:cNvSpPr>
          <p:nvPr/>
        </p:nvSpPr>
        <p:spPr bwMode="auto">
          <a:xfrm>
            <a:off x="7745413" y="2914650"/>
            <a:ext cx="584200" cy="230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3" name="Rectangle 39"/>
          <p:cNvSpPr>
            <a:spLocks noChangeArrowheads="1"/>
          </p:cNvSpPr>
          <p:nvPr/>
        </p:nvSpPr>
        <p:spPr bwMode="auto">
          <a:xfrm>
            <a:off x="5710239" y="4910139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4" name="Rectangle 40"/>
          <p:cNvSpPr>
            <a:spLocks noChangeArrowheads="1"/>
          </p:cNvSpPr>
          <p:nvPr/>
        </p:nvSpPr>
        <p:spPr bwMode="auto">
          <a:xfrm>
            <a:off x="5659439" y="5091114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5" name="Rectangle 41"/>
          <p:cNvSpPr>
            <a:spLocks noChangeArrowheads="1"/>
          </p:cNvSpPr>
          <p:nvPr/>
        </p:nvSpPr>
        <p:spPr bwMode="auto">
          <a:xfrm>
            <a:off x="3408364" y="4914901"/>
            <a:ext cx="8608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Quantity fixed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6" name="Rectangle 42"/>
          <p:cNvSpPr>
            <a:spLocks noChangeArrowheads="1"/>
          </p:cNvSpPr>
          <p:nvPr/>
        </p:nvSpPr>
        <p:spPr bwMode="auto">
          <a:xfrm>
            <a:off x="3508376" y="5095876"/>
            <a:ext cx="6652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by the Fed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7" name="Rectangle 43"/>
          <p:cNvSpPr>
            <a:spLocks noChangeArrowheads="1"/>
          </p:cNvSpPr>
          <p:nvPr/>
        </p:nvSpPr>
        <p:spPr bwMode="auto">
          <a:xfrm>
            <a:off x="2592388" y="4914901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8" name="Rectangle 44"/>
          <p:cNvSpPr>
            <a:spLocks noChangeArrowheads="1"/>
          </p:cNvSpPr>
          <p:nvPr/>
        </p:nvSpPr>
        <p:spPr bwMode="auto">
          <a:xfrm>
            <a:off x="2179638" y="2473326"/>
            <a:ext cx="5081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Interest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19" name="Rectangle 45"/>
          <p:cNvSpPr>
            <a:spLocks noChangeArrowheads="1"/>
          </p:cNvSpPr>
          <p:nvPr/>
        </p:nvSpPr>
        <p:spPr bwMode="auto">
          <a:xfrm>
            <a:off x="2389188" y="2654301"/>
            <a:ext cx="3061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Rate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1220" name="Group 46"/>
          <p:cNvGrpSpPr>
            <a:grpSpLocks/>
          </p:cNvGrpSpPr>
          <p:nvPr/>
        </p:nvGrpSpPr>
        <p:grpSpPr bwMode="auto">
          <a:xfrm>
            <a:off x="2597150" y="4049726"/>
            <a:ext cx="1309688" cy="169863"/>
            <a:chOff x="676" y="2551"/>
            <a:chExt cx="825" cy="107"/>
          </a:xfrm>
        </p:grpSpPr>
        <p:sp>
          <p:nvSpPr>
            <p:cNvPr id="51280" name="Line 47"/>
            <p:cNvSpPr>
              <a:spLocks noChangeShapeType="1"/>
            </p:cNvSpPr>
            <p:nvPr/>
          </p:nvSpPr>
          <p:spPr bwMode="auto">
            <a:xfrm>
              <a:off x="804" y="2605"/>
              <a:ext cx="667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Oval 48"/>
            <p:cNvSpPr>
              <a:spLocks noChangeArrowheads="1"/>
            </p:cNvSpPr>
            <p:nvPr/>
          </p:nvSpPr>
          <p:spPr bwMode="auto">
            <a:xfrm>
              <a:off x="1441" y="2571"/>
              <a:ext cx="60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82" name="Group 49"/>
            <p:cNvGrpSpPr>
              <a:grpSpLocks/>
            </p:cNvGrpSpPr>
            <p:nvPr/>
          </p:nvGrpSpPr>
          <p:grpSpPr bwMode="auto">
            <a:xfrm>
              <a:off x="676" y="2551"/>
              <a:ext cx="54" cy="107"/>
              <a:chOff x="676" y="2551"/>
              <a:chExt cx="54" cy="107"/>
            </a:xfrm>
          </p:grpSpPr>
          <p:sp>
            <p:nvSpPr>
              <p:cNvPr id="51283" name="Rectangle 50"/>
              <p:cNvSpPr>
                <a:spLocks noChangeArrowheads="1"/>
              </p:cNvSpPr>
              <p:nvPr/>
            </p:nvSpPr>
            <p:spPr bwMode="auto">
              <a:xfrm>
                <a:off x="676" y="2551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i="1">
                    <a:solidFill>
                      <a:srgbClr val="000000"/>
                    </a:solidFill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84" name="Freeform 51"/>
              <p:cNvSpPr>
                <a:spLocks/>
              </p:cNvSpPr>
              <p:nvPr/>
            </p:nvSpPr>
            <p:spPr bwMode="auto">
              <a:xfrm>
                <a:off x="713" y="2608"/>
                <a:ext cx="17" cy="40"/>
              </a:xfrm>
              <a:custGeom>
                <a:avLst/>
                <a:gdLst>
                  <a:gd name="T0" fmla="*/ 17 w 17"/>
                  <a:gd name="T1" fmla="*/ 0 h 40"/>
                  <a:gd name="T2" fmla="*/ 11 w 17"/>
                  <a:gd name="T3" fmla="*/ 0 h 40"/>
                  <a:gd name="T4" fmla="*/ 9 w 17"/>
                  <a:gd name="T5" fmla="*/ 6 h 40"/>
                  <a:gd name="T6" fmla="*/ 0 w 17"/>
                  <a:gd name="T7" fmla="*/ 12 h 40"/>
                  <a:gd name="T8" fmla="*/ 0 w 17"/>
                  <a:gd name="T9" fmla="*/ 15 h 40"/>
                  <a:gd name="T10" fmla="*/ 6 w 17"/>
                  <a:gd name="T11" fmla="*/ 12 h 40"/>
                  <a:gd name="T12" fmla="*/ 11 w 17"/>
                  <a:gd name="T13" fmla="*/ 9 h 40"/>
                  <a:gd name="T14" fmla="*/ 11 w 17"/>
                  <a:gd name="T15" fmla="*/ 40 h 40"/>
                  <a:gd name="T16" fmla="*/ 17 w 17"/>
                  <a:gd name="T17" fmla="*/ 40 h 40"/>
                  <a:gd name="T18" fmla="*/ 17 w 17"/>
                  <a:gd name="T19" fmla="*/ 3 h 40"/>
                  <a:gd name="T20" fmla="*/ 17 w 17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40"/>
                  <a:gd name="T35" fmla="*/ 17 w 17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40">
                    <a:moveTo>
                      <a:pt x="17" y="0"/>
                    </a:moveTo>
                    <a:lnTo>
                      <a:pt x="11" y="0"/>
                    </a:lnTo>
                    <a:lnTo>
                      <a:pt x="9" y="6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6" y="12"/>
                    </a:lnTo>
                    <a:lnTo>
                      <a:pt x="11" y="9"/>
                    </a:lnTo>
                    <a:lnTo>
                      <a:pt x="11" y="40"/>
                    </a:lnTo>
                    <a:lnTo>
                      <a:pt x="17" y="40"/>
                    </a:lnTo>
                    <a:lnTo>
                      <a:pt x="17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21" name="Rectangle 52"/>
          <p:cNvSpPr>
            <a:spLocks noChangeArrowheads="1"/>
          </p:cNvSpPr>
          <p:nvPr/>
        </p:nvSpPr>
        <p:spPr bwMode="auto">
          <a:xfrm>
            <a:off x="4862513" y="4670426"/>
            <a:ext cx="10483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Money demand,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22" name="Rectangle 53"/>
          <p:cNvSpPr>
            <a:spLocks noChangeArrowheads="1"/>
          </p:cNvSpPr>
          <p:nvPr/>
        </p:nvSpPr>
        <p:spPr bwMode="auto">
          <a:xfrm>
            <a:off x="5945188" y="4670426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MD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23" name="Freeform 54"/>
          <p:cNvSpPr>
            <a:spLocks/>
          </p:cNvSpPr>
          <p:nvPr/>
        </p:nvSpPr>
        <p:spPr bwMode="auto">
          <a:xfrm>
            <a:off x="6181725" y="4760913"/>
            <a:ext cx="26988" cy="63500"/>
          </a:xfrm>
          <a:custGeom>
            <a:avLst/>
            <a:gdLst>
              <a:gd name="T0" fmla="*/ 2147483647 w 17"/>
              <a:gd name="T1" fmla="*/ 0 h 40"/>
              <a:gd name="T2" fmla="*/ 2147483647 w 17"/>
              <a:gd name="T3" fmla="*/ 0 h 40"/>
              <a:gd name="T4" fmla="*/ 2147483647 w 17"/>
              <a:gd name="T5" fmla="*/ 2147483647 h 40"/>
              <a:gd name="T6" fmla="*/ 0 w 17"/>
              <a:gd name="T7" fmla="*/ 2147483647 h 40"/>
              <a:gd name="T8" fmla="*/ 0 w 17"/>
              <a:gd name="T9" fmla="*/ 2147483647 h 40"/>
              <a:gd name="T10" fmla="*/ 2147483647 w 17"/>
              <a:gd name="T11" fmla="*/ 2147483647 h 40"/>
              <a:gd name="T12" fmla="*/ 2147483647 w 17"/>
              <a:gd name="T13" fmla="*/ 2147483647 h 40"/>
              <a:gd name="T14" fmla="*/ 2147483647 w 17"/>
              <a:gd name="T15" fmla="*/ 2147483647 h 40"/>
              <a:gd name="T16" fmla="*/ 2147483647 w 17"/>
              <a:gd name="T17" fmla="*/ 2147483647 h 40"/>
              <a:gd name="T18" fmla="*/ 2147483647 w 17"/>
              <a:gd name="T19" fmla="*/ 2147483647 h 40"/>
              <a:gd name="T20" fmla="*/ 2147483647 w 17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40"/>
              <a:gd name="T35" fmla="*/ 17 w 17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40">
                <a:moveTo>
                  <a:pt x="17" y="0"/>
                </a:moveTo>
                <a:lnTo>
                  <a:pt x="11" y="0"/>
                </a:lnTo>
                <a:lnTo>
                  <a:pt x="8" y="6"/>
                </a:lnTo>
                <a:lnTo>
                  <a:pt x="0" y="9"/>
                </a:lnTo>
                <a:lnTo>
                  <a:pt x="0" y="15"/>
                </a:lnTo>
                <a:lnTo>
                  <a:pt x="5" y="12"/>
                </a:lnTo>
                <a:lnTo>
                  <a:pt x="11" y="9"/>
                </a:lnTo>
                <a:lnTo>
                  <a:pt x="11" y="40"/>
                </a:lnTo>
                <a:lnTo>
                  <a:pt x="17" y="40"/>
                </a:lnTo>
                <a:lnTo>
                  <a:pt x="17" y="3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Rectangle 55"/>
          <p:cNvSpPr>
            <a:spLocks noChangeArrowheads="1"/>
          </p:cNvSpPr>
          <p:nvPr/>
        </p:nvSpPr>
        <p:spPr bwMode="auto">
          <a:xfrm>
            <a:off x="3357564" y="2600326"/>
            <a:ext cx="4231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Money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25" name="Rectangle 56"/>
          <p:cNvSpPr>
            <a:spLocks noChangeArrowheads="1"/>
          </p:cNvSpPr>
          <p:nvPr/>
        </p:nvSpPr>
        <p:spPr bwMode="auto">
          <a:xfrm>
            <a:off x="3367088" y="2781301"/>
            <a:ext cx="4087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supply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26" name="Rectangle 57"/>
          <p:cNvSpPr>
            <a:spLocks noChangeArrowheads="1"/>
          </p:cNvSpPr>
          <p:nvPr/>
        </p:nvSpPr>
        <p:spPr bwMode="auto">
          <a:xfrm>
            <a:off x="3797301" y="2133601"/>
            <a:ext cx="14394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(a) The Money Market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658938" y="3714750"/>
            <a:ext cx="965200" cy="1112838"/>
            <a:chOff x="85" y="2340"/>
            <a:chExt cx="608" cy="701"/>
          </a:xfrm>
        </p:grpSpPr>
        <p:sp>
          <p:nvSpPr>
            <p:cNvPr id="51272" name="Line 59"/>
            <p:cNvSpPr>
              <a:spLocks noChangeShapeType="1"/>
            </p:cNvSpPr>
            <p:nvPr/>
          </p:nvSpPr>
          <p:spPr bwMode="auto">
            <a:xfrm flipH="1">
              <a:off x="539" y="2434"/>
              <a:ext cx="154" cy="6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Rectangle 60"/>
            <p:cNvSpPr>
              <a:spLocks noChangeArrowheads="1"/>
            </p:cNvSpPr>
            <p:nvPr/>
          </p:nvSpPr>
          <p:spPr bwMode="auto">
            <a:xfrm>
              <a:off x="85" y="2340"/>
              <a:ext cx="539" cy="701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4" name="Rectangle 61"/>
            <p:cNvSpPr>
              <a:spLocks noChangeArrowheads="1"/>
            </p:cNvSpPr>
            <p:nvPr/>
          </p:nvSpPr>
          <p:spPr bwMode="auto">
            <a:xfrm>
              <a:off x="108" y="2354"/>
              <a:ext cx="4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3. . . . which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5" name="Rectangle 62"/>
            <p:cNvSpPr>
              <a:spLocks noChangeArrowheads="1"/>
            </p:cNvSpPr>
            <p:nvPr/>
          </p:nvSpPr>
          <p:spPr bwMode="auto">
            <a:xfrm>
              <a:off x="108" y="2468"/>
              <a:ext cx="37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increases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6" name="Rectangle 63"/>
            <p:cNvSpPr>
              <a:spLocks noChangeArrowheads="1"/>
            </p:cNvSpPr>
            <p:nvPr/>
          </p:nvSpPr>
          <p:spPr bwMode="auto">
            <a:xfrm>
              <a:off x="108" y="258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7" name="Rectangle 64"/>
            <p:cNvSpPr>
              <a:spLocks noChangeArrowheads="1"/>
            </p:cNvSpPr>
            <p:nvPr/>
          </p:nvSpPr>
          <p:spPr bwMode="auto">
            <a:xfrm>
              <a:off x="108" y="2697"/>
              <a:ext cx="4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equilibrium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8" name="Rectangle 65"/>
            <p:cNvSpPr>
              <a:spLocks noChangeArrowheads="1"/>
            </p:cNvSpPr>
            <p:nvPr/>
          </p:nvSpPr>
          <p:spPr bwMode="auto">
            <a:xfrm>
              <a:off x="108" y="2811"/>
              <a:ext cx="2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interest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9" name="Rectangle 66"/>
            <p:cNvSpPr>
              <a:spLocks noChangeArrowheads="1"/>
            </p:cNvSpPr>
            <p:nvPr/>
          </p:nvSpPr>
          <p:spPr bwMode="auto">
            <a:xfrm>
              <a:off x="108" y="2925"/>
              <a:ext cx="31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rate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4064000" y="2927351"/>
            <a:ext cx="1684338" cy="1166813"/>
            <a:chOff x="1600" y="1844"/>
            <a:chExt cx="1061" cy="735"/>
          </a:xfrm>
        </p:grpSpPr>
        <p:sp>
          <p:nvSpPr>
            <p:cNvPr id="51267" name="Line 68"/>
            <p:cNvSpPr>
              <a:spLocks noChangeShapeType="1"/>
            </p:cNvSpPr>
            <p:nvPr/>
          </p:nvSpPr>
          <p:spPr bwMode="auto">
            <a:xfrm flipV="1">
              <a:off x="1600" y="2169"/>
              <a:ext cx="257" cy="4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Rectangle 69"/>
            <p:cNvSpPr>
              <a:spLocks noChangeArrowheads="1"/>
            </p:cNvSpPr>
            <p:nvPr/>
          </p:nvSpPr>
          <p:spPr bwMode="auto">
            <a:xfrm>
              <a:off x="1745" y="1844"/>
              <a:ext cx="916" cy="35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69" name="Rectangle 70"/>
            <p:cNvSpPr>
              <a:spLocks noChangeArrowheads="1"/>
            </p:cNvSpPr>
            <p:nvPr/>
          </p:nvSpPr>
          <p:spPr bwMode="auto">
            <a:xfrm>
              <a:off x="1785" y="1854"/>
              <a:ext cx="8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2. . . . the increase in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0" name="Rectangle 71"/>
            <p:cNvSpPr>
              <a:spLocks noChangeArrowheads="1"/>
            </p:cNvSpPr>
            <p:nvPr/>
          </p:nvSpPr>
          <p:spPr bwMode="auto">
            <a:xfrm>
              <a:off x="1785" y="1968"/>
              <a:ext cx="7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spending increases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71" name="Rectangle 72"/>
            <p:cNvSpPr>
              <a:spLocks noChangeArrowheads="1"/>
            </p:cNvSpPr>
            <p:nvPr/>
          </p:nvSpPr>
          <p:spPr bwMode="auto">
            <a:xfrm>
              <a:off x="1785" y="2082"/>
              <a:ext cx="7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money demand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113088" y="3049590"/>
            <a:ext cx="2312988" cy="1450975"/>
            <a:chOff x="1001" y="1921"/>
            <a:chExt cx="1457" cy="914"/>
          </a:xfrm>
        </p:grpSpPr>
        <p:sp>
          <p:nvSpPr>
            <p:cNvPr id="51264" name="Line 74"/>
            <p:cNvSpPr>
              <a:spLocks noChangeShapeType="1"/>
            </p:cNvSpPr>
            <p:nvPr/>
          </p:nvSpPr>
          <p:spPr bwMode="auto">
            <a:xfrm>
              <a:off x="1001" y="1921"/>
              <a:ext cx="1266" cy="855"/>
            </a:xfrm>
            <a:prstGeom prst="line">
              <a:avLst/>
            </a:prstGeom>
            <a:noFill/>
            <a:ln w="4127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Rectangle 75"/>
            <p:cNvSpPr>
              <a:spLocks noChangeArrowheads="1"/>
            </p:cNvSpPr>
            <p:nvPr/>
          </p:nvSpPr>
          <p:spPr bwMode="auto">
            <a:xfrm>
              <a:off x="2277" y="2728"/>
              <a:ext cx="7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M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66" name="Rectangle 76"/>
            <p:cNvSpPr>
              <a:spLocks noChangeArrowheads="1"/>
            </p:cNvSpPr>
            <p:nvPr/>
          </p:nvSpPr>
          <p:spPr bwMode="auto">
            <a:xfrm>
              <a:off x="2360" y="2728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D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30" name="Rectangle 77"/>
          <p:cNvSpPr>
            <a:spLocks noChangeArrowheads="1"/>
          </p:cNvSpPr>
          <p:nvPr/>
        </p:nvSpPr>
        <p:spPr bwMode="auto">
          <a:xfrm>
            <a:off x="9774239" y="4910139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Quantity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1" name="Rectangle 78"/>
          <p:cNvSpPr>
            <a:spLocks noChangeArrowheads="1"/>
          </p:cNvSpPr>
          <p:nvPr/>
        </p:nvSpPr>
        <p:spPr bwMode="auto">
          <a:xfrm>
            <a:off x="9710739" y="5091114"/>
            <a:ext cx="6331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of Output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2" name="Rectangle 79"/>
          <p:cNvSpPr>
            <a:spLocks noChangeArrowheads="1"/>
          </p:cNvSpPr>
          <p:nvPr/>
        </p:nvSpPr>
        <p:spPr bwMode="auto">
          <a:xfrm>
            <a:off x="6802438" y="4914901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3" name="Rectangle 80"/>
          <p:cNvSpPr>
            <a:spLocks noChangeArrowheads="1"/>
          </p:cNvSpPr>
          <p:nvPr/>
        </p:nvSpPr>
        <p:spPr bwMode="auto">
          <a:xfrm>
            <a:off x="6438900" y="2459039"/>
            <a:ext cx="3446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Price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4" name="Rectangle 81"/>
          <p:cNvSpPr>
            <a:spLocks noChangeArrowheads="1"/>
          </p:cNvSpPr>
          <p:nvPr/>
        </p:nvSpPr>
        <p:spPr bwMode="auto">
          <a:xfrm>
            <a:off x="6421438" y="2640014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Level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5" name="Rectangle 82"/>
          <p:cNvSpPr>
            <a:spLocks noChangeArrowheads="1"/>
          </p:cNvSpPr>
          <p:nvPr/>
        </p:nvSpPr>
        <p:spPr bwMode="auto">
          <a:xfrm>
            <a:off x="8301039" y="4589464"/>
            <a:ext cx="15645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Aggregate demand, </a:t>
            </a:r>
            <a:r>
              <a:rPr lang="en-US" altLang="en-US" sz="1100" i="1">
                <a:solidFill>
                  <a:srgbClr val="000000"/>
                </a:solidFill>
              </a:rPr>
              <a:t>AD</a:t>
            </a:r>
            <a:r>
              <a:rPr lang="en-US" altLang="en-US" sz="1100" baseline="-25000">
                <a:solidFill>
                  <a:srgbClr val="000000"/>
                </a:solidFill>
              </a:rPr>
              <a:t>1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36" name="Rectangle 83"/>
          <p:cNvSpPr>
            <a:spLocks noChangeArrowheads="1"/>
          </p:cNvSpPr>
          <p:nvPr/>
        </p:nvSpPr>
        <p:spPr bwMode="auto">
          <a:xfrm>
            <a:off x="7364413" y="2141539"/>
            <a:ext cx="23179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</a:rPr>
              <a:t>(b) The Shift in Aggregate Demand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9063039" y="2533650"/>
            <a:ext cx="1303337" cy="1085850"/>
            <a:chOff x="4749" y="1596"/>
            <a:chExt cx="821" cy="684"/>
          </a:xfrm>
        </p:grpSpPr>
        <p:sp>
          <p:nvSpPr>
            <p:cNvPr id="51258" name="Line 85"/>
            <p:cNvSpPr>
              <a:spLocks noChangeShapeType="1"/>
            </p:cNvSpPr>
            <p:nvPr/>
          </p:nvSpPr>
          <p:spPr bwMode="auto">
            <a:xfrm flipV="1">
              <a:off x="5082" y="1879"/>
              <a:ext cx="206" cy="40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4749" y="1596"/>
              <a:ext cx="821" cy="488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60" name="Rectangle 87"/>
            <p:cNvSpPr>
              <a:spLocks noChangeArrowheads="1"/>
            </p:cNvSpPr>
            <p:nvPr/>
          </p:nvSpPr>
          <p:spPr bwMode="auto">
            <a:xfrm>
              <a:off x="4777" y="1609"/>
              <a:ext cx="7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4. . . . which in turn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61" name="Rectangle 88"/>
            <p:cNvSpPr>
              <a:spLocks noChangeArrowheads="1"/>
            </p:cNvSpPr>
            <p:nvPr/>
          </p:nvSpPr>
          <p:spPr bwMode="auto">
            <a:xfrm>
              <a:off x="4777" y="1723"/>
              <a:ext cx="6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partly offsets the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62" name="Rectangle 89"/>
            <p:cNvSpPr>
              <a:spLocks noChangeArrowheads="1"/>
            </p:cNvSpPr>
            <p:nvPr/>
          </p:nvSpPr>
          <p:spPr bwMode="auto">
            <a:xfrm>
              <a:off x="4777" y="1838"/>
              <a:ext cx="6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initial increase in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63" name="Rectangle 90"/>
            <p:cNvSpPr>
              <a:spLocks noChangeArrowheads="1"/>
            </p:cNvSpPr>
            <p:nvPr/>
          </p:nvSpPr>
          <p:spPr bwMode="auto">
            <a:xfrm>
              <a:off x="4777" y="1952"/>
              <a:ext cx="7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aggregate demand.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7921626" y="2574927"/>
            <a:ext cx="2422525" cy="1460501"/>
            <a:chOff x="4030" y="1622"/>
            <a:chExt cx="1526" cy="920"/>
          </a:xfrm>
        </p:grpSpPr>
        <p:sp>
          <p:nvSpPr>
            <p:cNvPr id="51256" name="Line 92"/>
            <p:cNvSpPr>
              <a:spLocks noChangeShapeType="1"/>
            </p:cNvSpPr>
            <p:nvPr/>
          </p:nvSpPr>
          <p:spPr bwMode="auto">
            <a:xfrm>
              <a:off x="4030" y="1622"/>
              <a:ext cx="1326" cy="889"/>
            </a:xfrm>
            <a:prstGeom prst="line">
              <a:avLst/>
            </a:prstGeom>
            <a:noFill/>
            <a:ln w="41275">
              <a:solidFill>
                <a:srgbClr val="6022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Rectangle 93"/>
            <p:cNvSpPr>
              <a:spLocks noChangeArrowheads="1"/>
            </p:cNvSpPr>
            <p:nvPr/>
          </p:nvSpPr>
          <p:spPr bwMode="auto">
            <a:xfrm>
              <a:off x="5398" y="2435"/>
              <a:ext cx="1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AD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7337426" y="2792415"/>
            <a:ext cx="2403475" cy="1509713"/>
            <a:chOff x="3662" y="1759"/>
            <a:chExt cx="1514" cy="951"/>
          </a:xfrm>
        </p:grpSpPr>
        <p:sp>
          <p:nvSpPr>
            <p:cNvPr id="51254" name="Line 95"/>
            <p:cNvSpPr>
              <a:spLocks noChangeShapeType="1"/>
            </p:cNvSpPr>
            <p:nvPr/>
          </p:nvSpPr>
          <p:spPr bwMode="auto">
            <a:xfrm>
              <a:off x="3662" y="1759"/>
              <a:ext cx="1326" cy="897"/>
            </a:xfrm>
            <a:prstGeom prst="line">
              <a:avLst/>
            </a:prstGeom>
            <a:noFill/>
            <a:ln w="41275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Rectangle 96"/>
            <p:cNvSpPr>
              <a:spLocks noChangeArrowheads="1"/>
            </p:cNvSpPr>
            <p:nvPr/>
          </p:nvSpPr>
          <p:spPr bwMode="auto">
            <a:xfrm>
              <a:off x="5018" y="2603"/>
              <a:ext cx="1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AD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7038975" y="3103563"/>
            <a:ext cx="2363788" cy="2578100"/>
            <a:chOff x="3474" y="1955"/>
            <a:chExt cx="1489" cy="1624"/>
          </a:xfrm>
        </p:grpSpPr>
        <p:sp>
          <p:nvSpPr>
            <p:cNvPr id="51249" name="Line 98"/>
            <p:cNvSpPr>
              <a:spLocks noChangeShapeType="1"/>
            </p:cNvSpPr>
            <p:nvPr/>
          </p:nvSpPr>
          <p:spPr bwMode="auto">
            <a:xfrm flipH="1">
              <a:off x="3842" y="1955"/>
              <a:ext cx="68" cy="130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Rectangle 99"/>
            <p:cNvSpPr>
              <a:spLocks noChangeArrowheads="1"/>
            </p:cNvSpPr>
            <p:nvPr/>
          </p:nvSpPr>
          <p:spPr bwMode="auto">
            <a:xfrm>
              <a:off x="3474" y="3203"/>
              <a:ext cx="1489" cy="37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51" name="Rectangle 100"/>
            <p:cNvSpPr>
              <a:spLocks noChangeArrowheads="1"/>
            </p:cNvSpPr>
            <p:nvPr/>
          </p:nvSpPr>
          <p:spPr bwMode="auto">
            <a:xfrm>
              <a:off x="3501" y="3221"/>
              <a:ext cx="14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1. When an increase in government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52" name="Rectangle 101"/>
            <p:cNvSpPr>
              <a:spLocks noChangeArrowheads="1"/>
            </p:cNvSpPr>
            <p:nvPr/>
          </p:nvSpPr>
          <p:spPr bwMode="auto">
            <a:xfrm>
              <a:off x="3501" y="3335"/>
              <a:ext cx="12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purchases increases aggregate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53" name="Rectangle 102"/>
            <p:cNvSpPr>
              <a:spLocks noChangeArrowheads="1"/>
            </p:cNvSpPr>
            <p:nvPr/>
          </p:nvSpPr>
          <p:spPr bwMode="auto">
            <a:xfrm>
              <a:off x="3501" y="3449"/>
              <a:ext cx="4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demand . . .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2597151" y="3451236"/>
            <a:ext cx="1311275" cy="169863"/>
            <a:chOff x="676" y="2174"/>
            <a:chExt cx="826" cy="107"/>
          </a:xfrm>
        </p:grpSpPr>
        <p:sp>
          <p:nvSpPr>
            <p:cNvPr id="51246" name="Line 104"/>
            <p:cNvSpPr>
              <a:spLocks noChangeShapeType="1"/>
            </p:cNvSpPr>
            <p:nvPr/>
          </p:nvSpPr>
          <p:spPr bwMode="auto">
            <a:xfrm>
              <a:off x="804" y="2237"/>
              <a:ext cx="667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Oval 105"/>
            <p:cNvSpPr>
              <a:spLocks noChangeArrowheads="1"/>
            </p:cNvSpPr>
            <p:nvPr/>
          </p:nvSpPr>
          <p:spPr bwMode="auto">
            <a:xfrm>
              <a:off x="1442" y="2212"/>
              <a:ext cx="60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48" name="Rectangle 106"/>
            <p:cNvSpPr>
              <a:spLocks noChangeArrowheads="1"/>
            </p:cNvSpPr>
            <p:nvPr/>
          </p:nvSpPr>
          <p:spPr bwMode="auto">
            <a:xfrm>
              <a:off x="676" y="2174"/>
              <a:ext cx="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r</a:t>
              </a:r>
              <a:r>
                <a:rPr lang="en-US" altLang="en-US" sz="1100" baseline="-250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107"/>
          <p:cNvGrpSpPr>
            <a:grpSpLocks/>
          </p:cNvGrpSpPr>
          <p:nvPr/>
        </p:nvGrpSpPr>
        <p:grpSpPr bwMode="auto">
          <a:xfrm>
            <a:off x="7296151" y="2936875"/>
            <a:ext cx="1603375" cy="357188"/>
            <a:chOff x="3636" y="1850"/>
            <a:chExt cx="1010" cy="225"/>
          </a:xfrm>
        </p:grpSpPr>
        <p:sp>
          <p:nvSpPr>
            <p:cNvPr id="51243" name="Freeform 108"/>
            <p:cNvSpPr>
              <a:spLocks/>
            </p:cNvSpPr>
            <p:nvPr/>
          </p:nvSpPr>
          <p:spPr bwMode="auto">
            <a:xfrm>
              <a:off x="3636" y="1981"/>
              <a:ext cx="1010" cy="94"/>
            </a:xfrm>
            <a:custGeom>
              <a:avLst/>
              <a:gdLst>
                <a:gd name="T0" fmla="*/ 2147483647 w 118"/>
                <a:gd name="T1" fmla="*/ 312699614 h 11"/>
                <a:gd name="T2" fmla="*/ 2147483647 w 118"/>
                <a:gd name="T3" fmla="*/ 142909157 h 11"/>
                <a:gd name="T4" fmla="*/ 1871342611 w 118"/>
                <a:gd name="T5" fmla="*/ 142909157 h 11"/>
                <a:gd name="T6" fmla="*/ 1699481327 w 118"/>
                <a:gd name="T7" fmla="*/ 0 h 11"/>
                <a:gd name="T8" fmla="*/ 1554816211 w 118"/>
                <a:gd name="T9" fmla="*/ 142909157 h 11"/>
                <a:gd name="T10" fmla="*/ 202090575 w 118"/>
                <a:gd name="T11" fmla="*/ 142909157 h 11"/>
                <a:gd name="T12" fmla="*/ 0 w 118"/>
                <a:gd name="T13" fmla="*/ 31269961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"/>
                <a:gd name="T23" fmla="*/ 118 w 1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">
                  <a:moveTo>
                    <a:pt x="118" y="11"/>
                  </a:moveTo>
                  <a:cubicBezTo>
                    <a:pt x="116" y="8"/>
                    <a:pt x="111" y="5"/>
                    <a:pt x="107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5"/>
                    <a:pt x="59" y="3"/>
                    <a:pt x="59" y="0"/>
                  </a:cubicBezTo>
                  <a:cubicBezTo>
                    <a:pt x="59" y="3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0" y="8"/>
                    <a:pt x="0" y="11"/>
                  </a:cubicBez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Rectangle 109"/>
            <p:cNvSpPr>
              <a:spLocks noChangeArrowheads="1"/>
            </p:cNvSpPr>
            <p:nvPr/>
          </p:nvSpPr>
          <p:spPr bwMode="auto">
            <a:xfrm>
              <a:off x="3914" y="1850"/>
              <a:ext cx="12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75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45" name="Rectangle 110"/>
            <p:cNvSpPr>
              <a:spLocks noChangeArrowheads="1"/>
            </p:cNvSpPr>
            <p:nvPr/>
          </p:nvSpPr>
          <p:spPr bwMode="auto">
            <a:xfrm>
              <a:off x="3921" y="1880"/>
              <a:ext cx="3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$20 billion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Crowding-Out Effect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When the government increases its purchases by $20 billion, the aggregate demand for goods and services could rise by </a:t>
            </a:r>
            <a:r>
              <a:rPr lang="en-US" altLang="en-US" i="1" dirty="0" smtClean="0">
                <a:solidFill>
                  <a:srgbClr val="0070C0"/>
                </a:solidFill>
              </a:rPr>
              <a:t>more</a:t>
            </a:r>
            <a:r>
              <a:rPr lang="en-US" altLang="en-US" dirty="0" smtClean="0">
                <a:solidFill>
                  <a:srgbClr val="0070C0"/>
                </a:solidFill>
              </a:rPr>
              <a:t> or </a:t>
            </a:r>
            <a:r>
              <a:rPr lang="en-US" altLang="en-US" i="1" dirty="0" smtClean="0">
                <a:solidFill>
                  <a:srgbClr val="0070C0"/>
                </a:solidFill>
              </a:rPr>
              <a:t>less</a:t>
            </a:r>
            <a:r>
              <a:rPr lang="en-US" altLang="en-US" dirty="0" smtClean="0">
                <a:solidFill>
                  <a:srgbClr val="0070C0"/>
                </a:solidFill>
              </a:rPr>
              <a:t> than $20 billion, depending on whether the multiplier effect or the crowding-out effect is larger.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Changes in Taxes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When the government cuts personal income taxes, it increases households’ take-home pay.</a:t>
            </a:r>
          </a:p>
          <a:p>
            <a:pPr lvl="1"/>
            <a:r>
              <a:rPr lang="en-US" altLang="en-US" dirty="0" smtClean="0"/>
              <a:t>Households save some of this additional income.</a:t>
            </a:r>
          </a:p>
          <a:p>
            <a:pPr lvl="1"/>
            <a:r>
              <a:rPr lang="en-US" altLang="en-US" dirty="0" smtClean="0"/>
              <a:t>Households also spend some of the tax cut on consumer goods.</a:t>
            </a:r>
          </a:p>
          <a:p>
            <a:pPr lvl="1"/>
            <a:r>
              <a:rPr lang="en-US" altLang="en-US" dirty="0" smtClean="0"/>
              <a:t>Increased consumption spending shifts the aggregate-demand curve to the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Table 2: </a:t>
            </a:r>
            <a:r>
              <a:rPr lang="en-US" altLang="en-US" dirty="0" smtClean="0">
                <a:solidFill>
                  <a:srgbClr val="005EA4"/>
                </a:solidFill>
              </a:rPr>
              <a:t>The Short-Run Aggregate-Supply Curve: Summary</a:t>
            </a:r>
            <a:endParaRPr lang="en-US" altLang="en-US" dirty="0" smtClean="0"/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23AC00-70EB-44B8-9109-5FC84E4C793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66901"/>
            <a:ext cx="8286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1509823" y="2700670"/>
            <a:ext cx="297712" cy="81870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21" y="2860155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Skip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5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Changes in Taxes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size of a tax cut’s impact on aggregate demand depends, once again, on the multiplier and crowding-out effects.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impact of a tax cut also depends on households’ perceptions about the permanence of the tax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Tax cuts: temporary v. permanent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effect of a tax cut on aggregate demand is also affected by households’ perceptions about the permanence of the tax change.</a:t>
            </a:r>
          </a:p>
          <a:p>
            <a:r>
              <a:rPr lang="en-US" altLang="en-US" dirty="0" smtClean="0"/>
              <a:t>If the tax cut is perceived to be </a:t>
            </a:r>
            <a:r>
              <a:rPr lang="en-US" altLang="en-US" i="1" dirty="0" smtClean="0"/>
              <a:t>temporary</a:t>
            </a:r>
            <a:r>
              <a:rPr lang="en-US" altLang="en-US" dirty="0" smtClean="0"/>
              <a:t>, most of the tax cut will be saved rather than spent</a:t>
            </a:r>
          </a:p>
          <a:p>
            <a:r>
              <a:rPr lang="en-US" altLang="en-US" dirty="0" smtClean="0"/>
              <a:t>Therefore, </a:t>
            </a:r>
            <a:r>
              <a:rPr lang="en-US" altLang="en-US" dirty="0" smtClean="0">
                <a:solidFill>
                  <a:srgbClr val="0070C0"/>
                </a:solidFill>
              </a:rPr>
              <a:t>a temporary tax cut will not boost aggregate demand very much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Stabilization policy: for and against</a:t>
            </a:r>
            <a:endParaRPr lang="en-US" dirty="0"/>
          </a:p>
        </p:txBody>
      </p:sp>
      <p:sp>
        <p:nvSpPr>
          <p:cNvPr id="5632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POLICY TO STABILIZE THE ECONOMY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efforts of the government to increase aggregate demand during a recession are called </a:t>
            </a:r>
            <a:r>
              <a:rPr lang="en-US" altLang="en-US" dirty="0" smtClean="0">
                <a:solidFill>
                  <a:srgbClr val="0070C0"/>
                </a:solidFill>
              </a:rPr>
              <a:t>stabilization policy</a:t>
            </a:r>
          </a:p>
          <a:p>
            <a:r>
              <a:rPr lang="en-US" altLang="en-US" dirty="0" smtClean="0"/>
              <a:t>Economic stabilization has been an explicit goal of U.S. policy since the Employment Act of 1946.</a:t>
            </a:r>
          </a:p>
          <a:p>
            <a:r>
              <a:rPr lang="en-US" altLang="en-US" dirty="0" smtClean="0"/>
              <a:t>This act states that “it is the continuing policy and responsibility of the federal government to </a:t>
            </a:r>
            <a:r>
              <a:rPr lang="en-US" altLang="en-US" dirty="0" smtClean="0">
                <a:cs typeface="Arial" panose="020B0604020202020204" pitchFamily="34" charset="0"/>
              </a:rPr>
              <a:t>… promote full employment and production.”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The Case for Active Stabilization Policy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Employment Act has two implications:</a:t>
            </a:r>
          </a:p>
          <a:p>
            <a:pPr lvl="1"/>
            <a:r>
              <a:rPr lang="en-US" altLang="en-US" dirty="0" smtClean="0"/>
              <a:t>The government should avoid being the cause of economic fluctuations.</a:t>
            </a:r>
          </a:p>
          <a:p>
            <a:pPr lvl="1"/>
            <a:r>
              <a:rPr lang="en-US" altLang="en-US" dirty="0" smtClean="0"/>
              <a:t>The government should respond to changes in the private economy in order to stabilize aggregate demand.</a:t>
            </a:r>
          </a:p>
          <a:p>
            <a:pPr lvl="2"/>
            <a:r>
              <a:rPr lang="en-US" altLang="en-US" dirty="0" smtClean="0"/>
              <a:t>If private-sector activity pushes aggregate demand to the left (thereby causing a recession), the government should do what it can to push aggregate demand to the right (thereby ending the recession)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Case </a:t>
            </a:r>
            <a:r>
              <a:rPr lang="en-US" altLang="en-US" i="1" dirty="0" smtClean="0"/>
              <a:t>For</a:t>
            </a:r>
            <a:r>
              <a:rPr lang="en-US" altLang="en-US" dirty="0" smtClean="0"/>
              <a:t> Active Stabilization Policy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the evidence that stabilization policy works?</a:t>
            </a:r>
          </a:p>
          <a:p>
            <a:r>
              <a:rPr lang="en-US" altLang="en-US" dirty="0" smtClean="0"/>
              <a:t>The large increases in public spending in the US after WWII are widely regarded as having played a crucial role in rescuing the economy from the Great Depression</a:t>
            </a:r>
          </a:p>
          <a:p>
            <a:pPr lvl="1"/>
            <a:r>
              <a:rPr lang="en-US" altLang="en-US" dirty="0" smtClean="0"/>
              <a:t>Key point: if the private sector refuses to spend, the government becomes the spender of last resort</a:t>
            </a:r>
          </a:p>
          <a:p>
            <a:r>
              <a:rPr lang="en-US" altLang="en-US" dirty="0" smtClean="0"/>
              <a:t>Similarly, the large tax cuts during the (short-lived) Kennedy administration are also widely regarded as having led to rapid growth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39538" y="6356350"/>
            <a:ext cx="652462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1D8B2D-DFCD-4F58-ABE1-0EB97824E211}" type="slidenum">
              <a:rPr lang="en-US" altLang="en-US" sz="2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Case </a:t>
            </a:r>
            <a:r>
              <a:rPr lang="en-US" altLang="en-US" i="1" dirty="0"/>
              <a:t>Against</a:t>
            </a:r>
            <a:r>
              <a:rPr lang="en-US" altLang="en-US" dirty="0"/>
              <a:t> Active Stabilization Policy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economists argue that monetary and fiscal policy </a:t>
            </a:r>
            <a:r>
              <a:rPr lang="en-US" altLang="en-US" i="1" dirty="0" smtClean="0"/>
              <a:t>destabilizes</a:t>
            </a:r>
            <a:r>
              <a:rPr lang="en-US" altLang="en-US" dirty="0" smtClean="0"/>
              <a:t> the economy.</a:t>
            </a:r>
          </a:p>
          <a:p>
            <a:r>
              <a:rPr lang="en-US" altLang="en-US" dirty="0" smtClean="0"/>
              <a:t>Why? </a:t>
            </a:r>
          </a:p>
          <a:p>
            <a:r>
              <a:rPr lang="en-US" altLang="en-US" dirty="0" smtClean="0"/>
              <a:t>Because monetary and fiscal policy affect the economy with a substantial lag.</a:t>
            </a:r>
          </a:p>
          <a:p>
            <a:r>
              <a:rPr lang="en-US" altLang="en-US" dirty="0" smtClean="0"/>
              <a:t>These lagged (or mistimed) effects destabilize the economy instead of stabilizing it.</a:t>
            </a:r>
          </a:p>
          <a:p>
            <a:r>
              <a:rPr lang="en-US" altLang="en-US" dirty="0" smtClean="0"/>
              <a:t>Therefore, opponents of stabilization policy say that the economy should be left to deal with the short-run fluctuations on its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dirty="0"/>
              <a:t>The Case </a:t>
            </a:r>
            <a:r>
              <a:rPr lang="en-US" altLang="en-US" sz="3200" i="1" dirty="0"/>
              <a:t>Against</a:t>
            </a:r>
            <a:r>
              <a:rPr lang="en-US" altLang="en-US" sz="3200" dirty="0"/>
              <a:t> Active Stabilization Policy</a:t>
            </a: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Most economists believe that it takes at least six months for monetary policy to affect output and employment. </a:t>
            </a:r>
          </a:p>
          <a:p>
            <a:pPr>
              <a:defRPr/>
            </a:pPr>
            <a:r>
              <a:rPr lang="en-US" dirty="0" smtClean="0"/>
              <a:t>And these effects can then last for several years.</a:t>
            </a:r>
          </a:p>
          <a:p>
            <a:pPr>
              <a:defRPr/>
            </a:pPr>
            <a:r>
              <a:rPr lang="en-US" dirty="0" smtClean="0"/>
              <a:t>Economic forecasting is very imprecise. It is difficult to implement monetary policy six months </a:t>
            </a:r>
            <a:r>
              <a:rPr lang="en-US" i="1" dirty="0" smtClean="0"/>
              <a:t>before</a:t>
            </a:r>
            <a:r>
              <a:rPr lang="en-US" dirty="0" smtClean="0"/>
              <a:t> a recession.</a:t>
            </a:r>
          </a:p>
          <a:p>
            <a:pPr>
              <a:defRPr/>
            </a:pPr>
            <a:r>
              <a:rPr lang="en-US" dirty="0" smtClean="0"/>
              <a:t>When monetary policy reacts late, the </a:t>
            </a:r>
            <a:r>
              <a:rPr lang="en-US" i="1" dirty="0" smtClean="0"/>
              <a:t>AD</a:t>
            </a:r>
            <a:r>
              <a:rPr lang="en-US" dirty="0" smtClean="0"/>
              <a:t> curve may shift right </a:t>
            </a:r>
            <a:r>
              <a:rPr lang="en-US" i="1" dirty="0" smtClean="0"/>
              <a:t>after</a:t>
            </a:r>
            <a:r>
              <a:rPr lang="en-US" dirty="0" smtClean="0"/>
              <a:t> the economy has already recovered. </a:t>
            </a:r>
          </a:p>
          <a:p>
            <a:pPr>
              <a:defRPr/>
            </a:pPr>
            <a:r>
              <a:rPr lang="en-US" dirty="0" smtClean="0"/>
              <a:t>This would </a:t>
            </a:r>
            <a:r>
              <a:rPr lang="en-US" i="1" dirty="0" smtClean="0"/>
              <a:t>destabilize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dirty="0"/>
              <a:t>The Case </a:t>
            </a:r>
            <a:r>
              <a:rPr lang="en-US" altLang="en-US" sz="3200" i="1" dirty="0"/>
              <a:t>Against</a:t>
            </a:r>
            <a:r>
              <a:rPr lang="en-US" altLang="en-US" sz="3200" dirty="0"/>
              <a:t> Active Stabilization Policy</a:t>
            </a: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lags that reduce the effectiveness of fiscal policy are largely due to the sluggishness of the political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Budget deficits and the national debt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Recall that expansionary fiscal policy leads to an increase in government borrowing (budget </a:t>
            </a:r>
            <a:r>
              <a:rPr lang="en-US" altLang="en-US" i="1" smtClean="0"/>
              <a:t>deficit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If a government keeps borrowing year after year, its </a:t>
            </a:r>
            <a:r>
              <a:rPr lang="en-US" altLang="en-US" i="1" smtClean="0"/>
              <a:t>debt</a:t>
            </a:r>
            <a:r>
              <a:rPr lang="en-US" altLang="en-US" smtClean="0"/>
              <a:t> accumulates</a:t>
            </a:r>
          </a:p>
          <a:p>
            <a:r>
              <a:rPr lang="en-US" altLang="en-US" smtClean="0"/>
              <a:t>As the government’s debt accumulates, lenders may start to worry about the possibility of default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Table 2: </a:t>
            </a:r>
            <a:r>
              <a:rPr lang="en-US" altLang="en-US" smtClean="0">
                <a:solidFill>
                  <a:srgbClr val="005EA4"/>
                </a:solidFill>
              </a:rPr>
              <a:t>The Short-Run Aggregate-Supply Curve: Summary</a:t>
            </a:r>
            <a:endParaRPr lang="en-US" altLang="en-US" smtClean="0"/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4F5AAB-CC8F-4C23-8BD6-D6E0BC84B3B8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11325"/>
            <a:ext cx="84391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 bwMode="auto">
          <a:xfrm>
            <a:off x="1509823" y="2030820"/>
            <a:ext cx="366602" cy="3381152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61" y="3370520"/>
            <a:ext cx="140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Natural Output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1552355" y="5465142"/>
            <a:ext cx="297712" cy="81870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61" y="5454499"/>
            <a:ext cx="1446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Expected Price </a:t>
            </a:r>
            <a:r>
              <a:rPr 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49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Budget deficits and the national debt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a result, the interest rate the government has to pay may rise</a:t>
            </a:r>
          </a:p>
          <a:p>
            <a:r>
              <a:rPr lang="en-US" altLang="en-US" smtClean="0"/>
              <a:t>This rise in the interest rate may further increase the probability of default</a:t>
            </a:r>
          </a:p>
          <a:p>
            <a:r>
              <a:rPr lang="en-US" altLang="en-US" smtClean="0"/>
              <a:t>As a result, the interest rate the government has to pay may rise again</a:t>
            </a:r>
          </a:p>
          <a:p>
            <a:r>
              <a:rPr lang="en-US" altLang="en-US" smtClean="0"/>
              <a:t>This rise in the interest rate may increase the probability of default yet again</a:t>
            </a:r>
          </a:p>
          <a:p>
            <a:r>
              <a:rPr lang="en-US" altLang="en-US" smtClean="0"/>
              <a:t>And so on and on … </a:t>
            </a:r>
          </a:p>
          <a:p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Budget deficits and the national debt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 some point, the first flickers of suspicion among lenders may turn into a self-fulfilling prophecy, and default may become inevitable</a:t>
            </a:r>
          </a:p>
          <a:p>
            <a:r>
              <a:rPr lang="en-US" altLang="en-US" smtClean="0"/>
              <a:t>This is especially the case when the interest rate the government has to pay exceeds the rate of growth of the economy’s income</a:t>
            </a:r>
          </a:p>
          <a:p>
            <a:r>
              <a:rPr lang="en-US" altLang="en-US" smtClean="0"/>
              <a:t>A country with low government debt has a lot of room to use fiscal stimulus to fight a recession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Balanced Budget Multiplier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theory, it is possible to use expansionary fiscal policy </a:t>
            </a:r>
            <a:r>
              <a:rPr lang="en-US" altLang="en-US" i="1" dirty="0" smtClean="0"/>
              <a:t>without</a:t>
            </a:r>
            <a:r>
              <a:rPr lang="en-US" altLang="en-US" dirty="0" smtClean="0"/>
              <a:t> any additional borrowing by the government!</a:t>
            </a:r>
          </a:p>
          <a:p>
            <a:r>
              <a:rPr lang="en-US" altLang="en-US" dirty="0" smtClean="0"/>
              <a:t>Suppose both government spending </a:t>
            </a:r>
            <a:r>
              <a:rPr lang="en-US" altLang="en-US" i="1" dirty="0" smtClean="0"/>
              <a:t>and</a:t>
            </a:r>
            <a:r>
              <a:rPr lang="en-US" altLang="en-US" dirty="0" smtClean="0"/>
              <a:t> taxes rise by $800 billion</a:t>
            </a:r>
          </a:p>
          <a:p>
            <a:r>
              <a:rPr lang="en-US" altLang="en-US" dirty="0" smtClean="0"/>
              <a:t>No additional borrowing would be necessary</a:t>
            </a:r>
          </a:p>
          <a:p>
            <a:r>
              <a:rPr lang="en-US" altLang="en-US" dirty="0" smtClean="0"/>
              <a:t>And yet, aggregate demand would increase. </a:t>
            </a:r>
          </a:p>
          <a:p>
            <a:r>
              <a:rPr lang="en-US" altLang="en-US" dirty="0" smtClean="0"/>
              <a:t>(Why?)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balanced budget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If $800 billion fell from the sky, people would spend part of it (say, $700 billion) and save the rest ($100 billion)</a:t>
            </a:r>
          </a:p>
          <a:p>
            <a:pPr>
              <a:defRPr/>
            </a:pPr>
            <a:r>
              <a:rPr lang="en-US" dirty="0" smtClean="0"/>
              <a:t>By reverse reasoning, if the government took away $800 billion in taxes, spending by taxpayers would </a:t>
            </a:r>
            <a:r>
              <a:rPr lang="en-US" dirty="0" smtClean="0">
                <a:solidFill>
                  <a:srgbClr val="FF0000"/>
                </a:solidFill>
              </a:rPr>
              <a:t>fall by $700 billion</a:t>
            </a:r>
          </a:p>
          <a:p>
            <a:pPr>
              <a:defRPr/>
            </a:pPr>
            <a:r>
              <a:rPr lang="en-US" dirty="0" smtClean="0"/>
              <a:t>But, the government’s spending would </a:t>
            </a:r>
            <a:r>
              <a:rPr lang="en-US" dirty="0" smtClean="0">
                <a:solidFill>
                  <a:srgbClr val="FF0000"/>
                </a:solidFill>
              </a:rPr>
              <a:t>rise by $800 billion</a:t>
            </a:r>
          </a:p>
          <a:p>
            <a:pPr>
              <a:defRPr/>
            </a:pPr>
            <a:r>
              <a:rPr lang="en-US" dirty="0" smtClean="0"/>
              <a:t>Therefore, on balance, the country’s </a:t>
            </a:r>
            <a:r>
              <a:rPr lang="en-US" dirty="0" smtClean="0">
                <a:solidFill>
                  <a:srgbClr val="FF0000"/>
                </a:solidFill>
              </a:rPr>
              <a:t>total spending would rise by $100 billion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balanced budget multiplier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this way, the balanced budget expansion of both government spending and taxes, increases the aggregate demand for domestic goods and services without any increase in government borrowing!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Unfortunately, I know of no examples of this trick actually being implemented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Automatic Stabilizers</a:t>
            </a:r>
            <a:endParaRPr lang="en-US" altLang="en-US" sz="3200">
              <a:latin typeface="Tahoma" panose="020B060403050404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altLang="en-US" dirty="0" smtClean="0"/>
              <a:t>We have seen that expansionary fiscal policy has various lags that make it less effective in stabilization</a:t>
            </a:r>
          </a:p>
          <a:p>
            <a:pPr>
              <a:buClr>
                <a:srgbClr val="000000"/>
              </a:buClr>
            </a:pPr>
            <a:r>
              <a:rPr lang="en-US" altLang="en-US" dirty="0" smtClean="0"/>
              <a:t>A way to avoid the lags problem is to use automatic stabilizers</a:t>
            </a:r>
          </a:p>
          <a:p>
            <a:pPr>
              <a:buClr>
                <a:srgbClr val="000000"/>
              </a:buClr>
            </a:pPr>
            <a:r>
              <a:rPr lang="en-US" altLang="en-US" i="1" dirty="0" smtClean="0">
                <a:solidFill>
                  <a:srgbClr val="25A9A6"/>
                </a:solidFill>
              </a:rPr>
              <a:t>Automatic stabilizers </a:t>
            </a:r>
            <a:r>
              <a:rPr lang="en-US" altLang="en-US" dirty="0" smtClean="0"/>
              <a:t>are changes in fiscal policy that stimulate aggregate demand when the economy goes into a recession without policymakers having to do anything.</a:t>
            </a:r>
          </a:p>
          <a:p>
            <a:r>
              <a:rPr lang="en-US" altLang="en-US" dirty="0" smtClean="0"/>
              <a:t>Examples of automatic stabilizers include a progressive tax system and means-tested forms of government spending.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Automatic Stabilizers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When incomes decrease, so do the government’s tax revenues. This </a:t>
            </a:r>
            <a:r>
              <a:rPr lang="en-US" altLang="en-US" i="1" dirty="0" smtClean="0"/>
              <a:t>automatic</a:t>
            </a:r>
            <a:r>
              <a:rPr lang="en-US" altLang="en-US" dirty="0" smtClean="0"/>
              <a:t> tax cut boosts aggregate demand just when such a boost is most needed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Government spending on unemployment insurance, welfare benefits, and other forms of income support also act as automatic stabilizers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Unfortunately, these automatic stabilizers are not always sufficiently strong and, therefore, policy makers may still need to enact stabilization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Automatic </a:t>
            </a:r>
            <a:r>
              <a:rPr lang="en-US" altLang="en-US" sz="3600" dirty="0" smtClean="0"/>
              <a:t>Stabilizers: Balanced Budget Amendment</a:t>
            </a:r>
            <a:endParaRPr lang="en-US" altLang="en-US" sz="36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Some politicians, upset by our huge budget deficits, support a </a:t>
            </a:r>
            <a:r>
              <a:rPr lang="en-US" altLang="en-US" i="1" dirty="0" smtClean="0"/>
              <a:t>balanced budget amendment </a:t>
            </a:r>
            <a:r>
              <a:rPr lang="en-US" altLang="en-US" dirty="0" smtClean="0"/>
              <a:t>to the US constitution.</a:t>
            </a:r>
          </a:p>
          <a:p>
            <a:r>
              <a:rPr lang="en-US" altLang="en-US" dirty="0" smtClean="0"/>
              <a:t>A balanced budget constitutional amendment would force the government to always keep tax revenue equal to government spending (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, always)</a:t>
            </a:r>
          </a:p>
          <a:p>
            <a:r>
              <a:rPr lang="en-US" altLang="en-US" dirty="0" smtClean="0"/>
              <a:t>Such an amendment would end the role of automatic stabilizers in our current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Stabilizers</a:t>
            </a:r>
            <a:r>
              <a:rPr lang="en-US" altLang="en-US" dirty="0" smtClean="0"/>
              <a:t>: </a:t>
            </a:r>
            <a:r>
              <a:rPr lang="en-US" altLang="en-US" dirty="0"/>
              <a:t>Balanced Budget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before that during a recession, incomes decrease and the government’s tax revenues also decrease</a:t>
            </a:r>
          </a:p>
          <a:p>
            <a:r>
              <a:rPr lang="en-US" dirty="0" smtClean="0"/>
              <a:t>Under a balanced budget amendment, the fall in tax revenues would force the government to cut government spending</a:t>
            </a:r>
          </a:p>
          <a:p>
            <a:r>
              <a:rPr lang="en-US" dirty="0" smtClean="0"/>
              <a:t>A reduction in government spending during a recession would be highly inappropriate.</a:t>
            </a:r>
          </a:p>
          <a:p>
            <a:r>
              <a:rPr lang="en-US" dirty="0" smtClean="0"/>
              <a:t>For this reason, economists are opposed to </a:t>
            </a:r>
            <a:r>
              <a:rPr lang="en-US" dirty="0"/>
              <a:t>a balanced budget </a:t>
            </a:r>
            <a:r>
              <a:rPr lang="en-US" dirty="0" smtClean="0"/>
              <a:t>amendment</a:t>
            </a:r>
          </a:p>
          <a:p>
            <a:r>
              <a:rPr lang="en-US" dirty="0" smtClean="0"/>
              <a:t>However, keeping the budget balanced </a:t>
            </a:r>
            <a:r>
              <a:rPr lang="en-US" i="1" dirty="0" smtClean="0"/>
              <a:t>in the long run </a:t>
            </a:r>
            <a:r>
              <a:rPr lang="en-US" dirty="0" smtClean="0"/>
              <a:t>may be a good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Keynes proposed the theory of liquidity preference to explain determinants of the interest rate.</a:t>
            </a:r>
          </a:p>
          <a:p>
            <a:r>
              <a:rPr lang="en-US" altLang="en-US" smtClean="0"/>
              <a:t>According to this theory, the interest rate adjusts to balance the supply and demand for money.</a:t>
            </a: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Recap of Ch. 15: </a:t>
            </a:r>
            <a:r>
              <a:rPr lang="en-US" altLang="en-US" sz="3200" dirty="0"/>
              <a:t>Shifts of the Aggregate-Demand Curve</a:t>
            </a: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i="1" dirty="0" smtClean="0"/>
              <a:t>AD</a:t>
            </a:r>
            <a:r>
              <a:rPr lang="en-US" dirty="0" smtClean="0"/>
              <a:t> curve can shift rightward for reasons unrelated to government policy:</a:t>
            </a:r>
          </a:p>
          <a:p>
            <a:pPr lvl="1">
              <a:defRPr/>
            </a:pPr>
            <a:r>
              <a:rPr lang="en-US" dirty="0" smtClean="0"/>
              <a:t>Consumption: </a:t>
            </a:r>
          </a:p>
          <a:p>
            <a:pPr lvl="2">
              <a:defRPr/>
            </a:pPr>
            <a:r>
              <a:rPr lang="en-US" dirty="0" smtClean="0"/>
              <a:t>Increase in consumer optimism, </a:t>
            </a:r>
          </a:p>
          <a:p>
            <a:pPr lvl="2">
              <a:defRPr/>
            </a:pPr>
            <a:r>
              <a:rPr lang="en-US" dirty="0" smtClean="0"/>
              <a:t>increases in prices of assets (stocks, bonds, real estate)</a:t>
            </a:r>
          </a:p>
          <a:p>
            <a:pPr lvl="1">
              <a:defRPr/>
            </a:pPr>
            <a:r>
              <a:rPr lang="en-US" dirty="0" smtClean="0"/>
              <a:t>Investment: </a:t>
            </a:r>
          </a:p>
          <a:p>
            <a:pPr lvl="2">
              <a:defRPr/>
            </a:pPr>
            <a:r>
              <a:rPr lang="en-US" dirty="0" smtClean="0"/>
              <a:t>technological progress, </a:t>
            </a:r>
          </a:p>
          <a:p>
            <a:pPr lvl="2">
              <a:defRPr/>
            </a:pPr>
            <a:r>
              <a:rPr lang="en-US" dirty="0" smtClean="0"/>
              <a:t>Increase in business confidence</a:t>
            </a:r>
            <a:endParaRPr lang="en-US" b="1" dirty="0" smtClean="0"/>
          </a:p>
          <a:p>
            <a:pPr lvl="1">
              <a:defRPr/>
            </a:pPr>
            <a:r>
              <a:rPr lang="en-US" dirty="0" smtClean="0"/>
              <a:t>Net Exports: </a:t>
            </a:r>
          </a:p>
          <a:p>
            <a:pPr lvl="2">
              <a:defRPr/>
            </a:pPr>
            <a:r>
              <a:rPr lang="en-US" dirty="0" smtClean="0"/>
              <a:t>increases in foreign GDP, and </a:t>
            </a:r>
          </a:p>
          <a:p>
            <a:pPr lvl="2">
              <a:defRPr/>
            </a:pPr>
            <a:r>
              <a:rPr lang="en-US" dirty="0" smtClean="0"/>
              <a:t>the expectation of an increase in the value of a foreign currency</a:t>
            </a:r>
          </a:p>
        </p:txBody>
      </p:sp>
      <p:cxnSp>
        <p:nvCxnSpPr>
          <p:cNvPr id="4100" name="Straight Arrow Connector 4"/>
          <p:cNvCxnSpPr>
            <a:cxnSpLocks noChangeShapeType="1"/>
          </p:cNvCxnSpPr>
          <p:nvPr/>
        </p:nvCxnSpPr>
        <p:spPr bwMode="auto">
          <a:xfrm>
            <a:off x="10196634" y="6553200"/>
            <a:ext cx="16002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9472735" y="5829301"/>
            <a:ext cx="14478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" name="Straight Connector 8"/>
          <p:cNvCxnSpPr>
            <a:cxnSpLocks noChangeShapeType="1"/>
          </p:cNvCxnSpPr>
          <p:nvPr/>
        </p:nvCxnSpPr>
        <p:spPr bwMode="auto">
          <a:xfrm rot="16200000" flipH="1">
            <a:off x="10196634" y="5486400"/>
            <a:ext cx="12192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Straight Connector 9"/>
          <p:cNvCxnSpPr>
            <a:cxnSpLocks noChangeShapeType="1"/>
          </p:cNvCxnSpPr>
          <p:nvPr/>
        </p:nvCxnSpPr>
        <p:spPr bwMode="auto">
          <a:xfrm rot="16200000" flipH="1">
            <a:off x="10730034" y="5486400"/>
            <a:ext cx="12192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720634" y="64008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1834" y="50292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P</a:t>
            </a:r>
          </a:p>
        </p:txBody>
      </p:sp>
      <p:cxnSp>
        <p:nvCxnSpPr>
          <p:cNvPr id="4106" name="Straight Connector 13"/>
          <p:cNvCxnSpPr>
            <a:cxnSpLocks noChangeShapeType="1"/>
          </p:cNvCxnSpPr>
          <p:nvPr/>
        </p:nvCxnSpPr>
        <p:spPr bwMode="auto">
          <a:xfrm>
            <a:off x="10196634" y="5562600"/>
            <a:ext cx="990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Connector 15"/>
          <p:cNvCxnSpPr>
            <a:cxnSpLocks noChangeShapeType="1"/>
          </p:cNvCxnSpPr>
          <p:nvPr/>
        </p:nvCxnSpPr>
        <p:spPr bwMode="auto">
          <a:xfrm rot="5400000">
            <a:off x="10710985" y="6057901"/>
            <a:ext cx="990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Connector 16"/>
          <p:cNvCxnSpPr>
            <a:cxnSpLocks noChangeShapeType="1"/>
          </p:cNvCxnSpPr>
          <p:nvPr/>
        </p:nvCxnSpPr>
        <p:spPr bwMode="auto">
          <a:xfrm rot="5400000">
            <a:off x="10206160" y="6076951"/>
            <a:ext cx="990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An increase in the price level raises money demand and increases the interest rate.</a:t>
            </a:r>
          </a:p>
          <a:p>
            <a:r>
              <a:rPr lang="en-US" altLang="en-US" smtClean="0"/>
              <a:t>A higher interest rate reduces investment and, thereby, the quantity of goods and services demanded.</a:t>
            </a:r>
          </a:p>
          <a:p>
            <a:r>
              <a:rPr lang="en-US" altLang="en-US" smtClean="0"/>
              <a:t>The downward-sloping aggregate-demand curve expresses this negative relationship between the price-level and the quantity demanded.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Policymakers can influence aggregate demand with monetary policy.</a:t>
            </a:r>
          </a:p>
          <a:p>
            <a:r>
              <a:rPr lang="en-US" altLang="en-US" smtClean="0"/>
              <a:t>An increase in the money supply will ultimately lead to the aggregate-demand curve shifting to the right.</a:t>
            </a:r>
          </a:p>
          <a:p>
            <a:r>
              <a:rPr lang="en-US" altLang="en-US" smtClean="0"/>
              <a:t>A decrease in the money supply will ultimately lead to the aggregate-demand curve shifting to the left.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Policymakers can influence aggregate demand with fiscal policy.</a:t>
            </a:r>
          </a:p>
          <a:p>
            <a:r>
              <a:rPr lang="en-US" altLang="en-US" smtClean="0"/>
              <a:t>An increase in government purchases or a cut in taxes shifts the aggregate-demand curve to the right.</a:t>
            </a:r>
          </a:p>
          <a:p>
            <a:r>
              <a:rPr lang="en-US" altLang="en-US" smtClean="0"/>
              <a:t>A decrease in government purchases or an increase in taxes shifts the aggregate-demand curve to the left.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When the government alters spending or taxes, the resulting shift in aggregate demand can be larger or smaller than the fiscal change.</a:t>
            </a:r>
          </a:p>
          <a:p>
            <a:r>
              <a:rPr lang="en-US" altLang="en-US" smtClean="0"/>
              <a:t>The multiplier effect tends to amplify the effects of fiscal policy on aggregate demand.</a:t>
            </a:r>
          </a:p>
          <a:p>
            <a:r>
              <a:rPr lang="en-US" altLang="en-US" smtClean="0"/>
              <a:t>The crowding-out effect tends to dampen the effects of fiscal policy on aggregate demand.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Because monetary and fiscal policy can influence aggregate demand, the government sometimes uses these policy instruments in an attempt to stabilize the economy.</a:t>
            </a:r>
          </a:p>
          <a:p>
            <a:r>
              <a:rPr lang="en-US" altLang="en-US" smtClean="0"/>
              <a:t>Economists disagree about how active the government should be in this effort.</a:t>
            </a:r>
          </a:p>
          <a:p>
            <a:pPr lvl="1"/>
            <a:r>
              <a:rPr lang="en-US" altLang="en-US" smtClean="0"/>
              <a:t>Advocates say that if the government does not respond the result will be undesirable fluctuations.</a:t>
            </a:r>
          </a:p>
          <a:p>
            <a:pPr lvl="1"/>
            <a:r>
              <a:rPr lang="en-US" altLang="en-US" smtClean="0"/>
              <a:t>Critics argue that attempts at stabilization often turn out destabilizing.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997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Recap of Ch. 15: </a:t>
            </a:r>
            <a:r>
              <a:rPr lang="en-US" altLang="en-US" sz="3200" dirty="0"/>
              <a:t>Shifts of the Aggregate-Demand Curve</a:t>
            </a:r>
            <a:endParaRPr lang="en-US" altLang="en-US" sz="3200" dirty="0">
              <a:latin typeface="Tahom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However, expansionary fiscal and monetary policy can </a:t>
            </a:r>
            <a:r>
              <a:rPr lang="en-US" dirty="0"/>
              <a:t>also shift </a:t>
            </a:r>
            <a:r>
              <a:rPr lang="en-US" dirty="0" smtClean="0"/>
              <a:t>the </a:t>
            </a:r>
            <a:r>
              <a:rPr lang="en-US" i="1" dirty="0"/>
              <a:t>AD</a:t>
            </a:r>
            <a:r>
              <a:rPr lang="en-US" dirty="0"/>
              <a:t> curve </a:t>
            </a:r>
            <a:r>
              <a:rPr lang="en-US" dirty="0" smtClean="0"/>
              <a:t>rightward:</a:t>
            </a:r>
          </a:p>
          <a:p>
            <a:pPr lvl="1">
              <a:defRPr/>
            </a:pPr>
            <a:r>
              <a:rPr lang="en-US" dirty="0" smtClean="0"/>
              <a:t>Consumption: </a:t>
            </a:r>
          </a:p>
          <a:p>
            <a:pPr lvl="2">
              <a:defRPr/>
            </a:pPr>
            <a:r>
              <a:rPr lang="en-US" dirty="0" smtClean="0"/>
              <a:t>Tax cut</a:t>
            </a:r>
          </a:p>
          <a:p>
            <a:pPr lvl="1">
              <a:defRPr/>
            </a:pPr>
            <a:r>
              <a:rPr lang="en-US" dirty="0" smtClean="0"/>
              <a:t>Investment: </a:t>
            </a:r>
          </a:p>
          <a:p>
            <a:pPr lvl="2">
              <a:defRPr/>
            </a:pPr>
            <a:r>
              <a:rPr lang="en-US" dirty="0" smtClean="0"/>
              <a:t>Reduction in interest rates via an increase in the quantity of money </a:t>
            </a:r>
          </a:p>
          <a:p>
            <a:pPr lvl="2">
              <a:defRPr/>
            </a:pPr>
            <a:r>
              <a:rPr lang="en-US" dirty="0" smtClean="0"/>
              <a:t>Cuts in business taxes</a:t>
            </a:r>
            <a:endParaRPr lang="en-US" b="1" dirty="0" smtClean="0"/>
          </a:p>
          <a:p>
            <a:pPr lvl="1">
              <a:defRPr/>
            </a:pPr>
            <a:r>
              <a:rPr lang="en-US" dirty="0" smtClean="0"/>
              <a:t>Net Exports: </a:t>
            </a:r>
          </a:p>
          <a:p>
            <a:pPr lvl="2">
              <a:defRPr/>
            </a:pPr>
            <a:r>
              <a:rPr lang="en-US" dirty="0"/>
              <a:t>Reduction in </a:t>
            </a:r>
            <a:r>
              <a:rPr lang="en-US" dirty="0" smtClean="0"/>
              <a:t>the exchange value of the domestic currency </a:t>
            </a:r>
            <a:r>
              <a:rPr lang="en-US" dirty="0"/>
              <a:t>via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increase in the quantity of money</a:t>
            </a:r>
            <a:endParaRPr lang="en-US" dirty="0" smtClean="0"/>
          </a:p>
        </p:txBody>
      </p:sp>
      <p:cxnSp>
        <p:nvCxnSpPr>
          <p:cNvPr id="4100" name="Straight Arrow Connector 4"/>
          <p:cNvCxnSpPr>
            <a:cxnSpLocks noChangeShapeType="1"/>
          </p:cNvCxnSpPr>
          <p:nvPr/>
        </p:nvCxnSpPr>
        <p:spPr bwMode="auto">
          <a:xfrm>
            <a:off x="10196634" y="6553200"/>
            <a:ext cx="16002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9472735" y="5829301"/>
            <a:ext cx="14478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" name="Straight Connector 8"/>
          <p:cNvCxnSpPr>
            <a:cxnSpLocks noChangeShapeType="1"/>
          </p:cNvCxnSpPr>
          <p:nvPr/>
        </p:nvCxnSpPr>
        <p:spPr bwMode="auto">
          <a:xfrm rot="16200000" flipH="1">
            <a:off x="10196634" y="5486400"/>
            <a:ext cx="12192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Straight Connector 9"/>
          <p:cNvCxnSpPr>
            <a:cxnSpLocks noChangeShapeType="1"/>
          </p:cNvCxnSpPr>
          <p:nvPr/>
        </p:nvCxnSpPr>
        <p:spPr bwMode="auto">
          <a:xfrm rot="16200000" flipH="1">
            <a:off x="10730034" y="5486400"/>
            <a:ext cx="12192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720634" y="64008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1834" y="5029200"/>
            <a:ext cx="381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P</a:t>
            </a:r>
          </a:p>
        </p:txBody>
      </p:sp>
      <p:cxnSp>
        <p:nvCxnSpPr>
          <p:cNvPr id="4106" name="Straight Connector 13"/>
          <p:cNvCxnSpPr>
            <a:cxnSpLocks noChangeShapeType="1"/>
          </p:cNvCxnSpPr>
          <p:nvPr/>
        </p:nvCxnSpPr>
        <p:spPr bwMode="auto">
          <a:xfrm>
            <a:off x="10196634" y="5562600"/>
            <a:ext cx="990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Connector 15"/>
          <p:cNvCxnSpPr>
            <a:cxnSpLocks noChangeShapeType="1"/>
          </p:cNvCxnSpPr>
          <p:nvPr/>
        </p:nvCxnSpPr>
        <p:spPr bwMode="auto">
          <a:xfrm rot="5400000">
            <a:off x="10710985" y="6057901"/>
            <a:ext cx="990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Connector 16"/>
          <p:cNvCxnSpPr>
            <a:cxnSpLocks noChangeShapeType="1"/>
          </p:cNvCxnSpPr>
          <p:nvPr/>
        </p:nvCxnSpPr>
        <p:spPr bwMode="auto">
          <a:xfrm rot="5400000">
            <a:off x="10206160" y="6076951"/>
            <a:ext cx="990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4806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etemplate">
  <a:themeElements>
    <a:clrScheme name="3etemplate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3etemplat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etemplate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E:\Mankiw Lecture PPT\New Word Outllines\3etemplate.pot</Template>
  <TotalTime>2656</TotalTime>
  <Words>5054</Words>
  <Application>Microsoft Office PowerPoint</Application>
  <PresentationFormat>Widescreen</PresentationFormat>
  <Paragraphs>675</Paragraphs>
  <Slides>84</Slides>
  <Notes>1</Notes>
  <HiddenSlides>15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Arial Unicode MS</vt:lpstr>
      <vt:lpstr>Bookman Old Style</vt:lpstr>
      <vt:lpstr>Calibri</vt:lpstr>
      <vt:lpstr>Tahoma</vt:lpstr>
      <vt:lpstr>Times New Roman</vt:lpstr>
      <vt:lpstr>3etemplate</vt:lpstr>
      <vt:lpstr>Image</vt:lpstr>
      <vt:lpstr>16</vt:lpstr>
      <vt:lpstr>The Influence of Monetary and Fiscal Policy on Aggregate Demand</vt:lpstr>
      <vt:lpstr>The Influence of Monetary and Fiscal Policy on Aggregate Demand</vt:lpstr>
      <vt:lpstr>Table 1 The aggregate-demand curve: summary (a)</vt:lpstr>
      <vt:lpstr>Table 1 The aggregate-demand curve: summary (b)</vt:lpstr>
      <vt:lpstr>Table 2: The Short-Run Aggregate-Supply Curve: Summary</vt:lpstr>
      <vt:lpstr>Table 2: The Short-Run Aggregate-Supply Curve: Summary</vt:lpstr>
      <vt:lpstr>Recap of Ch. 15: Shifts of the Aggregate-Demand Curve</vt:lpstr>
      <vt:lpstr>Recap of Ch. 15: Shifts of the Aggregate-Demand Curve</vt:lpstr>
      <vt:lpstr>Aggregate Demand</vt:lpstr>
      <vt:lpstr>Aggregate demand and the interest-rate effect</vt:lpstr>
      <vt:lpstr>Recap: The three effects behind Aggregate Demand</vt:lpstr>
      <vt:lpstr>Recap: The three effects behind Aggregate Demand</vt:lpstr>
      <vt:lpstr>The Theory of Liquidity Preference</vt:lpstr>
      <vt:lpstr>The Theory of Liquidity Preference</vt:lpstr>
      <vt:lpstr>The Theory of Liquidity Preference</vt:lpstr>
      <vt:lpstr>The Theory of Liquidity Preference</vt:lpstr>
      <vt:lpstr>The Theory of Liquidity Preference</vt:lpstr>
      <vt:lpstr>The Theory of Liquidity Preference: Money Supply</vt:lpstr>
      <vt:lpstr>Figure 1 Equilibrium in the Money Market</vt:lpstr>
      <vt:lpstr>The Theory of Liquidity Preference: Money Demand</vt:lpstr>
      <vt:lpstr>The Theory of Liquidity Preference: Money Demand</vt:lpstr>
      <vt:lpstr>The Theory of Liquidity Preference: Money Demand</vt:lpstr>
      <vt:lpstr>The Theory of Liquidity Preference: Money Demand</vt:lpstr>
      <vt:lpstr>Interest Rate↑⇒ Money Demand↓</vt:lpstr>
      <vt:lpstr>P↑, Y↑, r↓ ⇒ Money Demand↑</vt:lpstr>
      <vt:lpstr>The Theory of Liquidity Preference</vt:lpstr>
      <vt:lpstr>Figure 1 Equilibrium in the Money Market</vt:lpstr>
      <vt:lpstr>Figure 1 Equilibrium in the Money Market</vt:lpstr>
      <vt:lpstr>Figure 2 The Money Market and the Slope of the Aggregate-Demand Curve</vt:lpstr>
      <vt:lpstr>The Theory of Liquidity Preference</vt:lpstr>
      <vt:lpstr>The Downward Slope of the Aggregate Demand Curve: interest rate effect</vt:lpstr>
      <vt:lpstr>The Downward Slope of the Aggregate Demand Curve</vt:lpstr>
      <vt:lpstr>Monetary Policy, expansionary and contractionary</vt:lpstr>
      <vt:lpstr>Changes in the Money Supply</vt:lpstr>
      <vt:lpstr>Expansionary Monetary Policy</vt:lpstr>
      <vt:lpstr>Figure 3 Expansionary Monetary Policy</vt:lpstr>
      <vt:lpstr>Contractionary Monetary Policy</vt:lpstr>
      <vt:lpstr>Changes in the Money Supply</vt:lpstr>
      <vt:lpstr>PowerPoint Presentation</vt:lpstr>
      <vt:lpstr>The Role of Interest-Rate Targets in Fed Policy</vt:lpstr>
      <vt:lpstr>Expansionary Monetary Policy: Criticisms</vt:lpstr>
      <vt:lpstr>Crisis of 2008: monetary stimulus</vt:lpstr>
      <vt:lpstr>Expansionary Monetary Policy: Criticisms</vt:lpstr>
      <vt:lpstr>Fiscal policy</vt:lpstr>
      <vt:lpstr>HOW FISCAL POLICY INFLUENCES AGGREGATE DEMAND</vt:lpstr>
      <vt:lpstr>Fiscal policy: expansionary and contractionary</vt:lpstr>
      <vt:lpstr>Changes in Government Purchases</vt:lpstr>
      <vt:lpstr>Changes in Government Purchases</vt:lpstr>
      <vt:lpstr>The Multiplier Effect</vt:lpstr>
      <vt:lpstr>Figure 4 The Multiplier Effect</vt:lpstr>
      <vt:lpstr>A Formula for the Spending Multiplier</vt:lpstr>
      <vt:lpstr>A Formula for the Spending Multiplier</vt:lpstr>
      <vt:lpstr>The Size of the Spending Multiplier</vt:lpstr>
      <vt:lpstr>The Crowding-Out Effect</vt:lpstr>
      <vt:lpstr>The Crowding-Out Effect</vt:lpstr>
      <vt:lpstr>Figure 5 The Crowding-Out Effect</vt:lpstr>
      <vt:lpstr>The Crowding-Out Effect</vt:lpstr>
      <vt:lpstr>Changes in Taxes</vt:lpstr>
      <vt:lpstr>Changes in Taxes</vt:lpstr>
      <vt:lpstr>Tax cuts: temporary v. permanent</vt:lpstr>
      <vt:lpstr>Stabilization policy: for and against</vt:lpstr>
      <vt:lpstr>USING POLICY TO STABILIZE THE ECONOMY</vt:lpstr>
      <vt:lpstr>The Case for Active Stabilization Policy</vt:lpstr>
      <vt:lpstr>The Case For Active Stabilization Policy</vt:lpstr>
      <vt:lpstr>The Case Against Active Stabilization Policy</vt:lpstr>
      <vt:lpstr>The Case Against Active Stabilization Policy</vt:lpstr>
      <vt:lpstr>The Case Against Active Stabilization Policy</vt:lpstr>
      <vt:lpstr>Budget deficits and the national debt</vt:lpstr>
      <vt:lpstr>Budget deficits and the national debt</vt:lpstr>
      <vt:lpstr>Budget deficits and the national debt</vt:lpstr>
      <vt:lpstr>The Balanced Budget Multiplier</vt:lpstr>
      <vt:lpstr>The balanced budget multiplier</vt:lpstr>
      <vt:lpstr>The balanced budget multiplier</vt:lpstr>
      <vt:lpstr>Automatic Stabilizers</vt:lpstr>
      <vt:lpstr>Automatic Stabilizers</vt:lpstr>
      <vt:lpstr>Automatic Stabilizers: Balanced Budget Amendment</vt:lpstr>
      <vt:lpstr>Automatic Stabilizers: Balanced Budget Amendment</vt:lpstr>
      <vt:lpstr>Summary</vt:lpstr>
      <vt:lpstr>Summary</vt:lpstr>
      <vt:lpstr>Summary</vt:lpstr>
      <vt:lpstr>Summary</vt:lpstr>
      <vt:lpstr>Summary</vt:lpstr>
      <vt:lpstr>Summary</vt:lpstr>
    </vt:vector>
  </TitlesOfParts>
  <Company>OffCenter Concepts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</dc:title>
  <dc:creator>Compositor</dc:creator>
  <cp:lastModifiedBy>Udayan Roy</cp:lastModifiedBy>
  <cp:revision>99</cp:revision>
  <dcterms:created xsi:type="dcterms:W3CDTF">2003-02-03T23:40:56Z</dcterms:created>
  <dcterms:modified xsi:type="dcterms:W3CDTF">2021-04-13T02:22:00Z</dcterms:modified>
</cp:coreProperties>
</file>