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55"/>
  </p:notesMasterIdLst>
  <p:sldIdLst>
    <p:sldId id="301" r:id="rId2"/>
    <p:sldId id="256" r:id="rId3"/>
    <p:sldId id="404" r:id="rId4"/>
    <p:sldId id="347" r:id="rId5"/>
    <p:sldId id="361" r:id="rId6"/>
    <p:sldId id="364" r:id="rId7"/>
    <p:sldId id="405" r:id="rId8"/>
    <p:sldId id="258" r:id="rId9"/>
    <p:sldId id="360" r:id="rId10"/>
    <p:sldId id="386" r:id="rId11"/>
    <p:sldId id="263" r:id="rId12"/>
    <p:sldId id="365" r:id="rId13"/>
    <p:sldId id="366" r:id="rId14"/>
    <p:sldId id="316" r:id="rId15"/>
    <p:sldId id="348" r:id="rId16"/>
    <p:sldId id="358" r:id="rId17"/>
    <p:sldId id="406" r:id="rId18"/>
    <p:sldId id="387" r:id="rId19"/>
    <p:sldId id="362" r:id="rId20"/>
    <p:sldId id="266" r:id="rId21"/>
    <p:sldId id="407" r:id="rId22"/>
    <p:sldId id="385" r:id="rId23"/>
    <p:sldId id="400" r:id="rId24"/>
    <p:sldId id="411" r:id="rId25"/>
    <p:sldId id="388" r:id="rId26"/>
    <p:sldId id="367" r:id="rId27"/>
    <p:sldId id="408" r:id="rId28"/>
    <p:sldId id="409" r:id="rId29"/>
    <p:sldId id="368" r:id="rId30"/>
    <p:sldId id="401" r:id="rId31"/>
    <p:sldId id="412" r:id="rId32"/>
    <p:sldId id="369" r:id="rId33"/>
    <p:sldId id="370" r:id="rId34"/>
    <p:sldId id="402" r:id="rId35"/>
    <p:sldId id="371" r:id="rId36"/>
    <p:sldId id="403" r:id="rId37"/>
    <p:sldId id="410" r:id="rId38"/>
    <p:sldId id="372" r:id="rId39"/>
    <p:sldId id="413" r:id="rId40"/>
    <p:sldId id="373" r:id="rId41"/>
    <p:sldId id="286" r:id="rId42"/>
    <p:sldId id="357" r:id="rId43"/>
    <p:sldId id="393" r:id="rId44"/>
    <p:sldId id="325" r:id="rId45"/>
    <p:sldId id="326" r:id="rId46"/>
    <p:sldId id="327" r:id="rId47"/>
    <p:sldId id="330" r:id="rId48"/>
    <p:sldId id="297" r:id="rId49"/>
    <p:sldId id="349" r:id="rId50"/>
    <p:sldId id="350" r:id="rId51"/>
    <p:sldId id="351" r:id="rId52"/>
    <p:sldId id="394" r:id="rId53"/>
    <p:sldId id="355" r:id="rId54"/>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86780" autoAdjust="0"/>
  </p:normalViewPr>
  <p:slideViewPr>
    <p:cSldViewPr>
      <p:cViewPr varScale="1">
        <p:scale>
          <a:sx n="60" d="100"/>
          <a:sy n="60" d="100"/>
        </p:scale>
        <p:origin x="884" y="3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52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03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89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03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03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C98AE5F-2222-4531-9E90-3D3BB2579CC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381000" y="685800"/>
            <a:ext cx="6096000" cy="3429000"/>
          </a:xfrm>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This is Part 10 in “Principles of Economics”.</a:t>
            </a: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4445323-2EED-4888-88A2-94D122F3A6D1}" type="slidenum">
              <a:rPr lang="en-US" altLang="en-US" sz="1200"/>
              <a:pPr/>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381000" y="685800"/>
            <a:ext cx="6096000" cy="3429000"/>
          </a:xfrm>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is Chapter 29 in “Principles of Economics” and Chapter 16 in “Principles of Macroeconomics”.</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C9F3147-63A5-42FD-8663-84F972BC89F5}" type="slidenum">
              <a:rPr lang="en-US" altLang="en-US" sz="1200"/>
              <a:pPr/>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Intrinsic value means the commodity would have value even if it weren’t being used as money. </a:t>
            </a:r>
          </a:p>
          <a:p>
            <a:pPr eaLnBrk="1" hangingPunct="1"/>
            <a:endParaRPr lang="en-US" dirty="0" smtClean="0"/>
          </a:p>
          <a:p>
            <a:pPr eaLnBrk="1" hangingPunct="1"/>
            <a:r>
              <a:rPr lang="en-US" dirty="0" smtClean="0"/>
              <a:t>In the film “The Shawshank Redemption,” prisoners use cigarettes as money.  </a:t>
            </a:r>
          </a:p>
          <a:p>
            <a:pPr eaLnBrk="1" hangingPunct="1"/>
            <a:endParaRPr lang="en-US" dirty="0" smtClean="0"/>
          </a:p>
          <a:p>
            <a:pPr eaLnBrk="1" hangingPunct="1"/>
            <a:r>
              <a:rPr lang="en-US" dirty="0" smtClean="0"/>
              <a:t>Fiat money is worthless</a:t>
            </a:r>
            <a:r>
              <a:rPr lang="en-US" sz="1200" dirty="0" smtClean="0"/>
              <a:t>—</a:t>
            </a:r>
            <a:r>
              <a:rPr lang="en-US" dirty="0" smtClean="0"/>
              <a:t>except as money.  Yet, people are happy to accept your dollars (or euros or yen or whatever) because they know they will be able to spend the currency.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505016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381000" y="685800"/>
            <a:ext cx="6096000" cy="3429000"/>
          </a:xfrm>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Data downloaded on March 18, 2018.</a:t>
            </a:r>
          </a:p>
          <a:p>
            <a:r>
              <a:rPr lang="en-US" altLang="en-US" dirty="0" smtClean="0"/>
              <a:t>Currency: https://fred.stlouisfed.org/data/CURRSL.txt, https://fred.stlouisfed.org/series/CURRSL</a:t>
            </a:r>
          </a:p>
          <a:p>
            <a:r>
              <a:rPr lang="en-US" altLang="en-US" dirty="0" smtClean="0"/>
              <a:t>Traveler’s Checks: https://fred.stlouisfed.org/data/TVCKSSL.txt, https://fred.stlouisfed.org/series/TVCKSSL</a:t>
            </a:r>
          </a:p>
          <a:p>
            <a:r>
              <a:rPr lang="en-US" altLang="en-US" dirty="0" smtClean="0"/>
              <a:t>Demand Deposits: https://fred.stlouisfed.org/series/DEMDEPSL</a:t>
            </a:r>
          </a:p>
          <a:p>
            <a:r>
              <a:rPr lang="en-US" altLang="en-US" dirty="0" smtClean="0"/>
              <a:t>Other Checkable Deposits: https://fred.stlouisfed.org/series/OCDSL</a:t>
            </a:r>
          </a:p>
          <a:p>
            <a:r>
              <a:rPr lang="en-US" altLang="en-US" dirty="0" smtClean="0"/>
              <a:t>M1: https://fred.stlouisfed.org/series/M1SL</a:t>
            </a:r>
          </a:p>
          <a:p>
            <a:r>
              <a:rPr lang="en-US" altLang="en-US" dirty="0" smtClean="0"/>
              <a:t>Savings Deposits: https://fred.stlouisfed.org/series/SAVINGSL</a:t>
            </a:r>
          </a:p>
          <a:p>
            <a:r>
              <a:rPr lang="en-US" altLang="en-US" dirty="0" smtClean="0"/>
              <a:t>Small-denomination Time</a:t>
            </a:r>
            <a:r>
              <a:rPr lang="en-US" altLang="en-US" baseline="0" dirty="0" smtClean="0"/>
              <a:t> Deposits: https://fred.stlouisfed.org/series/STDSL</a:t>
            </a:r>
          </a:p>
          <a:p>
            <a:r>
              <a:rPr lang="en-US" altLang="en-US" baseline="0" dirty="0" smtClean="0"/>
              <a:t>Retail Money Market Mutual Funds: https://fred.stlouisfed.org/series/RMFSL</a:t>
            </a:r>
          </a:p>
          <a:p>
            <a:r>
              <a:rPr lang="en-US" altLang="en-US" baseline="0" dirty="0" smtClean="0"/>
              <a:t>M2: https://fred.stlouisfed.org/series/M2SL</a:t>
            </a:r>
            <a:endParaRPr lang="en-US" altLang="en-US" dirty="0"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CA90DE4-3B4D-478A-922F-162A9B020B73}" type="slidenum">
              <a:rPr lang="en-US" altLang="en-US" sz="1200"/>
              <a:pPr/>
              <a:t>14</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11480800" y="0"/>
            <a:ext cx="711200" cy="6858000"/>
          </a:xfrm>
          <a:prstGeom prst="rect">
            <a:avLst/>
          </a:prstGeom>
          <a:solidFill>
            <a:srgbClr val="411D7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2400" smtClean="0"/>
          </a:p>
        </p:txBody>
      </p:sp>
      <p:sp>
        <p:nvSpPr>
          <p:cNvPr id="5" name="Oval 3"/>
          <p:cNvSpPr>
            <a:spLocks noChangeArrowheads="1"/>
          </p:cNvSpPr>
          <p:nvPr/>
        </p:nvSpPr>
        <p:spPr bwMode="auto">
          <a:xfrm>
            <a:off x="10261600" y="2514600"/>
            <a:ext cx="1422400" cy="182880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sz="2400" smtClean="0"/>
          </a:p>
        </p:txBody>
      </p:sp>
      <p:sp>
        <p:nvSpPr>
          <p:cNvPr id="6" name="Text Box 7"/>
          <p:cNvSpPr txBox="1">
            <a:spLocks noChangeArrowheads="1"/>
          </p:cNvSpPr>
          <p:nvPr/>
        </p:nvSpPr>
        <p:spPr bwMode="auto">
          <a:xfrm>
            <a:off x="508000" y="6553201"/>
            <a:ext cx="181972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US" altLang="en-US" sz="800" b="1" smtClean="0">
                <a:solidFill>
                  <a:srgbClr val="411D72"/>
                </a:solidFill>
                <a:latin typeface="Arial" charset="0"/>
              </a:rPr>
              <a:t>Copyright © 2004  South-Western</a:t>
            </a:r>
          </a:p>
        </p:txBody>
      </p:sp>
      <p:graphicFrame>
        <p:nvGraphicFramePr>
          <p:cNvPr id="7" name="Object 8"/>
          <p:cNvGraphicFramePr>
            <a:graphicFrameLocks noChangeAspect="1"/>
          </p:cNvGraphicFramePr>
          <p:nvPr/>
        </p:nvGraphicFramePr>
        <p:xfrm>
          <a:off x="516467" y="304801"/>
          <a:ext cx="7010400" cy="3127375"/>
        </p:xfrm>
        <a:graphic>
          <a:graphicData uri="http://schemas.openxmlformats.org/presentationml/2006/ole">
            <mc:AlternateContent xmlns:mc="http://schemas.openxmlformats.org/markup-compatibility/2006">
              <mc:Choice xmlns:v="urn:schemas-microsoft-com:vml" Requires="v">
                <p:oleObj spid="_x0000_s57401" name="Image" r:id="rId3" imgW="6836569" imgH="4066361" progId="Photoshop.Image.4">
                  <p:embed/>
                </p:oleObj>
              </mc:Choice>
              <mc:Fallback>
                <p:oleObj name="Image" r:id="rId3" imgW="6836569" imgH="4066361" progId="Photoshop.Image.4">
                  <p:embed/>
                  <p:pic>
                    <p:nvPicPr>
                      <p:cNvPr id="2053"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67" y="304801"/>
                        <a:ext cx="7010400" cy="312737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188" name="Rectangle 4"/>
          <p:cNvSpPr>
            <a:spLocks noGrp="1" noChangeArrowheads="1"/>
          </p:cNvSpPr>
          <p:nvPr>
            <p:ph type="ctrTitle"/>
          </p:nvPr>
        </p:nvSpPr>
        <p:spPr>
          <a:xfrm>
            <a:off x="7620000" y="2895600"/>
            <a:ext cx="4165600" cy="1143000"/>
          </a:xfrm>
        </p:spPr>
        <p:txBody>
          <a:bodyPr anchorCtr="1"/>
          <a:lstStyle>
            <a:lvl1pPr>
              <a:defRPr sz="13500" b="1">
                <a:solidFill>
                  <a:schemeClr val="tx1"/>
                </a:solidFill>
                <a:effectLst>
                  <a:outerShdw blurRad="38100" dist="38100" dir="2700000" algn="tl">
                    <a:srgbClr val="C0C0C0"/>
                  </a:outerShdw>
                </a:effectLst>
              </a:defRPr>
            </a:lvl1pPr>
          </a:lstStyle>
          <a:p>
            <a:r>
              <a:rPr lang="en-US" altLang="en-US"/>
              <a:t>Click to editaster title style</a:t>
            </a:r>
          </a:p>
        </p:txBody>
      </p:sp>
      <p:sp>
        <p:nvSpPr>
          <p:cNvPr id="93189" name="Rectangle 5"/>
          <p:cNvSpPr>
            <a:spLocks noGrp="1" noChangeArrowheads="1"/>
          </p:cNvSpPr>
          <p:nvPr>
            <p:ph type="subTitle" idx="1"/>
          </p:nvPr>
        </p:nvSpPr>
        <p:spPr>
          <a:xfrm>
            <a:off x="508000" y="3810000"/>
            <a:ext cx="7112000" cy="2590800"/>
          </a:xfrm>
        </p:spPr>
        <p:txBody>
          <a:bodyPr/>
          <a:lstStyle>
            <a:lvl1pPr marL="0" indent="0" algn="ctr">
              <a:buFontTx/>
              <a:buNone/>
              <a:defRPr sz="4000" b="1">
                <a:solidFill>
                  <a:srgbClr val="0094B9"/>
                </a:solidFill>
                <a:latin typeface="Arial" charset="0"/>
              </a:defRPr>
            </a:lvl1pPr>
          </a:lstStyle>
          <a:p>
            <a:r>
              <a:rPr lang="en-US" altLang="en-US"/>
              <a:t>Click to edit Master subtitle style</a:t>
            </a:r>
          </a:p>
        </p:txBody>
      </p:sp>
    </p:spTree>
    <p:extLst>
      <p:ext uri="{BB962C8B-B14F-4D97-AF65-F5344CB8AC3E}">
        <p14:creationId xmlns:p14="http://schemas.microsoft.com/office/powerpoint/2010/main" val="32328342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THE MONETARY SYSTEM</a:t>
            </a:r>
          </a:p>
        </p:txBody>
      </p:sp>
      <p:sp>
        <p:nvSpPr>
          <p:cNvPr id="5" name="Rectangle 7"/>
          <p:cNvSpPr>
            <a:spLocks noGrp="1" noChangeArrowheads="1"/>
          </p:cNvSpPr>
          <p:nvPr>
            <p:ph type="sldNum" sz="quarter" idx="11"/>
          </p:nvPr>
        </p:nvSpPr>
        <p:spPr>
          <a:ln/>
        </p:spPr>
        <p:txBody>
          <a:bodyPr/>
          <a:lstStyle>
            <a:lvl1pPr>
              <a:defRPr/>
            </a:lvl1pPr>
          </a:lstStyle>
          <a:p>
            <a:fld id="{2C6F1597-A97D-458C-87E6-CFAC5AA8A5B8}" type="slidenum">
              <a:rPr lang="en-US" altLang="en-US"/>
              <a:pPr/>
              <a:t>‹#›</a:t>
            </a:fld>
            <a:endParaRPr lang="en-US" altLang="en-US"/>
          </a:p>
        </p:txBody>
      </p:sp>
    </p:spTree>
    <p:extLst>
      <p:ext uri="{BB962C8B-B14F-4D97-AF65-F5344CB8AC3E}">
        <p14:creationId xmlns:p14="http://schemas.microsoft.com/office/powerpoint/2010/main" val="3621147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152400"/>
            <a:ext cx="279400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52400"/>
            <a:ext cx="817880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THE MONETARY SYSTEM</a:t>
            </a:r>
          </a:p>
        </p:txBody>
      </p:sp>
      <p:sp>
        <p:nvSpPr>
          <p:cNvPr id="5" name="Rectangle 7"/>
          <p:cNvSpPr>
            <a:spLocks noGrp="1" noChangeArrowheads="1"/>
          </p:cNvSpPr>
          <p:nvPr>
            <p:ph type="sldNum" sz="quarter" idx="11"/>
          </p:nvPr>
        </p:nvSpPr>
        <p:spPr>
          <a:ln/>
        </p:spPr>
        <p:txBody>
          <a:bodyPr/>
          <a:lstStyle>
            <a:lvl1pPr>
              <a:defRPr/>
            </a:lvl1pPr>
          </a:lstStyle>
          <a:p>
            <a:fld id="{0A6DFF6F-A07F-45EE-9ACD-100E0C1077F5}" type="slidenum">
              <a:rPr lang="en-US" altLang="en-US"/>
              <a:pPr/>
              <a:t>‹#›</a:t>
            </a:fld>
            <a:endParaRPr lang="en-US" altLang="en-US"/>
          </a:p>
        </p:txBody>
      </p:sp>
    </p:spTree>
    <p:extLst>
      <p:ext uri="{BB962C8B-B14F-4D97-AF65-F5344CB8AC3E}">
        <p14:creationId xmlns:p14="http://schemas.microsoft.com/office/powerpoint/2010/main" val="1705527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7247467" y="901700"/>
            <a:ext cx="4487333"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755883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xfrm>
            <a:off x="609600" y="6400801"/>
            <a:ext cx="4673600" cy="320675"/>
          </a:xfrm>
        </p:spPr>
        <p:txBody>
          <a:bodyPr/>
          <a:lstStyle>
            <a:lvl1pPr>
              <a:defRPr/>
            </a:lvl1pPr>
          </a:lstStyle>
          <a:p>
            <a:pPr>
              <a:defRPr/>
            </a:pPr>
            <a:r>
              <a:rPr lang="en-US"/>
              <a:t>THE MONETARY SYSTEM</a:t>
            </a:r>
          </a:p>
        </p:txBody>
      </p:sp>
      <p:sp>
        <p:nvSpPr>
          <p:cNvPr id="5" name="Rectangle 7"/>
          <p:cNvSpPr>
            <a:spLocks noGrp="1" noChangeArrowheads="1"/>
          </p:cNvSpPr>
          <p:nvPr>
            <p:ph type="sldNum" sz="quarter" idx="11"/>
          </p:nvPr>
        </p:nvSpPr>
        <p:spPr>
          <a:xfrm>
            <a:off x="10668000" y="6245225"/>
            <a:ext cx="914400" cy="476250"/>
          </a:xfrm>
        </p:spPr>
        <p:txBody>
          <a:bodyPr/>
          <a:lstStyle>
            <a:lvl1pPr>
              <a:defRPr/>
            </a:lvl1pPr>
          </a:lstStyle>
          <a:p>
            <a:fld id="{5EA0351B-407C-4B7E-B877-BB779320411C}" type="slidenum">
              <a:rPr lang="en-US" altLang="en-US"/>
              <a:pPr/>
              <a:t>‹#›</a:t>
            </a:fld>
            <a:endParaRPr lang="en-US" altLang="en-US"/>
          </a:p>
        </p:txBody>
      </p:sp>
    </p:spTree>
    <p:extLst>
      <p:ext uri="{BB962C8B-B14F-4D97-AF65-F5344CB8AC3E}">
        <p14:creationId xmlns:p14="http://schemas.microsoft.com/office/powerpoint/2010/main" val="57328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US"/>
              <a:t>THE MONETARY SYSTEM</a:t>
            </a:r>
          </a:p>
        </p:txBody>
      </p:sp>
      <p:sp>
        <p:nvSpPr>
          <p:cNvPr id="5" name="Rectangle 7"/>
          <p:cNvSpPr>
            <a:spLocks noGrp="1" noChangeArrowheads="1"/>
          </p:cNvSpPr>
          <p:nvPr>
            <p:ph type="sldNum" sz="quarter" idx="11"/>
          </p:nvPr>
        </p:nvSpPr>
        <p:spPr>
          <a:ln/>
        </p:spPr>
        <p:txBody>
          <a:bodyPr/>
          <a:lstStyle>
            <a:lvl1pPr>
              <a:defRPr/>
            </a:lvl1pPr>
          </a:lstStyle>
          <a:p>
            <a:fld id="{663C3182-34D9-46C3-90A0-6389D3FBA097}" type="slidenum">
              <a:rPr lang="en-US" altLang="en-US"/>
              <a:pPr/>
              <a:t>‹#›</a:t>
            </a:fld>
            <a:endParaRPr lang="en-US" altLang="en-US"/>
          </a:p>
        </p:txBody>
      </p:sp>
    </p:spTree>
    <p:extLst>
      <p:ext uri="{BB962C8B-B14F-4D97-AF65-F5344CB8AC3E}">
        <p14:creationId xmlns:p14="http://schemas.microsoft.com/office/powerpoint/2010/main" val="2808155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447800"/>
            <a:ext cx="54864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9200" y="1447800"/>
            <a:ext cx="54864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r>
              <a:rPr lang="en-US"/>
              <a:t>THE MONETARY SYSTEM</a:t>
            </a:r>
          </a:p>
        </p:txBody>
      </p:sp>
      <p:sp>
        <p:nvSpPr>
          <p:cNvPr id="6" name="Rectangle 7"/>
          <p:cNvSpPr>
            <a:spLocks noGrp="1" noChangeArrowheads="1"/>
          </p:cNvSpPr>
          <p:nvPr>
            <p:ph type="sldNum" sz="quarter" idx="11"/>
          </p:nvPr>
        </p:nvSpPr>
        <p:spPr>
          <a:ln/>
        </p:spPr>
        <p:txBody>
          <a:bodyPr/>
          <a:lstStyle>
            <a:lvl1pPr>
              <a:defRPr/>
            </a:lvl1pPr>
          </a:lstStyle>
          <a:p>
            <a:fld id="{16D93603-2AF8-4CA3-9640-16B02EF3733B}" type="slidenum">
              <a:rPr lang="en-US" altLang="en-US"/>
              <a:pPr/>
              <a:t>‹#›</a:t>
            </a:fld>
            <a:endParaRPr lang="en-US" altLang="en-US"/>
          </a:p>
        </p:txBody>
      </p:sp>
    </p:spTree>
    <p:extLst>
      <p:ext uri="{BB962C8B-B14F-4D97-AF65-F5344CB8AC3E}">
        <p14:creationId xmlns:p14="http://schemas.microsoft.com/office/powerpoint/2010/main" val="2786098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r>
              <a:rPr lang="en-US"/>
              <a:t>THE MONETARY SYSTEM</a:t>
            </a:r>
          </a:p>
        </p:txBody>
      </p:sp>
      <p:sp>
        <p:nvSpPr>
          <p:cNvPr id="8" name="Rectangle 7"/>
          <p:cNvSpPr>
            <a:spLocks noGrp="1" noChangeArrowheads="1"/>
          </p:cNvSpPr>
          <p:nvPr>
            <p:ph type="sldNum" sz="quarter" idx="11"/>
          </p:nvPr>
        </p:nvSpPr>
        <p:spPr>
          <a:ln/>
        </p:spPr>
        <p:txBody>
          <a:bodyPr/>
          <a:lstStyle>
            <a:lvl1pPr>
              <a:defRPr/>
            </a:lvl1pPr>
          </a:lstStyle>
          <a:p>
            <a:fld id="{9D02C6F9-C2CE-40F9-89B3-4992FD5184CE}" type="slidenum">
              <a:rPr lang="en-US" altLang="en-US"/>
              <a:pPr/>
              <a:t>‹#›</a:t>
            </a:fld>
            <a:endParaRPr lang="en-US" altLang="en-US"/>
          </a:p>
        </p:txBody>
      </p:sp>
    </p:spTree>
    <p:extLst>
      <p:ext uri="{BB962C8B-B14F-4D97-AF65-F5344CB8AC3E}">
        <p14:creationId xmlns:p14="http://schemas.microsoft.com/office/powerpoint/2010/main" val="18105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xfrm>
            <a:off x="609600" y="6400801"/>
            <a:ext cx="4267200" cy="320675"/>
          </a:xfrm>
        </p:spPr>
        <p:txBody>
          <a:bodyPr/>
          <a:lstStyle>
            <a:lvl1pPr>
              <a:defRPr/>
            </a:lvl1pPr>
          </a:lstStyle>
          <a:p>
            <a:pPr>
              <a:defRPr/>
            </a:pPr>
            <a:r>
              <a:rPr lang="en-US"/>
              <a:t>THE MONETARY SYSTEM</a:t>
            </a:r>
          </a:p>
        </p:txBody>
      </p:sp>
      <p:sp>
        <p:nvSpPr>
          <p:cNvPr id="4" name="Rectangle 7"/>
          <p:cNvSpPr>
            <a:spLocks noGrp="1" noChangeArrowheads="1"/>
          </p:cNvSpPr>
          <p:nvPr>
            <p:ph type="sldNum" sz="quarter" idx="11"/>
          </p:nvPr>
        </p:nvSpPr>
        <p:spPr/>
        <p:txBody>
          <a:bodyPr/>
          <a:lstStyle>
            <a:lvl1pPr>
              <a:defRPr/>
            </a:lvl1pPr>
          </a:lstStyle>
          <a:p>
            <a:fld id="{45A5F22C-0AC6-4C5D-A8E0-C94AA93EC115}" type="slidenum">
              <a:rPr lang="en-US" altLang="en-US"/>
              <a:pPr/>
              <a:t>‹#›</a:t>
            </a:fld>
            <a:endParaRPr lang="en-US" altLang="en-US"/>
          </a:p>
        </p:txBody>
      </p:sp>
    </p:spTree>
    <p:extLst>
      <p:ext uri="{BB962C8B-B14F-4D97-AF65-F5344CB8AC3E}">
        <p14:creationId xmlns:p14="http://schemas.microsoft.com/office/powerpoint/2010/main" val="3960252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US"/>
              <a:t>THE MONETARY SYSTEM</a:t>
            </a:r>
          </a:p>
        </p:txBody>
      </p:sp>
      <p:sp>
        <p:nvSpPr>
          <p:cNvPr id="3" name="Rectangle 7"/>
          <p:cNvSpPr>
            <a:spLocks noGrp="1" noChangeArrowheads="1"/>
          </p:cNvSpPr>
          <p:nvPr>
            <p:ph type="sldNum" sz="quarter" idx="11"/>
          </p:nvPr>
        </p:nvSpPr>
        <p:spPr>
          <a:ln/>
        </p:spPr>
        <p:txBody>
          <a:bodyPr/>
          <a:lstStyle>
            <a:lvl1pPr>
              <a:defRPr/>
            </a:lvl1pPr>
          </a:lstStyle>
          <a:p>
            <a:fld id="{C2151C66-383F-4DF7-87E6-47B2CD2E1F22}" type="slidenum">
              <a:rPr lang="en-US" altLang="en-US"/>
              <a:pPr/>
              <a:t>‹#›</a:t>
            </a:fld>
            <a:endParaRPr lang="en-US" altLang="en-US"/>
          </a:p>
        </p:txBody>
      </p:sp>
    </p:spTree>
    <p:extLst>
      <p:ext uri="{BB962C8B-B14F-4D97-AF65-F5344CB8AC3E}">
        <p14:creationId xmlns:p14="http://schemas.microsoft.com/office/powerpoint/2010/main" val="4032949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THE MONETARY SYSTEM</a:t>
            </a:r>
          </a:p>
        </p:txBody>
      </p:sp>
      <p:sp>
        <p:nvSpPr>
          <p:cNvPr id="6" name="Rectangle 7"/>
          <p:cNvSpPr>
            <a:spLocks noGrp="1" noChangeArrowheads="1"/>
          </p:cNvSpPr>
          <p:nvPr>
            <p:ph type="sldNum" sz="quarter" idx="11"/>
          </p:nvPr>
        </p:nvSpPr>
        <p:spPr>
          <a:ln/>
        </p:spPr>
        <p:txBody>
          <a:bodyPr/>
          <a:lstStyle>
            <a:lvl1pPr>
              <a:defRPr/>
            </a:lvl1pPr>
          </a:lstStyle>
          <a:p>
            <a:fld id="{5FC4E5AF-57C3-4F07-B392-9D0C2A0FC55B}" type="slidenum">
              <a:rPr lang="en-US" altLang="en-US"/>
              <a:pPr/>
              <a:t>‹#›</a:t>
            </a:fld>
            <a:endParaRPr lang="en-US" altLang="en-US"/>
          </a:p>
        </p:txBody>
      </p:sp>
    </p:spTree>
    <p:extLst>
      <p:ext uri="{BB962C8B-B14F-4D97-AF65-F5344CB8AC3E}">
        <p14:creationId xmlns:p14="http://schemas.microsoft.com/office/powerpoint/2010/main" val="2055429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THE MONETARY SYSTEM</a:t>
            </a:r>
          </a:p>
        </p:txBody>
      </p:sp>
      <p:sp>
        <p:nvSpPr>
          <p:cNvPr id="6" name="Rectangle 7"/>
          <p:cNvSpPr>
            <a:spLocks noGrp="1" noChangeArrowheads="1"/>
          </p:cNvSpPr>
          <p:nvPr>
            <p:ph type="sldNum" sz="quarter" idx="11"/>
          </p:nvPr>
        </p:nvSpPr>
        <p:spPr>
          <a:ln/>
        </p:spPr>
        <p:txBody>
          <a:bodyPr/>
          <a:lstStyle>
            <a:lvl1pPr>
              <a:defRPr/>
            </a:lvl1pPr>
          </a:lstStyle>
          <a:p>
            <a:fld id="{2EBCFCEF-A179-45FB-BD18-617C7BE24F8A}" type="slidenum">
              <a:rPr lang="en-US" altLang="en-US"/>
              <a:pPr/>
              <a:t>‹#›</a:t>
            </a:fld>
            <a:endParaRPr lang="en-US" altLang="en-US"/>
          </a:p>
        </p:txBody>
      </p:sp>
    </p:spTree>
    <p:extLst>
      <p:ext uri="{BB962C8B-B14F-4D97-AF65-F5344CB8AC3E}">
        <p14:creationId xmlns:p14="http://schemas.microsoft.com/office/powerpoint/2010/main" val="2080588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09600" y="152400"/>
            <a:ext cx="11176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92164" name="Rectangle 4"/>
          <p:cNvSpPr>
            <a:spLocks noGrp="1" noChangeArrowheads="1"/>
          </p:cNvSpPr>
          <p:nvPr>
            <p:ph type="body" idx="1"/>
          </p:nvPr>
        </p:nvSpPr>
        <p:spPr bwMode="auto">
          <a:xfrm>
            <a:off x="609600" y="1447800"/>
            <a:ext cx="11176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2166" name="Rectangle 6"/>
          <p:cNvSpPr>
            <a:spLocks noGrp="1" noChangeArrowheads="1"/>
          </p:cNvSpPr>
          <p:nvPr>
            <p:ph type="ftr" sz="quarter" idx="3"/>
          </p:nvPr>
        </p:nvSpPr>
        <p:spPr bwMode="auto">
          <a:xfrm>
            <a:off x="609600" y="6400801"/>
            <a:ext cx="74168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Unicode MS" pitchFamily="34" charset="-128"/>
              </a:defRPr>
            </a:lvl1pPr>
          </a:lstStyle>
          <a:p>
            <a:pPr>
              <a:defRPr/>
            </a:pPr>
            <a:r>
              <a:rPr lang="en-US"/>
              <a:t>THE MONETARY SYSTEM</a:t>
            </a:r>
          </a:p>
        </p:txBody>
      </p:sp>
      <p:sp>
        <p:nvSpPr>
          <p:cNvPr id="92167" name="Rectangle 7"/>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Unicode MS" pitchFamily="34" charset="-128"/>
              </a:defRPr>
            </a:lvl1pPr>
          </a:lstStyle>
          <a:p>
            <a:fld id="{2A8311CD-E2CE-4D91-85CD-FD22538D372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01" r:id="rId3"/>
    <p:sldLayoutId id="2147483802" r:id="rId4"/>
    <p:sldLayoutId id="2147483803" r:id="rId5"/>
    <p:sldLayoutId id="2147483811" r:id="rId6"/>
    <p:sldLayoutId id="2147483804" r:id="rId7"/>
    <p:sldLayoutId id="2147483805" r:id="rId8"/>
    <p:sldLayoutId id="2147483806" r:id="rId9"/>
    <p:sldLayoutId id="2147483807" r:id="rId10"/>
    <p:sldLayoutId id="2147483808" r:id="rId11"/>
    <p:sldLayoutId id="2147483812"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2164">
                                            <p:txEl>
                                              <p:pRg st="0" end="0"/>
                                            </p:txEl>
                                          </p:spTgt>
                                        </p:tgtEl>
                                        <p:attrNameLst>
                                          <p:attrName>style.visibility</p:attrName>
                                        </p:attrNameLst>
                                      </p:cBhvr>
                                      <p:to>
                                        <p:strVal val="visible"/>
                                      </p:to>
                                    </p:set>
                                    <p:animEffect transition="in" filter="wipe(up)">
                                      <p:cBhvr>
                                        <p:cTn id="7" dur="500"/>
                                        <p:tgtEl>
                                          <p:spTgt spid="921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2164">
                                            <p:txEl>
                                              <p:pRg st="1" end="1"/>
                                            </p:txEl>
                                          </p:spTgt>
                                        </p:tgtEl>
                                        <p:attrNameLst>
                                          <p:attrName>style.visibility</p:attrName>
                                        </p:attrNameLst>
                                      </p:cBhvr>
                                      <p:to>
                                        <p:strVal val="visible"/>
                                      </p:to>
                                    </p:set>
                                    <p:animEffect transition="in" filter="wipe(up)">
                                      <p:cBhvr>
                                        <p:cTn id="12" dur="500"/>
                                        <p:tgtEl>
                                          <p:spTgt spid="92164">
                                            <p:txEl>
                                              <p:pRg st="1" end="1"/>
                                            </p:tx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92164">
                                            <p:txEl>
                                              <p:pRg st="2" end="2"/>
                                            </p:txEl>
                                          </p:spTgt>
                                        </p:tgtEl>
                                        <p:attrNameLst>
                                          <p:attrName>style.visibility</p:attrName>
                                        </p:attrNameLst>
                                      </p:cBhvr>
                                      <p:to>
                                        <p:strVal val="visible"/>
                                      </p:to>
                                    </p:set>
                                    <p:animEffect transition="in" filter="wipe(up)">
                                      <p:cBhvr>
                                        <p:cTn id="15" dur="500"/>
                                        <p:tgtEl>
                                          <p:spTgt spid="92164">
                                            <p:txEl>
                                              <p:pRg st="2" end="2"/>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92164">
                                            <p:txEl>
                                              <p:pRg st="3" end="3"/>
                                            </p:txEl>
                                          </p:spTgt>
                                        </p:tgtEl>
                                        <p:attrNameLst>
                                          <p:attrName>style.visibility</p:attrName>
                                        </p:attrNameLst>
                                      </p:cBhvr>
                                      <p:to>
                                        <p:strVal val="visible"/>
                                      </p:to>
                                    </p:set>
                                    <p:animEffect transition="in" filter="wipe(up)">
                                      <p:cBhvr>
                                        <p:cTn id="18" dur="500"/>
                                        <p:tgtEl>
                                          <p:spTgt spid="92164">
                                            <p:txEl>
                                              <p:pRg st="3" end="3"/>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92164">
                                            <p:txEl>
                                              <p:pRg st="4" end="4"/>
                                            </p:txEl>
                                          </p:spTgt>
                                        </p:tgtEl>
                                        <p:attrNameLst>
                                          <p:attrName>style.visibility</p:attrName>
                                        </p:attrNameLst>
                                      </p:cBhvr>
                                      <p:to>
                                        <p:strVal val="visible"/>
                                      </p:to>
                                    </p:set>
                                    <p:animEffect transition="in" filter="wipe(up)">
                                      <p:cBhvr>
                                        <p:cTn id="21" dur="500"/>
                                        <p:tgtEl>
                                          <p:spTgt spid="9216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4" grpId="0" build="p" bldLvl="2" autoUpdateAnimBg="0">
        <p:tmplLst>
          <p:tmpl lvl="1">
            <p:tnLst>
              <p:par>
                <p:cTn presetID="22" presetClass="entr" presetSubtype="1" fill="hold" nodeType="clickEffect">
                  <p:stCondLst>
                    <p:cond delay="0"/>
                  </p:stCondLst>
                  <p:childTnLst>
                    <p:set>
                      <p:cBhvr>
                        <p:cTn dur="1" fill="hold">
                          <p:stCondLst>
                            <p:cond delay="0"/>
                          </p:stCondLst>
                        </p:cTn>
                        <p:tgtEl>
                          <p:spTgt spid="92164"/>
                        </p:tgtEl>
                        <p:attrNameLst>
                          <p:attrName>style.visibility</p:attrName>
                        </p:attrNameLst>
                      </p:cBhvr>
                      <p:to>
                        <p:strVal val="visible"/>
                      </p:to>
                    </p:set>
                    <p:animEffect transition="in" filter="wipe(up)">
                      <p:cBhvr>
                        <p:cTn dur="500"/>
                        <p:tgtEl>
                          <p:spTgt spid="9216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92164"/>
                        </p:tgtEl>
                        <p:attrNameLst>
                          <p:attrName>style.visibility</p:attrName>
                        </p:attrNameLst>
                      </p:cBhvr>
                      <p:to>
                        <p:strVal val="visible"/>
                      </p:to>
                    </p:set>
                    <p:animEffect transition="in" filter="wipe(up)">
                      <p:cBhvr>
                        <p:cTn dur="500"/>
                        <p:tgtEl>
                          <p:spTgt spid="92164"/>
                        </p:tgtEl>
                      </p:cBhvr>
                    </p:animEffect>
                  </p:childTnLst>
                </p:cTn>
              </p:par>
            </p:tnLst>
          </p:tmpl>
          <p:tmpl lvl="3">
            <p:tnLst>
              <p:par>
                <p:cTn presetID="22" presetClass="entr" presetSubtype="1" fill="hold" nodeType="withEffect">
                  <p:stCondLst>
                    <p:cond delay="0"/>
                  </p:stCondLst>
                  <p:childTnLst>
                    <p:set>
                      <p:cBhvr>
                        <p:cTn dur="1" fill="hold">
                          <p:stCondLst>
                            <p:cond delay="0"/>
                          </p:stCondLst>
                        </p:cTn>
                        <p:tgtEl>
                          <p:spTgt spid="92164"/>
                        </p:tgtEl>
                        <p:attrNameLst>
                          <p:attrName>style.visibility</p:attrName>
                        </p:attrNameLst>
                      </p:cBhvr>
                      <p:to>
                        <p:strVal val="visible"/>
                      </p:to>
                    </p:set>
                    <p:animEffect transition="in" filter="wipe(up)">
                      <p:cBhvr>
                        <p:cTn dur="500"/>
                        <p:tgtEl>
                          <p:spTgt spid="92164"/>
                        </p:tgtEl>
                      </p:cBhvr>
                    </p:animEffect>
                  </p:childTnLst>
                </p:cTn>
              </p:par>
            </p:tnLst>
          </p:tmpl>
          <p:tmpl lvl="4">
            <p:tnLst>
              <p:par>
                <p:cTn presetID="22" presetClass="entr" presetSubtype="1" fill="hold" nodeType="withEffect">
                  <p:stCondLst>
                    <p:cond delay="0"/>
                  </p:stCondLst>
                  <p:childTnLst>
                    <p:set>
                      <p:cBhvr>
                        <p:cTn dur="1" fill="hold">
                          <p:stCondLst>
                            <p:cond delay="0"/>
                          </p:stCondLst>
                        </p:cTn>
                        <p:tgtEl>
                          <p:spTgt spid="92164"/>
                        </p:tgtEl>
                        <p:attrNameLst>
                          <p:attrName>style.visibility</p:attrName>
                        </p:attrNameLst>
                      </p:cBhvr>
                      <p:to>
                        <p:strVal val="visible"/>
                      </p:to>
                    </p:set>
                    <p:animEffect transition="in" filter="wipe(up)">
                      <p:cBhvr>
                        <p:cTn dur="500"/>
                        <p:tgtEl>
                          <p:spTgt spid="92164"/>
                        </p:tgtEl>
                      </p:cBhvr>
                    </p:animEffect>
                  </p:childTnLst>
                </p:cTn>
              </p:par>
            </p:tnLst>
          </p:tmpl>
          <p:tmpl lvl="5">
            <p:tnLst>
              <p:par>
                <p:cTn presetID="22" presetClass="entr" presetSubtype="1" fill="hold" nodeType="withEffect">
                  <p:stCondLst>
                    <p:cond delay="0"/>
                  </p:stCondLst>
                  <p:childTnLst>
                    <p:set>
                      <p:cBhvr>
                        <p:cTn dur="1" fill="hold">
                          <p:stCondLst>
                            <p:cond delay="0"/>
                          </p:stCondLst>
                        </p:cTn>
                        <p:tgtEl>
                          <p:spTgt spid="92164"/>
                        </p:tgtEl>
                        <p:attrNameLst>
                          <p:attrName>style.visibility</p:attrName>
                        </p:attrNameLst>
                      </p:cBhvr>
                      <p:to>
                        <p:strVal val="visible"/>
                      </p:to>
                    </p:set>
                    <p:animEffect transition="in" filter="wipe(up)">
                      <p:cBhvr>
                        <p:cTn dur="500"/>
                        <p:tgtEl>
                          <p:spTgt spid="92164"/>
                        </p:tgtEl>
                      </p:cBhvr>
                    </p:animEffect>
                  </p:childTnLst>
                </p:cTn>
              </p:par>
            </p:tnLst>
          </p:tmpl>
        </p:tmplLst>
      </p:bldP>
    </p:bldLst>
  </p:timing>
  <p:hf hdr="0" dt="0"/>
  <p:txStyles>
    <p:titleStyle>
      <a:lvl1pPr algn="ctr" rtl="0" eaLnBrk="0" fontAlgn="base" hangingPunct="0">
        <a:lnSpc>
          <a:spcPct val="90000"/>
        </a:lnSpc>
        <a:spcBef>
          <a:spcPct val="0"/>
        </a:spcBef>
        <a:spcAft>
          <a:spcPct val="0"/>
        </a:spcAft>
        <a:defRPr sz="3600">
          <a:solidFill>
            <a:schemeClr val="accent2"/>
          </a:solidFill>
          <a:latin typeface="+mj-lt"/>
          <a:ea typeface="+mj-ea"/>
          <a:cs typeface="+mj-cs"/>
        </a:defRPr>
      </a:lvl1pPr>
      <a:lvl2pPr algn="ctr" rtl="0" eaLnBrk="0" fontAlgn="base" hangingPunct="0">
        <a:lnSpc>
          <a:spcPct val="90000"/>
        </a:lnSpc>
        <a:spcBef>
          <a:spcPct val="0"/>
        </a:spcBef>
        <a:spcAft>
          <a:spcPct val="0"/>
        </a:spcAft>
        <a:defRPr sz="3600">
          <a:solidFill>
            <a:schemeClr val="accent2"/>
          </a:solidFill>
          <a:latin typeface="Calibri" pitchFamily="34" charset="0"/>
        </a:defRPr>
      </a:lvl2pPr>
      <a:lvl3pPr algn="ctr" rtl="0" eaLnBrk="0" fontAlgn="base" hangingPunct="0">
        <a:lnSpc>
          <a:spcPct val="90000"/>
        </a:lnSpc>
        <a:spcBef>
          <a:spcPct val="0"/>
        </a:spcBef>
        <a:spcAft>
          <a:spcPct val="0"/>
        </a:spcAft>
        <a:defRPr sz="3600">
          <a:solidFill>
            <a:schemeClr val="accent2"/>
          </a:solidFill>
          <a:latin typeface="Calibri" pitchFamily="34" charset="0"/>
        </a:defRPr>
      </a:lvl3pPr>
      <a:lvl4pPr algn="ctr" rtl="0" eaLnBrk="0" fontAlgn="base" hangingPunct="0">
        <a:lnSpc>
          <a:spcPct val="90000"/>
        </a:lnSpc>
        <a:spcBef>
          <a:spcPct val="0"/>
        </a:spcBef>
        <a:spcAft>
          <a:spcPct val="0"/>
        </a:spcAft>
        <a:defRPr sz="3600">
          <a:solidFill>
            <a:schemeClr val="accent2"/>
          </a:solidFill>
          <a:latin typeface="Calibri" pitchFamily="34" charset="0"/>
        </a:defRPr>
      </a:lvl4pPr>
      <a:lvl5pPr algn="ctr" rtl="0" eaLnBrk="0" fontAlgn="base" hangingPunct="0">
        <a:lnSpc>
          <a:spcPct val="90000"/>
        </a:lnSpc>
        <a:spcBef>
          <a:spcPct val="0"/>
        </a:spcBef>
        <a:spcAft>
          <a:spcPct val="0"/>
        </a:spcAft>
        <a:defRPr sz="3600">
          <a:solidFill>
            <a:schemeClr val="accent2"/>
          </a:solidFill>
          <a:latin typeface="Calibri" pitchFamily="34" charset="0"/>
        </a:defRPr>
      </a:lvl5pPr>
      <a:lvl6pPr marL="457200" algn="ctr" rtl="0" eaLnBrk="0" fontAlgn="base" hangingPunct="0">
        <a:lnSpc>
          <a:spcPct val="90000"/>
        </a:lnSpc>
        <a:spcBef>
          <a:spcPct val="0"/>
        </a:spcBef>
        <a:spcAft>
          <a:spcPct val="0"/>
        </a:spcAft>
        <a:defRPr sz="3600">
          <a:solidFill>
            <a:schemeClr val="accent2"/>
          </a:solidFill>
          <a:latin typeface="Arial" charset="0"/>
        </a:defRPr>
      </a:lvl6pPr>
      <a:lvl7pPr marL="914400" algn="ctr" rtl="0" eaLnBrk="0" fontAlgn="base" hangingPunct="0">
        <a:lnSpc>
          <a:spcPct val="90000"/>
        </a:lnSpc>
        <a:spcBef>
          <a:spcPct val="0"/>
        </a:spcBef>
        <a:spcAft>
          <a:spcPct val="0"/>
        </a:spcAft>
        <a:defRPr sz="3600">
          <a:solidFill>
            <a:schemeClr val="accent2"/>
          </a:solidFill>
          <a:latin typeface="Arial" charset="0"/>
        </a:defRPr>
      </a:lvl7pPr>
      <a:lvl8pPr marL="1371600" algn="ctr" rtl="0" eaLnBrk="0" fontAlgn="base" hangingPunct="0">
        <a:lnSpc>
          <a:spcPct val="90000"/>
        </a:lnSpc>
        <a:spcBef>
          <a:spcPct val="0"/>
        </a:spcBef>
        <a:spcAft>
          <a:spcPct val="0"/>
        </a:spcAft>
        <a:defRPr sz="3600">
          <a:solidFill>
            <a:schemeClr val="accent2"/>
          </a:solidFill>
          <a:latin typeface="Arial" charset="0"/>
        </a:defRPr>
      </a:lvl8pPr>
      <a:lvl9pPr marL="1828800" algn="ctr" rtl="0" eaLnBrk="0" fontAlgn="base" hangingPunct="0">
        <a:lnSpc>
          <a:spcPct val="90000"/>
        </a:lnSpc>
        <a:spcBef>
          <a:spcPct val="0"/>
        </a:spcBef>
        <a:spcAft>
          <a:spcPct val="0"/>
        </a:spcAft>
        <a:defRPr sz="36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png"/><Relationship Id="rId4" Type="http://schemas.openxmlformats.org/officeDocument/2006/relationships/oleObject" Target="../embeddings/oleObject2.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research.stlouisfed.org/fred2/series/SAVINGSL" TargetMode="External"/><Relationship Id="rId3" Type="http://schemas.openxmlformats.org/officeDocument/2006/relationships/hyperlink" Target="http://research.stlouisfed.org/fred2/data/CURRSL.txt" TargetMode="External"/><Relationship Id="rId7" Type="http://schemas.openxmlformats.org/officeDocument/2006/relationships/hyperlink" Target="https://fred.stlouisfed.org/series/M1SL"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research.stlouisfed.org/fred2/series/OCDSL" TargetMode="External"/><Relationship Id="rId11" Type="http://schemas.openxmlformats.org/officeDocument/2006/relationships/hyperlink" Target="http://research.stlouisfed.org/fred2/series/M2SL" TargetMode="External"/><Relationship Id="rId5" Type="http://schemas.openxmlformats.org/officeDocument/2006/relationships/hyperlink" Target="http://research.stlouisfed.org/fred2/series/DEMDEPSL" TargetMode="External"/><Relationship Id="rId10" Type="http://schemas.openxmlformats.org/officeDocument/2006/relationships/hyperlink" Target="http://research.stlouisfed.org/fred2/series/RMFSL" TargetMode="External"/><Relationship Id="rId4" Type="http://schemas.openxmlformats.org/officeDocument/2006/relationships/hyperlink" Target="http://research.stlouisfed.org/fred2/data/TVCKSSL.txt" TargetMode="External"/><Relationship Id="rId9" Type="http://schemas.openxmlformats.org/officeDocument/2006/relationships/hyperlink" Target="http://research.stlouisfed.org/fred2/series/STDS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youtu.be/r5eFObOFcM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youtu.be/93_Va7I7Lgg"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524000" y="0"/>
            <a:ext cx="9144000" cy="2209800"/>
          </a:xfrm>
          <a:prstGeom prst="rect">
            <a:avLst/>
          </a:prstGeom>
          <a:solidFill>
            <a:srgbClr val="FFEFCE"/>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graphicFrame>
        <p:nvGraphicFramePr>
          <p:cNvPr id="5123" name="Object 3"/>
          <p:cNvGraphicFramePr>
            <a:graphicFrameLocks noChangeAspect="1"/>
          </p:cNvGraphicFramePr>
          <p:nvPr/>
        </p:nvGraphicFramePr>
        <p:xfrm>
          <a:off x="2646363" y="2662238"/>
          <a:ext cx="6704012" cy="3987800"/>
        </p:xfrm>
        <a:graphic>
          <a:graphicData uri="http://schemas.openxmlformats.org/presentationml/2006/ole">
            <mc:AlternateContent xmlns:mc="http://schemas.openxmlformats.org/markup-compatibility/2006">
              <mc:Choice xmlns:v="urn:schemas-microsoft-com:vml" Requires="v">
                <p:oleObj spid="_x0000_s5183" name="Image" r:id="rId4" imgW="6836569" imgH="4066361" progId="Photoshop.Image.4">
                  <p:embed/>
                </p:oleObj>
              </mc:Choice>
              <mc:Fallback>
                <p:oleObj name="Image" r:id="rId4" imgW="6836569" imgH="4066361" progId="Photoshop.Image.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6363" y="2662238"/>
                        <a:ext cx="6704012" cy="3987800"/>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4" name="Rectangle 4"/>
          <p:cNvSpPr>
            <a:spLocks noChangeArrowheads="1"/>
          </p:cNvSpPr>
          <p:nvPr/>
        </p:nvSpPr>
        <p:spPr bwMode="auto">
          <a:xfrm rot="5400000">
            <a:off x="5829300" y="-2176462"/>
            <a:ext cx="533400" cy="9144000"/>
          </a:xfrm>
          <a:prstGeom prst="rect">
            <a:avLst/>
          </a:prstGeom>
          <a:solidFill>
            <a:srgbClr val="411D7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125" name="Oval 5"/>
          <p:cNvSpPr>
            <a:spLocks noChangeArrowheads="1"/>
          </p:cNvSpPr>
          <p:nvPr/>
        </p:nvSpPr>
        <p:spPr bwMode="auto">
          <a:xfrm rot="5400000">
            <a:off x="5546725" y="1028700"/>
            <a:ext cx="1066800" cy="1828800"/>
          </a:xfrm>
          <a:prstGeom prst="ellipse">
            <a:avLst/>
          </a:prstGeom>
          <a:solidFill>
            <a:srgbClr val="FFEFCE"/>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endParaRPr lang="en-US" altLang="en-US" sz="2400">
              <a:latin typeface="Times New Roman" panose="02020603050405020304" pitchFamily="18" charset="0"/>
            </a:endParaRPr>
          </a:p>
        </p:txBody>
      </p:sp>
      <p:sp>
        <p:nvSpPr>
          <p:cNvPr id="5126" name="Text Box 6"/>
          <p:cNvSpPr txBox="1">
            <a:spLocks noChangeArrowheads="1"/>
          </p:cNvSpPr>
          <p:nvPr/>
        </p:nvSpPr>
        <p:spPr bwMode="auto">
          <a:xfrm>
            <a:off x="1576388" y="712789"/>
            <a:ext cx="901065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lgn="ctr">
              <a:spcBef>
                <a:spcPct val="0"/>
              </a:spcBef>
              <a:buFontTx/>
              <a:buNone/>
            </a:pPr>
            <a:r>
              <a:rPr lang="en-US" altLang="en-US" sz="2000" b="1">
                <a:latin typeface="Arial" panose="020B0604020202020204" pitchFamily="34" charset="0"/>
              </a:rPr>
              <a:t>V </a:t>
            </a:r>
          </a:p>
          <a:p>
            <a:pPr algn="ctr">
              <a:spcBef>
                <a:spcPct val="0"/>
              </a:spcBef>
              <a:buFontTx/>
              <a:buNone/>
            </a:pPr>
            <a:r>
              <a:rPr lang="en-US" altLang="en-US" sz="2400" b="1">
                <a:solidFill>
                  <a:srgbClr val="0094B9"/>
                </a:solidFill>
                <a:latin typeface="Arial" panose="020B0604020202020204" pitchFamily="34" charset="0"/>
              </a:rPr>
              <a:t>MONEY AND PRICES IN THE LONG RUN</a:t>
            </a:r>
          </a:p>
        </p:txBody>
      </p:sp>
      <p:sp>
        <p:nvSpPr>
          <p:cNvPr id="512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3D4F8245-B83D-4779-9158-F133F8832C54}" type="slidenum">
              <a:rPr lang="en-US" altLang="en-US" sz="1400">
                <a:latin typeface="Arial Unicode MS" pitchFamily="34" charset="-128"/>
              </a:rPr>
              <a:pPr>
                <a:spcBef>
                  <a:spcPct val="0"/>
                </a:spcBef>
                <a:buFontTx/>
                <a:buNone/>
              </a:pPr>
              <a:t>1</a:t>
            </a:fld>
            <a:endParaRPr lang="en-US" altLang="en-US" sz="1400">
              <a:latin typeface="Arial Unicode MS"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the quantity of money</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3976674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z="3200" dirty="0" smtClean="0"/>
              <a:t>Measuring the Quantity of Money</a:t>
            </a:r>
            <a:endParaRPr lang="en-US" altLang="en-US" sz="3200" dirty="0">
              <a:cs typeface="Arial" panose="020B0604020202020204" pitchFamily="34" charset="0"/>
            </a:endParaRPr>
          </a:p>
        </p:txBody>
      </p:sp>
      <p:pic>
        <p:nvPicPr>
          <p:cNvPr id="16388" name="Picture 4" descr="50dollarno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0275" y="2266951"/>
            <a:ext cx="1990725"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THE MONETARY SYSTEM</a:t>
            </a:r>
          </a:p>
        </p:txBody>
      </p:sp>
      <p:sp>
        <p:nvSpPr>
          <p:cNvPr id="2" name="Content Placeholder 1"/>
          <p:cNvSpPr>
            <a:spLocks noGrp="1"/>
          </p:cNvSpPr>
          <p:nvPr>
            <p:ph idx="1"/>
          </p:nvPr>
        </p:nvSpPr>
        <p:spPr>
          <a:xfrm>
            <a:off x="609600" y="1447800"/>
            <a:ext cx="9010649" cy="5029200"/>
          </a:xfrm>
        </p:spPr>
        <p:txBody>
          <a:bodyPr/>
          <a:lstStyle/>
          <a:p>
            <a:r>
              <a:rPr lang="en-US" dirty="0" smtClean="0"/>
              <a:t>The quantity of money in an economy needs to be measured.</a:t>
            </a:r>
          </a:p>
          <a:p>
            <a:r>
              <a:rPr lang="en-US" dirty="0" smtClean="0"/>
              <a:t>Initially, this was easy: Quantity of money = currency with the public</a:t>
            </a:r>
          </a:p>
          <a:p>
            <a:endParaRPr lang="en-US" dirty="0"/>
          </a:p>
          <a:p>
            <a:r>
              <a:rPr lang="en-US" dirty="0" smtClean="0"/>
              <a:t>But things changed when banking began</a:t>
            </a:r>
          </a:p>
          <a:p>
            <a:pPr lvl="1"/>
            <a:r>
              <a:rPr lang="en-US" dirty="0" smtClean="0"/>
              <a:t>I discussed banks in an earlier discussion of the financial system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dissolve">
                                      <p:cBhvr>
                                        <p:cTn id="7"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z="3200" dirty="0" smtClean="0"/>
              <a:t>Measuring the Quantity of Money</a:t>
            </a:r>
            <a:endParaRPr lang="en-US" altLang="en-US" sz="3200" dirty="0">
              <a:cs typeface="Arial" panose="020B0604020202020204" pitchFamily="34" charset="0"/>
            </a:endParaRPr>
          </a:p>
        </p:txBody>
      </p:sp>
      <p:pic>
        <p:nvPicPr>
          <p:cNvPr id="16388" name="Picture 4" descr="50dollarno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0275" y="2266951"/>
            <a:ext cx="1990725"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check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49" y="4324350"/>
            <a:ext cx="20383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THE MONETARY SYSTEM</a:t>
            </a:r>
          </a:p>
        </p:txBody>
      </p:sp>
      <p:sp>
        <p:nvSpPr>
          <p:cNvPr id="2" name="Content Placeholder 1"/>
          <p:cNvSpPr>
            <a:spLocks noGrp="1"/>
          </p:cNvSpPr>
          <p:nvPr>
            <p:ph idx="1"/>
          </p:nvPr>
        </p:nvSpPr>
        <p:spPr>
          <a:xfrm>
            <a:off x="609600" y="1447800"/>
            <a:ext cx="9010649" cy="5029200"/>
          </a:xfrm>
        </p:spPr>
        <p:txBody>
          <a:bodyPr/>
          <a:lstStyle/>
          <a:p>
            <a:r>
              <a:rPr lang="en-US" dirty="0" smtClean="0"/>
              <a:t>Suppose you need to buy a new laptop</a:t>
            </a:r>
          </a:p>
          <a:p>
            <a:r>
              <a:rPr lang="en-US" dirty="0" smtClean="0"/>
              <a:t>You could go to the store with cash</a:t>
            </a:r>
          </a:p>
          <a:p>
            <a:r>
              <a:rPr lang="en-US" dirty="0" smtClean="0"/>
              <a:t>Alternatively, on the way to the store you could stop at a bank, open a checking account, deposit your cash in the account, ask for a checkbook, go to the store, and pay for the laptop with a check</a:t>
            </a:r>
          </a:p>
          <a:p>
            <a:r>
              <a:rPr lang="en-US" dirty="0" smtClean="0">
                <a:solidFill>
                  <a:srgbClr val="0070C0"/>
                </a:solidFill>
              </a:rPr>
              <a:t>There really is no difference between your cash and your checkbook when it comes to paying for a laptop</a:t>
            </a:r>
            <a:endParaRPr lang="en-US" dirty="0">
              <a:solidFill>
                <a:srgbClr val="0070C0"/>
              </a:solidFill>
            </a:endParaRPr>
          </a:p>
        </p:txBody>
      </p:sp>
    </p:spTree>
    <p:extLst>
      <p:ext uri="{BB962C8B-B14F-4D97-AF65-F5344CB8AC3E}">
        <p14:creationId xmlns:p14="http://schemas.microsoft.com/office/powerpoint/2010/main" val="76430564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dissolve">
                                      <p:cBhvr>
                                        <p:cTn id="7" dur="5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dissolve">
                                      <p:cBhvr>
                                        <p:cTn id="12"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z="3200" dirty="0" smtClean="0"/>
              <a:t>Measuring the Quantity of Money</a:t>
            </a:r>
            <a:endParaRPr lang="en-US" altLang="en-US" sz="3200" dirty="0">
              <a:cs typeface="Arial" panose="020B0604020202020204" pitchFamily="34" charset="0"/>
            </a:endParaRPr>
          </a:p>
        </p:txBody>
      </p:sp>
      <p:pic>
        <p:nvPicPr>
          <p:cNvPr id="16388" name="Picture 4" descr="50dollarno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0275" y="2266951"/>
            <a:ext cx="1990725"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5" descr="check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249" y="4324350"/>
            <a:ext cx="20383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THE MONETARY SYSTEM</a:t>
            </a:r>
          </a:p>
        </p:txBody>
      </p:sp>
      <p:sp>
        <p:nvSpPr>
          <p:cNvPr id="2" name="Content Placeholder 1"/>
          <p:cNvSpPr>
            <a:spLocks noGrp="1"/>
          </p:cNvSpPr>
          <p:nvPr>
            <p:ph idx="1"/>
          </p:nvPr>
        </p:nvSpPr>
        <p:spPr>
          <a:xfrm>
            <a:off x="609600" y="1447800"/>
            <a:ext cx="9010649" cy="5029200"/>
          </a:xfrm>
        </p:spPr>
        <p:txBody>
          <a:bodyPr/>
          <a:lstStyle/>
          <a:p>
            <a:r>
              <a:rPr lang="en-US" dirty="0" smtClean="0"/>
              <a:t>A basic measure of the quantity of money is </a:t>
            </a:r>
            <a:r>
              <a:rPr lang="en-US" dirty="0" smtClean="0">
                <a:solidFill>
                  <a:srgbClr val="0070C0"/>
                </a:solidFill>
              </a:rPr>
              <a:t>M1</a:t>
            </a:r>
            <a:r>
              <a:rPr lang="en-US" dirty="0" smtClean="0"/>
              <a:t>. </a:t>
            </a:r>
            <a:r>
              <a:rPr lang="en-US" dirty="0"/>
              <a:t>I</a:t>
            </a:r>
            <a:r>
              <a:rPr lang="en-US" dirty="0" smtClean="0"/>
              <a:t>t is:</a:t>
            </a:r>
          </a:p>
          <a:p>
            <a:pPr lvl="1">
              <a:buClr>
                <a:srgbClr val="000000"/>
              </a:buClr>
            </a:pPr>
            <a:r>
              <a:rPr lang="en-US" altLang="en-US" i="1" dirty="0" smtClean="0">
                <a:solidFill>
                  <a:srgbClr val="25A9A6"/>
                </a:solidFill>
              </a:rPr>
              <a:t>Currency:</a:t>
            </a:r>
            <a:r>
              <a:rPr lang="en-US" altLang="en-US" dirty="0" smtClean="0"/>
              <a:t> the paper bills and coins in the hands of the public, </a:t>
            </a:r>
            <a:r>
              <a:rPr lang="en-US" altLang="en-US" i="1" dirty="0" smtClean="0"/>
              <a:t>plus</a:t>
            </a:r>
          </a:p>
          <a:p>
            <a:pPr lvl="1">
              <a:buClr>
                <a:srgbClr val="000000"/>
              </a:buClr>
            </a:pPr>
            <a:r>
              <a:rPr lang="en-US" altLang="en-US" i="1" dirty="0" smtClean="0">
                <a:solidFill>
                  <a:srgbClr val="25A9A6"/>
                </a:solidFill>
              </a:rPr>
              <a:t>Demand deposits: </a:t>
            </a:r>
            <a:r>
              <a:rPr lang="en-US" altLang="en-US" dirty="0" smtClean="0"/>
              <a:t>balances in bank accounts that depositors can use as payment by writing a check.</a:t>
            </a:r>
          </a:p>
          <a:p>
            <a:pPr lvl="2">
              <a:buClr>
                <a:srgbClr val="000000"/>
              </a:buClr>
            </a:pPr>
            <a:r>
              <a:rPr lang="en-US" altLang="en-US" dirty="0" smtClean="0"/>
              <a:t>And a few other less important things, such as travelers’ checks</a:t>
            </a:r>
          </a:p>
          <a:p>
            <a:r>
              <a:rPr lang="en-US" dirty="0" smtClean="0"/>
              <a:t>Nowadays, another measure, </a:t>
            </a:r>
            <a:r>
              <a:rPr lang="en-US" dirty="0" smtClean="0">
                <a:solidFill>
                  <a:srgbClr val="0070C0"/>
                </a:solidFill>
              </a:rPr>
              <a:t>M2</a:t>
            </a:r>
            <a:r>
              <a:rPr lang="en-US" dirty="0" smtClean="0"/>
              <a:t>, is more widely used.</a:t>
            </a:r>
            <a:endParaRPr lang="en-US" dirty="0"/>
          </a:p>
        </p:txBody>
      </p:sp>
    </p:spTree>
    <p:extLst>
      <p:ext uri="{BB962C8B-B14F-4D97-AF65-F5344CB8AC3E}">
        <p14:creationId xmlns:p14="http://schemas.microsoft.com/office/powerpoint/2010/main" val="5901063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dissolve">
                                      <p:cBhvr>
                                        <p:cTn id="7" dur="5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dissolve">
                                      <p:cBhvr>
                                        <p:cTn id="12"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t>Measuring the Quantity of </a:t>
            </a:r>
            <a:r>
              <a:rPr lang="en-US" altLang="en-US" dirty="0" smtClean="0"/>
              <a:t>Money: February 2018</a:t>
            </a:r>
          </a:p>
        </p:txBody>
      </p:sp>
      <p:sp>
        <p:nvSpPr>
          <p:cNvPr id="10243"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THE MONETARY SYSTEM</a:t>
            </a:r>
          </a:p>
        </p:txBody>
      </p:sp>
      <p:sp>
        <p:nvSpPr>
          <p:cNvPr id="1024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9DD6B94B-3631-475C-BA4B-1451EF7976DD}" type="slidenum">
              <a:rPr lang="en-US" altLang="en-US" sz="1400">
                <a:latin typeface="Arial Unicode MS" pitchFamily="34" charset="-128"/>
              </a:rPr>
              <a:pPr>
                <a:spcBef>
                  <a:spcPct val="0"/>
                </a:spcBef>
                <a:buFontTx/>
                <a:buNone/>
              </a:pPr>
              <a:t>14</a:t>
            </a:fld>
            <a:endParaRPr lang="en-US" altLang="en-US" sz="1400">
              <a:latin typeface="Arial Unicode MS" pitchFamily="34" charset="-128"/>
            </a:endParaRPr>
          </a:p>
        </p:txBody>
      </p:sp>
      <p:graphicFrame>
        <p:nvGraphicFramePr>
          <p:cNvPr id="5" name="Table 4"/>
          <p:cNvGraphicFramePr>
            <a:graphicFrameLocks noGrp="1"/>
          </p:cNvGraphicFramePr>
          <p:nvPr>
            <p:extLst>
              <p:ext uri="{D42A27DB-BD31-4B8C-83A1-F6EECF244321}">
                <p14:modId xmlns:p14="http://schemas.microsoft.com/office/powerpoint/2010/main" val="4188615753"/>
              </p:ext>
            </p:extLst>
          </p:nvPr>
        </p:nvGraphicFramePr>
        <p:xfrm>
          <a:off x="2895600" y="1397000"/>
          <a:ext cx="4773455" cy="4079878"/>
        </p:xfrm>
        <a:graphic>
          <a:graphicData uri="http://schemas.openxmlformats.org/drawingml/2006/table">
            <a:tbl>
              <a:tblPr firstRow="1" bandRow="1">
                <a:tableStyleId>{5C22544A-7EE6-4342-B048-85BDC9FD1C3A}</a:tableStyleId>
              </a:tblPr>
              <a:tblGrid>
                <a:gridCol w="3684122">
                  <a:extLst>
                    <a:ext uri="{9D8B030D-6E8A-4147-A177-3AD203B41FA5}">
                      <a16:colId xmlns:a16="http://schemas.microsoft.com/office/drawing/2014/main" val="20000"/>
                    </a:ext>
                  </a:extLst>
                </a:gridCol>
                <a:gridCol w="1089333">
                  <a:extLst>
                    <a:ext uri="{9D8B030D-6E8A-4147-A177-3AD203B41FA5}">
                      <a16:colId xmlns:a16="http://schemas.microsoft.com/office/drawing/2014/main" val="20001"/>
                    </a:ext>
                  </a:extLst>
                </a:gridCol>
              </a:tblGrid>
              <a:tr h="370898">
                <a:tc>
                  <a:txBody>
                    <a:bodyPr/>
                    <a:lstStyle/>
                    <a:p>
                      <a:endParaRPr lang="en-US" sz="1800" dirty="0"/>
                    </a:p>
                  </a:txBody>
                  <a:tcPr marL="91435" marR="91435" marT="45727" marB="45727"/>
                </a:tc>
                <a:tc>
                  <a:txBody>
                    <a:bodyPr/>
                    <a:lstStyle/>
                    <a:p>
                      <a:pPr algn="r"/>
                      <a:r>
                        <a:rPr lang="en-US" sz="1800" dirty="0" smtClean="0"/>
                        <a:t>$ Billions</a:t>
                      </a:r>
                      <a:endParaRPr lang="en-US" sz="1800" dirty="0"/>
                    </a:p>
                  </a:txBody>
                  <a:tcPr marL="91435" marR="91435" marT="45727" marB="45727"/>
                </a:tc>
                <a:extLst>
                  <a:ext uri="{0D108BD9-81ED-4DB2-BD59-A6C34878D82A}">
                    <a16:rowId xmlns:a16="http://schemas.microsoft.com/office/drawing/2014/main" val="10000"/>
                  </a:ext>
                </a:extLst>
              </a:tr>
              <a:tr h="370898">
                <a:tc>
                  <a:txBody>
                    <a:bodyPr/>
                    <a:lstStyle/>
                    <a:p>
                      <a:r>
                        <a:rPr lang="en-US" sz="1800" dirty="0" smtClean="0">
                          <a:hlinkClick r:id="rId3"/>
                        </a:rPr>
                        <a:t>Currency</a:t>
                      </a:r>
                      <a:endParaRPr lang="en-US" sz="1800" dirty="0"/>
                    </a:p>
                  </a:txBody>
                  <a:tcPr marL="91435" marR="91435" marT="45727" marB="45727"/>
                </a:tc>
                <a:tc>
                  <a:txBody>
                    <a:bodyPr/>
                    <a:lstStyle/>
                    <a:p>
                      <a:pPr algn="r"/>
                      <a:r>
                        <a:rPr lang="en-US" sz="1800" b="0" i="0" kern="1200" dirty="0" smtClean="0">
                          <a:solidFill>
                            <a:schemeClr val="dk1"/>
                          </a:solidFill>
                          <a:effectLst/>
                          <a:latin typeface="+mn-lt"/>
                          <a:ea typeface="+mn-ea"/>
                          <a:cs typeface="+mn-cs"/>
                        </a:rPr>
                        <a:t>1,540.3</a:t>
                      </a:r>
                      <a:endParaRPr lang="en-US" sz="1800" dirty="0"/>
                    </a:p>
                  </a:txBody>
                  <a:tcPr marL="91435" marR="91435" marT="45727" marB="45727"/>
                </a:tc>
                <a:extLst>
                  <a:ext uri="{0D108BD9-81ED-4DB2-BD59-A6C34878D82A}">
                    <a16:rowId xmlns:a16="http://schemas.microsoft.com/office/drawing/2014/main" val="10001"/>
                  </a:ext>
                </a:extLst>
              </a:tr>
              <a:tr h="370898">
                <a:tc>
                  <a:txBody>
                    <a:bodyPr/>
                    <a:lstStyle/>
                    <a:p>
                      <a:r>
                        <a:rPr lang="en-US" sz="1800" dirty="0" smtClean="0"/>
                        <a:t>+ </a:t>
                      </a:r>
                      <a:r>
                        <a:rPr lang="en-US" sz="1800" dirty="0" smtClean="0">
                          <a:hlinkClick r:id="rId4"/>
                        </a:rPr>
                        <a:t>Traveler’s Checks</a:t>
                      </a:r>
                      <a:endParaRPr lang="en-US" sz="1800" dirty="0"/>
                    </a:p>
                  </a:txBody>
                  <a:tcPr marL="91435" marR="91435" marT="45727" marB="45727"/>
                </a:tc>
                <a:tc>
                  <a:txBody>
                    <a:bodyPr/>
                    <a:lstStyle/>
                    <a:p>
                      <a:pPr algn="r"/>
                      <a:r>
                        <a:rPr lang="en-US" sz="1800" dirty="0" smtClean="0"/>
                        <a:t>1.9</a:t>
                      </a:r>
                      <a:endParaRPr lang="en-US" sz="1800" dirty="0"/>
                    </a:p>
                  </a:txBody>
                  <a:tcPr marL="91435" marR="91435" marT="45727" marB="45727"/>
                </a:tc>
                <a:extLst>
                  <a:ext uri="{0D108BD9-81ED-4DB2-BD59-A6C34878D82A}">
                    <a16:rowId xmlns:a16="http://schemas.microsoft.com/office/drawing/2014/main" val="10002"/>
                  </a:ext>
                </a:extLst>
              </a:tr>
              <a:tr h="370898">
                <a:tc>
                  <a:txBody>
                    <a:bodyPr/>
                    <a:lstStyle/>
                    <a:p>
                      <a:r>
                        <a:rPr lang="en-US" sz="1800" dirty="0" smtClean="0"/>
                        <a:t>+ </a:t>
                      </a:r>
                      <a:r>
                        <a:rPr lang="en-US" sz="1800" dirty="0" smtClean="0">
                          <a:hlinkClick r:id="rId5"/>
                        </a:rPr>
                        <a:t>Demand Deposits</a:t>
                      </a:r>
                      <a:endParaRPr lang="en-US" sz="1800" dirty="0"/>
                    </a:p>
                  </a:txBody>
                  <a:tcPr marL="91435" marR="91435" marT="45727" marB="45727"/>
                </a:tc>
                <a:tc>
                  <a:txBody>
                    <a:bodyPr/>
                    <a:lstStyle/>
                    <a:p>
                      <a:pPr algn="r"/>
                      <a:r>
                        <a:rPr lang="en-US" sz="1800" b="0" i="0" kern="1200" dirty="0" smtClean="0">
                          <a:solidFill>
                            <a:schemeClr val="dk1"/>
                          </a:solidFill>
                          <a:effectLst/>
                          <a:latin typeface="+mn-lt"/>
                          <a:ea typeface="+mn-ea"/>
                          <a:cs typeface="+mn-cs"/>
                        </a:rPr>
                        <a:t>1,474.0</a:t>
                      </a:r>
                      <a:endParaRPr lang="en-US" sz="1800" dirty="0"/>
                    </a:p>
                  </a:txBody>
                  <a:tcPr marL="91435" marR="91435" marT="45727" marB="45727"/>
                </a:tc>
                <a:extLst>
                  <a:ext uri="{0D108BD9-81ED-4DB2-BD59-A6C34878D82A}">
                    <a16:rowId xmlns:a16="http://schemas.microsoft.com/office/drawing/2014/main" val="10003"/>
                  </a:ext>
                </a:extLst>
              </a:tr>
              <a:tr h="370898">
                <a:tc>
                  <a:txBody>
                    <a:bodyPr/>
                    <a:lstStyle/>
                    <a:p>
                      <a:r>
                        <a:rPr lang="en-US" sz="1800" dirty="0" smtClean="0"/>
                        <a:t>+ </a:t>
                      </a:r>
                      <a:r>
                        <a:rPr lang="en-US" sz="1800" dirty="0" smtClean="0">
                          <a:hlinkClick r:id="rId6"/>
                        </a:rPr>
                        <a:t>Other Checkable Deposits</a:t>
                      </a:r>
                      <a:endParaRPr lang="en-US" sz="1800" dirty="0"/>
                    </a:p>
                  </a:txBody>
                  <a:tcPr marL="91435" marR="91435" marT="45727" marB="45727"/>
                </a:tc>
                <a:tc>
                  <a:txBody>
                    <a:bodyPr/>
                    <a:lstStyle/>
                    <a:p>
                      <a:pPr algn="r"/>
                      <a:r>
                        <a:rPr lang="en-US" sz="1800" b="0" i="0" kern="1200" dirty="0" smtClean="0">
                          <a:solidFill>
                            <a:schemeClr val="dk1"/>
                          </a:solidFill>
                          <a:effectLst/>
                          <a:latin typeface="+mn-lt"/>
                          <a:ea typeface="+mn-ea"/>
                          <a:cs typeface="+mn-cs"/>
                        </a:rPr>
                        <a:t>597.9</a:t>
                      </a:r>
                      <a:endParaRPr lang="en-US" sz="1800" dirty="0"/>
                    </a:p>
                  </a:txBody>
                  <a:tcPr marL="91435" marR="91435" marT="45727" marB="45727"/>
                </a:tc>
                <a:extLst>
                  <a:ext uri="{0D108BD9-81ED-4DB2-BD59-A6C34878D82A}">
                    <a16:rowId xmlns:a16="http://schemas.microsoft.com/office/drawing/2014/main" val="10004"/>
                  </a:ext>
                </a:extLst>
              </a:tr>
              <a:tr h="370898">
                <a:tc>
                  <a:txBody>
                    <a:bodyPr/>
                    <a:lstStyle/>
                    <a:p>
                      <a:r>
                        <a:rPr lang="en-US" sz="1800" dirty="0" smtClean="0"/>
                        <a:t>= </a:t>
                      </a:r>
                      <a:r>
                        <a:rPr lang="en-US" sz="1800" dirty="0" smtClean="0">
                          <a:hlinkClick r:id="rId7"/>
                        </a:rPr>
                        <a:t>M1</a:t>
                      </a:r>
                      <a:endParaRPr lang="en-US" sz="1800" dirty="0"/>
                    </a:p>
                  </a:txBody>
                  <a:tcPr marL="91435" marR="91435" marT="45727" marB="45727"/>
                </a:tc>
                <a:tc>
                  <a:txBody>
                    <a:bodyPr/>
                    <a:lstStyle/>
                    <a:p>
                      <a:pPr algn="r"/>
                      <a:r>
                        <a:rPr lang="en-US" sz="1800" b="1" dirty="0" smtClean="0"/>
                        <a:t>3,614.0</a:t>
                      </a:r>
                      <a:endParaRPr lang="en-US" sz="1800" b="1" dirty="0"/>
                    </a:p>
                  </a:txBody>
                  <a:tcPr marL="91435" marR="91435" marT="45727" marB="45727"/>
                </a:tc>
                <a:extLst>
                  <a:ext uri="{0D108BD9-81ED-4DB2-BD59-A6C34878D82A}">
                    <a16:rowId xmlns:a16="http://schemas.microsoft.com/office/drawing/2014/main" val="10005"/>
                  </a:ext>
                </a:extLst>
              </a:tr>
              <a:tr h="370898">
                <a:tc>
                  <a:txBody>
                    <a:bodyPr/>
                    <a:lstStyle/>
                    <a:p>
                      <a:r>
                        <a:rPr lang="en-US" sz="1800" dirty="0" smtClean="0"/>
                        <a:t>+ </a:t>
                      </a:r>
                      <a:r>
                        <a:rPr lang="en-US" sz="1800" dirty="0" smtClean="0">
                          <a:hlinkClick r:id="rId8"/>
                        </a:rPr>
                        <a:t>Savings Deposits</a:t>
                      </a:r>
                      <a:endParaRPr lang="en-US" sz="1800" dirty="0"/>
                    </a:p>
                  </a:txBody>
                  <a:tcPr marL="91435" marR="91435" marT="45727" marB="45727"/>
                </a:tc>
                <a:tc>
                  <a:txBody>
                    <a:bodyPr/>
                    <a:lstStyle/>
                    <a:p>
                      <a:pPr algn="r"/>
                      <a:r>
                        <a:rPr lang="en-US" sz="1800" dirty="0" smtClean="0"/>
                        <a:t>9,121.9</a:t>
                      </a:r>
                      <a:endParaRPr lang="en-US" sz="1800" dirty="0"/>
                    </a:p>
                  </a:txBody>
                  <a:tcPr marL="91435" marR="91435" marT="45727" marB="45727"/>
                </a:tc>
                <a:extLst>
                  <a:ext uri="{0D108BD9-81ED-4DB2-BD59-A6C34878D82A}">
                    <a16:rowId xmlns:a16="http://schemas.microsoft.com/office/drawing/2014/main" val="10006"/>
                  </a:ext>
                </a:extLst>
              </a:tr>
              <a:tr h="370898">
                <a:tc>
                  <a:txBody>
                    <a:bodyPr/>
                    <a:lstStyle/>
                    <a:p>
                      <a:r>
                        <a:rPr lang="en-US" sz="1800" dirty="0" smtClean="0"/>
                        <a:t>+ </a:t>
                      </a:r>
                      <a:r>
                        <a:rPr lang="en-US" sz="1800" dirty="0" smtClean="0">
                          <a:hlinkClick r:id="rId9"/>
                        </a:rPr>
                        <a:t>Small-denomination Time Deposits</a:t>
                      </a:r>
                      <a:endParaRPr lang="en-US" sz="1800" dirty="0"/>
                    </a:p>
                  </a:txBody>
                  <a:tcPr marL="91435" marR="91435" marT="45727" marB="45727"/>
                </a:tc>
                <a:tc>
                  <a:txBody>
                    <a:bodyPr/>
                    <a:lstStyle/>
                    <a:p>
                      <a:pPr algn="r"/>
                      <a:r>
                        <a:rPr lang="en-US" sz="1800" dirty="0" smtClean="0"/>
                        <a:t>415.8</a:t>
                      </a:r>
                      <a:endParaRPr lang="en-US" sz="1800" dirty="0"/>
                    </a:p>
                  </a:txBody>
                  <a:tcPr marL="91435" marR="91435" marT="45727" marB="45727"/>
                </a:tc>
                <a:extLst>
                  <a:ext uri="{0D108BD9-81ED-4DB2-BD59-A6C34878D82A}">
                    <a16:rowId xmlns:a16="http://schemas.microsoft.com/office/drawing/2014/main" val="10007"/>
                  </a:ext>
                </a:extLst>
              </a:tr>
              <a:tr h="370898">
                <a:tc>
                  <a:txBody>
                    <a:bodyPr/>
                    <a:lstStyle/>
                    <a:p>
                      <a:r>
                        <a:rPr lang="en-US" sz="1800" dirty="0" smtClean="0"/>
                        <a:t>+ </a:t>
                      </a:r>
                      <a:r>
                        <a:rPr lang="en-US" sz="1800" dirty="0" smtClean="0">
                          <a:hlinkClick r:id="rId10"/>
                        </a:rPr>
                        <a:t>Retail Money Market Mutual Funds</a:t>
                      </a:r>
                      <a:endParaRPr lang="en-US" sz="1800" dirty="0"/>
                    </a:p>
                  </a:txBody>
                  <a:tcPr marL="91435" marR="91435" marT="45727" marB="45727"/>
                </a:tc>
                <a:tc>
                  <a:txBody>
                    <a:bodyPr/>
                    <a:lstStyle/>
                    <a:p>
                      <a:pPr algn="r"/>
                      <a:r>
                        <a:rPr lang="en-US" sz="1800" dirty="0" smtClean="0"/>
                        <a:t>706.6</a:t>
                      </a:r>
                      <a:endParaRPr lang="en-US" sz="1800" dirty="0"/>
                    </a:p>
                  </a:txBody>
                  <a:tcPr marL="91435" marR="91435" marT="45727" marB="45727"/>
                </a:tc>
                <a:extLst>
                  <a:ext uri="{0D108BD9-81ED-4DB2-BD59-A6C34878D82A}">
                    <a16:rowId xmlns:a16="http://schemas.microsoft.com/office/drawing/2014/main" val="10008"/>
                  </a:ext>
                </a:extLst>
              </a:tr>
              <a:tr h="370898">
                <a:tc>
                  <a:txBody>
                    <a:bodyPr/>
                    <a:lstStyle/>
                    <a:p>
                      <a:r>
                        <a:rPr lang="en-US" sz="1800" dirty="0" smtClean="0"/>
                        <a:t>= </a:t>
                      </a:r>
                      <a:r>
                        <a:rPr lang="en-US" sz="1800" dirty="0" smtClean="0">
                          <a:hlinkClick r:id="rId11"/>
                        </a:rPr>
                        <a:t>M2</a:t>
                      </a:r>
                      <a:endParaRPr lang="en-US" sz="1800" dirty="0"/>
                    </a:p>
                  </a:txBody>
                  <a:tcPr marL="91435" marR="91435" marT="45727" marB="45727"/>
                </a:tc>
                <a:tc>
                  <a:txBody>
                    <a:bodyPr/>
                    <a:lstStyle/>
                    <a:p>
                      <a:pPr algn="r"/>
                      <a:r>
                        <a:rPr lang="en-US" sz="1800" b="1" dirty="0" smtClean="0"/>
                        <a:t>13,858.3</a:t>
                      </a:r>
                      <a:endParaRPr lang="en-US" sz="1800" b="1" dirty="0"/>
                    </a:p>
                  </a:txBody>
                  <a:tcPr marL="91435" marR="91435" marT="45727" marB="45727"/>
                </a:tc>
                <a:extLst>
                  <a:ext uri="{0D108BD9-81ED-4DB2-BD59-A6C34878D82A}">
                    <a16:rowId xmlns:a16="http://schemas.microsoft.com/office/drawing/2014/main" val="10009"/>
                  </a:ext>
                </a:extLst>
              </a:tr>
              <a:tr h="370898">
                <a:tc gridSpan="2">
                  <a:txBody>
                    <a:bodyPr/>
                    <a:lstStyle/>
                    <a:p>
                      <a:endParaRPr lang="en-US" sz="1800" dirty="0"/>
                    </a:p>
                  </a:txBody>
                  <a:tcPr marL="91435" marR="91435" marT="45727" marB="45727"/>
                </a:tc>
                <a:tc hMerge="1">
                  <a:txBody>
                    <a:bodyPr/>
                    <a:lstStyle/>
                    <a:p>
                      <a:pPr algn="r"/>
                      <a:endParaRPr lang="en-US" dirty="0"/>
                    </a:p>
                  </a:txBody>
                  <a:tcPr/>
                </a:tc>
                <a:extLst>
                  <a:ext uri="{0D108BD9-81ED-4DB2-BD59-A6C34878D82A}">
                    <a16:rowId xmlns:a16="http://schemas.microsoft.com/office/drawing/2014/main" val="10010"/>
                  </a:ext>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a:r>
              <a:rPr lang="en-US" altLang="en-US" sz="2800" dirty="0"/>
              <a:t>Measuring the Quantity of </a:t>
            </a:r>
            <a:r>
              <a:rPr lang="en-US" altLang="en-US" sz="2800" dirty="0" smtClean="0"/>
              <a:t>Money: Liquidity</a:t>
            </a:r>
            <a:endParaRPr lang="en-US" altLang="en-US" sz="2800" dirty="0"/>
          </a:p>
        </p:txBody>
      </p:sp>
      <p:sp>
        <p:nvSpPr>
          <p:cNvPr id="8195" name="Rectangle 3"/>
          <p:cNvSpPr>
            <a:spLocks noGrp="1" noChangeArrowheads="1"/>
          </p:cNvSpPr>
          <p:nvPr>
            <p:ph type="body" idx="1"/>
          </p:nvPr>
        </p:nvSpPr>
        <p:spPr/>
        <p:txBody>
          <a:bodyPr/>
          <a:lstStyle/>
          <a:p>
            <a:r>
              <a:rPr lang="en-US" altLang="en-US" dirty="0" smtClean="0"/>
              <a:t>Whether a particular asset should be counted as money depends on the asset’s liquidity</a:t>
            </a:r>
          </a:p>
          <a:p>
            <a:r>
              <a:rPr lang="en-US" altLang="en-US" i="1" dirty="0" smtClean="0">
                <a:solidFill>
                  <a:srgbClr val="0070C0"/>
                </a:solidFill>
              </a:rPr>
              <a:t>Liquidity</a:t>
            </a:r>
            <a:r>
              <a:rPr lang="en-US" altLang="en-US" dirty="0" smtClean="0">
                <a:solidFill>
                  <a:srgbClr val="0070C0"/>
                </a:solidFill>
              </a:rPr>
              <a:t> is the ease with which an asset can be converted into the economy’s medium of exchange</a:t>
            </a:r>
            <a:r>
              <a:rPr lang="en-US" altLang="en-US" dirty="0" smtClean="0"/>
              <a:t>.</a:t>
            </a:r>
          </a:p>
          <a:p>
            <a:r>
              <a:rPr lang="en-US" altLang="en-US" dirty="0" smtClean="0"/>
              <a:t>When computers made it easy for banks to transfer cash from a person’s savings account to that person’s checking account, both types of accounts could be used to buy a laptop.</a:t>
            </a:r>
          </a:p>
          <a:p>
            <a:r>
              <a:rPr lang="en-US" altLang="en-US" dirty="0" smtClean="0"/>
              <a:t>So, savings accounts became as liquid as checking accounts.</a:t>
            </a:r>
          </a:p>
          <a:p>
            <a:r>
              <a:rPr lang="en-US" altLang="en-US" dirty="0" smtClean="0"/>
              <a:t>So, it made sense to include savings accounts in M2.</a:t>
            </a:r>
          </a:p>
          <a:p>
            <a:pPr lvl="1"/>
            <a:endParaRPr lang="en-US" altLang="en-US" dirty="0" smtClean="0"/>
          </a:p>
        </p:txBody>
      </p:sp>
      <p:sp>
        <p:nvSpPr>
          <p:cNvPr id="819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6E6DC7FA-A4E0-4700-B53E-BCB2253C8A16}" type="slidenum">
              <a:rPr lang="en-US" altLang="en-US" sz="1400">
                <a:latin typeface="Arial Unicode MS" pitchFamily="34" charset="-128"/>
              </a:rPr>
              <a:pPr>
                <a:spcBef>
                  <a:spcPct val="0"/>
                </a:spcBef>
                <a:buFontTx/>
                <a:buNone/>
              </a:pPr>
              <a:t>15</a:t>
            </a:fld>
            <a:endParaRPr lang="en-US" altLang="en-US" sz="1400">
              <a:latin typeface="Arial Unicode MS" pitchFamily="34" charset="-128"/>
            </a:endParaRPr>
          </a:p>
        </p:txBody>
      </p:sp>
    </p:spTree>
    <p:extLst>
      <p:ext uri="{BB962C8B-B14F-4D97-AF65-F5344CB8AC3E}">
        <p14:creationId xmlns:p14="http://schemas.microsoft.com/office/powerpoint/2010/main" val="657015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Video</a:t>
            </a:r>
            <a:endParaRPr lang="en-US" dirty="0"/>
          </a:p>
        </p:txBody>
      </p:sp>
      <p:sp>
        <p:nvSpPr>
          <p:cNvPr id="6" name="Content Placeholder 5"/>
          <p:cNvSpPr>
            <a:spLocks noGrp="1"/>
          </p:cNvSpPr>
          <p:nvPr>
            <p:ph idx="1"/>
          </p:nvPr>
        </p:nvSpPr>
        <p:spPr/>
        <p:txBody>
          <a:bodyPr/>
          <a:lstStyle/>
          <a:p>
            <a:r>
              <a:rPr lang="en-US" dirty="0"/>
              <a:t>What Is Money? </a:t>
            </a:r>
            <a:r>
              <a:rPr lang="en-US" dirty="0">
                <a:hlinkClick r:id="rId2"/>
              </a:rPr>
              <a:t>https://</a:t>
            </a:r>
            <a:r>
              <a:rPr lang="en-US" dirty="0" smtClean="0">
                <a:hlinkClick r:id="rId2"/>
              </a:rPr>
              <a:t>youtu.be/r5eFObOFcME</a:t>
            </a:r>
            <a:r>
              <a:rPr lang="en-US" dirty="0" smtClean="0"/>
              <a:t>, Marginal Revolution University, YouTube, July 18, 2017</a:t>
            </a:r>
            <a:endParaRPr lang="en-US" dirty="0"/>
          </a:p>
          <a:p>
            <a:endParaRPr lang="en-US" dirty="0"/>
          </a:p>
        </p:txBody>
      </p:sp>
      <p:sp>
        <p:nvSpPr>
          <p:cNvPr id="3" name="Footer Placeholder 2"/>
          <p:cNvSpPr>
            <a:spLocks noGrp="1"/>
          </p:cNvSpPr>
          <p:nvPr>
            <p:ph type="ftr" sz="quarter" idx="10"/>
          </p:nvPr>
        </p:nvSpPr>
        <p:spPr/>
        <p:txBody>
          <a:bodyPr/>
          <a:lstStyle/>
          <a:p>
            <a:pPr>
              <a:defRPr/>
            </a:pPr>
            <a:r>
              <a:rPr lang="en-US" smtClean="0"/>
              <a:t>THE MONETARY SYSTEM</a:t>
            </a:r>
            <a:endParaRPr lang="en-US"/>
          </a:p>
        </p:txBody>
      </p:sp>
      <p:sp>
        <p:nvSpPr>
          <p:cNvPr id="4" name="Slide Number Placeholder 3"/>
          <p:cNvSpPr>
            <a:spLocks noGrp="1"/>
          </p:cNvSpPr>
          <p:nvPr>
            <p:ph type="sldNum" sz="quarter" idx="11"/>
          </p:nvPr>
        </p:nvSpPr>
        <p:spPr/>
        <p:txBody>
          <a:bodyPr/>
          <a:lstStyle/>
          <a:p>
            <a:fld id="{45A5F22C-0AC6-4C5D-A8E0-C94AA93EC115}" type="slidenum">
              <a:rPr lang="en-US" altLang="en-US" smtClean="0"/>
              <a:pPr/>
              <a:t>16</a:t>
            </a:fld>
            <a:endParaRPr lang="en-US" altLang="en-US"/>
          </a:p>
        </p:txBody>
      </p:sp>
    </p:spTree>
    <p:extLst>
      <p:ext uri="{BB962C8B-B14F-4D97-AF65-F5344CB8AC3E}">
        <p14:creationId xmlns:p14="http://schemas.microsoft.com/office/powerpoint/2010/main" val="3017052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Monetary System: Outline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Definition of money</a:t>
            </a:r>
          </a:p>
          <a:p>
            <a:r>
              <a:rPr lang="en-US" dirty="0" smtClean="0"/>
              <a:t>The uses of money</a:t>
            </a:r>
          </a:p>
          <a:p>
            <a:pPr lvl="1"/>
            <a:r>
              <a:rPr lang="en-US" dirty="0" smtClean="0"/>
              <a:t>Medium of exchange</a:t>
            </a:r>
          </a:p>
          <a:p>
            <a:pPr lvl="2"/>
            <a:r>
              <a:rPr lang="en-US" dirty="0" smtClean="0"/>
              <a:t>Double coincidence of wants required in barter</a:t>
            </a:r>
          </a:p>
          <a:p>
            <a:pPr lvl="1"/>
            <a:r>
              <a:rPr lang="en-US" dirty="0" smtClean="0"/>
              <a:t>Unit of account</a:t>
            </a:r>
          </a:p>
          <a:p>
            <a:pPr lvl="1"/>
            <a:r>
              <a:rPr lang="en-US" dirty="0" smtClean="0"/>
              <a:t>Store of value</a:t>
            </a:r>
            <a:endParaRPr lang="en-US" dirty="0"/>
          </a:p>
          <a:p>
            <a:r>
              <a:rPr lang="en-US" dirty="0" smtClean="0"/>
              <a:t>Measurement of the quantity of money</a:t>
            </a:r>
          </a:p>
          <a:p>
            <a:r>
              <a:rPr lang="en-US" dirty="0" smtClean="0">
                <a:solidFill>
                  <a:srgbClr val="FF0000"/>
                </a:solidFill>
              </a:rPr>
              <a:t>Central bank and its effect on </a:t>
            </a:r>
            <a:r>
              <a:rPr lang="en-US" dirty="0">
                <a:solidFill>
                  <a:srgbClr val="FF0000"/>
                </a:solidFill>
              </a:rPr>
              <a:t>the quantity of </a:t>
            </a:r>
            <a:r>
              <a:rPr lang="en-US" dirty="0" smtClean="0">
                <a:solidFill>
                  <a:srgbClr val="FF0000"/>
                </a:solidFill>
              </a:rPr>
              <a:t>money</a:t>
            </a:r>
          </a:p>
          <a:p>
            <a:pPr lvl="1"/>
            <a:r>
              <a:rPr lang="en-US" dirty="0" smtClean="0">
                <a:solidFill>
                  <a:srgbClr val="FF0000"/>
                </a:solidFill>
              </a:rPr>
              <a:t>Open market operations</a:t>
            </a:r>
          </a:p>
          <a:p>
            <a:pPr lvl="1"/>
            <a:r>
              <a:rPr lang="en-US" dirty="0" smtClean="0">
                <a:solidFill>
                  <a:srgbClr val="FF0000"/>
                </a:solidFill>
              </a:rPr>
              <a:t>Lender of last resort lending</a:t>
            </a:r>
            <a:endParaRPr lang="en-US" dirty="0">
              <a:solidFill>
                <a:srgbClr val="FF0000"/>
              </a:solidFill>
            </a:endParaRPr>
          </a:p>
          <a:p>
            <a:r>
              <a:rPr lang="en-US" dirty="0" smtClean="0"/>
              <a:t>Ordinary banks’ effect </a:t>
            </a:r>
            <a:r>
              <a:rPr lang="en-US" dirty="0"/>
              <a:t>on the quantity of </a:t>
            </a:r>
            <a:r>
              <a:rPr lang="en-US" dirty="0" smtClean="0"/>
              <a:t>money</a:t>
            </a:r>
          </a:p>
          <a:p>
            <a:pPr lvl="1"/>
            <a:r>
              <a:rPr lang="en-US" dirty="0" smtClean="0"/>
              <a:t>Bank lending and the quantity of money</a:t>
            </a:r>
          </a:p>
          <a:p>
            <a:pPr lvl="1"/>
            <a:r>
              <a:rPr lang="en-US" dirty="0" smtClean="0"/>
              <a:t>Central bank’s control of banks’ lending</a:t>
            </a:r>
          </a:p>
          <a:p>
            <a:r>
              <a:rPr lang="en-US" dirty="0" smtClean="0"/>
              <a:t>Central bank’s imperfect control over </a:t>
            </a:r>
            <a:r>
              <a:rPr lang="en-US" dirty="0"/>
              <a:t>the quantity of money</a:t>
            </a:r>
            <a:endParaRPr lang="en-US" dirty="0" smtClean="0"/>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t>THE MONETARY SYSTEM</a:t>
            </a:r>
            <a:endParaRPr lang="en-US"/>
          </a:p>
        </p:txBody>
      </p:sp>
      <p:sp>
        <p:nvSpPr>
          <p:cNvPr id="5" name="Slide Number Placeholder 4"/>
          <p:cNvSpPr>
            <a:spLocks noGrp="1"/>
          </p:cNvSpPr>
          <p:nvPr>
            <p:ph type="sldNum" sz="quarter" idx="11"/>
          </p:nvPr>
        </p:nvSpPr>
        <p:spPr/>
        <p:txBody>
          <a:bodyPr/>
          <a:lstStyle/>
          <a:p>
            <a:fld id="{5EA0351B-407C-4B7E-B877-BB779320411C}" type="slidenum">
              <a:rPr lang="en-US" altLang="en-US" smtClean="0"/>
              <a:pPr/>
              <a:t>17</a:t>
            </a:fld>
            <a:endParaRPr lang="en-US" altLang="en-US"/>
          </a:p>
        </p:txBody>
      </p:sp>
    </p:spTree>
    <p:extLst>
      <p:ext uri="{BB962C8B-B14F-4D97-AF65-F5344CB8AC3E}">
        <p14:creationId xmlns:p14="http://schemas.microsoft.com/office/powerpoint/2010/main" val="2026547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banks</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3672185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Banks</a:t>
            </a:r>
            <a:endParaRPr lang="en-US" dirty="0"/>
          </a:p>
        </p:txBody>
      </p:sp>
      <p:sp>
        <p:nvSpPr>
          <p:cNvPr id="3" name="Content Placeholder 2"/>
          <p:cNvSpPr>
            <a:spLocks noGrp="1"/>
          </p:cNvSpPr>
          <p:nvPr>
            <p:ph idx="1"/>
          </p:nvPr>
        </p:nvSpPr>
        <p:spPr/>
        <p:txBody>
          <a:bodyPr/>
          <a:lstStyle/>
          <a:p>
            <a:r>
              <a:rPr lang="en-US" dirty="0" smtClean="0"/>
              <a:t>In any monetary system today, currency is created by an institution called a central bank</a:t>
            </a:r>
          </a:p>
          <a:p>
            <a:r>
              <a:rPr lang="en-US" dirty="0" smtClean="0">
                <a:solidFill>
                  <a:srgbClr val="0070C0"/>
                </a:solidFill>
              </a:rPr>
              <a:t>Using its currency creation ability, a central bank can increase or decrease the economy’s quantity of money </a:t>
            </a:r>
          </a:p>
          <a:p>
            <a:r>
              <a:rPr lang="en-US" dirty="0" smtClean="0"/>
              <a:t>The central bank has other functions:</a:t>
            </a:r>
          </a:p>
          <a:p>
            <a:pPr lvl="1"/>
            <a:r>
              <a:rPr lang="en-US" dirty="0" smtClean="0"/>
              <a:t>It sets the regulations that banks and other financial institutions must obey</a:t>
            </a:r>
          </a:p>
          <a:p>
            <a:pPr lvl="1"/>
            <a:r>
              <a:rPr lang="en-US" dirty="0" smtClean="0"/>
              <a:t>It serves as a clearing house for checks and other money transfers between banks</a:t>
            </a:r>
          </a:p>
          <a:p>
            <a:endParaRPr lang="en-US" dirty="0"/>
          </a:p>
        </p:txBody>
      </p:sp>
      <p:sp>
        <p:nvSpPr>
          <p:cNvPr id="4" name="Footer Placeholder 3"/>
          <p:cNvSpPr>
            <a:spLocks noGrp="1"/>
          </p:cNvSpPr>
          <p:nvPr>
            <p:ph type="ftr" sz="quarter" idx="10"/>
          </p:nvPr>
        </p:nvSpPr>
        <p:spPr/>
        <p:txBody>
          <a:bodyPr/>
          <a:lstStyle/>
          <a:p>
            <a:pPr>
              <a:defRPr/>
            </a:pPr>
            <a:r>
              <a:rPr lang="en-US" smtClean="0"/>
              <a:t>THE MONETARY SYSTEM</a:t>
            </a:r>
            <a:endParaRPr lang="en-US"/>
          </a:p>
        </p:txBody>
      </p:sp>
      <p:sp>
        <p:nvSpPr>
          <p:cNvPr id="5" name="Slide Number Placeholder 4"/>
          <p:cNvSpPr>
            <a:spLocks noGrp="1"/>
          </p:cNvSpPr>
          <p:nvPr>
            <p:ph type="sldNum" sz="quarter" idx="11"/>
          </p:nvPr>
        </p:nvSpPr>
        <p:spPr/>
        <p:txBody>
          <a:bodyPr/>
          <a:lstStyle/>
          <a:p>
            <a:fld id="{5EA0351B-407C-4B7E-B877-BB779320411C}" type="slidenum">
              <a:rPr lang="en-US" altLang="en-US" smtClean="0"/>
              <a:pPr/>
              <a:t>19</a:t>
            </a:fld>
            <a:endParaRPr lang="en-US" altLang="en-US"/>
          </a:p>
        </p:txBody>
      </p:sp>
    </p:spTree>
    <p:extLst>
      <p:ext uri="{BB962C8B-B14F-4D97-AF65-F5344CB8AC3E}">
        <p14:creationId xmlns:p14="http://schemas.microsoft.com/office/powerpoint/2010/main" val="1649669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4" name="Rectangle 6"/>
          <p:cNvSpPr>
            <a:spLocks noGrp="1" noChangeArrowheads="1"/>
          </p:cNvSpPr>
          <p:nvPr>
            <p:ph type="ctrTitle"/>
          </p:nvPr>
        </p:nvSpPr>
        <p:spPr/>
        <p:txBody>
          <a:bodyPr/>
          <a:lstStyle/>
          <a:p>
            <a:pPr>
              <a:defRPr/>
            </a:pPr>
            <a:r>
              <a:rPr lang="en-US" dirty="0" smtClean="0"/>
              <a:t>11</a:t>
            </a:r>
          </a:p>
        </p:txBody>
      </p:sp>
      <p:sp>
        <p:nvSpPr>
          <p:cNvPr id="6147" name="Rectangle 7"/>
          <p:cNvSpPr>
            <a:spLocks noGrp="1" noChangeArrowheads="1"/>
          </p:cNvSpPr>
          <p:nvPr>
            <p:ph type="subTitle" idx="1"/>
          </p:nvPr>
        </p:nvSpPr>
        <p:spPr/>
        <p:txBody>
          <a:bodyPr/>
          <a:lstStyle/>
          <a:p>
            <a:r>
              <a:rPr lang="en-US" altLang="en-US" dirty="0" smtClean="0">
                <a:latin typeface="Arial" panose="020B0604020202020204" pitchFamily="34" charset="0"/>
              </a:rPr>
              <a:t>The Monetary System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t>THE FEDERAL RESERVE SYSTEM</a:t>
            </a:r>
          </a:p>
        </p:txBody>
      </p:sp>
      <p:sp>
        <p:nvSpPr>
          <p:cNvPr id="11267" name="Rectangle 3"/>
          <p:cNvSpPr>
            <a:spLocks noGrp="1" noChangeArrowheads="1"/>
          </p:cNvSpPr>
          <p:nvPr>
            <p:ph type="body" idx="1"/>
          </p:nvPr>
        </p:nvSpPr>
        <p:spPr>
          <a:xfrm>
            <a:off x="609600" y="5181600"/>
            <a:ext cx="11176000" cy="1371600"/>
          </a:xfrm>
        </p:spPr>
        <p:txBody>
          <a:bodyPr/>
          <a:lstStyle/>
          <a:p>
            <a:pPr>
              <a:lnSpc>
                <a:spcPct val="80000"/>
              </a:lnSpc>
              <a:buClr>
                <a:srgbClr val="000000"/>
              </a:buClr>
            </a:pPr>
            <a:r>
              <a:rPr lang="en-US" altLang="en-US" sz="2800" dirty="0"/>
              <a:t>The </a:t>
            </a:r>
            <a:r>
              <a:rPr lang="en-US" altLang="en-US" sz="2800" i="1" dirty="0">
                <a:solidFill>
                  <a:srgbClr val="25A9A6"/>
                </a:solidFill>
              </a:rPr>
              <a:t>Federal Reserve (The Fed)</a:t>
            </a:r>
            <a:r>
              <a:rPr lang="en-US" altLang="en-US" sz="2800" dirty="0"/>
              <a:t> </a:t>
            </a:r>
            <a:r>
              <a:rPr lang="en-US" altLang="en-US" sz="2800" dirty="0" smtClean="0"/>
              <a:t>is </a:t>
            </a:r>
            <a:r>
              <a:rPr lang="en-US" altLang="en-US" sz="2800" dirty="0"/>
              <a:t>the central bank of the </a:t>
            </a:r>
            <a:r>
              <a:rPr lang="en-US" altLang="en-US" sz="2800" dirty="0" smtClean="0"/>
              <a:t>United States.</a:t>
            </a:r>
            <a:endParaRPr lang="en-US" altLang="en-US" sz="2800" dirty="0"/>
          </a:p>
          <a:p>
            <a:pPr lvl="1">
              <a:lnSpc>
                <a:spcPct val="80000"/>
              </a:lnSpc>
            </a:pPr>
            <a:r>
              <a:rPr lang="en-US" altLang="en-US" sz="2400" dirty="0"/>
              <a:t>It </a:t>
            </a:r>
            <a:r>
              <a:rPr lang="en-US" altLang="en-US" sz="2400" dirty="0" smtClean="0"/>
              <a:t>monitors and regulates </a:t>
            </a:r>
            <a:r>
              <a:rPr lang="en-US" altLang="en-US" sz="2400" dirty="0"/>
              <a:t>the banking </a:t>
            </a:r>
            <a:r>
              <a:rPr lang="en-US" altLang="en-US" sz="2400" dirty="0" smtClean="0"/>
              <a:t>system (regulatory policy)</a:t>
            </a:r>
            <a:endParaRPr lang="en-US" altLang="en-US" sz="2400" dirty="0"/>
          </a:p>
          <a:p>
            <a:pPr lvl="1">
              <a:lnSpc>
                <a:spcPct val="80000"/>
              </a:lnSpc>
            </a:pPr>
            <a:r>
              <a:rPr lang="en-US" altLang="en-US" sz="2400" dirty="0"/>
              <a:t>It </a:t>
            </a:r>
            <a:r>
              <a:rPr lang="en-US" altLang="en-US" sz="2400" dirty="0" smtClean="0"/>
              <a:t>adjusts </a:t>
            </a:r>
            <a:r>
              <a:rPr lang="en-US" altLang="en-US" sz="2400" dirty="0"/>
              <a:t>the quantity of money in the </a:t>
            </a:r>
            <a:r>
              <a:rPr lang="en-US" altLang="en-US" sz="2400" dirty="0" smtClean="0"/>
              <a:t>economy</a:t>
            </a:r>
            <a:r>
              <a:rPr lang="en-US" altLang="en-US" sz="2400" dirty="0"/>
              <a:t> </a:t>
            </a:r>
            <a:r>
              <a:rPr lang="en-US" altLang="en-US" sz="2400" dirty="0" smtClean="0"/>
              <a:t>(monetary policy)</a:t>
            </a:r>
            <a:endParaRPr lang="en-US" altLang="en-US" sz="2400" dirty="0"/>
          </a:p>
        </p:txBody>
      </p:sp>
      <p:pic>
        <p:nvPicPr>
          <p:cNvPr id="11268" name="Picture 4" descr="Federal_Reser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143001"/>
            <a:ext cx="5202238"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793F4AEC-1CFE-405B-98D6-FEB7D819AAC1}" type="slidenum">
              <a:rPr lang="en-US" altLang="en-US" sz="1400">
                <a:latin typeface="Arial Unicode MS" pitchFamily="34" charset="-128"/>
              </a:rPr>
              <a:pPr>
                <a:spcBef>
                  <a:spcPct val="0"/>
                </a:spcBef>
                <a:buFontTx/>
                <a:buNone/>
              </a:pPr>
              <a:t>20</a:t>
            </a:fld>
            <a:endParaRPr lang="en-US" altLang="en-US" sz="1400">
              <a:latin typeface="Arial Unicode MS" pitchFamily="34" charset="-128"/>
            </a:endParaRPr>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Central Bank and Commercial Banks</a:t>
            </a:r>
            <a:endParaRPr lang="en-US" dirty="0"/>
          </a:p>
        </p:txBody>
      </p:sp>
      <p:sp>
        <p:nvSpPr>
          <p:cNvPr id="3" name="Content Placeholder 2"/>
          <p:cNvSpPr>
            <a:spLocks noGrp="1"/>
          </p:cNvSpPr>
          <p:nvPr>
            <p:ph idx="1"/>
          </p:nvPr>
        </p:nvSpPr>
        <p:spPr/>
        <p:txBody>
          <a:bodyPr/>
          <a:lstStyle/>
          <a:p>
            <a:r>
              <a:rPr lang="en-US" dirty="0" smtClean="0"/>
              <a:t>We discussed banks in Chapter 8 (Saving, Investment, and the Financial System).</a:t>
            </a:r>
          </a:p>
          <a:p>
            <a:r>
              <a:rPr lang="en-US" dirty="0" smtClean="0"/>
              <a:t>Banks are intermediaries that take money from depositors and lend it to borrowers.</a:t>
            </a:r>
          </a:p>
          <a:p>
            <a:r>
              <a:rPr lang="en-US" dirty="0" smtClean="0"/>
              <a:t>A central bank interacts with banks. </a:t>
            </a:r>
          </a:p>
          <a:p>
            <a:pPr lvl="1"/>
            <a:r>
              <a:rPr lang="en-US" dirty="0" smtClean="0"/>
              <a:t>It does not interact directly with households and non-bank businesses.</a:t>
            </a:r>
          </a:p>
          <a:p>
            <a:r>
              <a:rPr lang="en-US" dirty="0" smtClean="0"/>
              <a:t>A central bank may: </a:t>
            </a:r>
          </a:p>
          <a:p>
            <a:pPr lvl="1"/>
            <a:r>
              <a:rPr lang="en-US" dirty="0"/>
              <a:t>L</a:t>
            </a:r>
            <a:r>
              <a:rPr lang="en-US" dirty="0" smtClean="0"/>
              <a:t>end money to a bank</a:t>
            </a:r>
          </a:p>
          <a:p>
            <a:pPr lvl="1"/>
            <a:r>
              <a:rPr lang="en-US" dirty="0" smtClean="0"/>
              <a:t>Trade financial assets with a bank</a:t>
            </a:r>
            <a:endParaRPr lang="en-US" dirty="0"/>
          </a:p>
        </p:txBody>
      </p:sp>
      <p:sp>
        <p:nvSpPr>
          <p:cNvPr id="4" name="Footer Placeholder 3"/>
          <p:cNvSpPr>
            <a:spLocks noGrp="1"/>
          </p:cNvSpPr>
          <p:nvPr>
            <p:ph type="ftr" sz="quarter" idx="10"/>
          </p:nvPr>
        </p:nvSpPr>
        <p:spPr/>
        <p:txBody>
          <a:bodyPr/>
          <a:lstStyle/>
          <a:p>
            <a:pPr>
              <a:defRPr/>
            </a:pPr>
            <a:r>
              <a:rPr lang="en-US" smtClean="0"/>
              <a:t>THE MONETARY SYSTEM</a:t>
            </a:r>
            <a:endParaRPr lang="en-US"/>
          </a:p>
        </p:txBody>
      </p:sp>
      <p:sp>
        <p:nvSpPr>
          <p:cNvPr id="5" name="Slide Number Placeholder 4"/>
          <p:cNvSpPr>
            <a:spLocks noGrp="1"/>
          </p:cNvSpPr>
          <p:nvPr>
            <p:ph type="sldNum" sz="quarter" idx="11"/>
          </p:nvPr>
        </p:nvSpPr>
        <p:spPr/>
        <p:txBody>
          <a:bodyPr/>
          <a:lstStyle/>
          <a:p>
            <a:fld id="{5EA0351B-407C-4B7E-B877-BB779320411C}" type="slidenum">
              <a:rPr lang="en-US" altLang="en-US" smtClean="0"/>
              <a:pPr/>
              <a:t>21</a:t>
            </a:fld>
            <a:endParaRPr lang="en-US" altLang="en-US"/>
          </a:p>
        </p:txBody>
      </p:sp>
    </p:spTree>
    <p:extLst>
      <p:ext uri="{BB962C8B-B14F-4D97-AF65-F5344CB8AC3E}">
        <p14:creationId xmlns:p14="http://schemas.microsoft.com/office/powerpoint/2010/main" val="3633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Bank Buys Financial Assets From a Bank</a:t>
            </a:r>
            <a:endParaRPr lang="en-US" dirty="0"/>
          </a:p>
        </p:txBody>
      </p:sp>
      <p:sp>
        <p:nvSpPr>
          <p:cNvPr id="3" name="Content Placeholder 2"/>
          <p:cNvSpPr>
            <a:spLocks noGrp="1"/>
          </p:cNvSpPr>
          <p:nvPr>
            <p:ph idx="1"/>
          </p:nvPr>
        </p:nvSpPr>
        <p:spPr/>
        <p:txBody>
          <a:bodyPr/>
          <a:lstStyle/>
          <a:p>
            <a:r>
              <a:rPr lang="en-US" dirty="0" smtClean="0"/>
              <a:t>Suppose the Fed—that is, the U.S. central bank—prints $100 and buys some financial securities from Bank </a:t>
            </a:r>
            <a:r>
              <a:rPr lang="en-US" i="1" dirty="0" smtClean="0"/>
              <a:t>A</a:t>
            </a:r>
          </a:p>
          <a:p>
            <a:pPr lvl="1"/>
            <a:r>
              <a:rPr lang="en-US" dirty="0" smtClean="0">
                <a:solidFill>
                  <a:schemeClr val="accent3">
                    <a:lumMod val="50000"/>
                  </a:schemeClr>
                </a:solidFill>
              </a:rPr>
              <a:t>In my discussion of banking in Chapter 8, I had explained that banks may use their funds to: </a:t>
            </a:r>
          </a:p>
          <a:p>
            <a:pPr lvl="2"/>
            <a:r>
              <a:rPr lang="en-US" dirty="0" smtClean="0">
                <a:solidFill>
                  <a:schemeClr val="accent3">
                    <a:lumMod val="50000"/>
                  </a:schemeClr>
                </a:solidFill>
              </a:rPr>
              <a:t>buy financial securities (such as stocks and bonds), </a:t>
            </a:r>
          </a:p>
          <a:p>
            <a:pPr lvl="2"/>
            <a:r>
              <a:rPr lang="en-US" dirty="0" smtClean="0">
                <a:solidFill>
                  <a:schemeClr val="accent3">
                    <a:lumMod val="50000"/>
                  </a:schemeClr>
                </a:solidFill>
              </a:rPr>
              <a:t>make loans, or </a:t>
            </a:r>
          </a:p>
          <a:p>
            <a:pPr lvl="2"/>
            <a:r>
              <a:rPr lang="en-US" dirty="0" smtClean="0">
                <a:solidFill>
                  <a:schemeClr val="accent3">
                    <a:lumMod val="50000"/>
                  </a:schemeClr>
                </a:solidFill>
              </a:rPr>
              <a:t>keep cash reserves</a:t>
            </a:r>
          </a:p>
          <a:p>
            <a:r>
              <a:rPr lang="en-US" dirty="0" smtClean="0"/>
              <a:t>So, Bank </a:t>
            </a:r>
            <a:r>
              <a:rPr lang="en-US" i="1" dirty="0" smtClean="0"/>
              <a:t>A</a:t>
            </a:r>
            <a:r>
              <a:rPr lang="en-US" dirty="0" smtClean="0"/>
              <a:t>’s stash of securities decreases by $100 and its cash reserves increase by $100</a:t>
            </a:r>
          </a:p>
          <a:p>
            <a:r>
              <a:rPr lang="en-US" dirty="0" smtClean="0"/>
              <a:t>Does this affect the economy’s quantity of money (say, M1)?</a:t>
            </a:r>
          </a:p>
        </p:txBody>
      </p:sp>
      <p:sp>
        <p:nvSpPr>
          <p:cNvPr id="5" name="Slide Number Placeholder 4"/>
          <p:cNvSpPr>
            <a:spLocks noGrp="1"/>
          </p:cNvSpPr>
          <p:nvPr>
            <p:ph type="sldNum" sz="quarter" idx="11"/>
          </p:nvPr>
        </p:nvSpPr>
        <p:spPr/>
        <p:txBody>
          <a:bodyPr/>
          <a:lstStyle/>
          <a:p>
            <a:fld id="{5EA0351B-407C-4B7E-B877-BB779320411C}" type="slidenum">
              <a:rPr lang="en-US" altLang="en-US" smtClean="0"/>
              <a:pPr/>
              <a:t>22</a:t>
            </a:fld>
            <a:endParaRPr lang="en-US" altLang="en-US"/>
          </a:p>
        </p:txBody>
      </p:sp>
    </p:spTree>
    <p:extLst>
      <p:ext uri="{BB962C8B-B14F-4D97-AF65-F5344CB8AC3E}">
        <p14:creationId xmlns:p14="http://schemas.microsoft.com/office/powerpoint/2010/main" val="34187975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Monetary Policy Works</a:t>
            </a:r>
            <a:endParaRPr lang="en-US" dirty="0"/>
          </a:p>
        </p:txBody>
      </p:sp>
      <p:sp>
        <p:nvSpPr>
          <p:cNvPr id="3" name="Content Placeholder 2"/>
          <p:cNvSpPr>
            <a:spLocks noGrp="1"/>
          </p:cNvSpPr>
          <p:nvPr>
            <p:ph idx="1"/>
          </p:nvPr>
        </p:nvSpPr>
        <p:spPr/>
        <p:txBody>
          <a:bodyPr/>
          <a:lstStyle/>
          <a:p>
            <a:r>
              <a:rPr lang="en-US" dirty="0" smtClean="0">
                <a:solidFill>
                  <a:srgbClr val="0070C0"/>
                </a:solidFill>
              </a:rPr>
              <a:t>Suppose the Fed prints $100 and buys some financial securities from Bank </a:t>
            </a:r>
            <a:r>
              <a:rPr lang="en-US" i="1" dirty="0" smtClean="0">
                <a:solidFill>
                  <a:srgbClr val="0070C0"/>
                </a:solidFill>
              </a:rPr>
              <a:t>A</a:t>
            </a:r>
          </a:p>
          <a:p>
            <a:r>
              <a:rPr lang="en-US" dirty="0" smtClean="0"/>
              <a:t>So, Bank </a:t>
            </a:r>
            <a:r>
              <a:rPr lang="en-US" i="1" dirty="0" smtClean="0"/>
              <a:t>A</a:t>
            </a:r>
            <a:r>
              <a:rPr lang="en-US" dirty="0" smtClean="0"/>
              <a:t>’s stash of securities decreases by $100 and its cash reserves increase by $100</a:t>
            </a:r>
          </a:p>
          <a:p>
            <a:r>
              <a:rPr lang="en-US" dirty="0" smtClean="0"/>
              <a:t>Does this affect the economy’s quantity of money (say, M1)?</a:t>
            </a:r>
          </a:p>
          <a:p>
            <a:r>
              <a:rPr lang="en-US" dirty="0" smtClean="0"/>
              <a:t>Recall: M1 = currency with public + money in checking accounts</a:t>
            </a:r>
          </a:p>
          <a:p>
            <a:r>
              <a:rPr lang="en-US" dirty="0" smtClean="0"/>
              <a:t>No member of the public now has more currency or more money in checking accounts. </a:t>
            </a:r>
          </a:p>
          <a:p>
            <a:r>
              <a:rPr lang="en-US" dirty="0" smtClean="0"/>
              <a:t>So, </a:t>
            </a:r>
            <a:r>
              <a:rPr lang="en-US" dirty="0" smtClean="0">
                <a:solidFill>
                  <a:srgbClr val="0070C0"/>
                </a:solidFill>
              </a:rPr>
              <a:t>M1 is unchanged</a:t>
            </a:r>
            <a:r>
              <a:rPr lang="en-US" dirty="0" smtClean="0"/>
              <a:t>.</a:t>
            </a:r>
          </a:p>
        </p:txBody>
      </p:sp>
      <p:sp>
        <p:nvSpPr>
          <p:cNvPr id="5" name="Slide Number Placeholder 4"/>
          <p:cNvSpPr>
            <a:spLocks noGrp="1"/>
          </p:cNvSpPr>
          <p:nvPr>
            <p:ph type="sldNum" sz="quarter" idx="11"/>
          </p:nvPr>
        </p:nvSpPr>
        <p:spPr/>
        <p:txBody>
          <a:bodyPr/>
          <a:lstStyle/>
          <a:p>
            <a:fld id="{5EA0351B-407C-4B7E-B877-BB779320411C}" type="slidenum">
              <a:rPr lang="en-US" altLang="en-US" smtClean="0"/>
              <a:pPr/>
              <a:t>23</a:t>
            </a:fld>
            <a:endParaRPr lang="en-US" altLang="en-US"/>
          </a:p>
        </p:txBody>
      </p:sp>
    </p:spTree>
    <p:extLst>
      <p:ext uri="{BB962C8B-B14F-4D97-AF65-F5344CB8AC3E}">
        <p14:creationId xmlns:p14="http://schemas.microsoft.com/office/powerpoint/2010/main" val="31154674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Bank Lends Directly to a Bank</a:t>
            </a:r>
            <a:endParaRPr lang="en-US" dirty="0"/>
          </a:p>
        </p:txBody>
      </p:sp>
      <p:sp>
        <p:nvSpPr>
          <p:cNvPr id="3" name="Content Placeholder 2"/>
          <p:cNvSpPr>
            <a:spLocks noGrp="1"/>
          </p:cNvSpPr>
          <p:nvPr>
            <p:ph idx="1"/>
          </p:nvPr>
        </p:nvSpPr>
        <p:spPr/>
        <p:txBody>
          <a:bodyPr/>
          <a:lstStyle/>
          <a:p>
            <a:r>
              <a:rPr lang="en-US" dirty="0" smtClean="0"/>
              <a:t>The US central bank, the Fed, can print cash and lend it directly to a bank</a:t>
            </a:r>
          </a:p>
          <a:p>
            <a:r>
              <a:rPr lang="en-US" dirty="0" smtClean="0"/>
              <a:t>This is called lending at the discount window</a:t>
            </a:r>
          </a:p>
          <a:p>
            <a:r>
              <a:rPr lang="en-US" dirty="0" smtClean="0"/>
              <a:t>The Fed charges interest for any loan to a bank</a:t>
            </a:r>
          </a:p>
          <a:p>
            <a:r>
              <a:rPr lang="en-US" dirty="0" smtClean="0"/>
              <a:t>This interest rate is the discount rate</a:t>
            </a:r>
          </a:p>
          <a:p>
            <a:r>
              <a:rPr lang="en-US" dirty="0" smtClean="0"/>
              <a:t>So, </a:t>
            </a:r>
            <a:r>
              <a:rPr lang="en-US" dirty="0" smtClean="0">
                <a:solidFill>
                  <a:srgbClr val="0070C0"/>
                </a:solidFill>
              </a:rPr>
              <a:t>the Fed can increase a bank’s cash reserves either by printing money and buying financial assets from the bank or by lending money to the bank at the Fed’s discount window</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THE MONETARY SYSTEM</a:t>
            </a:r>
            <a:endParaRPr lang="en-US"/>
          </a:p>
        </p:txBody>
      </p:sp>
      <p:sp>
        <p:nvSpPr>
          <p:cNvPr id="5" name="Slide Number Placeholder 4"/>
          <p:cNvSpPr>
            <a:spLocks noGrp="1"/>
          </p:cNvSpPr>
          <p:nvPr>
            <p:ph type="sldNum" sz="quarter" idx="11"/>
          </p:nvPr>
        </p:nvSpPr>
        <p:spPr/>
        <p:txBody>
          <a:bodyPr/>
          <a:lstStyle/>
          <a:p>
            <a:fld id="{5EA0351B-407C-4B7E-B877-BB779320411C}" type="slidenum">
              <a:rPr lang="en-US" altLang="en-US" smtClean="0"/>
              <a:pPr/>
              <a:t>24</a:t>
            </a:fld>
            <a:endParaRPr lang="en-US" altLang="en-US"/>
          </a:p>
        </p:txBody>
      </p:sp>
    </p:spTree>
    <p:extLst>
      <p:ext uri="{BB962C8B-B14F-4D97-AF65-F5344CB8AC3E}">
        <p14:creationId xmlns:p14="http://schemas.microsoft.com/office/powerpoint/2010/main" val="209371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Monetary Policy Works</a:t>
            </a:r>
          </a:p>
        </p:txBody>
      </p:sp>
      <p:sp>
        <p:nvSpPr>
          <p:cNvPr id="3" name="Content Placeholder 2"/>
          <p:cNvSpPr>
            <a:spLocks noGrp="1"/>
          </p:cNvSpPr>
          <p:nvPr>
            <p:ph idx="1"/>
          </p:nvPr>
        </p:nvSpPr>
        <p:spPr/>
        <p:txBody>
          <a:bodyPr/>
          <a:lstStyle/>
          <a:p>
            <a:r>
              <a:rPr lang="en-US" dirty="0" smtClean="0"/>
              <a:t>Bank </a:t>
            </a:r>
            <a:r>
              <a:rPr lang="en-US" i="1" dirty="0" smtClean="0"/>
              <a:t>A</a:t>
            </a:r>
            <a:r>
              <a:rPr lang="en-US" dirty="0" smtClean="0"/>
              <a:t> could continue to hold $100 of additional cash reserves</a:t>
            </a:r>
          </a:p>
          <a:p>
            <a:r>
              <a:rPr lang="en-US" dirty="0" smtClean="0"/>
              <a:t>Or it could make new loans with some of that money</a:t>
            </a:r>
          </a:p>
          <a:p>
            <a:pPr lvl="1"/>
            <a:r>
              <a:rPr lang="en-US" dirty="0">
                <a:solidFill>
                  <a:schemeClr val="accent3">
                    <a:lumMod val="50000"/>
                  </a:schemeClr>
                </a:solidFill>
              </a:rPr>
              <a:t>After all, lending is what banks do</a:t>
            </a:r>
          </a:p>
          <a:p>
            <a:r>
              <a:rPr lang="en-US" dirty="0" smtClean="0"/>
              <a:t>How much of the additional reserves of $100 the bank will lend depends on the bank manager’s sense of the risks and rewards of making a loan</a:t>
            </a:r>
          </a:p>
          <a:p>
            <a:r>
              <a:rPr lang="en-US" dirty="0" smtClean="0"/>
              <a:t>This is reflected in Bank </a:t>
            </a:r>
            <a:r>
              <a:rPr lang="en-US" i="1" dirty="0" smtClean="0"/>
              <a:t>A</a:t>
            </a:r>
            <a:r>
              <a:rPr lang="en-US" dirty="0" smtClean="0"/>
              <a:t>’s reserve-deposit ratio or </a:t>
            </a:r>
            <a:r>
              <a:rPr lang="en-US" i="1" dirty="0" smtClean="0">
                <a:solidFill>
                  <a:srgbClr val="0070C0"/>
                </a:solidFill>
              </a:rPr>
              <a:t>reserve ratio</a:t>
            </a:r>
          </a:p>
          <a:p>
            <a:r>
              <a:rPr lang="en-US" dirty="0" smtClean="0">
                <a:solidFill>
                  <a:srgbClr val="0070C0"/>
                </a:solidFill>
              </a:rPr>
              <a:t>The higher the reserve ratio the lower the lending</a:t>
            </a:r>
            <a:endParaRPr lang="en-US" dirty="0">
              <a:solidFill>
                <a:srgbClr val="0070C0"/>
              </a:solidFill>
            </a:endParaRPr>
          </a:p>
          <a:p>
            <a:endParaRPr lang="en-US" dirty="0" smtClean="0"/>
          </a:p>
          <a:p>
            <a:endParaRPr lang="en-US" dirty="0" smtClean="0"/>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t>THE MONETARY SYSTEM</a:t>
            </a:r>
            <a:endParaRPr lang="en-US"/>
          </a:p>
        </p:txBody>
      </p:sp>
      <p:sp>
        <p:nvSpPr>
          <p:cNvPr id="5" name="Slide Number Placeholder 4"/>
          <p:cNvSpPr>
            <a:spLocks noGrp="1"/>
          </p:cNvSpPr>
          <p:nvPr>
            <p:ph type="sldNum" sz="quarter" idx="11"/>
          </p:nvPr>
        </p:nvSpPr>
        <p:spPr/>
        <p:txBody>
          <a:bodyPr/>
          <a:lstStyle/>
          <a:p>
            <a:fld id="{5EA0351B-407C-4B7E-B877-BB779320411C}" type="slidenum">
              <a:rPr lang="en-US" altLang="en-US" smtClean="0"/>
              <a:pPr/>
              <a:t>25</a:t>
            </a:fld>
            <a:endParaRPr lang="en-US" altLang="en-US"/>
          </a:p>
        </p:txBody>
      </p:sp>
    </p:spTree>
    <p:extLst>
      <p:ext uri="{BB962C8B-B14F-4D97-AF65-F5344CB8AC3E}">
        <p14:creationId xmlns:p14="http://schemas.microsoft.com/office/powerpoint/2010/main" val="2833203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banks make loans, the quantity of money increases</a:t>
            </a:r>
          </a:p>
        </p:txBody>
      </p:sp>
      <p:sp>
        <p:nvSpPr>
          <p:cNvPr id="3" name="Content Placeholder 2"/>
          <p:cNvSpPr>
            <a:spLocks noGrp="1"/>
          </p:cNvSpPr>
          <p:nvPr>
            <p:ph idx="1"/>
          </p:nvPr>
        </p:nvSpPr>
        <p:spPr/>
        <p:txBody>
          <a:bodyPr/>
          <a:lstStyle/>
          <a:p>
            <a:r>
              <a:rPr lang="en-US" dirty="0" smtClean="0"/>
              <a:t>Suppose </a:t>
            </a:r>
            <a:r>
              <a:rPr lang="en-US" dirty="0"/>
              <a:t>Bank </a:t>
            </a:r>
            <a:r>
              <a:rPr lang="en-US" i="1" dirty="0" smtClean="0"/>
              <a:t>A</a:t>
            </a:r>
            <a:r>
              <a:rPr lang="en-US" dirty="0" smtClean="0"/>
              <a:t>, which now has $100 in additional cash reserves, gives $80 as a loan to Joe, a customer</a:t>
            </a:r>
          </a:p>
          <a:p>
            <a:r>
              <a:rPr lang="en-US" dirty="0" smtClean="0"/>
              <a:t>Now currency with the public increases by $80</a:t>
            </a:r>
          </a:p>
          <a:p>
            <a:r>
              <a:rPr lang="en-US" dirty="0" smtClean="0"/>
              <a:t>And checkable </a:t>
            </a:r>
            <a:r>
              <a:rPr lang="en-US" dirty="0"/>
              <a:t>bank </a:t>
            </a:r>
            <a:r>
              <a:rPr lang="en-US" dirty="0" smtClean="0"/>
              <a:t>deposits, the other component of </a:t>
            </a:r>
            <a:r>
              <a:rPr lang="en-US" i="1" dirty="0" smtClean="0"/>
              <a:t>M</a:t>
            </a:r>
            <a:r>
              <a:rPr lang="en-US" dirty="0" smtClean="0"/>
              <a:t>, is unchanged</a:t>
            </a:r>
          </a:p>
          <a:p>
            <a:r>
              <a:rPr lang="en-US" dirty="0" smtClean="0"/>
              <a:t>Therefore, the nation’s quantity of money (</a:t>
            </a:r>
            <a:r>
              <a:rPr lang="en-US" i="1" dirty="0" smtClean="0"/>
              <a:t>M</a:t>
            </a:r>
            <a:r>
              <a:rPr lang="en-US" dirty="0" smtClean="0"/>
              <a:t> = </a:t>
            </a:r>
            <a:r>
              <a:rPr lang="en-US" dirty="0"/>
              <a:t>currency with public + money in checking accounts) </a:t>
            </a:r>
            <a:r>
              <a:rPr lang="en-US" dirty="0" smtClean="0"/>
              <a:t>increases </a:t>
            </a:r>
            <a:r>
              <a:rPr lang="en-US" dirty="0"/>
              <a:t>by $</a:t>
            </a:r>
            <a:r>
              <a:rPr lang="en-US" dirty="0" smtClean="0"/>
              <a:t>80</a:t>
            </a:r>
          </a:p>
          <a:p>
            <a:r>
              <a:rPr lang="en-US" dirty="0" smtClean="0"/>
              <a:t>So, </a:t>
            </a:r>
            <a:r>
              <a:rPr lang="en-US" dirty="0" smtClean="0">
                <a:solidFill>
                  <a:srgbClr val="0070C0"/>
                </a:solidFill>
              </a:rPr>
              <a:t>banks can increase a </a:t>
            </a:r>
            <a:r>
              <a:rPr lang="en-US" dirty="0">
                <a:solidFill>
                  <a:srgbClr val="0070C0"/>
                </a:solidFill>
              </a:rPr>
              <a:t>nation’s quantity of money </a:t>
            </a:r>
            <a:r>
              <a:rPr lang="en-US" dirty="0" smtClean="0">
                <a:solidFill>
                  <a:srgbClr val="0070C0"/>
                </a:solidFill>
              </a:rPr>
              <a:t>even though they can’t print money!</a:t>
            </a:r>
            <a:endParaRPr lang="en-US" dirty="0">
              <a:solidFill>
                <a:srgbClr val="0070C0"/>
              </a:solidFill>
            </a:endParaRPr>
          </a:p>
        </p:txBody>
      </p:sp>
      <p:sp>
        <p:nvSpPr>
          <p:cNvPr id="4" name="Footer Placeholder 3"/>
          <p:cNvSpPr>
            <a:spLocks noGrp="1"/>
          </p:cNvSpPr>
          <p:nvPr>
            <p:ph type="ftr" sz="quarter" idx="10"/>
          </p:nvPr>
        </p:nvSpPr>
        <p:spPr/>
        <p:txBody>
          <a:bodyPr/>
          <a:lstStyle/>
          <a:p>
            <a:pPr>
              <a:defRPr/>
            </a:pPr>
            <a:r>
              <a:rPr lang="en-US" smtClean="0"/>
              <a:t>THE MONETARY SYSTEM</a:t>
            </a:r>
            <a:endParaRPr lang="en-US"/>
          </a:p>
        </p:txBody>
      </p:sp>
      <p:sp>
        <p:nvSpPr>
          <p:cNvPr id="5" name="Slide Number Placeholder 4"/>
          <p:cNvSpPr>
            <a:spLocks noGrp="1"/>
          </p:cNvSpPr>
          <p:nvPr>
            <p:ph type="sldNum" sz="quarter" idx="11"/>
          </p:nvPr>
        </p:nvSpPr>
        <p:spPr/>
        <p:txBody>
          <a:bodyPr/>
          <a:lstStyle/>
          <a:p>
            <a:fld id="{5EA0351B-407C-4B7E-B877-BB779320411C}" type="slidenum">
              <a:rPr lang="en-US" altLang="en-US" smtClean="0"/>
              <a:pPr/>
              <a:t>26</a:t>
            </a:fld>
            <a:endParaRPr lang="en-US" altLang="en-US"/>
          </a:p>
        </p:txBody>
      </p:sp>
    </p:spTree>
    <p:extLst>
      <p:ext uri="{BB962C8B-B14F-4D97-AF65-F5344CB8AC3E}">
        <p14:creationId xmlns:p14="http://schemas.microsoft.com/office/powerpoint/2010/main" val="26274576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banks make loans, the quantity of money increases</a:t>
            </a:r>
            <a:endParaRPr lang="en-US" dirty="0"/>
          </a:p>
        </p:txBody>
      </p:sp>
      <p:sp>
        <p:nvSpPr>
          <p:cNvPr id="3" name="Content Placeholder 2"/>
          <p:cNvSpPr>
            <a:spLocks noGrp="1"/>
          </p:cNvSpPr>
          <p:nvPr>
            <p:ph idx="1"/>
          </p:nvPr>
        </p:nvSpPr>
        <p:spPr/>
        <p:txBody>
          <a:bodyPr/>
          <a:lstStyle/>
          <a:p>
            <a:r>
              <a:rPr lang="en-US" dirty="0" smtClean="0"/>
              <a:t>Bank </a:t>
            </a:r>
            <a:r>
              <a:rPr lang="en-US" i="1" dirty="0" smtClean="0"/>
              <a:t>A</a:t>
            </a:r>
            <a:r>
              <a:rPr lang="en-US" dirty="0" smtClean="0"/>
              <a:t> gave Joe a loan of $80</a:t>
            </a:r>
          </a:p>
          <a:p>
            <a:r>
              <a:rPr lang="en-US" dirty="0" smtClean="0"/>
              <a:t>Joe picked up the cash at the teller window</a:t>
            </a:r>
          </a:p>
          <a:p>
            <a:r>
              <a:rPr lang="en-US" i="1" dirty="0" smtClean="0"/>
              <a:t>Currency with the public </a:t>
            </a:r>
            <a:r>
              <a:rPr lang="en-US" dirty="0" smtClean="0"/>
              <a:t>increased by $80</a:t>
            </a:r>
          </a:p>
          <a:p>
            <a:r>
              <a:rPr lang="en-US" dirty="0" smtClean="0"/>
              <a:t>But the loan that Joe received </a:t>
            </a:r>
            <a:r>
              <a:rPr lang="en-US" i="1" dirty="0" smtClean="0"/>
              <a:t>did not reduce </a:t>
            </a:r>
            <a:r>
              <a:rPr lang="en-US" dirty="0" smtClean="0"/>
              <a:t>the </a:t>
            </a:r>
            <a:r>
              <a:rPr lang="en-US" i="1" dirty="0"/>
              <a:t>money in checking </a:t>
            </a:r>
            <a:r>
              <a:rPr lang="en-US" i="1" dirty="0" smtClean="0"/>
              <a:t>accounts</a:t>
            </a:r>
            <a:r>
              <a:rPr lang="en-US" dirty="0" smtClean="0"/>
              <a:t> held by anybody</a:t>
            </a:r>
            <a:endParaRPr lang="en-US" i="1" dirty="0" smtClean="0"/>
          </a:p>
          <a:p>
            <a:r>
              <a:rPr lang="en-US" dirty="0" smtClean="0"/>
              <a:t>This is why a bank loan increases the quantity of money even though the bank is simply taking money from Peter and lending it to Paul.</a:t>
            </a:r>
            <a:endParaRPr lang="en-US" dirty="0"/>
          </a:p>
          <a:p>
            <a:endParaRPr lang="en-US" dirty="0" smtClean="0"/>
          </a:p>
        </p:txBody>
      </p:sp>
      <p:sp>
        <p:nvSpPr>
          <p:cNvPr id="4" name="Footer Placeholder 3"/>
          <p:cNvSpPr>
            <a:spLocks noGrp="1"/>
          </p:cNvSpPr>
          <p:nvPr>
            <p:ph type="ftr" sz="quarter" idx="10"/>
          </p:nvPr>
        </p:nvSpPr>
        <p:spPr/>
        <p:txBody>
          <a:bodyPr/>
          <a:lstStyle/>
          <a:p>
            <a:pPr>
              <a:defRPr/>
            </a:pPr>
            <a:r>
              <a:rPr lang="en-US" smtClean="0"/>
              <a:t>THE MONETARY SYSTEM</a:t>
            </a:r>
            <a:endParaRPr lang="en-US"/>
          </a:p>
        </p:txBody>
      </p:sp>
      <p:sp>
        <p:nvSpPr>
          <p:cNvPr id="5" name="Slide Number Placeholder 4"/>
          <p:cNvSpPr>
            <a:spLocks noGrp="1"/>
          </p:cNvSpPr>
          <p:nvPr>
            <p:ph type="sldNum" sz="quarter" idx="11"/>
          </p:nvPr>
        </p:nvSpPr>
        <p:spPr/>
        <p:txBody>
          <a:bodyPr/>
          <a:lstStyle/>
          <a:p>
            <a:fld id="{5EA0351B-407C-4B7E-B877-BB779320411C}" type="slidenum">
              <a:rPr lang="en-US" altLang="en-US" smtClean="0"/>
              <a:pPr/>
              <a:t>27</a:t>
            </a:fld>
            <a:endParaRPr lang="en-US" altLang="en-US"/>
          </a:p>
        </p:txBody>
      </p:sp>
    </p:spTree>
    <p:extLst>
      <p:ext uri="{BB962C8B-B14F-4D97-AF65-F5344CB8AC3E}">
        <p14:creationId xmlns:p14="http://schemas.microsoft.com/office/powerpoint/2010/main" val="17390575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Lower reserve ratios lead to higher money creation</a:t>
            </a:r>
            <a:endParaRPr lang="en-US" dirty="0"/>
          </a:p>
        </p:txBody>
      </p:sp>
      <p:sp>
        <p:nvSpPr>
          <p:cNvPr id="3" name="Content Placeholder 2"/>
          <p:cNvSpPr>
            <a:spLocks noGrp="1"/>
          </p:cNvSpPr>
          <p:nvPr>
            <p:ph idx="1"/>
          </p:nvPr>
        </p:nvSpPr>
        <p:spPr/>
        <p:txBody>
          <a:bodyPr/>
          <a:lstStyle/>
          <a:p>
            <a:r>
              <a:rPr lang="en-US" dirty="0" smtClean="0"/>
              <a:t>Had Bank </a:t>
            </a:r>
            <a:r>
              <a:rPr lang="en-US" i="1" dirty="0" smtClean="0"/>
              <a:t>A</a:t>
            </a:r>
            <a:r>
              <a:rPr lang="en-US" dirty="0" smtClean="0"/>
              <a:t> given Joe a $</a:t>
            </a:r>
            <a:r>
              <a:rPr lang="en-US" dirty="0" smtClean="0">
                <a:solidFill>
                  <a:srgbClr val="FF0000"/>
                </a:solidFill>
              </a:rPr>
              <a:t>90</a:t>
            </a:r>
            <a:r>
              <a:rPr lang="en-US" dirty="0" smtClean="0"/>
              <a:t> loan instead, the quantity of money would have increased by $</a:t>
            </a:r>
            <a:r>
              <a:rPr lang="en-US" dirty="0" smtClean="0">
                <a:solidFill>
                  <a:srgbClr val="FF0000"/>
                </a:solidFill>
              </a:rPr>
              <a:t>90</a:t>
            </a:r>
          </a:p>
          <a:p>
            <a:r>
              <a:rPr lang="en-US" dirty="0" smtClean="0"/>
              <a:t>Recall that a bank’s </a:t>
            </a:r>
            <a:r>
              <a:rPr lang="en-US" i="1" dirty="0" smtClean="0"/>
              <a:t>reserve ratio </a:t>
            </a:r>
            <a:r>
              <a:rPr lang="en-US" dirty="0" smtClean="0"/>
              <a:t>is the percent of its deposits that the bank keeps as cash reserves</a:t>
            </a:r>
          </a:p>
          <a:p>
            <a:r>
              <a:rPr lang="en-US" dirty="0" smtClean="0">
                <a:solidFill>
                  <a:srgbClr val="0070C0"/>
                </a:solidFill>
              </a:rPr>
              <a:t>The lower its reserve ratio, the more a bank lends</a:t>
            </a:r>
          </a:p>
          <a:p>
            <a:r>
              <a:rPr lang="en-US" dirty="0" smtClean="0">
                <a:solidFill>
                  <a:srgbClr val="0070C0"/>
                </a:solidFill>
              </a:rPr>
              <a:t>The more a bank lends, the more the quantity of money increases</a:t>
            </a:r>
          </a:p>
        </p:txBody>
      </p:sp>
      <p:sp>
        <p:nvSpPr>
          <p:cNvPr id="4" name="Footer Placeholder 3"/>
          <p:cNvSpPr>
            <a:spLocks noGrp="1"/>
          </p:cNvSpPr>
          <p:nvPr>
            <p:ph type="ftr" sz="quarter" idx="10"/>
          </p:nvPr>
        </p:nvSpPr>
        <p:spPr/>
        <p:txBody>
          <a:bodyPr/>
          <a:lstStyle/>
          <a:p>
            <a:pPr>
              <a:defRPr/>
            </a:pPr>
            <a:r>
              <a:rPr lang="en-US" smtClean="0"/>
              <a:t>THE MONETARY SYSTEM</a:t>
            </a:r>
            <a:endParaRPr lang="en-US"/>
          </a:p>
        </p:txBody>
      </p:sp>
      <p:sp>
        <p:nvSpPr>
          <p:cNvPr id="5" name="Slide Number Placeholder 4"/>
          <p:cNvSpPr>
            <a:spLocks noGrp="1"/>
          </p:cNvSpPr>
          <p:nvPr>
            <p:ph type="sldNum" sz="quarter" idx="11"/>
          </p:nvPr>
        </p:nvSpPr>
        <p:spPr/>
        <p:txBody>
          <a:bodyPr/>
          <a:lstStyle/>
          <a:p>
            <a:fld id="{5EA0351B-407C-4B7E-B877-BB779320411C}" type="slidenum">
              <a:rPr lang="en-US" altLang="en-US" smtClean="0"/>
              <a:pPr/>
              <a:t>28</a:t>
            </a:fld>
            <a:endParaRPr lang="en-US" altLang="en-US"/>
          </a:p>
        </p:txBody>
      </p:sp>
    </p:spTree>
    <p:extLst>
      <p:ext uri="{BB962C8B-B14F-4D97-AF65-F5344CB8AC3E}">
        <p14:creationId xmlns:p14="http://schemas.microsoft.com/office/powerpoint/2010/main" val="1301450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Market Operations: Central Bank’s Main Weapon</a:t>
            </a:r>
            <a:endParaRPr lang="en-US" dirty="0"/>
          </a:p>
        </p:txBody>
      </p:sp>
      <p:sp>
        <p:nvSpPr>
          <p:cNvPr id="3" name="Content Placeholder 2"/>
          <p:cNvSpPr>
            <a:spLocks noGrp="1"/>
          </p:cNvSpPr>
          <p:nvPr>
            <p:ph idx="1"/>
          </p:nvPr>
        </p:nvSpPr>
        <p:spPr/>
        <p:txBody>
          <a:bodyPr/>
          <a:lstStyle/>
          <a:p>
            <a:r>
              <a:rPr lang="en-US" dirty="0" smtClean="0"/>
              <a:t>Recall that the story of Joe’s loan began when the central bank printed $100 and used the money to buy financial assets from Bank </a:t>
            </a:r>
            <a:r>
              <a:rPr lang="en-US" i="1" dirty="0" smtClean="0"/>
              <a:t>A</a:t>
            </a:r>
            <a:r>
              <a:rPr lang="en-US" dirty="0" smtClean="0"/>
              <a:t>.</a:t>
            </a:r>
          </a:p>
          <a:p>
            <a:r>
              <a:rPr lang="en-US" dirty="0" smtClean="0"/>
              <a:t>This demonstrates that </a:t>
            </a:r>
            <a:r>
              <a:rPr lang="en-US" dirty="0" smtClean="0">
                <a:solidFill>
                  <a:srgbClr val="0070C0"/>
                </a:solidFill>
              </a:rPr>
              <a:t>a central bank can increase </a:t>
            </a:r>
            <a:r>
              <a:rPr lang="en-US" dirty="0">
                <a:solidFill>
                  <a:srgbClr val="0070C0"/>
                </a:solidFill>
              </a:rPr>
              <a:t>the economy’s quantity of </a:t>
            </a:r>
            <a:r>
              <a:rPr lang="en-US" dirty="0" smtClean="0">
                <a:solidFill>
                  <a:srgbClr val="0070C0"/>
                </a:solidFill>
              </a:rPr>
              <a:t>money by printing cash and buying financial securities from a bank</a:t>
            </a:r>
          </a:p>
          <a:p>
            <a:pPr marL="457200" indent="-457200"/>
            <a:r>
              <a:rPr lang="en-US" dirty="0" smtClean="0"/>
              <a:t>This is called </a:t>
            </a:r>
            <a:r>
              <a:rPr lang="en-US" i="1" dirty="0" smtClean="0">
                <a:solidFill>
                  <a:srgbClr val="0070C0"/>
                </a:solidFill>
              </a:rPr>
              <a:t>open market operations</a:t>
            </a:r>
          </a:p>
        </p:txBody>
      </p:sp>
      <p:sp>
        <p:nvSpPr>
          <p:cNvPr id="5" name="Slide Number Placeholder 4"/>
          <p:cNvSpPr>
            <a:spLocks noGrp="1"/>
          </p:cNvSpPr>
          <p:nvPr>
            <p:ph type="sldNum" sz="quarter" idx="11"/>
          </p:nvPr>
        </p:nvSpPr>
        <p:spPr/>
        <p:txBody>
          <a:bodyPr/>
          <a:lstStyle/>
          <a:p>
            <a:fld id="{5EA0351B-407C-4B7E-B877-BB779320411C}" type="slidenum">
              <a:rPr lang="en-US" altLang="en-US" smtClean="0"/>
              <a:pPr/>
              <a:t>29</a:t>
            </a:fld>
            <a:endParaRPr lang="en-US" altLang="en-US"/>
          </a:p>
        </p:txBody>
      </p:sp>
    </p:spTree>
    <p:custDataLst>
      <p:tags r:id="rId1"/>
    </p:custDataLst>
    <p:extLst>
      <p:ext uri="{BB962C8B-B14F-4D97-AF65-F5344CB8AC3E}">
        <p14:creationId xmlns:p14="http://schemas.microsoft.com/office/powerpoint/2010/main" val="1525214767"/>
      </p:ext>
    </p:extLst>
  </p:cSld>
  <p:clrMapOvr>
    <a:masterClrMapping/>
  </p:clrMapOvr>
  <mc:AlternateContent xmlns:mc="http://schemas.openxmlformats.org/markup-compatibility/2006" xmlns:p14="http://schemas.microsoft.com/office/powerpoint/2010/main">
    <mc:Choice Requires="p14">
      <p:transition spd="slow" p14:dur="2000" advTm="19542"/>
    </mc:Choice>
    <mc:Fallback xmlns="">
      <p:transition spd="slow" advTm="19542"/>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Monetary System: Outline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Definition of money</a:t>
            </a:r>
          </a:p>
          <a:p>
            <a:r>
              <a:rPr lang="en-US" dirty="0" smtClean="0"/>
              <a:t>The uses of money</a:t>
            </a:r>
          </a:p>
          <a:p>
            <a:pPr lvl="1"/>
            <a:r>
              <a:rPr lang="en-US" dirty="0" smtClean="0"/>
              <a:t>Medium of exchange</a:t>
            </a:r>
          </a:p>
          <a:p>
            <a:pPr lvl="2"/>
            <a:r>
              <a:rPr lang="en-US" dirty="0" smtClean="0"/>
              <a:t>Double coincidence of wants required in barter</a:t>
            </a:r>
          </a:p>
          <a:p>
            <a:pPr lvl="1"/>
            <a:r>
              <a:rPr lang="en-US" dirty="0" smtClean="0"/>
              <a:t>Unit of account</a:t>
            </a:r>
          </a:p>
          <a:p>
            <a:pPr lvl="1"/>
            <a:r>
              <a:rPr lang="en-US" dirty="0" smtClean="0"/>
              <a:t>Store of value</a:t>
            </a:r>
            <a:endParaRPr lang="en-US" dirty="0"/>
          </a:p>
          <a:p>
            <a:r>
              <a:rPr lang="en-US" dirty="0" smtClean="0"/>
              <a:t>Measurement of the quantity of money</a:t>
            </a:r>
          </a:p>
          <a:p>
            <a:r>
              <a:rPr lang="en-US" dirty="0" smtClean="0"/>
              <a:t>Central bank and its effect on </a:t>
            </a:r>
            <a:r>
              <a:rPr lang="en-US" dirty="0"/>
              <a:t>the quantity of </a:t>
            </a:r>
            <a:r>
              <a:rPr lang="en-US" dirty="0" smtClean="0"/>
              <a:t>money</a:t>
            </a:r>
          </a:p>
          <a:p>
            <a:pPr lvl="1"/>
            <a:r>
              <a:rPr lang="en-US" dirty="0" smtClean="0"/>
              <a:t>Open market operations</a:t>
            </a:r>
          </a:p>
          <a:p>
            <a:pPr lvl="1"/>
            <a:r>
              <a:rPr lang="en-US" dirty="0" smtClean="0"/>
              <a:t>Lender of last resort lending</a:t>
            </a:r>
            <a:endParaRPr lang="en-US" dirty="0"/>
          </a:p>
          <a:p>
            <a:r>
              <a:rPr lang="en-US" dirty="0" smtClean="0"/>
              <a:t>Ordinary banks’ effect </a:t>
            </a:r>
            <a:r>
              <a:rPr lang="en-US" dirty="0"/>
              <a:t>on the quantity of </a:t>
            </a:r>
            <a:r>
              <a:rPr lang="en-US" dirty="0" smtClean="0"/>
              <a:t>money</a:t>
            </a:r>
          </a:p>
          <a:p>
            <a:pPr lvl="1"/>
            <a:r>
              <a:rPr lang="en-US" dirty="0" smtClean="0"/>
              <a:t>Bank lending and the quantity of money</a:t>
            </a:r>
          </a:p>
          <a:p>
            <a:pPr lvl="1"/>
            <a:r>
              <a:rPr lang="en-US" dirty="0" smtClean="0"/>
              <a:t>Central bank’s control of banks’ lending</a:t>
            </a:r>
          </a:p>
          <a:p>
            <a:r>
              <a:rPr lang="en-US" dirty="0" smtClean="0"/>
              <a:t>Central bank’s imperfect control over </a:t>
            </a:r>
            <a:r>
              <a:rPr lang="en-US" dirty="0"/>
              <a:t>the quantity of money</a:t>
            </a:r>
            <a:endParaRPr lang="en-US" dirty="0" smtClean="0"/>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t>THE MONETARY SYSTEM</a:t>
            </a:r>
            <a:endParaRPr lang="en-US"/>
          </a:p>
        </p:txBody>
      </p:sp>
      <p:sp>
        <p:nvSpPr>
          <p:cNvPr id="5" name="Slide Number Placeholder 4"/>
          <p:cNvSpPr>
            <a:spLocks noGrp="1"/>
          </p:cNvSpPr>
          <p:nvPr>
            <p:ph type="sldNum" sz="quarter" idx="11"/>
          </p:nvPr>
        </p:nvSpPr>
        <p:spPr/>
        <p:txBody>
          <a:bodyPr/>
          <a:lstStyle/>
          <a:p>
            <a:fld id="{5EA0351B-407C-4B7E-B877-BB779320411C}" type="slidenum">
              <a:rPr lang="en-US" altLang="en-US" smtClean="0"/>
              <a:pPr/>
              <a:t>3</a:t>
            </a:fld>
            <a:endParaRPr lang="en-US" altLang="en-US"/>
          </a:p>
        </p:txBody>
      </p:sp>
    </p:spTree>
    <p:extLst>
      <p:ext uri="{BB962C8B-B14F-4D97-AF65-F5344CB8AC3E}">
        <p14:creationId xmlns:p14="http://schemas.microsoft.com/office/powerpoint/2010/main" val="501525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Monetary Policy Works: Open Market Operations</a:t>
            </a:r>
            <a:endParaRPr lang="en-US" dirty="0"/>
          </a:p>
        </p:txBody>
      </p:sp>
      <p:sp>
        <p:nvSpPr>
          <p:cNvPr id="3" name="Content Placeholder 2"/>
          <p:cNvSpPr>
            <a:spLocks noGrp="1"/>
          </p:cNvSpPr>
          <p:nvPr>
            <p:ph idx="1"/>
          </p:nvPr>
        </p:nvSpPr>
        <p:spPr/>
        <p:txBody>
          <a:bodyPr/>
          <a:lstStyle/>
          <a:p>
            <a:r>
              <a:rPr lang="en-US" dirty="0" smtClean="0"/>
              <a:t>A central bank can increase </a:t>
            </a:r>
            <a:r>
              <a:rPr lang="en-US" dirty="0"/>
              <a:t>the economy’s quantity of </a:t>
            </a:r>
            <a:r>
              <a:rPr lang="en-US" dirty="0" smtClean="0"/>
              <a:t>money by printing cash and buying financial securities from a bank</a:t>
            </a:r>
          </a:p>
          <a:p>
            <a:r>
              <a:rPr lang="en-US" dirty="0" smtClean="0"/>
              <a:t>This replaces a bank’s securities with cash. </a:t>
            </a:r>
          </a:p>
          <a:p>
            <a:r>
              <a:rPr lang="en-US" dirty="0" smtClean="0"/>
              <a:t>As banks don’t want to sit on cash, they use the newly acquired cash to make new loans.</a:t>
            </a:r>
          </a:p>
          <a:p>
            <a:r>
              <a:rPr lang="en-US" dirty="0" smtClean="0"/>
              <a:t>These new loans cause the quantity of money to increase.</a:t>
            </a:r>
          </a:p>
          <a:p>
            <a:r>
              <a:rPr lang="en-US" dirty="0" smtClean="0"/>
              <a:t>This whole process is called </a:t>
            </a:r>
            <a:r>
              <a:rPr lang="en-US" i="1" dirty="0" smtClean="0">
                <a:solidFill>
                  <a:srgbClr val="0070C0"/>
                </a:solidFill>
              </a:rPr>
              <a:t>open market operations</a:t>
            </a:r>
          </a:p>
        </p:txBody>
      </p:sp>
      <p:sp>
        <p:nvSpPr>
          <p:cNvPr id="5" name="Slide Number Placeholder 4"/>
          <p:cNvSpPr>
            <a:spLocks noGrp="1"/>
          </p:cNvSpPr>
          <p:nvPr>
            <p:ph type="sldNum" sz="quarter" idx="11"/>
          </p:nvPr>
        </p:nvSpPr>
        <p:spPr/>
        <p:txBody>
          <a:bodyPr/>
          <a:lstStyle/>
          <a:p>
            <a:fld id="{5EA0351B-407C-4B7E-B877-BB779320411C}" type="slidenum">
              <a:rPr lang="en-US" altLang="en-US" smtClean="0"/>
              <a:pPr/>
              <a:t>30</a:t>
            </a:fld>
            <a:endParaRPr lang="en-US" altLang="en-US"/>
          </a:p>
        </p:txBody>
      </p:sp>
    </p:spTree>
    <p:custDataLst>
      <p:tags r:id="rId1"/>
    </p:custDataLst>
    <p:extLst>
      <p:ext uri="{BB962C8B-B14F-4D97-AF65-F5344CB8AC3E}">
        <p14:creationId xmlns:p14="http://schemas.microsoft.com/office/powerpoint/2010/main" val="261566545"/>
      </p:ext>
    </p:extLst>
  </p:cSld>
  <p:clrMapOvr>
    <a:masterClrMapping/>
  </p:clrMapOvr>
  <mc:AlternateContent xmlns:mc="http://schemas.openxmlformats.org/markup-compatibility/2006" xmlns:p14="http://schemas.microsoft.com/office/powerpoint/2010/main">
    <mc:Choice Requires="p14">
      <p:transition spd="slow" p14:dur="2000" advTm="19542"/>
    </mc:Choice>
    <mc:Fallback xmlns="">
      <p:transition spd="slow" advTm="19542"/>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Monetary Policy </a:t>
            </a:r>
            <a:r>
              <a:rPr lang="en-US" dirty="0" smtClean="0"/>
              <a:t>Works: Direct Lending</a:t>
            </a:r>
            <a:endParaRPr lang="en-US" dirty="0"/>
          </a:p>
        </p:txBody>
      </p:sp>
      <p:sp>
        <p:nvSpPr>
          <p:cNvPr id="3" name="Content Placeholder 2"/>
          <p:cNvSpPr>
            <a:spLocks noGrp="1"/>
          </p:cNvSpPr>
          <p:nvPr>
            <p:ph idx="1"/>
          </p:nvPr>
        </p:nvSpPr>
        <p:spPr/>
        <p:txBody>
          <a:bodyPr/>
          <a:lstStyle/>
          <a:p>
            <a:r>
              <a:rPr lang="en-US" dirty="0" smtClean="0"/>
              <a:t>While open market operations are the main tool of a central bank, the same result could also be achieved by direct lending to banks</a:t>
            </a:r>
          </a:p>
          <a:p>
            <a:r>
              <a:rPr lang="en-US" dirty="0" smtClean="0"/>
              <a:t>These are loans given at the Fed’s </a:t>
            </a:r>
            <a:r>
              <a:rPr lang="en-US" i="1" dirty="0" smtClean="0"/>
              <a:t>discount window</a:t>
            </a:r>
            <a:endParaRPr lang="en-US" dirty="0" smtClean="0"/>
          </a:p>
          <a:p>
            <a:r>
              <a:rPr lang="en-US" dirty="0" smtClean="0"/>
              <a:t>And the interest rate charged is called the </a:t>
            </a:r>
            <a:r>
              <a:rPr lang="en-US" i="1" dirty="0" smtClean="0"/>
              <a:t>discount rate</a:t>
            </a:r>
            <a:endParaRPr lang="en-US" dirty="0"/>
          </a:p>
          <a:p>
            <a:endParaRPr lang="en-US" dirty="0" smtClean="0"/>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t>THE MONETARY SYSTEM</a:t>
            </a:r>
            <a:endParaRPr lang="en-US"/>
          </a:p>
        </p:txBody>
      </p:sp>
      <p:sp>
        <p:nvSpPr>
          <p:cNvPr id="5" name="Slide Number Placeholder 4"/>
          <p:cNvSpPr>
            <a:spLocks noGrp="1"/>
          </p:cNvSpPr>
          <p:nvPr>
            <p:ph type="sldNum" sz="quarter" idx="11"/>
          </p:nvPr>
        </p:nvSpPr>
        <p:spPr/>
        <p:txBody>
          <a:bodyPr/>
          <a:lstStyle/>
          <a:p>
            <a:fld id="{5EA0351B-407C-4B7E-B877-BB779320411C}" type="slidenum">
              <a:rPr lang="en-US" altLang="en-US" smtClean="0"/>
              <a:pPr/>
              <a:t>31</a:t>
            </a:fld>
            <a:endParaRPr lang="en-US" altLang="en-US"/>
          </a:p>
        </p:txBody>
      </p:sp>
    </p:spTree>
    <p:extLst>
      <p:ext uri="{BB962C8B-B14F-4D97-AF65-F5344CB8AC3E}">
        <p14:creationId xmlns:p14="http://schemas.microsoft.com/office/powerpoint/2010/main" val="3108716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Monetary Policy Works: Let’s Continue the Example</a:t>
            </a:r>
            <a:endParaRPr lang="en-US" dirty="0"/>
          </a:p>
        </p:txBody>
      </p:sp>
      <p:sp>
        <p:nvSpPr>
          <p:cNvPr id="3" name="Content Placeholder 2"/>
          <p:cNvSpPr>
            <a:spLocks noGrp="1"/>
          </p:cNvSpPr>
          <p:nvPr>
            <p:ph idx="1"/>
          </p:nvPr>
        </p:nvSpPr>
        <p:spPr/>
        <p:txBody>
          <a:bodyPr/>
          <a:lstStyle/>
          <a:p>
            <a:r>
              <a:rPr lang="en-US" dirty="0" smtClean="0"/>
              <a:t>We just saw that Joe got an $80 loan from Bank </a:t>
            </a:r>
            <a:r>
              <a:rPr lang="en-US" i="1" dirty="0" smtClean="0"/>
              <a:t>A</a:t>
            </a:r>
            <a:r>
              <a:rPr lang="en-US" dirty="0" smtClean="0"/>
              <a:t> and this made </a:t>
            </a:r>
            <a:r>
              <a:rPr lang="en-US" i="1" dirty="0" smtClean="0"/>
              <a:t>M</a:t>
            </a:r>
            <a:r>
              <a:rPr lang="en-US" dirty="0" smtClean="0"/>
              <a:t> increase by $80</a:t>
            </a:r>
          </a:p>
          <a:p>
            <a:r>
              <a:rPr lang="en-US" dirty="0" smtClean="0"/>
              <a:t>If he soon decides to repay the loan, the economy’s quantity of money would decrease by $80 and return to its pre-loan level</a:t>
            </a:r>
          </a:p>
          <a:p>
            <a:endParaRPr lang="en-US" dirty="0" smtClean="0"/>
          </a:p>
          <a:p>
            <a:r>
              <a:rPr lang="en-US" dirty="0" smtClean="0"/>
              <a:t>We saw before that </a:t>
            </a:r>
            <a:r>
              <a:rPr lang="en-US" dirty="0" smtClean="0">
                <a:solidFill>
                  <a:srgbClr val="0070C0"/>
                </a:solidFill>
              </a:rPr>
              <a:t>when loans are made </a:t>
            </a:r>
            <a:r>
              <a:rPr lang="en-US" i="1" dirty="0" smtClean="0">
                <a:solidFill>
                  <a:srgbClr val="0070C0"/>
                </a:solidFill>
              </a:rPr>
              <a:t>M</a:t>
            </a:r>
            <a:r>
              <a:rPr lang="en-US" dirty="0" smtClean="0">
                <a:solidFill>
                  <a:srgbClr val="0070C0"/>
                </a:solidFill>
              </a:rPr>
              <a:t> increases</a:t>
            </a:r>
            <a:r>
              <a:rPr lang="en-US" dirty="0" smtClean="0"/>
              <a:t>, and now we see that </a:t>
            </a:r>
            <a:r>
              <a:rPr lang="en-US" dirty="0" smtClean="0">
                <a:solidFill>
                  <a:srgbClr val="0070C0"/>
                </a:solidFill>
              </a:rPr>
              <a:t>when loans are repaid </a:t>
            </a:r>
            <a:r>
              <a:rPr lang="en-US" i="1" dirty="0" smtClean="0">
                <a:solidFill>
                  <a:srgbClr val="0070C0"/>
                </a:solidFill>
              </a:rPr>
              <a:t>M</a:t>
            </a:r>
            <a:r>
              <a:rPr lang="en-US" dirty="0" smtClean="0">
                <a:solidFill>
                  <a:srgbClr val="0070C0"/>
                </a:solidFill>
              </a:rPr>
              <a:t> decreases</a:t>
            </a:r>
          </a:p>
          <a:p>
            <a:r>
              <a:rPr lang="en-US" dirty="0" smtClean="0"/>
              <a:t>Therefore, </a:t>
            </a:r>
            <a:r>
              <a:rPr lang="en-US" dirty="0" smtClean="0">
                <a:solidFill>
                  <a:srgbClr val="0070C0"/>
                </a:solidFill>
              </a:rPr>
              <a:t>if banks make new loans at a faster rate than the rate at which old loans are repaid, </a:t>
            </a:r>
            <a:r>
              <a:rPr lang="en-US" i="1" dirty="0" smtClean="0">
                <a:solidFill>
                  <a:srgbClr val="0070C0"/>
                </a:solidFill>
              </a:rPr>
              <a:t>M</a:t>
            </a:r>
            <a:r>
              <a:rPr lang="en-US" dirty="0" smtClean="0">
                <a:solidFill>
                  <a:srgbClr val="0070C0"/>
                </a:solidFill>
              </a:rPr>
              <a:t> increases</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THE MONETARY SYSTEM</a:t>
            </a:r>
            <a:endParaRPr lang="en-US"/>
          </a:p>
        </p:txBody>
      </p:sp>
      <p:sp>
        <p:nvSpPr>
          <p:cNvPr id="5" name="Slide Number Placeholder 4"/>
          <p:cNvSpPr>
            <a:spLocks noGrp="1"/>
          </p:cNvSpPr>
          <p:nvPr>
            <p:ph type="sldNum" sz="quarter" idx="11"/>
          </p:nvPr>
        </p:nvSpPr>
        <p:spPr/>
        <p:txBody>
          <a:bodyPr/>
          <a:lstStyle/>
          <a:p>
            <a:fld id="{5EA0351B-407C-4B7E-B877-BB779320411C}" type="slidenum">
              <a:rPr lang="en-US" altLang="en-US" smtClean="0"/>
              <a:pPr/>
              <a:t>32</a:t>
            </a:fld>
            <a:endParaRPr lang="en-US" altLang="en-US"/>
          </a:p>
        </p:txBody>
      </p:sp>
    </p:spTree>
    <p:custDataLst>
      <p:tags r:id="rId1"/>
    </p:custDataLst>
    <p:extLst>
      <p:ext uri="{BB962C8B-B14F-4D97-AF65-F5344CB8AC3E}">
        <p14:creationId xmlns:p14="http://schemas.microsoft.com/office/powerpoint/2010/main" val="3638157857"/>
      </p:ext>
    </p:extLst>
  </p:cSld>
  <p:clrMapOvr>
    <a:masterClrMapping/>
  </p:clrMapOvr>
  <mc:AlternateContent xmlns:mc="http://schemas.openxmlformats.org/markup-compatibility/2006" xmlns:p14="http://schemas.microsoft.com/office/powerpoint/2010/main">
    <mc:Choice Requires="p14">
      <p:transition spd="slow" p14:dur="2000" advTm="19542"/>
    </mc:Choice>
    <mc:Fallback xmlns="">
      <p:transition spd="slow" advTm="19542"/>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Money Multiplier</a:t>
            </a:r>
            <a:endParaRPr lang="en-US" dirty="0"/>
          </a:p>
        </p:txBody>
      </p:sp>
      <p:sp>
        <p:nvSpPr>
          <p:cNvPr id="3" name="Content Placeholder 2"/>
          <p:cNvSpPr>
            <a:spLocks noGrp="1"/>
          </p:cNvSpPr>
          <p:nvPr>
            <p:ph idx="1"/>
          </p:nvPr>
        </p:nvSpPr>
        <p:spPr/>
        <p:txBody>
          <a:bodyPr/>
          <a:lstStyle/>
          <a:p>
            <a:r>
              <a:rPr lang="en-US" dirty="0" smtClean="0"/>
              <a:t>Let’s get back to Joe, who got the $80 loan from Bank </a:t>
            </a:r>
            <a:r>
              <a:rPr lang="en-US" i="1" dirty="0" smtClean="0"/>
              <a:t>A</a:t>
            </a:r>
            <a:endParaRPr lang="en-US" dirty="0" smtClean="0"/>
          </a:p>
          <a:p>
            <a:r>
              <a:rPr lang="en-US" dirty="0" smtClean="0"/>
              <a:t>Let’s say Joe buys $80 of food from Alice</a:t>
            </a:r>
          </a:p>
          <a:p>
            <a:r>
              <a:rPr lang="en-US" dirty="0" smtClean="0"/>
              <a:t>If Alice keeps the $80 in her purse, the transaction between Joe and Alice would have no additional effect on the economy’s quantity of money (</a:t>
            </a:r>
            <a:r>
              <a:rPr lang="en-US" i="1" dirty="0" smtClean="0"/>
              <a:t>M</a:t>
            </a:r>
            <a:r>
              <a:rPr lang="en-US" dirty="0" smtClean="0"/>
              <a:t>)</a:t>
            </a:r>
          </a:p>
          <a:p>
            <a:pPr lvl="1"/>
            <a:r>
              <a:rPr lang="en-US" dirty="0" smtClean="0">
                <a:solidFill>
                  <a:schemeClr val="accent3">
                    <a:lumMod val="50000"/>
                  </a:schemeClr>
                </a:solidFill>
              </a:rPr>
              <a:t>Make sure you understand why</a:t>
            </a:r>
          </a:p>
          <a:p>
            <a:r>
              <a:rPr lang="en-US" dirty="0" smtClean="0"/>
              <a:t>But what happens to </a:t>
            </a:r>
            <a:r>
              <a:rPr lang="en-US" i="1" dirty="0" smtClean="0"/>
              <a:t>M</a:t>
            </a:r>
            <a:r>
              <a:rPr lang="en-US" dirty="0" smtClean="0"/>
              <a:t> if Alice deposits the $80 in her checking account in, say, Bank </a:t>
            </a:r>
            <a:r>
              <a:rPr lang="en-US" i="1" dirty="0" smtClean="0"/>
              <a:t>B</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THE MONETARY SYSTEM</a:t>
            </a:r>
            <a:endParaRPr lang="en-US"/>
          </a:p>
        </p:txBody>
      </p:sp>
      <p:sp>
        <p:nvSpPr>
          <p:cNvPr id="5" name="Slide Number Placeholder 4"/>
          <p:cNvSpPr>
            <a:spLocks noGrp="1"/>
          </p:cNvSpPr>
          <p:nvPr>
            <p:ph type="sldNum" sz="quarter" idx="11"/>
          </p:nvPr>
        </p:nvSpPr>
        <p:spPr/>
        <p:txBody>
          <a:bodyPr/>
          <a:lstStyle/>
          <a:p>
            <a:fld id="{5EA0351B-407C-4B7E-B877-BB779320411C}" type="slidenum">
              <a:rPr lang="en-US" altLang="en-US" smtClean="0"/>
              <a:pPr/>
              <a:t>33</a:t>
            </a:fld>
            <a:endParaRPr lang="en-US" altLang="en-US"/>
          </a:p>
        </p:txBody>
      </p:sp>
    </p:spTree>
    <p:extLst>
      <p:ext uri="{BB962C8B-B14F-4D97-AF65-F5344CB8AC3E}">
        <p14:creationId xmlns:p14="http://schemas.microsoft.com/office/powerpoint/2010/main" val="39864863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Monetary Policy Works</a:t>
            </a:r>
          </a:p>
        </p:txBody>
      </p:sp>
      <p:sp>
        <p:nvSpPr>
          <p:cNvPr id="3" name="Content Placeholder 2"/>
          <p:cNvSpPr>
            <a:spLocks noGrp="1"/>
          </p:cNvSpPr>
          <p:nvPr>
            <p:ph idx="1"/>
          </p:nvPr>
        </p:nvSpPr>
        <p:spPr/>
        <p:txBody>
          <a:bodyPr/>
          <a:lstStyle/>
          <a:p>
            <a:r>
              <a:rPr lang="en-US" dirty="0" smtClean="0"/>
              <a:t>When Alice hands over $80 to Bank </a:t>
            </a:r>
            <a:r>
              <a:rPr lang="en-US" i="1" dirty="0" smtClean="0"/>
              <a:t>B</a:t>
            </a:r>
            <a:r>
              <a:rPr lang="en-US" dirty="0" smtClean="0"/>
              <a:t>, </a:t>
            </a:r>
          </a:p>
          <a:p>
            <a:pPr lvl="1"/>
            <a:r>
              <a:rPr lang="en-US" i="1" dirty="0" smtClean="0"/>
              <a:t>currency with the public </a:t>
            </a:r>
            <a:r>
              <a:rPr lang="en-US" dirty="0" smtClean="0"/>
              <a:t>decreases by $80 and</a:t>
            </a:r>
          </a:p>
          <a:p>
            <a:pPr lvl="1"/>
            <a:r>
              <a:rPr lang="en-US" i="1" dirty="0" smtClean="0"/>
              <a:t>money in checking accounts </a:t>
            </a:r>
            <a:r>
              <a:rPr lang="en-US" dirty="0" smtClean="0"/>
              <a:t>increases </a:t>
            </a:r>
            <a:r>
              <a:rPr lang="en-US" dirty="0"/>
              <a:t>by $80 </a:t>
            </a:r>
            <a:endParaRPr lang="en-US" dirty="0" smtClean="0"/>
          </a:p>
          <a:p>
            <a:r>
              <a:rPr lang="en-US" dirty="0" smtClean="0"/>
              <a:t>So, M1 doesn’t change</a:t>
            </a:r>
            <a:endParaRPr lang="en-US" dirty="0"/>
          </a:p>
        </p:txBody>
      </p:sp>
      <p:sp>
        <p:nvSpPr>
          <p:cNvPr id="4" name="Footer Placeholder 3"/>
          <p:cNvSpPr>
            <a:spLocks noGrp="1"/>
          </p:cNvSpPr>
          <p:nvPr>
            <p:ph type="ftr" sz="quarter" idx="10"/>
          </p:nvPr>
        </p:nvSpPr>
        <p:spPr/>
        <p:txBody>
          <a:bodyPr/>
          <a:lstStyle/>
          <a:p>
            <a:pPr>
              <a:defRPr/>
            </a:pPr>
            <a:r>
              <a:rPr lang="en-US" smtClean="0"/>
              <a:t>THE MONETARY SYSTEM</a:t>
            </a:r>
            <a:endParaRPr lang="en-US"/>
          </a:p>
        </p:txBody>
      </p:sp>
      <p:sp>
        <p:nvSpPr>
          <p:cNvPr id="5" name="Slide Number Placeholder 4"/>
          <p:cNvSpPr>
            <a:spLocks noGrp="1"/>
          </p:cNvSpPr>
          <p:nvPr>
            <p:ph type="sldNum" sz="quarter" idx="11"/>
          </p:nvPr>
        </p:nvSpPr>
        <p:spPr/>
        <p:txBody>
          <a:bodyPr/>
          <a:lstStyle/>
          <a:p>
            <a:fld id="{5EA0351B-407C-4B7E-B877-BB779320411C}" type="slidenum">
              <a:rPr lang="en-US" altLang="en-US" smtClean="0"/>
              <a:pPr/>
              <a:t>34</a:t>
            </a:fld>
            <a:endParaRPr lang="en-US" altLang="en-US"/>
          </a:p>
        </p:txBody>
      </p:sp>
    </p:spTree>
    <p:extLst>
      <p:ext uri="{BB962C8B-B14F-4D97-AF65-F5344CB8AC3E}">
        <p14:creationId xmlns:p14="http://schemas.microsoft.com/office/powerpoint/2010/main" val="38815499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Money Multiplier</a:t>
            </a:r>
          </a:p>
        </p:txBody>
      </p:sp>
      <p:sp>
        <p:nvSpPr>
          <p:cNvPr id="3" name="Content Placeholder 2"/>
          <p:cNvSpPr>
            <a:spLocks noGrp="1"/>
          </p:cNvSpPr>
          <p:nvPr>
            <p:ph idx="1"/>
          </p:nvPr>
        </p:nvSpPr>
        <p:spPr/>
        <p:txBody>
          <a:bodyPr/>
          <a:lstStyle/>
          <a:p>
            <a:r>
              <a:rPr lang="en-US" dirty="0" smtClean="0"/>
              <a:t>But Bank </a:t>
            </a:r>
            <a:r>
              <a:rPr lang="en-US" i="1" dirty="0" smtClean="0"/>
              <a:t>B</a:t>
            </a:r>
            <a:r>
              <a:rPr lang="en-US" dirty="0" smtClean="0"/>
              <a:t>, where Alice just deposited $80, now has $80 of additional cash reserves</a:t>
            </a:r>
          </a:p>
          <a:p>
            <a:r>
              <a:rPr lang="en-US" dirty="0" smtClean="0"/>
              <a:t>If Bank </a:t>
            </a:r>
            <a:r>
              <a:rPr lang="en-US" i="1" dirty="0" smtClean="0"/>
              <a:t>B</a:t>
            </a:r>
            <a:r>
              <a:rPr lang="en-US" dirty="0" smtClean="0"/>
              <a:t> is so inclined, it could make </a:t>
            </a:r>
            <a:r>
              <a:rPr lang="en-US" dirty="0"/>
              <a:t>a new </a:t>
            </a:r>
            <a:r>
              <a:rPr lang="en-US" dirty="0" smtClean="0"/>
              <a:t>loan of $60 to Jim, one of its customers</a:t>
            </a:r>
          </a:p>
          <a:p>
            <a:r>
              <a:rPr lang="en-US" dirty="0" smtClean="0"/>
              <a:t>And, as was the case when Joe got a loan from Bank </a:t>
            </a:r>
            <a:r>
              <a:rPr lang="en-US" i="1" dirty="0" smtClean="0"/>
              <a:t>A</a:t>
            </a:r>
            <a:r>
              <a:rPr lang="en-US" dirty="0" smtClean="0"/>
              <a:t>, this loan </a:t>
            </a:r>
            <a:r>
              <a:rPr lang="en-US" dirty="0"/>
              <a:t>from Bank </a:t>
            </a:r>
            <a:r>
              <a:rPr lang="en-US" i="1" dirty="0" smtClean="0"/>
              <a:t>B</a:t>
            </a:r>
            <a:r>
              <a:rPr lang="en-US" dirty="0" smtClean="0"/>
              <a:t> to Jim would again cause </a:t>
            </a:r>
            <a:r>
              <a:rPr lang="en-US" i="1" dirty="0" smtClean="0"/>
              <a:t>M</a:t>
            </a:r>
            <a:r>
              <a:rPr lang="en-US" dirty="0" smtClean="0"/>
              <a:t> to increase, this time by $60</a:t>
            </a:r>
            <a:endParaRPr lang="en-US" dirty="0"/>
          </a:p>
        </p:txBody>
      </p:sp>
      <p:sp>
        <p:nvSpPr>
          <p:cNvPr id="4" name="Footer Placeholder 3"/>
          <p:cNvSpPr>
            <a:spLocks noGrp="1"/>
          </p:cNvSpPr>
          <p:nvPr>
            <p:ph type="ftr" sz="quarter" idx="10"/>
          </p:nvPr>
        </p:nvSpPr>
        <p:spPr/>
        <p:txBody>
          <a:bodyPr/>
          <a:lstStyle/>
          <a:p>
            <a:pPr>
              <a:defRPr/>
            </a:pPr>
            <a:r>
              <a:rPr lang="en-US" smtClean="0"/>
              <a:t>THE MONETARY SYSTEM</a:t>
            </a:r>
            <a:endParaRPr lang="en-US"/>
          </a:p>
        </p:txBody>
      </p:sp>
      <p:sp>
        <p:nvSpPr>
          <p:cNvPr id="5" name="Slide Number Placeholder 4"/>
          <p:cNvSpPr>
            <a:spLocks noGrp="1"/>
          </p:cNvSpPr>
          <p:nvPr>
            <p:ph type="sldNum" sz="quarter" idx="11"/>
          </p:nvPr>
        </p:nvSpPr>
        <p:spPr/>
        <p:txBody>
          <a:bodyPr/>
          <a:lstStyle/>
          <a:p>
            <a:fld id="{5EA0351B-407C-4B7E-B877-BB779320411C}" type="slidenum">
              <a:rPr lang="en-US" altLang="en-US" smtClean="0"/>
              <a:pPr/>
              <a:t>35</a:t>
            </a:fld>
            <a:endParaRPr lang="en-US" altLang="en-US"/>
          </a:p>
        </p:txBody>
      </p:sp>
    </p:spTree>
    <p:extLst>
      <p:ext uri="{BB962C8B-B14F-4D97-AF65-F5344CB8AC3E}">
        <p14:creationId xmlns:p14="http://schemas.microsoft.com/office/powerpoint/2010/main" val="25416148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Money Multiplier</a:t>
            </a:r>
          </a:p>
        </p:txBody>
      </p:sp>
      <p:sp>
        <p:nvSpPr>
          <p:cNvPr id="3" name="Content Placeholder 2"/>
          <p:cNvSpPr>
            <a:spLocks noGrp="1"/>
          </p:cNvSpPr>
          <p:nvPr>
            <p:ph idx="1"/>
          </p:nvPr>
        </p:nvSpPr>
        <p:spPr/>
        <p:txBody>
          <a:bodyPr/>
          <a:lstStyle/>
          <a:p>
            <a:r>
              <a:rPr lang="en-US" dirty="0" smtClean="0"/>
              <a:t>Note that Alice deposited $80 in Bank </a:t>
            </a:r>
            <a:r>
              <a:rPr lang="en-US" i="1" dirty="0" smtClean="0"/>
              <a:t>B</a:t>
            </a:r>
            <a:r>
              <a:rPr lang="en-US" dirty="0" smtClean="0"/>
              <a:t> and Bank </a:t>
            </a:r>
            <a:r>
              <a:rPr lang="en-US" i="1" dirty="0" smtClean="0"/>
              <a:t>B</a:t>
            </a:r>
            <a:r>
              <a:rPr lang="en-US" dirty="0" smtClean="0"/>
              <a:t> used Alice’s money to make a loan of $60 to Jim</a:t>
            </a:r>
          </a:p>
          <a:p>
            <a:r>
              <a:rPr lang="en-US" dirty="0" smtClean="0"/>
              <a:t>Jim has $60 in cash in his hands that he is free to spend</a:t>
            </a:r>
          </a:p>
          <a:p>
            <a:r>
              <a:rPr lang="en-US" dirty="0" smtClean="0"/>
              <a:t>And Alice continues to have $80 in her checking account that she is free to spend </a:t>
            </a:r>
          </a:p>
          <a:p>
            <a:pPr lvl="1"/>
            <a:r>
              <a:rPr lang="en-US" dirty="0" smtClean="0"/>
              <a:t>(even though her deposit was used to give Jim a loan)</a:t>
            </a:r>
          </a:p>
          <a:p>
            <a:r>
              <a:rPr lang="en-US" dirty="0" smtClean="0"/>
              <a:t>Together, Alice and Jim have $140 that they are free </a:t>
            </a:r>
            <a:r>
              <a:rPr lang="en-US" smtClean="0"/>
              <a:t>to spend</a:t>
            </a:r>
          </a:p>
          <a:p>
            <a:r>
              <a:rPr lang="en-US" dirty="0" smtClean="0"/>
              <a:t>This is the strange way the quantity of money increases when a bank uses Alice’s deposit to make a loan to Jim</a:t>
            </a:r>
            <a:endParaRPr lang="en-US" dirty="0"/>
          </a:p>
        </p:txBody>
      </p:sp>
      <p:sp>
        <p:nvSpPr>
          <p:cNvPr id="4" name="Footer Placeholder 3"/>
          <p:cNvSpPr>
            <a:spLocks noGrp="1"/>
          </p:cNvSpPr>
          <p:nvPr>
            <p:ph type="ftr" sz="quarter" idx="10"/>
          </p:nvPr>
        </p:nvSpPr>
        <p:spPr/>
        <p:txBody>
          <a:bodyPr/>
          <a:lstStyle/>
          <a:p>
            <a:pPr>
              <a:defRPr/>
            </a:pPr>
            <a:r>
              <a:rPr lang="en-US" smtClean="0"/>
              <a:t>THE MONETARY SYSTEM</a:t>
            </a:r>
            <a:endParaRPr lang="en-US"/>
          </a:p>
        </p:txBody>
      </p:sp>
      <p:sp>
        <p:nvSpPr>
          <p:cNvPr id="5" name="Slide Number Placeholder 4"/>
          <p:cNvSpPr>
            <a:spLocks noGrp="1"/>
          </p:cNvSpPr>
          <p:nvPr>
            <p:ph type="sldNum" sz="quarter" idx="11"/>
          </p:nvPr>
        </p:nvSpPr>
        <p:spPr/>
        <p:txBody>
          <a:bodyPr/>
          <a:lstStyle/>
          <a:p>
            <a:fld id="{5EA0351B-407C-4B7E-B877-BB779320411C}" type="slidenum">
              <a:rPr lang="en-US" altLang="en-US" smtClean="0"/>
              <a:pPr/>
              <a:t>36</a:t>
            </a:fld>
            <a:endParaRPr lang="en-US" altLang="en-US"/>
          </a:p>
        </p:txBody>
      </p:sp>
    </p:spTree>
    <p:extLst>
      <p:ext uri="{BB962C8B-B14F-4D97-AF65-F5344CB8AC3E}">
        <p14:creationId xmlns:p14="http://schemas.microsoft.com/office/powerpoint/2010/main" val="5789834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Money Multiplier</a:t>
            </a:r>
          </a:p>
        </p:txBody>
      </p:sp>
      <p:sp>
        <p:nvSpPr>
          <p:cNvPr id="3" name="Content Placeholder 2"/>
          <p:cNvSpPr>
            <a:spLocks noGrp="1"/>
          </p:cNvSpPr>
          <p:nvPr>
            <p:ph idx="1"/>
          </p:nvPr>
        </p:nvSpPr>
        <p:spPr/>
        <p:txBody>
          <a:bodyPr/>
          <a:lstStyle/>
          <a:p>
            <a:r>
              <a:rPr lang="en-US" dirty="0" smtClean="0"/>
              <a:t>Recall that our story began with a central bank that printed $100</a:t>
            </a:r>
          </a:p>
          <a:p>
            <a:r>
              <a:rPr lang="en-US" dirty="0" smtClean="0"/>
              <a:t>As a result, Joe got a loan of $80 and then Jim got a loan of $60</a:t>
            </a:r>
          </a:p>
          <a:p>
            <a:r>
              <a:rPr lang="en-US" dirty="0" smtClean="0"/>
              <a:t>As a result, the nation’s quantity of money increased by $140</a:t>
            </a:r>
          </a:p>
          <a:p>
            <a:r>
              <a:rPr lang="en-US" dirty="0" smtClean="0"/>
              <a:t>… and the story may not end with Joe and Jim. It could continue with more an more people getting loans and the quantity of money increasing repeatedly</a:t>
            </a:r>
          </a:p>
          <a:p>
            <a:r>
              <a:rPr lang="en-US" dirty="0" smtClean="0"/>
              <a:t>This process is called the </a:t>
            </a:r>
            <a:r>
              <a:rPr lang="en-US" dirty="0" smtClean="0">
                <a:solidFill>
                  <a:srgbClr val="0070C0"/>
                </a:solidFill>
              </a:rPr>
              <a:t>money multiplier</a:t>
            </a:r>
            <a:r>
              <a:rPr lang="en-U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THE MONETARY SYSTEM</a:t>
            </a:r>
            <a:endParaRPr lang="en-US"/>
          </a:p>
        </p:txBody>
      </p:sp>
      <p:sp>
        <p:nvSpPr>
          <p:cNvPr id="5" name="Slide Number Placeholder 4"/>
          <p:cNvSpPr>
            <a:spLocks noGrp="1"/>
          </p:cNvSpPr>
          <p:nvPr>
            <p:ph type="sldNum" sz="quarter" idx="11"/>
          </p:nvPr>
        </p:nvSpPr>
        <p:spPr/>
        <p:txBody>
          <a:bodyPr/>
          <a:lstStyle/>
          <a:p>
            <a:fld id="{5EA0351B-407C-4B7E-B877-BB779320411C}" type="slidenum">
              <a:rPr lang="en-US" altLang="en-US" smtClean="0"/>
              <a:pPr/>
              <a:t>37</a:t>
            </a:fld>
            <a:endParaRPr lang="en-US" altLang="en-US"/>
          </a:p>
        </p:txBody>
      </p:sp>
    </p:spTree>
    <p:extLst>
      <p:ext uri="{BB962C8B-B14F-4D97-AF65-F5344CB8AC3E}">
        <p14:creationId xmlns:p14="http://schemas.microsoft.com/office/powerpoint/2010/main" val="41695547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households’ currency-deposit ratios</a:t>
            </a:r>
            <a:endParaRPr lang="en-US" dirty="0"/>
          </a:p>
        </p:txBody>
      </p:sp>
      <p:sp>
        <p:nvSpPr>
          <p:cNvPr id="3" name="Content Placeholder 2"/>
          <p:cNvSpPr>
            <a:spLocks noGrp="1"/>
          </p:cNvSpPr>
          <p:nvPr>
            <p:ph idx="1"/>
          </p:nvPr>
        </p:nvSpPr>
        <p:spPr/>
        <p:txBody>
          <a:bodyPr/>
          <a:lstStyle/>
          <a:p>
            <a:r>
              <a:rPr lang="en-US" dirty="0" smtClean="0"/>
              <a:t>So, we see that:</a:t>
            </a:r>
          </a:p>
          <a:p>
            <a:pPr lvl="1"/>
            <a:r>
              <a:rPr lang="en-US" dirty="0" smtClean="0"/>
              <a:t>when Alice takes the $80 she got by selling food to Joe and keeps it in her purse, </a:t>
            </a:r>
            <a:r>
              <a:rPr lang="en-US" dirty="0" smtClean="0"/>
              <a:t>the money multiplier process is halted, and </a:t>
            </a:r>
            <a:r>
              <a:rPr lang="en-US" i="1" dirty="0" smtClean="0"/>
              <a:t>M</a:t>
            </a:r>
            <a:r>
              <a:rPr lang="en-US" dirty="0" smtClean="0"/>
              <a:t> </a:t>
            </a:r>
            <a:r>
              <a:rPr lang="en-US" dirty="0"/>
              <a:t>does not </a:t>
            </a:r>
            <a:r>
              <a:rPr lang="en-US" dirty="0" smtClean="0"/>
              <a:t>increase. But</a:t>
            </a:r>
          </a:p>
          <a:p>
            <a:pPr lvl="1"/>
            <a:r>
              <a:rPr lang="en-US" dirty="0"/>
              <a:t>when she deposits the $80 in her bank </a:t>
            </a:r>
            <a:r>
              <a:rPr lang="en-US" dirty="0" smtClean="0"/>
              <a:t>account, she </a:t>
            </a:r>
            <a:r>
              <a:rPr lang="en-US" dirty="0"/>
              <a:t>triggers Bank </a:t>
            </a:r>
            <a:r>
              <a:rPr lang="en-US" i="1" dirty="0"/>
              <a:t>B</a:t>
            </a:r>
            <a:r>
              <a:rPr lang="en-US" dirty="0"/>
              <a:t>’s loan to </a:t>
            </a:r>
            <a:r>
              <a:rPr lang="en-US" dirty="0" smtClean="0"/>
              <a:t>Jim, </a:t>
            </a:r>
            <a:r>
              <a:rPr lang="en-US" dirty="0" smtClean="0"/>
              <a:t>the money multiplier process is activated, and </a:t>
            </a:r>
            <a:r>
              <a:rPr lang="en-US" i="1" dirty="0" smtClean="0"/>
              <a:t>M</a:t>
            </a:r>
            <a:r>
              <a:rPr lang="en-US" dirty="0" smtClean="0"/>
              <a:t> consequently increases</a:t>
            </a:r>
            <a:r>
              <a:rPr lang="en-US" dirty="0" smtClean="0"/>
              <a:t>.</a:t>
            </a:r>
            <a:endParaRPr lang="en-US" dirty="0" smtClean="0"/>
          </a:p>
        </p:txBody>
      </p:sp>
      <p:sp>
        <p:nvSpPr>
          <p:cNvPr id="4" name="Footer Placeholder 3"/>
          <p:cNvSpPr>
            <a:spLocks noGrp="1"/>
          </p:cNvSpPr>
          <p:nvPr>
            <p:ph type="ftr" sz="quarter" idx="10"/>
          </p:nvPr>
        </p:nvSpPr>
        <p:spPr/>
        <p:txBody>
          <a:bodyPr/>
          <a:lstStyle/>
          <a:p>
            <a:pPr>
              <a:defRPr/>
            </a:pPr>
            <a:r>
              <a:rPr lang="en-US" smtClean="0"/>
              <a:t>THE MONETARY SYSTEM</a:t>
            </a:r>
            <a:endParaRPr lang="en-US"/>
          </a:p>
        </p:txBody>
      </p:sp>
      <p:sp>
        <p:nvSpPr>
          <p:cNvPr id="5" name="Slide Number Placeholder 4"/>
          <p:cNvSpPr>
            <a:spLocks noGrp="1"/>
          </p:cNvSpPr>
          <p:nvPr>
            <p:ph type="sldNum" sz="quarter" idx="11"/>
          </p:nvPr>
        </p:nvSpPr>
        <p:spPr/>
        <p:txBody>
          <a:bodyPr/>
          <a:lstStyle/>
          <a:p>
            <a:fld id="{5EA0351B-407C-4B7E-B877-BB779320411C}" type="slidenum">
              <a:rPr lang="en-US" altLang="en-US" smtClean="0"/>
              <a:pPr/>
              <a:t>38</a:t>
            </a:fld>
            <a:endParaRPr lang="en-US" altLang="en-US"/>
          </a:p>
        </p:txBody>
      </p:sp>
    </p:spTree>
    <p:extLst>
      <p:ext uri="{BB962C8B-B14F-4D97-AF65-F5344CB8AC3E}">
        <p14:creationId xmlns:p14="http://schemas.microsoft.com/office/powerpoint/2010/main" val="2308253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households’ currency-deposit ratios</a:t>
            </a:r>
            <a:endParaRPr lang="en-US" dirty="0"/>
          </a:p>
        </p:txBody>
      </p:sp>
      <p:sp>
        <p:nvSpPr>
          <p:cNvPr id="3" name="Content Placeholder 2"/>
          <p:cNvSpPr>
            <a:spLocks noGrp="1"/>
          </p:cNvSpPr>
          <p:nvPr>
            <p:ph idx="1"/>
          </p:nvPr>
        </p:nvSpPr>
        <p:spPr/>
        <p:txBody>
          <a:bodyPr/>
          <a:lstStyle/>
          <a:p>
            <a:r>
              <a:rPr lang="en-US" dirty="0" smtClean="0"/>
              <a:t>The </a:t>
            </a:r>
            <a:r>
              <a:rPr lang="en-US" dirty="0" smtClean="0"/>
              <a:t>lesson is that </a:t>
            </a:r>
            <a:r>
              <a:rPr lang="en-US" dirty="0" smtClean="0">
                <a:solidFill>
                  <a:srgbClr val="0070C0"/>
                </a:solidFill>
              </a:rPr>
              <a:t>the </a:t>
            </a:r>
            <a:r>
              <a:rPr lang="en-US" dirty="0" smtClean="0">
                <a:solidFill>
                  <a:srgbClr val="0070C0"/>
                </a:solidFill>
              </a:rPr>
              <a:t>money multiplier </a:t>
            </a:r>
            <a:r>
              <a:rPr lang="en-US" dirty="0" smtClean="0">
                <a:solidFill>
                  <a:srgbClr val="0070C0"/>
                </a:solidFill>
              </a:rPr>
              <a:t>is stronger </a:t>
            </a:r>
            <a:r>
              <a:rPr lang="en-US" dirty="0" smtClean="0">
                <a:solidFill>
                  <a:srgbClr val="0070C0"/>
                </a:solidFill>
              </a:rPr>
              <a:t>and the economy’s </a:t>
            </a:r>
            <a:r>
              <a:rPr lang="en-US" dirty="0" smtClean="0">
                <a:solidFill>
                  <a:srgbClr val="0070C0"/>
                </a:solidFill>
              </a:rPr>
              <a:t>quantity of money </a:t>
            </a:r>
            <a:r>
              <a:rPr lang="en-US" dirty="0" smtClean="0">
                <a:solidFill>
                  <a:srgbClr val="0070C0"/>
                </a:solidFill>
              </a:rPr>
              <a:t>increases when </a:t>
            </a:r>
            <a:r>
              <a:rPr lang="en-US" dirty="0" smtClean="0">
                <a:solidFill>
                  <a:srgbClr val="0070C0"/>
                </a:solidFill>
              </a:rPr>
              <a:t>people keep their money in their bank accounts (rather than in their </a:t>
            </a:r>
            <a:r>
              <a:rPr lang="en-US" dirty="0" smtClean="0">
                <a:solidFill>
                  <a:srgbClr val="0070C0"/>
                </a:solidFill>
              </a:rPr>
              <a:t>purses and wallets)</a:t>
            </a:r>
            <a:endParaRPr lang="en-US" dirty="0" smtClean="0">
              <a:solidFill>
                <a:srgbClr val="0070C0"/>
              </a:solidFill>
            </a:endParaRPr>
          </a:p>
          <a:p>
            <a:pPr lvl="1"/>
            <a:r>
              <a:rPr lang="en-US" dirty="0" smtClean="0"/>
              <a:t>That is, the money multiplier depends on the economy’s </a:t>
            </a:r>
            <a:r>
              <a:rPr lang="en-US" i="1" dirty="0" smtClean="0">
                <a:solidFill>
                  <a:srgbClr val="0070C0"/>
                </a:solidFill>
              </a:rPr>
              <a:t>currency-deposit </a:t>
            </a:r>
            <a:r>
              <a:rPr lang="en-US" i="1" dirty="0" smtClean="0">
                <a:solidFill>
                  <a:srgbClr val="0070C0"/>
                </a:solidFill>
              </a:rPr>
              <a:t>ratio</a:t>
            </a:r>
            <a:r>
              <a:rPr lang="en-US" dirty="0" smtClean="0"/>
              <a:t>. </a:t>
            </a:r>
          </a:p>
          <a:p>
            <a:pPr lvl="1"/>
            <a:r>
              <a:rPr lang="en-US" dirty="0" smtClean="0">
                <a:solidFill>
                  <a:srgbClr val="0070C0"/>
                </a:solidFill>
              </a:rPr>
              <a:t>The lower </a:t>
            </a:r>
            <a:r>
              <a:rPr lang="en-US" dirty="0" smtClean="0">
                <a:solidFill>
                  <a:srgbClr val="0070C0"/>
                </a:solidFill>
              </a:rPr>
              <a:t>the currency-deposit </a:t>
            </a:r>
            <a:r>
              <a:rPr lang="en-US" dirty="0" smtClean="0">
                <a:solidFill>
                  <a:srgbClr val="0070C0"/>
                </a:solidFill>
              </a:rPr>
              <a:t>ratio, the higher the </a:t>
            </a:r>
            <a:r>
              <a:rPr lang="en-US" dirty="0" smtClean="0">
                <a:solidFill>
                  <a:srgbClr val="0070C0"/>
                </a:solidFill>
              </a:rPr>
              <a:t>money multiplier and the economy’s </a:t>
            </a:r>
            <a:r>
              <a:rPr lang="en-US" dirty="0" smtClean="0">
                <a:solidFill>
                  <a:srgbClr val="0070C0"/>
                </a:solidFill>
              </a:rPr>
              <a:t>quantity of money.</a:t>
            </a:r>
            <a:endParaRPr lang="en-US" dirty="0">
              <a:solidFill>
                <a:srgbClr val="0070C0"/>
              </a:solidFill>
            </a:endParaRPr>
          </a:p>
        </p:txBody>
      </p:sp>
      <p:sp>
        <p:nvSpPr>
          <p:cNvPr id="4" name="Footer Placeholder 3"/>
          <p:cNvSpPr>
            <a:spLocks noGrp="1"/>
          </p:cNvSpPr>
          <p:nvPr>
            <p:ph type="ftr" sz="quarter" idx="10"/>
          </p:nvPr>
        </p:nvSpPr>
        <p:spPr/>
        <p:txBody>
          <a:bodyPr/>
          <a:lstStyle/>
          <a:p>
            <a:pPr>
              <a:defRPr/>
            </a:pPr>
            <a:r>
              <a:rPr lang="en-US" smtClean="0"/>
              <a:t>THE MONETARY SYSTEM</a:t>
            </a:r>
            <a:endParaRPr lang="en-US"/>
          </a:p>
        </p:txBody>
      </p:sp>
      <p:sp>
        <p:nvSpPr>
          <p:cNvPr id="5" name="Slide Number Placeholder 4"/>
          <p:cNvSpPr>
            <a:spLocks noGrp="1"/>
          </p:cNvSpPr>
          <p:nvPr>
            <p:ph type="sldNum" sz="quarter" idx="11"/>
          </p:nvPr>
        </p:nvSpPr>
        <p:spPr/>
        <p:txBody>
          <a:bodyPr/>
          <a:lstStyle/>
          <a:p>
            <a:fld id="{5EA0351B-407C-4B7E-B877-BB779320411C}" type="slidenum">
              <a:rPr lang="en-US" altLang="en-US" smtClean="0"/>
              <a:pPr/>
              <a:t>39</a:t>
            </a:fld>
            <a:endParaRPr lang="en-US" altLang="en-US"/>
          </a:p>
        </p:txBody>
      </p:sp>
    </p:spTree>
    <p:extLst>
      <p:ext uri="{BB962C8B-B14F-4D97-AF65-F5344CB8AC3E}">
        <p14:creationId xmlns:p14="http://schemas.microsoft.com/office/powerpoint/2010/main" val="13701028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altLang="en-US" dirty="0"/>
              <a:t>Money is the set of assets that people commonly use in </a:t>
            </a:r>
            <a:r>
              <a:rPr lang="en-US" altLang="en-US" dirty="0" smtClean="0"/>
              <a:t>shopping</a:t>
            </a:r>
          </a:p>
          <a:p>
            <a:r>
              <a:rPr lang="en-US" dirty="0" smtClean="0"/>
              <a:t>Historically money has been of two kinds:</a:t>
            </a:r>
          </a:p>
          <a:p>
            <a:pPr lvl="1"/>
            <a:r>
              <a:rPr lang="en-US" dirty="0" smtClean="0"/>
              <a:t>Commodity </a:t>
            </a:r>
            <a:r>
              <a:rPr lang="en-US" dirty="0"/>
              <a:t>money: </a:t>
            </a:r>
            <a:endParaRPr lang="en-US" dirty="0" smtClean="0"/>
          </a:p>
          <a:p>
            <a:pPr lvl="2"/>
            <a:r>
              <a:rPr lang="en-US" dirty="0" smtClean="0"/>
              <a:t>Takes </a:t>
            </a:r>
            <a:r>
              <a:rPr lang="en-US" dirty="0"/>
              <a:t>the form of a commodity with </a:t>
            </a:r>
            <a:r>
              <a:rPr lang="en-US" i="1" dirty="0"/>
              <a:t>intrinsic</a:t>
            </a:r>
            <a:r>
              <a:rPr lang="en-US" dirty="0"/>
              <a:t> value</a:t>
            </a:r>
          </a:p>
          <a:p>
            <a:pPr lvl="3"/>
            <a:r>
              <a:rPr lang="en-US" dirty="0"/>
              <a:t>Examples:  gold coins, cigarettes </a:t>
            </a:r>
            <a:r>
              <a:rPr lang="en-US" dirty="0" smtClean="0"/>
              <a:t>in </a:t>
            </a:r>
            <a:r>
              <a:rPr lang="en-US" dirty="0"/>
              <a:t>POW camps</a:t>
            </a:r>
          </a:p>
          <a:p>
            <a:pPr lvl="1"/>
            <a:r>
              <a:rPr lang="en-US" dirty="0"/>
              <a:t>Fiat money:  </a:t>
            </a:r>
            <a:endParaRPr lang="en-US" dirty="0" smtClean="0"/>
          </a:p>
          <a:p>
            <a:pPr lvl="2"/>
            <a:r>
              <a:rPr lang="en-US" dirty="0" smtClean="0"/>
              <a:t>Has no intrinsic value</a:t>
            </a:r>
          </a:p>
          <a:p>
            <a:pPr lvl="2"/>
            <a:r>
              <a:rPr lang="en-US" dirty="0" smtClean="0"/>
              <a:t>Consists of coins</a:t>
            </a:r>
            <a:r>
              <a:rPr lang="en-US" dirty="0"/>
              <a:t>, currency notes, and checks</a:t>
            </a:r>
          </a:p>
          <a:p>
            <a:endParaRPr lang="en-US" dirty="0"/>
          </a:p>
        </p:txBody>
      </p:sp>
      <p:sp>
        <p:nvSpPr>
          <p:cNvPr id="6" name="Title 5"/>
          <p:cNvSpPr>
            <a:spLocks noGrp="1"/>
          </p:cNvSpPr>
          <p:nvPr>
            <p:ph type="title"/>
          </p:nvPr>
        </p:nvSpPr>
        <p:spPr/>
        <p:txBody>
          <a:bodyPr/>
          <a:lstStyle/>
          <a:p>
            <a:r>
              <a:rPr lang="en-US" altLang="en-US" dirty="0" smtClean="0"/>
              <a:t>Different Kinds </a:t>
            </a:r>
            <a:r>
              <a:rPr lang="en-US" altLang="en-US" dirty="0"/>
              <a:t>of Money</a:t>
            </a:r>
            <a:endParaRPr lang="en-US" dirty="0"/>
          </a:p>
        </p:txBody>
      </p:sp>
    </p:spTree>
    <p:extLst>
      <p:ext uri="{BB962C8B-B14F-4D97-AF65-F5344CB8AC3E}">
        <p14:creationId xmlns:p14="http://schemas.microsoft.com/office/powerpoint/2010/main" val="4282730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Monetary Policy </a:t>
            </a:r>
            <a:r>
              <a:rPr lang="en-US" dirty="0" smtClean="0"/>
              <a:t>Works: To Sum Up</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When </a:t>
            </a:r>
            <a:r>
              <a:rPr lang="en-US" dirty="0"/>
              <a:t>banks make new loans at a faster rate than the rate at which old loans are repaid</a:t>
            </a:r>
            <a:r>
              <a:rPr lang="en-US" dirty="0" smtClean="0"/>
              <a:t>, </a:t>
            </a:r>
            <a:r>
              <a:rPr lang="en-US" i="1" dirty="0" smtClean="0"/>
              <a:t>M</a:t>
            </a:r>
            <a:r>
              <a:rPr lang="en-US" dirty="0" smtClean="0"/>
              <a:t> </a:t>
            </a:r>
            <a:r>
              <a:rPr lang="en-US" dirty="0"/>
              <a:t>increases</a:t>
            </a:r>
          </a:p>
          <a:p>
            <a:pPr marL="514350" indent="-514350">
              <a:buFont typeface="+mj-lt"/>
              <a:buAutoNum type="arabicPeriod"/>
            </a:pPr>
            <a:r>
              <a:rPr lang="en-US" dirty="0" smtClean="0"/>
              <a:t>When banks’ reserve ratio decreases—that is, when banks keep fewer reserves and, so, make </a:t>
            </a:r>
            <a:r>
              <a:rPr lang="en-US" dirty="0"/>
              <a:t>more </a:t>
            </a:r>
            <a:r>
              <a:rPr lang="en-US" dirty="0" smtClean="0"/>
              <a:t>loans—</a:t>
            </a:r>
            <a:r>
              <a:rPr lang="en-US" i="1" dirty="0" smtClean="0"/>
              <a:t>M</a:t>
            </a:r>
            <a:r>
              <a:rPr lang="en-US" dirty="0" smtClean="0"/>
              <a:t> </a:t>
            </a:r>
            <a:r>
              <a:rPr lang="en-US" dirty="0"/>
              <a:t>increases</a:t>
            </a:r>
          </a:p>
          <a:p>
            <a:pPr marL="514350" indent="-514350">
              <a:buFont typeface="+mj-lt"/>
              <a:buAutoNum type="arabicPeriod"/>
            </a:pPr>
            <a:r>
              <a:rPr lang="en-US" dirty="0" smtClean="0"/>
              <a:t>When the </a:t>
            </a:r>
            <a:r>
              <a:rPr lang="en-US" dirty="0"/>
              <a:t>central bank </a:t>
            </a:r>
            <a:r>
              <a:rPr lang="en-US" dirty="0" smtClean="0"/>
              <a:t>prints </a:t>
            </a:r>
            <a:r>
              <a:rPr lang="en-US" dirty="0"/>
              <a:t>cash and </a:t>
            </a:r>
            <a:r>
              <a:rPr lang="en-US" dirty="0" smtClean="0"/>
              <a:t>buys </a:t>
            </a:r>
            <a:r>
              <a:rPr lang="en-US" dirty="0"/>
              <a:t>financial securities from </a:t>
            </a:r>
            <a:r>
              <a:rPr lang="en-US" dirty="0" smtClean="0"/>
              <a:t>banks, </a:t>
            </a:r>
            <a:r>
              <a:rPr lang="en-US" i="1" dirty="0"/>
              <a:t>M</a:t>
            </a:r>
            <a:r>
              <a:rPr lang="en-US" dirty="0"/>
              <a:t> </a:t>
            </a:r>
            <a:r>
              <a:rPr lang="en-US" dirty="0" smtClean="0"/>
              <a:t>usually increases</a:t>
            </a:r>
          </a:p>
          <a:p>
            <a:pPr marL="514350" indent="-514350">
              <a:buFont typeface="+mj-lt"/>
              <a:buAutoNum type="arabicPeriod"/>
            </a:pPr>
            <a:r>
              <a:rPr lang="en-US" dirty="0" smtClean="0"/>
              <a:t>When the currency-deposit ratio of people </a:t>
            </a:r>
            <a:r>
              <a:rPr lang="en-US" dirty="0"/>
              <a:t>decreases—that is, when </a:t>
            </a:r>
            <a:r>
              <a:rPr lang="en-US" dirty="0" smtClean="0"/>
              <a:t>people </a:t>
            </a:r>
            <a:r>
              <a:rPr lang="en-US" dirty="0"/>
              <a:t>keep </a:t>
            </a:r>
            <a:r>
              <a:rPr lang="en-US" dirty="0" smtClean="0"/>
              <a:t>more of their wealth in bank deposits rather than in currency—</a:t>
            </a:r>
            <a:r>
              <a:rPr lang="en-US" i="1" dirty="0" smtClean="0"/>
              <a:t>M</a:t>
            </a:r>
            <a:r>
              <a:rPr lang="en-US" dirty="0" smtClean="0"/>
              <a:t> increases</a:t>
            </a:r>
            <a:endParaRPr lang="en-US" dirty="0"/>
          </a:p>
        </p:txBody>
      </p:sp>
      <p:sp>
        <p:nvSpPr>
          <p:cNvPr id="5" name="Slide Number Placeholder 4"/>
          <p:cNvSpPr>
            <a:spLocks noGrp="1"/>
          </p:cNvSpPr>
          <p:nvPr>
            <p:ph type="sldNum" sz="quarter" idx="11"/>
          </p:nvPr>
        </p:nvSpPr>
        <p:spPr/>
        <p:txBody>
          <a:bodyPr/>
          <a:lstStyle/>
          <a:p>
            <a:fld id="{5EA0351B-407C-4B7E-B877-BB779320411C}" type="slidenum">
              <a:rPr lang="en-US" altLang="en-US" smtClean="0"/>
              <a:pPr/>
              <a:t>40</a:t>
            </a:fld>
            <a:endParaRPr lang="en-US" altLang="en-US"/>
          </a:p>
        </p:txBody>
      </p:sp>
    </p:spTree>
    <p:extLst>
      <p:ext uri="{BB962C8B-B14F-4D97-AF65-F5344CB8AC3E}">
        <p14:creationId xmlns:p14="http://schemas.microsoft.com/office/powerpoint/2010/main" val="41376465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l"/>
            <a:r>
              <a:rPr lang="en-US" altLang="en-US" sz="2800" dirty="0" smtClean="0"/>
              <a:t>Banks and the Money Supply: Fractional-Reserve </a:t>
            </a:r>
            <a:r>
              <a:rPr lang="en-US" altLang="en-US" sz="2800" dirty="0"/>
              <a:t>Banking</a:t>
            </a:r>
          </a:p>
        </p:txBody>
      </p:sp>
      <p:sp>
        <p:nvSpPr>
          <p:cNvPr id="21507" name="Rectangle 3"/>
          <p:cNvSpPr>
            <a:spLocks noGrp="1" noChangeArrowheads="1"/>
          </p:cNvSpPr>
          <p:nvPr>
            <p:ph type="body" idx="1"/>
          </p:nvPr>
        </p:nvSpPr>
        <p:spPr/>
        <p:txBody>
          <a:bodyPr/>
          <a:lstStyle/>
          <a:p>
            <a:r>
              <a:rPr lang="en-US" altLang="en-US" dirty="0" smtClean="0"/>
              <a:t>When one bank loans money, that money generally ends up as a deposit in a second bank.</a:t>
            </a:r>
          </a:p>
          <a:p>
            <a:r>
              <a:rPr lang="en-US" altLang="en-US" dirty="0" smtClean="0"/>
              <a:t>This creates more deposits and more reserves to be lent out by the second bank. </a:t>
            </a:r>
          </a:p>
          <a:p>
            <a:r>
              <a:rPr lang="en-US" altLang="en-US" dirty="0" smtClean="0"/>
              <a:t>When the second bank makes a loan from its reserves, the money supply increases again.</a:t>
            </a:r>
          </a:p>
          <a:p>
            <a:r>
              <a:rPr lang="en-US" altLang="en-US" dirty="0" smtClean="0"/>
              <a:t>And the process continues </a:t>
            </a:r>
            <a:r>
              <a:rPr lang="en-US" altLang="en-US" dirty="0" smtClean="0">
                <a:cs typeface="Times New Roman" panose="02020603050405020304" pitchFamily="18" charset="0"/>
              </a:rPr>
              <a:t>…</a:t>
            </a:r>
          </a:p>
        </p:txBody>
      </p:sp>
      <p:sp>
        <p:nvSpPr>
          <p:cNvPr id="2150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THE MONETARY SYSTEM</a:t>
            </a:r>
          </a:p>
        </p:txBody>
      </p:sp>
      <p:sp>
        <p:nvSpPr>
          <p:cNvPr id="21509"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0EDE0262-F227-40C2-B9E4-14B5339C47ED}" type="slidenum">
              <a:rPr lang="en-US" altLang="en-US" sz="1400">
                <a:latin typeface="Arial Unicode MS" pitchFamily="34" charset="-128"/>
              </a:rPr>
              <a:pPr>
                <a:spcBef>
                  <a:spcPct val="0"/>
                </a:spcBef>
                <a:buFontTx/>
                <a:buNone/>
              </a:pPr>
              <a:t>41</a:t>
            </a:fld>
            <a:endParaRPr lang="en-US" altLang="en-US" sz="1400">
              <a:latin typeface="Arial Unicode MS" pitchFamily="34" charset="-12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p:txBody>
          <a:bodyPr/>
          <a:lstStyle/>
          <a:p>
            <a:r>
              <a:rPr lang="en-US" altLang="en-US" dirty="0" smtClean="0"/>
              <a:t>The </a:t>
            </a:r>
            <a:r>
              <a:rPr lang="en-US" altLang="en-US" dirty="0"/>
              <a:t>Money Multiplier, </a:t>
            </a:r>
            <a:r>
              <a:rPr lang="en-US" altLang="en-US" dirty="0">
                <a:hlinkClick r:id="rId2"/>
              </a:rPr>
              <a:t>https://youtu.be/93_Va7I7Lgg</a:t>
            </a:r>
            <a:r>
              <a:rPr lang="en-US" altLang="en-US" dirty="0"/>
              <a:t>, Marginal Revolution University, YouTube, July 25, 2017</a:t>
            </a:r>
          </a:p>
          <a:p>
            <a:endParaRPr lang="en-US" dirty="0"/>
          </a:p>
        </p:txBody>
      </p:sp>
      <p:sp>
        <p:nvSpPr>
          <p:cNvPr id="4" name="Footer Placeholder 3"/>
          <p:cNvSpPr>
            <a:spLocks noGrp="1"/>
          </p:cNvSpPr>
          <p:nvPr>
            <p:ph type="ftr" sz="quarter" idx="10"/>
          </p:nvPr>
        </p:nvSpPr>
        <p:spPr/>
        <p:txBody>
          <a:bodyPr/>
          <a:lstStyle/>
          <a:p>
            <a:pPr>
              <a:defRPr/>
            </a:pPr>
            <a:r>
              <a:rPr lang="en-US" smtClean="0"/>
              <a:t>THE MONETARY SYSTEM</a:t>
            </a:r>
            <a:endParaRPr lang="en-US"/>
          </a:p>
        </p:txBody>
      </p:sp>
      <p:sp>
        <p:nvSpPr>
          <p:cNvPr id="5" name="Slide Number Placeholder 4"/>
          <p:cNvSpPr>
            <a:spLocks noGrp="1"/>
          </p:cNvSpPr>
          <p:nvPr>
            <p:ph type="sldNum" sz="quarter" idx="11"/>
          </p:nvPr>
        </p:nvSpPr>
        <p:spPr/>
        <p:txBody>
          <a:bodyPr/>
          <a:lstStyle/>
          <a:p>
            <a:fld id="{5EA0351B-407C-4B7E-B877-BB779320411C}" type="slidenum">
              <a:rPr lang="en-US" altLang="en-US" smtClean="0"/>
              <a:pPr/>
              <a:t>42</a:t>
            </a:fld>
            <a:endParaRPr lang="en-US" altLang="en-US"/>
          </a:p>
        </p:txBody>
      </p:sp>
    </p:spTree>
    <p:extLst>
      <p:ext uri="{BB962C8B-B14F-4D97-AF65-F5344CB8AC3E}">
        <p14:creationId xmlns:p14="http://schemas.microsoft.com/office/powerpoint/2010/main" val="3723723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central banks control the economy’s quantity of money</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24487199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p:txBody>
          <a:bodyPr/>
          <a:lstStyle/>
          <a:p>
            <a:pPr marL="514350" indent="-514350"/>
            <a:r>
              <a:rPr lang="en-US" altLang="en-US" dirty="0" smtClean="0"/>
              <a:t>The Fed influences the quantity of reserves in banks by:</a:t>
            </a:r>
          </a:p>
          <a:p>
            <a:pPr marL="914400" lvl="1" indent="-514350"/>
            <a:r>
              <a:rPr lang="en-US" altLang="en-US" dirty="0" smtClean="0"/>
              <a:t>Open-market operations</a:t>
            </a:r>
          </a:p>
          <a:p>
            <a:pPr marL="914400" lvl="1" indent="-514350"/>
            <a:r>
              <a:rPr lang="en-US" altLang="en-US" dirty="0" smtClean="0"/>
              <a:t>Fed lending to banks from its discount window</a:t>
            </a:r>
          </a:p>
          <a:p>
            <a:pPr marL="514350" indent="-514350"/>
            <a:r>
              <a:rPr lang="en-US" altLang="en-US" dirty="0"/>
              <a:t>The Fed </a:t>
            </a:r>
            <a:r>
              <a:rPr lang="en-US" altLang="en-US" dirty="0" smtClean="0"/>
              <a:t>influences the reserve </a:t>
            </a:r>
            <a:r>
              <a:rPr lang="en-US" altLang="en-US" dirty="0" smtClean="0"/>
              <a:t>ratio—or reserve-deposit ratio—of banks </a:t>
            </a:r>
            <a:r>
              <a:rPr lang="en-US" altLang="en-US" dirty="0" smtClean="0"/>
              <a:t>by:</a:t>
            </a:r>
          </a:p>
          <a:p>
            <a:pPr marL="914400" lvl="1" indent="-514350"/>
            <a:r>
              <a:rPr lang="en-US" altLang="en-US" dirty="0" smtClean="0"/>
              <a:t>Paying interest on reserves</a:t>
            </a:r>
          </a:p>
        </p:txBody>
      </p:sp>
      <p:sp>
        <p:nvSpPr>
          <p:cNvPr id="26628" name="Slide Number Placeholder 3"/>
          <p:cNvSpPr>
            <a:spLocks noGrp="1"/>
          </p:cNvSpPr>
          <p:nvPr>
            <p:ph type="sldNum" sz="quarter" idx="11"/>
          </p:nvPr>
        </p:nvSpPr>
        <p:spPr>
          <a:xfrm>
            <a:off x="1981200" y="6400801"/>
            <a:ext cx="3505200" cy="32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lgn="l" eaLnBrk="1" hangingPunct="1">
              <a:spcBef>
                <a:spcPct val="0"/>
              </a:spcBef>
              <a:buFontTx/>
              <a:buNone/>
            </a:pPr>
            <a:fld id="{B8BE091C-7577-412E-BCA4-6ADBCAA53E58}" type="slidenum">
              <a:rPr lang="en-US" altLang="en-US" sz="1200">
                <a:latin typeface="Arial" panose="020B0604020202020204" pitchFamily="34" charset="0"/>
              </a:rPr>
              <a:pPr algn="l" eaLnBrk="1" hangingPunct="1">
                <a:spcBef>
                  <a:spcPct val="0"/>
                </a:spcBef>
                <a:buFontTx/>
                <a:buNone/>
              </a:pPr>
              <a:t>44</a:t>
            </a:fld>
            <a:endParaRPr lang="en-US" altLang="en-US" sz="1200">
              <a:latin typeface="Arial" panose="020B0604020202020204" pitchFamily="34" charset="0"/>
            </a:endParaRPr>
          </a:p>
        </p:txBody>
      </p:sp>
      <p:sp>
        <p:nvSpPr>
          <p:cNvPr id="2" name="Title 1"/>
          <p:cNvSpPr>
            <a:spLocks noGrp="1"/>
          </p:cNvSpPr>
          <p:nvPr>
            <p:ph type="title"/>
          </p:nvPr>
        </p:nvSpPr>
        <p:spPr/>
        <p:txBody>
          <a:bodyPr/>
          <a:lstStyle/>
          <a:p>
            <a:r>
              <a:rPr lang="en-US" altLang="en-US" dirty="0" smtClean="0"/>
              <a:t>THE FED’S TOOLS OF MONETARY CONTROL</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p:txBody>
          <a:bodyPr/>
          <a:lstStyle/>
          <a:p>
            <a:pPr marL="514350" indent="-514350"/>
            <a:r>
              <a:rPr lang="en-US" altLang="en-US" dirty="0" smtClean="0"/>
              <a:t>Open-market operations</a:t>
            </a:r>
          </a:p>
          <a:p>
            <a:pPr lvl="1"/>
            <a:r>
              <a:rPr lang="en-US" altLang="en-US" dirty="0" smtClean="0"/>
              <a:t>Purchase and sale of U.S. government bonds by the Fed</a:t>
            </a:r>
          </a:p>
          <a:p>
            <a:pPr lvl="1"/>
            <a:r>
              <a:rPr lang="en-US" altLang="en-US" dirty="0" smtClean="0"/>
              <a:t>To </a:t>
            </a:r>
            <a:r>
              <a:rPr lang="en-US" altLang="en-US" i="1" dirty="0" smtClean="0"/>
              <a:t>increase</a:t>
            </a:r>
            <a:r>
              <a:rPr lang="en-US" altLang="en-US" dirty="0" smtClean="0"/>
              <a:t> the money supply</a:t>
            </a:r>
          </a:p>
          <a:p>
            <a:pPr lvl="2"/>
            <a:r>
              <a:rPr lang="en-US" altLang="en-US" dirty="0" smtClean="0"/>
              <a:t>The Fed </a:t>
            </a:r>
            <a:r>
              <a:rPr lang="en-US" altLang="en-US" i="1" dirty="0" smtClean="0"/>
              <a:t>buys</a:t>
            </a:r>
            <a:r>
              <a:rPr lang="en-US" altLang="en-US" dirty="0" smtClean="0"/>
              <a:t> U.S. government bonds</a:t>
            </a:r>
          </a:p>
          <a:p>
            <a:pPr lvl="1"/>
            <a:r>
              <a:rPr lang="en-US" altLang="en-US" dirty="0" smtClean="0"/>
              <a:t>To </a:t>
            </a:r>
            <a:r>
              <a:rPr lang="en-US" altLang="en-US" i="1" dirty="0" smtClean="0"/>
              <a:t>reduce</a:t>
            </a:r>
            <a:r>
              <a:rPr lang="en-US" altLang="en-US" dirty="0" smtClean="0"/>
              <a:t> the money supply</a:t>
            </a:r>
          </a:p>
          <a:p>
            <a:pPr lvl="2"/>
            <a:r>
              <a:rPr lang="en-US" altLang="en-US" dirty="0" smtClean="0"/>
              <a:t>The Fed </a:t>
            </a:r>
            <a:r>
              <a:rPr lang="en-US" altLang="en-US" i="1" dirty="0" smtClean="0"/>
              <a:t>sells</a:t>
            </a:r>
            <a:r>
              <a:rPr lang="en-US" altLang="en-US" dirty="0" smtClean="0"/>
              <a:t> U.S. government bonds</a:t>
            </a:r>
          </a:p>
        </p:txBody>
      </p:sp>
      <p:sp>
        <p:nvSpPr>
          <p:cNvPr id="27652" name="Slide Number Placeholder 3"/>
          <p:cNvSpPr>
            <a:spLocks noGrp="1"/>
          </p:cNvSpPr>
          <p:nvPr>
            <p:ph type="sldNum" sz="quarter" idx="11"/>
          </p:nvPr>
        </p:nvSpPr>
        <p:spPr>
          <a:xfrm>
            <a:off x="1981200" y="6400801"/>
            <a:ext cx="3505200" cy="32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lgn="l" eaLnBrk="1" hangingPunct="1">
              <a:spcBef>
                <a:spcPct val="0"/>
              </a:spcBef>
              <a:buFontTx/>
              <a:buNone/>
            </a:pPr>
            <a:fld id="{7EEFCB85-8BB2-46A4-A581-432968E1C2A0}" type="slidenum">
              <a:rPr lang="en-US" altLang="en-US" sz="1200">
                <a:latin typeface="Arial" panose="020B0604020202020204" pitchFamily="34" charset="0"/>
              </a:rPr>
              <a:pPr algn="l" eaLnBrk="1" hangingPunct="1">
                <a:spcBef>
                  <a:spcPct val="0"/>
                </a:spcBef>
                <a:buFontTx/>
                <a:buNone/>
              </a:pPr>
              <a:t>45</a:t>
            </a:fld>
            <a:endParaRPr lang="en-US" altLang="en-US" sz="1200">
              <a:latin typeface="Arial" panose="020B0604020202020204" pitchFamily="34" charset="0"/>
            </a:endParaRPr>
          </a:p>
        </p:txBody>
      </p:sp>
      <p:sp>
        <p:nvSpPr>
          <p:cNvPr id="2" name="Title 1"/>
          <p:cNvSpPr>
            <a:spLocks noGrp="1"/>
          </p:cNvSpPr>
          <p:nvPr>
            <p:ph type="title"/>
          </p:nvPr>
        </p:nvSpPr>
        <p:spPr/>
        <p:txBody>
          <a:bodyPr/>
          <a:lstStyle/>
          <a:p>
            <a:r>
              <a:rPr lang="en-US" altLang="en-US" dirty="0" smtClean="0"/>
              <a:t>Fed’s Tools of Monetary Control: Open Market Operations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p:txBody>
          <a:bodyPr/>
          <a:lstStyle/>
          <a:p>
            <a:r>
              <a:rPr lang="en-US" altLang="en-US" dirty="0" smtClean="0"/>
              <a:t>Fed can print money and lend to banks from its </a:t>
            </a:r>
            <a:r>
              <a:rPr lang="en-US" altLang="en-US" i="1" dirty="0" smtClean="0">
                <a:solidFill>
                  <a:srgbClr val="0070C0"/>
                </a:solidFill>
              </a:rPr>
              <a:t>discount window</a:t>
            </a:r>
          </a:p>
          <a:p>
            <a:r>
              <a:rPr lang="en-US" altLang="en-US" dirty="0" smtClean="0"/>
              <a:t>Banks borrow and pay an interest rate called the </a:t>
            </a:r>
            <a:r>
              <a:rPr lang="en-US" altLang="en-US" i="1" dirty="0" smtClean="0">
                <a:solidFill>
                  <a:srgbClr val="0070C0"/>
                </a:solidFill>
              </a:rPr>
              <a:t>discount rate</a:t>
            </a:r>
            <a:endParaRPr lang="en-US" altLang="en-US" dirty="0" smtClean="0">
              <a:solidFill>
                <a:srgbClr val="0070C0"/>
              </a:solidFill>
            </a:endParaRPr>
          </a:p>
          <a:p>
            <a:pPr lvl="1"/>
            <a:r>
              <a:rPr lang="en-US" altLang="en-US" b="1" i="1" dirty="0" smtClean="0">
                <a:solidFill>
                  <a:srgbClr val="0070C0"/>
                </a:solidFill>
              </a:rPr>
              <a:t>Lower</a:t>
            </a:r>
            <a:r>
              <a:rPr lang="en-US" altLang="en-US" b="1" dirty="0" smtClean="0">
                <a:solidFill>
                  <a:srgbClr val="0070C0"/>
                </a:solidFill>
              </a:rPr>
              <a:t> discount rate leads to more borrowing by banks from the Fed which leads to </a:t>
            </a:r>
            <a:r>
              <a:rPr lang="en-US" altLang="en-US" b="1" i="1" dirty="0" smtClean="0">
                <a:solidFill>
                  <a:srgbClr val="0070C0"/>
                </a:solidFill>
              </a:rPr>
              <a:t>higher</a:t>
            </a:r>
            <a:r>
              <a:rPr lang="en-US" altLang="en-US" b="1" dirty="0" smtClean="0">
                <a:solidFill>
                  <a:srgbClr val="0070C0"/>
                </a:solidFill>
              </a:rPr>
              <a:t> quantity of money in the economy (remember the money multiplier process?)</a:t>
            </a:r>
          </a:p>
          <a:p>
            <a:pPr lvl="1"/>
            <a:r>
              <a:rPr lang="en-US" altLang="en-US" b="1" dirty="0" smtClean="0">
                <a:solidFill>
                  <a:srgbClr val="0070C0"/>
                </a:solidFill>
              </a:rPr>
              <a:t>Conversely, a </a:t>
            </a:r>
            <a:r>
              <a:rPr lang="en-US" altLang="en-US" b="1" i="1" dirty="0">
                <a:solidFill>
                  <a:srgbClr val="0070C0"/>
                </a:solidFill>
              </a:rPr>
              <a:t>higher</a:t>
            </a:r>
            <a:r>
              <a:rPr lang="en-US" altLang="en-US" b="1" dirty="0">
                <a:solidFill>
                  <a:srgbClr val="0070C0"/>
                </a:solidFill>
              </a:rPr>
              <a:t> discount rate leads to </a:t>
            </a:r>
            <a:r>
              <a:rPr lang="en-US" altLang="en-US" b="1" dirty="0" smtClean="0">
                <a:solidFill>
                  <a:srgbClr val="0070C0"/>
                </a:solidFill>
              </a:rPr>
              <a:t>a </a:t>
            </a:r>
            <a:r>
              <a:rPr lang="en-US" altLang="en-US" b="1" i="1" dirty="0" smtClean="0">
                <a:solidFill>
                  <a:srgbClr val="0070C0"/>
                </a:solidFill>
              </a:rPr>
              <a:t>lower</a:t>
            </a:r>
            <a:r>
              <a:rPr lang="en-US" altLang="en-US" b="1" dirty="0" smtClean="0">
                <a:solidFill>
                  <a:srgbClr val="0070C0"/>
                </a:solidFill>
              </a:rPr>
              <a:t> </a:t>
            </a:r>
            <a:r>
              <a:rPr lang="en-US" altLang="en-US" b="1" dirty="0">
                <a:solidFill>
                  <a:srgbClr val="0070C0"/>
                </a:solidFill>
              </a:rPr>
              <a:t>quantity of money in the </a:t>
            </a:r>
            <a:r>
              <a:rPr lang="en-US" altLang="en-US" b="1" dirty="0" smtClean="0">
                <a:solidFill>
                  <a:srgbClr val="0070C0"/>
                </a:solidFill>
              </a:rPr>
              <a:t>economy</a:t>
            </a:r>
          </a:p>
        </p:txBody>
      </p:sp>
      <p:sp>
        <p:nvSpPr>
          <p:cNvPr id="28676" name="Slide Number Placeholder 3"/>
          <p:cNvSpPr>
            <a:spLocks noGrp="1"/>
          </p:cNvSpPr>
          <p:nvPr>
            <p:ph type="sldNum" sz="quarter" idx="11"/>
          </p:nvPr>
        </p:nvSpPr>
        <p:spPr>
          <a:xfrm>
            <a:off x="1981200" y="6400801"/>
            <a:ext cx="3505200" cy="32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lgn="l" eaLnBrk="1" hangingPunct="1">
              <a:spcBef>
                <a:spcPct val="0"/>
              </a:spcBef>
              <a:buFontTx/>
              <a:buNone/>
            </a:pPr>
            <a:fld id="{AB55FC0C-EE2A-4700-9908-EF31F7C653C1}" type="slidenum">
              <a:rPr lang="en-US" altLang="en-US" sz="1200">
                <a:latin typeface="Arial" panose="020B0604020202020204" pitchFamily="34" charset="0"/>
              </a:rPr>
              <a:pPr algn="l" eaLnBrk="1" hangingPunct="1">
                <a:spcBef>
                  <a:spcPct val="0"/>
                </a:spcBef>
                <a:buFontTx/>
                <a:buNone/>
              </a:pPr>
              <a:t>46</a:t>
            </a:fld>
            <a:endParaRPr lang="en-US" altLang="en-US" sz="1200">
              <a:latin typeface="Arial" panose="020B0604020202020204" pitchFamily="34" charset="0"/>
            </a:endParaRPr>
          </a:p>
        </p:txBody>
      </p:sp>
      <p:sp>
        <p:nvSpPr>
          <p:cNvPr id="2" name="Title 1"/>
          <p:cNvSpPr>
            <a:spLocks noGrp="1"/>
          </p:cNvSpPr>
          <p:nvPr>
            <p:ph type="title"/>
          </p:nvPr>
        </p:nvSpPr>
        <p:spPr/>
        <p:txBody>
          <a:bodyPr/>
          <a:lstStyle/>
          <a:p>
            <a:r>
              <a:rPr lang="en-US" altLang="en-US" dirty="0" smtClean="0"/>
              <a:t>Fed’s Tools of Monetary Control: Discount Rate</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p:txBody>
          <a:bodyPr/>
          <a:lstStyle/>
          <a:p>
            <a:pPr marL="347472" indent="-347472"/>
            <a:r>
              <a:rPr lang="en-US" altLang="en-US" dirty="0" smtClean="0"/>
              <a:t>We saw </a:t>
            </a:r>
            <a:r>
              <a:rPr lang="en-US" altLang="en-US" dirty="0"/>
              <a:t>earlier </a:t>
            </a:r>
            <a:r>
              <a:rPr lang="en-US" altLang="en-US" dirty="0" smtClean="0"/>
              <a:t>that the economy’s quantity of money is inversely related to the banks’ reserve ratio</a:t>
            </a:r>
          </a:p>
          <a:p>
            <a:r>
              <a:rPr lang="en-US" altLang="en-US" dirty="0" smtClean="0"/>
              <a:t>Since </a:t>
            </a:r>
            <a:r>
              <a:rPr lang="en-US" altLang="en-US" dirty="0"/>
              <a:t>the 2008 financial crisis, the Fed has been paying banks interest on their reserves</a:t>
            </a:r>
          </a:p>
          <a:p>
            <a:r>
              <a:rPr lang="en-US" altLang="en-US" dirty="0"/>
              <a:t>The higher this </a:t>
            </a:r>
            <a:r>
              <a:rPr lang="en-US" altLang="en-US" i="1" dirty="0">
                <a:solidFill>
                  <a:srgbClr val="0070C0"/>
                </a:solidFill>
              </a:rPr>
              <a:t>interest rate on reserves</a:t>
            </a:r>
            <a:r>
              <a:rPr lang="en-US" altLang="en-US" dirty="0"/>
              <a:t>, the more reserves banks will choose to hold. This will:</a:t>
            </a:r>
          </a:p>
          <a:p>
            <a:pPr lvl="1"/>
            <a:r>
              <a:rPr lang="en-US" altLang="en-US" dirty="0"/>
              <a:t>Increase the reserve ratio</a:t>
            </a:r>
          </a:p>
          <a:p>
            <a:pPr lvl="1"/>
            <a:r>
              <a:rPr lang="en-US" altLang="en-US" dirty="0"/>
              <a:t>Lower the money multiplier</a:t>
            </a:r>
          </a:p>
          <a:p>
            <a:pPr lvl="1"/>
            <a:r>
              <a:rPr lang="en-US" altLang="en-US" dirty="0"/>
              <a:t>Lower the money supply</a:t>
            </a:r>
          </a:p>
          <a:p>
            <a:pPr marL="514350" indent="-514350"/>
            <a:endParaRPr lang="en-US" altLang="en-US" dirty="0" smtClean="0"/>
          </a:p>
        </p:txBody>
      </p:sp>
      <p:sp>
        <p:nvSpPr>
          <p:cNvPr id="31748" name="Slide Number Placeholder 3"/>
          <p:cNvSpPr>
            <a:spLocks noGrp="1"/>
          </p:cNvSpPr>
          <p:nvPr>
            <p:ph type="sldNum" sz="quarter" idx="11"/>
          </p:nvPr>
        </p:nvSpPr>
        <p:spPr>
          <a:xfrm>
            <a:off x="1981200" y="6400801"/>
            <a:ext cx="3505200" cy="320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lgn="l" eaLnBrk="1" hangingPunct="1">
              <a:spcBef>
                <a:spcPct val="0"/>
              </a:spcBef>
              <a:buFontTx/>
              <a:buNone/>
            </a:pPr>
            <a:fld id="{D8FC8681-B105-4859-9DDB-58D98C206E1A}" type="slidenum">
              <a:rPr lang="en-US" altLang="en-US" sz="1200">
                <a:latin typeface="Arial" panose="020B0604020202020204" pitchFamily="34" charset="0"/>
              </a:rPr>
              <a:pPr algn="l" eaLnBrk="1" hangingPunct="1">
                <a:spcBef>
                  <a:spcPct val="0"/>
                </a:spcBef>
                <a:buFontTx/>
                <a:buNone/>
              </a:pPr>
              <a:t>47</a:t>
            </a:fld>
            <a:endParaRPr lang="en-US" altLang="en-US" sz="1200">
              <a:latin typeface="Arial" panose="020B0604020202020204" pitchFamily="34" charset="0"/>
            </a:endParaRPr>
          </a:p>
        </p:txBody>
      </p:sp>
      <p:sp>
        <p:nvSpPr>
          <p:cNvPr id="2" name="Title 1"/>
          <p:cNvSpPr>
            <a:spLocks noGrp="1"/>
          </p:cNvSpPr>
          <p:nvPr>
            <p:ph type="title"/>
          </p:nvPr>
        </p:nvSpPr>
        <p:spPr/>
        <p:txBody>
          <a:bodyPr/>
          <a:lstStyle/>
          <a:p>
            <a:r>
              <a:rPr lang="en-US" altLang="en-US" dirty="0" smtClean="0"/>
              <a:t>Fed’s Tools of Monetary Control: Interest on Reserves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l"/>
            <a:r>
              <a:rPr lang="en-US" altLang="en-US" sz="2800" dirty="0"/>
              <a:t>Fed’s Tools of Monetary Control: Problems in Controlling the Money Supply</a:t>
            </a:r>
          </a:p>
        </p:txBody>
      </p:sp>
      <p:sp>
        <p:nvSpPr>
          <p:cNvPr id="33795" name="Rectangle 3"/>
          <p:cNvSpPr>
            <a:spLocks noGrp="1" noChangeArrowheads="1"/>
          </p:cNvSpPr>
          <p:nvPr>
            <p:ph type="body" idx="1"/>
          </p:nvPr>
        </p:nvSpPr>
        <p:spPr/>
        <p:txBody>
          <a:bodyPr/>
          <a:lstStyle/>
          <a:p>
            <a:r>
              <a:rPr lang="en-US" altLang="en-US" dirty="0" smtClean="0"/>
              <a:t>The Fed’s control of the money supply is not precise.</a:t>
            </a:r>
          </a:p>
          <a:p>
            <a:r>
              <a:rPr lang="en-US" altLang="en-US" dirty="0" smtClean="0"/>
              <a:t>The Fed must wrestle with two problems that arise.</a:t>
            </a:r>
          </a:p>
          <a:p>
            <a:pPr lvl="1"/>
            <a:r>
              <a:rPr lang="en-US" altLang="en-US" dirty="0" smtClean="0"/>
              <a:t>The Fed does not control the amount of money that households choose to hold as deposits in banks (the currency-deposit ratio).</a:t>
            </a:r>
          </a:p>
          <a:p>
            <a:pPr lvl="1"/>
            <a:r>
              <a:rPr lang="en-US" altLang="en-US" dirty="0" smtClean="0"/>
              <a:t>The Fed does not control the amount of money that bankers choose to lend (the reserve ratio).</a:t>
            </a:r>
          </a:p>
        </p:txBody>
      </p:sp>
      <p:sp>
        <p:nvSpPr>
          <p:cNvPr id="3379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THE MONETARY SYSTEM</a:t>
            </a:r>
          </a:p>
        </p:txBody>
      </p:sp>
      <p:sp>
        <p:nvSpPr>
          <p:cNvPr id="33797" name="Slide Number Placeholder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fld id="{24A28272-C063-4ACA-B7A1-74ACF03A8D5D}" type="slidenum">
              <a:rPr lang="en-US" altLang="en-US" sz="1400">
                <a:latin typeface="Arial Unicode MS" pitchFamily="34" charset="-128"/>
              </a:rPr>
              <a:pPr>
                <a:spcBef>
                  <a:spcPct val="0"/>
                </a:spcBef>
                <a:buFontTx/>
                <a:buNone/>
              </a:pPr>
              <a:t>48</a:t>
            </a:fld>
            <a:endParaRPr lang="en-US" altLang="en-US" sz="1400">
              <a:latin typeface="Arial Unicode MS" pitchFamily="34" charset="-12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Fed’s Tools of Monetary Control: Problems in Controlling the Money Supply</a:t>
            </a:r>
            <a:endParaRPr lang="en-US" dirty="0"/>
          </a:p>
        </p:txBody>
      </p:sp>
      <p:sp>
        <p:nvSpPr>
          <p:cNvPr id="3" name="Content Placeholder 2"/>
          <p:cNvSpPr>
            <a:spLocks noGrp="1"/>
          </p:cNvSpPr>
          <p:nvPr>
            <p:ph idx="1"/>
          </p:nvPr>
        </p:nvSpPr>
        <p:spPr/>
        <p:txBody>
          <a:bodyPr/>
          <a:lstStyle/>
          <a:p>
            <a:r>
              <a:rPr lang="en-US" dirty="0" smtClean="0"/>
              <a:t>If people lose confidence in the banking system and decide to withdraw cash from their bank accounts to hold as currency, the banks would have less cash to lend and they will be forced to cut back on lending</a:t>
            </a:r>
          </a:p>
          <a:p>
            <a:r>
              <a:rPr lang="en-US" dirty="0" smtClean="0"/>
              <a:t>This would cause the money supply to decrease</a:t>
            </a:r>
          </a:p>
          <a:p>
            <a:endParaRPr lang="en-US" dirty="0"/>
          </a:p>
          <a:p>
            <a:r>
              <a:rPr lang="en-US" dirty="0" smtClean="0"/>
              <a:t>This actually happened during the Great Depression of the 1930s.</a:t>
            </a:r>
          </a:p>
          <a:p>
            <a:endParaRPr lang="en-US" dirty="0"/>
          </a:p>
        </p:txBody>
      </p:sp>
      <p:sp>
        <p:nvSpPr>
          <p:cNvPr id="4" name="Footer Placeholder 3"/>
          <p:cNvSpPr>
            <a:spLocks noGrp="1"/>
          </p:cNvSpPr>
          <p:nvPr>
            <p:ph type="ftr" sz="quarter" idx="10"/>
          </p:nvPr>
        </p:nvSpPr>
        <p:spPr/>
        <p:txBody>
          <a:bodyPr/>
          <a:lstStyle/>
          <a:p>
            <a:pPr>
              <a:defRPr/>
            </a:pPr>
            <a:r>
              <a:rPr lang="en-US" smtClean="0"/>
              <a:t>THE MONETARY SYSTEM</a:t>
            </a:r>
            <a:endParaRPr lang="en-US"/>
          </a:p>
        </p:txBody>
      </p:sp>
      <p:sp>
        <p:nvSpPr>
          <p:cNvPr id="5" name="Slide Number Placeholder 4"/>
          <p:cNvSpPr>
            <a:spLocks noGrp="1"/>
          </p:cNvSpPr>
          <p:nvPr>
            <p:ph type="sldNum" sz="quarter" idx="11"/>
          </p:nvPr>
        </p:nvSpPr>
        <p:spPr/>
        <p:txBody>
          <a:bodyPr/>
          <a:lstStyle/>
          <a:p>
            <a:fld id="{5EA0351B-407C-4B7E-B877-BB779320411C}" type="slidenum">
              <a:rPr lang="en-US" altLang="en-US" smtClean="0"/>
              <a:pPr/>
              <a:t>49</a:t>
            </a:fld>
            <a:endParaRPr lang="en-US" altLang="en-US"/>
          </a:p>
        </p:txBody>
      </p:sp>
    </p:spTree>
    <p:extLst>
      <p:ext uri="{BB962C8B-B14F-4D97-AF65-F5344CB8AC3E}">
        <p14:creationId xmlns:p14="http://schemas.microsoft.com/office/powerpoint/2010/main" val="2475164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Fiat Money Runs on Faith</a:t>
            </a:r>
            <a:endParaRPr lang="en-US" dirty="0"/>
          </a:p>
        </p:txBody>
      </p:sp>
      <p:sp>
        <p:nvSpPr>
          <p:cNvPr id="3" name="Content Placeholder 2"/>
          <p:cNvSpPr>
            <a:spLocks noGrp="1"/>
          </p:cNvSpPr>
          <p:nvPr>
            <p:ph idx="1"/>
          </p:nvPr>
        </p:nvSpPr>
        <p:spPr/>
        <p:txBody>
          <a:bodyPr/>
          <a:lstStyle/>
          <a:p>
            <a:r>
              <a:rPr lang="en-US" dirty="0" smtClean="0"/>
              <a:t>Nowadays we use fiat money</a:t>
            </a:r>
          </a:p>
          <a:p>
            <a:r>
              <a:rPr lang="en-US" dirty="0" smtClean="0"/>
              <a:t>Fiat money is not directly useful (the way a pair of shoes is useful)</a:t>
            </a:r>
          </a:p>
          <a:p>
            <a:r>
              <a:rPr lang="en-US" dirty="0" smtClean="0"/>
              <a:t>Nevertheless, it is universally accepted by sellers of goods and services as payment </a:t>
            </a:r>
          </a:p>
          <a:p>
            <a:r>
              <a:rPr lang="en-US" dirty="0" smtClean="0"/>
              <a:t>Why?</a:t>
            </a:r>
          </a:p>
        </p:txBody>
      </p:sp>
      <p:sp>
        <p:nvSpPr>
          <p:cNvPr id="4" name="Footer Placeholder 3"/>
          <p:cNvSpPr>
            <a:spLocks noGrp="1"/>
          </p:cNvSpPr>
          <p:nvPr>
            <p:ph type="ftr" sz="quarter" idx="10"/>
          </p:nvPr>
        </p:nvSpPr>
        <p:spPr/>
        <p:txBody>
          <a:bodyPr/>
          <a:lstStyle/>
          <a:p>
            <a:pPr>
              <a:defRPr/>
            </a:pPr>
            <a:r>
              <a:rPr lang="en-US" smtClean="0"/>
              <a:t>THE MONETARY SYSTEM</a:t>
            </a:r>
            <a:endParaRPr lang="en-US"/>
          </a:p>
        </p:txBody>
      </p:sp>
      <p:sp>
        <p:nvSpPr>
          <p:cNvPr id="5" name="Slide Number Placeholder 4"/>
          <p:cNvSpPr>
            <a:spLocks noGrp="1"/>
          </p:cNvSpPr>
          <p:nvPr>
            <p:ph type="sldNum" sz="quarter" idx="11"/>
          </p:nvPr>
        </p:nvSpPr>
        <p:spPr/>
        <p:txBody>
          <a:bodyPr/>
          <a:lstStyle/>
          <a:p>
            <a:fld id="{5EA0351B-407C-4B7E-B877-BB779320411C}" type="slidenum">
              <a:rPr lang="en-US" altLang="en-US" smtClean="0"/>
              <a:pPr/>
              <a:t>5</a:t>
            </a:fld>
            <a:endParaRPr lang="en-US" altLang="en-US"/>
          </a:p>
        </p:txBody>
      </p:sp>
    </p:spTree>
    <p:extLst>
      <p:ext uri="{BB962C8B-B14F-4D97-AF65-F5344CB8AC3E}">
        <p14:creationId xmlns:p14="http://schemas.microsoft.com/office/powerpoint/2010/main" val="147942698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Fed’s Tools of Monetary Control: Problems in Controlling the Money Supply</a:t>
            </a:r>
            <a:endParaRPr lang="en-US" dirty="0"/>
          </a:p>
        </p:txBody>
      </p:sp>
      <p:sp>
        <p:nvSpPr>
          <p:cNvPr id="3" name="Content Placeholder 2"/>
          <p:cNvSpPr>
            <a:spLocks noGrp="1"/>
          </p:cNvSpPr>
          <p:nvPr>
            <p:ph idx="1"/>
          </p:nvPr>
        </p:nvSpPr>
        <p:spPr/>
        <p:txBody>
          <a:bodyPr/>
          <a:lstStyle/>
          <a:p>
            <a:r>
              <a:rPr lang="en-US" dirty="0" smtClean="0"/>
              <a:t>If banks lose confidence in the economy they may be afraid to lend, fearing that in a bad economy borrowers would default on their loans.</a:t>
            </a:r>
          </a:p>
          <a:p>
            <a:r>
              <a:rPr lang="en-US" dirty="0" smtClean="0"/>
              <a:t>So, banks may decide to make fewer loans and hold more reserves.</a:t>
            </a:r>
          </a:p>
          <a:p>
            <a:r>
              <a:rPr lang="en-US" dirty="0" smtClean="0"/>
              <a:t>The </a:t>
            </a:r>
            <a:r>
              <a:rPr lang="en-US" i="1" dirty="0" smtClean="0"/>
              <a:t>rise</a:t>
            </a:r>
            <a:r>
              <a:rPr lang="en-US" dirty="0" smtClean="0"/>
              <a:t> in the reserve ratio would </a:t>
            </a:r>
            <a:r>
              <a:rPr lang="en-US" i="1" dirty="0" smtClean="0"/>
              <a:t>reduce</a:t>
            </a:r>
            <a:r>
              <a:rPr lang="en-US" dirty="0" smtClean="0"/>
              <a:t> the money multiplier and cause the money supply to </a:t>
            </a:r>
            <a:r>
              <a:rPr lang="en-US" i="1" dirty="0" smtClean="0"/>
              <a:t>decrease</a:t>
            </a:r>
            <a:r>
              <a:rPr lang="en-US" dirty="0" smtClean="0"/>
              <a:t>.</a:t>
            </a:r>
          </a:p>
          <a:p>
            <a:endParaRPr lang="en-US" dirty="0"/>
          </a:p>
          <a:p>
            <a:r>
              <a:rPr lang="en-US" dirty="0" smtClean="0"/>
              <a:t>This too actually happened during the Great Depression of the 1930s.</a:t>
            </a:r>
            <a:endParaRPr lang="en-US" dirty="0"/>
          </a:p>
        </p:txBody>
      </p:sp>
      <p:sp>
        <p:nvSpPr>
          <p:cNvPr id="5" name="Slide Number Placeholder 4"/>
          <p:cNvSpPr>
            <a:spLocks noGrp="1"/>
          </p:cNvSpPr>
          <p:nvPr>
            <p:ph type="sldNum" sz="quarter" idx="11"/>
          </p:nvPr>
        </p:nvSpPr>
        <p:spPr/>
        <p:txBody>
          <a:bodyPr/>
          <a:lstStyle/>
          <a:p>
            <a:fld id="{5EA0351B-407C-4B7E-B877-BB779320411C}" type="slidenum">
              <a:rPr lang="en-US" altLang="en-US" smtClean="0"/>
              <a:pPr/>
              <a:t>50</a:t>
            </a:fld>
            <a:endParaRPr lang="en-US" altLang="en-US"/>
          </a:p>
        </p:txBody>
      </p:sp>
    </p:spTree>
    <p:extLst>
      <p:ext uri="{BB962C8B-B14F-4D97-AF65-F5344CB8AC3E}">
        <p14:creationId xmlns:p14="http://schemas.microsoft.com/office/powerpoint/2010/main" val="313525515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Fed’s Tools of Monetary Control: Problems in Controlling the Money Supply</a:t>
            </a:r>
            <a:endParaRPr lang="en-US" dirty="0"/>
          </a:p>
        </p:txBody>
      </p:sp>
      <p:sp>
        <p:nvSpPr>
          <p:cNvPr id="3" name="Content Placeholder 2"/>
          <p:cNvSpPr>
            <a:spLocks noGrp="1"/>
          </p:cNvSpPr>
          <p:nvPr>
            <p:ph idx="1"/>
          </p:nvPr>
        </p:nvSpPr>
        <p:spPr/>
        <p:txBody>
          <a:bodyPr/>
          <a:lstStyle/>
          <a:p>
            <a:r>
              <a:rPr lang="en-US" dirty="0" smtClean="0"/>
              <a:t>During the Great Depression both factors discussed in the two previous slides were in play</a:t>
            </a:r>
          </a:p>
          <a:p>
            <a:r>
              <a:rPr lang="en-US" dirty="0" smtClean="0"/>
              <a:t>From 1929 to 1933, the US money supply fell by 28 percent, without the Federal Reserve doing anything to deliberately reduce the quantity of money</a:t>
            </a:r>
          </a:p>
          <a:p>
            <a:endParaRPr lang="en-US" dirty="0"/>
          </a:p>
          <a:p>
            <a:r>
              <a:rPr lang="en-US" dirty="0" smtClean="0"/>
              <a:t>This emphasizes the point that the Fed’s control of the economy’s quantity of money (</a:t>
            </a:r>
            <a:r>
              <a:rPr lang="en-US" i="1" dirty="0" smtClean="0"/>
              <a:t>M</a:t>
            </a:r>
            <a:r>
              <a:rPr lang="en-US" dirty="0" smtClean="0"/>
              <a:t>) is imprecise.</a:t>
            </a:r>
            <a:endParaRPr lang="en-US" dirty="0"/>
          </a:p>
        </p:txBody>
      </p:sp>
      <p:sp>
        <p:nvSpPr>
          <p:cNvPr id="4" name="Footer Placeholder 3"/>
          <p:cNvSpPr>
            <a:spLocks noGrp="1"/>
          </p:cNvSpPr>
          <p:nvPr>
            <p:ph type="ftr" sz="quarter" idx="10"/>
          </p:nvPr>
        </p:nvSpPr>
        <p:spPr/>
        <p:txBody>
          <a:bodyPr/>
          <a:lstStyle/>
          <a:p>
            <a:pPr>
              <a:defRPr/>
            </a:pPr>
            <a:r>
              <a:rPr lang="en-US" smtClean="0"/>
              <a:t>THE MONETARY SYSTEM</a:t>
            </a:r>
            <a:endParaRPr lang="en-US"/>
          </a:p>
        </p:txBody>
      </p:sp>
      <p:sp>
        <p:nvSpPr>
          <p:cNvPr id="5" name="Slide Number Placeholder 4"/>
          <p:cNvSpPr>
            <a:spLocks noGrp="1"/>
          </p:cNvSpPr>
          <p:nvPr>
            <p:ph type="sldNum" sz="quarter" idx="11"/>
          </p:nvPr>
        </p:nvSpPr>
        <p:spPr/>
        <p:txBody>
          <a:bodyPr/>
          <a:lstStyle/>
          <a:p>
            <a:fld id="{5EA0351B-407C-4B7E-B877-BB779320411C}" type="slidenum">
              <a:rPr lang="en-US" altLang="en-US" smtClean="0"/>
              <a:pPr/>
              <a:t>51</a:t>
            </a:fld>
            <a:endParaRPr lang="en-US" altLang="en-US"/>
          </a:p>
        </p:txBody>
      </p:sp>
    </p:spTree>
    <p:extLst>
      <p:ext uri="{BB962C8B-B14F-4D97-AF65-F5344CB8AC3E}">
        <p14:creationId xmlns:p14="http://schemas.microsoft.com/office/powerpoint/2010/main" val="6449665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What’s Next?</a:t>
            </a:r>
            <a:endParaRPr lang="en-US" dirty="0"/>
          </a:p>
        </p:txBody>
      </p:sp>
      <p:sp>
        <p:nvSpPr>
          <p:cNvPr id="7" name="Content Placeholder 6"/>
          <p:cNvSpPr>
            <a:spLocks noGrp="1"/>
          </p:cNvSpPr>
          <p:nvPr>
            <p:ph idx="1"/>
          </p:nvPr>
        </p:nvSpPr>
        <p:spPr/>
        <p:txBody>
          <a:bodyPr/>
          <a:lstStyle/>
          <a:p>
            <a:r>
              <a:rPr lang="en-US" dirty="0" smtClean="0"/>
              <a:t>In this chapter we have discussed how an economy’s quantity of money is determined</a:t>
            </a:r>
          </a:p>
          <a:p>
            <a:r>
              <a:rPr lang="en-US" dirty="0" smtClean="0"/>
              <a:t>Next, we need to see  why the </a:t>
            </a:r>
            <a:r>
              <a:rPr lang="en-US" dirty="0"/>
              <a:t>quantity of money </a:t>
            </a:r>
            <a:r>
              <a:rPr lang="en-US" dirty="0" smtClean="0"/>
              <a:t>matters</a:t>
            </a:r>
          </a:p>
          <a:p>
            <a:pPr lvl="1"/>
            <a:r>
              <a:rPr lang="en-US" dirty="0" smtClean="0"/>
              <a:t>In the very next chapter, we’ll discuss the long-run effects of </a:t>
            </a:r>
            <a:r>
              <a:rPr lang="en-US" dirty="0"/>
              <a:t>the quantity of money </a:t>
            </a:r>
            <a:endParaRPr lang="en-US" dirty="0" smtClean="0"/>
          </a:p>
          <a:p>
            <a:pPr lvl="1"/>
            <a:r>
              <a:rPr lang="en-US" dirty="0" smtClean="0"/>
              <a:t>In later chapters, </a:t>
            </a:r>
            <a:r>
              <a:rPr lang="en-US" dirty="0"/>
              <a:t>we’ll discuss the </a:t>
            </a:r>
            <a:r>
              <a:rPr lang="en-US" dirty="0" smtClean="0"/>
              <a:t>short-run </a:t>
            </a:r>
            <a:r>
              <a:rPr lang="en-US" dirty="0"/>
              <a:t>effects </a:t>
            </a:r>
          </a:p>
        </p:txBody>
      </p:sp>
      <p:sp>
        <p:nvSpPr>
          <p:cNvPr id="4" name="Slide Number Placeholder 3"/>
          <p:cNvSpPr>
            <a:spLocks noGrp="1"/>
          </p:cNvSpPr>
          <p:nvPr>
            <p:ph type="sldNum" sz="quarter" idx="4294967295"/>
          </p:nvPr>
        </p:nvSpPr>
        <p:spPr>
          <a:xfrm>
            <a:off x="9347200" y="6245225"/>
            <a:ext cx="2844800" cy="476250"/>
          </a:xfrm>
        </p:spPr>
        <p:txBody>
          <a:bodyPr/>
          <a:lstStyle/>
          <a:p>
            <a:pPr>
              <a:defRPr/>
            </a:pPr>
            <a:fld id="{2F37425F-5E17-4209-B948-B5CE2119E408}" type="slidenum">
              <a:rPr lang="en-US" smtClean="0"/>
              <a:pPr>
                <a:defRPr/>
              </a:pPr>
              <a:t>52</a:t>
            </a:fld>
            <a:endParaRPr lang="en-US" dirty="0"/>
          </a:p>
        </p:txBody>
      </p:sp>
    </p:spTree>
    <p:extLst>
      <p:ext uri="{BB962C8B-B14F-4D97-AF65-F5344CB8AC3E}">
        <p14:creationId xmlns:p14="http://schemas.microsoft.com/office/powerpoint/2010/main" val="72589213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Any Questions?</a:t>
            </a:r>
            <a:endParaRPr lang="en-US" dirty="0"/>
          </a:p>
        </p:txBody>
      </p:sp>
      <p:pic>
        <p:nvPicPr>
          <p:cNvPr id="4" name="Picture 4" descr="AskQues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6775" y="1219200"/>
            <a:ext cx="2716403"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319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Fiat Money Runs on Faith</a:t>
            </a:r>
            <a:endParaRPr lang="en-US" dirty="0"/>
          </a:p>
        </p:txBody>
      </p:sp>
      <p:sp>
        <p:nvSpPr>
          <p:cNvPr id="3" name="Content Placeholder 2"/>
          <p:cNvSpPr>
            <a:spLocks noGrp="1"/>
          </p:cNvSpPr>
          <p:nvPr>
            <p:ph idx="1"/>
          </p:nvPr>
        </p:nvSpPr>
        <p:spPr/>
        <p:txBody>
          <a:bodyPr/>
          <a:lstStyle/>
          <a:p>
            <a:r>
              <a:rPr lang="en-US" dirty="0" smtClean="0"/>
              <a:t>An apple seller accepts money from her customers because she has faith that the money would be accepted </a:t>
            </a:r>
            <a:r>
              <a:rPr lang="en-US" dirty="0"/>
              <a:t>by the banana seller when </a:t>
            </a:r>
            <a:r>
              <a:rPr lang="en-US" dirty="0" smtClean="0"/>
              <a:t>she needs to buy bananas</a:t>
            </a:r>
          </a:p>
          <a:p>
            <a:r>
              <a:rPr lang="en-US" dirty="0" smtClean="0"/>
              <a:t>The banana </a:t>
            </a:r>
            <a:r>
              <a:rPr lang="en-US" dirty="0"/>
              <a:t>seller </a:t>
            </a:r>
            <a:r>
              <a:rPr lang="en-US" dirty="0" smtClean="0"/>
              <a:t>will accept </a:t>
            </a:r>
            <a:r>
              <a:rPr lang="en-US" dirty="0"/>
              <a:t>money from </a:t>
            </a:r>
            <a:r>
              <a:rPr lang="en-US" dirty="0" smtClean="0"/>
              <a:t>his </a:t>
            </a:r>
            <a:r>
              <a:rPr lang="en-US" dirty="0"/>
              <a:t>customer because </a:t>
            </a:r>
            <a:r>
              <a:rPr lang="en-US" dirty="0" smtClean="0"/>
              <a:t>he </a:t>
            </a:r>
            <a:r>
              <a:rPr lang="en-US" dirty="0"/>
              <a:t>has faith that when </a:t>
            </a:r>
            <a:r>
              <a:rPr lang="en-US" dirty="0" smtClean="0"/>
              <a:t>he </a:t>
            </a:r>
            <a:r>
              <a:rPr lang="en-US" dirty="0"/>
              <a:t>needs to buy </a:t>
            </a:r>
            <a:r>
              <a:rPr lang="en-US" dirty="0" smtClean="0"/>
              <a:t>clothes </a:t>
            </a:r>
            <a:r>
              <a:rPr lang="en-US" dirty="0"/>
              <a:t>the </a:t>
            </a:r>
            <a:r>
              <a:rPr lang="en-US" dirty="0" smtClean="0"/>
              <a:t>cloth </a:t>
            </a:r>
            <a:r>
              <a:rPr lang="en-US" dirty="0"/>
              <a:t>seller will accept money </a:t>
            </a:r>
            <a:r>
              <a:rPr lang="en-US" dirty="0" smtClean="0"/>
              <a:t>as payment … and so on and on</a:t>
            </a:r>
          </a:p>
          <a:p>
            <a:r>
              <a:rPr lang="en-US" dirty="0" smtClean="0"/>
              <a:t>A fiat money-based monetary system is a faith-based system</a:t>
            </a:r>
            <a:endParaRPr lang="en-US" dirty="0"/>
          </a:p>
        </p:txBody>
      </p:sp>
      <p:sp>
        <p:nvSpPr>
          <p:cNvPr id="4" name="Footer Placeholder 3"/>
          <p:cNvSpPr>
            <a:spLocks noGrp="1"/>
          </p:cNvSpPr>
          <p:nvPr>
            <p:ph type="ftr" sz="quarter" idx="10"/>
          </p:nvPr>
        </p:nvSpPr>
        <p:spPr/>
        <p:txBody>
          <a:bodyPr/>
          <a:lstStyle/>
          <a:p>
            <a:pPr>
              <a:defRPr/>
            </a:pPr>
            <a:r>
              <a:rPr lang="en-US" smtClean="0"/>
              <a:t>THE MONETARY SYSTEM</a:t>
            </a:r>
            <a:endParaRPr lang="en-US"/>
          </a:p>
        </p:txBody>
      </p:sp>
      <p:sp>
        <p:nvSpPr>
          <p:cNvPr id="5" name="Slide Number Placeholder 4"/>
          <p:cNvSpPr>
            <a:spLocks noGrp="1"/>
          </p:cNvSpPr>
          <p:nvPr>
            <p:ph type="sldNum" sz="quarter" idx="11"/>
          </p:nvPr>
        </p:nvSpPr>
        <p:spPr/>
        <p:txBody>
          <a:bodyPr/>
          <a:lstStyle/>
          <a:p>
            <a:fld id="{5EA0351B-407C-4B7E-B877-BB779320411C}" type="slidenum">
              <a:rPr lang="en-US" altLang="en-US" smtClean="0"/>
              <a:pPr/>
              <a:t>6</a:t>
            </a:fld>
            <a:endParaRPr lang="en-US" altLang="en-US"/>
          </a:p>
        </p:txBody>
      </p:sp>
    </p:spTree>
    <p:extLst>
      <p:ext uri="{BB962C8B-B14F-4D97-AF65-F5344CB8AC3E}">
        <p14:creationId xmlns:p14="http://schemas.microsoft.com/office/powerpoint/2010/main" val="1415177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Monetary System: Outline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Definition of money</a:t>
            </a:r>
          </a:p>
          <a:p>
            <a:r>
              <a:rPr lang="en-US" dirty="0" smtClean="0">
                <a:solidFill>
                  <a:srgbClr val="FF0000"/>
                </a:solidFill>
              </a:rPr>
              <a:t>The uses of money</a:t>
            </a:r>
          </a:p>
          <a:p>
            <a:pPr lvl="1"/>
            <a:r>
              <a:rPr lang="en-US" dirty="0" smtClean="0">
                <a:solidFill>
                  <a:srgbClr val="FF0000"/>
                </a:solidFill>
              </a:rPr>
              <a:t>Medium of exchange</a:t>
            </a:r>
          </a:p>
          <a:p>
            <a:pPr lvl="2"/>
            <a:r>
              <a:rPr lang="en-US" dirty="0" smtClean="0">
                <a:solidFill>
                  <a:srgbClr val="FF0000"/>
                </a:solidFill>
              </a:rPr>
              <a:t>Double coincidence of wants required in barter</a:t>
            </a:r>
          </a:p>
          <a:p>
            <a:pPr lvl="1"/>
            <a:r>
              <a:rPr lang="en-US" dirty="0" smtClean="0">
                <a:solidFill>
                  <a:srgbClr val="FF0000"/>
                </a:solidFill>
              </a:rPr>
              <a:t>Unit of account</a:t>
            </a:r>
          </a:p>
          <a:p>
            <a:pPr lvl="1"/>
            <a:r>
              <a:rPr lang="en-US" dirty="0" smtClean="0">
                <a:solidFill>
                  <a:srgbClr val="FF0000"/>
                </a:solidFill>
              </a:rPr>
              <a:t>Store of value</a:t>
            </a:r>
            <a:endParaRPr lang="en-US" dirty="0">
              <a:solidFill>
                <a:srgbClr val="FF0000"/>
              </a:solidFill>
            </a:endParaRPr>
          </a:p>
          <a:p>
            <a:r>
              <a:rPr lang="en-US" dirty="0" smtClean="0"/>
              <a:t>Measurement of the quantity of money</a:t>
            </a:r>
          </a:p>
          <a:p>
            <a:r>
              <a:rPr lang="en-US" dirty="0" smtClean="0"/>
              <a:t>Central bank and its effect on </a:t>
            </a:r>
            <a:r>
              <a:rPr lang="en-US" dirty="0"/>
              <a:t>the quantity of </a:t>
            </a:r>
            <a:r>
              <a:rPr lang="en-US" dirty="0" smtClean="0"/>
              <a:t>money</a:t>
            </a:r>
          </a:p>
          <a:p>
            <a:pPr lvl="1"/>
            <a:r>
              <a:rPr lang="en-US" dirty="0" smtClean="0"/>
              <a:t>Open market operations</a:t>
            </a:r>
          </a:p>
          <a:p>
            <a:pPr lvl="1"/>
            <a:r>
              <a:rPr lang="en-US" dirty="0" smtClean="0"/>
              <a:t>Lender of last resort lending</a:t>
            </a:r>
            <a:endParaRPr lang="en-US" dirty="0"/>
          </a:p>
          <a:p>
            <a:r>
              <a:rPr lang="en-US" dirty="0" smtClean="0"/>
              <a:t>Ordinary banks’ effect </a:t>
            </a:r>
            <a:r>
              <a:rPr lang="en-US" dirty="0"/>
              <a:t>on the quantity of </a:t>
            </a:r>
            <a:r>
              <a:rPr lang="en-US" dirty="0" smtClean="0"/>
              <a:t>money</a:t>
            </a:r>
          </a:p>
          <a:p>
            <a:pPr lvl="1"/>
            <a:r>
              <a:rPr lang="en-US" dirty="0" smtClean="0"/>
              <a:t>Bank lending and the quantity of money</a:t>
            </a:r>
          </a:p>
          <a:p>
            <a:pPr lvl="1"/>
            <a:r>
              <a:rPr lang="en-US" dirty="0" smtClean="0"/>
              <a:t>Central bank’s control of banks’ lending</a:t>
            </a:r>
          </a:p>
          <a:p>
            <a:r>
              <a:rPr lang="en-US" dirty="0" smtClean="0"/>
              <a:t>Central bank’s imperfect control over </a:t>
            </a:r>
            <a:r>
              <a:rPr lang="en-US" dirty="0"/>
              <a:t>the quantity of money</a:t>
            </a:r>
            <a:endParaRPr lang="en-US" dirty="0" smtClean="0"/>
          </a:p>
          <a:p>
            <a:endParaRPr lang="en-US" dirty="0"/>
          </a:p>
          <a:p>
            <a:endParaRPr lang="en-US" dirty="0"/>
          </a:p>
        </p:txBody>
      </p:sp>
      <p:sp>
        <p:nvSpPr>
          <p:cNvPr id="4" name="Footer Placeholder 3"/>
          <p:cNvSpPr>
            <a:spLocks noGrp="1"/>
          </p:cNvSpPr>
          <p:nvPr>
            <p:ph type="ftr" sz="quarter" idx="10"/>
          </p:nvPr>
        </p:nvSpPr>
        <p:spPr/>
        <p:txBody>
          <a:bodyPr/>
          <a:lstStyle/>
          <a:p>
            <a:pPr>
              <a:defRPr/>
            </a:pPr>
            <a:r>
              <a:rPr lang="en-US" smtClean="0"/>
              <a:t>THE MONETARY SYSTEM</a:t>
            </a:r>
            <a:endParaRPr lang="en-US"/>
          </a:p>
        </p:txBody>
      </p:sp>
      <p:sp>
        <p:nvSpPr>
          <p:cNvPr id="5" name="Slide Number Placeholder 4"/>
          <p:cNvSpPr>
            <a:spLocks noGrp="1"/>
          </p:cNvSpPr>
          <p:nvPr>
            <p:ph type="sldNum" sz="quarter" idx="11"/>
          </p:nvPr>
        </p:nvSpPr>
        <p:spPr/>
        <p:txBody>
          <a:bodyPr/>
          <a:lstStyle/>
          <a:p>
            <a:fld id="{5EA0351B-407C-4B7E-B877-BB779320411C}" type="slidenum">
              <a:rPr lang="en-US" altLang="en-US" smtClean="0"/>
              <a:pPr/>
              <a:t>7</a:t>
            </a:fld>
            <a:endParaRPr lang="en-US" altLang="en-US"/>
          </a:p>
        </p:txBody>
      </p:sp>
    </p:spTree>
    <p:extLst>
      <p:ext uri="{BB962C8B-B14F-4D97-AF65-F5344CB8AC3E}">
        <p14:creationId xmlns:p14="http://schemas.microsoft.com/office/powerpoint/2010/main" val="2310720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l"/>
            <a:r>
              <a:rPr lang="en-US" altLang="en-US" sz="3200" dirty="0"/>
              <a:t>The Meaning of Money: The Functions of Money</a:t>
            </a:r>
          </a:p>
        </p:txBody>
      </p:sp>
      <p:sp>
        <p:nvSpPr>
          <p:cNvPr id="8195" name="Rectangle 3"/>
          <p:cNvSpPr>
            <a:spLocks noGrp="1" noChangeArrowheads="1"/>
          </p:cNvSpPr>
          <p:nvPr>
            <p:ph type="body" idx="1"/>
          </p:nvPr>
        </p:nvSpPr>
        <p:spPr/>
        <p:txBody>
          <a:bodyPr/>
          <a:lstStyle/>
          <a:p>
            <a:r>
              <a:rPr lang="en-US" altLang="en-US" dirty="0" smtClean="0"/>
              <a:t>Our faith in money makes it useful</a:t>
            </a:r>
          </a:p>
          <a:p>
            <a:r>
              <a:rPr lang="en-US" altLang="en-US" dirty="0" smtClean="0"/>
              <a:t>Money has three uses:</a:t>
            </a:r>
          </a:p>
          <a:p>
            <a:pPr lvl="1"/>
            <a:r>
              <a:rPr lang="en-US" altLang="en-US" dirty="0" smtClean="0">
                <a:solidFill>
                  <a:srgbClr val="0070C0"/>
                </a:solidFill>
              </a:rPr>
              <a:t>Medium of exchange</a:t>
            </a:r>
          </a:p>
          <a:p>
            <a:pPr lvl="2"/>
            <a:r>
              <a:rPr lang="en-US" altLang="en-US" dirty="0" smtClean="0"/>
              <a:t>Money is the item </a:t>
            </a:r>
            <a:r>
              <a:rPr lang="en-US" altLang="en-US" dirty="0"/>
              <a:t>that buyers give to sellers when they want to purchase goods and services</a:t>
            </a:r>
            <a:endParaRPr lang="en-US" altLang="en-US" dirty="0" smtClean="0"/>
          </a:p>
          <a:p>
            <a:pPr lvl="1"/>
            <a:r>
              <a:rPr lang="en-US" altLang="en-US" dirty="0" smtClean="0">
                <a:solidFill>
                  <a:srgbClr val="0070C0"/>
                </a:solidFill>
              </a:rPr>
              <a:t>Unit of account</a:t>
            </a:r>
          </a:p>
          <a:p>
            <a:pPr lvl="2"/>
            <a:r>
              <a:rPr lang="en-US" altLang="en-US" dirty="0" smtClean="0"/>
              <a:t>Money is the yardstick </a:t>
            </a:r>
            <a:r>
              <a:rPr lang="en-US" altLang="en-US" dirty="0"/>
              <a:t>people use to post prices and record debts</a:t>
            </a:r>
            <a:endParaRPr lang="en-US" altLang="en-US" dirty="0" smtClean="0"/>
          </a:p>
          <a:p>
            <a:pPr lvl="1"/>
            <a:r>
              <a:rPr lang="en-US" altLang="en-US" dirty="0" smtClean="0">
                <a:solidFill>
                  <a:srgbClr val="0070C0"/>
                </a:solidFill>
              </a:rPr>
              <a:t>Store of value</a:t>
            </a:r>
          </a:p>
          <a:p>
            <a:pPr lvl="2"/>
            <a:r>
              <a:rPr lang="en-US" altLang="en-US" dirty="0" smtClean="0"/>
              <a:t>Money is an item </a:t>
            </a:r>
            <a:r>
              <a:rPr lang="en-US" altLang="en-US" dirty="0"/>
              <a:t>that people can use to transfer purchasing power from the present to the future</a:t>
            </a:r>
            <a:endParaRPr lang="en-US" altLang="en-US" dirty="0" smtClean="0"/>
          </a:p>
          <a:p>
            <a:pPr lvl="1"/>
            <a:endParaRPr lang="en-US" altLang="en-US" dirty="0"/>
          </a:p>
        </p:txBody>
      </p:sp>
      <p:sp>
        <p:nvSpPr>
          <p:cNvPr id="819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Calibri" panose="020F0502020204030204" pitchFamily="34" charset="0"/>
              </a:defRPr>
            </a:lvl1pPr>
            <a:lvl2pPr marL="742950" indent="-285750">
              <a:spcBef>
                <a:spcPct val="20000"/>
              </a:spcBef>
              <a:buChar char="•"/>
              <a:defRPr sz="2800">
                <a:solidFill>
                  <a:schemeClr val="tx1"/>
                </a:solidFill>
                <a:latin typeface="Calibri" panose="020F0502020204030204" pitchFamily="34" charset="0"/>
              </a:defRPr>
            </a:lvl2pPr>
            <a:lvl3pPr marL="1143000" indent="-228600">
              <a:spcBef>
                <a:spcPct val="20000"/>
              </a:spcBef>
              <a:buChar char="•"/>
              <a:defRPr sz="2400">
                <a:solidFill>
                  <a:schemeClr val="tx1"/>
                </a:solidFill>
                <a:latin typeface="Calibri" panose="020F0502020204030204" pitchFamily="34" charset="0"/>
              </a:defRPr>
            </a:lvl3pPr>
            <a:lvl4pPr marL="1600200" indent="-228600">
              <a:spcBef>
                <a:spcPct val="20000"/>
              </a:spcBef>
              <a:buChar char="•"/>
              <a:defRPr>
                <a:solidFill>
                  <a:schemeClr val="tx1"/>
                </a:solidFill>
                <a:latin typeface="Calibri" panose="020F0502020204030204" pitchFamily="34" charset="0"/>
              </a:defRPr>
            </a:lvl4pPr>
            <a:lvl5pPr marL="2057400" indent="-228600">
              <a:spcBef>
                <a:spcPct val="20000"/>
              </a:spcBef>
              <a:buChar char="•"/>
              <a:defRPr sz="16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16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16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16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1600">
                <a:solidFill>
                  <a:schemeClr val="tx1"/>
                </a:solidFill>
                <a:latin typeface="Calibri" panose="020F0502020204030204" pitchFamily="34" charset="0"/>
              </a:defRPr>
            </a:lvl9pPr>
          </a:lstStyle>
          <a:p>
            <a:pPr>
              <a:spcBef>
                <a:spcPct val="0"/>
              </a:spcBef>
              <a:buFontTx/>
              <a:buNone/>
            </a:pPr>
            <a:r>
              <a:rPr lang="en-US" altLang="en-US" sz="1400">
                <a:latin typeface="Arial Unicode MS" pitchFamily="34" charset="-128"/>
              </a:rPr>
              <a:t>THE MONETARY SYSTEM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Barter System to Monetary System</a:t>
            </a:r>
            <a:endParaRPr lang="en-US" dirty="0"/>
          </a:p>
        </p:txBody>
      </p:sp>
      <p:sp>
        <p:nvSpPr>
          <p:cNvPr id="3" name="Content Placeholder 2"/>
          <p:cNvSpPr>
            <a:spLocks noGrp="1"/>
          </p:cNvSpPr>
          <p:nvPr>
            <p:ph idx="1"/>
          </p:nvPr>
        </p:nvSpPr>
        <p:spPr/>
        <p:txBody>
          <a:bodyPr/>
          <a:lstStyle/>
          <a:p>
            <a:r>
              <a:rPr lang="en-US" dirty="0" smtClean="0"/>
              <a:t>Economic transactions originally used the </a:t>
            </a:r>
            <a:r>
              <a:rPr lang="en-US" i="1" dirty="0" smtClean="0"/>
              <a:t>barter system</a:t>
            </a:r>
          </a:p>
          <a:p>
            <a:pPr lvl="1"/>
            <a:r>
              <a:rPr lang="en-US" dirty="0" smtClean="0"/>
              <a:t>In a barter system, people exchanged goods and services for other goods and services</a:t>
            </a:r>
          </a:p>
          <a:p>
            <a:r>
              <a:rPr lang="en-US" dirty="0" smtClean="0"/>
              <a:t>But this was inconvenient, as it required a </a:t>
            </a:r>
            <a:r>
              <a:rPr lang="en-US" i="1" dirty="0" smtClean="0"/>
              <a:t>double coincidence of wants</a:t>
            </a:r>
          </a:p>
          <a:p>
            <a:r>
              <a:rPr lang="en-US" dirty="0" smtClean="0"/>
              <a:t>Eventually we invented </a:t>
            </a:r>
            <a:r>
              <a:rPr lang="en-US" i="1" dirty="0" smtClean="0"/>
              <a:t>money</a:t>
            </a:r>
          </a:p>
          <a:p>
            <a:r>
              <a:rPr lang="en-US" dirty="0" smtClean="0"/>
              <a:t>Thereafter, economic transactions have used the </a:t>
            </a:r>
            <a:r>
              <a:rPr lang="en-US" i="1" dirty="0" smtClean="0"/>
              <a:t>monetary system</a:t>
            </a:r>
            <a:endParaRPr lang="en-US" i="1" dirty="0"/>
          </a:p>
        </p:txBody>
      </p:sp>
      <p:sp>
        <p:nvSpPr>
          <p:cNvPr id="4" name="Footer Placeholder 3"/>
          <p:cNvSpPr>
            <a:spLocks noGrp="1"/>
          </p:cNvSpPr>
          <p:nvPr>
            <p:ph type="ftr" sz="quarter" idx="10"/>
          </p:nvPr>
        </p:nvSpPr>
        <p:spPr/>
        <p:txBody>
          <a:bodyPr/>
          <a:lstStyle/>
          <a:p>
            <a:pPr>
              <a:defRPr/>
            </a:pPr>
            <a:r>
              <a:rPr lang="en-US" smtClean="0"/>
              <a:t>THE MONETARY SYSTEM</a:t>
            </a:r>
            <a:endParaRPr lang="en-US"/>
          </a:p>
        </p:txBody>
      </p:sp>
      <p:sp>
        <p:nvSpPr>
          <p:cNvPr id="5" name="Slide Number Placeholder 4"/>
          <p:cNvSpPr>
            <a:spLocks noGrp="1"/>
          </p:cNvSpPr>
          <p:nvPr>
            <p:ph type="sldNum" sz="quarter" idx="11"/>
          </p:nvPr>
        </p:nvSpPr>
        <p:spPr/>
        <p:txBody>
          <a:bodyPr/>
          <a:lstStyle/>
          <a:p>
            <a:fld id="{5EA0351B-407C-4B7E-B877-BB779320411C}" type="slidenum">
              <a:rPr lang="en-US" altLang="en-US" smtClean="0"/>
              <a:pPr/>
              <a:t>9</a:t>
            </a:fld>
            <a:endParaRPr lang="en-US" altLang="en-US"/>
          </a:p>
        </p:txBody>
      </p:sp>
    </p:spTree>
    <p:extLst>
      <p:ext uri="{BB962C8B-B14F-4D97-AF65-F5344CB8AC3E}">
        <p14:creationId xmlns:p14="http://schemas.microsoft.com/office/powerpoint/2010/main" val="30372838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1.8|2|1.3"/>
</p:tagLst>
</file>

<file path=ppt/tags/tag2.xml><?xml version="1.0" encoding="utf-8"?>
<p:tagLst xmlns:a="http://schemas.openxmlformats.org/drawingml/2006/main" xmlns:r="http://schemas.openxmlformats.org/officeDocument/2006/relationships" xmlns:p="http://schemas.openxmlformats.org/presentationml/2006/main">
  <p:tag name="TIMING" val="|7|1.8|2|1.3"/>
</p:tagLst>
</file>

<file path=ppt/tags/tag3.xml><?xml version="1.0" encoding="utf-8"?>
<p:tagLst xmlns:a="http://schemas.openxmlformats.org/drawingml/2006/main" xmlns:r="http://schemas.openxmlformats.org/officeDocument/2006/relationships" xmlns:p="http://schemas.openxmlformats.org/presentationml/2006/main">
  <p:tag name="TIMING" val="|7|1.8|2|1.3"/>
</p:tagLst>
</file>

<file path=ppt/theme/theme1.xml><?xml version="1.0" encoding="utf-8"?>
<a:theme xmlns:a="http://schemas.openxmlformats.org/drawingml/2006/main" name="3etemplate">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E5"/>
      </a:hlink>
      <a:folHlink>
        <a:srgbClr val="5959F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3e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e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e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e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e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e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E:\Mankiw Lecture PPT\New Word Outllines\3etemplate.pot</Template>
  <TotalTime>2056</TotalTime>
  <Words>3663</Words>
  <Application>Microsoft Office PowerPoint</Application>
  <PresentationFormat>Widescreen</PresentationFormat>
  <Paragraphs>413</Paragraphs>
  <Slides>53</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59" baseType="lpstr">
      <vt:lpstr>Arial</vt:lpstr>
      <vt:lpstr>Arial Unicode MS</vt:lpstr>
      <vt:lpstr>Calibri</vt:lpstr>
      <vt:lpstr>Times New Roman</vt:lpstr>
      <vt:lpstr>3etemplate</vt:lpstr>
      <vt:lpstr>Image</vt:lpstr>
      <vt:lpstr>PowerPoint Presentation</vt:lpstr>
      <vt:lpstr>11</vt:lpstr>
      <vt:lpstr>The Monetary System: Outline</vt:lpstr>
      <vt:lpstr>Different Kinds of Money</vt:lpstr>
      <vt:lpstr>Fiat Money Runs on Faith</vt:lpstr>
      <vt:lpstr>Fiat Money Runs on Faith</vt:lpstr>
      <vt:lpstr>The Monetary System: Outline</vt:lpstr>
      <vt:lpstr>The Meaning of Money: The Functions of Money</vt:lpstr>
      <vt:lpstr>Barter System to Monetary System</vt:lpstr>
      <vt:lpstr>Measuring the quantity of money</vt:lpstr>
      <vt:lpstr>Measuring the Quantity of Money</vt:lpstr>
      <vt:lpstr>Measuring the Quantity of Money</vt:lpstr>
      <vt:lpstr>Measuring the Quantity of Money</vt:lpstr>
      <vt:lpstr>Measuring the Quantity of Money: February 2018</vt:lpstr>
      <vt:lpstr>Measuring the Quantity of Money: Liquidity</vt:lpstr>
      <vt:lpstr>Video</vt:lpstr>
      <vt:lpstr>The Monetary System: Outline</vt:lpstr>
      <vt:lpstr>Central banks</vt:lpstr>
      <vt:lpstr>Central Banks</vt:lpstr>
      <vt:lpstr>THE FEDERAL RESERVE SYSTEM</vt:lpstr>
      <vt:lpstr>The Central Bank and Commercial Banks</vt:lpstr>
      <vt:lpstr>Central Bank Buys Financial Assets From a Bank</vt:lpstr>
      <vt:lpstr>How Monetary Policy Works</vt:lpstr>
      <vt:lpstr>Central Bank Lends Directly to a Bank</vt:lpstr>
      <vt:lpstr>How Monetary Policy Works</vt:lpstr>
      <vt:lpstr>When banks make loans, the quantity of money increases</vt:lpstr>
      <vt:lpstr>When banks make loans, the quantity of money increases</vt:lpstr>
      <vt:lpstr>Lower reserve ratios lead to higher money creation</vt:lpstr>
      <vt:lpstr>Open Market Operations: Central Bank’s Main Weapon</vt:lpstr>
      <vt:lpstr>How Monetary Policy Works: Open Market Operations</vt:lpstr>
      <vt:lpstr>How Monetary Policy Works: Direct Lending</vt:lpstr>
      <vt:lpstr>How Monetary Policy Works: Let’s Continue the Example</vt:lpstr>
      <vt:lpstr>The Money Multiplier</vt:lpstr>
      <vt:lpstr>How Monetary Policy Works</vt:lpstr>
      <vt:lpstr>The Money Multiplier</vt:lpstr>
      <vt:lpstr>The Money Multiplier</vt:lpstr>
      <vt:lpstr>The Money Multiplier</vt:lpstr>
      <vt:lpstr>The role of households’ currency-deposit ratios</vt:lpstr>
      <vt:lpstr>The role of households’ currency-deposit ratios</vt:lpstr>
      <vt:lpstr>How Monetary Policy Works: To Sum Up</vt:lpstr>
      <vt:lpstr>Banks and the Money Supply: Fractional-Reserve Banking</vt:lpstr>
      <vt:lpstr>Video</vt:lpstr>
      <vt:lpstr>How central banks control the economy’s quantity of money</vt:lpstr>
      <vt:lpstr>THE FED’S TOOLS OF MONETARY CONTROL</vt:lpstr>
      <vt:lpstr>Fed’s Tools of Monetary Control: Open Market Operations</vt:lpstr>
      <vt:lpstr>Fed’s Tools of Monetary Control: Discount Rate</vt:lpstr>
      <vt:lpstr>Fed’s Tools of Monetary Control: Interest on Reserves</vt:lpstr>
      <vt:lpstr>Fed’s Tools of Monetary Control: Problems in Controlling the Money Supply</vt:lpstr>
      <vt:lpstr>Fed’s Tools of Monetary Control: Problems in Controlling the Money Supply</vt:lpstr>
      <vt:lpstr>Fed’s Tools of Monetary Control: Problems in Controlling the Money Supply</vt:lpstr>
      <vt:lpstr>Fed’s Tools of Monetary Control: Problems in Controlling the Money Supply</vt:lpstr>
      <vt:lpstr>What’s Next?</vt:lpstr>
      <vt:lpstr>Any Questions?</vt:lpstr>
    </vt:vector>
  </TitlesOfParts>
  <Company>Long Island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29 The Monetary System</dc:title>
  <dc:creator>Udayan Roy</dc:creator>
  <cp:lastModifiedBy>Udayan Roy</cp:lastModifiedBy>
  <cp:revision>168</cp:revision>
  <dcterms:created xsi:type="dcterms:W3CDTF">2003-02-03T22:55:04Z</dcterms:created>
  <dcterms:modified xsi:type="dcterms:W3CDTF">2023-03-16T11:26:38Z</dcterms:modified>
</cp:coreProperties>
</file>