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863" r:id="rId1"/>
  </p:sldMasterIdLst>
  <p:notesMasterIdLst>
    <p:notesMasterId r:id="rId85"/>
  </p:notesMasterIdLst>
  <p:sldIdLst>
    <p:sldId id="256" r:id="rId2"/>
    <p:sldId id="336" r:id="rId3"/>
    <p:sldId id="308" r:id="rId4"/>
    <p:sldId id="310" r:id="rId5"/>
    <p:sldId id="257" r:id="rId6"/>
    <p:sldId id="258" r:id="rId7"/>
    <p:sldId id="260" r:id="rId8"/>
    <p:sldId id="259" r:id="rId9"/>
    <p:sldId id="309" r:id="rId10"/>
    <p:sldId id="337" r:id="rId11"/>
    <p:sldId id="352" r:id="rId12"/>
    <p:sldId id="353" r:id="rId13"/>
    <p:sldId id="354" r:id="rId14"/>
    <p:sldId id="261" r:id="rId15"/>
    <p:sldId id="262" r:id="rId16"/>
    <p:sldId id="338" r:id="rId17"/>
    <p:sldId id="341" r:id="rId18"/>
    <p:sldId id="263" r:id="rId19"/>
    <p:sldId id="339" r:id="rId20"/>
    <p:sldId id="340" r:id="rId21"/>
    <p:sldId id="265" r:id="rId22"/>
    <p:sldId id="301" r:id="rId23"/>
    <p:sldId id="302" r:id="rId24"/>
    <p:sldId id="268" r:id="rId25"/>
    <p:sldId id="355" r:id="rId26"/>
    <p:sldId id="356" r:id="rId27"/>
    <p:sldId id="312" r:id="rId28"/>
    <p:sldId id="315" r:id="rId29"/>
    <p:sldId id="311" r:id="rId30"/>
    <p:sldId id="269" r:id="rId31"/>
    <p:sldId id="270" r:id="rId32"/>
    <p:sldId id="271" r:id="rId33"/>
    <p:sldId id="316" r:id="rId34"/>
    <p:sldId id="272" r:id="rId35"/>
    <p:sldId id="342" r:id="rId36"/>
    <p:sldId id="313" r:id="rId37"/>
    <p:sldId id="314" r:id="rId38"/>
    <p:sldId id="327" r:id="rId39"/>
    <p:sldId id="278" r:id="rId40"/>
    <p:sldId id="345" r:id="rId41"/>
    <p:sldId id="346" r:id="rId42"/>
    <p:sldId id="279" r:id="rId43"/>
    <p:sldId id="304" r:id="rId44"/>
    <p:sldId id="305" r:id="rId45"/>
    <p:sldId id="282" r:id="rId46"/>
    <p:sldId id="322" r:id="rId47"/>
    <p:sldId id="323" r:id="rId48"/>
    <p:sldId id="326" r:id="rId49"/>
    <p:sldId id="324" r:id="rId50"/>
    <p:sldId id="325" r:id="rId51"/>
    <p:sldId id="333" r:id="rId52"/>
    <p:sldId id="349" r:id="rId53"/>
    <p:sldId id="351" r:id="rId54"/>
    <p:sldId id="350" r:id="rId55"/>
    <p:sldId id="283" r:id="rId56"/>
    <p:sldId id="328" r:id="rId57"/>
    <p:sldId id="343" r:id="rId58"/>
    <p:sldId id="285" r:id="rId59"/>
    <p:sldId id="286" r:id="rId60"/>
    <p:sldId id="334" r:id="rId61"/>
    <p:sldId id="287" r:id="rId62"/>
    <p:sldId id="288" r:id="rId63"/>
    <p:sldId id="289" r:id="rId64"/>
    <p:sldId id="347" r:id="rId65"/>
    <p:sldId id="348" r:id="rId66"/>
    <p:sldId id="290" r:id="rId67"/>
    <p:sldId id="329" r:id="rId68"/>
    <p:sldId id="291" r:id="rId69"/>
    <p:sldId id="307" r:id="rId70"/>
    <p:sldId id="292" r:id="rId71"/>
    <p:sldId id="294" r:id="rId72"/>
    <p:sldId id="295" r:id="rId73"/>
    <p:sldId id="330" r:id="rId74"/>
    <p:sldId id="331" r:id="rId75"/>
    <p:sldId id="332" r:id="rId76"/>
    <p:sldId id="335" r:id="rId77"/>
    <p:sldId id="319" r:id="rId78"/>
    <p:sldId id="344" r:id="rId79"/>
    <p:sldId id="296" r:id="rId80"/>
    <p:sldId id="297" r:id="rId81"/>
    <p:sldId id="298" r:id="rId82"/>
    <p:sldId id="299" r:id="rId83"/>
    <p:sldId id="300" r:id="rId8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800000"/>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0" autoAdjust="0"/>
    <p:restoredTop sz="88007" autoAdjust="0"/>
  </p:normalViewPr>
  <p:slideViewPr>
    <p:cSldViewPr snapToGrid="0">
      <p:cViewPr varScale="1">
        <p:scale>
          <a:sx n="60" d="100"/>
          <a:sy n="60" d="100"/>
        </p:scale>
        <p:origin x="884" y="56"/>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11028"/>
    </p:cViewPr>
  </p:sorterViewPr>
  <p:notesViewPr>
    <p:cSldViewPr snapToGrid="0">
      <p:cViewPr varScale="1">
        <p:scale>
          <a:sx n="40" d="100"/>
          <a:sy n="40" d="100"/>
        </p:scale>
        <p:origin x="-1500"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tableStyles" Target="tableStyle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viewProps" Target="view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830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ltLang="en-US"/>
          </a:p>
        </p:txBody>
      </p:sp>
      <p:sp>
        <p:nvSpPr>
          <p:cNvPr id="98307"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ltLang="en-US"/>
          </a:p>
        </p:txBody>
      </p:sp>
      <p:sp>
        <p:nvSpPr>
          <p:cNvPr id="17412"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9"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en-US" noProof="0" smtClean="0"/>
              <a:t>Click to edit Master text styles</a:t>
            </a:r>
          </a:p>
          <a:p>
            <a:pPr lvl="1"/>
            <a:r>
              <a:rPr lang="en-US" altLang="en-US" noProof="0" smtClean="0"/>
              <a:t>Second level</a:t>
            </a:r>
          </a:p>
          <a:p>
            <a:pPr lvl="2"/>
            <a:r>
              <a:rPr lang="en-US" altLang="en-US" noProof="0" smtClean="0"/>
              <a:t>Third level</a:t>
            </a:r>
          </a:p>
          <a:p>
            <a:pPr lvl="3"/>
            <a:r>
              <a:rPr lang="en-US" altLang="en-US" noProof="0" smtClean="0"/>
              <a:t>Fourth level</a:t>
            </a:r>
          </a:p>
          <a:p>
            <a:pPr lvl="4"/>
            <a:r>
              <a:rPr lang="en-US" altLang="en-US" noProof="0" smtClean="0"/>
              <a:t>Fifth level</a:t>
            </a:r>
          </a:p>
        </p:txBody>
      </p:sp>
      <p:sp>
        <p:nvSpPr>
          <p:cNvPr id="98310"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ltLang="en-US"/>
          </a:p>
        </p:txBody>
      </p:sp>
      <p:sp>
        <p:nvSpPr>
          <p:cNvPr id="98311"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88DFBDD5-83A1-49A1-B99A-FE72EA0E97A8}"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0989D58F-D767-442C-8673-630E091B525E}" type="slidenum">
              <a:rPr lang="en-US" altLang="en-US" sz="1200"/>
              <a:pPr/>
              <a:t>1</a:t>
            </a:fld>
            <a:endParaRPr lang="en-US" altLang="en-US" sz="1200"/>
          </a:p>
        </p:txBody>
      </p:sp>
      <p:sp>
        <p:nvSpPr>
          <p:cNvPr id="19459" name="Rectangle 2"/>
          <p:cNvSpPr>
            <a:spLocks noGrp="1" noRot="1" noChangeAspect="1" noChangeArrowheads="1" noTextEdit="1"/>
          </p:cNvSpPr>
          <p:nvPr>
            <p:ph type="sldImg"/>
          </p:nvPr>
        </p:nvSpPr>
        <p:spPr>
          <a:xfrm>
            <a:off x="381000" y="685800"/>
            <a:ext cx="6096000" cy="3429000"/>
          </a:xfrm>
          <a:ln/>
        </p:spPr>
      </p:sp>
      <p:sp>
        <p:nvSpPr>
          <p:cNvPr id="194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EE7FC99C-0049-4CBE-9103-5A6A351E5532}" type="slidenum">
              <a:rPr lang="en-US" altLang="en-US" sz="1200"/>
              <a:pPr/>
              <a:t>18</a:t>
            </a:fld>
            <a:endParaRPr lang="en-US" altLang="en-US" sz="1200"/>
          </a:p>
        </p:txBody>
      </p:sp>
      <p:sp>
        <p:nvSpPr>
          <p:cNvPr id="36867" name="Rectangle 2"/>
          <p:cNvSpPr>
            <a:spLocks noGrp="1" noRot="1" noChangeAspect="1" noChangeArrowheads="1" noTextEdit="1"/>
          </p:cNvSpPr>
          <p:nvPr>
            <p:ph type="sldImg"/>
          </p:nvPr>
        </p:nvSpPr>
        <p:spPr>
          <a:xfrm>
            <a:off x="381000" y="685800"/>
            <a:ext cx="6096000" cy="3429000"/>
          </a:xfrm>
          <a:ln/>
        </p:spPr>
      </p:sp>
      <p:sp>
        <p:nvSpPr>
          <p:cNvPr id="36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EE7FC99C-0049-4CBE-9103-5A6A351E5532}" type="slidenum">
              <a:rPr lang="en-US" altLang="en-US" sz="1200"/>
              <a:pPr/>
              <a:t>19</a:t>
            </a:fld>
            <a:endParaRPr lang="en-US" altLang="en-US" sz="1200"/>
          </a:p>
        </p:txBody>
      </p:sp>
      <p:sp>
        <p:nvSpPr>
          <p:cNvPr id="36867" name="Rectangle 2"/>
          <p:cNvSpPr>
            <a:spLocks noGrp="1" noRot="1" noChangeAspect="1" noChangeArrowheads="1" noTextEdit="1"/>
          </p:cNvSpPr>
          <p:nvPr>
            <p:ph type="sldImg"/>
          </p:nvPr>
        </p:nvSpPr>
        <p:spPr>
          <a:xfrm>
            <a:off x="381000" y="685800"/>
            <a:ext cx="6096000" cy="3429000"/>
          </a:xfrm>
          <a:ln/>
        </p:spPr>
      </p:sp>
      <p:sp>
        <p:nvSpPr>
          <p:cNvPr id="36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19380566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623E1B7A-AA44-4AF8-9DB5-2DDAEBBB1B38}" type="slidenum">
              <a:rPr lang="en-US" altLang="en-US" sz="1200"/>
              <a:pPr/>
              <a:t>20</a:t>
            </a:fld>
            <a:endParaRPr lang="en-US" altLang="en-US" sz="1200"/>
          </a:p>
        </p:txBody>
      </p:sp>
      <p:sp>
        <p:nvSpPr>
          <p:cNvPr id="40963" name="Rectangle 2"/>
          <p:cNvSpPr>
            <a:spLocks noGrp="1" noRot="1" noChangeAspect="1" noChangeArrowheads="1" noTextEdit="1"/>
          </p:cNvSpPr>
          <p:nvPr>
            <p:ph type="sldImg"/>
          </p:nvPr>
        </p:nvSpPr>
        <p:spPr>
          <a:xfrm>
            <a:off x="381000" y="685800"/>
            <a:ext cx="6096000" cy="3429000"/>
          </a:xfrm>
          <a:ln/>
        </p:spPr>
      </p:sp>
      <p:sp>
        <p:nvSpPr>
          <p:cNvPr id="40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13156027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4127C1A3-CE0A-4D89-9351-2376A4FF5F66}" type="slidenum">
              <a:rPr lang="en-US" altLang="en-US" sz="1200"/>
              <a:pPr/>
              <a:t>21</a:t>
            </a:fld>
            <a:endParaRPr lang="en-US" altLang="en-US" sz="1200"/>
          </a:p>
        </p:txBody>
      </p:sp>
      <p:sp>
        <p:nvSpPr>
          <p:cNvPr id="38915" name="Rectangle 2"/>
          <p:cNvSpPr>
            <a:spLocks noGrp="1" noRot="1" noChangeAspect="1" noChangeArrowheads="1" noTextEdit="1"/>
          </p:cNvSpPr>
          <p:nvPr>
            <p:ph type="sldImg"/>
          </p:nvPr>
        </p:nvSpPr>
        <p:spPr>
          <a:xfrm>
            <a:off x="381000" y="685800"/>
            <a:ext cx="6096000" cy="3429000"/>
          </a:xfrm>
          <a:ln/>
        </p:spPr>
      </p:sp>
      <p:sp>
        <p:nvSpPr>
          <p:cNvPr id="389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623E1B7A-AA44-4AF8-9DB5-2DDAEBBB1B38}" type="slidenum">
              <a:rPr lang="en-US" altLang="en-US" sz="1200"/>
              <a:pPr/>
              <a:t>22</a:t>
            </a:fld>
            <a:endParaRPr lang="en-US" altLang="en-US" sz="1200"/>
          </a:p>
        </p:txBody>
      </p:sp>
      <p:sp>
        <p:nvSpPr>
          <p:cNvPr id="40963" name="Rectangle 2"/>
          <p:cNvSpPr>
            <a:spLocks noGrp="1" noRot="1" noChangeAspect="1" noChangeArrowheads="1" noTextEdit="1"/>
          </p:cNvSpPr>
          <p:nvPr>
            <p:ph type="sldImg"/>
          </p:nvPr>
        </p:nvSpPr>
        <p:spPr>
          <a:xfrm>
            <a:off x="381000" y="685800"/>
            <a:ext cx="6096000" cy="3429000"/>
          </a:xfrm>
          <a:ln/>
        </p:spPr>
      </p:sp>
      <p:sp>
        <p:nvSpPr>
          <p:cNvPr id="40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00B00336-A31A-45FD-B885-181E9616CF80}" type="slidenum">
              <a:rPr lang="en-US" altLang="en-US" sz="1200"/>
              <a:pPr/>
              <a:t>23</a:t>
            </a:fld>
            <a:endParaRPr lang="en-US" altLang="en-US" sz="1200"/>
          </a:p>
        </p:txBody>
      </p:sp>
      <p:sp>
        <p:nvSpPr>
          <p:cNvPr id="43011" name="Rectangle 2"/>
          <p:cNvSpPr>
            <a:spLocks noGrp="1" noRot="1" noChangeAspect="1" noChangeArrowheads="1" noTextEdit="1"/>
          </p:cNvSpPr>
          <p:nvPr>
            <p:ph type="sldImg"/>
          </p:nvPr>
        </p:nvSpPr>
        <p:spPr>
          <a:xfrm>
            <a:off x="381000" y="685800"/>
            <a:ext cx="6096000" cy="3429000"/>
          </a:xfrm>
          <a:ln/>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2F782084-CDD9-4912-B706-73F9BD7DE5FA}" type="slidenum">
              <a:rPr lang="en-US" altLang="en-US" sz="1200"/>
              <a:pPr/>
              <a:t>24</a:t>
            </a:fld>
            <a:endParaRPr lang="en-US" altLang="en-US" sz="1200"/>
          </a:p>
        </p:txBody>
      </p:sp>
      <p:sp>
        <p:nvSpPr>
          <p:cNvPr id="45059" name="Rectangle 2"/>
          <p:cNvSpPr>
            <a:spLocks noGrp="1" noRot="1" noChangeAspect="1" noChangeArrowheads="1" noTextEdit="1"/>
          </p:cNvSpPr>
          <p:nvPr>
            <p:ph type="sldImg"/>
          </p:nvPr>
        </p:nvSpPr>
        <p:spPr>
          <a:xfrm>
            <a:off x="381000" y="685800"/>
            <a:ext cx="6096000" cy="3429000"/>
          </a:xfrm>
          <a:ln/>
        </p:spPr>
      </p:sp>
      <p:sp>
        <p:nvSpPr>
          <p:cNvPr id="45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623E1B7A-AA44-4AF8-9DB5-2DDAEBBB1B38}" type="slidenum">
              <a:rPr lang="en-US" altLang="en-US" sz="1200"/>
              <a:pPr/>
              <a:t>25</a:t>
            </a:fld>
            <a:endParaRPr lang="en-US" altLang="en-US" sz="1200"/>
          </a:p>
        </p:txBody>
      </p:sp>
      <p:sp>
        <p:nvSpPr>
          <p:cNvPr id="40963" name="Rectangle 2"/>
          <p:cNvSpPr>
            <a:spLocks noGrp="1" noRot="1" noChangeAspect="1" noChangeArrowheads="1" noTextEdit="1"/>
          </p:cNvSpPr>
          <p:nvPr>
            <p:ph type="sldImg"/>
          </p:nvPr>
        </p:nvSpPr>
        <p:spPr>
          <a:xfrm>
            <a:off x="381000" y="685800"/>
            <a:ext cx="6096000" cy="3429000"/>
          </a:xfrm>
          <a:ln/>
        </p:spPr>
      </p:sp>
      <p:sp>
        <p:nvSpPr>
          <p:cNvPr id="40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30051607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84D4AF7A-543B-4B17-B042-729930A6E8C5}" type="slidenum">
              <a:rPr lang="en-US" altLang="en-US" sz="1200"/>
              <a:pPr/>
              <a:t>30</a:t>
            </a:fld>
            <a:endParaRPr lang="en-US" altLang="en-US" sz="1200"/>
          </a:p>
        </p:txBody>
      </p:sp>
      <p:sp>
        <p:nvSpPr>
          <p:cNvPr id="50179" name="Rectangle 2"/>
          <p:cNvSpPr>
            <a:spLocks noGrp="1" noRot="1" noChangeAspect="1" noChangeArrowheads="1" noTextEdit="1"/>
          </p:cNvSpPr>
          <p:nvPr>
            <p:ph type="sldImg"/>
          </p:nvPr>
        </p:nvSpPr>
        <p:spPr>
          <a:xfrm>
            <a:off x="381000" y="685800"/>
            <a:ext cx="6096000" cy="3429000"/>
          </a:xfrm>
          <a:ln/>
        </p:spPr>
      </p:sp>
      <p:sp>
        <p:nvSpPr>
          <p:cNvPr id="501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77C2D530-F665-4E8D-AF84-5EE2C5C9B6B9}" type="slidenum">
              <a:rPr lang="en-US" altLang="en-US" sz="1200"/>
              <a:pPr/>
              <a:t>31</a:t>
            </a:fld>
            <a:endParaRPr lang="en-US" altLang="en-US" sz="1200"/>
          </a:p>
        </p:txBody>
      </p:sp>
      <p:sp>
        <p:nvSpPr>
          <p:cNvPr id="52227" name="Rectangle 2"/>
          <p:cNvSpPr>
            <a:spLocks noGrp="1" noRot="1" noChangeAspect="1" noChangeArrowheads="1" noTextEdit="1"/>
          </p:cNvSpPr>
          <p:nvPr>
            <p:ph type="sldImg"/>
          </p:nvPr>
        </p:nvSpPr>
        <p:spPr>
          <a:xfrm>
            <a:off x="381000" y="685800"/>
            <a:ext cx="6096000" cy="3429000"/>
          </a:xfrm>
          <a:ln/>
        </p:spPr>
      </p:sp>
      <p:sp>
        <p:nvSpPr>
          <p:cNvPr id="52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94C2F05D-6141-496C-8B78-D1634566D83E}" type="slidenum">
              <a:rPr lang="en-US" altLang="en-US" sz="1200"/>
              <a:pPr/>
              <a:t>5</a:t>
            </a:fld>
            <a:endParaRPr lang="en-US" altLang="en-US" sz="1200"/>
          </a:p>
        </p:txBody>
      </p:sp>
      <p:sp>
        <p:nvSpPr>
          <p:cNvPr id="23555" name="Rectangle 2"/>
          <p:cNvSpPr>
            <a:spLocks noGrp="1" noRot="1" noChangeAspect="1" noChangeArrowheads="1" noTextEdit="1"/>
          </p:cNvSpPr>
          <p:nvPr>
            <p:ph type="sldImg"/>
          </p:nvPr>
        </p:nvSpPr>
        <p:spPr>
          <a:xfrm>
            <a:off x="381000" y="685800"/>
            <a:ext cx="6096000" cy="3429000"/>
          </a:xfrm>
          <a:ln/>
        </p:spPr>
      </p:sp>
      <p:sp>
        <p:nvSpPr>
          <p:cNvPr id="23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8BDCF3BF-873A-42A2-9B25-66D080675D98}" type="slidenum">
              <a:rPr lang="en-US" altLang="en-US" sz="1200"/>
              <a:pPr/>
              <a:t>32</a:t>
            </a:fld>
            <a:endParaRPr lang="en-US" altLang="en-US" sz="1200"/>
          </a:p>
        </p:txBody>
      </p:sp>
      <p:sp>
        <p:nvSpPr>
          <p:cNvPr id="54275" name="Rectangle 2"/>
          <p:cNvSpPr>
            <a:spLocks noGrp="1" noRot="1" noChangeAspect="1" noChangeArrowheads="1" noTextEdit="1"/>
          </p:cNvSpPr>
          <p:nvPr>
            <p:ph type="sldImg"/>
          </p:nvPr>
        </p:nvSpPr>
        <p:spPr>
          <a:xfrm>
            <a:off x="381000" y="685800"/>
            <a:ext cx="6096000" cy="3429000"/>
          </a:xfrm>
          <a:ln/>
        </p:spPr>
      </p:sp>
      <p:sp>
        <p:nvSpPr>
          <p:cNvPr id="542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9172F7A0-B7BE-4047-8630-7E1E74814CC5}" type="slidenum">
              <a:rPr lang="en-US" altLang="en-US" sz="1200"/>
              <a:pPr/>
              <a:t>34</a:t>
            </a:fld>
            <a:endParaRPr lang="en-US" altLang="en-US" sz="1200"/>
          </a:p>
        </p:txBody>
      </p:sp>
      <p:sp>
        <p:nvSpPr>
          <p:cNvPr id="57347" name="Rectangle 2"/>
          <p:cNvSpPr>
            <a:spLocks noGrp="1" noRot="1" noChangeAspect="1" noChangeArrowheads="1" noTextEdit="1"/>
          </p:cNvSpPr>
          <p:nvPr>
            <p:ph type="sldImg"/>
          </p:nvPr>
        </p:nvSpPr>
        <p:spPr>
          <a:xfrm>
            <a:off x="381000" y="685800"/>
            <a:ext cx="6096000" cy="3429000"/>
          </a:xfrm>
          <a:ln/>
        </p:spPr>
      </p:sp>
      <p:sp>
        <p:nvSpPr>
          <p:cNvPr id="573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C6971F61-3568-4D4C-856E-AE56449E2BF5}" type="slidenum">
              <a:rPr lang="en-US" altLang="en-US" sz="1200"/>
              <a:pPr/>
              <a:t>35</a:t>
            </a:fld>
            <a:endParaRPr lang="en-US" altLang="en-US" sz="1200"/>
          </a:p>
        </p:txBody>
      </p:sp>
      <p:sp>
        <p:nvSpPr>
          <p:cNvPr id="59395" name="Rectangle 2"/>
          <p:cNvSpPr>
            <a:spLocks noGrp="1" noRot="1" noChangeAspect="1" noChangeArrowheads="1" noTextEdit="1"/>
          </p:cNvSpPr>
          <p:nvPr>
            <p:ph type="sldImg"/>
          </p:nvPr>
        </p:nvSpPr>
        <p:spPr>
          <a:xfrm>
            <a:off x="381000" y="685800"/>
            <a:ext cx="6096000" cy="3429000"/>
          </a:xfrm>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26230129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C6971F61-3568-4D4C-856E-AE56449E2BF5}" type="slidenum">
              <a:rPr lang="en-US" altLang="en-US" sz="1200"/>
              <a:pPr/>
              <a:t>36</a:t>
            </a:fld>
            <a:endParaRPr lang="en-US" altLang="en-US" sz="1200"/>
          </a:p>
        </p:txBody>
      </p:sp>
      <p:sp>
        <p:nvSpPr>
          <p:cNvPr id="59395" name="Rectangle 2"/>
          <p:cNvSpPr>
            <a:spLocks noGrp="1" noRot="1" noChangeAspect="1" noChangeArrowheads="1" noTextEdit="1"/>
          </p:cNvSpPr>
          <p:nvPr>
            <p:ph type="sldImg"/>
          </p:nvPr>
        </p:nvSpPr>
        <p:spPr>
          <a:xfrm>
            <a:off x="381000" y="685800"/>
            <a:ext cx="6096000" cy="3429000"/>
          </a:xfrm>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3437B0D5-BE7F-42AE-9178-F20F84BEB799}" type="slidenum">
              <a:rPr lang="en-US" altLang="en-US" sz="1200"/>
              <a:pPr/>
              <a:t>39</a:t>
            </a:fld>
            <a:endParaRPr lang="en-US" altLang="en-US" sz="1200"/>
          </a:p>
        </p:txBody>
      </p:sp>
      <p:sp>
        <p:nvSpPr>
          <p:cNvPr id="63491" name="Rectangle 2"/>
          <p:cNvSpPr>
            <a:spLocks noGrp="1" noRot="1" noChangeAspect="1" noChangeArrowheads="1" noTextEdit="1"/>
          </p:cNvSpPr>
          <p:nvPr>
            <p:ph type="sldImg"/>
          </p:nvPr>
        </p:nvSpPr>
        <p:spPr>
          <a:xfrm>
            <a:off x="381000" y="685800"/>
            <a:ext cx="6096000" cy="3429000"/>
          </a:xfrm>
          <a:ln/>
        </p:spPr>
      </p:sp>
      <p:sp>
        <p:nvSpPr>
          <p:cNvPr id="634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D38C7EC0-7283-4F44-AAA7-2F6E105ED567}" type="slidenum">
              <a:rPr lang="en-US" altLang="en-US" sz="1200"/>
              <a:pPr/>
              <a:t>42</a:t>
            </a:fld>
            <a:endParaRPr lang="en-US" altLang="en-US" sz="1200"/>
          </a:p>
        </p:txBody>
      </p:sp>
      <p:sp>
        <p:nvSpPr>
          <p:cNvPr id="65539" name="Rectangle 2"/>
          <p:cNvSpPr>
            <a:spLocks noGrp="1" noRot="1" noChangeAspect="1" noChangeArrowheads="1" noTextEdit="1"/>
          </p:cNvSpPr>
          <p:nvPr>
            <p:ph type="sldImg"/>
          </p:nvPr>
        </p:nvSpPr>
        <p:spPr>
          <a:xfrm>
            <a:off x="381000" y="685800"/>
            <a:ext cx="6096000" cy="3429000"/>
          </a:xfrm>
          <a:ln/>
        </p:spPr>
      </p:sp>
      <p:sp>
        <p:nvSpPr>
          <p:cNvPr id="655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Align text for second bullet.</a:t>
            </a:r>
          </a:p>
          <a:p>
            <a:endParaRPr lang="en-US" alt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86381386-E9A4-4492-8F41-F3BBD297F81B}" type="slidenum">
              <a:rPr lang="en-US" altLang="en-US" sz="1200"/>
              <a:pPr/>
              <a:t>43</a:t>
            </a:fld>
            <a:endParaRPr lang="en-US" altLang="en-US" sz="1200"/>
          </a:p>
        </p:txBody>
      </p:sp>
      <p:sp>
        <p:nvSpPr>
          <p:cNvPr id="67587" name="Rectangle 2"/>
          <p:cNvSpPr>
            <a:spLocks noGrp="1" noRot="1" noChangeAspect="1" noChangeArrowheads="1" noTextEdit="1"/>
          </p:cNvSpPr>
          <p:nvPr>
            <p:ph type="sldImg"/>
          </p:nvPr>
        </p:nvSpPr>
        <p:spPr>
          <a:xfrm>
            <a:off x="381000" y="685800"/>
            <a:ext cx="6096000" cy="3429000"/>
          </a:xfrm>
          <a:ln/>
        </p:spPr>
      </p:sp>
      <p:sp>
        <p:nvSpPr>
          <p:cNvPr id="675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7DDDA707-9F78-4BB1-A19D-86F8342920FE}" type="slidenum">
              <a:rPr lang="en-US" altLang="en-US" sz="1200"/>
              <a:pPr/>
              <a:t>44</a:t>
            </a:fld>
            <a:endParaRPr lang="en-US" altLang="en-US" sz="1200"/>
          </a:p>
        </p:txBody>
      </p:sp>
      <p:sp>
        <p:nvSpPr>
          <p:cNvPr id="69635" name="Rectangle 2"/>
          <p:cNvSpPr>
            <a:spLocks noGrp="1" noRot="1" noChangeAspect="1" noChangeArrowheads="1" noTextEdit="1"/>
          </p:cNvSpPr>
          <p:nvPr>
            <p:ph type="sldImg"/>
          </p:nvPr>
        </p:nvSpPr>
        <p:spPr>
          <a:xfrm>
            <a:off x="381000" y="685800"/>
            <a:ext cx="6096000" cy="3429000"/>
          </a:xfrm>
          <a:ln/>
        </p:spPr>
      </p:sp>
      <p:sp>
        <p:nvSpPr>
          <p:cNvPr id="696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35CEFFFE-DEF5-49DD-AA39-251CB9C06209}" type="slidenum">
              <a:rPr lang="en-US" altLang="en-US" sz="1200"/>
              <a:pPr/>
              <a:t>45</a:t>
            </a:fld>
            <a:endParaRPr lang="en-US" altLang="en-US" sz="1200"/>
          </a:p>
        </p:txBody>
      </p:sp>
      <p:sp>
        <p:nvSpPr>
          <p:cNvPr id="71683" name="Rectangle 2"/>
          <p:cNvSpPr>
            <a:spLocks noGrp="1" noRot="1" noChangeAspect="1" noChangeArrowheads="1" noTextEdit="1"/>
          </p:cNvSpPr>
          <p:nvPr>
            <p:ph type="sldImg"/>
          </p:nvPr>
        </p:nvSpPr>
        <p:spPr>
          <a:xfrm>
            <a:off x="381000" y="685800"/>
            <a:ext cx="6096000" cy="3429000"/>
          </a:xfrm>
          <a:ln/>
        </p:spPr>
      </p:sp>
      <p:sp>
        <p:nvSpPr>
          <p:cNvPr id="716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C1D95197-CA0A-4E51-8673-B3F753225927}" type="slidenum">
              <a:rPr lang="en-US" altLang="en-US" sz="1200"/>
              <a:pPr/>
              <a:t>55</a:t>
            </a:fld>
            <a:endParaRPr lang="en-US" altLang="en-US" sz="1200"/>
          </a:p>
        </p:txBody>
      </p:sp>
      <p:sp>
        <p:nvSpPr>
          <p:cNvPr id="79875" name="Rectangle 2"/>
          <p:cNvSpPr>
            <a:spLocks noGrp="1" noRot="1" noChangeAspect="1" noChangeArrowheads="1" noTextEdit="1"/>
          </p:cNvSpPr>
          <p:nvPr>
            <p:ph type="sldImg"/>
          </p:nvPr>
        </p:nvSpPr>
        <p:spPr>
          <a:xfrm>
            <a:off x="381000" y="685800"/>
            <a:ext cx="6096000" cy="3429000"/>
          </a:xfrm>
          <a:ln/>
        </p:spPr>
      </p:sp>
      <p:sp>
        <p:nvSpPr>
          <p:cNvPr id="798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0B22A6A2-06A3-47EB-991E-3B6BED11386C}" type="slidenum">
              <a:rPr lang="en-US" altLang="en-US" sz="1200"/>
              <a:pPr/>
              <a:t>6</a:t>
            </a:fld>
            <a:endParaRPr lang="en-US" altLang="en-US" sz="1200"/>
          </a:p>
        </p:txBody>
      </p:sp>
      <p:sp>
        <p:nvSpPr>
          <p:cNvPr id="25603" name="Rectangle 2"/>
          <p:cNvSpPr>
            <a:spLocks noGrp="1" noRot="1" noChangeAspect="1" noChangeArrowheads="1" noTextEdit="1"/>
          </p:cNvSpPr>
          <p:nvPr>
            <p:ph type="sldImg"/>
          </p:nvPr>
        </p:nvSpPr>
        <p:spPr>
          <a:xfrm>
            <a:off x="381000" y="685800"/>
            <a:ext cx="6096000" cy="3429000"/>
          </a:xfrm>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B57DB850-E431-454C-B92C-37B51240143C}" type="slidenum">
              <a:rPr lang="en-US" altLang="en-US" sz="1200"/>
              <a:pPr/>
              <a:t>58</a:t>
            </a:fld>
            <a:endParaRPr lang="en-US" altLang="en-US" sz="1200"/>
          </a:p>
        </p:txBody>
      </p:sp>
      <p:sp>
        <p:nvSpPr>
          <p:cNvPr id="82947" name="Rectangle 2"/>
          <p:cNvSpPr>
            <a:spLocks noGrp="1" noRot="1" noChangeAspect="1" noChangeArrowheads="1" noTextEdit="1"/>
          </p:cNvSpPr>
          <p:nvPr>
            <p:ph type="sldImg"/>
          </p:nvPr>
        </p:nvSpPr>
        <p:spPr>
          <a:xfrm>
            <a:off x="381000" y="685800"/>
            <a:ext cx="6096000" cy="3429000"/>
          </a:xfrm>
          <a:ln/>
        </p:spPr>
      </p:sp>
      <p:sp>
        <p:nvSpPr>
          <p:cNvPr id="829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F5237812-A619-4946-8B6B-BC750A11EC32}" type="slidenum">
              <a:rPr lang="en-US" altLang="en-US" sz="1200"/>
              <a:pPr/>
              <a:t>59</a:t>
            </a:fld>
            <a:endParaRPr lang="en-US" altLang="en-US" sz="1200"/>
          </a:p>
        </p:txBody>
      </p:sp>
      <p:sp>
        <p:nvSpPr>
          <p:cNvPr id="84995" name="Rectangle 2"/>
          <p:cNvSpPr>
            <a:spLocks noGrp="1" noRot="1" noChangeAspect="1" noChangeArrowheads="1" noTextEdit="1"/>
          </p:cNvSpPr>
          <p:nvPr>
            <p:ph type="sldImg"/>
          </p:nvPr>
        </p:nvSpPr>
        <p:spPr>
          <a:xfrm>
            <a:off x="381000" y="685800"/>
            <a:ext cx="6096000" cy="3429000"/>
          </a:xfrm>
          <a:ln/>
        </p:spPr>
      </p:sp>
      <p:sp>
        <p:nvSpPr>
          <p:cNvPr id="849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A3CA038B-BF56-4DB1-A908-A066D5AB1623}" type="slidenum">
              <a:rPr lang="en-US" altLang="en-US" sz="1200"/>
              <a:pPr/>
              <a:t>61</a:t>
            </a:fld>
            <a:endParaRPr lang="en-US" altLang="en-US" sz="1200"/>
          </a:p>
        </p:txBody>
      </p:sp>
      <p:sp>
        <p:nvSpPr>
          <p:cNvPr id="88067" name="Rectangle 2"/>
          <p:cNvSpPr>
            <a:spLocks noGrp="1" noRot="1" noChangeAspect="1" noChangeArrowheads="1" noTextEdit="1"/>
          </p:cNvSpPr>
          <p:nvPr>
            <p:ph type="sldImg"/>
          </p:nvPr>
        </p:nvSpPr>
        <p:spPr>
          <a:xfrm>
            <a:off x="381000" y="685800"/>
            <a:ext cx="6096000" cy="3429000"/>
          </a:xfrm>
          <a:ln/>
        </p:spPr>
      </p:sp>
      <p:sp>
        <p:nvSpPr>
          <p:cNvPr id="880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2948A062-3EA1-4EDB-87DC-A7BD5C6A295D}" type="slidenum">
              <a:rPr lang="en-US" altLang="en-US" sz="1200"/>
              <a:pPr/>
              <a:t>62</a:t>
            </a:fld>
            <a:endParaRPr lang="en-US" altLang="en-US" sz="1200"/>
          </a:p>
        </p:txBody>
      </p:sp>
      <p:sp>
        <p:nvSpPr>
          <p:cNvPr id="90115" name="Rectangle 2"/>
          <p:cNvSpPr>
            <a:spLocks noGrp="1" noRot="1" noChangeAspect="1" noChangeArrowheads="1" noTextEdit="1"/>
          </p:cNvSpPr>
          <p:nvPr>
            <p:ph type="sldImg"/>
          </p:nvPr>
        </p:nvSpPr>
        <p:spPr>
          <a:xfrm>
            <a:off x="381000" y="685800"/>
            <a:ext cx="6096000" cy="3429000"/>
          </a:xfrm>
          <a:ln/>
        </p:spPr>
      </p:sp>
      <p:sp>
        <p:nvSpPr>
          <p:cNvPr id="901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D0FF124C-669A-4E0A-B9F1-8027964EF27B}" type="slidenum">
              <a:rPr lang="en-US" altLang="en-US" sz="1200"/>
              <a:pPr/>
              <a:t>63</a:t>
            </a:fld>
            <a:endParaRPr lang="en-US" altLang="en-US" sz="1200"/>
          </a:p>
        </p:txBody>
      </p:sp>
      <p:sp>
        <p:nvSpPr>
          <p:cNvPr id="92163" name="Rectangle 2"/>
          <p:cNvSpPr>
            <a:spLocks noGrp="1" noRot="1" noChangeAspect="1" noChangeArrowheads="1" noTextEdit="1"/>
          </p:cNvSpPr>
          <p:nvPr>
            <p:ph type="sldImg"/>
          </p:nvPr>
        </p:nvSpPr>
        <p:spPr>
          <a:xfrm>
            <a:off x="381000" y="685800"/>
            <a:ext cx="6096000" cy="3429000"/>
          </a:xfrm>
          <a:ln/>
        </p:spPr>
      </p:sp>
      <p:sp>
        <p:nvSpPr>
          <p:cNvPr id="921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 https://twitter.com/Wootenomics/status/1447263440729411591</a:t>
            </a:r>
          </a:p>
          <a:p>
            <a:endParaRPr lang="en-US" dirty="0"/>
          </a:p>
        </p:txBody>
      </p:sp>
      <p:sp>
        <p:nvSpPr>
          <p:cNvPr id="4" name="Slide Number Placeholder 3"/>
          <p:cNvSpPr>
            <a:spLocks noGrp="1"/>
          </p:cNvSpPr>
          <p:nvPr>
            <p:ph type="sldNum" sz="quarter" idx="10"/>
          </p:nvPr>
        </p:nvSpPr>
        <p:spPr/>
        <p:txBody>
          <a:bodyPr/>
          <a:lstStyle/>
          <a:p>
            <a:pPr>
              <a:defRPr/>
            </a:pPr>
            <a:fld id="{88DFBDD5-83A1-49A1-B99A-FE72EA0E97A8}" type="slidenum">
              <a:rPr lang="en-US" altLang="en-US" smtClean="0"/>
              <a:pPr>
                <a:defRPr/>
              </a:pPr>
              <a:t>64</a:t>
            </a:fld>
            <a:endParaRPr lang="en-US" altLang="en-US"/>
          </a:p>
        </p:txBody>
      </p:sp>
    </p:spTree>
    <p:extLst>
      <p:ext uri="{BB962C8B-B14F-4D97-AF65-F5344CB8AC3E}">
        <p14:creationId xmlns:p14="http://schemas.microsoft.com/office/powerpoint/2010/main" val="34309600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 https://twitter.com/Wootenomics/status/1447263440729411591</a:t>
            </a:r>
          </a:p>
          <a:p>
            <a:endParaRPr lang="en-US" dirty="0"/>
          </a:p>
        </p:txBody>
      </p:sp>
      <p:sp>
        <p:nvSpPr>
          <p:cNvPr id="4" name="Slide Number Placeholder 3"/>
          <p:cNvSpPr>
            <a:spLocks noGrp="1"/>
          </p:cNvSpPr>
          <p:nvPr>
            <p:ph type="sldNum" sz="quarter" idx="10"/>
          </p:nvPr>
        </p:nvSpPr>
        <p:spPr/>
        <p:txBody>
          <a:bodyPr/>
          <a:lstStyle/>
          <a:p>
            <a:pPr>
              <a:defRPr/>
            </a:pPr>
            <a:fld id="{88DFBDD5-83A1-49A1-B99A-FE72EA0E97A8}" type="slidenum">
              <a:rPr lang="en-US" altLang="en-US" smtClean="0"/>
              <a:pPr>
                <a:defRPr/>
              </a:pPr>
              <a:t>65</a:t>
            </a:fld>
            <a:endParaRPr lang="en-US" altLang="en-US"/>
          </a:p>
        </p:txBody>
      </p:sp>
    </p:spTree>
    <p:extLst>
      <p:ext uri="{BB962C8B-B14F-4D97-AF65-F5344CB8AC3E}">
        <p14:creationId xmlns:p14="http://schemas.microsoft.com/office/powerpoint/2010/main" val="55997101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22874E98-DE13-478E-841F-C9CA9D90C4CD}" type="slidenum">
              <a:rPr lang="en-US" altLang="en-US" sz="1200"/>
              <a:pPr/>
              <a:t>66</a:t>
            </a:fld>
            <a:endParaRPr lang="en-US" altLang="en-US" sz="1200"/>
          </a:p>
        </p:txBody>
      </p:sp>
      <p:sp>
        <p:nvSpPr>
          <p:cNvPr id="94211" name="Rectangle 2"/>
          <p:cNvSpPr>
            <a:spLocks noGrp="1" noRot="1" noChangeAspect="1" noChangeArrowheads="1" noTextEdit="1"/>
          </p:cNvSpPr>
          <p:nvPr>
            <p:ph type="sldImg"/>
          </p:nvPr>
        </p:nvSpPr>
        <p:spPr>
          <a:xfrm>
            <a:off x="381000" y="685800"/>
            <a:ext cx="6096000" cy="3429000"/>
          </a:xfrm>
          <a:ln/>
        </p:spPr>
      </p:sp>
      <p:sp>
        <p:nvSpPr>
          <p:cNvPr id="942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B15991FC-7FB0-47B0-9FDF-CA026F444A12}" type="slidenum">
              <a:rPr lang="en-US" altLang="en-US" sz="1200"/>
              <a:pPr/>
              <a:t>68</a:t>
            </a:fld>
            <a:endParaRPr lang="en-US" altLang="en-US" sz="1200"/>
          </a:p>
        </p:txBody>
      </p:sp>
      <p:sp>
        <p:nvSpPr>
          <p:cNvPr id="97283" name="Rectangle 2"/>
          <p:cNvSpPr>
            <a:spLocks noGrp="1" noRot="1" noChangeAspect="1" noChangeArrowheads="1" noTextEdit="1"/>
          </p:cNvSpPr>
          <p:nvPr>
            <p:ph type="sldImg"/>
          </p:nvPr>
        </p:nvSpPr>
        <p:spPr>
          <a:xfrm>
            <a:off x="381000" y="685800"/>
            <a:ext cx="6096000" cy="3429000"/>
          </a:xfrm>
          <a:ln/>
        </p:spPr>
      </p:sp>
      <p:sp>
        <p:nvSpPr>
          <p:cNvPr id="972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8F15A6D6-0BF2-4E1E-A96D-0DA1704D8AAB}" type="slidenum">
              <a:rPr lang="en-US" altLang="en-US" sz="1200"/>
              <a:pPr/>
              <a:t>69</a:t>
            </a:fld>
            <a:endParaRPr lang="en-US" altLang="en-US" sz="1200"/>
          </a:p>
        </p:txBody>
      </p:sp>
      <p:sp>
        <p:nvSpPr>
          <p:cNvPr id="101379" name="Rectangle 2"/>
          <p:cNvSpPr>
            <a:spLocks noGrp="1" noRot="1" noChangeAspect="1" noChangeArrowheads="1" noTextEdit="1"/>
          </p:cNvSpPr>
          <p:nvPr>
            <p:ph type="sldImg"/>
          </p:nvPr>
        </p:nvSpPr>
        <p:spPr>
          <a:xfrm>
            <a:off x="381000" y="685800"/>
            <a:ext cx="6096000" cy="3429000"/>
          </a:xfrm>
          <a:ln/>
        </p:spPr>
      </p:sp>
      <p:sp>
        <p:nvSpPr>
          <p:cNvPr id="1013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E1199C85-ACC4-4C7C-83BB-7D94D01FFFDE}" type="slidenum">
              <a:rPr lang="en-US" altLang="en-US" sz="1200"/>
              <a:pPr/>
              <a:t>7</a:t>
            </a:fld>
            <a:endParaRPr lang="en-US" altLang="en-US" sz="1200"/>
          </a:p>
        </p:txBody>
      </p:sp>
      <p:sp>
        <p:nvSpPr>
          <p:cNvPr id="27651" name="Rectangle 2"/>
          <p:cNvSpPr>
            <a:spLocks noGrp="1" noRot="1" noChangeAspect="1" noChangeArrowheads="1" noTextEdit="1"/>
          </p:cNvSpPr>
          <p:nvPr>
            <p:ph type="sldImg"/>
          </p:nvPr>
        </p:nvSpPr>
        <p:spPr>
          <a:xfrm>
            <a:off x="381000" y="685800"/>
            <a:ext cx="6096000" cy="3429000"/>
          </a:xfrm>
          <a:ln/>
        </p:spPr>
      </p:sp>
      <p:sp>
        <p:nvSpPr>
          <p:cNvPr id="27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0CC5F18B-33D6-45CC-89AA-A2CCA91B8F20}" type="slidenum">
              <a:rPr lang="en-US" altLang="en-US" sz="1200"/>
              <a:pPr/>
              <a:t>70</a:t>
            </a:fld>
            <a:endParaRPr lang="en-US" altLang="en-US" sz="1200"/>
          </a:p>
        </p:txBody>
      </p:sp>
      <p:sp>
        <p:nvSpPr>
          <p:cNvPr id="99331" name="Rectangle 2"/>
          <p:cNvSpPr>
            <a:spLocks noGrp="1" noRot="1" noChangeAspect="1" noChangeArrowheads="1" noTextEdit="1"/>
          </p:cNvSpPr>
          <p:nvPr>
            <p:ph type="sldImg"/>
          </p:nvPr>
        </p:nvSpPr>
        <p:spPr>
          <a:xfrm>
            <a:off x="381000" y="685800"/>
            <a:ext cx="6096000" cy="3429000"/>
          </a:xfrm>
          <a:ln/>
        </p:spPr>
      </p:sp>
      <p:sp>
        <p:nvSpPr>
          <p:cNvPr id="993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9A3E6E24-CD79-473E-A7AB-70681BB497FB}" type="slidenum">
              <a:rPr lang="en-US" altLang="en-US" sz="1200"/>
              <a:pPr/>
              <a:t>71</a:t>
            </a:fld>
            <a:endParaRPr lang="en-US" altLang="en-US" sz="1200"/>
          </a:p>
        </p:txBody>
      </p:sp>
      <p:sp>
        <p:nvSpPr>
          <p:cNvPr id="103427" name="Rectangle 2"/>
          <p:cNvSpPr>
            <a:spLocks noGrp="1" noRot="1" noChangeAspect="1" noChangeArrowheads="1" noTextEdit="1"/>
          </p:cNvSpPr>
          <p:nvPr>
            <p:ph type="sldImg"/>
          </p:nvPr>
        </p:nvSpPr>
        <p:spPr>
          <a:xfrm>
            <a:off x="381000" y="685800"/>
            <a:ext cx="6096000" cy="3429000"/>
          </a:xfrm>
          <a:ln/>
        </p:spPr>
      </p:sp>
      <p:sp>
        <p:nvSpPr>
          <p:cNvPr id="1034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27632DD0-3AA4-4B63-B5BD-B8699A7F81CC}" type="slidenum">
              <a:rPr lang="en-US" altLang="en-US" sz="1200"/>
              <a:pPr/>
              <a:t>72</a:t>
            </a:fld>
            <a:endParaRPr lang="en-US" altLang="en-US" sz="1200"/>
          </a:p>
        </p:txBody>
      </p:sp>
      <p:sp>
        <p:nvSpPr>
          <p:cNvPr id="105475" name="Rectangle 2"/>
          <p:cNvSpPr>
            <a:spLocks noGrp="1" noRot="1" noChangeAspect="1" noChangeArrowheads="1" noTextEdit="1"/>
          </p:cNvSpPr>
          <p:nvPr>
            <p:ph type="sldImg"/>
          </p:nvPr>
        </p:nvSpPr>
        <p:spPr>
          <a:xfrm>
            <a:off x="381000" y="685800"/>
            <a:ext cx="6096000" cy="3429000"/>
          </a:xfrm>
          <a:ln/>
        </p:spPr>
      </p:sp>
      <p:sp>
        <p:nvSpPr>
          <p:cNvPr id="1054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D7FF66C2-E74F-4658-8A75-7DEA345B1EE1}" type="slidenum">
              <a:rPr lang="en-US" altLang="en-US" sz="1200"/>
              <a:pPr/>
              <a:t>77</a:t>
            </a:fld>
            <a:endParaRPr lang="en-US" altLang="en-US" sz="1200"/>
          </a:p>
        </p:txBody>
      </p:sp>
      <p:sp>
        <p:nvSpPr>
          <p:cNvPr id="110595" name="Rectangle 2"/>
          <p:cNvSpPr>
            <a:spLocks noGrp="1" noRot="1" noChangeAspect="1" noChangeArrowheads="1" noTextEdit="1"/>
          </p:cNvSpPr>
          <p:nvPr>
            <p:ph type="sldImg"/>
          </p:nvPr>
        </p:nvSpPr>
        <p:spPr>
          <a:xfrm>
            <a:off x="381000" y="685800"/>
            <a:ext cx="6096000" cy="3429000"/>
          </a:xfrm>
          <a:ln/>
        </p:spPr>
      </p:sp>
      <p:sp>
        <p:nvSpPr>
          <p:cNvPr id="1105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8289738C-89B7-4EA9-9CBC-7927BA35BF44}" type="slidenum">
              <a:rPr lang="en-US" altLang="en-US" sz="1200"/>
              <a:pPr/>
              <a:t>79</a:t>
            </a:fld>
            <a:endParaRPr lang="en-US" altLang="en-US" sz="1200"/>
          </a:p>
        </p:txBody>
      </p:sp>
      <p:sp>
        <p:nvSpPr>
          <p:cNvPr id="112643" name="Rectangle 2"/>
          <p:cNvSpPr>
            <a:spLocks noGrp="1" noRot="1" noChangeAspect="1" noChangeArrowheads="1" noTextEdit="1"/>
          </p:cNvSpPr>
          <p:nvPr>
            <p:ph type="sldImg"/>
          </p:nvPr>
        </p:nvSpPr>
        <p:spPr>
          <a:xfrm>
            <a:off x="381000" y="685800"/>
            <a:ext cx="6096000" cy="3429000"/>
          </a:xfrm>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9DCD51DA-92C4-4259-BB90-05C0B385852A}" type="slidenum">
              <a:rPr lang="en-US" altLang="en-US" sz="1200"/>
              <a:pPr/>
              <a:t>80</a:t>
            </a:fld>
            <a:endParaRPr lang="en-US" altLang="en-US" sz="1200"/>
          </a:p>
        </p:txBody>
      </p:sp>
      <p:sp>
        <p:nvSpPr>
          <p:cNvPr id="114691" name="Rectangle 2"/>
          <p:cNvSpPr>
            <a:spLocks noGrp="1" noRot="1" noChangeAspect="1" noChangeArrowheads="1" noTextEdit="1"/>
          </p:cNvSpPr>
          <p:nvPr>
            <p:ph type="sldImg"/>
          </p:nvPr>
        </p:nvSpPr>
        <p:spPr>
          <a:xfrm>
            <a:off x="381000" y="685800"/>
            <a:ext cx="6096000" cy="3429000"/>
          </a:xfrm>
          <a:ln/>
        </p:spPr>
      </p:sp>
      <p:sp>
        <p:nvSpPr>
          <p:cNvPr id="1146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785C237A-FB8C-47C1-857F-0189485ABD27}" type="slidenum">
              <a:rPr lang="en-US" altLang="en-US" sz="1200"/>
              <a:pPr/>
              <a:t>81</a:t>
            </a:fld>
            <a:endParaRPr lang="en-US" altLang="en-US" sz="1200"/>
          </a:p>
        </p:txBody>
      </p:sp>
      <p:sp>
        <p:nvSpPr>
          <p:cNvPr id="116739" name="Rectangle 2"/>
          <p:cNvSpPr>
            <a:spLocks noGrp="1" noRot="1" noChangeAspect="1" noChangeArrowheads="1" noTextEdit="1"/>
          </p:cNvSpPr>
          <p:nvPr>
            <p:ph type="sldImg"/>
          </p:nvPr>
        </p:nvSpPr>
        <p:spPr>
          <a:xfrm>
            <a:off x="381000" y="685800"/>
            <a:ext cx="6096000" cy="3429000"/>
          </a:xfrm>
          <a:ln/>
        </p:spPr>
      </p:sp>
      <p:sp>
        <p:nvSpPr>
          <p:cNvPr id="1167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E0102FED-F60D-49B8-9AA2-8CE4EDDD34C1}" type="slidenum">
              <a:rPr lang="en-US" altLang="en-US" sz="1200"/>
              <a:pPr/>
              <a:t>82</a:t>
            </a:fld>
            <a:endParaRPr lang="en-US" altLang="en-US" sz="1200"/>
          </a:p>
        </p:txBody>
      </p:sp>
      <p:sp>
        <p:nvSpPr>
          <p:cNvPr id="118787" name="Rectangle 2"/>
          <p:cNvSpPr>
            <a:spLocks noGrp="1" noRot="1" noChangeAspect="1" noChangeArrowheads="1" noTextEdit="1"/>
          </p:cNvSpPr>
          <p:nvPr>
            <p:ph type="sldImg"/>
          </p:nvPr>
        </p:nvSpPr>
        <p:spPr>
          <a:xfrm>
            <a:off x="381000" y="685800"/>
            <a:ext cx="6096000" cy="3429000"/>
          </a:xfrm>
          <a:ln/>
        </p:spPr>
      </p:sp>
      <p:sp>
        <p:nvSpPr>
          <p:cNvPr id="1187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11E721F3-DC15-4B06-BA29-F37F95428AE6}" type="slidenum">
              <a:rPr lang="en-US" altLang="en-US" sz="1200"/>
              <a:pPr/>
              <a:t>83</a:t>
            </a:fld>
            <a:endParaRPr lang="en-US" altLang="en-US" sz="1200"/>
          </a:p>
        </p:txBody>
      </p:sp>
      <p:sp>
        <p:nvSpPr>
          <p:cNvPr id="120835" name="Rectangle 2"/>
          <p:cNvSpPr>
            <a:spLocks noGrp="1" noRot="1" noChangeAspect="1" noChangeArrowheads="1" noTextEdit="1"/>
          </p:cNvSpPr>
          <p:nvPr>
            <p:ph type="sldImg"/>
          </p:nvPr>
        </p:nvSpPr>
        <p:spPr>
          <a:xfrm>
            <a:off x="381000" y="685800"/>
            <a:ext cx="6096000" cy="3429000"/>
          </a:xfrm>
          <a:ln/>
        </p:spPr>
      </p:sp>
      <p:sp>
        <p:nvSpPr>
          <p:cNvPr id="1208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I believe this slide is out of place.  It belongs in the previous chapter.  Delete it here.</a:t>
            </a:r>
          </a:p>
          <a:p>
            <a:endParaRPr lang="en-US"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84C7B83D-B9EA-47A2-B6E4-B70ED8C80309}" type="slidenum">
              <a:rPr lang="en-US" altLang="en-US" sz="1200"/>
              <a:pPr/>
              <a:t>8</a:t>
            </a:fld>
            <a:endParaRPr lang="en-US" altLang="en-US" sz="1200"/>
          </a:p>
        </p:txBody>
      </p:sp>
      <p:sp>
        <p:nvSpPr>
          <p:cNvPr id="29699" name="Rectangle 2"/>
          <p:cNvSpPr>
            <a:spLocks noGrp="1" noRot="1" noChangeAspect="1" noChangeArrowheads="1" noTextEdit="1"/>
          </p:cNvSpPr>
          <p:nvPr>
            <p:ph type="sldImg"/>
          </p:nvPr>
        </p:nvSpPr>
        <p:spPr>
          <a:xfrm>
            <a:off x="381000" y="685800"/>
            <a:ext cx="6096000" cy="3429000"/>
          </a:xfrm>
          <a:ln/>
        </p:spPr>
      </p:sp>
      <p:sp>
        <p:nvSpPr>
          <p:cNvPr id="297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Data Source: “Macroeconomics,” 9</a:t>
            </a:r>
            <a:r>
              <a:rPr lang="en-US" altLang="en-US" baseline="30000" dirty="0" smtClean="0"/>
              <a:t>th</a:t>
            </a:r>
            <a:r>
              <a:rPr lang="en-US" altLang="en-US" dirty="0" smtClean="0"/>
              <a:t> edition, by N. Gregory </a:t>
            </a:r>
            <a:r>
              <a:rPr lang="en-US" altLang="en-US" dirty="0" err="1" smtClean="0"/>
              <a:t>Mankiw</a:t>
            </a:r>
            <a:r>
              <a:rPr lang="en-US" altLang="en-US" dirty="0" smtClean="0"/>
              <a:t>, page 128.</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5581F2E8-80FC-4491-AA30-9FBD685B5308}" type="slidenum">
              <a:rPr lang="en-US" altLang="en-US" sz="1200"/>
              <a:pPr/>
              <a:t>14</a:t>
            </a:fld>
            <a:endParaRPr lang="en-US" altLang="en-US" sz="1200"/>
          </a:p>
        </p:txBody>
      </p:sp>
      <p:sp>
        <p:nvSpPr>
          <p:cNvPr id="32771" name="Rectangle 2"/>
          <p:cNvSpPr>
            <a:spLocks noGrp="1" noRot="1" noChangeAspect="1" noChangeArrowheads="1" noTextEdit="1"/>
          </p:cNvSpPr>
          <p:nvPr>
            <p:ph type="sldImg"/>
          </p:nvPr>
        </p:nvSpPr>
        <p:spPr>
          <a:xfrm>
            <a:off x="381000" y="685800"/>
            <a:ext cx="6096000" cy="3429000"/>
          </a:xfrm>
          <a:ln/>
        </p:spPr>
      </p:sp>
      <p:sp>
        <p:nvSpPr>
          <p:cNvPr id="327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F5D3EF76-3513-4497-A630-2A66BE5C4DB0}" type="slidenum">
              <a:rPr lang="en-US" altLang="en-US" sz="1200"/>
              <a:pPr/>
              <a:t>15</a:t>
            </a:fld>
            <a:endParaRPr lang="en-US" altLang="en-US" sz="1200"/>
          </a:p>
        </p:txBody>
      </p:sp>
      <p:sp>
        <p:nvSpPr>
          <p:cNvPr id="34819" name="Rectangle 2"/>
          <p:cNvSpPr>
            <a:spLocks noGrp="1" noRot="1" noChangeAspect="1" noChangeArrowheads="1" noTextEdit="1"/>
          </p:cNvSpPr>
          <p:nvPr>
            <p:ph type="sldImg"/>
          </p:nvPr>
        </p:nvSpPr>
        <p:spPr>
          <a:xfrm>
            <a:off x="381000" y="685800"/>
            <a:ext cx="6096000" cy="3429000"/>
          </a:xfrm>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F5D3EF76-3513-4497-A630-2A66BE5C4DB0}" type="slidenum">
              <a:rPr lang="en-US" altLang="en-US" sz="1200"/>
              <a:pPr/>
              <a:t>16</a:t>
            </a:fld>
            <a:endParaRPr lang="en-US" altLang="en-US" sz="1200"/>
          </a:p>
        </p:txBody>
      </p:sp>
      <p:sp>
        <p:nvSpPr>
          <p:cNvPr id="34819" name="Rectangle 2"/>
          <p:cNvSpPr>
            <a:spLocks noGrp="1" noRot="1" noChangeAspect="1" noChangeArrowheads="1" noTextEdit="1"/>
          </p:cNvSpPr>
          <p:nvPr>
            <p:ph type="sldImg"/>
          </p:nvPr>
        </p:nvSpPr>
        <p:spPr>
          <a:xfrm>
            <a:off x="381000" y="685800"/>
            <a:ext cx="6096000" cy="3429000"/>
          </a:xfrm>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10458880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F5D3EF76-3513-4497-A630-2A66BE5C4DB0}" type="slidenum">
              <a:rPr lang="en-US" altLang="en-US" sz="1200"/>
              <a:pPr/>
              <a:t>17</a:t>
            </a:fld>
            <a:endParaRPr lang="en-US" altLang="en-US" sz="1200"/>
          </a:p>
        </p:txBody>
      </p:sp>
      <p:sp>
        <p:nvSpPr>
          <p:cNvPr id="34819" name="Rectangle 2"/>
          <p:cNvSpPr>
            <a:spLocks noGrp="1" noRot="1" noChangeAspect="1" noChangeArrowheads="1" noTextEdit="1"/>
          </p:cNvSpPr>
          <p:nvPr>
            <p:ph type="sldImg"/>
          </p:nvPr>
        </p:nvSpPr>
        <p:spPr>
          <a:xfrm>
            <a:off x="381000" y="685800"/>
            <a:ext cx="6096000" cy="3429000"/>
          </a:xfrm>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18555942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61EED46-2B32-4283-8691-C5BAEECDF7BF}" type="datetimeFigureOut">
              <a:rPr lang="en-US" smtClean="0"/>
              <a:t>3/23/2023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ADEA6F-5EB2-41CE-9057-41470866889A}" type="slidenum">
              <a:rPr lang="en-US" smtClean="0"/>
              <a:t>‹#›</a:t>
            </a:fld>
            <a:endParaRPr lang="en-US"/>
          </a:p>
        </p:txBody>
      </p:sp>
    </p:spTree>
    <p:extLst>
      <p:ext uri="{BB962C8B-B14F-4D97-AF65-F5344CB8AC3E}">
        <p14:creationId xmlns:p14="http://schemas.microsoft.com/office/powerpoint/2010/main" val="34851095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61EED46-2B32-4283-8691-C5BAEECDF7BF}" type="datetimeFigureOut">
              <a:rPr lang="en-US" smtClean="0"/>
              <a:t>3/23/2023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ADEA6F-5EB2-41CE-9057-41470866889A}" type="slidenum">
              <a:rPr lang="en-US" smtClean="0"/>
              <a:t>‹#›</a:t>
            </a:fld>
            <a:endParaRPr lang="en-US"/>
          </a:p>
        </p:txBody>
      </p:sp>
    </p:spTree>
    <p:extLst>
      <p:ext uri="{BB962C8B-B14F-4D97-AF65-F5344CB8AC3E}">
        <p14:creationId xmlns:p14="http://schemas.microsoft.com/office/powerpoint/2010/main" val="2739291496"/>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61EED46-2B32-4283-8691-C5BAEECDF7BF}" type="datetimeFigureOut">
              <a:rPr lang="en-US" smtClean="0"/>
              <a:t>3/23/2023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ADEA6F-5EB2-41CE-9057-41470866889A}" type="slidenum">
              <a:rPr lang="en-US" smtClean="0"/>
              <a:t>‹#›</a:t>
            </a:fld>
            <a:endParaRPr lang="en-US"/>
          </a:p>
        </p:txBody>
      </p:sp>
    </p:spTree>
    <p:extLst>
      <p:ext uri="{BB962C8B-B14F-4D97-AF65-F5344CB8AC3E}">
        <p14:creationId xmlns:p14="http://schemas.microsoft.com/office/powerpoint/2010/main" val="371572518"/>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3"/>
          <p:cNvSpPr>
            <a:spLocks noGrp="1" noChangeArrowheads="1"/>
          </p:cNvSpPr>
          <p:nvPr>
            <p:ph type="sldNum" sz="quarter" idx="10"/>
          </p:nvPr>
        </p:nvSpPr>
        <p:spPr>
          <a:xfrm>
            <a:off x="11400368" y="6478588"/>
            <a:ext cx="791633" cy="379412"/>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DD402516-6266-4B5A-91AD-8A59045EFA9A}" type="slidenum">
              <a:rPr lang="en-US" altLang="en-US"/>
              <a:pPr>
                <a:defRPr/>
              </a:pPr>
              <a:t>‹#›</a:t>
            </a:fld>
            <a:endParaRPr lang="en-US" altLang="en-US"/>
          </a:p>
        </p:txBody>
      </p:sp>
      <p:sp>
        <p:nvSpPr>
          <p:cNvPr id="4" name="Footer Placeholder 4"/>
          <p:cNvSpPr>
            <a:spLocks noGrp="1"/>
          </p:cNvSpPr>
          <p:nvPr>
            <p:ph type="ftr" sz="quarter" idx="11"/>
          </p:nvPr>
        </p:nvSpPr>
        <p:spPr>
          <a:xfrm>
            <a:off x="1" y="6492876"/>
            <a:ext cx="11529484" cy="365125"/>
          </a:xfrm>
          <a:prstGeom prst="rect">
            <a:avLst/>
          </a:prstGeom>
        </p:spPr>
        <p:txBody>
          <a:bodyPr/>
          <a:lstStyle>
            <a:lvl1pPr>
              <a:defRPr/>
            </a:lvl1pPr>
          </a:lstStyle>
          <a:p>
            <a:pPr>
              <a:defRPr/>
            </a:pPr>
            <a:r>
              <a:rPr lang="en-US"/>
              <a:t>© 2011 Cengage Learning. All Rights Reserved. May not be copied, scanned, or duplicated, in whole or in part, except for use as permitted in a license distributed with a certain product or service or otherwise on a password-protected website for classroom use.</a:t>
            </a:r>
          </a:p>
        </p:txBody>
      </p:sp>
    </p:spTree>
    <p:extLst>
      <p:ext uri="{BB962C8B-B14F-4D97-AF65-F5344CB8AC3E}">
        <p14:creationId xmlns:p14="http://schemas.microsoft.com/office/powerpoint/2010/main" val="275208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3"/>
          <p:cNvSpPr>
            <a:spLocks noGrp="1" noChangeArrowheads="1"/>
          </p:cNvSpPr>
          <p:nvPr>
            <p:ph type="sldNum" sz="quarter" idx="10"/>
          </p:nvPr>
        </p:nvSpPr>
        <p:spPr>
          <a:xfrm>
            <a:off x="11400368" y="6478588"/>
            <a:ext cx="791633" cy="379412"/>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BD99F917-8D71-40C2-9D80-8D608AEB0498}" type="slidenum">
              <a:rPr lang="en-US" altLang="en-US"/>
              <a:pPr>
                <a:defRPr/>
              </a:pPr>
              <a:t>‹#›</a:t>
            </a:fld>
            <a:endParaRPr lang="en-US" altLang="en-US"/>
          </a:p>
        </p:txBody>
      </p:sp>
      <p:sp>
        <p:nvSpPr>
          <p:cNvPr id="4" name="Footer Placeholder 4"/>
          <p:cNvSpPr>
            <a:spLocks noGrp="1"/>
          </p:cNvSpPr>
          <p:nvPr>
            <p:ph type="ftr" sz="quarter" idx="11"/>
          </p:nvPr>
        </p:nvSpPr>
        <p:spPr>
          <a:xfrm>
            <a:off x="1" y="6492876"/>
            <a:ext cx="11529484" cy="365125"/>
          </a:xfrm>
          <a:prstGeom prst="rect">
            <a:avLst/>
          </a:prstGeom>
        </p:spPr>
        <p:txBody>
          <a:bodyPr/>
          <a:lstStyle>
            <a:lvl1pPr>
              <a:defRPr/>
            </a:lvl1pPr>
          </a:lstStyle>
          <a:p>
            <a:pPr>
              <a:defRPr/>
            </a:pPr>
            <a:r>
              <a:rPr lang="en-US"/>
              <a:t>© 2011 Cengage Learning. All Rights Reserved. May not be copied, scanned, or duplicated, in whole or in part, except for use as permitted in a license distributed with a certain product or service or otherwise on a password-protected website for classroom use.</a:t>
            </a:r>
          </a:p>
        </p:txBody>
      </p:sp>
    </p:spTree>
    <p:extLst>
      <p:ext uri="{BB962C8B-B14F-4D97-AF65-F5344CB8AC3E}">
        <p14:creationId xmlns:p14="http://schemas.microsoft.com/office/powerpoint/2010/main" val="17219978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smtClean="0"/>
              <a:t>Click to edit Master title style</a:t>
            </a:r>
            <a:endParaRPr lang="en-US" dirty="0"/>
          </a:p>
        </p:txBody>
      </p:sp>
      <p:sp>
        <p:nvSpPr>
          <p:cNvPr id="3" name="Rectangle 13"/>
          <p:cNvSpPr>
            <a:spLocks noGrp="1" noChangeArrowheads="1"/>
          </p:cNvSpPr>
          <p:nvPr>
            <p:ph type="sldNum" sz="quarter" idx="10"/>
          </p:nvPr>
        </p:nvSpPr>
        <p:spPr>
          <a:xfrm>
            <a:off x="11491384" y="6473826"/>
            <a:ext cx="694267" cy="379413"/>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FE1E3AA0-EE67-41C1-9A6C-A5FA3CAD39CC}" type="slidenum">
              <a:rPr lang="en-US" altLang="en-US"/>
              <a:pPr>
                <a:defRPr/>
              </a:pPr>
              <a:t>‹#›</a:t>
            </a:fld>
            <a:endParaRPr lang="en-US" altLang="en-US"/>
          </a:p>
        </p:txBody>
      </p:sp>
      <p:sp>
        <p:nvSpPr>
          <p:cNvPr id="4" name="Footer Placeholder 4"/>
          <p:cNvSpPr>
            <a:spLocks noGrp="1"/>
          </p:cNvSpPr>
          <p:nvPr>
            <p:ph type="ftr" sz="quarter" idx="11"/>
          </p:nvPr>
        </p:nvSpPr>
        <p:spPr>
          <a:xfrm>
            <a:off x="1" y="6492876"/>
            <a:ext cx="11487151" cy="365125"/>
          </a:xfrm>
          <a:prstGeom prst="rect">
            <a:avLst/>
          </a:prstGeom>
        </p:spPr>
        <p:txBody>
          <a:bodyPr/>
          <a:lstStyle>
            <a:lvl1pPr>
              <a:defRPr/>
            </a:lvl1pPr>
          </a:lstStyle>
          <a:p>
            <a:pPr>
              <a:defRPr/>
            </a:pPr>
            <a:r>
              <a:rPr lang="en-US"/>
              <a:t>© 2015 Cengage Learning. All Rights Reserved. May not be copied, scanned, or duplicated, in whole or in part, except for use as permitted in a license distributed with a certain product or service or otherwise on a password-protected website for classroom use.</a:t>
            </a:r>
          </a:p>
        </p:txBody>
      </p:sp>
    </p:spTree>
    <p:extLst>
      <p:ext uri="{BB962C8B-B14F-4D97-AF65-F5344CB8AC3E}">
        <p14:creationId xmlns:p14="http://schemas.microsoft.com/office/powerpoint/2010/main" val="31939242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smtClean="0"/>
              <a:t>Click to edit Master title style</a:t>
            </a:r>
            <a:endParaRPr lang="en-US" dirty="0"/>
          </a:p>
        </p:txBody>
      </p:sp>
      <p:sp>
        <p:nvSpPr>
          <p:cNvPr id="3" name="Rectangle 13"/>
          <p:cNvSpPr>
            <a:spLocks noGrp="1" noChangeArrowheads="1"/>
          </p:cNvSpPr>
          <p:nvPr>
            <p:ph type="sldNum" sz="quarter" idx="10"/>
          </p:nvPr>
        </p:nvSpPr>
        <p:spPr>
          <a:xfrm>
            <a:off x="11491384" y="6473826"/>
            <a:ext cx="694267" cy="379413"/>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8F6757FF-A3C3-4D30-AD37-F1913AA3F051}" type="slidenum">
              <a:rPr lang="en-US" altLang="en-US"/>
              <a:pPr>
                <a:defRPr/>
              </a:pPr>
              <a:t>‹#›</a:t>
            </a:fld>
            <a:endParaRPr lang="en-US" altLang="en-US"/>
          </a:p>
        </p:txBody>
      </p:sp>
      <p:sp>
        <p:nvSpPr>
          <p:cNvPr id="4" name="Footer Placeholder 4"/>
          <p:cNvSpPr>
            <a:spLocks noGrp="1"/>
          </p:cNvSpPr>
          <p:nvPr>
            <p:ph type="ftr" sz="quarter" idx="11"/>
          </p:nvPr>
        </p:nvSpPr>
        <p:spPr>
          <a:xfrm>
            <a:off x="1" y="6492876"/>
            <a:ext cx="11487151" cy="365125"/>
          </a:xfrm>
          <a:prstGeom prst="rect">
            <a:avLst/>
          </a:prstGeom>
        </p:spPr>
        <p:txBody>
          <a:bodyPr/>
          <a:lstStyle>
            <a:lvl1pPr>
              <a:defRPr/>
            </a:lvl1pPr>
          </a:lstStyle>
          <a:p>
            <a:pPr>
              <a:defRPr/>
            </a:pPr>
            <a:r>
              <a:rPr lang="en-US"/>
              <a:t>© 2015 Cengage Learning. All Rights Reserved. May not be copied, scanned, or duplicated, in whole or in part, except for use as permitted in a license distributed with a certain product or service or otherwise on a password-protected website for classroom use.</a:t>
            </a:r>
          </a:p>
        </p:txBody>
      </p:sp>
    </p:spTree>
    <p:extLst>
      <p:ext uri="{BB962C8B-B14F-4D97-AF65-F5344CB8AC3E}">
        <p14:creationId xmlns:p14="http://schemas.microsoft.com/office/powerpoint/2010/main" val="20947973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2"/>
          </p:nvPr>
        </p:nvSpPr>
        <p:spPr>
          <a:xfrm>
            <a:off x="7247467" y="901700"/>
            <a:ext cx="4487333" cy="4826000"/>
          </a:xfrm>
        </p:spPr>
        <p:txBody>
          <a:bodyPr/>
          <a:lstStyle>
            <a:lvl1pPr marL="0" indent="0" algn="l">
              <a:spcBef>
                <a:spcPts val="0"/>
              </a:spcBef>
              <a:defRPr sz="1600"/>
            </a:lvl1pPr>
          </a:lstStyle>
          <a:p>
            <a:pPr lvl="0"/>
            <a:r>
              <a:rPr lang="en-US" dirty="0" smtClean="0"/>
              <a:t>Click to edit Master text styles</a:t>
            </a:r>
          </a:p>
        </p:txBody>
      </p:sp>
      <p:sp>
        <p:nvSpPr>
          <p:cNvPr id="4" name="Rectangle 13"/>
          <p:cNvSpPr>
            <a:spLocks noGrp="1" noChangeArrowheads="1"/>
          </p:cNvSpPr>
          <p:nvPr>
            <p:ph type="sldNum" sz="quarter" idx="13"/>
          </p:nvPr>
        </p:nvSpPr>
        <p:spPr>
          <a:ln/>
        </p:spPr>
        <p:txBody>
          <a:bodyPr/>
          <a:lstStyle>
            <a:lvl1pPr>
              <a:defRPr/>
            </a:lvl1pPr>
          </a:lstStyle>
          <a:p>
            <a:pPr>
              <a:defRPr/>
            </a:pPr>
            <a:fld id="{2F37425F-5E17-4209-B948-B5CE2119E408}" type="slidenum">
              <a:rPr lang="en-US"/>
              <a:pPr>
                <a:defRPr/>
              </a:pPr>
              <a:t>‹#›</a:t>
            </a:fld>
            <a:endParaRPr lang="en-US" dirty="0"/>
          </a:p>
        </p:txBody>
      </p:sp>
      <p:sp>
        <p:nvSpPr>
          <p:cNvPr id="5" name="Footer Placeholder 4"/>
          <p:cNvSpPr>
            <a:spLocks noGrp="1"/>
          </p:cNvSpPr>
          <p:nvPr>
            <p:ph type="ftr" sz="quarter" idx="14"/>
          </p:nvPr>
        </p:nvSpPr>
        <p:spPr/>
        <p:txBody>
          <a:bodyPr/>
          <a:lstStyle>
            <a:lvl1pPr>
              <a:defRPr/>
            </a:lvl1pPr>
          </a:lstStyle>
          <a:p>
            <a:pPr>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181366235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61EED46-2B32-4283-8691-C5BAEECDF7BF}" type="datetimeFigureOut">
              <a:rPr lang="en-US" smtClean="0"/>
              <a:t>3/23/2023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ADEA6F-5EB2-41CE-9057-41470866889A}" type="slidenum">
              <a:rPr lang="en-US" smtClean="0"/>
              <a:t>‹#›</a:t>
            </a:fld>
            <a:endParaRPr lang="en-US"/>
          </a:p>
        </p:txBody>
      </p:sp>
    </p:spTree>
    <p:extLst>
      <p:ext uri="{BB962C8B-B14F-4D97-AF65-F5344CB8AC3E}">
        <p14:creationId xmlns:p14="http://schemas.microsoft.com/office/powerpoint/2010/main" val="21941335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61EED46-2B32-4283-8691-C5BAEECDF7BF}" type="datetimeFigureOut">
              <a:rPr lang="en-US" smtClean="0"/>
              <a:t>3/23/2023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ADEA6F-5EB2-41CE-9057-41470866889A}" type="slidenum">
              <a:rPr lang="en-US" smtClean="0"/>
              <a:t>‹#›</a:t>
            </a:fld>
            <a:endParaRPr lang="en-US"/>
          </a:p>
        </p:txBody>
      </p:sp>
    </p:spTree>
    <p:extLst>
      <p:ext uri="{BB962C8B-B14F-4D97-AF65-F5344CB8AC3E}">
        <p14:creationId xmlns:p14="http://schemas.microsoft.com/office/powerpoint/2010/main" val="337811421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61EED46-2B32-4283-8691-C5BAEECDF7BF}" type="datetimeFigureOut">
              <a:rPr lang="en-US" smtClean="0"/>
              <a:t>3/23/2023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ADEA6F-5EB2-41CE-9057-41470866889A}" type="slidenum">
              <a:rPr lang="en-US" smtClean="0"/>
              <a:t>‹#›</a:t>
            </a:fld>
            <a:endParaRPr lang="en-US"/>
          </a:p>
        </p:txBody>
      </p:sp>
    </p:spTree>
    <p:extLst>
      <p:ext uri="{BB962C8B-B14F-4D97-AF65-F5344CB8AC3E}">
        <p14:creationId xmlns:p14="http://schemas.microsoft.com/office/powerpoint/2010/main" val="12400156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61EED46-2B32-4283-8691-C5BAEECDF7BF}" type="datetimeFigureOut">
              <a:rPr lang="en-US" smtClean="0"/>
              <a:t>3/23/2023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4ADEA6F-5EB2-41CE-9057-41470866889A}" type="slidenum">
              <a:rPr lang="en-US" smtClean="0"/>
              <a:t>‹#›</a:t>
            </a:fld>
            <a:endParaRPr lang="en-US"/>
          </a:p>
        </p:txBody>
      </p:sp>
    </p:spTree>
    <p:extLst>
      <p:ext uri="{BB962C8B-B14F-4D97-AF65-F5344CB8AC3E}">
        <p14:creationId xmlns:p14="http://schemas.microsoft.com/office/powerpoint/2010/main" val="428650001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61EED46-2B32-4283-8691-C5BAEECDF7BF}" type="datetimeFigureOut">
              <a:rPr lang="en-US" smtClean="0"/>
              <a:t>3/23/2023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4ADEA6F-5EB2-41CE-9057-41470866889A}" type="slidenum">
              <a:rPr lang="en-US" smtClean="0"/>
              <a:t>‹#›</a:t>
            </a:fld>
            <a:endParaRPr lang="en-US"/>
          </a:p>
        </p:txBody>
      </p:sp>
    </p:spTree>
    <p:extLst>
      <p:ext uri="{BB962C8B-B14F-4D97-AF65-F5344CB8AC3E}">
        <p14:creationId xmlns:p14="http://schemas.microsoft.com/office/powerpoint/2010/main" val="36787131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1EED46-2B32-4283-8691-C5BAEECDF7BF}" type="datetimeFigureOut">
              <a:rPr lang="en-US" smtClean="0"/>
              <a:t>3/23/2023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4ADEA6F-5EB2-41CE-9057-41470866889A}" type="slidenum">
              <a:rPr lang="en-US" smtClean="0"/>
              <a:t>‹#›</a:t>
            </a:fld>
            <a:endParaRPr lang="en-US"/>
          </a:p>
        </p:txBody>
      </p:sp>
    </p:spTree>
    <p:extLst>
      <p:ext uri="{BB962C8B-B14F-4D97-AF65-F5344CB8AC3E}">
        <p14:creationId xmlns:p14="http://schemas.microsoft.com/office/powerpoint/2010/main" val="20215242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61EED46-2B32-4283-8691-C5BAEECDF7BF}" type="datetimeFigureOut">
              <a:rPr lang="en-US" smtClean="0"/>
              <a:t>3/23/2023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ADEA6F-5EB2-41CE-9057-41470866889A}" type="slidenum">
              <a:rPr lang="en-US" smtClean="0"/>
              <a:t>‹#›</a:t>
            </a:fld>
            <a:endParaRPr lang="en-US"/>
          </a:p>
        </p:txBody>
      </p:sp>
    </p:spTree>
    <p:extLst>
      <p:ext uri="{BB962C8B-B14F-4D97-AF65-F5344CB8AC3E}">
        <p14:creationId xmlns:p14="http://schemas.microsoft.com/office/powerpoint/2010/main" val="199761578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61EED46-2B32-4283-8691-C5BAEECDF7BF}" type="datetimeFigureOut">
              <a:rPr lang="en-US" smtClean="0"/>
              <a:t>3/23/2023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ADEA6F-5EB2-41CE-9057-41470866889A}" type="slidenum">
              <a:rPr lang="en-US" smtClean="0"/>
              <a:t>‹#›</a:t>
            </a:fld>
            <a:endParaRPr lang="en-US"/>
          </a:p>
        </p:txBody>
      </p:sp>
    </p:spTree>
    <p:extLst>
      <p:ext uri="{BB962C8B-B14F-4D97-AF65-F5344CB8AC3E}">
        <p14:creationId xmlns:p14="http://schemas.microsoft.com/office/powerpoint/2010/main" val="313717894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1EED46-2B32-4283-8691-C5BAEECDF7BF}" type="datetimeFigureOut">
              <a:rPr lang="en-US" smtClean="0"/>
              <a:t>3/23/2023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ADEA6F-5EB2-41CE-9057-41470866889A}" type="slidenum">
              <a:rPr lang="en-US" smtClean="0"/>
              <a:t>‹#›</a:t>
            </a:fld>
            <a:endParaRPr lang="en-US"/>
          </a:p>
        </p:txBody>
      </p:sp>
    </p:spTree>
    <p:extLst>
      <p:ext uri="{BB962C8B-B14F-4D97-AF65-F5344CB8AC3E}">
        <p14:creationId xmlns:p14="http://schemas.microsoft.com/office/powerpoint/2010/main" val="3275693795"/>
      </p:ext>
    </p:extLst>
  </p:cSld>
  <p:clrMap bg1="lt1" tx1="dk1" bg2="lt2" tx2="dk2" accent1="accent1" accent2="accent2" accent3="accent3" accent4="accent4" accent5="accent5" accent6="accent6" hlink="hlink" folHlink="folHlink"/>
  <p:sldLayoutIdLst>
    <p:sldLayoutId id="2147483864" r:id="rId1"/>
    <p:sldLayoutId id="2147483865" r:id="rId2"/>
    <p:sldLayoutId id="2147483866" r:id="rId3"/>
    <p:sldLayoutId id="2147483867" r:id="rId4"/>
    <p:sldLayoutId id="2147483868" r:id="rId5"/>
    <p:sldLayoutId id="2147483869" r:id="rId6"/>
    <p:sldLayoutId id="2147483870" r:id="rId7"/>
    <p:sldLayoutId id="2147483871" r:id="rId8"/>
    <p:sldLayoutId id="2147483872" r:id="rId9"/>
    <p:sldLayoutId id="2147483873" r:id="rId10"/>
    <p:sldLayoutId id="2147483874" r:id="rId11"/>
    <p:sldLayoutId id="2147483859" r:id="rId12"/>
    <p:sldLayoutId id="2147483860" r:id="rId13"/>
    <p:sldLayoutId id="2147483861" r:id="rId14"/>
    <p:sldLayoutId id="2147483862" r:id="rId15"/>
    <p:sldLayoutId id="2147483875" r:id="rId16"/>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up)">
                                      <p:cBhvr>
                                        <p:cTn id="12" dur="500"/>
                                        <p:tgtEl>
                                          <p:spTgt spid="3">
                                            <p:txEl>
                                              <p:pRg st="1" end="1"/>
                                            </p:txEl>
                                          </p:spTgt>
                                        </p:tgtEl>
                                      </p:cBhvr>
                                    </p:animEffect>
                                  </p:childTnLst>
                                </p:cTn>
                              </p:par>
                              <p:par>
                                <p:cTn id="13" presetID="22" presetClass="entr" presetSubtype="1"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up)">
                                      <p:cBhvr>
                                        <p:cTn id="15" dur="500"/>
                                        <p:tgtEl>
                                          <p:spTgt spid="3">
                                            <p:txEl>
                                              <p:pRg st="2" end="2"/>
                                            </p:txEl>
                                          </p:spTgt>
                                        </p:tgtEl>
                                      </p:cBhvr>
                                    </p:animEffect>
                                  </p:childTnLst>
                                </p:cTn>
                              </p:par>
                              <p:par>
                                <p:cTn id="16" presetID="22" presetClass="entr" presetSubtype="1"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wipe(up)">
                                      <p:cBhvr>
                                        <p:cTn id="18" dur="500"/>
                                        <p:tgtEl>
                                          <p:spTgt spid="3">
                                            <p:txEl>
                                              <p:pRg st="3" end="3"/>
                                            </p:txEl>
                                          </p:spTgt>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wipe(up)">
                                      <p:cBhvr>
                                        <p:cTn id="21"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autoUpdateAnimBg="0"/>
    </p:bld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hyperlink" Target="https://youtu.be/gi7jx5IJtik"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s://youtu.be/q59tZKP0HME"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hyperlink" Target="https://youtu.be/gi7jx5IJtik"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4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www.freakonomics.com/2008/12/18/freak-shots-when-money-goes-down-the-toilet/"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hyperlink" Target="https://youtu.be/E6A_WpUY2LI" TargetMode="External"/><Relationship Id="rId2" Type="http://schemas.openxmlformats.org/officeDocument/2006/relationships/hyperlink" Target="https://youtu.be/78-BlZXm7wA" TargetMode="Externa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hyperlink" Target="https://rpubs.com/udodartist/quantity_theory" TargetMode="Externa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hyperlink" Target="https://rpubs.com/udodartist/quantity_theory" TargetMode="External"/><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hyperlink" Target="https://youtu.be/MfM1utsEEZA" TargetMode="External"/><Relationship Id="rId2" Type="http://schemas.openxmlformats.org/officeDocument/2006/relationships/hyperlink" Target="https://youtu.be/Q_C3whhH2gc" TargetMode="Externa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hyperlink" Target="http://www.treasurydirect.gov/indiv/products/prod_tips_glance.htm" TargetMode="External"/><Relationship Id="rId2" Type="http://schemas.openxmlformats.org/officeDocument/2006/relationships/notesSlide" Target="../notesSlides/notesSlide43.xml"/><Relationship Id="rId1" Type="http://schemas.openxmlformats.org/officeDocument/2006/relationships/slideLayout" Target="../slideLayouts/slideLayout2.xml"/><Relationship Id="rId5" Type="http://schemas.openxmlformats.org/officeDocument/2006/relationships/hyperlink" Target="http://www.treasurydirect.gov/" TargetMode="External"/><Relationship Id="rId4" Type="http://schemas.openxmlformats.org/officeDocument/2006/relationships/hyperlink" Target="http://www.treasurydirect.gov/indiv/research/indepth/ibonds/res_ibonds_ifaq.htm" TargetMode="External"/></Relationships>
</file>

<file path=ppt/slides/_rels/slide7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6.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54" name="Rectangle 6"/>
          <p:cNvSpPr>
            <a:spLocks noGrp="1" noChangeArrowheads="1"/>
          </p:cNvSpPr>
          <p:nvPr>
            <p:ph type="ctrTitle"/>
          </p:nvPr>
        </p:nvSpPr>
        <p:spPr/>
        <p:txBody>
          <a:bodyPr/>
          <a:lstStyle/>
          <a:p>
            <a:pPr>
              <a:defRPr/>
            </a:pPr>
            <a:r>
              <a:rPr lang="en-US" altLang="en-US" dirty="0" smtClean="0"/>
              <a:t>12</a:t>
            </a:r>
          </a:p>
        </p:txBody>
      </p:sp>
      <p:sp>
        <p:nvSpPr>
          <p:cNvPr id="18435" name="Rectangle 7"/>
          <p:cNvSpPr>
            <a:spLocks noGrp="1" noChangeArrowheads="1"/>
          </p:cNvSpPr>
          <p:nvPr>
            <p:ph type="subTitle" idx="1"/>
          </p:nvPr>
        </p:nvSpPr>
        <p:spPr/>
        <p:txBody>
          <a:bodyPr/>
          <a:lstStyle/>
          <a:p>
            <a:r>
              <a:rPr lang="en-US" altLang="en-US" dirty="0" smtClean="0">
                <a:latin typeface="Arial" panose="020B0604020202020204" pitchFamily="34" charset="0"/>
              </a:rPr>
              <a:t>Money Growth and Inflation</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The Classical Theory of Inflation</a:t>
            </a:r>
            <a:endParaRPr lang="en-US" dirty="0"/>
          </a:p>
        </p:txBody>
      </p:sp>
      <p:sp>
        <p:nvSpPr>
          <p:cNvPr id="5" name="Text Placeholder 4"/>
          <p:cNvSpPr>
            <a:spLocks noGrp="1"/>
          </p:cNvSpPr>
          <p:nvPr>
            <p:ph type="body" idx="1"/>
          </p:nvPr>
        </p:nvSpPr>
        <p:spPr/>
        <p:txBody>
          <a:bodyPr/>
          <a:lstStyle/>
          <a:p>
            <a:r>
              <a:rPr lang="en-US" dirty="0" smtClean="0"/>
              <a:t>This is the mainstream theory of the overall price level and the rate of inflation in the long run. It is called “classical” because it was developed by some of the earlies economic thinkers.</a:t>
            </a:r>
            <a:endParaRPr lang="en-US" dirty="0"/>
          </a:p>
        </p:txBody>
      </p:sp>
    </p:spTree>
    <p:extLst>
      <p:ext uri="{BB962C8B-B14F-4D97-AF65-F5344CB8AC3E}">
        <p14:creationId xmlns:p14="http://schemas.microsoft.com/office/powerpoint/2010/main" val="36047522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Focus on the reasons for simultaneous and similar changes in </a:t>
            </a:r>
            <a:r>
              <a:rPr lang="en-US" i="1" dirty="0" smtClean="0"/>
              <a:t>all</a:t>
            </a:r>
            <a:r>
              <a:rPr lang="en-US" dirty="0" smtClean="0"/>
              <a:t> prices</a:t>
            </a:r>
            <a:endParaRPr lang="en-US" dirty="0"/>
          </a:p>
        </p:txBody>
      </p:sp>
      <p:sp>
        <p:nvSpPr>
          <p:cNvPr id="5" name="Content Placeholder 4"/>
          <p:cNvSpPr>
            <a:spLocks noGrp="1"/>
          </p:cNvSpPr>
          <p:nvPr>
            <p:ph idx="1"/>
          </p:nvPr>
        </p:nvSpPr>
        <p:spPr/>
        <p:txBody>
          <a:bodyPr/>
          <a:lstStyle/>
          <a:p>
            <a:r>
              <a:rPr lang="en-US" dirty="0" smtClean="0"/>
              <a:t>We want to understand the reasons why an economy’s price level—as measured by, say, its consumer price index—may increase by, say, 5 percent</a:t>
            </a:r>
          </a:p>
          <a:p>
            <a:r>
              <a:rPr lang="en-US" dirty="0" smtClean="0"/>
              <a:t>When the CPI increases by 5 percent, some goods’ prices may increase by 5 percent but the prices of other goods may increase by 7 percent or decrease by 10 percent, etc., because the CPI is only an average of the prices of numerous goods and services</a:t>
            </a:r>
          </a:p>
          <a:p>
            <a:r>
              <a:rPr lang="en-US" dirty="0" smtClean="0"/>
              <a:t>Nevertheless, when </a:t>
            </a:r>
            <a:r>
              <a:rPr lang="en-US" dirty="0"/>
              <a:t>want </a:t>
            </a:r>
            <a:r>
              <a:rPr lang="en-US" dirty="0" smtClean="0"/>
              <a:t>a </a:t>
            </a:r>
            <a:r>
              <a:rPr lang="en-US" i="1" dirty="0" smtClean="0"/>
              <a:t>macroeconomic</a:t>
            </a:r>
            <a:r>
              <a:rPr lang="en-US" dirty="0" smtClean="0"/>
              <a:t> understanding of </a:t>
            </a:r>
            <a:r>
              <a:rPr lang="en-US" dirty="0"/>
              <a:t>the </a:t>
            </a:r>
            <a:r>
              <a:rPr lang="en-US" dirty="0" smtClean="0"/>
              <a:t>CPI, it is useful to imagine that </a:t>
            </a:r>
            <a:r>
              <a:rPr lang="en-US" i="1" dirty="0" smtClean="0"/>
              <a:t>all prices </a:t>
            </a:r>
            <a:r>
              <a:rPr lang="en-US" dirty="0" smtClean="0"/>
              <a:t>have increased by 5 percent and then ask why that might have happened</a:t>
            </a:r>
            <a:endParaRPr lang="en-US" dirty="0"/>
          </a:p>
        </p:txBody>
      </p:sp>
    </p:spTree>
    <p:extLst>
      <p:ext uri="{BB962C8B-B14F-4D97-AF65-F5344CB8AC3E}">
        <p14:creationId xmlns:p14="http://schemas.microsoft.com/office/powerpoint/2010/main" val="1086287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Focus on the reasons for simultaneous and similar changes in </a:t>
            </a:r>
            <a:r>
              <a:rPr lang="en-US" i="1" dirty="0" smtClean="0"/>
              <a:t>all</a:t>
            </a:r>
            <a:r>
              <a:rPr lang="en-US" dirty="0" smtClean="0"/>
              <a:t> prices</a:t>
            </a:r>
            <a:endParaRPr lang="en-US" dirty="0"/>
          </a:p>
        </p:txBody>
      </p:sp>
      <p:sp>
        <p:nvSpPr>
          <p:cNvPr id="5" name="Content Placeholder 4"/>
          <p:cNvSpPr>
            <a:spLocks noGrp="1"/>
          </p:cNvSpPr>
          <p:nvPr>
            <p:ph idx="1"/>
          </p:nvPr>
        </p:nvSpPr>
        <p:spPr/>
        <p:txBody>
          <a:bodyPr/>
          <a:lstStyle/>
          <a:p>
            <a:r>
              <a:rPr lang="en-US" dirty="0" smtClean="0"/>
              <a:t>So, to understand why the CPI may increase by 5 percent, ask yourself </a:t>
            </a:r>
            <a:r>
              <a:rPr lang="en-US" dirty="0" smtClean="0">
                <a:solidFill>
                  <a:srgbClr val="FF0000"/>
                </a:solidFill>
              </a:rPr>
              <a:t>what could cause </a:t>
            </a:r>
            <a:r>
              <a:rPr lang="en-US" i="1" dirty="0" smtClean="0">
                <a:solidFill>
                  <a:srgbClr val="FF0000"/>
                </a:solidFill>
              </a:rPr>
              <a:t>all prices </a:t>
            </a:r>
            <a:r>
              <a:rPr lang="en-US" dirty="0" smtClean="0">
                <a:solidFill>
                  <a:srgbClr val="FF0000"/>
                </a:solidFill>
              </a:rPr>
              <a:t>to increase by 5 percent</a:t>
            </a:r>
            <a:endParaRPr lang="en-US" dirty="0">
              <a:solidFill>
                <a:srgbClr val="FF0000"/>
              </a:solidFill>
            </a:endParaRPr>
          </a:p>
        </p:txBody>
      </p:sp>
    </p:spTree>
    <p:extLst>
      <p:ext uri="{BB962C8B-B14F-4D97-AF65-F5344CB8AC3E}">
        <p14:creationId xmlns:p14="http://schemas.microsoft.com/office/powerpoint/2010/main" val="24416870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Imagine a market where people buy and sell money</a:t>
            </a:r>
            <a:endParaRPr lang="en-US" dirty="0"/>
          </a:p>
        </p:txBody>
      </p:sp>
      <p:sp>
        <p:nvSpPr>
          <p:cNvPr id="3" name="Content Placeholder 2"/>
          <p:cNvSpPr>
            <a:spLocks noGrp="1"/>
          </p:cNvSpPr>
          <p:nvPr>
            <p:ph idx="1"/>
          </p:nvPr>
        </p:nvSpPr>
        <p:spPr/>
        <p:txBody>
          <a:bodyPr/>
          <a:lstStyle/>
          <a:p>
            <a:r>
              <a:rPr lang="en-US" dirty="0" smtClean="0"/>
              <a:t>We saw when discussing the German hyperinflation that a simultaneous and similar increase in the prices of all—or almost all—goods is probably the result of a decrease in the value of money </a:t>
            </a:r>
          </a:p>
          <a:p>
            <a:r>
              <a:rPr lang="en-US" dirty="0" smtClean="0"/>
              <a:t>To understand the value (or price) of money, we can imagine </a:t>
            </a:r>
            <a:r>
              <a:rPr lang="en-US" dirty="0" smtClean="0">
                <a:solidFill>
                  <a:srgbClr val="FF0000"/>
                </a:solidFill>
              </a:rPr>
              <a:t>a market in which people buy and sell money</a:t>
            </a:r>
            <a:r>
              <a:rPr lang="en-US" dirty="0" smtClean="0"/>
              <a:t> (rather than ice cream, shoes, etc.) </a:t>
            </a:r>
          </a:p>
          <a:p>
            <a:r>
              <a:rPr lang="en-US" dirty="0" smtClean="0"/>
              <a:t>Instead of imagining markets in which people pay money to buy apples, oranges, ice cream, shoes, etc., imagine a market where people pay </a:t>
            </a:r>
            <a:r>
              <a:rPr lang="en-US" dirty="0"/>
              <a:t>apples, oranges, ice cream, shoes, etc., </a:t>
            </a:r>
            <a:r>
              <a:rPr lang="en-US" dirty="0" smtClean="0"/>
              <a:t>to buy money</a:t>
            </a:r>
          </a:p>
          <a:p>
            <a:r>
              <a:rPr lang="en-US" dirty="0" smtClean="0"/>
              <a:t>Just reverse the usual way you think of buying and selling</a:t>
            </a:r>
            <a:endParaRPr lang="en-US" dirty="0"/>
          </a:p>
        </p:txBody>
      </p:sp>
    </p:spTree>
    <p:extLst>
      <p:ext uri="{BB962C8B-B14F-4D97-AF65-F5344CB8AC3E}">
        <p14:creationId xmlns:p14="http://schemas.microsoft.com/office/powerpoint/2010/main" val="21917536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normAutofit/>
          </a:bodyPr>
          <a:lstStyle/>
          <a:p>
            <a:r>
              <a:rPr lang="en-US" altLang="en-US" sz="2000" b="1" dirty="0" smtClean="0">
                <a:solidFill>
                  <a:srgbClr val="C00000"/>
                </a:solidFill>
              </a:rPr>
              <a:t>THE CLASSICAL THEORY OF INFLATION:</a:t>
            </a:r>
            <a:br>
              <a:rPr lang="en-US" altLang="en-US" sz="2000" b="1" dirty="0" smtClean="0">
                <a:solidFill>
                  <a:srgbClr val="C00000"/>
                </a:solidFill>
              </a:rPr>
            </a:br>
            <a:r>
              <a:rPr lang="en-US" altLang="en-US" sz="4000" b="1" dirty="0" smtClean="0"/>
              <a:t>The Level of Prices and the Value of Money</a:t>
            </a:r>
            <a:endParaRPr lang="en-US" altLang="en-US" sz="2000" b="1" dirty="0" smtClean="0">
              <a:latin typeface="Tahoma" panose="020B0604030504040204" pitchFamily="34" charset="0"/>
            </a:endParaRPr>
          </a:p>
        </p:txBody>
      </p:sp>
      <p:sp>
        <p:nvSpPr>
          <p:cNvPr id="31747" name="Rectangle 3"/>
          <p:cNvSpPr>
            <a:spLocks noGrp="1" noChangeArrowheads="1"/>
          </p:cNvSpPr>
          <p:nvPr>
            <p:ph idx="1"/>
          </p:nvPr>
        </p:nvSpPr>
        <p:spPr/>
        <p:txBody>
          <a:bodyPr/>
          <a:lstStyle/>
          <a:p>
            <a:pPr>
              <a:lnSpc>
                <a:spcPct val="90000"/>
              </a:lnSpc>
            </a:pPr>
            <a:r>
              <a:rPr lang="en-US" altLang="en-US" sz="2800" dirty="0"/>
              <a:t>When the overall price level rises, the </a:t>
            </a:r>
            <a:r>
              <a:rPr lang="en-US" altLang="en-US" sz="2800" dirty="0" smtClean="0"/>
              <a:t>price </a:t>
            </a:r>
            <a:r>
              <a:rPr lang="en-US" altLang="en-US" sz="2800" dirty="0"/>
              <a:t>of money falls.</a:t>
            </a:r>
          </a:p>
          <a:p>
            <a:pPr>
              <a:lnSpc>
                <a:spcPct val="90000"/>
              </a:lnSpc>
            </a:pPr>
            <a:r>
              <a:rPr lang="en-US" altLang="en-US" sz="2800" dirty="0"/>
              <a:t>Suppose the price of a gallon of ice-cream is $5. </a:t>
            </a:r>
            <a:endParaRPr lang="en-US" altLang="en-US" sz="2800" dirty="0" smtClean="0"/>
          </a:p>
          <a:p>
            <a:r>
              <a:rPr lang="en-US" altLang="en-US" sz="2800" dirty="0" smtClean="0"/>
              <a:t>Then</a:t>
            </a:r>
            <a:r>
              <a:rPr lang="en-US" altLang="en-US" sz="2800" dirty="0"/>
              <a:t>, the </a:t>
            </a:r>
            <a:r>
              <a:rPr lang="en-US" altLang="en-US" sz="2800" dirty="0" smtClean="0"/>
              <a:t>price </a:t>
            </a:r>
            <a:r>
              <a:rPr lang="en-US" altLang="en-US" sz="2800" dirty="0"/>
              <a:t>of a </a:t>
            </a:r>
            <a:r>
              <a:rPr lang="en-US" altLang="en-US" sz="2800" dirty="0" smtClean="0"/>
              <a:t>dollar is </a:t>
            </a:r>
            <a:r>
              <a:rPr lang="en-US" altLang="en-US" sz="2800" dirty="0"/>
              <a:t>1/5 gallons of ice-cream.</a:t>
            </a:r>
          </a:p>
          <a:p>
            <a:pPr>
              <a:lnSpc>
                <a:spcPct val="90000"/>
              </a:lnSpc>
            </a:pPr>
            <a:r>
              <a:rPr lang="en-US" altLang="en-US" sz="2800" dirty="0"/>
              <a:t>In general, let </a:t>
            </a:r>
            <a:r>
              <a:rPr lang="en-US" altLang="en-US" sz="2800" i="1" dirty="0"/>
              <a:t>P</a:t>
            </a:r>
            <a:r>
              <a:rPr lang="en-US" altLang="en-US" sz="2800" dirty="0"/>
              <a:t> </a:t>
            </a:r>
            <a:r>
              <a:rPr lang="en-US" altLang="en-US" sz="2800" dirty="0" smtClean="0"/>
              <a:t>denote </a:t>
            </a:r>
            <a:r>
              <a:rPr lang="en-US" altLang="en-US" sz="2800" dirty="0"/>
              <a:t>the price </a:t>
            </a:r>
            <a:r>
              <a:rPr lang="en-US" altLang="en-US" sz="2800" dirty="0" smtClean="0"/>
              <a:t>level of goods and services. </a:t>
            </a:r>
            <a:endParaRPr lang="en-US" altLang="en-US" sz="2800" dirty="0"/>
          </a:p>
          <a:p>
            <a:pPr lvl="1">
              <a:lnSpc>
                <a:spcPct val="90000"/>
              </a:lnSpc>
            </a:pPr>
            <a:r>
              <a:rPr lang="en-US" altLang="en-US" sz="2400" dirty="0" smtClean="0"/>
              <a:t>So, </a:t>
            </a:r>
            <a:r>
              <a:rPr lang="en-US" altLang="en-US" sz="2400" i="1" dirty="0"/>
              <a:t>P</a:t>
            </a:r>
            <a:r>
              <a:rPr lang="en-US" altLang="en-US" sz="2400" dirty="0"/>
              <a:t> could be the Consumer Price Index or the GDP Deflator.</a:t>
            </a:r>
          </a:p>
          <a:p>
            <a:pPr>
              <a:lnSpc>
                <a:spcPct val="90000"/>
              </a:lnSpc>
            </a:pPr>
            <a:r>
              <a:rPr lang="en-US" altLang="en-US" sz="2800" dirty="0"/>
              <a:t>Then, </a:t>
            </a:r>
            <a:r>
              <a:rPr lang="en-US" altLang="en-US" sz="2800" dirty="0">
                <a:solidFill>
                  <a:srgbClr val="FF0000"/>
                </a:solidFill>
              </a:rPr>
              <a:t>1/</a:t>
            </a:r>
            <a:r>
              <a:rPr lang="en-US" altLang="en-US" sz="2800" i="1" dirty="0">
                <a:solidFill>
                  <a:srgbClr val="FF0000"/>
                </a:solidFill>
              </a:rPr>
              <a:t>P</a:t>
            </a:r>
            <a:r>
              <a:rPr lang="en-US" altLang="en-US" sz="2800" dirty="0">
                <a:solidFill>
                  <a:srgbClr val="FF0000"/>
                </a:solidFill>
              </a:rPr>
              <a:t> is the value of money</a:t>
            </a:r>
            <a:r>
              <a:rPr lang="en-US" altLang="en-US" sz="2800" dirty="0"/>
              <a:t> measured in units of goods and </a:t>
            </a:r>
            <a:r>
              <a:rPr lang="en-US" altLang="en-US" sz="2800" dirty="0" smtClean="0"/>
              <a:t>services</a:t>
            </a:r>
          </a:p>
          <a:p>
            <a:pPr lvl="1"/>
            <a:r>
              <a:rPr lang="en-US" altLang="en-US" dirty="0" smtClean="0"/>
              <a:t>This is also the </a:t>
            </a:r>
            <a:r>
              <a:rPr lang="en-US" altLang="en-US" i="1" dirty="0" smtClean="0"/>
              <a:t>price of money </a:t>
            </a:r>
            <a:r>
              <a:rPr lang="en-US" altLang="en-US" dirty="0" smtClean="0"/>
              <a:t>and the </a:t>
            </a:r>
            <a:r>
              <a:rPr lang="en-US" altLang="en-US" i="1" dirty="0" smtClean="0"/>
              <a:t>purchasing power of money</a:t>
            </a:r>
            <a:endParaRPr lang="en-US" altLang="en-US" i="1" dirty="0"/>
          </a:p>
          <a:p>
            <a:pPr>
              <a:lnSpc>
                <a:spcPct val="90000"/>
              </a:lnSpc>
            </a:pPr>
            <a:r>
              <a:rPr lang="en-US" altLang="en-US" sz="2800" dirty="0" smtClean="0"/>
              <a:t>So, </a:t>
            </a:r>
            <a:r>
              <a:rPr lang="en-US" altLang="en-US" sz="2800" dirty="0" smtClean="0">
                <a:solidFill>
                  <a:srgbClr val="0070C0"/>
                </a:solidFill>
              </a:rPr>
              <a:t>when </a:t>
            </a:r>
            <a:r>
              <a:rPr lang="en-US" altLang="en-US" sz="2800" dirty="0">
                <a:solidFill>
                  <a:srgbClr val="0070C0"/>
                </a:solidFill>
              </a:rPr>
              <a:t>the overall price level rises, the value of money falls</a:t>
            </a: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normAutofit fontScale="90000"/>
          </a:bodyPr>
          <a:lstStyle/>
          <a:p>
            <a:r>
              <a:rPr lang="en-US" altLang="en-US" sz="2000" b="1" dirty="0" smtClean="0">
                <a:solidFill>
                  <a:srgbClr val="C00000"/>
                </a:solidFill>
              </a:rPr>
              <a:t>THE CLASSICAL THEORY OF INFLATION:</a:t>
            </a:r>
            <a:br>
              <a:rPr lang="en-US" altLang="en-US" sz="2000" b="1" dirty="0" smtClean="0">
                <a:solidFill>
                  <a:srgbClr val="C00000"/>
                </a:solidFill>
              </a:rPr>
            </a:br>
            <a:r>
              <a:rPr lang="en-US" altLang="en-US" sz="4000" dirty="0" smtClean="0"/>
              <a:t>Money </a:t>
            </a:r>
            <a:r>
              <a:rPr lang="en-US" altLang="en-US" sz="4000" dirty="0"/>
              <a:t>Supply, Money Demand, and Monetary Equilibrium</a:t>
            </a:r>
          </a:p>
        </p:txBody>
      </p:sp>
      <p:sp>
        <p:nvSpPr>
          <p:cNvPr id="33795" name="Rectangle 3"/>
          <p:cNvSpPr>
            <a:spLocks noGrp="1" noChangeArrowheads="1"/>
          </p:cNvSpPr>
          <p:nvPr>
            <p:ph idx="1"/>
          </p:nvPr>
        </p:nvSpPr>
        <p:spPr/>
        <p:txBody>
          <a:bodyPr>
            <a:normAutofit/>
          </a:bodyPr>
          <a:lstStyle/>
          <a:p>
            <a:r>
              <a:rPr lang="en-US" altLang="en-US" dirty="0" smtClean="0"/>
              <a:t>It is obvious that the quantity of money determined by the central bank must end up equal to the quantity of money held by the people as currency and checkable bank deposits</a:t>
            </a:r>
          </a:p>
          <a:p>
            <a:r>
              <a:rPr lang="en-US" altLang="en-US" dirty="0" smtClean="0"/>
              <a:t>But in a free economy, people cannot be forced</a:t>
            </a:r>
          </a:p>
          <a:p>
            <a:r>
              <a:rPr lang="en-US" altLang="en-US" dirty="0" smtClean="0"/>
              <a:t>Therefore, the quantity of money </a:t>
            </a:r>
            <a:r>
              <a:rPr lang="en-US" altLang="en-US" i="1" dirty="0" smtClean="0"/>
              <a:t>desired</a:t>
            </a:r>
            <a:r>
              <a:rPr lang="en-US" altLang="en-US" dirty="0" smtClean="0"/>
              <a:t> by the central bank must be equal to the quantity of money </a:t>
            </a:r>
            <a:r>
              <a:rPr lang="en-US" altLang="en-US" i="1" dirty="0" smtClean="0"/>
              <a:t>desired</a:t>
            </a:r>
            <a:r>
              <a:rPr lang="en-US" altLang="en-US" dirty="0" smtClean="0"/>
              <a:t> by the people as currency and checkable bank deposits</a:t>
            </a:r>
          </a:p>
          <a:p>
            <a:r>
              <a:rPr lang="en-US" altLang="en-US" dirty="0" smtClean="0"/>
              <a:t>That is, the money supply must equal the money demand</a:t>
            </a:r>
          </a:p>
          <a:p>
            <a:r>
              <a:rPr lang="en-US" altLang="en-US" dirty="0" smtClean="0"/>
              <a:t>What makes these two separate things equal?</a:t>
            </a: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normAutofit fontScale="90000"/>
          </a:bodyPr>
          <a:lstStyle/>
          <a:p>
            <a:r>
              <a:rPr lang="en-US" altLang="en-US" sz="2000" b="1" dirty="0" smtClean="0">
                <a:solidFill>
                  <a:srgbClr val="C00000"/>
                </a:solidFill>
              </a:rPr>
              <a:t>THE CLASSICAL THEORY OF INFLATION:</a:t>
            </a:r>
            <a:br>
              <a:rPr lang="en-US" altLang="en-US" sz="2000" b="1" dirty="0" smtClean="0">
                <a:solidFill>
                  <a:srgbClr val="C00000"/>
                </a:solidFill>
              </a:rPr>
            </a:br>
            <a:r>
              <a:rPr lang="en-US" altLang="en-US" sz="4000" dirty="0" smtClean="0"/>
              <a:t>Money </a:t>
            </a:r>
            <a:r>
              <a:rPr lang="en-US" altLang="en-US" sz="4000" dirty="0"/>
              <a:t>Supply, Money Demand, and Monetary Equilibrium</a:t>
            </a:r>
          </a:p>
        </p:txBody>
      </p:sp>
      <p:sp>
        <p:nvSpPr>
          <p:cNvPr id="33795" name="Rectangle 3"/>
          <p:cNvSpPr>
            <a:spLocks noGrp="1" noChangeArrowheads="1"/>
          </p:cNvSpPr>
          <p:nvPr>
            <p:ph idx="1"/>
          </p:nvPr>
        </p:nvSpPr>
        <p:spPr/>
        <p:txBody>
          <a:bodyPr>
            <a:normAutofit/>
          </a:bodyPr>
          <a:lstStyle/>
          <a:p>
            <a:r>
              <a:rPr lang="en-US" altLang="en-US" dirty="0" smtClean="0"/>
              <a:t>The classical theory of inflation assumes that </a:t>
            </a:r>
            <a:r>
              <a:rPr lang="en-US" altLang="en-US" dirty="0" smtClean="0">
                <a:solidFill>
                  <a:srgbClr val="0070C0"/>
                </a:solidFill>
              </a:rPr>
              <a:t>the price or value of money (1/</a:t>
            </a:r>
            <a:r>
              <a:rPr lang="en-US" altLang="en-US" i="1" dirty="0" smtClean="0">
                <a:solidFill>
                  <a:srgbClr val="0070C0"/>
                </a:solidFill>
              </a:rPr>
              <a:t>P</a:t>
            </a:r>
            <a:r>
              <a:rPr lang="en-US" altLang="en-US" dirty="0" smtClean="0">
                <a:solidFill>
                  <a:srgbClr val="0070C0"/>
                </a:solidFill>
              </a:rPr>
              <a:t>) automatically reaches the level at which money supply is equal to money demand</a:t>
            </a:r>
            <a:r>
              <a:rPr lang="en-US" altLang="en-US" dirty="0" smtClean="0"/>
              <a:t>.</a:t>
            </a:r>
          </a:p>
        </p:txBody>
      </p:sp>
    </p:spTree>
    <p:extLst>
      <p:ext uri="{BB962C8B-B14F-4D97-AF65-F5344CB8AC3E}">
        <p14:creationId xmlns:p14="http://schemas.microsoft.com/office/powerpoint/2010/main" val="2758018456"/>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normAutofit fontScale="90000"/>
          </a:bodyPr>
          <a:lstStyle/>
          <a:p>
            <a:r>
              <a:rPr lang="en-US" altLang="en-US" sz="2000" b="1" dirty="0" smtClean="0">
                <a:solidFill>
                  <a:srgbClr val="C00000"/>
                </a:solidFill>
              </a:rPr>
              <a:t>THE CLASSICAL THEORY OF INFLATION:</a:t>
            </a:r>
            <a:br>
              <a:rPr lang="en-US" altLang="en-US" sz="2000" b="1" dirty="0" smtClean="0">
                <a:solidFill>
                  <a:srgbClr val="C00000"/>
                </a:solidFill>
              </a:rPr>
            </a:br>
            <a:r>
              <a:rPr lang="en-US" altLang="en-US" sz="4000" dirty="0" smtClean="0"/>
              <a:t>Money </a:t>
            </a:r>
            <a:r>
              <a:rPr lang="en-US" altLang="en-US" sz="4000" dirty="0"/>
              <a:t>Supply, Money Demand, and Monetary Equilibrium</a:t>
            </a:r>
          </a:p>
        </p:txBody>
      </p:sp>
      <p:sp>
        <p:nvSpPr>
          <p:cNvPr id="33795" name="Rectangle 3"/>
          <p:cNvSpPr>
            <a:spLocks noGrp="1" noChangeArrowheads="1"/>
          </p:cNvSpPr>
          <p:nvPr>
            <p:ph idx="1"/>
          </p:nvPr>
        </p:nvSpPr>
        <p:spPr>
          <a:xfrm>
            <a:off x="838200" y="1825625"/>
            <a:ext cx="7696200" cy="4351338"/>
          </a:xfrm>
        </p:spPr>
        <p:txBody>
          <a:bodyPr>
            <a:normAutofit/>
          </a:bodyPr>
          <a:lstStyle/>
          <a:p>
            <a:r>
              <a:rPr lang="en-US" altLang="en-US" dirty="0" smtClean="0">
                <a:solidFill>
                  <a:srgbClr val="C00000"/>
                </a:solidFill>
              </a:rPr>
              <a:t>Money supply</a:t>
            </a:r>
            <a:r>
              <a:rPr lang="en-US" altLang="en-US" i="1" dirty="0" smtClean="0">
                <a:solidFill>
                  <a:srgbClr val="C00000"/>
                </a:solidFill>
              </a:rPr>
              <a:t> </a:t>
            </a:r>
            <a:r>
              <a:rPr lang="en-US" altLang="en-US" dirty="0" smtClean="0"/>
              <a:t>is a policy variable that is controlled by the central bank.</a:t>
            </a:r>
          </a:p>
          <a:p>
            <a:pPr lvl="1"/>
            <a:r>
              <a:rPr lang="en-US" altLang="en-US" dirty="0" smtClean="0"/>
              <a:t>Through instruments such as open-market operations, the central bank controls the quantity of money supplied.</a:t>
            </a:r>
          </a:p>
          <a:p>
            <a:pPr lvl="2"/>
            <a:r>
              <a:rPr lang="en-US" altLang="en-US" dirty="0" smtClean="0"/>
              <a:t>In the US, the central bank is called the Fed.</a:t>
            </a:r>
          </a:p>
          <a:p>
            <a:pPr lvl="1"/>
            <a:endParaRPr lang="en-US" altLang="en-US" dirty="0" smtClean="0"/>
          </a:p>
        </p:txBody>
      </p:sp>
      <p:cxnSp>
        <p:nvCxnSpPr>
          <p:cNvPr id="3" name="Straight Arrow Connector 2"/>
          <p:cNvCxnSpPr/>
          <p:nvPr/>
        </p:nvCxnSpPr>
        <p:spPr>
          <a:xfrm>
            <a:off x="9271593" y="4953000"/>
            <a:ext cx="2590800"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rot="16200000">
            <a:off x="7988893" y="3657600"/>
            <a:ext cx="2590800"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10919640" y="4933497"/>
            <a:ext cx="1180213" cy="523220"/>
          </a:xfrm>
          <a:prstGeom prst="rect">
            <a:avLst/>
          </a:prstGeom>
          <a:noFill/>
        </p:spPr>
        <p:txBody>
          <a:bodyPr wrap="square" rtlCol="0">
            <a:spAutoFit/>
          </a:bodyPr>
          <a:lstStyle/>
          <a:p>
            <a:r>
              <a:rPr lang="en-US" sz="1400" b="1" dirty="0" smtClean="0"/>
              <a:t>Quantity of Money</a:t>
            </a:r>
            <a:endParaRPr lang="en-US" sz="1400" b="1" dirty="0"/>
          </a:p>
        </p:txBody>
      </p:sp>
      <p:sp>
        <p:nvSpPr>
          <p:cNvPr id="8" name="TextBox 7"/>
          <p:cNvSpPr txBox="1"/>
          <p:nvPr/>
        </p:nvSpPr>
        <p:spPr>
          <a:xfrm>
            <a:off x="8148080" y="2330300"/>
            <a:ext cx="1180213" cy="523220"/>
          </a:xfrm>
          <a:prstGeom prst="rect">
            <a:avLst/>
          </a:prstGeom>
          <a:noFill/>
        </p:spPr>
        <p:txBody>
          <a:bodyPr wrap="square" rtlCol="0">
            <a:spAutoFit/>
          </a:bodyPr>
          <a:lstStyle/>
          <a:p>
            <a:pPr algn="r"/>
            <a:r>
              <a:rPr lang="en-US" sz="1400" b="1" dirty="0" smtClean="0"/>
              <a:t>Value of Money, 1/</a:t>
            </a:r>
            <a:r>
              <a:rPr lang="en-US" sz="1400" b="1" i="1" dirty="0" smtClean="0"/>
              <a:t>P</a:t>
            </a:r>
            <a:endParaRPr lang="en-US" sz="1400" b="1" i="1" dirty="0"/>
          </a:p>
        </p:txBody>
      </p:sp>
      <p:cxnSp>
        <p:nvCxnSpPr>
          <p:cNvPr id="7" name="Straight Connector 6"/>
          <p:cNvCxnSpPr/>
          <p:nvPr/>
        </p:nvCxnSpPr>
        <p:spPr>
          <a:xfrm flipV="1">
            <a:off x="10356114" y="2591910"/>
            <a:ext cx="0" cy="236109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9708263" y="2100590"/>
            <a:ext cx="1295702" cy="523220"/>
          </a:xfrm>
          <a:prstGeom prst="rect">
            <a:avLst/>
          </a:prstGeom>
          <a:noFill/>
        </p:spPr>
        <p:txBody>
          <a:bodyPr wrap="square" rtlCol="0">
            <a:spAutoFit/>
          </a:bodyPr>
          <a:lstStyle/>
          <a:p>
            <a:pPr algn="ctr"/>
            <a:r>
              <a:rPr lang="en-US" sz="1400" b="1" dirty="0" smtClean="0"/>
              <a:t>Money Supply (Fed)</a:t>
            </a:r>
            <a:endParaRPr lang="en-US" sz="1400" b="1" dirty="0"/>
          </a:p>
        </p:txBody>
      </p:sp>
    </p:spTree>
    <p:extLst>
      <p:ext uri="{BB962C8B-B14F-4D97-AF65-F5344CB8AC3E}">
        <p14:creationId xmlns:p14="http://schemas.microsoft.com/office/powerpoint/2010/main" val="112043600"/>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noAutofit/>
          </a:bodyPr>
          <a:lstStyle/>
          <a:p>
            <a:r>
              <a:rPr lang="en-US" altLang="en-US" sz="1800" b="1" dirty="0" smtClean="0">
                <a:solidFill>
                  <a:srgbClr val="C00000"/>
                </a:solidFill>
              </a:rPr>
              <a:t>THE CLASSICAL THEORY OF INFLATION:</a:t>
            </a:r>
            <a:br>
              <a:rPr lang="en-US" altLang="en-US" sz="1800" b="1" dirty="0" smtClean="0">
                <a:solidFill>
                  <a:srgbClr val="C00000"/>
                </a:solidFill>
              </a:rPr>
            </a:br>
            <a:r>
              <a:rPr lang="en-US" altLang="en-US" sz="3600" dirty="0" smtClean="0"/>
              <a:t>Money Supply, Money Demand, and Monetary Equilibrium</a:t>
            </a:r>
            <a:endParaRPr lang="en-US" altLang="en-US" sz="3600" dirty="0"/>
          </a:p>
        </p:txBody>
      </p:sp>
      <p:sp>
        <p:nvSpPr>
          <p:cNvPr id="35843" name="Rectangle 3"/>
          <p:cNvSpPr>
            <a:spLocks noGrp="1" noChangeArrowheads="1"/>
          </p:cNvSpPr>
          <p:nvPr>
            <p:ph idx="1"/>
          </p:nvPr>
        </p:nvSpPr>
        <p:spPr/>
        <p:txBody>
          <a:bodyPr>
            <a:normAutofit/>
          </a:bodyPr>
          <a:lstStyle/>
          <a:p>
            <a:r>
              <a:rPr lang="en-US" altLang="en-US" dirty="0" smtClean="0">
                <a:solidFill>
                  <a:srgbClr val="C00000"/>
                </a:solidFill>
              </a:rPr>
              <a:t>Money demand </a:t>
            </a:r>
            <a:r>
              <a:rPr lang="en-US" altLang="en-US" dirty="0" smtClean="0"/>
              <a:t>is the quantity of money that people </a:t>
            </a:r>
            <a:r>
              <a:rPr lang="en-US" altLang="en-US" i="1" dirty="0" smtClean="0"/>
              <a:t>wish to hold </a:t>
            </a:r>
            <a:r>
              <a:rPr lang="en-US" altLang="en-US" dirty="0" smtClean="0"/>
              <a:t>as currency and checkable bank deposits</a:t>
            </a:r>
          </a:p>
          <a:p>
            <a:r>
              <a:rPr lang="en-US" altLang="en-US" dirty="0" smtClean="0"/>
              <a:t>Money has three main functions: medium of exchange, unit of account, and store of value</a:t>
            </a:r>
          </a:p>
          <a:p>
            <a:r>
              <a:rPr lang="en-US" altLang="en-US" dirty="0" smtClean="0"/>
              <a:t>The classical theory assumes that in the long run people wish to hold money because it is a medium of exchange (and thereby makes shopping convenient)</a:t>
            </a:r>
          </a:p>
          <a:p>
            <a:pPr lvl="1"/>
            <a:r>
              <a:rPr lang="en-US" altLang="en-US" dirty="0" smtClean="0"/>
              <a:t>The unit of account function doesn’t affect people much. And there are better stores of value than money that pay higher interest rates</a:t>
            </a:r>
            <a:endParaRPr lang="en-US" alt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noAutofit/>
          </a:bodyPr>
          <a:lstStyle/>
          <a:p>
            <a:r>
              <a:rPr lang="en-US" altLang="en-US" sz="1800" b="1" dirty="0" smtClean="0">
                <a:solidFill>
                  <a:srgbClr val="C00000"/>
                </a:solidFill>
              </a:rPr>
              <a:t>THE CLASSICAL THEORY OF INFLATION:</a:t>
            </a:r>
            <a:br>
              <a:rPr lang="en-US" altLang="en-US" sz="1800" b="1" dirty="0" smtClean="0">
                <a:solidFill>
                  <a:srgbClr val="C00000"/>
                </a:solidFill>
              </a:rPr>
            </a:br>
            <a:r>
              <a:rPr lang="en-US" altLang="en-US" sz="3600" dirty="0" smtClean="0"/>
              <a:t>Money Supply, Money Demand, and Monetary Equilibrium</a:t>
            </a:r>
            <a:endParaRPr lang="en-US" altLang="en-US" sz="3600" dirty="0"/>
          </a:p>
        </p:txBody>
      </p:sp>
      <p:sp>
        <p:nvSpPr>
          <p:cNvPr id="35843" name="Rectangle 3"/>
          <p:cNvSpPr>
            <a:spLocks noGrp="1" noChangeArrowheads="1"/>
          </p:cNvSpPr>
          <p:nvPr>
            <p:ph idx="1"/>
          </p:nvPr>
        </p:nvSpPr>
        <p:spPr/>
        <p:txBody>
          <a:bodyPr/>
          <a:lstStyle/>
          <a:p>
            <a:r>
              <a:rPr lang="en-US" altLang="en-US" sz="2800" dirty="0"/>
              <a:t>Although</a:t>
            </a:r>
            <a:r>
              <a:rPr lang="en-US" altLang="en-US" sz="2800" b="1" dirty="0"/>
              <a:t> money demand</a:t>
            </a:r>
            <a:r>
              <a:rPr lang="en-US" altLang="en-US" sz="2800" dirty="0"/>
              <a:t> has several determinants, including interest </a:t>
            </a:r>
            <a:r>
              <a:rPr lang="en-US" altLang="en-US" sz="2800" dirty="0" smtClean="0"/>
              <a:t>rates paid by non-money assets, </a:t>
            </a:r>
            <a:r>
              <a:rPr lang="en-US" altLang="en-US" sz="2800" dirty="0"/>
              <a:t>the most important factor </a:t>
            </a:r>
            <a:r>
              <a:rPr lang="en-US" altLang="en-US" sz="2800" dirty="0" smtClean="0"/>
              <a:t>in the long run is </a:t>
            </a:r>
            <a:r>
              <a:rPr lang="en-US" altLang="en-US" sz="2800" dirty="0"/>
              <a:t>the average level of prices in the economy.</a:t>
            </a:r>
          </a:p>
          <a:p>
            <a:r>
              <a:rPr lang="en-US" altLang="en-US" sz="2800" dirty="0"/>
              <a:t>People hold money because it is the medium of exchange.</a:t>
            </a:r>
          </a:p>
          <a:p>
            <a:pPr lvl="1"/>
            <a:r>
              <a:rPr lang="en-US" altLang="en-US" sz="2400" dirty="0"/>
              <a:t>The amount of money people choose to hold </a:t>
            </a:r>
            <a:r>
              <a:rPr lang="en-US" altLang="en-US" sz="2400" dirty="0" smtClean="0"/>
              <a:t>for shopping depends </a:t>
            </a:r>
            <a:r>
              <a:rPr lang="en-US" altLang="en-US" sz="2400" dirty="0"/>
              <a:t>on the prices of goods and services. </a:t>
            </a:r>
          </a:p>
          <a:p>
            <a:pPr lvl="1"/>
            <a:r>
              <a:rPr lang="en-US" altLang="en-US" sz="2400" dirty="0">
                <a:solidFill>
                  <a:srgbClr val="FF0000"/>
                </a:solidFill>
              </a:rPr>
              <a:t>The </a:t>
            </a:r>
            <a:r>
              <a:rPr lang="en-US" altLang="en-US" sz="2400" i="1" dirty="0">
                <a:solidFill>
                  <a:srgbClr val="FF0000"/>
                </a:solidFill>
              </a:rPr>
              <a:t>higher</a:t>
            </a:r>
            <a:r>
              <a:rPr lang="en-US" altLang="en-US" sz="2400" dirty="0">
                <a:solidFill>
                  <a:srgbClr val="FF0000"/>
                </a:solidFill>
              </a:rPr>
              <a:t> prices are, the more money the typical transaction requires, and the </a:t>
            </a:r>
            <a:r>
              <a:rPr lang="en-US" altLang="en-US" sz="2400" i="1" dirty="0" smtClean="0">
                <a:solidFill>
                  <a:srgbClr val="FF0000"/>
                </a:solidFill>
              </a:rPr>
              <a:t>higher</a:t>
            </a:r>
            <a:r>
              <a:rPr lang="en-US" altLang="en-US" sz="2400" dirty="0" smtClean="0">
                <a:solidFill>
                  <a:srgbClr val="FF0000"/>
                </a:solidFill>
              </a:rPr>
              <a:t> the amount of </a:t>
            </a:r>
            <a:r>
              <a:rPr lang="en-US" altLang="en-US" sz="2400" dirty="0">
                <a:solidFill>
                  <a:srgbClr val="FF0000"/>
                </a:solidFill>
              </a:rPr>
              <a:t>money people will choose to hold in their wallets and in their checking accounts.</a:t>
            </a:r>
          </a:p>
        </p:txBody>
      </p:sp>
    </p:spTree>
    <p:extLst>
      <p:ext uri="{BB962C8B-B14F-4D97-AF65-F5344CB8AC3E}">
        <p14:creationId xmlns:p14="http://schemas.microsoft.com/office/powerpoint/2010/main" val="40773116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Things You Need to Know to Understand This Chapter</a:t>
            </a:r>
            <a:endParaRPr lang="en-US" dirty="0"/>
          </a:p>
        </p:txBody>
      </p:sp>
      <p:sp>
        <p:nvSpPr>
          <p:cNvPr id="3" name="Content Placeholder 2"/>
          <p:cNvSpPr>
            <a:spLocks noGrp="1"/>
          </p:cNvSpPr>
          <p:nvPr>
            <p:ph idx="1"/>
          </p:nvPr>
        </p:nvSpPr>
        <p:spPr/>
        <p:txBody>
          <a:bodyPr>
            <a:normAutofit fontScale="92500"/>
          </a:bodyPr>
          <a:lstStyle/>
          <a:p>
            <a:r>
              <a:rPr lang="en-US" dirty="0" smtClean="0"/>
              <a:t>The theory of supply and demand (microeconomics)</a:t>
            </a:r>
          </a:p>
          <a:p>
            <a:r>
              <a:rPr lang="en-US" dirty="0" smtClean="0"/>
              <a:t>The measurement of the overall price level (CPI) and of inflation (Ch. 6)</a:t>
            </a:r>
          </a:p>
          <a:p>
            <a:r>
              <a:rPr lang="en-US" dirty="0" smtClean="0"/>
              <a:t>Real interest rate = nominal interest rate – inflation rate</a:t>
            </a:r>
          </a:p>
          <a:p>
            <a:r>
              <a:rPr lang="en-US" dirty="0" smtClean="0"/>
              <a:t>The theory of long-run GDP (Ch. 7)</a:t>
            </a:r>
          </a:p>
          <a:p>
            <a:r>
              <a:rPr lang="en-US" dirty="0" smtClean="0"/>
              <a:t>The long-run theory (loanable funds theory) of the real interest rate (Ch. 8)</a:t>
            </a:r>
          </a:p>
          <a:p>
            <a:r>
              <a:rPr lang="en-US" dirty="0" smtClean="0"/>
              <a:t>Chapter on “The Monetary System” (Ch. 11), especially:</a:t>
            </a:r>
          </a:p>
          <a:p>
            <a:pPr lvl="1"/>
            <a:r>
              <a:rPr lang="en-US" dirty="0" smtClean="0"/>
              <a:t>The economists’ definition of money</a:t>
            </a:r>
          </a:p>
          <a:p>
            <a:pPr lvl="1"/>
            <a:r>
              <a:rPr lang="en-US" dirty="0" smtClean="0"/>
              <a:t>The measurement of the quantity of money</a:t>
            </a:r>
          </a:p>
          <a:p>
            <a:pPr lvl="1"/>
            <a:r>
              <a:rPr lang="en-US" dirty="0" smtClean="0"/>
              <a:t>The functions of money</a:t>
            </a:r>
          </a:p>
          <a:p>
            <a:pPr lvl="1"/>
            <a:r>
              <a:rPr lang="en-US" dirty="0" smtClean="0"/>
              <a:t>The control of the quantity of money by a country’s central bank</a:t>
            </a:r>
            <a:endParaRPr lang="en-US" dirty="0"/>
          </a:p>
        </p:txBody>
      </p:sp>
    </p:spTree>
    <p:extLst>
      <p:ext uri="{BB962C8B-B14F-4D97-AF65-F5344CB8AC3E}">
        <p14:creationId xmlns:p14="http://schemas.microsoft.com/office/powerpoint/2010/main" val="315413889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938" name="Rectangle 3"/>
          <p:cNvSpPr>
            <a:spLocks noGrp="1" noChangeArrowheads="1"/>
          </p:cNvSpPr>
          <p:nvPr>
            <p:ph type="title"/>
          </p:nvPr>
        </p:nvSpPr>
        <p:spPr/>
        <p:txBody>
          <a:bodyPr>
            <a:normAutofit/>
          </a:bodyPr>
          <a:lstStyle/>
          <a:p>
            <a:pPr algn="ctr">
              <a:lnSpc>
                <a:spcPct val="80000"/>
              </a:lnSpc>
            </a:pPr>
            <a:r>
              <a:rPr lang="en-US" altLang="en-US" sz="4000" b="1" dirty="0" smtClean="0"/>
              <a:t>Money Demand</a:t>
            </a:r>
            <a:endParaRPr lang="en-US" altLang="en-US" sz="4000" b="1" dirty="0"/>
          </a:p>
        </p:txBody>
      </p:sp>
      <p:sp>
        <p:nvSpPr>
          <p:cNvPr id="39939" name="Text Box 4"/>
          <p:cNvSpPr txBox="1">
            <a:spLocks noChangeArrowheads="1"/>
          </p:cNvSpPr>
          <p:nvPr/>
        </p:nvSpPr>
        <p:spPr bwMode="auto">
          <a:xfrm>
            <a:off x="8088313" y="6680201"/>
            <a:ext cx="18034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r>
              <a:rPr lang="en-US" altLang="en-US" sz="800" b="1">
                <a:solidFill>
                  <a:schemeClr val="bg1"/>
                </a:solidFill>
                <a:latin typeface="Arial" panose="020B0604020202020204" pitchFamily="34" charset="0"/>
              </a:rPr>
              <a:t>Copyright © 2004  South-Western</a:t>
            </a:r>
          </a:p>
        </p:txBody>
      </p:sp>
      <p:sp>
        <p:nvSpPr>
          <p:cNvPr id="39940" name="Rectangle 17"/>
          <p:cNvSpPr>
            <a:spLocks noChangeArrowheads="1"/>
          </p:cNvSpPr>
          <p:nvPr/>
        </p:nvSpPr>
        <p:spPr bwMode="auto">
          <a:xfrm>
            <a:off x="3440114" y="1304925"/>
            <a:ext cx="5337175" cy="4565650"/>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39941" name="Line 18"/>
          <p:cNvSpPr>
            <a:spLocks noChangeShapeType="1"/>
          </p:cNvSpPr>
          <p:nvPr/>
        </p:nvSpPr>
        <p:spPr bwMode="auto">
          <a:xfrm flipH="1">
            <a:off x="3440113" y="4949825"/>
            <a:ext cx="150812" cy="1588"/>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942" name="Line 19"/>
          <p:cNvSpPr>
            <a:spLocks noChangeShapeType="1"/>
          </p:cNvSpPr>
          <p:nvPr/>
        </p:nvSpPr>
        <p:spPr bwMode="auto">
          <a:xfrm flipH="1">
            <a:off x="3440113" y="4010025"/>
            <a:ext cx="150812" cy="1588"/>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943" name="Line 20"/>
          <p:cNvSpPr>
            <a:spLocks noChangeShapeType="1"/>
          </p:cNvSpPr>
          <p:nvPr/>
        </p:nvSpPr>
        <p:spPr bwMode="auto">
          <a:xfrm flipH="1">
            <a:off x="3440113" y="3087689"/>
            <a:ext cx="150812" cy="1587"/>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944" name="Line 21"/>
          <p:cNvSpPr>
            <a:spLocks noChangeShapeType="1"/>
          </p:cNvSpPr>
          <p:nvPr/>
        </p:nvSpPr>
        <p:spPr bwMode="auto">
          <a:xfrm flipH="1">
            <a:off x="3440113" y="2166939"/>
            <a:ext cx="150812" cy="1587"/>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945" name="Line 22"/>
          <p:cNvSpPr>
            <a:spLocks noChangeShapeType="1"/>
          </p:cNvSpPr>
          <p:nvPr/>
        </p:nvSpPr>
        <p:spPr bwMode="auto">
          <a:xfrm>
            <a:off x="8628064" y="4949825"/>
            <a:ext cx="149225" cy="1588"/>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946" name="Line 23"/>
          <p:cNvSpPr>
            <a:spLocks noChangeShapeType="1"/>
          </p:cNvSpPr>
          <p:nvPr/>
        </p:nvSpPr>
        <p:spPr bwMode="auto">
          <a:xfrm>
            <a:off x="8628064" y="4010025"/>
            <a:ext cx="149225" cy="1588"/>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947" name="Line 24"/>
          <p:cNvSpPr>
            <a:spLocks noChangeShapeType="1"/>
          </p:cNvSpPr>
          <p:nvPr/>
        </p:nvSpPr>
        <p:spPr bwMode="auto">
          <a:xfrm>
            <a:off x="8628064" y="3087689"/>
            <a:ext cx="149225" cy="1587"/>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948" name="Line 25"/>
          <p:cNvSpPr>
            <a:spLocks noChangeShapeType="1"/>
          </p:cNvSpPr>
          <p:nvPr/>
        </p:nvSpPr>
        <p:spPr bwMode="auto">
          <a:xfrm>
            <a:off x="8628064" y="2166939"/>
            <a:ext cx="149225" cy="1587"/>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949" name="Rectangle 26"/>
          <p:cNvSpPr>
            <a:spLocks noChangeArrowheads="1"/>
          </p:cNvSpPr>
          <p:nvPr/>
        </p:nvSpPr>
        <p:spPr bwMode="auto">
          <a:xfrm>
            <a:off x="7672389" y="5916614"/>
            <a:ext cx="108523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r>
              <a:rPr lang="en-US" altLang="en-US" sz="1600" b="1">
                <a:solidFill>
                  <a:srgbClr val="000000"/>
                </a:solidFill>
                <a:latin typeface="Arial" panose="020B0604020202020204" pitchFamily="34" charset="0"/>
              </a:rPr>
              <a:t>Quantity of</a:t>
            </a:r>
            <a:endParaRPr lang="en-US" altLang="en-US" sz="2400">
              <a:latin typeface="Times New Roman" panose="02020603050405020304" pitchFamily="18" charset="0"/>
            </a:endParaRPr>
          </a:p>
        </p:txBody>
      </p:sp>
      <p:sp>
        <p:nvSpPr>
          <p:cNvPr id="39950" name="Rectangle 27"/>
          <p:cNvSpPr>
            <a:spLocks noChangeArrowheads="1"/>
          </p:cNvSpPr>
          <p:nvPr/>
        </p:nvSpPr>
        <p:spPr bwMode="auto">
          <a:xfrm>
            <a:off x="8096251" y="6175376"/>
            <a:ext cx="64921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r>
              <a:rPr lang="en-US" altLang="en-US" sz="1600" b="1">
                <a:solidFill>
                  <a:srgbClr val="000000"/>
                </a:solidFill>
                <a:latin typeface="Arial" panose="020B0604020202020204" pitchFamily="34" charset="0"/>
              </a:rPr>
              <a:t>Money</a:t>
            </a:r>
            <a:endParaRPr lang="en-US" altLang="en-US" sz="2400">
              <a:latin typeface="Times New Roman" panose="02020603050405020304" pitchFamily="18" charset="0"/>
            </a:endParaRPr>
          </a:p>
        </p:txBody>
      </p:sp>
      <p:sp>
        <p:nvSpPr>
          <p:cNvPr id="39951" name="Rectangle 28"/>
          <p:cNvSpPr>
            <a:spLocks noChangeArrowheads="1"/>
          </p:cNvSpPr>
          <p:nvPr/>
        </p:nvSpPr>
        <p:spPr bwMode="auto">
          <a:xfrm>
            <a:off x="2544764" y="1295401"/>
            <a:ext cx="78694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r>
              <a:rPr lang="en-US" altLang="en-US" sz="1600" b="1">
                <a:solidFill>
                  <a:srgbClr val="000000"/>
                </a:solidFill>
                <a:latin typeface="Arial" panose="020B0604020202020204" pitchFamily="34" charset="0"/>
              </a:rPr>
              <a:t>Value of</a:t>
            </a:r>
            <a:endParaRPr lang="en-US" altLang="en-US" sz="2400">
              <a:latin typeface="Times New Roman" panose="02020603050405020304" pitchFamily="18" charset="0"/>
            </a:endParaRPr>
          </a:p>
        </p:txBody>
      </p:sp>
      <p:sp>
        <p:nvSpPr>
          <p:cNvPr id="39952" name="Rectangle 29"/>
          <p:cNvSpPr>
            <a:spLocks noChangeArrowheads="1"/>
          </p:cNvSpPr>
          <p:nvPr/>
        </p:nvSpPr>
        <p:spPr bwMode="auto">
          <a:xfrm>
            <a:off x="2352675" y="1554164"/>
            <a:ext cx="74937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r>
              <a:rPr lang="en-US" altLang="en-US" sz="1600" b="1">
                <a:solidFill>
                  <a:srgbClr val="000000"/>
                </a:solidFill>
                <a:latin typeface="Arial" panose="020B0604020202020204" pitchFamily="34" charset="0"/>
              </a:rPr>
              <a:t>Money, </a:t>
            </a:r>
            <a:endParaRPr lang="en-US" altLang="en-US" sz="2400">
              <a:latin typeface="Times New Roman" panose="02020603050405020304" pitchFamily="18" charset="0"/>
            </a:endParaRPr>
          </a:p>
        </p:txBody>
      </p:sp>
      <p:sp>
        <p:nvSpPr>
          <p:cNvPr id="39953" name="Rectangle 30"/>
          <p:cNvSpPr>
            <a:spLocks noChangeArrowheads="1"/>
          </p:cNvSpPr>
          <p:nvPr/>
        </p:nvSpPr>
        <p:spPr bwMode="auto">
          <a:xfrm>
            <a:off x="3094038" y="1600200"/>
            <a:ext cx="8496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r>
              <a:rPr lang="en-US" altLang="en-US" sz="1200" b="1">
                <a:solidFill>
                  <a:srgbClr val="000000"/>
                </a:solidFill>
                <a:latin typeface="Arial" panose="020B0604020202020204" pitchFamily="34" charset="0"/>
              </a:rPr>
              <a:t>1</a:t>
            </a:r>
            <a:endParaRPr lang="en-US" altLang="en-US" sz="2400">
              <a:latin typeface="Times New Roman" panose="02020603050405020304" pitchFamily="18" charset="0"/>
            </a:endParaRPr>
          </a:p>
        </p:txBody>
      </p:sp>
      <p:sp>
        <p:nvSpPr>
          <p:cNvPr id="39954" name="Rectangle 31"/>
          <p:cNvSpPr>
            <a:spLocks noChangeArrowheads="1"/>
          </p:cNvSpPr>
          <p:nvPr/>
        </p:nvSpPr>
        <p:spPr bwMode="auto">
          <a:xfrm>
            <a:off x="3186113" y="1600200"/>
            <a:ext cx="4328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r>
              <a:rPr lang="en-US" altLang="en-US" sz="1200" b="1">
                <a:solidFill>
                  <a:srgbClr val="000000"/>
                </a:solidFill>
                <a:latin typeface="Arial" panose="020B0604020202020204" pitchFamily="34" charset="0"/>
              </a:rPr>
              <a:t>/</a:t>
            </a:r>
            <a:endParaRPr lang="en-US" altLang="en-US" sz="2400">
              <a:latin typeface="Times New Roman" panose="02020603050405020304" pitchFamily="18" charset="0"/>
            </a:endParaRPr>
          </a:p>
        </p:txBody>
      </p:sp>
      <p:sp>
        <p:nvSpPr>
          <p:cNvPr id="39955" name="Rectangle 32"/>
          <p:cNvSpPr>
            <a:spLocks noChangeArrowheads="1"/>
          </p:cNvSpPr>
          <p:nvPr/>
        </p:nvSpPr>
        <p:spPr bwMode="auto">
          <a:xfrm>
            <a:off x="3217863" y="1606550"/>
            <a:ext cx="10259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r>
              <a:rPr lang="en-US" altLang="en-US" sz="1200" b="1" i="1">
                <a:solidFill>
                  <a:srgbClr val="000000"/>
                </a:solidFill>
                <a:latin typeface="Arial" panose="020B0604020202020204" pitchFamily="34" charset="0"/>
              </a:rPr>
              <a:t>P</a:t>
            </a:r>
            <a:endParaRPr lang="en-US" altLang="en-US" sz="2400">
              <a:latin typeface="Times New Roman" panose="02020603050405020304" pitchFamily="18" charset="0"/>
            </a:endParaRPr>
          </a:p>
        </p:txBody>
      </p:sp>
      <p:sp>
        <p:nvSpPr>
          <p:cNvPr id="39956" name="Rectangle 33"/>
          <p:cNvSpPr>
            <a:spLocks noChangeArrowheads="1"/>
          </p:cNvSpPr>
          <p:nvPr/>
        </p:nvSpPr>
        <p:spPr bwMode="auto">
          <a:xfrm>
            <a:off x="8818564" y="1295401"/>
            <a:ext cx="55944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r>
              <a:rPr lang="en-US" altLang="en-US" sz="1600" b="1">
                <a:solidFill>
                  <a:srgbClr val="000000"/>
                </a:solidFill>
                <a:latin typeface="Arial" panose="020B0604020202020204" pitchFamily="34" charset="0"/>
              </a:rPr>
              <a:t>Price </a:t>
            </a:r>
            <a:endParaRPr lang="en-US" altLang="en-US" sz="2400">
              <a:latin typeface="Times New Roman" panose="02020603050405020304" pitchFamily="18" charset="0"/>
            </a:endParaRPr>
          </a:p>
        </p:txBody>
      </p:sp>
      <p:sp>
        <p:nvSpPr>
          <p:cNvPr id="39957" name="Rectangle 34"/>
          <p:cNvSpPr>
            <a:spLocks noChangeArrowheads="1"/>
          </p:cNvSpPr>
          <p:nvPr/>
        </p:nvSpPr>
        <p:spPr bwMode="auto">
          <a:xfrm>
            <a:off x="8818564" y="1554164"/>
            <a:ext cx="63959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r>
              <a:rPr lang="en-US" altLang="en-US" sz="1600" b="1">
                <a:solidFill>
                  <a:srgbClr val="000000"/>
                </a:solidFill>
                <a:latin typeface="Arial" panose="020B0604020202020204" pitchFamily="34" charset="0"/>
              </a:rPr>
              <a:t>Level, </a:t>
            </a:r>
            <a:endParaRPr lang="en-US" altLang="en-US" sz="2400">
              <a:latin typeface="Times New Roman" panose="02020603050405020304" pitchFamily="18" charset="0"/>
            </a:endParaRPr>
          </a:p>
        </p:txBody>
      </p:sp>
      <p:sp>
        <p:nvSpPr>
          <p:cNvPr id="39958" name="Rectangle 35"/>
          <p:cNvSpPr>
            <a:spLocks noChangeArrowheads="1"/>
          </p:cNvSpPr>
          <p:nvPr/>
        </p:nvSpPr>
        <p:spPr bwMode="auto">
          <a:xfrm>
            <a:off x="9440863" y="1560514"/>
            <a:ext cx="13625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r>
              <a:rPr lang="en-US" altLang="en-US" sz="1600" b="1" i="1">
                <a:solidFill>
                  <a:srgbClr val="000000"/>
                </a:solidFill>
                <a:latin typeface="Arial" panose="020B0604020202020204" pitchFamily="34" charset="0"/>
              </a:rPr>
              <a:t>P</a:t>
            </a:r>
            <a:endParaRPr lang="en-US" altLang="en-US" sz="2400">
              <a:latin typeface="Times New Roman" panose="02020603050405020304" pitchFamily="18" charset="0"/>
            </a:endParaRPr>
          </a:p>
        </p:txBody>
      </p:sp>
      <p:sp>
        <p:nvSpPr>
          <p:cNvPr id="39960" name="Rectangle 41"/>
          <p:cNvSpPr>
            <a:spLocks noChangeArrowheads="1"/>
          </p:cNvSpPr>
          <p:nvPr/>
        </p:nvSpPr>
        <p:spPr bwMode="auto">
          <a:xfrm>
            <a:off x="3224213" y="5748339"/>
            <a:ext cx="11381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r>
              <a:rPr lang="en-US" altLang="en-US" sz="1600">
                <a:solidFill>
                  <a:srgbClr val="000000"/>
                </a:solidFill>
                <a:latin typeface="Arial" panose="020B0604020202020204" pitchFamily="34" charset="0"/>
              </a:rPr>
              <a:t>0</a:t>
            </a:r>
            <a:endParaRPr lang="en-US" altLang="en-US" sz="2400">
              <a:latin typeface="Times New Roman" panose="02020603050405020304" pitchFamily="18" charset="0"/>
            </a:endParaRPr>
          </a:p>
        </p:txBody>
      </p:sp>
      <p:sp>
        <p:nvSpPr>
          <p:cNvPr id="39961" name="Rectangle 42"/>
          <p:cNvSpPr>
            <a:spLocks noChangeArrowheads="1"/>
          </p:cNvSpPr>
          <p:nvPr/>
        </p:nvSpPr>
        <p:spPr bwMode="auto">
          <a:xfrm>
            <a:off x="3224213" y="2054226"/>
            <a:ext cx="11381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r>
              <a:rPr lang="en-US" altLang="en-US" sz="1600">
                <a:solidFill>
                  <a:srgbClr val="000000"/>
                </a:solidFill>
                <a:latin typeface="Arial" panose="020B0604020202020204" pitchFamily="34" charset="0"/>
              </a:rPr>
              <a:t>1</a:t>
            </a:r>
            <a:endParaRPr lang="en-US" altLang="en-US" sz="2400">
              <a:latin typeface="Times New Roman" panose="02020603050405020304" pitchFamily="18" charset="0"/>
            </a:endParaRPr>
          </a:p>
        </p:txBody>
      </p:sp>
      <p:sp>
        <p:nvSpPr>
          <p:cNvPr id="39962" name="Rectangle 43"/>
          <p:cNvSpPr>
            <a:spLocks noChangeArrowheads="1"/>
          </p:cNvSpPr>
          <p:nvPr/>
        </p:nvSpPr>
        <p:spPr bwMode="auto">
          <a:xfrm>
            <a:off x="2457451" y="5741989"/>
            <a:ext cx="54822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r>
              <a:rPr lang="en-US" altLang="en-US" sz="1600" b="1">
                <a:solidFill>
                  <a:srgbClr val="000000"/>
                </a:solidFill>
                <a:latin typeface="Arial" panose="020B0604020202020204" pitchFamily="34" charset="0"/>
              </a:rPr>
              <a:t>(Low)</a:t>
            </a:r>
            <a:endParaRPr lang="en-US" altLang="en-US" sz="2400">
              <a:latin typeface="Times New Roman" panose="02020603050405020304" pitchFamily="18" charset="0"/>
            </a:endParaRPr>
          </a:p>
        </p:txBody>
      </p:sp>
      <p:sp>
        <p:nvSpPr>
          <p:cNvPr id="39963" name="Rectangle 44"/>
          <p:cNvSpPr>
            <a:spLocks noChangeArrowheads="1"/>
          </p:cNvSpPr>
          <p:nvPr/>
        </p:nvSpPr>
        <p:spPr bwMode="auto">
          <a:xfrm>
            <a:off x="2414589" y="2047876"/>
            <a:ext cx="59311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r>
              <a:rPr lang="en-US" altLang="en-US" sz="1600" b="1">
                <a:solidFill>
                  <a:srgbClr val="000000"/>
                </a:solidFill>
                <a:latin typeface="Arial" panose="020B0604020202020204" pitchFamily="34" charset="0"/>
              </a:rPr>
              <a:t>(High)</a:t>
            </a:r>
            <a:endParaRPr lang="en-US" altLang="en-US" sz="2400">
              <a:latin typeface="Times New Roman" panose="02020603050405020304" pitchFamily="18" charset="0"/>
            </a:endParaRPr>
          </a:p>
        </p:txBody>
      </p:sp>
      <p:sp>
        <p:nvSpPr>
          <p:cNvPr id="39964" name="Rectangle 45"/>
          <p:cNvSpPr>
            <a:spLocks noChangeArrowheads="1"/>
          </p:cNvSpPr>
          <p:nvPr/>
        </p:nvSpPr>
        <p:spPr bwMode="auto">
          <a:xfrm>
            <a:off x="9142414" y="5741989"/>
            <a:ext cx="59311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r>
              <a:rPr lang="en-US" altLang="en-US" sz="1600" b="1">
                <a:solidFill>
                  <a:srgbClr val="000000"/>
                </a:solidFill>
                <a:latin typeface="Arial" panose="020B0604020202020204" pitchFamily="34" charset="0"/>
              </a:rPr>
              <a:t>(High)</a:t>
            </a:r>
            <a:endParaRPr lang="en-US" altLang="en-US" sz="2400">
              <a:latin typeface="Times New Roman" panose="02020603050405020304" pitchFamily="18" charset="0"/>
            </a:endParaRPr>
          </a:p>
        </p:txBody>
      </p:sp>
      <p:sp>
        <p:nvSpPr>
          <p:cNvPr id="39965" name="Rectangle 46"/>
          <p:cNvSpPr>
            <a:spLocks noChangeArrowheads="1"/>
          </p:cNvSpPr>
          <p:nvPr/>
        </p:nvSpPr>
        <p:spPr bwMode="auto">
          <a:xfrm>
            <a:off x="9142414" y="2047876"/>
            <a:ext cx="54822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r>
              <a:rPr lang="en-US" altLang="en-US" sz="1600" b="1">
                <a:solidFill>
                  <a:srgbClr val="000000"/>
                </a:solidFill>
                <a:latin typeface="Arial" panose="020B0604020202020204" pitchFamily="34" charset="0"/>
              </a:rPr>
              <a:t>(Low)</a:t>
            </a:r>
            <a:endParaRPr lang="en-US" altLang="en-US" sz="2400">
              <a:latin typeface="Times New Roman" panose="02020603050405020304" pitchFamily="18" charset="0"/>
            </a:endParaRPr>
          </a:p>
        </p:txBody>
      </p:sp>
      <p:sp>
        <p:nvSpPr>
          <p:cNvPr id="39966" name="Rectangle 47"/>
          <p:cNvSpPr>
            <a:spLocks noChangeArrowheads="1"/>
          </p:cNvSpPr>
          <p:nvPr/>
        </p:nvSpPr>
        <p:spPr bwMode="auto">
          <a:xfrm>
            <a:off x="3186113" y="3910013"/>
            <a:ext cx="70532"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r>
              <a:rPr lang="en-US" altLang="en-US" sz="1000">
                <a:solidFill>
                  <a:srgbClr val="000000"/>
                </a:solidFill>
                <a:latin typeface="Arial" panose="020B0604020202020204" pitchFamily="34" charset="0"/>
              </a:rPr>
              <a:t>1</a:t>
            </a:r>
            <a:endParaRPr lang="en-US" altLang="en-US" sz="2400">
              <a:latin typeface="Times New Roman" panose="02020603050405020304" pitchFamily="18" charset="0"/>
            </a:endParaRPr>
          </a:p>
        </p:txBody>
      </p:sp>
      <p:sp>
        <p:nvSpPr>
          <p:cNvPr id="39967" name="Rectangle 48"/>
          <p:cNvSpPr>
            <a:spLocks noChangeArrowheads="1"/>
          </p:cNvSpPr>
          <p:nvPr/>
        </p:nvSpPr>
        <p:spPr bwMode="auto">
          <a:xfrm>
            <a:off x="3230563" y="3903664"/>
            <a:ext cx="5770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r>
              <a:rPr lang="en-US" altLang="en-US" sz="1600">
                <a:solidFill>
                  <a:srgbClr val="000000"/>
                </a:solidFill>
                <a:latin typeface="Arial" panose="020B0604020202020204" pitchFamily="34" charset="0"/>
              </a:rPr>
              <a:t>/</a:t>
            </a:r>
            <a:endParaRPr lang="en-US" altLang="en-US" sz="2400">
              <a:latin typeface="Times New Roman" panose="02020603050405020304" pitchFamily="18" charset="0"/>
            </a:endParaRPr>
          </a:p>
        </p:txBody>
      </p:sp>
      <p:sp>
        <p:nvSpPr>
          <p:cNvPr id="39968" name="Rectangle 49"/>
          <p:cNvSpPr>
            <a:spLocks noChangeArrowheads="1"/>
          </p:cNvSpPr>
          <p:nvPr/>
        </p:nvSpPr>
        <p:spPr bwMode="auto">
          <a:xfrm>
            <a:off x="3267075" y="3968750"/>
            <a:ext cx="70532"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r>
              <a:rPr lang="en-US" altLang="en-US" sz="1000">
                <a:solidFill>
                  <a:srgbClr val="000000"/>
                </a:solidFill>
                <a:latin typeface="Arial" panose="020B0604020202020204" pitchFamily="34" charset="0"/>
              </a:rPr>
              <a:t>2</a:t>
            </a:r>
            <a:endParaRPr lang="en-US" altLang="en-US" sz="2400">
              <a:latin typeface="Times New Roman" panose="02020603050405020304" pitchFamily="18" charset="0"/>
            </a:endParaRPr>
          </a:p>
        </p:txBody>
      </p:sp>
      <p:sp>
        <p:nvSpPr>
          <p:cNvPr id="39969" name="Rectangle 50"/>
          <p:cNvSpPr>
            <a:spLocks noChangeArrowheads="1"/>
          </p:cNvSpPr>
          <p:nvPr/>
        </p:nvSpPr>
        <p:spPr bwMode="auto">
          <a:xfrm>
            <a:off x="3186113" y="4832350"/>
            <a:ext cx="70532"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r>
              <a:rPr lang="en-US" altLang="en-US" sz="1000">
                <a:solidFill>
                  <a:srgbClr val="000000"/>
                </a:solidFill>
                <a:latin typeface="Arial" panose="020B0604020202020204" pitchFamily="34" charset="0"/>
              </a:rPr>
              <a:t>1</a:t>
            </a:r>
            <a:endParaRPr lang="en-US" altLang="en-US" sz="2400">
              <a:latin typeface="Times New Roman" panose="02020603050405020304" pitchFamily="18" charset="0"/>
            </a:endParaRPr>
          </a:p>
        </p:txBody>
      </p:sp>
      <p:sp>
        <p:nvSpPr>
          <p:cNvPr id="39970" name="Rectangle 51"/>
          <p:cNvSpPr>
            <a:spLocks noChangeArrowheads="1"/>
          </p:cNvSpPr>
          <p:nvPr/>
        </p:nvSpPr>
        <p:spPr bwMode="auto">
          <a:xfrm>
            <a:off x="3230563" y="4826001"/>
            <a:ext cx="5770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r>
              <a:rPr lang="en-US" altLang="en-US" sz="1600">
                <a:solidFill>
                  <a:srgbClr val="000000"/>
                </a:solidFill>
                <a:latin typeface="Arial" panose="020B0604020202020204" pitchFamily="34" charset="0"/>
              </a:rPr>
              <a:t>/</a:t>
            </a:r>
            <a:endParaRPr lang="en-US" altLang="en-US" sz="2400">
              <a:latin typeface="Times New Roman" panose="02020603050405020304" pitchFamily="18" charset="0"/>
            </a:endParaRPr>
          </a:p>
        </p:txBody>
      </p:sp>
      <p:sp>
        <p:nvSpPr>
          <p:cNvPr id="39971" name="Rectangle 52"/>
          <p:cNvSpPr>
            <a:spLocks noChangeArrowheads="1"/>
          </p:cNvSpPr>
          <p:nvPr/>
        </p:nvSpPr>
        <p:spPr bwMode="auto">
          <a:xfrm>
            <a:off x="3267075" y="4891088"/>
            <a:ext cx="70532"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r>
              <a:rPr lang="en-US" altLang="en-US" sz="1000">
                <a:solidFill>
                  <a:srgbClr val="000000"/>
                </a:solidFill>
                <a:latin typeface="Arial" panose="020B0604020202020204" pitchFamily="34" charset="0"/>
              </a:rPr>
              <a:t>4</a:t>
            </a:r>
            <a:endParaRPr lang="en-US" altLang="en-US" sz="2400">
              <a:latin typeface="Times New Roman" panose="02020603050405020304" pitchFamily="18" charset="0"/>
            </a:endParaRPr>
          </a:p>
        </p:txBody>
      </p:sp>
      <p:sp>
        <p:nvSpPr>
          <p:cNvPr id="39972" name="Rectangle 53"/>
          <p:cNvSpPr>
            <a:spLocks noChangeArrowheads="1"/>
          </p:cNvSpPr>
          <p:nvPr/>
        </p:nvSpPr>
        <p:spPr bwMode="auto">
          <a:xfrm>
            <a:off x="3192463" y="2982913"/>
            <a:ext cx="70532"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r>
              <a:rPr lang="en-US" altLang="en-US" sz="1000">
                <a:solidFill>
                  <a:srgbClr val="000000"/>
                </a:solidFill>
                <a:latin typeface="Arial" panose="020B0604020202020204" pitchFamily="34" charset="0"/>
              </a:rPr>
              <a:t>3</a:t>
            </a:r>
            <a:endParaRPr lang="en-US" altLang="en-US" sz="2400">
              <a:latin typeface="Times New Roman" panose="02020603050405020304" pitchFamily="18" charset="0"/>
            </a:endParaRPr>
          </a:p>
        </p:txBody>
      </p:sp>
      <p:sp>
        <p:nvSpPr>
          <p:cNvPr id="39973" name="Rectangle 54"/>
          <p:cNvSpPr>
            <a:spLocks noChangeArrowheads="1"/>
          </p:cNvSpPr>
          <p:nvPr/>
        </p:nvSpPr>
        <p:spPr bwMode="auto">
          <a:xfrm>
            <a:off x="3236913" y="2982914"/>
            <a:ext cx="5770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r>
              <a:rPr lang="en-US" altLang="en-US" sz="1600">
                <a:solidFill>
                  <a:srgbClr val="000000"/>
                </a:solidFill>
                <a:latin typeface="Arial" panose="020B0604020202020204" pitchFamily="34" charset="0"/>
              </a:rPr>
              <a:t>/</a:t>
            </a:r>
            <a:endParaRPr lang="en-US" altLang="en-US" sz="2400">
              <a:latin typeface="Times New Roman" panose="02020603050405020304" pitchFamily="18" charset="0"/>
            </a:endParaRPr>
          </a:p>
        </p:txBody>
      </p:sp>
      <p:sp>
        <p:nvSpPr>
          <p:cNvPr id="39974" name="Rectangle 55"/>
          <p:cNvSpPr>
            <a:spLocks noChangeArrowheads="1"/>
          </p:cNvSpPr>
          <p:nvPr/>
        </p:nvSpPr>
        <p:spPr bwMode="auto">
          <a:xfrm>
            <a:off x="3267075" y="3048000"/>
            <a:ext cx="70532"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r>
              <a:rPr lang="en-US" altLang="en-US" sz="1000">
                <a:solidFill>
                  <a:srgbClr val="000000"/>
                </a:solidFill>
                <a:latin typeface="Arial" panose="020B0604020202020204" pitchFamily="34" charset="0"/>
              </a:rPr>
              <a:t>4</a:t>
            </a:r>
            <a:endParaRPr lang="en-US" altLang="en-US" sz="2400">
              <a:latin typeface="Times New Roman" panose="02020603050405020304" pitchFamily="18" charset="0"/>
            </a:endParaRPr>
          </a:p>
        </p:txBody>
      </p:sp>
      <p:sp>
        <p:nvSpPr>
          <p:cNvPr id="39975" name="Rectangle 56"/>
          <p:cNvSpPr>
            <a:spLocks noChangeArrowheads="1"/>
          </p:cNvSpPr>
          <p:nvPr/>
        </p:nvSpPr>
        <p:spPr bwMode="auto">
          <a:xfrm>
            <a:off x="8812213" y="2047876"/>
            <a:ext cx="11381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r>
              <a:rPr lang="en-US" altLang="en-US" sz="1600">
                <a:solidFill>
                  <a:srgbClr val="000000"/>
                </a:solidFill>
                <a:latin typeface="Arial" panose="020B0604020202020204" pitchFamily="34" charset="0"/>
              </a:rPr>
              <a:t>1</a:t>
            </a:r>
            <a:endParaRPr lang="en-US" altLang="en-US" sz="2400">
              <a:latin typeface="Times New Roman" panose="02020603050405020304" pitchFamily="18" charset="0"/>
            </a:endParaRPr>
          </a:p>
        </p:txBody>
      </p:sp>
      <p:sp>
        <p:nvSpPr>
          <p:cNvPr id="39976" name="Rectangle 57"/>
          <p:cNvSpPr>
            <a:spLocks noChangeArrowheads="1"/>
          </p:cNvSpPr>
          <p:nvPr/>
        </p:nvSpPr>
        <p:spPr bwMode="auto">
          <a:xfrm>
            <a:off x="8812213" y="2968626"/>
            <a:ext cx="39914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r>
              <a:rPr lang="en-US" altLang="en-US" sz="1600">
                <a:solidFill>
                  <a:srgbClr val="000000"/>
                </a:solidFill>
                <a:latin typeface="Arial" panose="020B0604020202020204" pitchFamily="34" charset="0"/>
              </a:rPr>
              <a:t>1.33</a:t>
            </a:r>
            <a:endParaRPr lang="en-US" altLang="en-US" sz="2400">
              <a:latin typeface="Times New Roman" panose="02020603050405020304" pitchFamily="18" charset="0"/>
            </a:endParaRPr>
          </a:p>
        </p:txBody>
      </p:sp>
      <p:sp>
        <p:nvSpPr>
          <p:cNvPr id="39977" name="Rectangle 58"/>
          <p:cNvSpPr>
            <a:spLocks noChangeArrowheads="1"/>
          </p:cNvSpPr>
          <p:nvPr/>
        </p:nvSpPr>
        <p:spPr bwMode="auto">
          <a:xfrm>
            <a:off x="8812213" y="3890964"/>
            <a:ext cx="11381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r>
              <a:rPr lang="en-US" altLang="en-US" sz="1600">
                <a:solidFill>
                  <a:srgbClr val="000000"/>
                </a:solidFill>
                <a:latin typeface="Arial" panose="020B0604020202020204" pitchFamily="34" charset="0"/>
              </a:rPr>
              <a:t>2</a:t>
            </a:r>
            <a:endParaRPr lang="en-US" altLang="en-US" sz="2400">
              <a:latin typeface="Times New Roman" panose="02020603050405020304" pitchFamily="18" charset="0"/>
            </a:endParaRPr>
          </a:p>
        </p:txBody>
      </p:sp>
      <p:sp>
        <p:nvSpPr>
          <p:cNvPr id="39978" name="Rectangle 59"/>
          <p:cNvSpPr>
            <a:spLocks noChangeArrowheads="1"/>
          </p:cNvSpPr>
          <p:nvPr/>
        </p:nvSpPr>
        <p:spPr bwMode="auto">
          <a:xfrm>
            <a:off x="8812213" y="4819651"/>
            <a:ext cx="11381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r>
              <a:rPr lang="en-US" altLang="en-US" sz="1600">
                <a:solidFill>
                  <a:srgbClr val="000000"/>
                </a:solidFill>
                <a:latin typeface="Arial" panose="020B0604020202020204" pitchFamily="34" charset="0"/>
              </a:rPr>
              <a:t>4</a:t>
            </a:r>
            <a:endParaRPr lang="en-US" altLang="en-US" sz="2400">
              <a:latin typeface="Times New Roman" panose="02020603050405020304" pitchFamily="18" charset="0"/>
            </a:endParaRPr>
          </a:p>
        </p:txBody>
      </p:sp>
      <p:grpSp>
        <p:nvGrpSpPr>
          <p:cNvPr id="5" name="Group 71"/>
          <p:cNvGrpSpPr>
            <a:grpSpLocks/>
          </p:cNvGrpSpPr>
          <p:nvPr/>
        </p:nvGrpSpPr>
        <p:grpSpPr bwMode="auto">
          <a:xfrm>
            <a:off x="3833814" y="2089151"/>
            <a:ext cx="4411663" cy="3502025"/>
            <a:chOff x="1455" y="1316"/>
            <a:chExt cx="2779" cy="2206"/>
          </a:xfrm>
        </p:grpSpPr>
        <p:sp>
          <p:nvSpPr>
            <p:cNvPr id="39987" name="Freeform 72"/>
            <p:cNvSpPr>
              <a:spLocks/>
            </p:cNvSpPr>
            <p:nvPr/>
          </p:nvSpPr>
          <p:spPr bwMode="auto">
            <a:xfrm>
              <a:off x="1455" y="1316"/>
              <a:ext cx="2286" cy="2135"/>
            </a:xfrm>
            <a:custGeom>
              <a:avLst/>
              <a:gdLst>
                <a:gd name="T0" fmla="*/ 0 w 193"/>
                <a:gd name="T1" fmla="*/ 0 h 173"/>
                <a:gd name="T2" fmla="*/ 2147483646 w 193"/>
                <a:gd name="T3" fmla="*/ 2147483646 h 173"/>
                <a:gd name="T4" fmla="*/ 0 60000 65536"/>
                <a:gd name="T5" fmla="*/ 0 60000 65536"/>
                <a:gd name="T6" fmla="*/ 0 w 193"/>
                <a:gd name="T7" fmla="*/ 0 h 173"/>
                <a:gd name="T8" fmla="*/ 193 w 193"/>
                <a:gd name="T9" fmla="*/ 173 h 173"/>
              </a:gdLst>
              <a:ahLst/>
              <a:cxnLst>
                <a:cxn ang="T4">
                  <a:pos x="T0" y="T1"/>
                </a:cxn>
                <a:cxn ang="T5">
                  <a:pos x="T2" y="T3"/>
                </a:cxn>
              </a:cxnLst>
              <a:rect l="T6" t="T7" r="T8" b="T9"/>
              <a:pathLst>
                <a:path w="193" h="173">
                  <a:moveTo>
                    <a:pt x="0" y="0"/>
                  </a:moveTo>
                  <a:cubicBezTo>
                    <a:pt x="0" y="6"/>
                    <a:pt x="3" y="130"/>
                    <a:pt x="193" y="173"/>
                  </a:cubicBezTo>
                </a:path>
              </a:pathLst>
            </a:custGeom>
            <a:noFill/>
            <a:ln w="57150">
              <a:solidFill>
                <a:srgbClr val="003F95"/>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988" name="Rectangle 73"/>
            <p:cNvSpPr>
              <a:spLocks noChangeArrowheads="1"/>
            </p:cNvSpPr>
            <p:nvPr/>
          </p:nvSpPr>
          <p:spPr bwMode="auto">
            <a:xfrm>
              <a:off x="3806" y="3203"/>
              <a:ext cx="388"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r>
                <a:rPr lang="en-US" altLang="en-US" sz="1600">
                  <a:solidFill>
                    <a:srgbClr val="000000"/>
                  </a:solidFill>
                  <a:latin typeface="Arial" panose="020B0604020202020204" pitchFamily="34" charset="0"/>
                </a:rPr>
                <a:t>Money</a:t>
              </a:r>
              <a:endParaRPr lang="en-US" altLang="en-US" sz="2400">
                <a:latin typeface="Times New Roman" panose="02020603050405020304" pitchFamily="18" charset="0"/>
              </a:endParaRPr>
            </a:p>
          </p:txBody>
        </p:sp>
        <p:sp>
          <p:nvSpPr>
            <p:cNvPr id="39989" name="Rectangle 74"/>
            <p:cNvSpPr>
              <a:spLocks noChangeArrowheads="1"/>
            </p:cNvSpPr>
            <p:nvPr/>
          </p:nvSpPr>
          <p:spPr bwMode="auto">
            <a:xfrm>
              <a:off x="3767" y="3367"/>
              <a:ext cx="467"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r>
                <a:rPr lang="en-US" altLang="en-US" sz="1600">
                  <a:solidFill>
                    <a:srgbClr val="000000"/>
                  </a:solidFill>
                  <a:latin typeface="Arial" panose="020B0604020202020204" pitchFamily="34" charset="0"/>
                </a:rPr>
                <a:t>demand</a:t>
              </a:r>
              <a:endParaRPr lang="en-US" altLang="en-US" sz="2400">
                <a:latin typeface="Times New Roman" panose="02020603050405020304" pitchFamily="18" charset="0"/>
              </a:endParaRPr>
            </a:p>
          </p:txBody>
        </p:sp>
      </p:grpSp>
    </p:spTree>
    <p:extLst>
      <p:ext uri="{BB962C8B-B14F-4D97-AF65-F5344CB8AC3E}">
        <p14:creationId xmlns:p14="http://schemas.microsoft.com/office/powerpoint/2010/main" val="265550346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trips(downRigh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normAutofit fontScale="90000"/>
          </a:bodyPr>
          <a:lstStyle/>
          <a:p>
            <a:r>
              <a:rPr lang="en-US" altLang="en-US" sz="1800" b="1" dirty="0" smtClean="0">
                <a:solidFill>
                  <a:srgbClr val="C00000"/>
                </a:solidFill>
              </a:rPr>
              <a:t>THE CLASSICAL THEORY OF INFLATION:</a:t>
            </a:r>
            <a:br>
              <a:rPr lang="en-US" altLang="en-US" sz="1800" b="1" dirty="0" smtClean="0">
                <a:solidFill>
                  <a:srgbClr val="C00000"/>
                </a:solidFill>
              </a:rPr>
            </a:br>
            <a:r>
              <a:rPr lang="en-US" altLang="en-US" sz="4000" dirty="0" smtClean="0"/>
              <a:t>Money </a:t>
            </a:r>
            <a:r>
              <a:rPr lang="en-US" altLang="en-US" sz="4000" dirty="0"/>
              <a:t>Supply, Money Demand, and Monetary Equilibrium</a:t>
            </a:r>
          </a:p>
        </p:txBody>
      </p:sp>
      <p:sp>
        <p:nvSpPr>
          <p:cNvPr id="37891" name="Rectangle 3"/>
          <p:cNvSpPr>
            <a:spLocks noGrp="1" noChangeArrowheads="1"/>
          </p:cNvSpPr>
          <p:nvPr>
            <p:ph idx="1"/>
          </p:nvPr>
        </p:nvSpPr>
        <p:spPr/>
        <p:txBody>
          <a:bodyPr/>
          <a:lstStyle/>
          <a:p>
            <a:r>
              <a:rPr lang="en-US" altLang="en-US" dirty="0" smtClean="0"/>
              <a:t>In the long run, </a:t>
            </a:r>
            <a:r>
              <a:rPr lang="en-US" altLang="en-US" dirty="0" smtClean="0">
                <a:solidFill>
                  <a:srgbClr val="0070C0"/>
                </a:solidFill>
              </a:rPr>
              <a:t>the overall level of prices (</a:t>
            </a:r>
            <a:r>
              <a:rPr lang="en-US" altLang="en-US" i="1" dirty="0" smtClean="0">
                <a:solidFill>
                  <a:srgbClr val="0070C0"/>
                </a:solidFill>
              </a:rPr>
              <a:t>P</a:t>
            </a:r>
            <a:r>
              <a:rPr lang="en-US" altLang="en-US" dirty="0" smtClean="0">
                <a:solidFill>
                  <a:srgbClr val="0070C0"/>
                </a:solidFill>
              </a:rPr>
              <a:t>) adjusts to the level at which the demand for money equals the supply</a:t>
            </a:r>
            <a:r>
              <a:rPr lang="en-US" altLang="en-US" dirty="0" smtClean="0"/>
              <a:t>.</a:t>
            </a:r>
          </a:p>
          <a:p>
            <a:r>
              <a:rPr lang="en-US" altLang="en-US" dirty="0" smtClean="0"/>
              <a:t>This is </a:t>
            </a:r>
            <a:r>
              <a:rPr lang="en-US" altLang="en-US" b="1" dirty="0" smtClean="0"/>
              <a:t>monetary equilibrium</a:t>
            </a:r>
            <a:r>
              <a:rPr lang="en-US" altLang="en-US" dirty="0" smtClean="0"/>
              <a:t>.</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938" name="Rectangle 3"/>
          <p:cNvSpPr>
            <a:spLocks noGrp="1" noChangeArrowheads="1"/>
          </p:cNvSpPr>
          <p:nvPr>
            <p:ph type="title"/>
          </p:nvPr>
        </p:nvSpPr>
        <p:spPr>
          <a:xfrm>
            <a:off x="2133600" y="304800"/>
            <a:ext cx="8229600" cy="685800"/>
          </a:xfrm>
        </p:spPr>
        <p:txBody>
          <a:bodyPr/>
          <a:lstStyle/>
          <a:p>
            <a:pPr algn="l">
              <a:lnSpc>
                <a:spcPct val="80000"/>
              </a:lnSpc>
            </a:pPr>
            <a:r>
              <a:rPr lang="en-US" altLang="en-US" sz="2400" b="1"/>
              <a:t>Figure 1 Money Supply, Money Demand, and the Equilibrium Price Level</a:t>
            </a:r>
          </a:p>
        </p:txBody>
      </p:sp>
      <p:sp>
        <p:nvSpPr>
          <p:cNvPr id="39939" name="Text Box 4"/>
          <p:cNvSpPr txBox="1">
            <a:spLocks noChangeArrowheads="1"/>
          </p:cNvSpPr>
          <p:nvPr/>
        </p:nvSpPr>
        <p:spPr bwMode="auto">
          <a:xfrm>
            <a:off x="8088313" y="6680201"/>
            <a:ext cx="18034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r>
              <a:rPr lang="en-US" altLang="en-US" sz="800" b="1">
                <a:solidFill>
                  <a:schemeClr val="bg1"/>
                </a:solidFill>
                <a:latin typeface="Arial" panose="020B0604020202020204" pitchFamily="34" charset="0"/>
              </a:rPr>
              <a:t>Copyright © 2004  South-Western</a:t>
            </a:r>
          </a:p>
        </p:txBody>
      </p:sp>
      <p:sp>
        <p:nvSpPr>
          <p:cNvPr id="39940" name="Rectangle 17"/>
          <p:cNvSpPr>
            <a:spLocks noChangeArrowheads="1"/>
          </p:cNvSpPr>
          <p:nvPr/>
        </p:nvSpPr>
        <p:spPr bwMode="auto">
          <a:xfrm>
            <a:off x="3440114" y="1304925"/>
            <a:ext cx="5337175" cy="4565650"/>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39941" name="Line 18"/>
          <p:cNvSpPr>
            <a:spLocks noChangeShapeType="1"/>
          </p:cNvSpPr>
          <p:nvPr/>
        </p:nvSpPr>
        <p:spPr bwMode="auto">
          <a:xfrm flipH="1">
            <a:off x="3440113" y="4949825"/>
            <a:ext cx="150812" cy="1588"/>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942" name="Line 19"/>
          <p:cNvSpPr>
            <a:spLocks noChangeShapeType="1"/>
          </p:cNvSpPr>
          <p:nvPr/>
        </p:nvSpPr>
        <p:spPr bwMode="auto">
          <a:xfrm flipH="1">
            <a:off x="3440113" y="4010025"/>
            <a:ext cx="150812" cy="1588"/>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943" name="Line 20"/>
          <p:cNvSpPr>
            <a:spLocks noChangeShapeType="1"/>
          </p:cNvSpPr>
          <p:nvPr/>
        </p:nvSpPr>
        <p:spPr bwMode="auto">
          <a:xfrm flipH="1">
            <a:off x="3440113" y="3087689"/>
            <a:ext cx="150812" cy="1587"/>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944" name="Line 21"/>
          <p:cNvSpPr>
            <a:spLocks noChangeShapeType="1"/>
          </p:cNvSpPr>
          <p:nvPr/>
        </p:nvSpPr>
        <p:spPr bwMode="auto">
          <a:xfrm flipH="1">
            <a:off x="3440113" y="2166939"/>
            <a:ext cx="150812" cy="1587"/>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945" name="Line 22"/>
          <p:cNvSpPr>
            <a:spLocks noChangeShapeType="1"/>
          </p:cNvSpPr>
          <p:nvPr/>
        </p:nvSpPr>
        <p:spPr bwMode="auto">
          <a:xfrm>
            <a:off x="8628064" y="4949825"/>
            <a:ext cx="149225" cy="1588"/>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946" name="Line 23"/>
          <p:cNvSpPr>
            <a:spLocks noChangeShapeType="1"/>
          </p:cNvSpPr>
          <p:nvPr/>
        </p:nvSpPr>
        <p:spPr bwMode="auto">
          <a:xfrm>
            <a:off x="8628064" y="4010025"/>
            <a:ext cx="149225" cy="1588"/>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947" name="Line 24"/>
          <p:cNvSpPr>
            <a:spLocks noChangeShapeType="1"/>
          </p:cNvSpPr>
          <p:nvPr/>
        </p:nvSpPr>
        <p:spPr bwMode="auto">
          <a:xfrm>
            <a:off x="8628064" y="3087689"/>
            <a:ext cx="149225" cy="1587"/>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948" name="Line 25"/>
          <p:cNvSpPr>
            <a:spLocks noChangeShapeType="1"/>
          </p:cNvSpPr>
          <p:nvPr/>
        </p:nvSpPr>
        <p:spPr bwMode="auto">
          <a:xfrm>
            <a:off x="8628064" y="2166939"/>
            <a:ext cx="149225" cy="1587"/>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949" name="Rectangle 26"/>
          <p:cNvSpPr>
            <a:spLocks noChangeArrowheads="1"/>
          </p:cNvSpPr>
          <p:nvPr/>
        </p:nvSpPr>
        <p:spPr bwMode="auto">
          <a:xfrm>
            <a:off x="7672389" y="5916614"/>
            <a:ext cx="108523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r>
              <a:rPr lang="en-US" altLang="en-US" sz="1600" b="1">
                <a:solidFill>
                  <a:srgbClr val="000000"/>
                </a:solidFill>
                <a:latin typeface="Arial" panose="020B0604020202020204" pitchFamily="34" charset="0"/>
              </a:rPr>
              <a:t>Quantity of</a:t>
            </a:r>
            <a:endParaRPr lang="en-US" altLang="en-US" sz="2400">
              <a:latin typeface="Times New Roman" panose="02020603050405020304" pitchFamily="18" charset="0"/>
            </a:endParaRPr>
          </a:p>
        </p:txBody>
      </p:sp>
      <p:sp>
        <p:nvSpPr>
          <p:cNvPr id="39950" name="Rectangle 27"/>
          <p:cNvSpPr>
            <a:spLocks noChangeArrowheads="1"/>
          </p:cNvSpPr>
          <p:nvPr/>
        </p:nvSpPr>
        <p:spPr bwMode="auto">
          <a:xfrm>
            <a:off x="8096251" y="6175376"/>
            <a:ext cx="64921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r>
              <a:rPr lang="en-US" altLang="en-US" sz="1600" b="1">
                <a:solidFill>
                  <a:srgbClr val="000000"/>
                </a:solidFill>
                <a:latin typeface="Arial" panose="020B0604020202020204" pitchFamily="34" charset="0"/>
              </a:rPr>
              <a:t>Money</a:t>
            </a:r>
            <a:endParaRPr lang="en-US" altLang="en-US" sz="2400">
              <a:latin typeface="Times New Roman" panose="02020603050405020304" pitchFamily="18" charset="0"/>
            </a:endParaRPr>
          </a:p>
        </p:txBody>
      </p:sp>
      <p:sp>
        <p:nvSpPr>
          <p:cNvPr id="39951" name="Rectangle 28"/>
          <p:cNvSpPr>
            <a:spLocks noChangeArrowheads="1"/>
          </p:cNvSpPr>
          <p:nvPr/>
        </p:nvSpPr>
        <p:spPr bwMode="auto">
          <a:xfrm>
            <a:off x="2544764" y="1295401"/>
            <a:ext cx="78694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r>
              <a:rPr lang="en-US" altLang="en-US" sz="1600" b="1">
                <a:solidFill>
                  <a:srgbClr val="000000"/>
                </a:solidFill>
                <a:latin typeface="Arial" panose="020B0604020202020204" pitchFamily="34" charset="0"/>
              </a:rPr>
              <a:t>Value of</a:t>
            </a:r>
            <a:endParaRPr lang="en-US" altLang="en-US" sz="2400">
              <a:latin typeface="Times New Roman" panose="02020603050405020304" pitchFamily="18" charset="0"/>
            </a:endParaRPr>
          </a:p>
        </p:txBody>
      </p:sp>
      <p:sp>
        <p:nvSpPr>
          <p:cNvPr id="39952" name="Rectangle 29"/>
          <p:cNvSpPr>
            <a:spLocks noChangeArrowheads="1"/>
          </p:cNvSpPr>
          <p:nvPr/>
        </p:nvSpPr>
        <p:spPr bwMode="auto">
          <a:xfrm>
            <a:off x="2352675" y="1554164"/>
            <a:ext cx="74937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r>
              <a:rPr lang="en-US" altLang="en-US" sz="1600" b="1">
                <a:solidFill>
                  <a:srgbClr val="000000"/>
                </a:solidFill>
                <a:latin typeface="Arial" panose="020B0604020202020204" pitchFamily="34" charset="0"/>
              </a:rPr>
              <a:t>Money, </a:t>
            </a:r>
            <a:endParaRPr lang="en-US" altLang="en-US" sz="2400">
              <a:latin typeface="Times New Roman" panose="02020603050405020304" pitchFamily="18" charset="0"/>
            </a:endParaRPr>
          </a:p>
        </p:txBody>
      </p:sp>
      <p:sp>
        <p:nvSpPr>
          <p:cNvPr id="39953" name="Rectangle 30"/>
          <p:cNvSpPr>
            <a:spLocks noChangeArrowheads="1"/>
          </p:cNvSpPr>
          <p:nvPr/>
        </p:nvSpPr>
        <p:spPr bwMode="auto">
          <a:xfrm>
            <a:off x="3094038" y="1600200"/>
            <a:ext cx="8496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r>
              <a:rPr lang="en-US" altLang="en-US" sz="1200" b="1">
                <a:solidFill>
                  <a:srgbClr val="000000"/>
                </a:solidFill>
                <a:latin typeface="Arial" panose="020B0604020202020204" pitchFamily="34" charset="0"/>
              </a:rPr>
              <a:t>1</a:t>
            </a:r>
            <a:endParaRPr lang="en-US" altLang="en-US" sz="2400">
              <a:latin typeface="Times New Roman" panose="02020603050405020304" pitchFamily="18" charset="0"/>
            </a:endParaRPr>
          </a:p>
        </p:txBody>
      </p:sp>
      <p:sp>
        <p:nvSpPr>
          <p:cNvPr id="39954" name="Rectangle 31"/>
          <p:cNvSpPr>
            <a:spLocks noChangeArrowheads="1"/>
          </p:cNvSpPr>
          <p:nvPr/>
        </p:nvSpPr>
        <p:spPr bwMode="auto">
          <a:xfrm>
            <a:off x="3186113" y="1600200"/>
            <a:ext cx="4328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r>
              <a:rPr lang="en-US" altLang="en-US" sz="1200" b="1">
                <a:solidFill>
                  <a:srgbClr val="000000"/>
                </a:solidFill>
                <a:latin typeface="Arial" panose="020B0604020202020204" pitchFamily="34" charset="0"/>
              </a:rPr>
              <a:t>/</a:t>
            </a:r>
            <a:endParaRPr lang="en-US" altLang="en-US" sz="2400">
              <a:latin typeface="Times New Roman" panose="02020603050405020304" pitchFamily="18" charset="0"/>
            </a:endParaRPr>
          </a:p>
        </p:txBody>
      </p:sp>
      <p:sp>
        <p:nvSpPr>
          <p:cNvPr id="39955" name="Rectangle 32"/>
          <p:cNvSpPr>
            <a:spLocks noChangeArrowheads="1"/>
          </p:cNvSpPr>
          <p:nvPr/>
        </p:nvSpPr>
        <p:spPr bwMode="auto">
          <a:xfrm>
            <a:off x="3217863" y="1606550"/>
            <a:ext cx="10259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r>
              <a:rPr lang="en-US" altLang="en-US" sz="1200" b="1" i="1">
                <a:solidFill>
                  <a:srgbClr val="000000"/>
                </a:solidFill>
                <a:latin typeface="Arial" panose="020B0604020202020204" pitchFamily="34" charset="0"/>
              </a:rPr>
              <a:t>P</a:t>
            </a:r>
            <a:endParaRPr lang="en-US" altLang="en-US" sz="2400">
              <a:latin typeface="Times New Roman" panose="02020603050405020304" pitchFamily="18" charset="0"/>
            </a:endParaRPr>
          </a:p>
        </p:txBody>
      </p:sp>
      <p:sp>
        <p:nvSpPr>
          <p:cNvPr id="39956" name="Rectangle 33"/>
          <p:cNvSpPr>
            <a:spLocks noChangeArrowheads="1"/>
          </p:cNvSpPr>
          <p:nvPr/>
        </p:nvSpPr>
        <p:spPr bwMode="auto">
          <a:xfrm>
            <a:off x="8818564" y="1295401"/>
            <a:ext cx="55944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r>
              <a:rPr lang="en-US" altLang="en-US" sz="1600" b="1">
                <a:solidFill>
                  <a:srgbClr val="000000"/>
                </a:solidFill>
                <a:latin typeface="Arial" panose="020B0604020202020204" pitchFamily="34" charset="0"/>
              </a:rPr>
              <a:t>Price </a:t>
            </a:r>
            <a:endParaRPr lang="en-US" altLang="en-US" sz="2400">
              <a:latin typeface="Times New Roman" panose="02020603050405020304" pitchFamily="18" charset="0"/>
            </a:endParaRPr>
          </a:p>
        </p:txBody>
      </p:sp>
      <p:sp>
        <p:nvSpPr>
          <p:cNvPr id="39957" name="Rectangle 34"/>
          <p:cNvSpPr>
            <a:spLocks noChangeArrowheads="1"/>
          </p:cNvSpPr>
          <p:nvPr/>
        </p:nvSpPr>
        <p:spPr bwMode="auto">
          <a:xfrm>
            <a:off x="8818564" y="1554164"/>
            <a:ext cx="63959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r>
              <a:rPr lang="en-US" altLang="en-US" sz="1600" b="1">
                <a:solidFill>
                  <a:srgbClr val="000000"/>
                </a:solidFill>
                <a:latin typeface="Arial" panose="020B0604020202020204" pitchFamily="34" charset="0"/>
              </a:rPr>
              <a:t>Level, </a:t>
            </a:r>
            <a:endParaRPr lang="en-US" altLang="en-US" sz="2400">
              <a:latin typeface="Times New Roman" panose="02020603050405020304" pitchFamily="18" charset="0"/>
            </a:endParaRPr>
          </a:p>
        </p:txBody>
      </p:sp>
      <p:sp>
        <p:nvSpPr>
          <p:cNvPr id="39958" name="Rectangle 35"/>
          <p:cNvSpPr>
            <a:spLocks noChangeArrowheads="1"/>
          </p:cNvSpPr>
          <p:nvPr/>
        </p:nvSpPr>
        <p:spPr bwMode="auto">
          <a:xfrm>
            <a:off x="9440863" y="1560514"/>
            <a:ext cx="13625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r>
              <a:rPr lang="en-US" altLang="en-US" sz="1600" b="1" i="1">
                <a:solidFill>
                  <a:srgbClr val="000000"/>
                </a:solidFill>
                <a:latin typeface="Arial" panose="020B0604020202020204" pitchFamily="34" charset="0"/>
              </a:rPr>
              <a:t>P</a:t>
            </a:r>
            <a:endParaRPr lang="en-US" altLang="en-US" sz="2400">
              <a:latin typeface="Times New Roman" panose="02020603050405020304" pitchFamily="18" charset="0"/>
            </a:endParaRPr>
          </a:p>
        </p:txBody>
      </p:sp>
      <p:grpSp>
        <p:nvGrpSpPr>
          <p:cNvPr id="2" name="Group 36"/>
          <p:cNvGrpSpPr>
            <a:grpSpLocks/>
          </p:cNvGrpSpPr>
          <p:nvPr/>
        </p:nvGrpSpPr>
        <p:grpSpPr bwMode="auto">
          <a:xfrm>
            <a:off x="4059240" y="1501776"/>
            <a:ext cx="1279525" cy="4926013"/>
            <a:chOff x="1597" y="946"/>
            <a:chExt cx="806" cy="3103"/>
          </a:xfrm>
        </p:grpSpPr>
        <p:sp>
          <p:nvSpPr>
            <p:cNvPr id="39999" name="Line 37"/>
            <p:cNvSpPr>
              <a:spLocks noChangeShapeType="1"/>
            </p:cNvSpPr>
            <p:nvPr/>
          </p:nvSpPr>
          <p:spPr bwMode="auto">
            <a:xfrm flipV="1">
              <a:off x="2000" y="1106"/>
              <a:ext cx="1" cy="2592"/>
            </a:xfrm>
            <a:prstGeom prst="line">
              <a:avLst/>
            </a:prstGeom>
            <a:noFill/>
            <a:ln w="57150">
              <a:solidFill>
                <a:srgbClr val="003F9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000" name="Rectangle 38"/>
            <p:cNvSpPr>
              <a:spLocks noChangeArrowheads="1"/>
            </p:cNvSpPr>
            <p:nvPr/>
          </p:nvSpPr>
          <p:spPr bwMode="auto">
            <a:xfrm>
              <a:off x="1612" y="3731"/>
              <a:ext cx="791"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r>
                <a:rPr lang="en-US" altLang="en-US" sz="1600">
                  <a:solidFill>
                    <a:srgbClr val="000000"/>
                  </a:solidFill>
                  <a:latin typeface="Arial" panose="020B0604020202020204" pitchFamily="34" charset="0"/>
                </a:rPr>
                <a:t>Quantity fixed</a:t>
              </a:r>
              <a:endParaRPr lang="en-US" altLang="en-US" sz="2400">
                <a:latin typeface="Times New Roman" panose="02020603050405020304" pitchFamily="18" charset="0"/>
              </a:endParaRPr>
            </a:p>
          </p:txBody>
        </p:sp>
        <p:sp>
          <p:nvSpPr>
            <p:cNvPr id="40001" name="Rectangle 39"/>
            <p:cNvSpPr>
              <a:spLocks noChangeArrowheads="1"/>
            </p:cNvSpPr>
            <p:nvPr/>
          </p:nvSpPr>
          <p:spPr bwMode="auto">
            <a:xfrm>
              <a:off x="1703" y="3894"/>
              <a:ext cx="611"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r>
                <a:rPr lang="en-US" altLang="en-US" sz="1600">
                  <a:solidFill>
                    <a:srgbClr val="000000"/>
                  </a:solidFill>
                  <a:latin typeface="Arial" panose="020B0604020202020204" pitchFamily="34" charset="0"/>
                </a:rPr>
                <a:t>by the Fed</a:t>
              </a:r>
              <a:endParaRPr lang="en-US" altLang="en-US" sz="2400">
                <a:latin typeface="Times New Roman" panose="02020603050405020304" pitchFamily="18" charset="0"/>
              </a:endParaRPr>
            </a:p>
          </p:txBody>
        </p:sp>
        <p:sp>
          <p:nvSpPr>
            <p:cNvPr id="40002" name="Rectangle 40"/>
            <p:cNvSpPr>
              <a:spLocks noChangeArrowheads="1"/>
            </p:cNvSpPr>
            <p:nvPr/>
          </p:nvSpPr>
          <p:spPr bwMode="auto">
            <a:xfrm>
              <a:off x="1597" y="946"/>
              <a:ext cx="797"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r>
                <a:rPr lang="en-US" altLang="en-US" sz="1600">
                  <a:solidFill>
                    <a:srgbClr val="000000"/>
                  </a:solidFill>
                  <a:latin typeface="Arial" panose="020B0604020202020204" pitchFamily="34" charset="0"/>
                </a:rPr>
                <a:t>Money supply</a:t>
              </a:r>
              <a:endParaRPr lang="en-US" altLang="en-US" sz="2400">
                <a:latin typeface="Times New Roman" panose="02020603050405020304" pitchFamily="18" charset="0"/>
              </a:endParaRPr>
            </a:p>
          </p:txBody>
        </p:sp>
      </p:grpSp>
      <p:sp>
        <p:nvSpPr>
          <p:cNvPr id="39960" name="Rectangle 41"/>
          <p:cNvSpPr>
            <a:spLocks noChangeArrowheads="1"/>
          </p:cNvSpPr>
          <p:nvPr/>
        </p:nvSpPr>
        <p:spPr bwMode="auto">
          <a:xfrm>
            <a:off x="3224213" y="5748339"/>
            <a:ext cx="11381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r>
              <a:rPr lang="en-US" altLang="en-US" sz="1600">
                <a:solidFill>
                  <a:srgbClr val="000000"/>
                </a:solidFill>
                <a:latin typeface="Arial" panose="020B0604020202020204" pitchFamily="34" charset="0"/>
              </a:rPr>
              <a:t>0</a:t>
            </a:r>
            <a:endParaRPr lang="en-US" altLang="en-US" sz="2400">
              <a:latin typeface="Times New Roman" panose="02020603050405020304" pitchFamily="18" charset="0"/>
            </a:endParaRPr>
          </a:p>
        </p:txBody>
      </p:sp>
      <p:sp>
        <p:nvSpPr>
          <p:cNvPr id="39961" name="Rectangle 42"/>
          <p:cNvSpPr>
            <a:spLocks noChangeArrowheads="1"/>
          </p:cNvSpPr>
          <p:nvPr/>
        </p:nvSpPr>
        <p:spPr bwMode="auto">
          <a:xfrm>
            <a:off x="3224213" y="2054226"/>
            <a:ext cx="11381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r>
              <a:rPr lang="en-US" altLang="en-US" sz="1600">
                <a:solidFill>
                  <a:srgbClr val="000000"/>
                </a:solidFill>
                <a:latin typeface="Arial" panose="020B0604020202020204" pitchFamily="34" charset="0"/>
              </a:rPr>
              <a:t>1</a:t>
            </a:r>
            <a:endParaRPr lang="en-US" altLang="en-US" sz="2400">
              <a:latin typeface="Times New Roman" panose="02020603050405020304" pitchFamily="18" charset="0"/>
            </a:endParaRPr>
          </a:p>
        </p:txBody>
      </p:sp>
      <p:sp>
        <p:nvSpPr>
          <p:cNvPr id="39962" name="Rectangle 43"/>
          <p:cNvSpPr>
            <a:spLocks noChangeArrowheads="1"/>
          </p:cNvSpPr>
          <p:nvPr/>
        </p:nvSpPr>
        <p:spPr bwMode="auto">
          <a:xfrm>
            <a:off x="2457451" y="5741989"/>
            <a:ext cx="54822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r>
              <a:rPr lang="en-US" altLang="en-US" sz="1600" b="1">
                <a:solidFill>
                  <a:srgbClr val="000000"/>
                </a:solidFill>
                <a:latin typeface="Arial" panose="020B0604020202020204" pitchFamily="34" charset="0"/>
              </a:rPr>
              <a:t>(Low)</a:t>
            </a:r>
            <a:endParaRPr lang="en-US" altLang="en-US" sz="2400">
              <a:latin typeface="Times New Roman" panose="02020603050405020304" pitchFamily="18" charset="0"/>
            </a:endParaRPr>
          </a:p>
        </p:txBody>
      </p:sp>
      <p:sp>
        <p:nvSpPr>
          <p:cNvPr id="39963" name="Rectangle 44"/>
          <p:cNvSpPr>
            <a:spLocks noChangeArrowheads="1"/>
          </p:cNvSpPr>
          <p:nvPr/>
        </p:nvSpPr>
        <p:spPr bwMode="auto">
          <a:xfrm>
            <a:off x="2414589" y="2047876"/>
            <a:ext cx="59311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r>
              <a:rPr lang="en-US" altLang="en-US" sz="1600" b="1">
                <a:solidFill>
                  <a:srgbClr val="000000"/>
                </a:solidFill>
                <a:latin typeface="Arial" panose="020B0604020202020204" pitchFamily="34" charset="0"/>
              </a:rPr>
              <a:t>(High)</a:t>
            </a:r>
            <a:endParaRPr lang="en-US" altLang="en-US" sz="2400">
              <a:latin typeface="Times New Roman" panose="02020603050405020304" pitchFamily="18" charset="0"/>
            </a:endParaRPr>
          </a:p>
        </p:txBody>
      </p:sp>
      <p:sp>
        <p:nvSpPr>
          <p:cNvPr id="39964" name="Rectangle 45"/>
          <p:cNvSpPr>
            <a:spLocks noChangeArrowheads="1"/>
          </p:cNvSpPr>
          <p:nvPr/>
        </p:nvSpPr>
        <p:spPr bwMode="auto">
          <a:xfrm>
            <a:off x="9142414" y="5741989"/>
            <a:ext cx="59311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r>
              <a:rPr lang="en-US" altLang="en-US" sz="1600" b="1">
                <a:solidFill>
                  <a:srgbClr val="000000"/>
                </a:solidFill>
                <a:latin typeface="Arial" panose="020B0604020202020204" pitchFamily="34" charset="0"/>
              </a:rPr>
              <a:t>(High)</a:t>
            </a:r>
            <a:endParaRPr lang="en-US" altLang="en-US" sz="2400">
              <a:latin typeface="Times New Roman" panose="02020603050405020304" pitchFamily="18" charset="0"/>
            </a:endParaRPr>
          </a:p>
        </p:txBody>
      </p:sp>
      <p:sp>
        <p:nvSpPr>
          <p:cNvPr id="39965" name="Rectangle 46"/>
          <p:cNvSpPr>
            <a:spLocks noChangeArrowheads="1"/>
          </p:cNvSpPr>
          <p:nvPr/>
        </p:nvSpPr>
        <p:spPr bwMode="auto">
          <a:xfrm>
            <a:off x="9142414" y="2047876"/>
            <a:ext cx="54822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r>
              <a:rPr lang="en-US" altLang="en-US" sz="1600" b="1">
                <a:solidFill>
                  <a:srgbClr val="000000"/>
                </a:solidFill>
                <a:latin typeface="Arial" panose="020B0604020202020204" pitchFamily="34" charset="0"/>
              </a:rPr>
              <a:t>(Low)</a:t>
            </a:r>
            <a:endParaRPr lang="en-US" altLang="en-US" sz="2400">
              <a:latin typeface="Times New Roman" panose="02020603050405020304" pitchFamily="18" charset="0"/>
            </a:endParaRPr>
          </a:p>
        </p:txBody>
      </p:sp>
      <p:sp>
        <p:nvSpPr>
          <p:cNvPr id="39966" name="Rectangle 47"/>
          <p:cNvSpPr>
            <a:spLocks noChangeArrowheads="1"/>
          </p:cNvSpPr>
          <p:nvPr/>
        </p:nvSpPr>
        <p:spPr bwMode="auto">
          <a:xfrm>
            <a:off x="3186113" y="3910013"/>
            <a:ext cx="70532"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r>
              <a:rPr lang="en-US" altLang="en-US" sz="1000">
                <a:solidFill>
                  <a:srgbClr val="000000"/>
                </a:solidFill>
                <a:latin typeface="Arial" panose="020B0604020202020204" pitchFamily="34" charset="0"/>
              </a:rPr>
              <a:t>1</a:t>
            </a:r>
            <a:endParaRPr lang="en-US" altLang="en-US" sz="2400">
              <a:latin typeface="Times New Roman" panose="02020603050405020304" pitchFamily="18" charset="0"/>
            </a:endParaRPr>
          </a:p>
        </p:txBody>
      </p:sp>
      <p:sp>
        <p:nvSpPr>
          <p:cNvPr id="39967" name="Rectangle 48"/>
          <p:cNvSpPr>
            <a:spLocks noChangeArrowheads="1"/>
          </p:cNvSpPr>
          <p:nvPr/>
        </p:nvSpPr>
        <p:spPr bwMode="auto">
          <a:xfrm>
            <a:off x="3230563" y="3903664"/>
            <a:ext cx="5770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r>
              <a:rPr lang="en-US" altLang="en-US" sz="1600">
                <a:solidFill>
                  <a:srgbClr val="000000"/>
                </a:solidFill>
                <a:latin typeface="Arial" panose="020B0604020202020204" pitchFamily="34" charset="0"/>
              </a:rPr>
              <a:t>/</a:t>
            </a:r>
            <a:endParaRPr lang="en-US" altLang="en-US" sz="2400">
              <a:latin typeface="Times New Roman" panose="02020603050405020304" pitchFamily="18" charset="0"/>
            </a:endParaRPr>
          </a:p>
        </p:txBody>
      </p:sp>
      <p:sp>
        <p:nvSpPr>
          <p:cNvPr id="39968" name="Rectangle 49"/>
          <p:cNvSpPr>
            <a:spLocks noChangeArrowheads="1"/>
          </p:cNvSpPr>
          <p:nvPr/>
        </p:nvSpPr>
        <p:spPr bwMode="auto">
          <a:xfrm>
            <a:off x="3267075" y="3968750"/>
            <a:ext cx="70532"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r>
              <a:rPr lang="en-US" altLang="en-US" sz="1000">
                <a:solidFill>
                  <a:srgbClr val="000000"/>
                </a:solidFill>
                <a:latin typeface="Arial" panose="020B0604020202020204" pitchFamily="34" charset="0"/>
              </a:rPr>
              <a:t>2</a:t>
            </a:r>
            <a:endParaRPr lang="en-US" altLang="en-US" sz="2400">
              <a:latin typeface="Times New Roman" panose="02020603050405020304" pitchFamily="18" charset="0"/>
            </a:endParaRPr>
          </a:p>
        </p:txBody>
      </p:sp>
      <p:sp>
        <p:nvSpPr>
          <p:cNvPr id="39969" name="Rectangle 50"/>
          <p:cNvSpPr>
            <a:spLocks noChangeArrowheads="1"/>
          </p:cNvSpPr>
          <p:nvPr/>
        </p:nvSpPr>
        <p:spPr bwMode="auto">
          <a:xfrm>
            <a:off x="3186113" y="4832350"/>
            <a:ext cx="70532"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r>
              <a:rPr lang="en-US" altLang="en-US" sz="1000">
                <a:solidFill>
                  <a:srgbClr val="000000"/>
                </a:solidFill>
                <a:latin typeface="Arial" panose="020B0604020202020204" pitchFamily="34" charset="0"/>
              </a:rPr>
              <a:t>1</a:t>
            </a:r>
            <a:endParaRPr lang="en-US" altLang="en-US" sz="2400">
              <a:latin typeface="Times New Roman" panose="02020603050405020304" pitchFamily="18" charset="0"/>
            </a:endParaRPr>
          </a:p>
        </p:txBody>
      </p:sp>
      <p:sp>
        <p:nvSpPr>
          <p:cNvPr id="39970" name="Rectangle 51"/>
          <p:cNvSpPr>
            <a:spLocks noChangeArrowheads="1"/>
          </p:cNvSpPr>
          <p:nvPr/>
        </p:nvSpPr>
        <p:spPr bwMode="auto">
          <a:xfrm>
            <a:off x="3230563" y="4826001"/>
            <a:ext cx="5770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r>
              <a:rPr lang="en-US" altLang="en-US" sz="1600">
                <a:solidFill>
                  <a:srgbClr val="000000"/>
                </a:solidFill>
                <a:latin typeface="Arial" panose="020B0604020202020204" pitchFamily="34" charset="0"/>
              </a:rPr>
              <a:t>/</a:t>
            </a:r>
            <a:endParaRPr lang="en-US" altLang="en-US" sz="2400">
              <a:latin typeface="Times New Roman" panose="02020603050405020304" pitchFamily="18" charset="0"/>
            </a:endParaRPr>
          </a:p>
        </p:txBody>
      </p:sp>
      <p:sp>
        <p:nvSpPr>
          <p:cNvPr id="39971" name="Rectangle 52"/>
          <p:cNvSpPr>
            <a:spLocks noChangeArrowheads="1"/>
          </p:cNvSpPr>
          <p:nvPr/>
        </p:nvSpPr>
        <p:spPr bwMode="auto">
          <a:xfrm>
            <a:off x="3267075" y="4891088"/>
            <a:ext cx="70532"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r>
              <a:rPr lang="en-US" altLang="en-US" sz="1000">
                <a:solidFill>
                  <a:srgbClr val="000000"/>
                </a:solidFill>
                <a:latin typeface="Arial" panose="020B0604020202020204" pitchFamily="34" charset="0"/>
              </a:rPr>
              <a:t>4</a:t>
            </a:r>
            <a:endParaRPr lang="en-US" altLang="en-US" sz="2400">
              <a:latin typeface="Times New Roman" panose="02020603050405020304" pitchFamily="18" charset="0"/>
            </a:endParaRPr>
          </a:p>
        </p:txBody>
      </p:sp>
      <p:sp>
        <p:nvSpPr>
          <p:cNvPr id="39972" name="Rectangle 53"/>
          <p:cNvSpPr>
            <a:spLocks noChangeArrowheads="1"/>
          </p:cNvSpPr>
          <p:nvPr/>
        </p:nvSpPr>
        <p:spPr bwMode="auto">
          <a:xfrm>
            <a:off x="3192463" y="2982913"/>
            <a:ext cx="70532"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r>
              <a:rPr lang="en-US" altLang="en-US" sz="1000">
                <a:solidFill>
                  <a:srgbClr val="000000"/>
                </a:solidFill>
                <a:latin typeface="Arial" panose="020B0604020202020204" pitchFamily="34" charset="0"/>
              </a:rPr>
              <a:t>3</a:t>
            </a:r>
            <a:endParaRPr lang="en-US" altLang="en-US" sz="2400">
              <a:latin typeface="Times New Roman" panose="02020603050405020304" pitchFamily="18" charset="0"/>
            </a:endParaRPr>
          </a:p>
        </p:txBody>
      </p:sp>
      <p:sp>
        <p:nvSpPr>
          <p:cNvPr id="39973" name="Rectangle 54"/>
          <p:cNvSpPr>
            <a:spLocks noChangeArrowheads="1"/>
          </p:cNvSpPr>
          <p:nvPr/>
        </p:nvSpPr>
        <p:spPr bwMode="auto">
          <a:xfrm>
            <a:off x="3236913" y="2982914"/>
            <a:ext cx="5770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r>
              <a:rPr lang="en-US" altLang="en-US" sz="1600">
                <a:solidFill>
                  <a:srgbClr val="000000"/>
                </a:solidFill>
                <a:latin typeface="Arial" panose="020B0604020202020204" pitchFamily="34" charset="0"/>
              </a:rPr>
              <a:t>/</a:t>
            </a:r>
            <a:endParaRPr lang="en-US" altLang="en-US" sz="2400">
              <a:latin typeface="Times New Roman" panose="02020603050405020304" pitchFamily="18" charset="0"/>
            </a:endParaRPr>
          </a:p>
        </p:txBody>
      </p:sp>
      <p:sp>
        <p:nvSpPr>
          <p:cNvPr id="39974" name="Rectangle 55"/>
          <p:cNvSpPr>
            <a:spLocks noChangeArrowheads="1"/>
          </p:cNvSpPr>
          <p:nvPr/>
        </p:nvSpPr>
        <p:spPr bwMode="auto">
          <a:xfrm>
            <a:off x="3267075" y="3048000"/>
            <a:ext cx="70532"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r>
              <a:rPr lang="en-US" altLang="en-US" sz="1000">
                <a:solidFill>
                  <a:srgbClr val="000000"/>
                </a:solidFill>
                <a:latin typeface="Arial" panose="020B0604020202020204" pitchFamily="34" charset="0"/>
              </a:rPr>
              <a:t>4</a:t>
            </a:r>
            <a:endParaRPr lang="en-US" altLang="en-US" sz="2400">
              <a:latin typeface="Times New Roman" panose="02020603050405020304" pitchFamily="18" charset="0"/>
            </a:endParaRPr>
          </a:p>
        </p:txBody>
      </p:sp>
      <p:sp>
        <p:nvSpPr>
          <p:cNvPr id="39975" name="Rectangle 56"/>
          <p:cNvSpPr>
            <a:spLocks noChangeArrowheads="1"/>
          </p:cNvSpPr>
          <p:nvPr/>
        </p:nvSpPr>
        <p:spPr bwMode="auto">
          <a:xfrm>
            <a:off x="8812213" y="2047876"/>
            <a:ext cx="11381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r>
              <a:rPr lang="en-US" altLang="en-US" sz="1600">
                <a:solidFill>
                  <a:srgbClr val="000000"/>
                </a:solidFill>
                <a:latin typeface="Arial" panose="020B0604020202020204" pitchFamily="34" charset="0"/>
              </a:rPr>
              <a:t>1</a:t>
            </a:r>
            <a:endParaRPr lang="en-US" altLang="en-US" sz="2400">
              <a:latin typeface="Times New Roman" panose="02020603050405020304" pitchFamily="18" charset="0"/>
            </a:endParaRPr>
          </a:p>
        </p:txBody>
      </p:sp>
      <p:sp>
        <p:nvSpPr>
          <p:cNvPr id="39976" name="Rectangle 57"/>
          <p:cNvSpPr>
            <a:spLocks noChangeArrowheads="1"/>
          </p:cNvSpPr>
          <p:nvPr/>
        </p:nvSpPr>
        <p:spPr bwMode="auto">
          <a:xfrm>
            <a:off x="8812213" y="2968626"/>
            <a:ext cx="39914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r>
              <a:rPr lang="en-US" altLang="en-US" sz="1600">
                <a:solidFill>
                  <a:srgbClr val="000000"/>
                </a:solidFill>
                <a:latin typeface="Arial" panose="020B0604020202020204" pitchFamily="34" charset="0"/>
              </a:rPr>
              <a:t>1.33</a:t>
            </a:r>
            <a:endParaRPr lang="en-US" altLang="en-US" sz="2400">
              <a:latin typeface="Times New Roman" panose="02020603050405020304" pitchFamily="18" charset="0"/>
            </a:endParaRPr>
          </a:p>
        </p:txBody>
      </p:sp>
      <p:sp>
        <p:nvSpPr>
          <p:cNvPr id="39977" name="Rectangle 58"/>
          <p:cNvSpPr>
            <a:spLocks noChangeArrowheads="1"/>
          </p:cNvSpPr>
          <p:nvPr/>
        </p:nvSpPr>
        <p:spPr bwMode="auto">
          <a:xfrm>
            <a:off x="8812213" y="3890964"/>
            <a:ext cx="11381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r>
              <a:rPr lang="en-US" altLang="en-US" sz="1600">
                <a:solidFill>
                  <a:srgbClr val="000000"/>
                </a:solidFill>
                <a:latin typeface="Arial" panose="020B0604020202020204" pitchFamily="34" charset="0"/>
              </a:rPr>
              <a:t>2</a:t>
            </a:r>
            <a:endParaRPr lang="en-US" altLang="en-US" sz="2400">
              <a:latin typeface="Times New Roman" panose="02020603050405020304" pitchFamily="18" charset="0"/>
            </a:endParaRPr>
          </a:p>
        </p:txBody>
      </p:sp>
      <p:sp>
        <p:nvSpPr>
          <p:cNvPr id="39978" name="Rectangle 59"/>
          <p:cNvSpPr>
            <a:spLocks noChangeArrowheads="1"/>
          </p:cNvSpPr>
          <p:nvPr/>
        </p:nvSpPr>
        <p:spPr bwMode="auto">
          <a:xfrm>
            <a:off x="8812213" y="4819651"/>
            <a:ext cx="11381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r>
              <a:rPr lang="en-US" altLang="en-US" sz="1600">
                <a:solidFill>
                  <a:srgbClr val="000000"/>
                </a:solidFill>
                <a:latin typeface="Arial" panose="020B0604020202020204" pitchFamily="34" charset="0"/>
              </a:rPr>
              <a:t>4</a:t>
            </a:r>
            <a:endParaRPr lang="en-US" altLang="en-US" sz="2400">
              <a:latin typeface="Times New Roman" panose="02020603050405020304" pitchFamily="18" charset="0"/>
            </a:endParaRPr>
          </a:p>
        </p:txBody>
      </p:sp>
      <p:grpSp>
        <p:nvGrpSpPr>
          <p:cNvPr id="3" name="Group 60"/>
          <p:cNvGrpSpPr>
            <a:grpSpLocks/>
          </p:cNvGrpSpPr>
          <p:nvPr/>
        </p:nvGrpSpPr>
        <p:grpSpPr bwMode="auto">
          <a:xfrm>
            <a:off x="1860551" y="4048125"/>
            <a:ext cx="1260475" cy="1136650"/>
            <a:chOff x="212" y="2550"/>
            <a:chExt cx="794" cy="716"/>
          </a:xfrm>
        </p:grpSpPr>
        <p:sp>
          <p:nvSpPr>
            <p:cNvPr id="39994" name="Line 61"/>
            <p:cNvSpPr>
              <a:spLocks noChangeShapeType="1"/>
            </p:cNvSpPr>
            <p:nvPr/>
          </p:nvSpPr>
          <p:spPr bwMode="auto">
            <a:xfrm flipH="1">
              <a:off x="721" y="2550"/>
              <a:ext cx="285" cy="22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995" name="Rectangle 62"/>
            <p:cNvSpPr>
              <a:spLocks noChangeArrowheads="1"/>
            </p:cNvSpPr>
            <p:nvPr/>
          </p:nvSpPr>
          <p:spPr bwMode="auto">
            <a:xfrm>
              <a:off x="212" y="2735"/>
              <a:ext cx="687" cy="531"/>
            </a:xfrm>
            <a:prstGeom prst="rect">
              <a:avLst/>
            </a:prstGeom>
            <a:solidFill>
              <a:srgbClr val="E1E5E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39996" name="Rectangle 63"/>
            <p:cNvSpPr>
              <a:spLocks noChangeArrowheads="1"/>
            </p:cNvSpPr>
            <p:nvPr/>
          </p:nvSpPr>
          <p:spPr bwMode="auto">
            <a:xfrm>
              <a:off x="239" y="2762"/>
              <a:ext cx="631"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r>
                <a:rPr lang="en-US" altLang="en-US" sz="1600">
                  <a:solidFill>
                    <a:srgbClr val="000000"/>
                  </a:solidFill>
                  <a:latin typeface="Arial" panose="020B0604020202020204" pitchFamily="34" charset="0"/>
                </a:rPr>
                <a:t>Equilibrium</a:t>
              </a:r>
              <a:endParaRPr lang="en-US" altLang="en-US" sz="2400">
                <a:latin typeface="Times New Roman" panose="02020603050405020304" pitchFamily="18" charset="0"/>
              </a:endParaRPr>
            </a:p>
          </p:txBody>
        </p:sp>
        <p:sp>
          <p:nvSpPr>
            <p:cNvPr id="39997" name="Rectangle 64"/>
            <p:cNvSpPr>
              <a:spLocks noChangeArrowheads="1"/>
            </p:cNvSpPr>
            <p:nvPr/>
          </p:nvSpPr>
          <p:spPr bwMode="auto">
            <a:xfrm>
              <a:off x="239" y="2925"/>
              <a:ext cx="448"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r>
                <a:rPr lang="en-US" altLang="en-US" sz="1600">
                  <a:solidFill>
                    <a:srgbClr val="000000"/>
                  </a:solidFill>
                  <a:latin typeface="Arial" panose="020B0604020202020204" pitchFamily="34" charset="0"/>
                </a:rPr>
                <a:t>value of</a:t>
              </a:r>
              <a:endParaRPr lang="en-US" altLang="en-US" sz="2400">
                <a:latin typeface="Times New Roman" panose="02020603050405020304" pitchFamily="18" charset="0"/>
              </a:endParaRPr>
            </a:p>
          </p:txBody>
        </p:sp>
        <p:sp>
          <p:nvSpPr>
            <p:cNvPr id="39998" name="Rectangle 65"/>
            <p:cNvSpPr>
              <a:spLocks noChangeArrowheads="1"/>
            </p:cNvSpPr>
            <p:nvPr/>
          </p:nvSpPr>
          <p:spPr bwMode="auto">
            <a:xfrm>
              <a:off x="239" y="3089"/>
              <a:ext cx="384"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r>
                <a:rPr lang="en-US" altLang="en-US" sz="1600">
                  <a:solidFill>
                    <a:srgbClr val="000000"/>
                  </a:solidFill>
                  <a:latin typeface="Arial" panose="020B0604020202020204" pitchFamily="34" charset="0"/>
                </a:rPr>
                <a:t>money</a:t>
              </a:r>
              <a:endParaRPr lang="en-US" altLang="en-US" sz="2400">
                <a:latin typeface="Times New Roman" panose="02020603050405020304" pitchFamily="18" charset="0"/>
              </a:endParaRPr>
            </a:p>
          </p:txBody>
        </p:sp>
      </p:grpSp>
      <p:grpSp>
        <p:nvGrpSpPr>
          <p:cNvPr id="4" name="Group 66"/>
          <p:cNvGrpSpPr>
            <a:grpSpLocks/>
          </p:cNvGrpSpPr>
          <p:nvPr/>
        </p:nvGrpSpPr>
        <p:grpSpPr bwMode="auto">
          <a:xfrm>
            <a:off x="9021764" y="4029076"/>
            <a:ext cx="1203325" cy="784225"/>
            <a:chOff x="4723" y="2538"/>
            <a:chExt cx="758" cy="494"/>
          </a:xfrm>
        </p:grpSpPr>
        <p:sp>
          <p:nvSpPr>
            <p:cNvPr id="39990" name="Line 67"/>
            <p:cNvSpPr>
              <a:spLocks noChangeShapeType="1"/>
            </p:cNvSpPr>
            <p:nvPr/>
          </p:nvSpPr>
          <p:spPr bwMode="auto">
            <a:xfrm>
              <a:off x="4723" y="2538"/>
              <a:ext cx="142" cy="16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991" name="Rectangle 68"/>
            <p:cNvSpPr>
              <a:spLocks noChangeArrowheads="1"/>
            </p:cNvSpPr>
            <p:nvPr/>
          </p:nvSpPr>
          <p:spPr bwMode="auto">
            <a:xfrm>
              <a:off x="4794" y="2686"/>
              <a:ext cx="687" cy="346"/>
            </a:xfrm>
            <a:prstGeom prst="rect">
              <a:avLst/>
            </a:prstGeom>
            <a:solidFill>
              <a:srgbClr val="E1E5E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39992" name="Rectangle 69"/>
            <p:cNvSpPr>
              <a:spLocks noChangeArrowheads="1"/>
            </p:cNvSpPr>
            <p:nvPr/>
          </p:nvSpPr>
          <p:spPr bwMode="auto">
            <a:xfrm>
              <a:off x="4835" y="2700"/>
              <a:ext cx="631"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r>
                <a:rPr lang="en-US" altLang="en-US" sz="1600">
                  <a:solidFill>
                    <a:srgbClr val="000000"/>
                  </a:solidFill>
                  <a:latin typeface="Arial" panose="020B0604020202020204" pitchFamily="34" charset="0"/>
                </a:rPr>
                <a:t>Equilibrium</a:t>
              </a:r>
              <a:endParaRPr lang="en-US" altLang="en-US" sz="2400">
                <a:latin typeface="Times New Roman" panose="02020603050405020304" pitchFamily="18" charset="0"/>
              </a:endParaRPr>
            </a:p>
          </p:txBody>
        </p:sp>
        <p:sp>
          <p:nvSpPr>
            <p:cNvPr id="39993" name="Rectangle 70"/>
            <p:cNvSpPr>
              <a:spLocks noChangeArrowheads="1"/>
            </p:cNvSpPr>
            <p:nvPr/>
          </p:nvSpPr>
          <p:spPr bwMode="auto">
            <a:xfrm>
              <a:off x="4835" y="2864"/>
              <a:ext cx="575"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r>
                <a:rPr lang="en-US" altLang="en-US" sz="1600">
                  <a:solidFill>
                    <a:srgbClr val="000000"/>
                  </a:solidFill>
                  <a:latin typeface="Arial" panose="020B0604020202020204" pitchFamily="34" charset="0"/>
                </a:rPr>
                <a:t>price level</a:t>
              </a:r>
              <a:endParaRPr lang="en-US" altLang="en-US" sz="2400">
                <a:latin typeface="Times New Roman" panose="02020603050405020304" pitchFamily="18" charset="0"/>
              </a:endParaRPr>
            </a:p>
          </p:txBody>
        </p:sp>
      </p:grpSp>
      <p:grpSp>
        <p:nvGrpSpPr>
          <p:cNvPr id="5" name="Group 71"/>
          <p:cNvGrpSpPr>
            <a:grpSpLocks/>
          </p:cNvGrpSpPr>
          <p:nvPr/>
        </p:nvGrpSpPr>
        <p:grpSpPr bwMode="auto">
          <a:xfrm>
            <a:off x="3833814" y="2089151"/>
            <a:ext cx="4411663" cy="3502025"/>
            <a:chOff x="1455" y="1316"/>
            <a:chExt cx="2779" cy="2206"/>
          </a:xfrm>
        </p:grpSpPr>
        <p:sp>
          <p:nvSpPr>
            <p:cNvPr id="39987" name="Freeform 72"/>
            <p:cNvSpPr>
              <a:spLocks/>
            </p:cNvSpPr>
            <p:nvPr/>
          </p:nvSpPr>
          <p:spPr bwMode="auto">
            <a:xfrm>
              <a:off x="1455" y="1316"/>
              <a:ext cx="2286" cy="2135"/>
            </a:xfrm>
            <a:custGeom>
              <a:avLst/>
              <a:gdLst>
                <a:gd name="T0" fmla="*/ 0 w 193"/>
                <a:gd name="T1" fmla="*/ 0 h 173"/>
                <a:gd name="T2" fmla="*/ 2147483646 w 193"/>
                <a:gd name="T3" fmla="*/ 2147483646 h 173"/>
                <a:gd name="T4" fmla="*/ 0 60000 65536"/>
                <a:gd name="T5" fmla="*/ 0 60000 65536"/>
                <a:gd name="T6" fmla="*/ 0 w 193"/>
                <a:gd name="T7" fmla="*/ 0 h 173"/>
                <a:gd name="T8" fmla="*/ 193 w 193"/>
                <a:gd name="T9" fmla="*/ 173 h 173"/>
              </a:gdLst>
              <a:ahLst/>
              <a:cxnLst>
                <a:cxn ang="T4">
                  <a:pos x="T0" y="T1"/>
                </a:cxn>
                <a:cxn ang="T5">
                  <a:pos x="T2" y="T3"/>
                </a:cxn>
              </a:cxnLst>
              <a:rect l="T6" t="T7" r="T8" b="T9"/>
              <a:pathLst>
                <a:path w="193" h="173">
                  <a:moveTo>
                    <a:pt x="0" y="0"/>
                  </a:moveTo>
                  <a:cubicBezTo>
                    <a:pt x="0" y="6"/>
                    <a:pt x="3" y="130"/>
                    <a:pt x="193" y="173"/>
                  </a:cubicBezTo>
                </a:path>
              </a:pathLst>
            </a:custGeom>
            <a:noFill/>
            <a:ln w="57150">
              <a:solidFill>
                <a:srgbClr val="003F95"/>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988" name="Rectangle 73"/>
            <p:cNvSpPr>
              <a:spLocks noChangeArrowheads="1"/>
            </p:cNvSpPr>
            <p:nvPr/>
          </p:nvSpPr>
          <p:spPr bwMode="auto">
            <a:xfrm>
              <a:off x="3806" y="3203"/>
              <a:ext cx="388"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r>
                <a:rPr lang="en-US" altLang="en-US" sz="1600">
                  <a:solidFill>
                    <a:srgbClr val="000000"/>
                  </a:solidFill>
                  <a:latin typeface="Arial" panose="020B0604020202020204" pitchFamily="34" charset="0"/>
                </a:rPr>
                <a:t>Money</a:t>
              </a:r>
              <a:endParaRPr lang="en-US" altLang="en-US" sz="2400">
                <a:latin typeface="Times New Roman" panose="02020603050405020304" pitchFamily="18" charset="0"/>
              </a:endParaRPr>
            </a:p>
          </p:txBody>
        </p:sp>
        <p:sp>
          <p:nvSpPr>
            <p:cNvPr id="39989" name="Rectangle 74"/>
            <p:cNvSpPr>
              <a:spLocks noChangeArrowheads="1"/>
            </p:cNvSpPr>
            <p:nvPr/>
          </p:nvSpPr>
          <p:spPr bwMode="auto">
            <a:xfrm>
              <a:off x="3767" y="3367"/>
              <a:ext cx="467"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r>
                <a:rPr lang="en-US" altLang="en-US" sz="1600">
                  <a:solidFill>
                    <a:srgbClr val="000000"/>
                  </a:solidFill>
                  <a:latin typeface="Arial" panose="020B0604020202020204" pitchFamily="34" charset="0"/>
                </a:rPr>
                <a:t>demand</a:t>
              </a:r>
              <a:endParaRPr lang="en-US" altLang="en-US" sz="2400">
                <a:latin typeface="Times New Roman" panose="02020603050405020304" pitchFamily="18" charset="0"/>
              </a:endParaRPr>
            </a:p>
          </p:txBody>
        </p:sp>
      </p:grpSp>
      <p:grpSp>
        <p:nvGrpSpPr>
          <p:cNvPr id="6" name="Group 75"/>
          <p:cNvGrpSpPr>
            <a:grpSpLocks/>
          </p:cNvGrpSpPr>
          <p:nvPr/>
        </p:nvGrpSpPr>
        <p:grpSpPr bwMode="auto">
          <a:xfrm>
            <a:off x="3627439" y="3735389"/>
            <a:ext cx="4981575" cy="352425"/>
            <a:chOff x="1325" y="2353"/>
            <a:chExt cx="3138" cy="222"/>
          </a:xfrm>
        </p:grpSpPr>
        <p:sp>
          <p:nvSpPr>
            <p:cNvPr id="39983" name="Line 76"/>
            <p:cNvSpPr>
              <a:spLocks noChangeShapeType="1"/>
            </p:cNvSpPr>
            <p:nvPr/>
          </p:nvSpPr>
          <p:spPr bwMode="auto">
            <a:xfrm>
              <a:off x="1325" y="2526"/>
              <a:ext cx="3138" cy="1"/>
            </a:xfrm>
            <a:prstGeom prst="line">
              <a:avLst/>
            </a:prstGeom>
            <a:noFill/>
            <a:ln w="1905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grpSp>
          <p:nvGrpSpPr>
            <p:cNvPr id="39984" name="Group 77"/>
            <p:cNvGrpSpPr>
              <a:grpSpLocks/>
            </p:cNvGrpSpPr>
            <p:nvPr/>
          </p:nvGrpSpPr>
          <p:grpSpPr bwMode="auto">
            <a:xfrm>
              <a:off x="1965" y="2353"/>
              <a:ext cx="146" cy="222"/>
              <a:chOff x="1965" y="2353"/>
              <a:chExt cx="146" cy="222"/>
            </a:xfrm>
          </p:grpSpPr>
          <p:sp>
            <p:nvSpPr>
              <p:cNvPr id="39985" name="Oval 78"/>
              <p:cNvSpPr>
                <a:spLocks noChangeArrowheads="1"/>
              </p:cNvSpPr>
              <p:nvPr/>
            </p:nvSpPr>
            <p:spPr bwMode="auto">
              <a:xfrm>
                <a:off x="1965" y="2489"/>
                <a:ext cx="82" cy="86"/>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39986" name="Rectangle 79"/>
              <p:cNvSpPr>
                <a:spLocks noChangeArrowheads="1"/>
              </p:cNvSpPr>
              <p:nvPr/>
            </p:nvSpPr>
            <p:spPr bwMode="auto">
              <a:xfrm>
                <a:off x="2025" y="2353"/>
                <a:ext cx="86"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r>
                  <a:rPr lang="en-US" altLang="en-US" sz="1600">
                    <a:solidFill>
                      <a:srgbClr val="000000"/>
                    </a:solidFill>
                    <a:latin typeface="Arial" panose="020B0604020202020204" pitchFamily="34" charset="0"/>
                  </a:rPr>
                  <a:t>A</a:t>
                </a:r>
                <a:endParaRPr lang="en-US" altLang="en-US" sz="2400">
                  <a:latin typeface="Times New Roman" panose="02020603050405020304" pitchFamily="18" charset="0"/>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strips(downRight)">
                                      <p:cBhvr>
                                        <p:cTn id="12" dur="500"/>
                                        <p:tgtEl>
                                          <p:spTgt spid="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ntr" presetSubtype="12"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strips(downLeft)">
                                      <p:cBhvr>
                                        <p:cTn id="17" dur="500"/>
                                        <p:tgtEl>
                                          <p:spTgt spid="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left)">
                                      <p:cBhvr>
                                        <p:cTn id="22" dur="500"/>
                                        <p:tgtEl>
                                          <p:spTgt spid="6"/>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8" presetClass="entr" presetSubtype="6"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strips(downRight)">
                                      <p:cBhvr>
                                        <p:cTn id="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986" name="Rectangle 3"/>
          <p:cNvSpPr>
            <a:spLocks noGrp="1" noChangeArrowheads="1"/>
          </p:cNvSpPr>
          <p:nvPr>
            <p:ph type="title"/>
          </p:nvPr>
        </p:nvSpPr>
        <p:spPr/>
        <p:txBody>
          <a:bodyPr>
            <a:normAutofit/>
          </a:bodyPr>
          <a:lstStyle/>
          <a:p>
            <a:pPr>
              <a:lnSpc>
                <a:spcPct val="80000"/>
              </a:lnSpc>
            </a:pPr>
            <a:r>
              <a:rPr lang="en-US" altLang="en-US" sz="1800" b="1" dirty="0" smtClean="0">
                <a:solidFill>
                  <a:srgbClr val="C00000"/>
                </a:solidFill>
                <a:latin typeface="+mn-lt"/>
              </a:rPr>
              <a:t>THE CLASSICAL THEORY OF INFLATION:</a:t>
            </a:r>
            <a:br>
              <a:rPr lang="en-US" altLang="en-US" sz="1800" b="1" dirty="0" smtClean="0">
                <a:solidFill>
                  <a:srgbClr val="C00000"/>
                </a:solidFill>
                <a:latin typeface="+mn-lt"/>
              </a:rPr>
            </a:br>
            <a:r>
              <a:rPr lang="en-US" altLang="en-US" sz="3600" dirty="0" smtClean="0">
                <a:latin typeface="+mn-lt"/>
              </a:rPr>
              <a:t>The </a:t>
            </a:r>
            <a:r>
              <a:rPr lang="en-US" altLang="en-US" sz="3600" dirty="0">
                <a:latin typeface="+mn-lt"/>
              </a:rPr>
              <a:t>Effects of Monetary Injection</a:t>
            </a:r>
          </a:p>
        </p:txBody>
      </p:sp>
      <p:sp>
        <p:nvSpPr>
          <p:cNvPr id="41987" name="Text Box 4"/>
          <p:cNvSpPr txBox="1">
            <a:spLocks noChangeArrowheads="1"/>
          </p:cNvSpPr>
          <p:nvPr/>
        </p:nvSpPr>
        <p:spPr bwMode="auto">
          <a:xfrm>
            <a:off x="8088313" y="6680201"/>
            <a:ext cx="18034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r>
              <a:rPr lang="en-US" altLang="en-US" sz="800" b="1">
                <a:solidFill>
                  <a:schemeClr val="bg1"/>
                </a:solidFill>
                <a:latin typeface="Arial" panose="020B0604020202020204" pitchFamily="34" charset="0"/>
              </a:rPr>
              <a:t>Copyright © 2004  South-Western</a:t>
            </a:r>
          </a:p>
        </p:txBody>
      </p:sp>
      <p:sp>
        <p:nvSpPr>
          <p:cNvPr id="41988" name="Rectangle 17"/>
          <p:cNvSpPr>
            <a:spLocks noChangeArrowheads="1"/>
          </p:cNvSpPr>
          <p:nvPr/>
        </p:nvSpPr>
        <p:spPr bwMode="auto">
          <a:xfrm>
            <a:off x="3883026" y="1504950"/>
            <a:ext cx="4799013" cy="4070350"/>
          </a:xfrm>
          <a:prstGeom prst="rect">
            <a:avLst/>
          </a:prstGeom>
          <a:noFill/>
          <a:ln w="1746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41989" name="Line 18"/>
          <p:cNvSpPr>
            <a:spLocks noChangeShapeType="1"/>
          </p:cNvSpPr>
          <p:nvPr/>
        </p:nvSpPr>
        <p:spPr bwMode="auto">
          <a:xfrm flipH="1">
            <a:off x="3883025" y="4754564"/>
            <a:ext cx="139700" cy="1587"/>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990" name="Line 19"/>
          <p:cNvSpPr>
            <a:spLocks noChangeShapeType="1"/>
          </p:cNvSpPr>
          <p:nvPr/>
        </p:nvSpPr>
        <p:spPr bwMode="auto">
          <a:xfrm flipH="1">
            <a:off x="3883025" y="3916364"/>
            <a:ext cx="139700" cy="1587"/>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991" name="Line 20"/>
          <p:cNvSpPr>
            <a:spLocks noChangeShapeType="1"/>
          </p:cNvSpPr>
          <p:nvPr/>
        </p:nvSpPr>
        <p:spPr bwMode="auto">
          <a:xfrm flipH="1">
            <a:off x="3883025" y="3095625"/>
            <a:ext cx="139700" cy="1588"/>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992" name="Line 21"/>
          <p:cNvSpPr>
            <a:spLocks noChangeShapeType="1"/>
          </p:cNvSpPr>
          <p:nvPr/>
        </p:nvSpPr>
        <p:spPr bwMode="auto">
          <a:xfrm flipH="1">
            <a:off x="3883025" y="2273300"/>
            <a:ext cx="139700" cy="1588"/>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993" name="Line 22"/>
          <p:cNvSpPr>
            <a:spLocks noChangeShapeType="1"/>
          </p:cNvSpPr>
          <p:nvPr/>
        </p:nvSpPr>
        <p:spPr bwMode="auto">
          <a:xfrm>
            <a:off x="8542338" y="4754564"/>
            <a:ext cx="139700" cy="1587"/>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994" name="Line 23"/>
          <p:cNvSpPr>
            <a:spLocks noChangeShapeType="1"/>
          </p:cNvSpPr>
          <p:nvPr/>
        </p:nvSpPr>
        <p:spPr bwMode="auto">
          <a:xfrm>
            <a:off x="8542338" y="3916364"/>
            <a:ext cx="139700" cy="1587"/>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995" name="Line 24"/>
          <p:cNvSpPr>
            <a:spLocks noChangeShapeType="1"/>
          </p:cNvSpPr>
          <p:nvPr/>
        </p:nvSpPr>
        <p:spPr bwMode="auto">
          <a:xfrm>
            <a:off x="8542338" y="3095625"/>
            <a:ext cx="139700" cy="1588"/>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996" name="Line 25"/>
          <p:cNvSpPr>
            <a:spLocks noChangeShapeType="1"/>
          </p:cNvSpPr>
          <p:nvPr/>
        </p:nvSpPr>
        <p:spPr bwMode="auto">
          <a:xfrm>
            <a:off x="8542338" y="2273300"/>
            <a:ext cx="139700" cy="1588"/>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186" name="Line 26"/>
          <p:cNvSpPr>
            <a:spLocks noChangeShapeType="1"/>
          </p:cNvSpPr>
          <p:nvPr/>
        </p:nvSpPr>
        <p:spPr bwMode="auto">
          <a:xfrm>
            <a:off x="3709989" y="4089400"/>
            <a:ext cx="1587" cy="488950"/>
          </a:xfrm>
          <a:prstGeom prst="line">
            <a:avLst/>
          </a:prstGeom>
          <a:noFill/>
          <a:ln w="17526">
            <a:solidFill>
              <a:srgbClr val="000000"/>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92187" name="Line 27"/>
          <p:cNvSpPr>
            <a:spLocks noChangeShapeType="1"/>
          </p:cNvSpPr>
          <p:nvPr/>
        </p:nvSpPr>
        <p:spPr bwMode="auto">
          <a:xfrm>
            <a:off x="8820150" y="4078288"/>
            <a:ext cx="1588" cy="488950"/>
          </a:xfrm>
          <a:prstGeom prst="line">
            <a:avLst/>
          </a:prstGeom>
          <a:noFill/>
          <a:ln w="17526">
            <a:solidFill>
              <a:srgbClr val="000000"/>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92188" name="Line 28"/>
          <p:cNvSpPr>
            <a:spLocks noChangeShapeType="1"/>
          </p:cNvSpPr>
          <p:nvPr/>
        </p:nvSpPr>
        <p:spPr bwMode="auto">
          <a:xfrm>
            <a:off x="5170489" y="2255839"/>
            <a:ext cx="833437" cy="1587"/>
          </a:xfrm>
          <a:prstGeom prst="line">
            <a:avLst/>
          </a:prstGeom>
          <a:noFill/>
          <a:ln w="17526">
            <a:solidFill>
              <a:srgbClr val="000000"/>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42000" name="Rectangle 29"/>
          <p:cNvSpPr>
            <a:spLocks noChangeArrowheads="1"/>
          </p:cNvSpPr>
          <p:nvPr/>
        </p:nvSpPr>
        <p:spPr bwMode="auto">
          <a:xfrm>
            <a:off x="7662863" y="5619750"/>
            <a:ext cx="1013098"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r>
              <a:rPr lang="en-US" altLang="en-US" sz="1500" b="1">
                <a:solidFill>
                  <a:srgbClr val="000000"/>
                </a:solidFill>
                <a:latin typeface="Arial" panose="020B0604020202020204" pitchFamily="34" charset="0"/>
              </a:rPr>
              <a:t>Quantity of</a:t>
            </a:r>
            <a:endParaRPr lang="en-US" altLang="en-US" sz="2400">
              <a:latin typeface="Times New Roman" panose="02020603050405020304" pitchFamily="18" charset="0"/>
            </a:endParaRPr>
          </a:p>
        </p:txBody>
      </p:sp>
      <p:sp>
        <p:nvSpPr>
          <p:cNvPr id="42001" name="Rectangle 30"/>
          <p:cNvSpPr>
            <a:spLocks noChangeArrowheads="1"/>
          </p:cNvSpPr>
          <p:nvPr/>
        </p:nvSpPr>
        <p:spPr bwMode="auto">
          <a:xfrm>
            <a:off x="8054976" y="5849938"/>
            <a:ext cx="609141"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r>
              <a:rPr lang="en-US" altLang="en-US" sz="1500" b="1">
                <a:solidFill>
                  <a:srgbClr val="000000"/>
                </a:solidFill>
                <a:latin typeface="Arial" panose="020B0604020202020204" pitchFamily="34" charset="0"/>
              </a:rPr>
              <a:t>Money</a:t>
            </a:r>
            <a:endParaRPr lang="en-US" altLang="en-US" sz="2400">
              <a:latin typeface="Times New Roman" panose="02020603050405020304" pitchFamily="18" charset="0"/>
            </a:endParaRPr>
          </a:p>
        </p:txBody>
      </p:sp>
      <p:sp>
        <p:nvSpPr>
          <p:cNvPr id="42002" name="Rectangle 31"/>
          <p:cNvSpPr>
            <a:spLocks noChangeArrowheads="1"/>
          </p:cNvSpPr>
          <p:nvPr/>
        </p:nvSpPr>
        <p:spPr bwMode="auto">
          <a:xfrm>
            <a:off x="3059114" y="1516063"/>
            <a:ext cx="73635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r>
              <a:rPr lang="en-US" altLang="en-US" sz="1500" b="1">
                <a:solidFill>
                  <a:srgbClr val="000000"/>
                </a:solidFill>
                <a:latin typeface="Arial" panose="020B0604020202020204" pitchFamily="34" charset="0"/>
              </a:rPr>
              <a:t>Value of</a:t>
            </a:r>
            <a:endParaRPr lang="en-US" altLang="en-US" sz="2400">
              <a:latin typeface="Times New Roman" panose="02020603050405020304" pitchFamily="18" charset="0"/>
            </a:endParaRPr>
          </a:p>
        </p:txBody>
      </p:sp>
      <p:sp>
        <p:nvSpPr>
          <p:cNvPr id="42003" name="Rectangle 32"/>
          <p:cNvSpPr>
            <a:spLocks noChangeArrowheads="1"/>
          </p:cNvSpPr>
          <p:nvPr/>
        </p:nvSpPr>
        <p:spPr bwMode="auto">
          <a:xfrm>
            <a:off x="2881314" y="1746250"/>
            <a:ext cx="700641"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r>
              <a:rPr lang="en-US" altLang="en-US" sz="1500" b="1">
                <a:solidFill>
                  <a:srgbClr val="000000"/>
                </a:solidFill>
                <a:latin typeface="Arial" panose="020B0604020202020204" pitchFamily="34" charset="0"/>
              </a:rPr>
              <a:t>Money, </a:t>
            </a:r>
            <a:endParaRPr lang="en-US" altLang="en-US" sz="2400">
              <a:latin typeface="Times New Roman" panose="02020603050405020304" pitchFamily="18" charset="0"/>
            </a:endParaRPr>
          </a:p>
        </p:txBody>
      </p:sp>
      <p:sp>
        <p:nvSpPr>
          <p:cNvPr id="42004" name="Rectangle 33"/>
          <p:cNvSpPr>
            <a:spLocks noChangeArrowheads="1"/>
          </p:cNvSpPr>
          <p:nvPr/>
        </p:nvSpPr>
        <p:spPr bwMode="auto">
          <a:xfrm>
            <a:off x="3565525" y="1787526"/>
            <a:ext cx="78548"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r>
              <a:rPr lang="en-US" altLang="en-US" sz="1100" b="1">
                <a:solidFill>
                  <a:srgbClr val="000000"/>
                </a:solidFill>
                <a:latin typeface="Arial" panose="020B0604020202020204" pitchFamily="34" charset="0"/>
              </a:rPr>
              <a:t>1</a:t>
            </a:r>
            <a:endParaRPr lang="en-US" altLang="en-US" sz="2400">
              <a:latin typeface="Times New Roman" panose="02020603050405020304" pitchFamily="18" charset="0"/>
            </a:endParaRPr>
          </a:p>
        </p:txBody>
      </p:sp>
      <p:sp>
        <p:nvSpPr>
          <p:cNvPr id="42005" name="Rectangle 34"/>
          <p:cNvSpPr>
            <a:spLocks noChangeArrowheads="1"/>
          </p:cNvSpPr>
          <p:nvPr/>
        </p:nvSpPr>
        <p:spPr bwMode="auto">
          <a:xfrm>
            <a:off x="3652838" y="1787526"/>
            <a:ext cx="38472"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r>
              <a:rPr lang="en-US" altLang="en-US" sz="1100" b="1">
                <a:solidFill>
                  <a:srgbClr val="000000"/>
                </a:solidFill>
                <a:latin typeface="Arial" panose="020B0604020202020204" pitchFamily="34" charset="0"/>
              </a:rPr>
              <a:t>/</a:t>
            </a:r>
            <a:endParaRPr lang="en-US" altLang="en-US" sz="2400">
              <a:latin typeface="Times New Roman" panose="02020603050405020304" pitchFamily="18" charset="0"/>
            </a:endParaRPr>
          </a:p>
        </p:txBody>
      </p:sp>
      <p:sp>
        <p:nvSpPr>
          <p:cNvPr id="42006" name="Rectangle 35"/>
          <p:cNvSpPr>
            <a:spLocks noChangeArrowheads="1"/>
          </p:cNvSpPr>
          <p:nvPr/>
        </p:nvSpPr>
        <p:spPr bwMode="auto">
          <a:xfrm>
            <a:off x="3681413" y="1792289"/>
            <a:ext cx="94578"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r>
              <a:rPr lang="en-US" altLang="en-US" sz="1100" b="1" i="1">
                <a:solidFill>
                  <a:srgbClr val="000000"/>
                </a:solidFill>
                <a:latin typeface="Arial" panose="020B0604020202020204" pitchFamily="34" charset="0"/>
              </a:rPr>
              <a:t>P</a:t>
            </a:r>
            <a:endParaRPr lang="en-US" altLang="en-US" sz="2400">
              <a:latin typeface="Times New Roman" panose="02020603050405020304" pitchFamily="18" charset="0"/>
            </a:endParaRPr>
          </a:p>
        </p:txBody>
      </p:sp>
      <p:sp>
        <p:nvSpPr>
          <p:cNvPr id="42007" name="Rectangle 36"/>
          <p:cNvSpPr>
            <a:spLocks noChangeArrowheads="1"/>
          </p:cNvSpPr>
          <p:nvPr/>
        </p:nvSpPr>
        <p:spPr bwMode="auto">
          <a:xfrm>
            <a:off x="8723313" y="1516063"/>
            <a:ext cx="524182"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r>
              <a:rPr lang="en-US" altLang="en-US" sz="1500" b="1">
                <a:solidFill>
                  <a:srgbClr val="000000"/>
                </a:solidFill>
                <a:latin typeface="Arial" panose="020B0604020202020204" pitchFamily="34" charset="0"/>
              </a:rPr>
              <a:t>Price </a:t>
            </a:r>
            <a:endParaRPr lang="en-US" altLang="en-US" sz="2400">
              <a:latin typeface="Times New Roman" panose="02020603050405020304" pitchFamily="18" charset="0"/>
            </a:endParaRPr>
          </a:p>
        </p:txBody>
      </p:sp>
      <p:sp>
        <p:nvSpPr>
          <p:cNvPr id="42008" name="Rectangle 37"/>
          <p:cNvSpPr>
            <a:spLocks noChangeArrowheads="1"/>
          </p:cNvSpPr>
          <p:nvPr/>
        </p:nvSpPr>
        <p:spPr bwMode="auto">
          <a:xfrm>
            <a:off x="8723314" y="1746250"/>
            <a:ext cx="545021"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r>
              <a:rPr lang="en-US" altLang="en-US" sz="1500" b="1">
                <a:solidFill>
                  <a:srgbClr val="000000"/>
                </a:solidFill>
                <a:latin typeface="Arial" panose="020B0604020202020204" pitchFamily="34" charset="0"/>
              </a:rPr>
              <a:t>Level,</a:t>
            </a:r>
            <a:endParaRPr lang="en-US" altLang="en-US" sz="2400">
              <a:latin typeface="Times New Roman" panose="02020603050405020304" pitchFamily="18" charset="0"/>
            </a:endParaRPr>
          </a:p>
        </p:txBody>
      </p:sp>
      <p:sp>
        <p:nvSpPr>
          <p:cNvPr id="42009" name="Rectangle 38"/>
          <p:cNvSpPr>
            <a:spLocks noChangeArrowheads="1"/>
          </p:cNvSpPr>
          <p:nvPr/>
        </p:nvSpPr>
        <p:spPr bwMode="auto">
          <a:xfrm>
            <a:off x="9247188" y="1752600"/>
            <a:ext cx="18114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r>
              <a:rPr lang="en-US" altLang="en-US" sz="1500" b="1" i="1">
                <a:solidFill>
                  <a:srgbClr val="000000"/>
                </a:solidFill>
                <a:latin typeface="Arial" panose="020B0604020202020204" pitchFamily="34" charset="0"/>
              </a:rPr>
              <a:t> P</a:t>
            </a:r>
            <a:endParaRPr lang="en-US" altLang="en-US" sz="2400">
              <a:latin typeface="Times New Roman" panose="02020603050405020304" pitchFamily="18" charset="0"/>
            </a:endParaRPr>
          </a:p>
        </p:txBody>
      </p:sp>
      <p:grpSp>
        <p:nvGrpSpPr>
          <p:cNvPr id="2" name="Group 39"/>
          <p:cNvGrpSpPr>
            <a:grpSpLocks/>
          </p:cNvGrpSpPr>
          <p:nvPr/>
        </p:nvGrpSpPr>
        <p:grpSpPr bwMode="auto">
          <a:xfrm>
            <a:off x="4248151" y="2203451"/>
            <a:ext cx="4094163" cy="3140075"/>
            <a:chOff x="1716" y="1388"/>
            <a:chExt cx="2579" cy="1978"/>
          </a:xfrm>
        </p:grpSpPr>
        <p:sp>
          <p:nvSpPr>
            <p:cNvPr id="42068" name="Freeform 40"/>
            <p:cNvSpPr>
              <a:spLocks/>
            </p:cNvSpPr>
            <p:nvPr/>
          </p:nvSpPr>
          <p:spPr bwMode="auto">
            <a:xfrm>
              <a:off x="1716" y="1388"/>
              <a:ext cx="2114" cy="1904"/>
            </a:xfrm>
            <a:custGeom>
              <a:avLst/>
              <a:gdLst>
                <a:gd name="T0" fmla="*/ 0 w 193"/>
                <a:gd name="T1" fmla="*/ 0 h 173"/>
                <a:gd name="T2" fmla="*/ 2147483646 w 193"/>
                <a:gd name="T3" fmla="*/ 2147483646 h 173"/>
                <a:gd name="T4" fmla="*/ 0 60000 65536"/>
                <a:gd name="T5" fmla="*/ 0 60000 65536"/>
                <a:gd name="T6" fmla="*/ 0 w 193"/>
                <a:gd name="T7" fmla="*/ 0 h 173"/>
                <a:gd name="T8" fmla="*/ 193 w 193"/>
                <a:gd name="T9" fmla="*/ 173 h 173"/>
              </a:gdLst>
              <a:ahLst/>
              <a:cxnLst>
                <a:cxn ang="T4">
                  <a:pos x="T0" y="T1"/>
                </a:cxn>
                <a:cxn ang="T5">
                  <a:pos x="T2" y="T3"/>
                </a:cxn>
              </a:cxnLst>
              <a:rect l="T6" t="T7" r="T8" b="T9"/>
              <a:pathLst>
                <a:path w="193" h="173">
                  <a:moveTo>
                    <a:pt x="0" y="0"/>
                  </a:moveTo>
                  <a:cubicBezTo>
                    <a:pt x="0" y="6"/>
                    <a:pt x="3" y="130"/>
                    <a:pt x="193" y="173"/>
                  </a:cubicBezTo>
                </a:path>
              </a:pathLst>
            </a:custGeom>
            <a:noFill/>
            <a:ln w="52388">
              <a:solidFill>
                <a:srgbClr val="003F95"/>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2069" name="Rectangle 41"/>
            <p:cNvSpPr>
              <a:spLocks noChangeArrowheads="1"/>
            </p:cNvSpPr>
            <p:nvPr/>
          </p:nvSpPr>
          <p:spPr bwMode="auto">
            <a:xfrm>
              <a:off x="3893" y="3076"/>
              <a:ext cx="365"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r>
                <a:rPr lang="en-US" altLang="en-US" sz="1500">
                  <a:solidFill>
                    <a:srgbClr val="000000"/>
                  </a:solidFill>
                  <a:latin typeface="Arial" panose="020B0604020202020204" pitchFamily="34" charset="0"/>
                </a:rPr>
                <a:t>Money</a:t>
              </a:r>
              <a:endParaRPr lang="en-US" altLang="en-US" sz="2400">
                <a:latin typeface="Times New Roman" panose="02020603050405020304" pitchFamily="18" charset="0"/>
              </a:endParaRPr>
            </a:p>
          </p:txBody>
        </p:sp>
        <p:sp>
          <p:nvSpPr>
            <p:cNvPr id="42070" name="Rectangle 42"/>
            <p:cNvSpPr>
              <a:spLocks noChangeArrowheads="1"/>
            </p:cNvSpPr>
            <p:nvPr/>
          </p:nvSpPr>
          <p:spPr bwMode="auto">
            <a:xfrm>
              <a:off x="3856" y="3221"/>
              <a:ext cx="439"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r>
                <a:rPr lang="en-US" altLang="en-US" sz="1500">
                  <a:solidFill>
                    <a:srgbClr val="000000"/>
                  </a:solidFill>
                  <a:latin typeface="Arial" panose="020B0604020202020204" pitchFamily="34" charset="0"/>
                </a:rPr>
                <a:t>demand</a:t>
              </a:r>
              <a:endParaRPr lang="en-US" altLang="en-US" sz="2400">
                <a:latin typeface="Times New Roman" panose="02020603050405020304" pitchFamily="18" charset="0"/>
              </a:endParaRPr>
            </a:p>
          </p:txBody>
        </p:sp>
      </p:grpSp>
      <p:sp>
        <p:nvSpPr>
          <p:cNvPr id="42011" name="Rectangle 43"/>
          <p:cNvSpPr>
            <a:spLocks noChangeArrowheads="1"/>
          </p:cNvSpPr>
          <p:nvPr/>
        </p:nvSpPr>
        <p:spPr bwMode="auto">
          <a:xfrm>
            <a:off x="3687763" y="5619750"/>
            <a:ext cx="107402"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r>
              <a:rPr lang="en-US" altLang="en-US" sz="1500">
                <a:solidFill>
                  <a:srgbClr val="000000"/>
                </a:solidFill>
                <a:latin typeface="Arial" panose="020B0604020202020204" pitchFamily="34" charset="0"/>
              </a:rPr>
              <a:t>0</a:t>
            </a:r>
            <a:endParaRPr lang="en-US" altLang="en-US" sz="2400">
              <a:latin typeface="Times New Roman" panose="02020603050405020304" pitchFamily="18" charset="0"/>
            </a:endParaRPr>
          </a:p>
        </p:txBody>
      </p:sp>
      <p:sp>
        <p:nvSpPr>
          <p:cNvPr id="42012" name="Rectangle 44"/>
          <p:cNvSpPr>
            <a:spLocks noChangeArrowheads="1"/>
          </p:cNvSpPr>
          <p:nvPr/>
        </p:nvSpPr>
        <p:spPr bwMode="auto">
          <a:xfrm>
            <a:off x="3687763" y="2190750"/>
            <a:ext cx="107402"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r>
              <a:rPr lang="en-US" altLang="en-US" sz="1500">
                <a:solidFill>
                  <a:srgbClr val="000000"/>
                </a:solidFill>
                <a:latin typeface="Arial" panose="020B0604020202020204" pitchFamily="34" charset="0"/>
              </a:rPr>
              <a:t>1</a:t>
            </a:r>
            <a:endParaRPr lang="en-US" altLang="en-US" sz="2400">
              <a:latin typeface="Times New Roman" panose="02020603050405020304" pitchFamily="18" charset="0"/>
            </a:endParaRPr>
          </a:p>
        </p:txBody>
      </p:sp>
      <p:sp>
        <p:nvSpPr>
          <p:cNvPr id="42013" name="Rectangle 45"/>
          <p:cNvSpPr>
            <a:spLocks noChangeArrowheads="1"/>
          </p:cNvSpPr>
          <p:nvPr/>
        </p:nvSpPr>
        <p:spPr bwMode="auto">
          <a:xfrm>
            <a:off x="2978150" y="5400675"/>
            <a:ext cx="511358"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r>
              <a:rPr lang="en-US" altLang="en-US" sz="1500" b="1">
                <a:solidFill>
                  <a:srgbClr val="000000"/>
                </a:solidFill>
                <a:latin typeface="Arial" panose="020B0604020202020204" pitchFamily="34" charset="0"/>
              </a:rPr>
              <a:t>(Low)</a:t>
            </a:r>
            <a:endParaRPr lang="en-US" altLang="en-US" sz="2400">
              <a:latin typeface="Times New Roman" panose="02020603050405020304" pitchFamily="18" charset="0"/>
            </a:endParaRPr>
          </a:p>
        </p:txBody>
      </p:sp>
      <p:sp>
        <p:nvSpPr>
          <p:cNvPr id="42014" name="Rectangle 46"/>
          <p:cNvSpPr>
            <a:spLocks noChangeArrowheads="1"/>
          </p:cNvSpPr>
          <p:nvPr/>
        </p:nvSpPr>
        <p:spPr bwMode="auto">
          <a:xfrm>
            <a:off x="2938464" y="2184400"/>
            <a:ext cx="554639"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r>
              <a:rPr lang="en-US" altLang="en-US" sz="1500" b="1">
                <a:solidFill>
                  <a:srgbClr val="000000"/>
                </a:solidFill>
                <a:latin typeface="Arial" panose="020B0604020202020204" pitchFamily="34" charset="0"/>
              </a:rPr>
              <a:t>(High)</a:t>
            </a:r>
            <a:endParaRPr lang="en-US" altLang="en-US" sz="2400">
              <a:latin typeface="Times New Roman" panose="02020603050405020304" pitchFamily="18" charset="0"/>
            </a:endParaRPr>
          </a:p>
        </p:txBody>
      </p:sp>
      <p:sp>
        <p:nvSpPr>
          <p:cNvPr id="42015" name="Rectangle 47"/>
          <p:cNvSpPr>
            <a:spLocks noChangeArrowheads="1"/>
          </p:cNvSpPr>
          <p:nvPr/>
        </p:nvSpPr>
        <p:spPr bwMode="auto">
          <a:xfrm>
            <a:off x="9023351" y="5394325"/>
            <a:ext cx="554639"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r>
              <a:rPr lang="en-US" altLang="en-US" sz="1500" b="1">
                <a:solidFill>
                  <a:srgbClr val="000000"/>
                </a:solidFill>
                <a:latin typeface="Arial" panose="020B0604020202020204" pitchFamily="34" charset="0"/>
              </a:rPr>
              <a:t>(High)</a:t>
            </a:r>
            <a:endParaRPr lang="en-US" altLang="en-US" sz="2400">
              <a:latin typeface="Times New Roman" panose="02020603050405020304" pitchFamily="18" charset="0"/>
            </a:endParaRPr>
          </a:p>
        </p:txBody>
      </p:sp>
      <p:sp>
        <p:nvSpPr>
          <p:cNvPr id="42016" name="Rectangle 48"/>
          <p:cNvSpPr>
            <a:spLocks noChangeArrowheads="1"/>
          </p:cNvSpPr>
          <p:nvPr/>
        </p:nvSpPr>
        <p:spPr bwMode="auto">
          <a:xfrm>
            <a:off x="9023350" y="2184400"/>
            <a:ext cx="511358"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r>
              <a:rPr lang="en-US" altLang="en-US" sz="1500" b="1">
                <a:solidFill>
                  <a:srgbClr val="000000"/>
                </a:solidFill>
                <a:latin typeface="Arial" panose="020B0604020202020204" pitchFamily="34" charset="0"/>
              </a:rPr>
              <a:t>(Low)</a:t>
            </a:r>
            <a:endParaRPr lang="en-US" altLang="en-US" sz="2400">
              <a:latin typeface="Times New Roman" panose="02020603050405020304" pitchFamily="18" charset="0"/>
            </a:endParaRPr>
          </a:p>
        </p:txBody>
      </p:sp>
      <p:sp>
        <p:nvSpPr>
          <p:cNvPr id="42017" name="Rectangle 49"/>
          <p:cNvSpPr>
            <a:spLocks noChangeArrowheads="1"/>
          </p:cNvSpPr>
          <p:nvPr/>
        </p:nvSpPr>
        <p:spPr bwMode="auto">
          <a:xfrm>
            <a:off x="3652838" y="3838576"/>
            <a:ext cx="64120"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r>
              <a:rPr lang="en-US" altLang="en-US" sz="900">
                <a:solidFill>
                  <a:srgbClr val="000000"/>
                </a:solidFill>
                <a:latin typeface="Arial" panose="020B0604020202020204" pitchFamily="34" charset="0"/>
              </a:rPr>
              <a:t>1</a:t>
            </a:r>
            <a:endParaRPr lang="en-US" altLang="en-US" sz="2400">
              <a:latin typeface="Times New Roman" panose="02020603050405020304" pitchFamily="18" charset="0"/>
            </a:endParaRPr>
          </a:p>
        </p:txBody>
      </p:sp>
      <p:sp>
        <p:nvSpPr>
          <p:cNvPr id="42018" name="Rectangle 50"/>
          <p:cNvSpPr>
            <a:spLocks noChangeArrowheads="1"/>
          </p:cNvSpPr>
          <p:nvPr/>
        </p:nvSpPr>
        <p:spPr bwMode="auto">
          <a:xfrm>
            <a:off x="3692525" y="3833813"/>
            <a:ext cx="5290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r>
              <a:rPr lang="en-US" altLang="en-US" sz="1500">
                <a:solidFill>
                  <a:srgbClr val="000000"/>
                </a:solidFill>
                <a:latin typeface="Arial" panose="020B0604020202020204" pitchFamily="34" charset="0"/>
              </a:rPr>
              <a:t>/</a:t>
            </a:r>
            <a:endParaRPr lang="en-US" altLang="en-US" sz="2400">
              <a:latin typeface="Times New Roman" panose="02020603050405020304" pitchFamily="18" charset="0"/>
            </a:endParaRPr>
          </a:p>
        </p:txBody>
      </p:sp>
      <p:sp>
        <p:nvSpPr>
          <p:cNvPr id="42019" name="Rectangle 51"/>
          <p:cNvSpPr>
            <a:spLocks noChangeArrowheads="1"/>
          </p:cNvSpPr>
          <p:nvPr/>
        </p:nvSpPr>
        <p:spPr bwMode="auto">
          <a:xfrm>
            <a:off x="3727450" y="3890964"/>
            <a:ext cx="64120"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r>
              <a:rPr lang="en-US" altLang="en-US" sz="900">
                <a:solidFill>
                  <a:srgbClr val="000000"/>
                </a:solidFill>
                <a:latin typeface="Arial" panose="020B0604020202020204" pitchFamily="34" charset="0"/>
              </a:rPr>
              <a:t>2</a:t>
            </a:r>
            <a:endParaRPr lang="en-US" altLang="en-US" sz="2400">
              <a:latin typeface="Times New Roman" panose="02020603050405020304" pitchFamily="18" charset="0"/>
            </a:endParaRPr>
          </a:p>
        </p:txBody>
      </p:sp>
      <p:sp>
        <p:nvSpPr>
          <p:cNvPr id="42020" name="Rectangle 52"/>
          <p:cNvSpPr>
            <a:spLocks noChangeArrowheads="1"/>
          </p:cNvSpPr>
          <p:nvPr/>
        </p:nvSpPr>
        <p:spPr bwMode="auto">
          <a:xfrm>
            <a:off x="3652838" y="4657726"/>
            <a:ext cx="64120"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r>
              <a:rPr lang="en-US" altLang="en-US" sz="900">
                <a:solidFill>
                  <a:srgbClr val="000000"/>
                </a:solidFill>
                <a:latin typeface="Arial" panose="020B0604020202020204" pitchFamily="34" charset="0"/>
              </a:rPr>
              <a:t>1</a:t>
            </a:r>
            <a:endParaRPr lang="en-US" altLang="en-US" sz="2400">
              <a:latin typeface="Times New Roman" panose="02020603050405020304" pitchFamily="18" charset="0"/>
            </a:endParaRPr>
          </a:p>
        </p:txBody>
      </p:sp>
      <p:sp>
        <p:nvSpPr>
          <p:cNvPr id="42021" name="Rectangle 53"/>
          <p:cNvSpPr>
            <a:spLocks noChangeArrowheads="1"/>
          </p:cNvSpPr>
          <p:nvPr/>
        </p:nvSpPr>
        <p:spPr bwMode="auto">
          <a:xfrm>
            <a:off x="3692525" y="4651375"/>
            <a:ext cx="5290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r>
              <a:rPr lang="en-US" altLang="en-US" sz="1500">
                <a:solidFill>
                  <a:srgbClr val="000000"/>
                </a:solidFill>
                <a:latin typeface="Arial" panose="020B0604020202020204" pitchFamily="34" charset="0"/>
              </a:rPr>
              <a:t>/</a:t>
            </a:r>
            <a:endParaRPr lang="en-US" altLang="en-US" sz="2400">
              <a:latin typeface="Times New Roman" panose="02020603050405020304" pitchFamily="18" charset="0"/>
            </a:endParaRPr>
          </a:p>
        </p:txBody>
      </p:sp>
      <p:sp>
        <p:nvSpPr>
          <p:cNvPr id="42022" name="Rectangle 54"/>
          <p:cNvSpPr>
            <a:spLocks noChangeArrowheads="1"/>
          </p:cNvSpPr>
          <p:nvPr/>
        </p:nvSpPr>
        <p:spPr bwMode="auto">
          <a:xfrm>
            <a:off x="3727450" y="4708526"/>
            <a:ext cx="64120"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r>
              <a:rPr lang="en-US" altLang="en-US" sz="900">
                <a:solidFill>
                  <a:srgbClr val="000000"/>
                </a:solidFill>
                <a:latin typeface="Arial" panose="020B0604020202020204" pitchFamily="34" charset="0"/>
              </a:rPr>
              <a:t>4</a:t>
            </a:r>
            <a:endParaRPr lang="en-US" altLang="en-US" sz="2400">
              <a:latin typeface="Times New Roman" panose="02020603050405020304" pitchFamily="18" charset="0"/>
            </a:endParaRPr>
          </a:p>
        </p:txBody>
      </p:sp>
      <p:sp>
        <p:nvSpPr>
          <p:cNvPr id="42023" name="Rectangle 55"/>
          <p:cNvSpPr>
            <a:spLocks noChangeArrowheads="1"/>
          </p:cNvSpPr>
          <p:nvPr/>
        </p:nvSpPr>
        <p:spPr bwMode="auto">
          <a:xfrm>
            <a:off x="3659188" y="3014664"/>
            <a:ext cx="64120"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r>
              <a:rPr lang="en-US" altLang="en-US" sz="900">
                <a:solidFill>
                  <a:srgbClr val="000000"/>
                </a:solidFill>
                <a:latin typeface="Arial" panose="020B0604020202020204" pitchFamily="34" charset="0"/>
              </a:rPr>
              <a:t>3</a:t>
            </a:r>
            <a:endParaRPr lang="en-US" altLang="en-US" sz="2400">
              <a:latin typeface="Times New Roman" panose="02020603050405020304" pitchFamily="18" charset="0"/>
            </a:endParaRPr>
          </a:p>
        </p:txBody>
      </p:sp>
      <p:sp>
        <p:nvSpPr>
          <p:cNvPr id="42024" name="Rectangle 56"/>
          <p:cNvSpPr>
            <a:spLocks noChangeArrowheads="1"/>
          </p:cNvSpPr>
          <p:nvPr/>
        </p:nvSpPr>
        <p:spPr bwMode="auto">
          <a:xfrm>
            <a:off x="3698875" y="3016250"/>
            <a:ext cx="5290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r>
              <a:rPr lang="en-US" altLang="en-US" sz="1500">
                <a:solidFill>
                  <a:srgbClr val="000000"/>
                </a:solidFill>
                <a:latin typeface="Arial" panose="020B0604020202020204" pitchFamily="34" charset="0"/>
              </a:rPr>
              <a:t>/</a:t>
            </a:r>
            <a:endParaRPr lang="en-US" altLang="en-US" sz="2400">
              <a:latin typeface="Times New Roman" panose="02020603050405020304" pitchFamily="18" charset="0"/>
            </a:endParaRPr>
          </a:p>
        </p:txBody>
      </p:sp>
      <p:sp>
        <p:nvSpPr>
          <p:cNvPr id="42025" name="Rectangle 57"/>
          <p:cNvSpPr>
            <a:spLocks noChangeArrowheads="1"/>
          </p:cNvSpPr>
          <p:nvPr/>
        </p:nvSpPr>
        <p:spPr bwMode="auto">
          <a:xfrm>
            <a:off x="3727450" y="3073401"/>
            <a:ext cx="64120"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r>
              <a:rPr lang="en-US" altLang="en-US" sz="900">
                <a:solidFill>
                  <a:srgbClr val="000000"/>
                </a:solidFill>
                <a:latin typeface="Arial" panose="020B0604020202020204" pitchFamily="34" charset="0"/>
              </a:rPr>
              <a:t>4</a:t>
            </a:r>
            <a:endParaRPr lang="en-US" altLang="en-US" sz="2400">
              <a:latin typeface="Times New Roman" panose="02020603050405020304" pitchFamily="18" charset="0"/>
            </a:endParaRPr>
          </a:p>
        </p:txBody>
      </p:sp>
      <p:sp>
        <p:nvSpPr>
          <p:cNvPr id="42026" name="Rectangle 58"/>
          <p:cNvSpPr>
            <a:spLocks noChangeArrowheads="1"/>
          </p:cNvSpPr>
          <p:nvPr/>
        </p:nvSpPr>
        <p:spPr bwMode="auto">
          <a:xfrm>
            <a:off x="8716963" y="2185988"/>
            <a:ext cx="107402"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r>
              <a:rPr lang="en-US" altLang="en-US" sz="1500">
                <a:solidFill>
                  <a:srgbClr val="000000"/>
                </a:solidFill>
                <a:latin typeface="Arial" panose="020B0604020202020204" pitchFamily="34" charset="0"/>
              </a:rPr>
              <a:t>1</a:t>
            </a:r>
            <a:endParaRPr lang="en-US" altLang="en-US" sz="2400">
              <a:latin typeface="Times New Roman" panose="02020603050405020304" pitchFamily="18" charset="0"/>
            </a:endParaRPr>
          </a:p>
        </p:txBody>
      </p:sp>
      <p:sp>
        <p:nvSpPr>
          <p:cNvPr id="42027" name="Rectangle 59"/>
          <p:cNvSpPr>
            <a:spLocks noChangeArrowheads="1"/>
          </p:cNvSpPr>
          <p:nvPr/>
        </p:nvSpPr>
        <p:spPr bwMode="auto">
          <a:xfrm>
            <a:off x="8716964" y="3003550"/>
            <a:ext cx="375103"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r>
              <a:rPr lang="en-US" altLang="en-US" sz="1500">
                <a:solidFill>
                  <a:srgbClr val="000000"/>
                </a:solidFill>
                <a:latin typeface="Arial" panose="020B0604020202020204" pitchFamily="34" charset="0"/>
              </a:rPr>
              <a:t>1.33</a:t>
            </a:r>
            <a:endParaRPr lang="en-US" altLang="en-US" sz="2400">
              <a:latin typeface="Times New Roman" panose="02020603050405020304" pitchFamily="18" charset="0"/>
            </a:endParaRPr>
          </a:p>
        </p:txBody>
      </p:sp>
      <p:sp>
        <p:nvSpPr>
          <p:cNvPr id="42028" name="Rectangle 60"/>
          <p:cNvSpPr>
            <a:spLocks noChangeArrowheads="1"/>
          </p:cNvSpPr>
          <p:nvPr/>
        </p:nvSpPr>
        <p:spPr bwMode="auto">
          <a:xfrm>
            <a:off x="8716963" y="3822700"/>
            <a:ext cx="107402"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r>
              <a:rPr lang="en-US" altLang="en-US" sz="1500">
                <a:solidFill>
                  <a:srgbClr val="000000"/>
                </a:solidFill>
                <a:latin typeface="Arial" panose="020B0604020202020204" pitchFamily="34" charset="0"/>
              </a:rPr>
              <a:t>2</a:t>
            </a:r>
            <a:endParaRPr lang="en-US" altLang="en-US" sz="2400">
              <a:latin typeface="Times New Roman" panose="02020603050405020304" pitchFamily="18" charset="0"/>
            </a:endParaRPr>
          </a:p>
        </p:txBody>
      </p:sp>
      <p:sp>
        <p:nvSpPr>
          <p:cNvPr id="42029" name="Rectangle 61"/>
          <p:cNvSpPr>
            <a:spLocks noChangeArrowheads="1"/>
          </p:cNvSpPr>
          <p:nvPr/>
        </p:nvSpPr>
        <p:spPr bwMode="auto">
          <a:xfrm>
            <a:off x="8716963" y="4646613"/>
            <a:ext cx="107402"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r>
              <a:rPr lang="en-US" altLang="en-US" sz="1500">
                <a:solidFill>
                  <a:srgbClr val="000000"/>
                </a:solidFill>
                <a:latin typeface="Arial" panose="020B0604020202020204" pitchFamily="34" charset="0"/>
              </a:rPr>
              <a:t>4</a:t>
            </a:r>
            <a:endParaRPr lang="en-US" altLang="en-US" sz="2400">
              <a:latin typeface="Times New Roman" panose="02020603050405020304" pitchFamily="18" charset="0"/>
            </a:endParaRPr>
          </a:p>
        </p:txBody>
      </p:sp>
      <p:grpSp>
        <p:nvGrpSpPr>
          <p:cNvPr id="3" name="Group 62"/>
          <p:cNvGrpSpPr>
            <a:grpSpLocks/>
          </p:cNvGrpSpPr>
          <p:nvPr/>
        </p:nvGrpSpPr>
        <p:grpSpPr bwMode="auto">
          <a:xfrm>
            <a:off x="4889500" y="1701800"/>
            <a:ext cx="355600" cy="4152900"/>
            <a:chOff x="2120" y="1072"/>
            <a:chExt cx="224" cy="2616"/>
          </a:xfrm>
        </p:grpSpPr>
        <p:sp>
          <p:nvSpPr>
            <p:cNvPr id="42065" name="Line 63"/>
            <p:cNvSpPr>
              <a:spLocks noChangeShapeType="1"/>
            </p:cNvSpPr>
            <p:nvPr/>
          </p:nvSpPr>
          <p:spPr bwMode="auto">
            <a:xfrm flipV="1">
              <a:off x="2231" y="1201"/>
              <a:ext cx="1" cy="2311"/>
            </a:xfrm>
            <a:prstGeom prst="line">
              <a:avLst/>
            </a:prstGeom>
            <a:noFill/>
            <a:ln w="52388">
              <a:solidFill>
                <a:srgbClr val="003F9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2066" name="Rectangle 64"/>
            <p:cNvSpPr>
              <a:spLocks noChangeArrowheads="1"/>
            </p:cNvSpPr>
            <p:nvPr/>
          </p:nvSpPr>
          <p:spPr bwMode="auto">
            <a:xfrm>
              <a:off x="2143" y="3544"/>
              <a:ext cx="144"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r>
                <a:rPr lang="en-US" altLang="en-US" sz="1500" i="1">
                  <a:solidFill>
                    <a:srgbClr val="000000"/>
                  </a:solidFill>
                  <a:latin typeface="Arial" panose="020B0604020202020204" pitchFamily="34" charset="0"/>
                </a:rPr>
                <a:t>M</a:t>
              </a:r>
              <a:r>
                <a:rPr lang="en-US" altLang="en-US" sz="1500" baseline="-25000">
                  <a:solidFill>
                    <a:srgbClr val="000000"/>
                  </a:solidFill>
                  <a:latin typeface="Arial" panose="020B0604020202020204" pitchFamily="34" charset="0"/>
                </a:rPr>
                <a:t>1</a:t>
              </a:r>
              <a:endParaRPr lang="en-US" altLang="en-US" sz="2400">
                <a:latin typeface="Times New Roman" panose="02020603050405020304" pitchFamily="18" charset="0"/>
              </a:endParaRPr>
            </a:p>
          </p:txBody>
        </p:sp>
        <p:sp>
          <p:nvSpPr>
            <p:cNvPr id="42067" name="Rectangle 65"/>
            <p:cNvSpPr>
              <a:spLocks noChangeArrowheads="1"/>
            </p:cNvSpPr>
            <p:nvPr/>
          </p:nvSpPr>
          <p:spPr bwMode="auto">
            <a:xfrm>
              <a:off x="2120" y="1072"/>
              <a:ext cx="224"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r>
                <a:rPr lang="en-US" altLang="en-US" sz="1500" i="1">
                  <a:solidFill>
                    <a:srgbClr val="000000"/>
                  </a:solidFill>
                  <a:latin typeface="Arial" panose="020B0604020202020204" pitchFamily="34" charset="0"/>
                </a:rPr>
                <a:t>MS</a:t>
              </a:r>
              <a:r>
                <a:rPr lang="en-US" altLang="en-US" sz="1500" baseline="-25000">
                  <a:solidFill>
                    <a:srgbClr val="000000"/>
                  </a:solidFill>
                  <a:latin typeface="Arial" panose="020B0604020202020204" pitchFamily="34" charset="0"/>
                </a:rPr>
                <a:t>1</a:t>
              </a:r>
              <a:endParaRPr lang="en-US" altLang="en-US" sz="2400">
                <a:latin typeface="Times New Roman" panose="02020603050405020304" pitchFamily="18" charset="0"/>
              </a:endParaRPr>
            </a:p>
          </p:txBody>
        </p:sp>
      </p:grpSp>
      <p:grpSp>
        <p:nvGrpSpPr>
          <p:cNvPr id="4" name="Group 66"/>
          <p:cNvGrpSpPr>
            <a:grpSpLocks/>
          </p:cNvGrpSpPr>
          <p:nvPr/>
        </p:nvGrpSpPr>
        <p:grpSpPr bwMode="auto">
          <a:xfrm>
            <a:off x="6053138" y="1701800"/>
            <a:ext cx="355600" cy="4152900"/>
            <a:chOff x="2853" y="1072"/>
            <a:chExt cx="224" cy="2616"/>
          </a:xfrm>
        </p:grpSpPr>
        <p:sp>
          <p:nvSpPr>
            <p:cNvPr id="42062" name="Line 67"/>
            <p:cNvSpPr>
              <a:spLocks noChangeShapeType="1"/>
            </p:cNvSpPr>
            <p:nvPr/>
          </p:nvSpPr>
          <p:spPr bwMode="auto">
            <a:xfrm flipV="1">
              <a:off x="2965" y="1201"/>
              <a:ext cx="1" cy="2311"/>
            </a:xfrm>
            <a:prstGeom prst="line">
              <a:avLst/>
            </a:prstGeom>
            <a:noFill/>
            <a:ln w="52388">
              <a:solidFill>
                <a:srgbClr val="AD0D1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2063" name="Rectangle 68"/>
            <p:cNvSpPr>
              <a:spLocks noChangeArrowheads="1"/>
            </p:cNvSpPr>
            <p:nvPr/>
          </p:nvSpPr>
          <p:spPr bwMode="auto">
            <a:xfrm>
              <a:off x="2869" y="3544"/>
              <a:ext cx="144"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r>
                <a:rPr lang="en-US" altLang="en-US" sz="1500" i="1">
                  <a:solidFill>
                    <a:srgbClr val="000000"/>
                  </a:solidFill>
                  <a:latin typeface="Arial" panose="020B0604020202020204" pitchFamily="34" charset="0"/>
                </a:rPr>
                <a:t>M</a:t>
              </a:r>
              <a:r>
                <a:rPr lang="en-US" altLang="en-US" sz="1500" baseline="-25000">
                  <a:solidFill>
                    <a:srgbClr val="000000"/>
                  </a:solidFill>
                  <a:latin typeface="Arial" panose="020B0604020202020204" pitchFamily="34" charset="0"/>
                </a:rPr>
                <a:t>2</a:t>
              </a:r>
              <a:endParaRPr lang="en-US" altLang="en-US" sz="2400">
                <a:latin typeface="Times New Roman" panose="02020603050405020304" pitchFamily="18" charset="0"/>
              </a:endParaRPr>
            </a:p>
          </p:txBody>
        </p:sp>
        <p:sp>
          <p:nvSpPr>
            <p:cNvPr id="42064" name="Rectangle 69"/>
            <p:cNvSpPr>
              <a:spLocks noChangeArrowheads="1"/>
            </p:cNvSpPr>
            <p:nvPr/>
          </p:nvSpPr>
          <p:spPr bwMode="auto">
            <a:xfrm>
              <a:off x="2853" y="1072"/>
              <a:ext cx="224"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r>
                <a:rPr lang="en-US" altLang="en-US" sz="1500" i="1">
                  <a:solidFill>
                    <a:srgbClr val="000000"/>
                  </a:solidFill>
                  <a:latin typeface="Arial" panose="020B0604020202020204" pitchFamily="34" charset="0"/>
                </a:rPr>
                <a:t>MS</a:t>
              </a:r>
              <a:r>
                <a:rPr lang="en-US" altLang="en-US" sz="1500" baseline="-25000">
                  <a:solidFill>
                    <a:srgbClr val="000000"/>
                  </a:solidFill>
                  <a:latin typeface="Arial" panose="020B0604020202020204" pitchFamily="34" charset="0"/>
                </a:rPr>
                <a:t>2</a:t>
              </a:r>
              <a:endParaRPr lang="en-US" altLang="en-US" sz="2400">
                <a:latin typeface="Times New Roman" panose="02020603050405020304" pitchFamily="18" charset="0"/>
              </a:endParaRPr>
            </a:p>
          </p:txBody>
        </p:sp>
      </p:grpSp>
      <p:grpSp>
        <p:nvGrpSpPr>
          <p:cNvPr id="5" name="Group 70"/>
          <p:cNvGrpSpPr>
            <a:grpSpLocks/>
          </p:cNvGrpSpPr>
          <p:nvPr/>
        </p:nvGrpSpPr>
        <p:grpSpPr bwMode="auto">
          <a:xfrm>
            <a:off x="2006600" y="3148014"/>
            <a:ext cx="1651000" cy="1169987"/>
            <a:chOff x="304" y="1983"/>
            <a:chExt cx="1040" cy="737"/>
          </a:xfrm>
        </p:grpSpPr>
        <p:sp>
          <p:nvSpPr>
            <p:cNvPr id="42056" name="Line 71"/>
            <p:cNvSpPr>
              <a:spLocks noChangeShapeType="1"/>
            </p:cNvSpPr>
            <p:nvPr/>
          </p:nvSpPr>
          <p:spPr bwMode="auto">
            <a:xfrm>
              <a:off x="950" y="2423"/>
              <a:ext cx="394" cy="297"/>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2057" name="Rectangle 72"/>
            <p:cNvSpPr>
              <a:spLocks noChangeArrowheads="1"/>
            </p:cNvSpPr>
            <p:nvPr/>
          </p:nvSpPr>
          <p:spPr bwMode="auto">
            <a:xfrm>
              <a:off x="304" y="1983"/>
              <a:ext cx="985" cy="462"/>
            </a:xfrm>
            <a:prstGeom prst="rect">
              <a:avLst/>
            </a:prstGeom>
            <a:solidFill>
              <a:srgbClr val="E1E5E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42058" name="Rectangle 73"/>
            <p:cNvSpPr>
              <a:spLocks noChangeArrowheads="1"/>
            </p:cNvSpPr>
            <p:nvPr/>
          </p:nvSpPr>
          <p:spPr bwMode="auto">
            <a:xfrm>
              <a:off x="354" y="1996"/>
              <a:ext cx="886"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r>
                <a:rPr lang="en-US" altLang="en-US" sz="1500">
                  <a:solidFill>
                    <a:srgbClr val="000000"/>
                  </a:solidFill>
                  <a:latin typeface="Arial" panose="020B0604020202020204" pitchFamily="34" charset="0"/>
                </a:rPr>
                <a:t>2. . . . decreases</a:t>
              </a:r>
              <a:endParaRPr lang="en-US" altLang="en-US" sz="2400">
                <a:latin typeface="Times New Roman" panose="02020603050405020304" pitchFamily="18" charset="0"/>
              </a:endParaRPr>
            </a:p>
          </p:txBody>
        </p:sp>
        <p:sp>
          <p:nvSpPr>
            <p:cNvPr id="42059" name="Rectangle 74"/>
            <p:cNvSpPr>
              <a:spLocks noChangeArrowheads="1"/>
            </p:cNvSpPr>
            <p:nvPr/>
          </p:nvSpPr>
          <p:spPr bwMode="auto">
            <a:xfrm>
              <a:off x="354" y="2141"/>
              <a:ext cx="621"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r>
                <a:rPr lang="en-US" altLang="en-US" sz="1500">
                  <a:solidFill>
                    <a:srgbClr val="000000"/>
                  </a:solidFill>
                  <a:latin typeface="Arial" panose="020B0604020202020204" pitchFamily="34" charset="0"/>
                </a:rPr>
                <a:t>the value of</a:t>
              </a:r>
              <a:endParaRPr lang="en-US" altLang="en-US" sz="2400">
                <a:latin typeface="Times New Roman" panose="02020603050405020304" pitchFamily="18" charset="0"/>
              </a:endParaRPr>
            </a:p>
          </p:txBody>
        </p:sp>
        <p:sp>
          <p:nvSpPr>
            <p:cNvPr id="42060" name="Rectangle 75"/>
            <p:cNvSpPr>
              <a:spLocks noChangeArrowheads="1"/>
            </p:cNvSpPr>
            <p:nvPr/>
          </p:nvSpPr>
          <p:spPr bwMode="auto">
            <a:xfrm>
              <a:off x="354" y="2286"/>
              <a:ext cx="301"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r>
                <a:rPr lang="en-US" altLang="en-US" sz="1500">
                  <a:solidFill>
                    <a:srgbClr val="000000"/>
                  </a:solidFill>
                  <a:latin typeface="Arial" panose="020B0604020202020204" pitchFamily="34" charset="0"/>
                </a:rPr>
                <a:t>mone</a:t>
              </a:r>
              <a:endParaRPr lang="en-US" altLang="en-US" sz="2400">
                <a:latin typeface="Times New Roman" panose="02020603050405020304" pitchFamily="18" charset="0"/>
              </a:endParaRPr>
            </a:p>
          </p:txBody>
        </p:sp>
        <p:sp>
          <p:nvSpPr>
            <p:cNvPr id="42061" name="Rectangle 76"/>
            <p:cNvSpPr>
              <a:spLocks noChangeArrowheads="1"/>
            </p:cNvSpPr>
            <p:nvPr/>
          </p:nvSpPr>
          <p:spPr bwMode="auto">
            <a:xfrm>
              <a:off x="644" y="2286"/>
              <a:ext cx="258"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r>
                <a:rPr lang="en-US" altLang="en-US" sz="1500">
                  <a:solidFill>
                    <a:srgbClr val="000000"/>
                  </a:solidFill>
                  <a:latin typeface="Arial" panose="020B0604020202020204" pitchFamily="34" charset="0"/>
                </a:rPr>
                <a:t>y . . .</a:t>
              </a:r>
              <a:endParaRPr lang="en-US" altLang="en-US" sz="2400">
                <a:latin typeface="Times New Roman" panose="02020603050405020304" pitchFamily="18" charset="0"/>
              </a:endParaRPr>
            </a:p>
          </p:txBody>
        </p:sp>
      </p:grpSp>
      <p:grpSp>
        <p:nvGrpSpPr>
          <p:cNvPr id="6" name="Group 77"/>
          <p:cNvGrpSpPr>
            <a:grpSpLocks/>
          </p:cNvGrpSpPr>
          <p:nvPr/>
        </p:nvGrpSpPr>
        <p:grpSpPr bwMode="auto">
          <a:xfrm>
            <a:off x="8872539" y="3479801"/>
            <a:ext cx="1425575" cy="963613"/>
            <a:chOff x="4629" y="2192"/>
            <a:chExt cx="898" cy="607"/>
          </a:xfrm>
        </p:grpSpPr>
        <p:sp>
          <p:nvSpPr>
            <p:cNvPr id="42049" name="Line 78"/>
            <p:cNvSpPr>
              <a:spLocks noChangeShapeType="1"/>
            </p:cNvSpPr>
            <p:nvPr/>
          </p:nvSpPr>
          <p:spPr bwMode="auto">
            <a:xfrm flipH="1">
              <a:off x="4629" y="2478"/>
              <a:ext cx="274" cy="176"/>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2050" name="Rectangle 79"/>
            <p:cNvSpPr>
              <a:spLocks noChangeArrowheads="1"/>
            </p:cNvSpPr>
            <p:nvPr/>
          </p:nvSpPr>
          <p:spPr bwMode="auto">
            <a:xfrm>
              <a:off x="4881" y="2192"/>
              <a:ext cx="646" cy="605"/>
            </a:xfrm>
            <a:prstGeom prst="rect">
              <a:avLst/>
            </a:prstGeom>
            <a:solidFill>
              <a:srgbClr val="E1E5E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42051" name="Rectangle 80"/>
            <p:cNvSpPr>
              <a:spLocks noChangeArrowheads="1"/>
            </p:cNvSpPr>
            <p:nvPr/>
          </p:nvSpPr>
          <p:spPr bwMode="auto">
            <a:xfrm>
              <a:off x="4934" y="2219"/>
              <a:ext cx="133"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r>
                <a:rPr lang="en-US" altLang="en-US" sz="1500">
                  <a:solidFill>
                    <a:srgbClr val="000000"/>
                  </a:solidFill>
                  <a:latin typeface="Arial" panose="020B0604020202020204" pitchFamily="34" charset="0"/>
                </a:rPr>
                <a:t>3. </a:t>
              </a:r>
              <a:endParaRPr lang="en-US" altLang="en-US" sz="2400">
                <a:latin typeface="Times New Roman" panose="02020603050405020304" pitchFamily="18" charset="0"/>
              </a:endParaRPr>
            </a:p>
          </p:txBody>
        </p:sp>
        <p:sp>
          <p:nvSpPr>
            <p:cNvPr id="42052" name="Rectangle 81"/>
            <p:cNvSpPr>
              <a:spLocks noChangeArrowheads="1"/>
            </p:cNvSpPr>
            <p:nvPr/>
          </p:nvSpPr>
          <p:spPr bwMode="auto">
            <a:xfrm>
              <a:off x="5061" y="2219"/>
              <a:ext cx="399"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r>
                <a:rPr lang="en-US" altLang="en-US" sz="1500">
                  <a:solidFill>
                    <a:srgbClr val="000000"/>
                  </a:solidFill>
                  <a:latin typeface="Arial" panose="020B0604020202020204" pitchFamily="34" charset="0"/>
                </a:rPr>
                <a:t>. . . and</a:t>
              </a:r>
              <a:endParaRPr lang="en-US" altLang="en-US" sz="2400">
                <a:latin typeface="Times New Roman" panose="02020603050405020304" pitchFamily="18" charset="0"/>
              </a:endParaRPr>
            </a:p>
          </p:txBody>
        </p:sp>
        <p:sp>
          <p:nvSpPr>
            <p:cNvPr id="42053" name="Rectangle 82"/>
            <p:cNvSpPr>
              <a:spLocks noChangeArrowheads="1"/>
            </p:cNvSpPr>
            <p:nvPr/>
          </p:nvSpPr>
          <p:spPr bwMode="auto">
            <a:xfrm>
              <a:off x="4934" y="2364"/>
              <a:ext cx="515"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r>
                <a:rPr lang="en-US" altLang="en-US" sz="1500">
                  <a:solidFill>
                    <a:srgbClr val="000000"/>
                  </a:solidFill>
                  <a:latin typeface="Arial" panose="020B0604020202020204" pitchFamily="34" charset="0"/>
                </a:rPr>
                <a:t>increases</a:t>
              </a:r>
              <a:endParaRPr lang="en-US" altLang="en-US" sz="2400">
                <a:latin typeface="Times New Roman" panose="02020603050405020304" pitchFamily="18" charset="0"/>
              </a:endParaRPr>
            </a:p>
          </p:txBody>
        </p:sp>
        <p:sp>
          <p:nvSpPr>
            <p:cNvPr id="42054" name="Rectangle 83"/>
            <p:cNvSpPr>
              <a:spLocks noChangeArrowheads="1"/>
            </p:cNvSpPr>
            <p:nvPr/>
          </p:nvSpPr>
          <p:spPr bwMode="auto">
            <a:xfrm>
              <a:off x="4934" y="2509"/>
              <a:ext cx="461"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r>
                <a:rPr lang="en-US" altLang="en-US" sz="1500">
                  <a:solidFill>
                    <a:srgbClr val="000000"/>
                  </a:solidFill>
                  <a:latin typeface="Arial" panose="020B0604020202020204" pitchFamily="34" charset="0"/>
                </a:rPr>
                <a:t>the price</a:t>
              </a:r>
              <a:endParaRPr lang="en-US" altLang="en-US" sz="2400">
                <a:latin typeface="Times New Roman" panose="02020603050405020304" pitchFamily="18" charset="0"/>
              </a:endParaRPr>
            </a:p>
          </p:txBody>
        </p:sp>
        <p:sp>
          <p:nvSpPr>
            <p:cNvPr id="42055" name="Rectangle 84"/>
            <p:cNvSpPr>
              <a:spLocks noChangeArrowheads="1"/>
            </p:cNvSpPr>
            <p:nvPr/>
          </p:nvSpPr>
          <p:spPr bwMode="auto">
            <a:xfrm>
              <a:off x="4934" y="2655"/>
              <a:ext cx="281"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r>
                <a:rPr lang="en-US" altLang="en-US" sz="1500">
                  <a:solidFill>
                    <a:srgbClr val="000000"/>
                  </a:solidFill>
                  <a:latin typeface="Arial" panose="020B0604020202020204" pitchFamily="34" charset="0"/>
                </a:rPr>
                <a:t>level.</a:t>
              </a:r>
              <a:endParaRPr lang="en-US" altLang="en-US" sz="2400">
                <a:latin typeface="Times New Roman" panose="02020603050405020304" pitchFamily="18" charset="0"/>
              </a:endParaRPr>
            </a:p>
          </p:txBody>
        </p:sp>
      </p:grpSp>
      <p:grpSp>
        <p:nvGrpSpPr>
          <p:cNvPr id="7" name="Group 85"/>
          <p:cNvGrpSpPr>
            <a:grpSpLocks/>
          </p:cNvGrpSpPr>
          <p:nvPr/>
        </p:nvGrpSpPr>
        <p:grpSpPr bwMode="auto">
          <a:xfrm>
            <a:off x="5588001" y="2308225"/>
            <a:ext cx="2189163" cy="1119188"/>
            <a:chOff x="2560" y="1454"/>
            <a:chExt cx="1379" cy="705"/>
          </a:xfrm>
        </p:grpSpPr>
        <p:sp>
          <p:nvSpPr>
            <p:cNvPr id="42044" name="Line 86"/>
            <p:cNvSpPr>
              <a:spLocks noChangeShapeType="1"/>
            </p:cNvSpPr>
            <p:nvPr/>
          </p:nvSpPr>
          <p:spPr bwMode="auto">
            <a:xfrm flipH="1" flipV="1">
              <a:off x="2560" y="1454"/>
              <a:ext cx="591" cy="309"/>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2045" name="Rectangle 87"/>
            <p:cNvSpPr>
              <a:spLocks noChangeArrowheads="1"/>
            </p:cNvSpPr>
            <p:nvPr/>
          </p:nvSpPr>
          <p:spPr bwMode="auto">
            <a:xfrm>
              <a:off x="3118" y="1697"/>
              <a:ext cx="821" cy="462"/>
            </a:xfrm>
            <a:prstGeom prst="rect">
              <a:avLst/>
            </a:prstGeom>
            <a:solidFill>
              <a:srgbClr val="E1E5E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42046" name="Rectangle 88"/>
            <p:cNvSpPr>
              <a:spLocks noChangeArrowheads="1"/>
            </p:cNvSpPr>
            <p:nvPr/>
          </p:nvSpPr>
          <p:spPr bwMode="auto">
            <a:xfrm>
              <a:off x="3157" y="1701"/>
              <a:ext cx="768"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r>
                <a:rPr lang="en-US" altLang="en-US" sz="1500">
                  <a:solidFill>
                    <a:srgbClr val="000000"/>
                  </a:solidFill>
                  <a:latin typeface="Arial" panose="020B0604020202020204" pitchFamily="34" charset="0"/>
                </a:rPr>
                <a:t>1. An increase</a:t>
              </a:r>
              <a:endParaRPr lang="en-US" altLang="en-US" sz="2400">
                <a:latin typeface="Times New Roman" panose="02020603050405020304" pitchFamily="18" charset="0"/>
              </a:endParaRPr>
            </a:p>
          </p:txBody>
        </p:sp>
        <p:sp>
          <p:nvSpPr>
            <p:cNvPr id="42047" name="Rectangle 89"/>
            <p:cNvSpPr>
              <a:spLocks noChangeArrowheads="1"/>
            </p:cNvSpPr>
            <p:nvPr/>
          </p:nvSpPr>
          <p:spPr bwMode="auto">
            <a:xfrm>
              <a:off x="3157" y="1846"/>
              <a:ext cx="688"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r>
                <a:rPr lang="en-US" altLang="en-US" sz="1500">
                  <a:solidFill>
                    <a:srgbClr val="000000"/>
                  </a:solidFill>
                  <a:latin typeface="Arial" panose="020B0604020202020204" pitchFamily="34" charset="0"/>
                </a:rPr>
                <a:t>in the money</a:t>
              </a:r>
              <a:endParaRPr lang="en-US" altLang="en-US" sz="2400">
                <a:latin typeface="Times New Roman" panose="02020603050405020304" pitchFamily="18" charset="0"/>
              </a:endParaRPr>
            </a:p>
          </p:txBody>
        </p:sp>
        <p:sp>
          <p:nvSpPr>
            <p:cNvPr id="42048" name="Rectangle 90"/>
            <p:cNvSpPr>
              <a:spLocks noChangeArrowheads="1"/>
            </p:cNvSpPr>
            <p:nvPr/>
          </p:nvSpPr>
          <p:spPr bwMode="auto">
            <a:xfrm>
              <a:off x="3157" y="1991"/>
              <a:ext cx="546"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r>
                <a:rPr lang="en-US" altLang="en-US" sz="1500">
                  <a:solidFill>
                    <a:srgbClr val="000000"/>
                  </a:solidFill>
                  <a:latin typeface="Arial" panose="020B0604020202020204" pitchFamily="34" charset="0"/>
                </a:rPr>
                <a:t>supply . . .</a:t>
              </a:r>
              <a:endParaRPr lang="en-US" altLang="en-US" sz="2400">
                <a:latin typeface="Times New Roman" panose="02020603050405020304" pitchFamily="18" charset="0"/>
              </a:endParaRPr>
            </a:p>
          </p:txBody>
        </p:sp>
      </p:grpSp>
      <p:grpSp>
        <p:nvGrpSpPr>
          <p:cNvPr id="8" name="Group 91"/>
          <p:cNvGrpSpPr>
            <a:grpSpLocks/>
          </p:cNvGrpSpPr>
          <p:nvPr/>
        </p:nvGrpSpPr>
        <p:grpSpPr bwMode="auto">
          <a:xfrm>
            <a:off x="4057651" y="3684589"/>
            <a:ext cx="4467225" cy="301625"/>
            <a:chOff x="1596" y="2321"/>
            <a:chExt cx="2814" cy="190"/>
          </a:xfrm>
        </p:grpSpPr>
        <p:sp>
          <p:nvSpPr>
            <p:cNvPr id="42041" name="Line 92"/>
            <p:cNvSpPr>
              <a:spLocks noChangeShapeType="1"/>
            </p:cNvSpPr>
            <p:nvPr/>
          </p:nvSpPr>
          <p:spPr bwMode="auto">
            <a:xfrm>
              <a:off x="1596" y="2467"/>
              <a:ext cx="2814" cy="1"/>
            </a:xfrm>
            <a:prstGeom prst="line">
              <a:avLst/>
            </a:prstGeom>
            <a:noFill/>
            <a:ln w="17463">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42042" name="Oval 93"/>
            <p:cNvSpPr>
              <a:spLocks noChangeArrowheads="1"/>
            </p:cNvSpPr>
            <p:nvPr/>
          </p:nvSpPr>
          <p:spPr bwMode="auto">
            <a:xfrm>
              <a:off x="2187" y="2434"/>
              <a:ext cx="77" cy="77"/>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42043" name="Rectangle 94"/>
            <p:cNvSpPr>
              <a:spLocks noChangeArrowheads="1"/>
            </p:cNvSpPr>
            <p:nvPr/>
          </p:nvSpPr>
          <p:spPr bwMode="auto">
            <a:xfrm>
              <a:off x="2245" y="2321"/>
              <a:ext cx="81"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r>
                <a:rPr lang="en-US" altLang="en-US" sz="1500">
                  <a:solidFill>
                    <a:srgbClr val="000000"/>
                  </a:solidFill>
                  <a:latin typeface="Arial" panose="020B0604020202020204" pitchFamily="34" charset="0"/>
                </a:rPr>
                <a:t>A</a:t>
              </a:r>
              <a:endParaRPr lang="en-US" altLang="en-US" sz="2400">
                <a:latin typeface="Times New Roman" panose="02020603050405020304" pitchFamily="18" charset="0"/>
              </a:endParaRPr>
            </a:p>
          </p:txBody>
        </p:sp>
      </p:grpSp>
      <p:grpSp>
        <p:nvGrpSpPr>
          <p:cNvPr id="9" name="Group 95"/>
          <p:cNvGrpSpPr>
            <a:grpSpLocks/>
          </p:cNvGrpSpPr>
          <p:nvPr/>
        </p:nvGrpSpPr>
        <p:grpSpPr bwMode="auto">
          <a:xfrm>
            <a:off x="4057651" y="4508500"/>
            <a:ext cx="4467225" cy="312738"/>
            <a:chOff x="1596" y="2840"/>
            <a:chExt cx="2814" cy="197"/>
          </a:xfrm>
        </p:grpSpPr>
        <p:sp>
          <p:nvSpPr>
            <p:cNvPr id="42037" name="Line 96"/>
            <p:cNvSpPr>
              <a:spLocks noChangeShapeType="1"/>
            </p:cNvSpPr>
            <p:nvPr/>
          </p:nvSpPr>
          <p:spPr bwMode="auto">
            <a:xfrm>
              <a:off x="1596" y="2995"/>
              <a:ext cx="2814" cy="1"/>
            </a:xfrm>
            <a:prstGeom prst="line">
              <a:avLst/>
            </a:prstGeom>
            <a:noFill/>
            <a:ln w="17463">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grpSp>
          <p:nvGrpSpPr>
            <p:cNvPr id="42038" name="Group 97"/>
            <p:cNvGrpSpPr>
              <a:grpSpLocks/>
            </p:cNvGrpSpPr>
            <p:nvPr/>
          </p:nvGrpSpPr>
          <p:grpSpPr bwMode="auto">
            <a:xfrm>
              <a:off x="2929" y="2840"/>
              <a:ext cx="145" cy="197"/>
              <a:chOff x="2929" y="2840"/>
              <a:chExt cx="145" cy="197"/>
            </a:xfrm>
          </p:grpSpPr>
          <p:sp>
            <p:nvSpPr>
              <p:cNvPr id="42039" name="Oval 98"/>
              <p:cNvSpPr>
                <a:spLocks noChangeArrowheads="1"/>
              </p:cNvSpPr>
              <p:nvPr/>
            </p:nvSpPr>
            <p:spPr bwMode="auto">
              <a:xfrm>
                <a:off x="2929" y="2962"/>
                <a:ext cx="77" cy="75"/>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42040" name="Rectangle 99"/>
              <p:cNvSpPr>
                <a:spLocks noChangeArrowheads="1"/>
              </p:cNvSpPr>
              <p:nvPr/>
            </p:nvSpPr>
            <p:spPr bwMode="auto">
              <a:xfrm>
                <a:off x="2994" y="2840"/>
                <a:ext cx="80"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r>
                  <a:rPr lang="en-US" altLang="en-US" sz="1500">
                    <a:solidFill>
                      <a:srgbClr val="000000"/>
                    </a:solidFill>
                    <a:latin typeface="Arial" panose="020B0604020202020204" pitchFamily="34" charset="0"/>
                  </a:rPr>
                  <a:t>B</a:t>
                </a:r>
                <a:endParaRPr lang="en-US" altLang="en-US" sz="2400">
                  <a:latin typeface="Times New Roman" panose="02020603050405020304" pitchFamily="18" charset="0"/>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288" fill="hold" nodeType="clickEffect">
                                  <p:stCondLst>
                                    <p:cond delay="0"/>
                                  </p:stCondLst>
                                  <p:childTnLst>
                                    <p:set>
                                      <p:cBhvr>
                                        <p:cTn id="6" dur="1" fill="hold">
                                          <p:stCondLst>
                                            <p:cond delay="0"/>
                                          </p:stCondLst>
                                        </p:cTn>
                                        <p:tgtEl>
                                          <p:spTgt spid="92188"/>
                                        </p:tgtEl>
                                        <p:attrNameLst>
                                          <p:attrName>style.visibility</p:attrName>
                                        </p:attrNameLst>
                                      </p:cBhvr>
                                      <p:to>
                                        <p:strVal val="visible"/>
                                      </p:to>
                                    </p:set>
                                    <p:anim calcmode="lin" valueType="num">
                                      <p:cBhvr>
                                        <p:cTn id="7" dur="500" fill="hold"/>
                                        <p:tgtEl>
                                          <p:spTgt spid="92188"/>
                                        </p:tgtEl>
                                        <p:attrNameLst>
                                          <p:attrName>ppt_w</p:attrName>
                                        </p:attrNameLst>
                                      </p:cBhvr>
                                      <p:tavLst>
                                        <p:tav tm="0">
                                          <p:val>
                                            <p:strVal val="4/3*#ppt_w"/>
                                          </p:val>
                                        </p:tav>
                                        <p:tav tm="100000">
                                          <p:val>
                                            <p:strVal val="#ppt_w"/>
                                          </p:val>
                                        </p:tav>
                                      </p:tavLst>
                                    </p:anim>
                                    <p:anim calcmode="lin" valueType="num">
                                      <p:cBhvr>
                                        <p:cTn id="8" dur="500" fill="hold"/>
                                        <p:tgtEl>
                                          <p:spTgt spid="92188"/>
                                        </p:tgtEl>
                                        <p:attrNameLst>
                                          <p:attrName>ppt_h</p:attrName>
                                        </p:attrNameLst>
                                      </p:cBhvr>
                                      <p:tavLst>
                                        <p:tav tm="0">
                                          <p:val>
                                            <p:strVal val="4/3*#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8" presetClass="entr" presetSubtype="6"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strips(downRight)">
                                      <p:cBhvr>
                                        <p:cTn id="13" dur="500"/>
                                        <p:tgtEl>
                                          <p:spTgt spid="7"/>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4"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down)">
                                      <p:cBhvr>
                                        <p:cTn id="18" dur="500"/>
                                        <p:tgtEl>
                                          <p:spTgt spid="4"/>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1" fill="hold" nodeType="clickEffect">
                                  <p:stCondLst>
                                    <p:cond delay="0"/>
                                  </p:stCondLst>
                                  <p:childTnLst>
                                    <p:set>
                                      <p:cBhvr>
                                        <p:cTn id="22" dur="1" fill="hold">
                                          <p:stCondLst>
                                            <p:cond delay="0"/>
                                          </p:stCondLst>
                                        </p:cTn>
                                        <p:tgtEl>
                                          <p:spTgt spid="92186"/>
                                        </p:tgtEl>
                                        <p:attrNameLst>
                                          <p:attrName>style.visibility</p:attrName>
                                        </p:attrNameLst>
                                      </p:cBhvr>
                                      <p:to>
                                        <p:strVal val="visible"/>
                                      </p:to>
                                    </p:set>
                                    <p:animEffect transition="in" filter="wipe(up)">
                                      <p:cBhvr>
                                        <p:cTn id="23" dur="500"/>
                                        <p:tgtEl>
                                          <p:spTgt spid="92186"/>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8" presetClass="entr" presetSubtype="9" fill="hold"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strips(upLeft)">
                                      <p:cBhvr>
                                        <p:cTn id="28" dur="500"/>
                                        <p:tgtEl>
                                          <p:spTgt spid="5"/>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22" presetClass="entr" presetSubtype="8" fill="hold"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left)">
                                      <p:cBhvr>
                                        <p:cTn id="33" dur="500"/>
                                        <p:tgtEl>
                                          <p:spTgt spid="9"/>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22" presetClass="entr" presetSubtype="1" fill="hold" nodeType="clickEffect">
                                  <p:stCondLst>
                                    <p:cond delay="0"/>
                                  </p:stCondLst>
                                  <p:childTnLst>
                                    <p:set>
                                      <p:cBhvr>
                                        <p:cTn id="37" dur="1" fill="hold">
                                          <p:stCondLst>
                                            <p:cond delay="0"/>
                                          </p:stCondLst>
                                        </p:cTn>
                                        <p:tgtEl>
                                          <p:spTgt spid="92187"/>
                                        </p:tgtEl>
                                        <p:attrNameLst>
                                          <p:attrName>style.visibility</p:attrName>
                                        </p:attrNameLst>
                                      </p:cBhvr>
                                      <p:to>
                                        <p:strVal val="visible"/>
                                      </p:to>
                                    </p:set>
                                    <p:animEffect transition="in" filter="wipe(up)">
                                      <p:cBhvr>
                                        <p:cTn id="38" dur="500"/>
                                        <p:tgtEl>
                                          <p:spTgt spid="92187"/>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18" presetClass="entr" presetSubtype="3" fill="hold" nodeType="click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strips(upRight)">
                                      <p:cBhvr>
                                        <p:cTn id="4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r>
              <a:rPr lang="en-US" altLang="en-US" smtClean="0"/>
              <a:t>The Quantity Theory of Money</a:t>
            </a:r>
            <a:endParaRPr lang="en-US" altLang="en-US" smtClean="0">
              <a:latin typeface="Tahoma" panose="020B0604030504040204" pitchFamily="34" charset="0"/>
            </a:endParaRPr>
          </a:p>
        </p:txBody>
      </p:sp>
      <p:sp>
        <p:nvSpPr>
          <p:cNvPr id="44035" name="Rectangle 3"/>
          <p:cNvSpPr>
            <a:spLocks noGrp="1" noChangeArrowheads="1"/>
          </p:cNvSpPr>
          <p:nvPr>
            <p:ph idx="1"/>
          </p:nvPr>
        </p:nvSpPr>
        <p:spPr/>
        <p:txBody>
          <a:bodyPr/>
          <a:lstStyle/>
          <a:p>
            <a:r>
              <a:rPr lang="en-US" altLang="en-US" dirty="0" smtClean="0"/>
              <a:t>The classical theory of inflation is also called the quantity theory of money</a:t>
            </a:r>
          </a:p>
          <a:p>
            <a:r>
              <a:rPr lang="en-US" altLang="en-US" dirty="0" smtClean="0"/>
              <a:t>The quantity theory of money says that:</a:t>
            </a:r>
          </a:p>
          <a:p>
            <a:pPr lvl="1"/>
            <a:r>
              <a:rPr lang="en-US" altLang="en-US" dirty="0" smtClean="0"/>
              <a:t>The quantity of money available in the economy determines the value of money.</a:t>
            </a:r>
          </a:p>
          <a:p>
            <a:pPr lvl="2"/>
            <a:r>
              <a:rPr lang="en-US" altLang="en-US" dirty="0" smtClean="0"/>
              <a:t>As the value of money is 1/</a:t>
            </a:r>
            <a:r>
              <a:rPr lang="en-US" altLang="en-US" i="1" dirty="0" smtClean="0"/>
              <a:t>P</a:t>
            </a:r>
            <a:r>
              <a:rPr lang="en-US" altLang="en-US" dirty="0" smtClean="0"/>
              <a:t>, when the value of money is determined, so is </a:t>
            </a:r>
            <a:r>
              <a:rPr lang="en-US" altLang="en-US" i="1" dirty="0" smtClean="0"/>
              <a:t>P</a:t>
            </a:r>
            <a:r>
              <a:rPr lang="en-US" altLang="en-US" dirty="0" smtClean="0"/>
              <a:t>.</a:t>
            </a:r>
          </a:p>
          <a:p>
            <a:pPr lvl="1"/>
            <a:r>
              <a:rPr lang="en-US" altLang="en-US" dirty="0" smtClean="0">
                <a:solidFill>
                  <a:srgbClr val="FF0000"/>
                </a:solidFill>
              </a:rPr>
              <a:t>The primary cause of inflation is the growth in the quantity of money</a:t>
            </a:r>
            <a:r>
              <a:rPr lang="en-US" altLang="en-US" i="1" dirty="0" smtClean="0">
                <a:solidFill>
                  <a:srgbClr val="FF0000"/>
                </a:solidFill>
              </a:rPr>
              <a:t>.</a:t>
            </a:r>
          </a:p>
          <a:p>
            <a:pPr lvl="1"/>
            <a:endParaRPr lang="en-US" altLang="en-US" dirty="0" smtClean="0"/>
          </a:p>
          <a:p>
            <a:pPr lvl="1"/>
            <a:r>
              <a:rPr lang="en-US" altLang="en-US" dirty="0" smtClean="0"/>
              <a:t>Video: </a:t>
            </a:r>
            <a:r>
              <a:rPr lang="en-US" altLang="en-US" dirty="0" smtClean="0">
                <a:hlinkClick r:id="rId3"/>
              </a:rPr>
              <a:t>https://youtu.be/gi7jx5IJtik</a:t>
            </a:r>
            <a:endParaRPr lang="en-US" altLang="en-US" dirty="0" smtClean="0"/>
          </a:p>
          <a:p>
            <a:pPr lvl="1"/>
            <a:endParaRPr lang="en-US" altLang="en-US" dirty="0" smtClean="0"/>
          </a:p>
        </p:txBody>
      </p:sp>
    </p:spTree>
  </p:cSld>
  <p:clrMapOvr>
    <a:masterClrMapping/>
  </p:clrMapOvr>
  <p:transition>
    <p:zoom/>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939" name="Text Box 4"/>
          <p:cNvSpPr txBox="1">
            <a:spLocks noChangeArrowheads="1"/>
          </p:cNvSpPr>
          <p:nvPr/>
        </p:nvSpPr>
        <p:spPr bwMode="auto">
          <a:xfrm>
            <a:off x="8088313" y="6680201"/>
            <a:ext cx="18034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r>
              <a:rPr lang="en-US" altLang="en-US" sz="800" b="1">
                <a:solidFill>
                  <a:schemeClr val="bg1"/>
                </a:solidFill>
                <a:latin typeface="Arial" panose="020B0604020202020204" pitchFamily="34" charset="0"/>
              </a:rPr>
              <a:t>Copyright © 2004  South-Western</a:t>
            </a:r>
          </a:p>
        </p:txBody>
      </p:sp>
      <p:sp>
        <p:nvSpPr>
          <p:cNvPr id="39940" name="Rectangle 17"/>
          <p:cNvSpPr>
            <a:spLocks noChangeArrowheads="1"/>
          </p:cNvSpPr>
          <p:nvPr/>
        </p:nvSpPr>
        <p:spPr bwMode="auto">
          <a:xfrm>
            <a:off x="3440114" y="1304925"/>
            <a:ext cx="5337175" cy="4565650"/>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39941" name="Line 18"/>
          <p:cNvSpPr>
            <a:spLocks noChangeShapeType="1"/>
          </p:cNvSpPr>
          <p:nvPr/>
        </p:nvSpPr>
        <p:spPr bwMode="auto">
          <a:xfrm flipH="1">
            <a:off x="3440113" y="4949825"/>
            <a:ext cx="150812" cy="1588"/>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942" name="Line 19"/>
          <p:cNvSpPr>
            <a:spLocks noChangeShapeType="1"/>
          </p:cNvSpPr>
          <p:nvPr/>
        </p:nvSpPr>
        <p:spPr bwMode="auto">
          <a:xfrm flipH="1">
            <a:off x="3440113" y="4010025"/>
            <a:ext cx="150812" cy="1588"/>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943" name="Line 20"/>
          <p:cNvSpPr>
            <a:spLocks noChangeShapeType="1"/>
          </p:cNvSpPr>
          <p:nvPr/>
        </p:nvSpPr>
        <p:spPr bwMode="auto">
          <a:xfrm flipH="1">
            <a:off x="3440113" y="3087689"/>
            <a:ext cx="150812" cy="1587"/>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944" name="Line 21"/>
          <p:cNvSpPr>
            <a:spLocks noChangeShapeType="1"/>
          </p:cNvSpPr>
          <p:nvPr/>
        </p:nvSpPr>
        <p:spPr bwMode="auto">
          <a:xfrm flipH="1">
            <a:off x="3440113" y="2166939"/>
            <a:ext cx="150812" cy="1587"/>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945" name="Line 22"/>
          <p:cNvSpPr>
            <a:spLocks noChangeShapeType="1"/>
          </p:cNvSpPr>
          <p:nvPr/>
        </p:nvSpPr>
        <p:spPr bwMode="auto">
          <a:xfrm>
            <a:off x="8628064" y="4949825"/>
            <a:ext cx="149225" cy="1588"/>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946" name="Line 23"/>
          <p:cNvSpPr>
            <a:spLocks noChangeShapeType="1"/>
          </p:cNvSpPr>
          <p:nvPr/>
        </p:nvSpPr>
        <p:spPr bwMode="auto">
          <a:xfrm>
            <a:off x="8628064" y="4010025"/>
            <a:ext cx="149225" cy="1588"/>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947" name="Line 24"/>
          <p:cNvSpPr>
            <a:spLocks noChangeShapeType="1"/>
          </p:cNvSpPr>
          <p:nvPr/>
        </p:nvSpPr>
        <p:spPr bwMode="auto">
          <a:xfrm>
            <a:off x="8628064" y="3087689"/>
            <a:ext cx="149225" cy="1587"/>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948" name="Line 25"/>
          <p:cNvSpPr>
            <a:spLocks noChangeShapeType="1"/>
          </p:cNvSpPr>
          <p:nvPr/>
        </p:nvSpPr>
        <p:spPr bwMode="auto">
          <a:xfrm>
            <a:off x="8628064" y="2166939"/>
            <a:ext cx="149225" cy="1587"/>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949" name="Rectangle 26"/>
          <p:cNvSpPr>
            <a:spLocks noChangeArrowheads="1"/>
          </p:cNvSpPr>
          <p:nvPr/>
        </p:nvSpPr>
        <p:spPr bwMode="auto">
          <a:xfrm>
            <a:off x="7672389" y="5916614"/>
            <a:ext cx="108523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r>
              <a:rPr lang="en-US" altLang="en-US" sz="1600" b="1">
                <a:solidFill>
                  <a:srgbClr val="000000"/>
                </a:solidFill>
                <a:latin typeface="Arial" panose="020B0604020202020204" pitchFamily="34" charset="0"/>
              </a:rPr>
              <a:t>Quantity of</a:t>
            </a:r>
            <a:endParaRPr lang="en-US" altLang="en-US" sz="2400">
              <a:latin typeface="Times New Roman" panose="02020603050405020304" pitchFamily="18" charset="0"/>
            </a:endParaRPr>
          </a:p>
        </p:txBody>
      </p:sp>
      <p:sp>
        <p:nvSpPr>
          <p:cNvPr id="39950" name="Rectangle 27"/>
          <p:cNvSpPr>
            <a:spLocks noChangeArrowheads="1"/>
          </p:cNvSpPr>
          <p:nvPr/>
        </p:nvSpPr>
        <p:spPr bwMode="auto">
          <a:xfrm>
            <a:off x="8096251" y="6175376"/>
            <a:ext cx="64921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r>
              <a:rPr lang="en-US" altLang="en-US" sz="1600" b="1">
                <a:solidFill>
                  <a:srgbClr val="000000"/>
                </a:solidFill>
                <a:latin typeface="Arial" panose="020B0604020202020204" pitchFamily="34" charset="0"/>
              </a:rPr>
              <a:t>Money</a:t>
            </a:r>
            <a:endParaRPr lang="en-US" altLang="en-US" sz="2400">
              <a:latin typeface="Times New Roman" panose="02020603050405020304" pitchFamily="18" charset="0"/>
            </a:endParaRPr>
          </a:p>
        </p:txBody>
      </p:sp>
      <p:sp>
        <p:nvSpPr>
          <p:cNvPr id="39951" name="Rectangle 28"/>
          <p:cNvSpPr>
            <a:spLocks noChangeArrowheads="1"/>
          </p:cNvSpPr>
          <p:nvPr/>
        </p:nvSpPr>
        <p:spPr bwMode="auto">
          <a:xfrm>
            <a:off x="2544764" y="1295401"/>
            <a:ext cx="78694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r>
              <a:rPr lang="en-US" altLang="en-US" sz="1600" b="1">
                <a:solidFill>
                  <a:srgbClr val="000000"/>
                </a:solidFill>
                <a:latin typeface="Arial" panose="020B0604020202020204" pitchFamily="34" charset="0"/>
              </a:rPr>
              <a:t>Value of</a:t>
            </a:r>
            <a:endParaRPr lang="en-US" altLang="en-US" sz="2400">
              <a:latin typeface="Times New Roman" panose="02020603050405020304" pitchFamily="18" charset="0"/>
            </a:endParaRPr>
          </a:p>
        </p:txBody>
      </p:sp>
      <p:sp>
        <p:nvSpPr>
          <p:cNvPr id="39952" name="Rectangle 29"/>
          <p:cNvSpPr>
            <a:spLocks noChangeArrowheads="1"/>
          </p:cNvSpPr>
          <p:nvPr/>
        </p:nvSpPr>
        <p:spPr bwMode="auto">
          <a:xfrm>
            <a:off x="2352675" y="1554164"/>
            <a:ext cx="74937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r>
              <a:rPr lang="en-US" altLang="en-US" sz="1600" b="1">
                <a:solidFill>
                  <a:srgbClr val="000000"/>
                </a:solidFill>
                <a:latin typeface="Arial" panose="020B0604020202020204" pitchFamily="34" charset="0"/>
              </a:rPr>
              <a:t>Money, </a:t>
            </a:r>
            <a:endParaRPr lang="en-US" altLang="en-US" sz="2400">
              <a:latin typeface="Times New Roman" panose="02020603050405020304" pitchFamily="18" charset="0"/>
            </a:endParaRPr>
          </a:p>
        </p:txBody>
      </p:sp>
      <p:sp>
        <p:nvSpPr>
          <p:cNvPr id="39953" name="Rectangle 30"/>
          <p:cNvSpPr>
            <a:spLocks noChangeArrowheads="1"/>
          </p:cNvSpPr>
          <p:nvPr/>
        </p:nvSpPr>
        <p:spPr bwMode="auto">
          <a:xfrm>
            <a:off x="3094038" y="1600200"/>
            <a:ext cx="8496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r>
              <a:rPr lang="en-US" altLang="en-US" sz="1200" b="1">
                <a:solidFill>
                  <a:srgbClr val="000000"/>
                </a:solidFill>
                <a:latin typeface="Arial" panose="020B0604020202020204" pitchFamily="34" charset="0"/>
              </a:rPr>
              <a:t>1</a:t>
            </a:r>
            <a:endParaRPr lang="en-US" altLang="en-US" sz="2400">
              <a:latin typeface="Times New Roman" panose="02020603050405020304" pitchFamily="18" charset="0"/>
            </a:endParaRPr>
          </a:p>
        </p:txBody>
      </p:sp>
      <p:sp>
        <p:nvSpPr>
          <p:cNvPr id="39954" name="Rectangle 31"/>
          <p:cNvSpPr>
            <a:spLocks noChangeArrowheads="1"/>
          </p:cNvSpPr>
          <p:nvPr/>
        </p:nvSpPr>
        <p:spPr bwMode="auto">
          <a:xfrm>
            <a:off x="3186113" y="1600200"/>
            <a:ext cx="4328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r>
              <a:rPr lang="en-US" altLang="en-US" sz="1200" b="1">
                <a:solidFill>
                  <a:srgbClr val="000000"/>
                </a:solidFill>
                <a:latin typeface="Arial" panose="020B0604020202020204" pitchFamily="34" charset="0"/>
              </a:rPr>
              <a:t>/</a:t>
            </a:r>
            <a:endParaRPr lang="en-US" altLang="en-US" sz="2400">
              <a:latin typeface="Times New Roman" panose="02020603050405020304" pitchFamily="18" charset="0"/>
            </a:endParaRPr>
          </a:p>
        </p:txBody>
      </p:sp>
      <p:sp>
        <p:nvSpPr>
          <p:cNvPr id="39955" name="Rectangle 32"/>
          <p:cNvSpPr>
            <a:spLocks noChangeArrowheads="1"/>
          </p:cNvSpPr>
          <p:nvPr/>
        </p:nvSpPr>
        <p:spPr bwMode="auto">
          <a:xfrm>
            <a:off x="3217863" y="1606550"/>
            <a:ext cx="10259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r>
              <a:rPr lang="en-US" altLang="en-US" sz="1200" b="1" i="1">
                <a:solidFill>
                  <a:srgbClr val="000000"/>
                </a:solidFill>
                <a:latin typeface="Arial" panose="020B0604020202020204" pitchFamily="34" charset="0"/>
              </a:rPr>
              <a:t>P</a:t>
            </a:r>
            <a:endParaRPr lang="en-US" altLang="en-US" sz="2400">
              <a:latin typeface="Times New Roman" panose="02020603050405020304" pitchFamily="18" charset="0"/>
            </a:endParaRPr>
          </a:p>
        </p:txBody>
      </p:sp>
      <p:sp>
        <p:nvSpPr>
          <p:cNvPr id="39956" name="Rectangle 33"/>
          <p:cNvSpPr>
            <a:spLocks noChangeArrowheads="1"/>
          </p:cNvSpPr>
          <p:nvPr/>
        </p:nvSpPr>
        <p:spPr bwMode="auto">
          <a:xfrm>
            <a:off x="8818564" y="1295401"/>
            <a:ext cx="55944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r>
              <a:rPr lang="en-US" altLang="en-US" sz="1600" b="1">
                <a:solidFill>
                  <a:srgbClr val="000000"/>
                </a:solidFill>
                <a:latin typeface="Arial" panose="020B0604020202020204" pitchFamily="34" charset="0"/>
              </a:rPr>
              <a:t>Price </a:t>
            </a:r>
            <a:endParaRPr lang="en-US" altLang="en-US" sz="2400">
              <a:latin typeface="Times New Roman" panose="02020603050405020304" pitchFamily="18" charset="0"/>
            </a:endParaRPr>
          </a:p>
        </p:txBody>
      </p:sp>
      <p:sp>
        <p:nvSpPr>
          <p:cNvPr id="39957" name="Rectangle 34"/>
          <p:cNvSpPr>
            <a:spLocks noChangeArrowheads="1"/>
          </p:cNvSpPr>
          <p:nvPr/>
        </p:nvSpPr>
        <p:spPr bwMode="auto">
          <a:xfrm>
            <a:off x="8818564" y="1554164"/>
            <a:ext cx="63959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r>
              <a:rPr lang="en-US" altLang="en-US" sz="1600" b="1">
                <a:solidFill>
                  <a:srgbClr val="000000"/>
                </a:solidFill>
                <a:latin typeface="Arial" panose="020B0604020202020204" pitchFamily="34" charset="0"/>
              </a:rPr>
              <a:t>Level, </a:t>
            </a:r>
            <a:endParaRPr lang="en-US" altLang="en-US" sz="2400">
              <a:latin typeface="Times New Roman" panose="02020603050405020304" pitchFamily="18" charset="0"/>
            </a:endParaRPr>
          </a:p>
        </p:txBody>
      </p:sp>
      <p:sp>
        <p:nvSpPr>
          <p:cNvPr id="39958" name="Rectangle 35"/>
          <p:cNvSpPr>
            <a:spLocks noChangeArrowheads="1"/>
          </p:cNvSpPr>
          <p:nvPr/>
        </p:nvSpPr>
        <p:spPr bwMode="auto">
          <a:xfrm>
            <a:off x="9440863" y="1560514"/>
            <a:ext cx="13625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r>
              <a:rPr lang="en-US" altLang="en-US" sz="1600" b="1" i="1">
                <a:solidFill>
                  <a:srgbClr val="000000"/>
                </a:solidFill>
                <a:latin typeface="Arial" panose="020B0604020202020204" pitchFamily="34" charset="0"/>
              </a:rPr>
              <a:t>P</a:t>
            </a:r>
            <a:endParaRPr lang="en-US" altLang="en-US" sz="2400">
              <a:latin typeface="Times New Roman" panose="02020603050405020304" pitchFamily="18" charset="0"/>
            </a:endParaRPr>
          </a:p>
        </p:txBody>
      </p:sp>
      <p:grpSp>
        <p:nvGrpSpPr>
          <p:cNvPr id="2" name="Group 36"/>
          <p:cNvGrpSpPr>
            <a:grpSpLocks/>
          </p:cNvGrpSpPr>
          <p:nvPr/>
        </p:nvGrpSpPr>
        <p:grpSpPr bwMode="auto">
          <a:xfrm>
            <a:off x="4059240" y="1501776"/>
            <a:ext cx="1279525" cy="4926013"/>
            <a:chOff x="1597" y="946"/>
            <a:chExt cx="806" cy="3103"/>
          </a:xfrm>
        </p:grpSpPr>
        <p:sp>
          <p:nvSpPr>
            <p:cNvPr id="39999" name="Line 37"/>
            <p:cNvSpPr>
              <a:spLocks noChangeShapeType="1"/>
            </p:cNvSpPr>
            <p:nvPr/>
          </p:nvSpPr>
          <p:spPr bwMode="auto">
            <a:xfrm flipV="1">
              <a:off x="2000" y="1106"/>
              <a:ext cx="1" cy="2592"/>
            </a:xfrm>
            <a:prstGeom prst="line">
              <a:avLst/>
            </a:prstGeom>
            <a:noFill/>
            <a:ln w="57150">
              <a:solidFill>
                <a:srgbClr val="003F9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000" name="Rectangle 38"/>
            <p:cNvSpPr>
              <a:spLocks noChangeArrowheads="1"/>
            </p:cNvSpPr>
            <p:nvPr/>
          </p:nvSpPr>
          <p:spPr bwMode="auto">
            <a:xfrm>
              <a:off x="1612" y="3731"/>
              <a:ext cx="791"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r>
                <a:rPr lang="en-US" altLang="en-US" sz="1600">
                  <a:solidFill>
                    <a:srgbClr val="000000"/>
                  </a:solidFill>
                  <a:latin typeface="Arial" panose="020B0604020202020204" pitchFamily="34" charset="0"/>
                </a:rPr>
                <a:t>Quantity fixed</a:t>
              </a:r>
              <a:endParaRPr lang="en-US" altLang="en-US" sz="2400">
                <a:latin typeface="Times New Roman" panose="02020603050405020304" pitchFamily="18" charset="0"/>
              </a:endParaRPr>
            </a:p>
          </p:txBody>
        </p:sp>
        <p:sp>
          <p:nvSpPr>
            <p:cNvPr id="40001" name="Rectangle 39"/>
            <p:cNvSpPr>
              <a:spLocks noChangeArrowheads="1"/>
            </p:cNvSpPr>
            <p:nvPr/>
          </p:nvSpPr>
          <p:spPr bwMode="auto">
            <a:xfrm>
              <a:off x="1703" y="3894"/>
              <a:ext cx="611"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r>
                <a:rPr lang="en-US" altLang="en-US" sz="1600">
                  <a:solidFill>
                    <a:srgbClr val="000000"/>
                  </a:solidFill>
                  <a:latin typeface="Arial" panose="020B0604020202020204" pitchFamily="34" charset="0"/>
                </a:rPr>
                <a:t>by the Fed</a:t>
              </a:r>
              <a:endParaRPr lang="en-US" altLang="en-US" sz="2400">
                <a:latin typeface="Times New Roman" panose="02020603050405020304" pitchFamily="18" charset="0"/>
              </a:endParaRPr>
            </a:p>
          </p:txBody>
        </p:sp>
        <p:sp>
          <p:nvSpPr>
            <p:cNvPr id="40002" name="Rectangle 40"/>
            <p:cNvSpPr>
              <a:spLocks noChangeArrowheads="1"/>
            </p:cNvSpPr>
            <p:nvPr/>
          </p:nvSpPr>
          <p:spPr bwMode="auto">
            <a:xfrm>
              <a:off x="1597" y="946"/>
              <a:ext cx="797"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r>
                <a:rPr lang="en-US" altLang="en-US" sz="1600">
                  <a:solidFill>
                    <a:srgbClr val="000000"/>
                  </a:solidFill>
                  <a:latin typeface="Arial" panose="020B0604020202020204" pitchFamily="34" charset="0"/>
                </a:rPr>
                <a:t>Money supply</a:t>
              </a:r>
              <a:endParaRPr lang="en-US" altLang="en-US" sz="2400">
                <a:latin typeface="Times New Roman" panose="02020603050405020304" pitchFamily="18" charset="0"/>
              </a:endParaRPr>
            </a:p>
          </p:txBody>
        </p:sp>
      </p:grpSp>
      <p:sp>
        <p:nvSpPr>
          <p:cNvPr id="39960" name="Rectangle 41"/>
          <p:cNvSpPr>
            <a:spLocks noChangeArrowheads="1"/>
          </p:cNvSpPr>
          <p:nvPr/>
        </p:nvSpPr>
        <p:spPr bwMode="auto">
          <a:xfrm>
            <a:off x="3224213" y="5748339"/>
            <a:ext cx="11381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r>
              <a:rPr lang="en-US" altLang="en-US" sz="1600">
                <a:solidFill>
                  <a:srgbClr val="000000"/>
                </a:solidFill>
                <a:latin typeface="Arial" panose="020B0604020202020204" pitchFamily="34" charset="0"/>
              </a:rPr>
              <a:t>0</a:t>
            </a:r>
            <a:endParaRPr lang="en-US" altLang="en-US" sz="2400">
              <a:latin typeface="Times New Roman" panose="02020603050405020304" pitchFamily="18" charset="0"/>
            </a:endParaRPr>
          </a:p>
        </p:txBody>
      </p:sp>
      <p:sp>
        <p:nvSpPr>
          <p:cNvPr id="39961" name="Rectangle 42"/>
          <p:cNvSpPr>
            <a:spLocks noChangeArrowheads="1"/>
          </p:cNvSpPr>
          <p:nvPr/>
        </p:nvSpPr>
        <p:spPr bwMode="auto">
          <a:xfrm>
            <a:off x="3224213" y="2054226"/>
            <a:ext cx="11381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r>
              <a:rPr lang="en-US" altLang="en-US" sz="1600">
                <a:solidFill>
                  <a:srgbClr val="000000"/>
                </a:solidFill>
                <a:latin typeface="Arial" panose="020B0604020202020204" pitchFamily="34" charset="0"/>
              </a:rPr>
              <a:t>1</a:t>
            </a:r>
            <a:endParaRPr lang="en-US" altLang="en-US" sz="2400">
              <a:latin typeface="Times New Roman" panose="02020603050405020304" pitchFamily="18" charset="0"/>
            </a:endParaRPr>
          </a:p>
        </p:txBody>
      </p:sp>
      <p:sp>
        <p:nvSpPr>
          <p:cNvPr id="39962" name="Rectangle 43"/>
          <p:cNvSpPr>
            <a:spLocks noChangeArrowheads="1"/>
          </p:cNvSpPr>
          <p:nvPr/>
        </p:nvSpPr>
        <p:spPr bwMode="auto">
          <a:xfrm>
            <a:off x="2457451" y="5741989"/>
            <a:ext cx="54822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r>
              <a:rPr lang="en-US" altLang="en-US" sz="1600" b="1">
                <a:solidFill>
                  <a:srgbClr val="000000"/>
                </a:solidFill>
                <a:latin typeface="Arial" panose="020B0604020202020204" pitchFamily="34" charset="0"/>
              </a:rPr>
              <a:t>(Low)</a:t>
            </a:r>
            <a:endParaRPr lang="en-US" altLang="en-US" sz="2400">
              <a:latin typeface="Times New Roman" panose="02020603050405020304" pitchFamily="18" charset="0"/>
            </a:endParaRPr>
          </a:p>
        </p:txBody>
      </p:sp>
      <p:sp>
        <p:nvSpPr>
          <p:cNvPr id="39963" name="Rectangle 44"/>
          <p:cNvSpPr>
            <a:spLocks noChangeArrowheads="1"/>
          </p:cNvSpPr>
          <p:nvPr/>
        </p:nvSpPr>
        <p:spPr bwMode="auto">
          <a:xfrm>
            <a:off x="2414589" y="2047876"/>
            <a:ext cx="59311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r>
              <a:rPr lang="en-US" altLang="en-US" sz="1600" b="1">
                <a:solidFill>
                  <a:srgbClr val="000000"/>
                </a:solidFill>
                <a:latin typeface="Arial" panose="020B0604020202020204" pitchFamily="34" charset="0"/>
              </a:rPr>
              <a:t>(High)</a:t>
            </a:r>
            <a:endParaRPr lang="en-US" altLang="en-US" sz="2400">
              <a:latin typeface="Times New Roman" panose="02020603050405020304" pitchFamily="18" charset="0"/>
            </a:endParaRPr>
          </a:p>
        </p:txBody>
      </p:sp>
      <p:sp>
        <p:nvSpPr>
          <p:cNvPr id="39964" name="Rectangle 45"/>
          <p:cNvSpPr>
            <a:spLocks noChangeArrowheads="1"/>
          </p:cNvSpPr>
          <p:nvPr/>
        </p:nvSpPr>
        <p:spPr bwMode="auto">
          <a:xfrm>
            <a:off x="9142414" y="5741989"/>
            <a:ext cx="59311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r>
              <a:rPr lang="en-US" altLang="en-US" sz="1600" b="1">
                <a:solidFill>
                  <a:srgbClr val="000000"/>
                </a:solidFill>
                <a:latin typeface="Arial" panose="020B0604020202020204" pitchFamily="34" charset="0"/>
              </a:rPr>
              <a:t>(High)</a:t>
            </a:r>
            <a:endParaRPr lang="en-US" altLang="en-US" sz="2400">
              <a:latin typeface="Times New Roman" panose="02020603050405020304" pitchFamily="18" charset="0"/>
            </a:endParaRPr>
          </a:p>
        </p:txBody>
      </p:sp>
      <p:sp>
        <p:nvSpPr>
          <p:cNvPr id="39965" name="Rectangle 46"/>
          <p:cNvSpPr>
            <a:spLocks noChangeArrowheads="1"/>
          </p:cNvSpPr>
          <p:nvPr/>
        </p:nvSpPr>
        <p:spPr bwMode="auto">
          <a:xfrm>
            <a:off x="9142414" y="2047876"/>
            <a:ext cx="54822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r>
              <a:rPr lang="en-US" altLang="en-US" sz="1600" b="1">
                <a:solidFill>
                  <a:srgbClr val="000000"/>
                </a:solidFill>
                <a:latin typeface="Arial" panose="020B0604020202020204" pitchFamily="34" charset="0"/>
              </a:rPr>
              <a:t>(Low)</a:t>
            </a:r>
            <a:endParaRPr lang="en-US" altLang="en-US" sz="2400">
              <a:latin typeface="Times New Roman" panose="02020603050405020304" pitchFamily="18" charset="0"/>
            </a:endParaRPr>
          </a:p>
        </p:txBody>
      </p:sp>
      <p:sp>
        <p:nvSpPr>
          <p:cNvPr id="39966" name="Rectangle 47"/>
          <p:cNvSpPr>
            <a:spLocks noChangeArrowheads="1"/>
          </p:cNvSpPr>
          <p:nvPr/>
        </p:nvSpPr>
        <p:spPr bwMode="auto">
          <a:xfrm>
            <a:off x="3186113" y="3910013"/>
            <a:ext cx="70532"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r>
              <a:rPr lang="en-US" altLang="en-US" sz="1000">
                <a:solidFill>
                  <a:srgbClr val="000000"/>
                </a:solidFill>
                <a:latin typeface="Arial" panose="020B0604020202020204" pitchFamily="34" charset="0"/>
              </a:rPr>
              <a:t>1</a:t>
            </a:r>
            <a:endParaRPr lang="en-US" altLang="en-US" sz="2400">
              <a:latin typeface="Times New Roman" panose="02020603050405020304" pitchFamily="18" charset="0"/>
            </a:endParaRPr>
          </a:p>
        </p:txBody>
      </p:sp>
      <p:sp>
        <p:nvSpPr>
          <p:cNvPr id="39967" name="Rectangle 48"/>
          <p:cNvSpPr>
            <a:spLocks noChangeArrowheads="1"/>
          </p:cNvSpPr>
          <p:nvPr/>
        </p:nvSpPr>
        <p:spPr bwMode="auto">
          <a:xfrm>
            <a:off x="3230563" y="3903664"/>
            <a:ext cx="5770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r>
              <a:rPr lang="en-US" altLang="en-US" sz="1600">
                <a:solidFill>
                  <a:srgbClr val="000000"/>
                </a:solidFill>
                <a:latin typeface="Arial" panose="020B0604020202020204" pitchFamily="34" charset="0"/>
              </a:rPr>
              <a:t>/</a:t>
            </a:r>
            <a:endParaRPr lang="en-US" altLang="en-US" sz="2400">
              <a:latin typeface="Times New Roman" panose="02020603050405020304" pitchFamily="18" charset="0"/>
            </a:endParaRPr>
          </a:p>
        </p:txBody>
      </p:sp>
      <p:sp>
        <p:nvSpPr>
          <p:cNvPr id="39968" name="Rectangle 49"/>
          <p:cNvSpPr>
            <a:spLocks noChangeArrowheads="1"/>
          </p:cNvSpPr>
          <p:nvPr/>
        </p:nvSpPr>
        <p:spPr bwMode="auto">
          <a:xfrm>
            <a:off x="3267075" y="3968750"/>
            <a:ext cx="70532"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r>
              <a:rPr lang="en-US" altLang="en-US" sz="1000">
                <a:solidFill>
                  <a:srgbClr val="000000"/>
                </a:solidFill>
                <a:latin typeface="Arial" panose="020B0604020202020204" pitchFamily="34" charset="0"/>
              </a:rPr>
              <a:t>2</a:t>
            </a:r>
            <a:endParaRPr lang="en-US" altLang="en-US" sz="2400">
              <a:latin typeface="Times New Roman" panose="02020603050405020304" pitchFamily="18" charset="0"/>
            </a:endParaRPr>
          </a:p>
        </p:txBody>
      </p:sp>
      <p:sp>
        <p:nvSpPr>
          <p:cNvPr id="39969" name="Rectangle 50"/>
          <p:cNvSpPr>
            <a:spLocks noChangeArrowheads="1"/>
          </p:cNvSpPr>
          <p:nvPr/>
        </p:nvSpPr>
        <p:spPr bwMode="auto">
          <a:xfrm>
            <a:off x="3186113" y="4832350"/>
            <a:ext cx="70532"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r>
              <a:rPr lang="en-US" altLang="en-US" sz="1000">
                <a:solidFill>
                  <a:srgbClr val="000000"/>
                </a:solidFill>
                <a:latin typeface="Arial" panose="020B0604020202020204" pitchFamily="34" charset="0"/>
              </a:rPr>
              <a:t>1</a:t>
            </a:r>
            <a:endParaRPr lang="en-US" altLang="en-US" sz="2400">
              <a:latin typeface="Times New Roman" panose="02020603050405020304" pitchFamily="18" charset="0"/>
            </a:endParaRPr>
          </a:p>
        </p:txBody>
      </p:sp>
      <p:sp>
        <p:nvSpPr>
          <p:cNvPr id="39970" name="Rectangle 51"/>
          <p:cNvSpPr>
            <a:spLocks noChangeArrowheads="1"/>
          </p:cNvSpPr>
          <p:nvPr/>
        </p:nvSpPr>
        <p:spPr bwMode="auto">
          <a:xfrm>
            <a:off x="3230563" y="4826001"/>
            <a:ext cx="5770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r>
              <a:rPr lang="en-US" altLang="en-US" sz="1600">
                <a:solidFill>
                  <a:srgbClr val="000000"/>
                </a:solidFill>
                <a:latin typeface="Arial" panose="020B0604020202020204" pitchFamily="34" charset="0"/>
              </a:rPr>
              <a:t>/</a:t>
            </a:r>
            <a:endParaRPr lang="en-US" altLang="en-US" sz="2400">
              <a:latin typeface="Times New Roman" panose="02020603050405020304" pitchFamily="18" charset="0"/>
            </a:endParaRPr>
          </a:p>
        </p:txBody>
      </p:sp>
      <p:sp>
        <p:nvSpPr>
          <p:cNvPr id="39971" name="Rectangle 52"/>
          <p:cNvSpPr>
            <a:spLocks noChangeArrowheads="1"/>
          </p:cNvSpPr>
          <p:nvPr/>
        </p:nvSpPr>
        <p:spPr bwMode="auto">
          <a:xfrm>
            <a:off x="3267075" y="4891088"/>
            <a:ext cx="70532"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r>
              <a:rPr lang="en-US" altLang="en-US" sz="1000">
                <a:solidFill>
                  <a:srgbClr val="000000"/>
                </a:solidFill>
                <a:latin typeface="Arial" panose="020B0604020202020204" pitchFamily="34" charset="0"/>
              </a:rPr>
              <a:t>4</a:t>
            </a:r>
            <a:endParaRPr lang="en-US" altLang="en-US" sz="2400">
              <a:latin typeface="Times New Roman" panose="02020603050405020304" pitchFamily="18" charset="0"/>
            </a:endParaRPr>
          </a:p>
        </p:txBody>
      </p:sp>
      <p:sp>
        <p:nvSpPr>
          <p:cNvPr id="39972" name="Rectangle 53"/>
          <p:cNvSpPr>
            <a:spLocks noChangeArrowheads="1"/>
          </p:cNvSpPr>
          <p:nvPr/>
        </p:nvSpPr>
        <p:spPr bwMode="auto">
          <a:xfrm>
            <a:off x="3192463" y="2982913"/>
            <a:ext cx="70532"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r>
              <a:rPr lang="en-US" altLang="en-US" sz="1000">
                <a:solidFill>
                  <a:srgbClr val="000000"/>
                </a:solidFill>
                <a:latin typeface="Arial" panose="020B0604020202020204" pitchFamily="34" charset="0"/>
              </a:rPr>
              <a:t>3</a:t>
            </a:r>
            <a:endParaRPr lang="en-US" altLang="en-US" sz="2400">
              <a:latin typeface="Times New Roman" panose="02020603050405020304" pitchFamily="18" charset="0"/>
            </a:endParaRPr>
          </a:p>
        </p:txBody>
      </p:sp>
      <p:sp>
        <p:nvSpPr>
          <p:cNvPr id="39973" name="Rectangle 54"/>
          <p:cNvSpPr>
            <a:spLocks noChangeArrowheads="1"/>
          </p:cNvSpPr>
          <p:nvPr/>
        </p:nvSpPr>
        <p:spPr bwMode="auto">
          <a:xfrm>
            <a:off x="3236913" y="2982914"/>
            <a:ext cx="5770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r>
              <a:rPr lang="en-US" altLang="en-US" sz="1600">
                <a:solidFill>
                  <a:srgbClr val="000000"/>
                </a:solidFill>
                <a:latin typeface="Arial" panose="020B0604020202020204" pitchFamily="34" charset="0"/>
              </a:rPr>
              <a:t>/</a:t>
            </a:r>
            <a:endParaRPr lang="en-US" altLang="en-US" sz="2400">
              <a:latin typeface="Times New Roman" panose="02020603050405020304" pitchFamily="18" charset="0"/>
            </a:endParaRPr>
          </a:p>
        </p:txBody>
      </p:sp>
      <p:sp>
        <p:nvSpPr>
          <p:cNvPr id="39974" name="Rectangle 55"/>
          <p:cNvSpPr>
            <a:spLocks noChangeArrowheads="1"/>
          </p:cNvSpPr>
          <p:nvPr/>
        </p:nvSpPr>
        <p:spPr bwMode="auto">
          <a:xfrm>
            <a:off x="3267075" y="3048000"/>
            <a:ext cx="70532"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r>
              <a:rPr lang="en-US" altLang="en-US" sz="1000">
                <a:solidFill>
                  <a:srgbClr val="000000"/>
                </a:solidFill>
                <a:latin typeface="Arial" panose="020B0604020202020204" pitchFamily="34" charset="0"/>
              </a:rPr>
              <a:t>4</a:t>
            </a:r>
            <a:endParaRPr lang="en-US" altLang="en-US" sz="2400">
              <a:latin typeface="Times New Roman" panose="02020603050405020304" pitchFamily="18" charset="0"/>
            </a:endParaRPr>
          </a:p>
        </p:txBody>
      </p:sp>
      <p:sp>
        <p:nvSpPr>
          <p:cNvPr id="39975" name="Rectangle 56"/>
          <p:cNvSpPr>
            <a:spLocks noChangeArrowheads="1"/>
          </p:cNvSpPr>
          <p:nvPr/>
        </p:nvSpPr>
        <p:spPr bwMode="auto">
          <a:xfrm>
            <a:off x="8812213" y="2047876"/>
            <a:ext cx="11381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r>
              <a:rPr lang="en-US" altLang="en-US" sz="1600">
                <a:solidFill>
                  <a:srgbClr val="000000"/>
                </a:solidFill>
                <a:latin typeface="Arial" panose="020B0604020202020204" pitchFamily="34" charset="0"/>
              </a:rPr>
              <a:t>1</a:t>
            </a:r>
            <a:endParaRPr lang="en-US" altLang="en-US" sz="2400">
              <a:latin typeface="Times New Roman" panose="02020603050405020304" pitchFamily="18" charset="0"/>
            </a:endParaRPr>
          </a:p>
        </p:txBody>
      </p:sp>
      <p:sp>
        <p:nvSpPr>
          <p:cNvPr id="39976" name="Rectangle 57"/>
          <p:cNvSpPr>
            <a:spLocks noChangeArrowheads="1"/>
          </p:cNvSpPr>
          <p:nvPr/>
        </p:nvSpPr>
        <p:spPr bwMode="auto">
          <a:xfrm>
            <a:off x="8812213" y="2968626"/>
            <a:ext cx="39914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r>
              <a:rPr lang="en-US" altLang="en-US" sz="1600">
                <a:solidFill>
                  <a:srgbClr val="000000"/>
                </a:solidFill>
                <a:latin typeface="Arial" panose="020B0604020202020204" pitchFamily="34" charset="0"/>
              </a:rPr>
              <a:t>1.33</a:t>
            </a:r>
            <a:endParaRPr lang="en-US" altLang="en-US" sz="2400">
              <a:latin typeface="Times New Roman" panose="02020603050405020304" pitchFamily="18" charset="0"/>
            </a:endParaRPr>
          </a:p>
        </p:txBody>
      </p:sp>
      <p:sp>
        <p:nvSpPr>
          <p:cNvPr id="39977" name="Rectangle 58"/>
          <p:cNvSpPr>
            <a:spLocks noChangeArrowheads="1"/>
          </p:cNvSpPr>
          <p:nvPr/>
        </p:nvSpPr>
        <p:spPr bwMode="auto">
          <a:xfrm>
            <a:off x="8812213" y="3890964"/>
            <a:ext cx="11381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r>
              <a:rPr lang="en-US" altLang="en-US" sz="1600">
                <a:solidFill>
                  <a:srgbClr val="000000"/>
                </a:solidFill>
                <a:latin typeface="Arial" panose="020B0604020202020204" pitchFamily="34" charset="0"/>
              </a:rPr>
              <a:t>2</a:t>
            </a:r>
            <a:endParaRPr lang="en-US" altLang="en-US" sz="2400">
              <a:latin typeface="Times New Roman" panose="02020603050405020304" pitchFamily="18" charset="0"/>
            </a:endParaRPr>
          </a:p>
        </p:txBody>
      </p:sp>
      <p:sp>
        <p:nvSpPr>
          <p:cNvPr id="39978" name="Rectangle 59"/>
          <p:cNvSpPr>
            <a:spLocks noChangeArrowheads="1"/>
          </p:cNvSpPr>
          <p:nvPr/>
        </p:nvSpPr>
        <p:spPr bwMode="auto">
          <a:xfrm>
            <a:off x="8812213" y="4819651"/>
            <a:ext cx="11381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r>
              <a:rPr lang="en-US" altLang="en-US" sz="1600">
                <a:solidFill>
                  <a:srgbClr val="000000"/>
                </a:solidFill>
                <a:latin typeface="Arial" panose="020B0604020202020204" pitchFamily="34" charset="0"/>
              </a:rPr>
              <a:t>4</a:t>
            </a:r>
            <a:endParaRPr lang="en-US" altLang="en-US" sz="2400">
              <a:latin typeface="Times New Roman" panose="02020603050405020304" pitchFamily="18" charset="0"/>
            </a:endParaRPr>
          </a:p>
        </p:txBody>
      </p:sp>
      <p:grpSp>
        <p:nvGrpSpPr>
          <p:cNvPr id="3" name="Group 60"/>
          <p:cNvGrpSpPr>
            <a:grpSpLocks/>
          </p:cNvGrpSpPr>
          <p:nvPr/>
        </p:nvGrpSpPr>
        <p:grpSpPr bwMode="auto">
          <a:xfrm>
            <a:off x="1860551" y="4048125"/>
            <a:ext cx="1260475" cy="1136650"/>
            <a:chOff x="212" y="2550"/>
            <a:chExt cx="794" cy="716"/>
          </a:xfrm>
        </p:grpSpPr>
        <p:sp>
          <p:nvSpPr>
            <p:cNvPr id="39994" name="Line 61"/>
            <p:cNvSpPr>
              <a:spLocks noChangeShapeType="1"/>
            </p:cNvSpPr>
            <p:nvPr/>
          </p:nvSpPr>
          <p:spPr bwMode="auto">
            <a:xfrm flipH="1">
              <a:off x="721" y="2550"/>
              <a:ext cx="285" cy="22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995" name="Rectangle 62"/>
            <p:cNvSpPr>
              <a:spLocks noChangeArrowheads="1"/>
            </p:cNvSpPr>
            <p:nvPr/>
          </p:nvSpPr>
          <p:spPr bwMode="auto">
            <a:xfrm>
              <a:off x="212" y="2735"/>
              <a:ext cx="687" cy="531"/>
            </a:xfrm>
            <a:prstGeom prst="rect">
              <a:avLst/>
            </a:prstGeom>
            <a:solidFill>
              <a:srgbClr val="E1E5E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39996" name="Rectangle 63"/>
            <p:cNvSpPr>
              <a:spLocks noChangeArrowheads="1"/>
            </p:cNvSpPr>
            <p:nvPr/>
          </p:nvSpPr>
          <p:spPr bwMode="auto">
            <a:xfrm>
              <a:off x="239" y="2762"/>
              <a:ext cx="631"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r>
                <a:rPr lang="en-US" altLang="en-US" sz="1600">
                  <a:solidFill>
                    <a:srgbClr val="000000"/>
                  </a:solidFill>
                  <a:latin typeface="Arial" panose="020B0604020202020204" pitchFamily="34" charset="0"/>
                </a:rPr>
                <a:t>Equilibrium</a:t>
              </a:r>
              <a:endParaRPr lang="en-US" altLang="en-US" sz="2400">
                <a:latin typeface="Times New Roman" panose="02020603050405020304" pitchFamily="18" charset="0"/>
              </a:endParaRPr>
            </a:p>
          </p:txBody>
        </p:sp>
        <p:sp>
          <p:nvSpPr>
            <p:cNvPr id="39997" name="Rectangle 64"/>
            <p:cNvSpPr>
              <a:spLocks noChangeArrowheads="1"/>
            </p:cNvSpPr>
            <p:nvPr/>
          </p:nvSpPr>
          <p:spPr bwMode="auto">
            <a:xfrm>
              <a:off x="239" y="2925"/>
              <a:ext cx="448"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r>
                <a:rPr lang="en-US" altLang="en-US" sz="1600">
                  <a:solidFill>
                    <a:srgbClr val="000000"/>
                  </a:solidFill>
                  <a:latin typeface="Arial" panose="020B0604020202020204" pitchFamily="34" charset="0"/>
                </a:rPr>
                <a:t>value of</a:t>
              </a:r>
              <a:endParaRPr lang="en-US" altLang="en-US" sz="2400">
                <a:latin typeface="Times New Roman" panose="02020603050405020304" pitchFamily="18" charset="0"/>
              </a:endParaRPr>
            </a:p>
          </p:txBody>
        </p:sp>
        <p:sp>
          <p:nvSpPr>
            <p:cNvPr id="39998" name="Rectangle 65"/>
            <p:cNvSpPr>
              <a:spLocks noChangeArrowheads="1"/>
            </p:cNvSpPr>
            <p:nvPr/>
          </p:nvSpPr>
          <p:spPr bwMode="auto">
            <a:xfrm>
              <a:off x="239" y="3089"/>
              <a:ext cx="384"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r>
                <a:rPr lang="en-US" altLang="en-US" sz="1600">
                  <a:solidFill>
                    <a:srgbClr val="000000"/>
                  </a:solidFill>
                  <a:latin typeface="Arial" panose="020B0604020202020204" pitchFamily="34" charset="0"/>
                </a:rPr>
                <a:t>money</a:t>
              </a:r>
              <a:endParaRPr lang="en-US" altLang="en-US" sz="2400">
                <a:latin typeface="Times New Roman" panose="02020603050405020304" pitchFamily="18" charset="0"/>
              </a:endParaRPr>
            </a:p>
          </p:txBody>
        </p:sp>
      </p:grpSp>
      <p:grpSp>
        <p:nvGrpSpPr>
          <p:cNvPr id="4" name="Group 66"/>
          <p:cNvGrpSpPr>
            <a:grpSpLocks/>
          </p:cNvGrpSpPr>
          <p:nvPr/>
        </p:nvGrpSpPr>
        <p:grpSpPr bwMode="auto">
          <a:xfrm>
            <a:off x="9021764" y="4029076"/>
            <a:ext cx="1203325" cy="784225"/>
            <a:chOff x="4723" y="2538"/>
            <a:chExt cx="758" cy="494"/>
          </a:xfrm>
        </p:grpSpPr>
        <p:sp>
          <p:nvSpPr>
            <p:cNvPr id="39990" name="Line 67"/>
            <p:cNvSpPr>
              <a:spLocks noChangeShapeType="1"/>
            </p:cNvSpPr>
            <p:nvPr/>
          </p:nvSpPr>
          <p:spPr bwMode="auto">
            <a:xfrm>
              <a:off x="4723" y="2538"/>
              <a:ext cx="142" cy="16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991" name="Rectangle 68"/>
            <p:cNvSpPr>
              <a:spLocks noChangeArrowheads="1"/>
            </p:cNvSpPr>
            <p:nvPr/>
          </p:nvSpPr>
          <p:spPr bwMode="auto">
            <a:xfrm>
              <a:off x="4794" y="2686"/>
              <a:ext cx="687" cy="346"/>
            </a:xfrm>
            <a:prstGeom prst="rect">
              <a:avLst/>
            </a:prstGeom>
            <a:solidFill>
              <a:srgbClr val="E1E5E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39992" name="Rectangle 69"/>
            <p:cNvSpPr>
              <a:spLocks noChangeArrowheads="1"/>
            </p:cNvSpPr>
            <p:nvPr/>
          </p:nvSpPr>
          <p:spPr bwMode="auto">
            <a:xfrm>
              <a:off x="4835" y="2700"/>
              <a:ext cx="631"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r>
                <a:rPr lang="en-US" altLang="en-US" sz="1600">
                  <a:solidFill>
                    <a:srgbClr val="000000"/>
                  </a:solidFill>
                  <a:latin typeface="Arial" panose="020B0604020202020204" pitchFamily="34" charset="0"/>
                </a:rPr>
                <a:t>Equilibrium</a:t>
              </a:r>
              <a:endParaRPr lang="en-US" altLang="en-US" sz="2400">
                <a:latin typeface="Times New Roman" panose="02020603050405020304" pitchFamily="18" charset="0"/>
              </a:endParaRPr>
            </a:p>
          </p:txBody>
        </p:sp>
        <p:sp>
          <p:nvSpPr>
            <p:cNvPr id="39993" name="Rectangle 70"/>
            <p:cNvSpPr>
              <a:spLocks noChangeArrowheads="1"/>
            </p:cNvSpPr>
            <p:nvPr/>
          </p:nvSpPr>
          <p:spPr bwMode="auto">
            <a:xfrm>
              <a:off x="4835" y="2864"/>
              <a:ext cx="575"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r>
                <a:rPr lang="en-US" altLang="en-US" sz="1600">
                  <a:solidFill>
                    <a:srgbClr val="000000"/>
                  </a:solidFill>
                  <a:latin typeface="Arial" panose="020B0604020202020204" pitchFamily="34" charset="0"/>
                </a:rPr>
                <a:t>price level</a:t>
              </a:r>
              <a:endParaRPr lang="en-US" altLang="en-US" sz="2400">
                <a:latin typeface="Times New Roman" panose="02020603050405020304" pitchFamily="18" charset="0"/>
              </a:endParaRPr>
            </a:p>
          </p:txBody>
        </p:sp>
      </p:grpSp>
      <p:grpSp>
        <p:nvGrpSpPr>
          <p:cNvPr id="5" name="Group 71"/>
          <p:cNvGrpSpPr>
            <a:grpSpLocks/>
          </p:cNvGrpSpPr>
          <p:nvPr/>
        </p:nvGrpSpPr>
        <p:grpSpPr bwMode="auto">
          <a:xfrm>
            <a:off x="3833814" y="2089151"/>
            <a:ext cx="4064000" cy="3502025"/>
            <a:chOff x="1455" y="1316"/>
            <a:chExt cx="2560" cy="2206"/>
          </a:xfrm>
        </p:grpSpPr>
        <p:sp>
          <p:nvSpPr>
            <p:cNvPr id="39987" name="Freeform 72"/>
            <p:cNvSpPr>
              <a:spLocks/>
            </p:cNvSpPr>
            <p:nvPr/>
          </p:nvSpPr>
          <p:spPr bwMode="auto">
            <a:xfrm>
              <a:off x="1455" y="1316"/>
              <a:ext cx="2286" cy="2135"/>
            </a:xfrm>
            <a:custGeom>
              <a:avLst/>
              <a:gdLst>
                <a:gd name="T0" fmla="*/ 0 w 193"/>
                <a:gd name="T1" fmla="*/ 0 h 173"/>
                <a:gd name="T2" fmla="*/ 2147483646 w 193"/>
                <a:gd name="T3" fmla="*/ 2147483646 h 173"/>
                <a:gd name="T4" fmla="*/ 0 60000 65536"/>
                <a:gd name="T5" fmla="*/ 0 60000 65536"/>
                <a:gd name="T6" fmla="*/ 0 w 193"/>
                <a:gd name="T7" fmla="*/ 0 h 173"/>
                <a:gd name="T8" fmla="*/ 193 w 193"/>
                <a:gd name="T9" fmla="*/ 173 h 173"/>
              </a:gdLst>
              <a:ahLst/>
              <a:cxnLst>
                <a:cxn ang="T4">
                  <a:pos x="T0" y="T1"/>
                </a:cxn>
                <a:cxn ang="T5">
                  <a:pos x="T2" y="T3"/>
                </a:cxn>
              </a:cxnLst>
              <a:rect l="T6" t="T7" r="T8" b="T9"/>
              <a:pathLst>
                <a:path w="193" h="173">
                  <a:moveTo>
                    <a:pt x="0" y="0"/>
                  </a:moveTo>
                  <a:cubicBezTo>
                    <a:pt x="0" y="6"/>
                    <a:pt x="3" y="130"/>
                    <a:pt x="193" y="173"/>
                  </a:cubicBezTo>
                </a:path>
              </a:pathLst>
            </a:custGeom>
            <a:noFill/>
            <a:ln w="57150">
              <a:solidFill>
                <a:srgbClr val="003F95"/>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989" name="Rectangle 74"/>
            <p:cNvSpPr>
              <a:spLocks noChangeArrowheads="1"/>
            </p:cNvSpPr>
            <p:nvPr/>
          </p:nvSpPr>
          <p:spPr bwMode="auto">
            <a:xfrm>
              <a:off x="3767" y="3367"/>
              <a:ext cx="248"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r>
                <a:rPr lang="en-US" altLang="en-US" sz="1600" dirty="0" smtClean="0">
                  <a:solidFill>
                    <a:srgbClr val="000000"/>
                  </a:solidFill>
                  <a:latin typeface="Arial" panose="020B0604020202020204" pitchFamily="34" charset="0"/>
                </a:rPr>
                <a:t>MD</a:t>
              </a:r>
              <a:r>
                <a:rPr lang="en-US" altLang="en-US" sz="1600" baseline="-25000" dirty="0" smtClean="0">
                  <a:solidFill>
                    <a:srgbClr val="000000"/>
                  </a:solidFill>
                  <a:latin typeface="Arial" panose="020B0604020202020204" pitchFamily="34" charset="0"/>
                </a:rPr>
                <a:t>1</a:t>
              </a:r>
              <a:endParaRPr lang="en-US" altLang="en-US" sz="2400" baseline="-25000" dirty="0">
                <a:latin typeface="Times New Roman" panose="02020603050405020304" pitchFamily="18" charset="0"/>
              </a:endParaRPr>
            </a:p>
          </p:txBody>
        </p:sp>
      </p:grpSp>
      <p:grpSp>
        <p:nvGrpSpPr>
          <p:cNvPr id="6" name="Group 75"/>
          <p:cNvGrpSpPr>
            <a:grpSpLocks/>
          </p:cNvGrpSpPr>
          <p:nvPr/>
        </p:nvGrpSpPr>
        <p:grpSpPr bwMode="auto">
          <a:xfrm>
            <a:off x="3627439" y="3735389"/>
            <a:ext cx="4981575" cy="352425"/>
            <a:chOff x="1325" y="2353"/>
            <a:chExt cx="3138" cy="222"/>
          </a:xfrm>
        </p:grpSpPr>
        <p:sp>
          <p:nvSpPr>
            <p:cNvPr id="39983" name="Line 76"/>
            <p:cNvSpPr>
              <a:spLocks noChangeShapeType="1"/>
            </p:cNvSpPr>
            <p:nvPr/>
          </p:nvSpPr>
          <p:spPr bwMode="auto">
            <a:xfrm>
              <a:off x="1325" y="2526"/>
              <a:ext cx="3138" cy="1"/>
            </a:xfrm>
            <a:prstGeom prst="line">
              <a:avLst/>
            </a:prstGeom>
            <a:noFill/>
            <a:ln w="1905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grpSp>
          <p:nvGrpSpPr>
            <p:cNvPr id="39984" name="Group 77"/>
            <p:cNvGrpSpPr>
              <a:grpSpLocks/>
            </p:cNvGrpSpPr>
            <p:nvPr/>
          </p:nvGrpSpPr>
          <p:grpSpPr bwMode="auto">
            <a:xfrm>
              <a:off x="1965" y="2353"/>
              <a:ext cx="146" cy="222"/>
              <a:chOff x="1965" y="2353"/>
              <a:chExt cx="146" cy="222"/>
            </a:xfrm>
          </p:grpSpPr>
          <p:sp>
            <p:nvSpPr>
              <p:cNvPr id="39985" name="Oval 78"/>
              <p:cNvSpPr>
                <a:spLocks noChangeArrowheads="1"/>
              </p:cNvSpPr>
              <p:nvPr/>
            </p:nvSpPr>
            <p:spPr bwMode="auto">
              <a:xfrm>
                <a:off x="1965" y="2489"/>
                <a:ext cx="82" cy="86"/>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39986" name="Rectangle 79"/>
              <p:cNvSpPr>
                <a:spLocks noChangeArrowheads="1"/>
              </p:cNvSpPr>
              <p:nvPr/>
            </p:nvSpPr>
            <p:spPr bwMode="auto">
              <a:xfrm>
                <a:off x="2025" y="2353"/>
                <a:ext cx="86"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r>
                  <a:rPr lang="en-US" altLang="en-US" sz="1600">
                    <a:solidFill>
                      <a:srgbClr val="000000"/>
                    </a:solidFill>
                    <a:latin typeface="Arial" panose="020B0604020202020204" pitchFamily="34" charset="0"/>
                  </a:rPr>
                  <a:t>A</a:t>
                </a:r>
                <a:endParaRPr lang="en-US" altLang="en-US" sz="2400">
                  <a:latin typeface="Times New Roman" panose="02020603050405020304" pitchFamily="18" charset="0"/>
                </a:endParaRPr>
              </a:p>
            </p:txBody>
          </p:sp>
        </p:grpSp>
      </p:grpSp>
      <p:sp>
        <p:nvSpPr>
          <p:cNvPr id="7" name="Title 6"/>
          <p:cNvSpPr>
            <a:spLocks noGrp="1"/>
          </p:cNvSpPr>
          <p:nvPr>
            <p:ph type="title"/>
          </p:nvPr>
        </p:nvSpPr>
        <p:spPr/>
        <p:txBody>
          <a:bodyPr/>
          <a:lstStyle/>
          <a:p>
            <a:r>
              <a:rPr lang="en-US" dirty="0" smtClean="0"/>
              <a:t>Increase in long-run GDP</a:t>
            </a:r>
            <a:endParaRPr lang="en-US" dirty="0"/>
          </a:p>
        </p:txBody>
      </p:sp>
      <p:grpSp>
        <p:nvGrpSpPr>
          <p:cNvPr id="8" name="Group 7"/>
          <p:cNvGrpSpPr/>
          <p:nvPr/>
        </p:nvGrpSpPr>
        <p:grpSpPr>
          <a:xfrm>
            <a:off x="3620354" y="1635507"/>
            <a:ext cx="4981575" cy="3502026"/>
            <a:chOff x="3620354" y="1635507"/>
            <a:chExt cx="4981575" cy="3502026"/>
          </a:xfrm>
        </p:grpSpPr>
        <p:sp>
          <p:nvSpPr>
            <p:cNvPr id="69" name="Freeform 72"/>
            <p:cNvSpPr>
              <a:spLocks/>
            </p:cNvSpPr>
            <p:nvPr/>
          </p:nvSpPr>
          <p:spPr bwMode="auto">
            <a:xfrm>
              <a:off x="4220128" y="1635507"/>
              <a:ext cx="3629025" cy="3389313"/>
            </a:xfrm>
            <a:custGeom>
              <a:avLst/>
              <a:gdLst>
                <a:gd name="T0" fmla="*/ 0 w 193"/>
                <a:gd name="T1" fmla="*/ 0 h 173"/>
                <a:gd name="T2" fmla="*/ 2147483646 w 193"/>
                <a:gd name="T3" fmla="*/ 2147483646 h 173"/>
                <a:gd name="T4" fmla="*/ 0 60000 65536"/>
                <a:gd name="T5" fmla="*/ 0 60000 65536"/>
                <a:gd name="T6" fmla="*/ 0 w 193"/>
                <a:gd name="T7" fmla="*/ 0 h 173"/>
                <a:gd name="T8" fmla="*/ 193 w 193"/>
                <a:gd name="T9" fmla="*/ 173 h 173"/>
              </a:gdLst>
              <a:ahLst/>
              <a:cxnLst>
                <a:cxn ang="T4">
                  <a:pos x="T0" y="T1"/>
                </a:cxn>
                <a:cxn ang="T5">
                  <a:pos x="T2" y="T3"/>
                </a:cxn>
              </a:cxnLst>
              <a:rect l="T6" t="T7" r="T8" b="T9"/>
              <a:pathLst>
                <a:path w="193" h="173">
                  <a:moveTo>
                    <a:pt x="0" y="0"/>
                  </a:moveTo>
                  <a:cubicBezTo>
                    <a:pt x="0" y="6"/>
                    <a:pt x="3" y="130"/>
                    <a:pt x="193" y="173"/>
                  </a:cubicBezTo>
                </a:path>
              </a:pathLst>
            </a:custGeom>
            <a:noFill/>
            <a:ln w="57150">
              <a:solidFill>
                <a:srgbClr val="C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1" name="Rectangle 74"/>
            <p:cNvSpPr>
              <a:spLocks noChangeArrowheads="1"/>
            </p:cNvSpPr>
            <p:nvPr/>
          </p:nvSpPr>
          <p:spPr bwMode="auto">
            <a:xfrm>
              <a:off x="7890428" y="4891470"/>
              <a:ext cx="3937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r>
                <a:rPr lang="en-US" altLang="en-US" sz="1600" dirty="0" smtClean="0">
                  <a:solidFill>
                    <a:srgbClr val="000000"/>
                  </a:solidFill>
                  <a:latin typeface="Arial" panose="020B0604020202020204" pitchFamily="34" charset="0"/>
                </a:rPr>
                <a:t>MD</a:t>
              </a:r>
              <a:r>
                <a:rPr lang="en-US" altLang="en-US" sz="1600" baseline="-25000" dirty="0" smtClean="0">
                  <a:solidFill>
                    <a:srgbClr val="000000"/>
                  </a:solidFill>
                  <a:latin typeface="Arial" panose="020B0604020202020204" pitchFamily="34" charset="0"/>
                </a:rPr>
                <a:t>2</a:t>
              </a:r>
              <a:endParaRPr lang="en-US" altLang="en-US" sz="2400" baseline="-25000" dirty="0">
                <a:latin typeface="Times New Roman" panose="02020603050405020304" pitchFamily="18" charset="0"/>
              </a:endParaRPr>
            </a:p>
          </p:txBody>
        </p:sp>
        <p:grpSp>
          <p:nvGrpSpPr>
            <p:cNvPr id="72" name="Group 75"/>
            <p:cNvGrpSpPr>
              <a:grpSpLocks/>
            </p:cNvGrpSpPr>
            <p:nvPr/>
          </p:nvGrpSpPr>
          <p:grpSpPr bwMode="auto">
            <a:xfrm>
              <a:off x="3620354" y="2813908"/>
              <a:ext cx="4981575" cy="352425"/>
              <a:chOff x="1325" y="2353"/>
              <a:chExt cx="3138" cy="222"/>
            </a:xfrm>
          </p:grpSpPr>
          <p:sp>
            <p:nvSpPr>
              <p:cNvPr id="73" name="Line 76"/>
              <p:cNvSpPr>
                <a:spLocks noChangeShapeType="1"/>
              </p:cNvSpPr>
              <p:nvPr/>
            </p:nvSpPr>
            <p:spPr bwMode="auto">
              <a:xfrm>
                <a:off x="1325" y="2526"/>
                <a:ext cx="3138" cy="1"/>
              </a:xfrm>
              <a:prstGeom prst="line">
                <a:avLst/>
              </a:prstGeom>
              <a:noFill/>
              <a:ln w="1905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grpSp>
            <p:nvGrpSpPr>
              <p:cNvPr id="74" name="Group 77"/>
              <p:cNvGrpSpPr>
                <a:grpSpLocks/>
              </p:cNvGrpSpPr>
              <p:nvPr/>
            </p:nvGrpSpPr>
            <p:grpSpPr bwMode="auto">
              <a:xfrm>
                <a:off x="1965" y="2353"/>
                <a:ext cx="146" cy="222"/>
                <a:chOff x="1965" y="2353"/>
                <a:chExt cx="146" cy="222"/>
              </a:xfrm>
            </p:grpSpPr>
            <p:sp>
              <p:nvSpPr>
                <p:cNvPr id="75" name="Oval 78"/>
                <p:cNvSpPr>
                  <a:spLocks noChangeArrowheads="1"/>
                </p:cNvSpPr>
                <p:nvPr/>
              </p:nvSpPr>
              <p:spPr bwMode="auto">
                <a:xfrm>
                  <a:off x="1965" y="2489"/>
                  <a:ext cx="82" cy="86"/>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76" name="Rectangle 79"/>
                <p:cNvSpPr>
                  <a:spLocks noChangeArrowheads="1"/>
                </p:cNvSpPr>
                <p:nvPr/>
              </p:nvSpPr>
              <p:spPr bwMode="auto">
                <a:xfrm>
                  <a:off x="2025" y="2353"/>
                  <a:ext cx="86"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r>
                    <a:rPr lang="en-US" altLang="en-US" sz="1600" dirty="0" smtClean="0">
                      <a:solidFill>
                        <a:srgbClr val="000000"/>
                      </a:solidFill>
                      <a:latin typeface="Arial" panose="020B0604020202020204" pitchFamily="34" charset="0"/>
                    </a:rPr>
                    <a:t>B</a:t>
                  </a:r>
                  <a:endParaRPr lang="en-US" altLang="en-US" sz="2400" dirty="0">
                    <a:latin typeface="Times New Roman" panose="02020603050405020304" pitchFamily="18" charset="0"/>
                  </a:endParaRPr>
                </a:p>
              </p:txBody>
            </p:sp>
          </p:grpSp>
        </p:grpSp>
      </p:grpSp>
      <p:sp>
        <p:nvSpPr>
          <p:cNvPr id="9" name="TextBox 8"/>
          <p:cNvSpPr txBox="1"/>
          <p:nvPr/>
        </p:nvSpPr>
        <p:spPr>
          <a:xfrm>
            <a:off x="9735525" y="287079"/>
            <a:ext cx="2226103" cy="2031325"/>
          </a:xfrm>
          <a:prstGeom prst="rect">
            <a:avLst/>
          </a:prstGeom>
          <a:noFill/>
        </p:spPr>
        <p:txBody>
          <a:bodyPr wrap="square" rtlCol="0">
            <a:spAutoFit/>
          </a:bodyPr>
          <a:lstStyle/>
          <a:p>
            <a:r>
              <a:rPr lang="en-US" dirty="0" smtClean="0"/>
              <a:t>People find money useful as a medium of exchange. When GDP increases, more shopping gets done. This increases the demand for money.</a:t>
            </a:r>
            <a:endParaRPr lang="en-US" dirty="0"/>
          </a:p>
        </p:txBody>
      </p:sp>
      <p:sp>
        <p:nvSpPr>
          <p:cNvPr id="79" name="TextBox 78"/>
          <p:cNvSpPr txBox="1"/>
          <p:nvPr/>
        </p:nvSpPr>
        <p:spPr>
          <a:xfrm>
            <a:off x="9739063" y="2310811"/>
            <a:ext cx="2226103" cy="1477328"/>
          </a:xfrm>
          <a:prstGeom prst="rect">
            <a:avLst/>
          </a:prstGeom>
          <a:noFill/>
        </p:spPr>
        <p:txBody>
          <a:bodyPr wrap="square" rtlCol="0">
            <a:spAutoFit/>
          </a:bodyPr>
          <a:lstStyle/>
          <a:p>
            <a:r>
              <a:rPr lang="en-US" dirty="0" smtClean="0"/>
              <a:t>As a result, the price of money increases or, equivalently, the price level (CPI) decreases.</a:t>
            </a:r>
            <a:endParaRPr lang="en-US" dirty="0"/>
          </a:p>
        </p:txBody>
      </p:sp>
    </p:spTree>
    <p:extLst>
      <p:ext uri="{BB962C8B-B14F-4D97-AF65-F5344CB8AC3E}">
        <p14:creationId xmlns:p14="http://schemas.microsoft.com/office/powerpoint/2010/main" val="770008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7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The Price Level in the Long Run: Summary</a:t>
            </a:r>
            <a:endParaRPr lang="en-US" dirty="0"/>
          </a:p>
        </p:txBody>
      </p:sp>
      <p:sp>
        <p:nvSpPr>
          <p:cNvPr id="4" name="Content Placeholder 3"/>
          <p:cNvSpPr>
            <a:spLocks noGrp="1"/>
          </p:cNvSpPr>
          <p:nvPr>
            <p:ph idx="1"/>
          </p:nvPr>
        </p:nvSpPr>
        <p:spPr/>
        <p:txBody>
          <a:bodyPr/>
          <a:lstStyle/>
          <a:p>
            <a:r>
              <a:rPr lang="en-US" dirty="0" smtClean="0"/>
              <a:t>Any change in the money supply (that is, the quantity of money) makes the price level change in the same direction</a:t>
            </a:r>
          </a:p>
          <a:p>
            <a:r>
              <a:rPr lang="en-US" dirty="0"/>
              <a:t>Any change in </a:t>
            </a:r>
            <a:r>
              <a:rPr lang="en-US" dirty="0" smtClean="0"/>
              <a:t>real output (that </a:t>
            </a:r>
            <a:r>
              <a:rPr lang="en-US" dirty="0"/>
              <a:t>is, </a:t>
            </a:r>
            <a:r>
              <a:rPr lang="en-US" dirty="0" smtClean="0"/>
              <a:t>real GDP) </a:t>
            </a:r>
            <a:r>
              <a:rPr lang="en-US" dirty="0"/>
              <a:t>makes the price level change in the </a:t>
            </a:r>
            <a:r>
              <a:rPr lang="en-US" dirty="0" smtClean="0"/>
              <a:t>opposite </a:t>
            </a:r>
            <a:r>
              <a:rPr lang="en-US" dirty="0"/>
              <a:t>direction</a:t>
            </a:r>
          </a:p>
          <a:p>
            <a:endParaRPr lang="en-US" dirty="0"/>
          </a:p>
          <a:p>
            <a:endParaRPr lang="en-US" dirty="0" smtClean="0"/>
          </a:p>
          <a:p>
            <a:endParaRPr lang="en-US" dirty="0"/>
          </a:p>
        </p:txBody>
      </p:sp>
    </p:spTree>
    <p:extLst>
      <p:ext uri="{BB962C8B-B14F-4D97-AF65-F5344CB8AC3E}">
        <p14:creationId xmlns:p14="http://schemas.microsoft.com/office/powerpoint/2010/main" val="201547022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6083" name="Rectangle 2"/>
          <p:cNvSpPr>
            <a:spLocks noGrp="1" noChangeArrowheads="1"/>
          </p:cNvSpPr>
          <p:nvPr>
            <p:ph type="title"/>
          </p:nvPr>
        </p:nvSpPr>
        <p:spPr/>
        <p:txBody>
          <a:bodyPr>
            <a:normAutofit/>
          </a:bodyPr>
          <a:lstStyle/>
          <a:p>
            <a:r>
              <a:rPr lang="en-US" altLang="en-US" sz="2000" b="1" dirty="0" smtClean="0">
                <a:solidFill>
                  <a:srgbClr val="C00000"/>
                </a:solidFill>
              </a:rPr>
              <a:t>THE CLASSICAL THEORY OF INFLATION:</a:t>
            </a:r>
            <a:br>
              <a:rPr lang="en-US" altLang="en-US" sz="2000" b="1" dirty="0" smtClean="0">
                <a:solidFill>
                  <a:srgbClr val="C00000"/>
                </a:solidFill>
              </a:rPr>
            </a:br>
            <a:r>
              <a:rPr lang="en-US" altLang="en-US" sz="4000" dirty="0" smtClean="0"/>
              <a:t>The Adjustment Process</a:t>
            </a:r>
            <a:endParaRPr lang="en-US" altLang="en-US" sz="4000" dirty="0"/>
          </a:p>
        </p:txBody>
      </p:sp>
      <p:graphicFrame>
        <p:nvGraphicFramePr>
          <p:cNvPr id="5" name="Object 3"/>
          <p:cNvGraphicFramePr>
            <a:graphicFrameLocks noChangeAspect="1"/>
          </p:cNvGraphicFramePr>
          <p:nvPr>
            <p:extLst>
              <p:ext uri="{D42A27DB-BD31-4B8C-83A1-F6EECF244321}">
                <p14:modId xmlns:p14="http://schemas.microsoft.com/office/powerpoint/2010/main" val="3470278348"/>
              </p:ext>
            </p:extLst>
          </p:nvPr>
        </p:nvGraphicFramePr>
        <p:xfrm>
          <a:off x="838200" y="1690688"/>
          <a:ext cx="6704012" cy="3987800"/>
        </p:xfrm>
        <a:graphic>
          <a:graphicData uri="http://schemas.openxmlformats.org/presentationml/2006/ole">
            <mc:AlternateContent xmlns:mc="http://schemas.openxmlformats.org/markup-compatibility/2006">
              <mc:Choice xmlns:v="urn:schemas-microsoft-com:vml" Requires="v">
                <p:oleObj spid="_x0000_s46108" name="Image" r:id="rId3" imgW="6836569" imgH="4066361" progId="Photoshop.Image.4">
                  <p:embed/>
                </p:oleObj>
              </mc:Choice>
              <mc:Fallback>
                <p:oleObj name="Image" r:id="rId3" imgW="6836569" imgH="4066361" progId="Photoshop.Image.4">
                  <p:embed/>
                  <p:pic>
                    <p:nvPicPr>
                      <p:cNvPr id="5123"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1690688"/>
                        <a:ext cx="6704012" cy="398780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TextBox 1"/>
          <p:cNvSpPr txBox="1"/>
          <p:nvPr/>
        </p:nvSpPr>
        <p:spPr>
          <a:xfrm>
            <a:off x="7953153" y="1690688"/>
            <a:ext cx="4061638" cy="1754326"/>
          </a:xfrm>
          <a:prstGeom prst="rect">
            <a:avLst/>
          </a:prstGeom>
          <a:noFill/>
        </p:spPr>
        <p:txBody>
          <a:bodyPr wrap="square" rtlCol="0">
            <a:spAutoFit/>
          </a:bodyPr>
          <a:lstStyle/>
          <a:p>
            <a:r>
              <a:rPr lang="en-US" dirty="0" smtClean="0"/>
              <a:t>How exactly does growth in the quantity of money cause inflation?</a:t>
            </a:r>
          </a:p>
          <a:p>
            <a:endParaRPr lang="en-US" dirty="0" smtClean="0"/>
          </a:p>
          <a:p>
            <a:r>
              <a:rPr lang="en-US" dirty="0" smtClean="0"/>
              <a:t>Imagine that a lot of cash is dropped from helicopters all across the country. </a:t>
            </a:r>
            <a:br>
              <a:rPr lang="en-US" dirty="0" smtClean="0"/>
            </a:br>
            <a:r>
              <a:rPr lang="en-US" dirty="0" smtClean="0"/>
              <a:t>What will be the consequences?</a:t>
            </a: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106" name="Rectangle 3"/>
          <p:cNvSpPr>
            <a:spLocks noGrp="1" noChangeArrowheads="1"/>
          </p:cNvSpPr>
          <p:nvPr>
            <p:ph type="title"/>
          </p:nvPr>
        </p:nvSpPr>
        <p:spPr/>
        <p:txBody>
          <a:bodyPr>
            <a:normAutofit/>
          </a:bodyPr>
          <a:lstStyle/>
          <a:p>
            <a:r>
              <a:rPr lang="en-US" altLang="en-US" sz="2000" b="1" dirty="0">
                <a:solidFill>
                  <a:srgbClr val="C00000"/>
                </a:solidFill>
              </a:rPr>
              <a:t>THE CLASSICAL THEORY OF INFLATION:</a:t>
            </a:r>
            <a:r>
              <a:rPr lang="en-US" altLang="en-US" b="1" dirty="0">
                <a:solidFill>
                  <a:srgbClr val="C00000"/>
                </a:solidFill>
              </a:rPr>
              <a:t/>
            </a:r>
            <a:br>
              <a:rPr lang="en-US" altLang="en-US" b="1" dirty="0">
                <a:solidFill>
                  <a:srgbClr val="C00000"/>
                </a:solidFill>
              </a:rPr>
            </a:br>
            <a:r>
              <a:rPr lang="en-US" altLang="en-US" sz="4000" dirty="0" smtClean="0">
                <a:latin typeface="+mn-lt"/>
              </a:rPr>
              <a:t>The Adjustment Process</a:t>
            </a:r>
          </a:p>
        </p:txBody>
      </p:sp>
      <p:sp>
        <p:nvSpPr>
          <p:cNvPr id="47107" name="Rectangle 4"/>
          <p:cNvSpPr>
            <a:spLocks noGrp="1" noChangeArrowheads="1"/>
          </p:cNvSpPr>
          <p:nvPr>
            <p:ph idx="1"/>
          </p:nvPr>
        </p:nvSpPr>
        <p:spPr/>
        <p:txBody>
          <a:bodyPr/>
          <a:lstStyle/>
          <a:p>
            <a:r>
              <a:rPr lang="en-US" altLang="en-US" sz="2800" dirty="0">
                <a:solidFill>
                  <a:srgbClr val="0070C0"/>
                </a:solidFill>
              </a:rPr>
              <a:t>If a lot of newly-printed cash is dropped from a helicopter </a:t>
            </a:r>
            <a:r>
              <a:rPr lang="en-US" altLang="en-US" sz="2800" dirty="0">
                <a:cs typeface="Times New Roman" panose="02020603050405020304" pitchFamily="18" charset="0"/>
              </a:rPr>
              <a:t>…</a:t>
            </a:r>
          </a:p>
          <a:p>
            <a:r>
              <a:rPr lang="en-US" altLang="en-US" sz="2800" dirty="0"/>
              <a:t>People could try to spend the extra cash they pick up</a:t>
            </a:r>
          </a:p>
          <a:p>
            <a:pPr lvl="1"/>
            <a:r>
              <a:rPr lang="en-US" altLang="en-US" sz="2400" dirty="0" smtClean="0"/>
              <a:t>Alternatively, they </a:t>
            </a:r>
            <a:r>
              <a:rPr lang="en-US" altLang="en-US" sz="2400" dirty="0"/>
              <a:t>could put the cash in their bank accounts. </a:t>
            </a:r>
            <a:endParaRPr lang="en-US" altLang="en-US" sz="2400" dirty="0" smtClean="0"/>
          </a:p>
          <a:p>
            <a:pPr lvl="1"/>
            <a:r>
              <a:rPr lang="en-US" altLang="en-US" sz="2400" dirty="0" smtClean="0"/>
              <a:t>But </a:t>
            </a:r>
            <a:r>
              <a:rPr lang="en-US" altLang="en-US" sz="2400" dirty="0"/>
              <a:t>even in this case, the banks will lend the money to borrowers and stimulate even more spending </a:t>
            </a:r>
          </a:p>
          <a:p>
            <a:pPr lvl="2"/>
            <a:r>
              <a:rPr lang="en-US" altLang="en-US" sz="2000" dirty="0"/>
              <a:t>Recall the money multiplier! Chapter </a:t>
            </a:r>
            <a:r>
              <a:rPr lang="en-US" altLang="en-US" sz="2000" dirty="0" smtClean="0"/>
              <a:t>11 (The Monetary System)</a:t>
            </a:r>
            <a:endParaRPr lang="en-US" altLang="en-US" sz="2000" dirty="0"/>
          </a:p>
          <a:p>
            <a:r>
              <a:rPr lang="en-US" altLang="en-US" sz="2800" dirty="0"/>
              <a:t>But there isn’t any extra stuff to buy because productive capacity has not </a:t>
            </a:r>
            <a:r>
              <a:rPr lang="en-US" altLang="en-US" dirty="0" smtClean="0"/>
              <a:t>increased as a result of the money drop</a:t>
            </a:r>
            <a:r>
              <a:rPr lang="en-US" altLang="en-US" sz="2800" dirty="0" smtClean="0"/>
              <a:t>. </a:t>
            </a:r>
            <a:endParaRPr lang="en-US" altLang="en-US" sz="2800" dirty="0"/>
          </a:p>
          <a:p>
            <a:pPr lvl="1"/>
            <a:r>
              <a:rPr lang="en-US" altLang="en-US" sz="2400" dirty="0"/>
              <a:t>See Chapter </a:t>
            </a:r>
            <a:r>
              <a:rPr lang="en-US" altLang="en-US" sz="2400" dirty="0" smtClean="0"/>
              <a:t>7 (Production and Growth).</a:t>
            </a:r>
            <a:endParaRPr lang="en-US" altLang="en-US" sz="2400" dirty="0"/>
          </a:p>
          <a:p>
            <a:r>
              <a:rPr lang="en-US" altLang="en-US" sz="2800" dirty="0"/>
              <a:t>Therefore, </a:t>
            </a:r>
            <a:r>
              <a:rPr lang="en-US" altLang="en-US" sz="2800" dirty="0">
                <a:solidFill>
                  <a:srgbClr val="0070C0"/>
                </a:solidFill>
              </a:rPr>
              <a:t>the only </a:t>
            </a:r>
            <a:r>
              <a:rPr lang="en-US" altLang="en-US" sz="2800" dirty="0" smtClean="0">
                <a:solidFill>
                  <a:srgbClr val="0070C0"/>
                </a:solidFill>
              </a:rPr>
              <a:t>consequence </a:t>
            </a:r>
            <a:r>
              <a:rPr lang="en-US" altLang="en-US" sz="2800" dirty="0">
                <a:solidFill>
                  <a:srgbClr val="0070C0"/>
                </a:solidFill>
              </a:rPr>
              <a:t>is that prices </a:t>
            </a:r>
            <a:r>
              <a:rPr lang="en-US" altLang="en-US" sz="2800" dirty="0" smtClean="0">
                <a:solidFill>
                  <a:srgbClr val="0070C0"/>
                </a:solidFill>
              </a:rPr>
              <a:t>will go </a:t>
            </a:r>
            <a:r>
              <a:rPr lang="en-US" altLang="en-US" sz="2800" dirty="0">
                <a:solidFill>
                  <a:srgbClr val="0070C0"/>
                </a:solidFill>
              </a:rPr>
              <a:t>up</a:t>
            </a:r>
            <a:r>
              <a:rPr lang="en-US" altLang="en-US" sz="2800" dirty="0"/>
              <a:t>.</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r>
              <a:rPr lang="en-US" altLang="en-US" smtClean="0"/>
              <a:t>The Quantity Theory of Money</a:t>
            </a:r>
          </a:p>
        </p:txBody>
      </p:sp>
      <p:sp>
        <p:nvSpPr>
          <p:cNvPr id="48131" name="Rectangle 3"/>
          <p:cNvSpPr>
            <a:spLocks noGrp="1" noChangeArrowheads="1"/>
          </p:cNvSpPr>
          <p:nvPr>
            <p:ph idx="1"/>
          </p:nvPr>
        </p:nvSpPr>
        <p:spPr/>
        <p:txBody>
          <a:bodyPr/>
          <a:lstStyle/>
          <a:p>
            <a:r>
              <a:rPr lang="en-US" altLang="en-US" dirty="0" smtClean="0"/>
              <a:t>“Inflation is always and everywhere a monetary phenomenon”</a:t>
            </a:r>
          </a:p>
          <a:p>
            <a:pPr lvl="1"/>
            <a:r>
              <a:rPr lang="en-US" altLang="en-US" dirty="0" smtClean="0"/>
              <a:t>Milton Friedman (1912- 2006).</a:t>
            </a:r>
          </a:p>
        </p:txBody>
      </p:sp>
      <p:pic>
        <p:nvPicPr>
          <p:cNvPr id="149508" name="Picture 4" descr="Friedman_Milt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52100" y="1825625"/>
            <a:ext cx="1333500" cy="188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4950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altLang="en-US" dirty="0" smtClean="0"/>
              <a:t>Money Growth and Inflation</a:t>
            </a:r>
          </a:p>
        </p:txBody>
      </p:sp>
      <p:sp>
        <p:nvSpPr>
          <p:cNvPr id="20483" name="Rectangle 3"/>
          <p:cNvSpPr>
            <a:spLocks noGrp="1" noChangeArrowheads="1"/>
          </p:cNvSpPr>
          <p:nvPr>
            <p:ph idx="1"/>
          </p:nvPr>
        </p:nvSpPr>
        <p:spPr/>
        <p:txBody>
          <a:bodyPr/>
          <a:lstStyle/>
          <a:p>
            <a:r>
              <a:rPr lang="en-US" altLang="en-US" dirty="0" smtClean="0"/>
              <a:t>In chapter 11, we saw how </a:t>
            </a:r>
            <a:r>
              <a:rPr lang="en-US" altLang="en-US" b="1" dirty="0" smtClean="0"/>
              <a:t>money</a:t>
            </a:r>
            <a:r>
              <a:rPr lang="en-US" altLang="en-US" dirty="0" smtClean="0"/>
              <a:t> is defined and measured.</a:t>
            </a:r>
          </a:p>
          <a:p>
            <a:r>
              <a:rPr lang="en-US" altLang="en-US" dirty="0" smtClean="0"/>
              <a:t>In chapter 6 we saw how the </a:t>
            </a:r>
            <a:r>
              <a:rPr lang="en-US" altLang="en-US" b="1" dirty="0" smtClean="0"/>
              <a:t>price level</a:t>
            </a:r>
            <a:r>
              <a:rPr lang="en-US" altLang="en-US" dirty="0" smtClean="0"/>
              <a:t> and its </a:t>
            </a:r>
            <a:r>
              <a:rPr lang="en-US" altLang="en-US" b="1" dirty="0" smtClean="0"/>
              <a:t>rate of inflation</a:t>
            </a:r>
            <a:r>
              <a:rPr lang="en-US" altLang="en-US" dirty="0" smtClean="0"/>
              <a:t> are defined and measured.</a:t>
            </a:r>
          </a:p>
          <a:p>
            <a:r>
              <a:rPr lang="en-US" altLang="en-US" dirty="0" smtClean="0"/>
              <a:t>In this chapter, we will see that the quantity of money determines the price level in the long run.</a:t>
            </a:r>
          </a:p>
          <a:p>
            <a:pPr>
              <a:buClr>
                <a:srgbClr val="000000"/>
              </a:buClr>
            </a:pPr>
            <a:r>
              <a:rPr lang="en-US" altLang="en-US" dirty="0" smtClean="0"/>
              <a:t>The </a:t>
            </a:r>
            <a:r>
              <a:rPr lang="en-US" altLang="en-US" i="1" dirty="0" smtClean="0">
                <a:solidFill>
                  <a:srgbClr val="25A9A6"/>
                </a:solidFill>
              </a:rPr>
              <a:t>quantity theory of money </a:t>
            </a:r>
            <a:r>
              <a:rPr lang="en-US" altLang="en-US" dirty="0" smtClean="0"/>
              <a:t>explains the long-run determinants of the price level and the inflation rate.</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normAutofit/>
          </a:bodyPr>
          <a:lstStyle/>
          <a:p>
            <a:r>
              <a:rPr lang="en-US" altLang="en-US" sz="1800" b="1" dirty="0" smtClean="0">
                <a:solidFill>
                  <a:srgbClr val="C00000"/>
                </a:solidFill>
                <a:latin typeface="+mn-lt"/>
              </a:rPr>
              <a:t>THE CLASSICAL THEORY OF INFLATION:</a:t>
            </a:r>
            <a:br>
              <a:rPr lang="en-US" altLang="en-US" sz="1800" b="1" dirty="0" smtClean="0">
                <a:solidFill>
                  <a:srgbClr val="C00000"/>
                </a:solidFill>
                <a:latin typeface="+mn-lt"/>
              </a:rPr>
            </a:br>
            <a:r>
              <a:rPr lang="en-US" altLang="en-US" sz="3600" dirty="0" smtClean="0">
                <a:latin typeface="+mn-lt"/>
              </a:rPr>
              <a:t>The </a:t>
            </a:r>
            <a:r>
              <a:rPr lang="en-US" altLang="en-US" sz="3600" dirty="0">
                <a:latin typeface="+mn-lt"/>
              </a:rPr>
              <a:t>Classical </a:t>
            </a:r>
            <a:r>
              <a:rPr lang="en-US" altLang="en-US" sz="3600" dirty="0" smtClean="0">
                <a:latin typeface="+mn-lt"/>
              </a:rPr>
              <a:t>Dichotomy</a:t>
            </a:r>
            <a:endParaRPr lang="en-US" altLang="en-US" sz="3600" dirty="0">
              <a:latin typeface="+mn-lt"/>
            </a:endParaRPr>
          </a:p>
        </p:txBody>
      </p:sp>
      <p:sp>
        <p:nvSpPr>
          <p:cNvPr id="49155" name="Rectangle 3"/>
          <p:cNvSpPr>
            <a:spLocks noGrp="1" noChangeArrowheads="1"/>
          </p:cNvSpPr>
          <p:nvPr>
            <p:ph idx="1"/>
          </p:nvPr>
        </p:nvSpPr>
        <p:spPr/>
        <p:txBody>
          <a:bodyPr/>
          <a:lstStyle/>
          <a:p>
            <a:pPr>
              <a:buClr>
                <a:srgbClr val="000000"/>
              </a:buClr>
            </a:pPr>
            <a:r>
              <a:rPr lang="en-US" altLang="en-US" i="1" dirty="0" smtClean="0">
                <a:solidFill>
                  <a:srgbClr val="C00000"/>
                </a:solidFill>
              </a:rPr>
              <a:t>Nominal variables</a:t>
            </a:r>
            <a:r>
              <a:rPr lang="en-US" altLang="en-US" i="1" dirty="0" smtClean="0">
                <a:solidFill>
                  <a:srgbClr val="25A9A6"/>
                </a:solidFill>
              </a:rPr>
              <a:t> </a:t>
            </a:r>
            <a:r>
              <a:rPr lang="en-US" altLang="en-US" dirty="0" smtClean="0"/>
              <a:t>are variables measured in monetary units.</a:t>
            </a:r>
          </a:p>
          <a:p>
            <a:pPr>
              <a:buClr>
                <a:srgbClr val="000000"/>
              </a:buClr>
            </a:pPr>
            <a:r>
              <a:rPr lang="en-US" altLang="en-US" i="1" dirty="0" smtClean="0">
                <a:solidFill>
                  <a:srgbClr val="C00000"/>
                </a:solidFill>
              </a:rPr>
              <a:t>Real variables</a:t>
            </a:r>
            <a:r>
              <a:rPr lang="en-US" altLang="en-US" i="1" dirty="0" smtClean="0">
                <a:solidFill>
                  <a:srgbClr val="25A9A6"/>
                </a:solidFill>
              </a:rPr>
              <a:t> </a:t>
            </a:r>
            <a:r>
              <a:rPr lang="en-US" altLang="en-US" dirty="0" smtClean="0"/>
              <a:t>are variables measured in physical units (and are adjusted for inflation).</a:t>
            </a:r>
          </a:p>
          <a:p>
            <a:pPr>
              <a:buClr>
                <a:srgbClr val="000000"/>
              </a:buClr>
            </a:pPr>
            <a:endParaRPr lang="en-US" altLang="en-US" dirty="0"/>
          </a:p>
          <a:p>
            <a:pPr>
              <a:buClr>
                <a:srgbClr val="000000"/>
              </a:buClr>
            </a:pPr>
            <a:r>
              <a:rPr lang="en-US" altLang="en-US" i="1" dirty="0" smtClean="0"/>
              <a:t>Key Idea</a:t>
            </a:r>
            <a:r>
              <a:rPr lang="en-US" altLang="en-US" dirty="0" smtClean="0"/>
              <a:t>: According to the </a:t>
            </a:r>
            <a:r>
              <a:rPr lang="en-US" altLang="en-US" i="1" dirty="0" smtClean="0">
                <a:solidFill>
                  <a:srgbClr val="C00000"/>
                </a:solidFill>
              </a:rPr>
              <a:t>classical dichotomy</a:t>
            </a:r>
            <a:r>
              <a:rPr lang="en-US" altLang="en-US" dirty="0" smtClean="0"/>
              <a:t>, different economic forces affect real and nominal variables.</a:t>
            </a:r>
          </a:p>
          <a:p>
            <a:pPr>
              <a:buClr>
                <a:srgbClr val="000000"/>
              </a:buClr>
            </a:pPr>
            <a:endParaRPr lang="en-US" altLang="en-US" dirty="0" smtClean="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r>
              <a:rPr lang="en-US" altLang="en-US" sz="1800" b="1" dirty="0">
                <a:solidFill>
                  <a:srgbClr val="C00000"/>
                </a:solidFill>
                <a:latin typeface="+mn-lt"/>
              </a:rPr>
              <a:t>THE CLASSICAL THEORY OF INFLATION:</a:t>
            </a:r>
            <a:br>
              <a:rPr lang="en-US" altLang="en-US" sz="1800" b="1" dirty="0">
                <a:solidFill>
                  <a:srgbClr val="C00000"/>
                </a:solidFill>
                <a:latin typeface="+mn-lt"/>
              </a:rPr>
            </a:br>
            <a:r>
              <a:rPr lang="en-US" altLang="en-US" sz="3600" dirty="0" smtClean="0">
                <a:latin typeface="+mn-lt"/>
              </a:rPr>
              <a:t>Monetary </a:t>
            </a:r>
            <a:r>
              <a:rPr lang="en-US" altLang="en-US" sz="3600" dirty="0">
                <a:latin typeface="+mn-lt"/>
              </a:rPr>
              <a:t>Neutrality</a:t>
            </a:r>
          </a:p>
        </p:txBody>
      </p:sp>
      <p:sp>
        <p:nvSpPr>
          <p:cNvPr id="51203" name="Rectangle 3"/>
          <p:cNvSpPr>
            <a:spLocks noGrp="1" noChangeArrowheads="1"/>
          </p:cNvSpPr>
          <p:nvPr>
            <p:ph idx="1"/>
          </p:nvPr>
        </p:nvSpPr>
        <p:spPr>
          <a:xfrm>
            <a:off x="838200" y="1825625"/>
            <a:ext cx="9537700" cy="4351338"/>
          </a:xfrm>
        </p:spPr>
        <p:txBody>
          <a:bodyPr/>
          <a:lstStyle/>
          <a:p>
            <a:r>
              <a:rPr lang="en-US" altLang="en-US" i="1" dirty="0" smtClean="0"/>
              <a:t>Key Idea</a:t>
            </a:r>
            <a:r>
              <a:rPr lang="en-US" altLang="en-US" dirty="0" smtClean="0"/>
              <a:t>: According to David Hume (1711-1776) and others, </a:t>
            </a:r>
            <a:r>
              <a:rPr lang="en-US" altLang="en-US" dirty="0" smtClean="0">
                <a:solidFill>
                  <a:srgbClr val="0070C0"/>
                </a:solidFill>
              </a:rPr>
              <a:t>real economic variables are </a:t>
            </a:r>
            <a:r>
              <a:rPr lang="en-US" altLang="en-US" i="1" dirty="0" smtClean="0">
                <a:solidFill>
                  <a:srgbClr val="0070C0"/>
                </a:solidFill>
              </a:rPr>
              <a:t>not affected </a:t>
            </a:r>
            <a:r>
              <a:rPr lang="en-US" altLang="en-US" dirty="0" smtClean="0">
                <a:solidFill>
                  <a:srgbClr val="0070C0"/>
                </a:solidFill>
              </a:rPr>
              <a:t>by changes in the money supply</a:t>
            </a:r>
            <a:r>
              <a:rPr lang="en-US" altLang="en-US" dirty="0" smtClean="0"/>
              <a:t>.</a:t>
            </a:r>
          </a:p>
          <a:p>
            <a:r>
              <a:rPr lang="en-US" altLang="en-US" dirty="0" smtClean="0"/>
              <a:t>Changes in the money supply affect nominal variables but not real variables.</a:t>
            </a:r>
          </a:p>
          <a:p>
            <a:r>
              <a:rPr lang="en-US" altLang="en-US" dirty="0" smtClean="0"/>
              <a:t>This feature of the classical theory of inflation is called </a:t>
            </a:r>
            <a:r>
              <a:rPr lang="en-US" altLang="en-US" dirty="0" smtClean="0">
                <a:solidFill>
                  <a:srgbClr val="0070C0"/>
                </a:solidFill>
              </a:rPr>
              <a:t>monetary neutrality</a:t>
            </a:r>
            <a:r>
              <a:rPr lang="en-US" altLang="en-US" dirty="0" smtClean="0"/>
              <a:t>.</a:t>
            </a:r>
          </a:p>
        </p:txBody>
      </p:sp>
      <p:pic>
        <p:nvPicPr>
          <p:cNvPr id="51204" name="Picture 5" descr="Hu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14123" y="1825625"/>
            <a:ext cx="14097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r>
              <a:rPr lang="en-US" altLang="en-US" sz="1800" b="1" dirty="0">
                <a:solidFill>
                  <a:srgbClr val="C00000"/>
                </a:solidFill>
              </a:rPr>
              <a:t>THE CLASSICAL THEORY OF INFLATION:</a:t>
            </a:r>
            <a:br>
              <a:rPr lang="en-US" altLang="en-US" sz="1800" b="1" dirty="0">
                <a:solidFill>
                  <a:srgbClr val="C00000"/>
                </a:solidFill>
              </a:rPr>
            </a:br>
            <a:r>
              <a:rPr lang="en-US" altLang="en-US" sz="3600" dirty="0" smtClean="0"/>
              <a:t>Monetary </a:t>
            </a:r>
            <a:r>
              <a:rPr lang="en-US" altLang="en-US" sz="3600" dirty="0"/>
              <a:t>Neutrality</a:t>
            </a:r>
          </a:p>
        </p:txBody>
      </p:sp>
      <p:sp>
        <p:nvSpPr>
          <p:cNvPr id="53251" name="Rectangle 3"/>
          <p:cNvSpPr>
            <a:spLocks noGrp="1" noChangeArrowheads="1"/>
          </p:cNvSpPr>
          <p:nvPr>
            <p:ph idx="1"/>
          </p:nvPr>
        </p:nvSpPr>
        <p:spPr/>
        <p:txBody>
          <a:bodyPr/>
          <a:lstStyle/>
          <a:p>
            <a:pPr>
              <a:buClr>
                <a:srgbClr val="000000"/>
              </a:buClr>
            </a:pPr>
            <a:r>
              <a:rPr lang="en-US" altLang="en-US" dirty="0" smtClean="0"/>
              <a:t>The inability of changes in the quantity of money to affect real variables is called </a:t>
            </a:r>
            <a:r>
              <a:rPr lang="en-US" altLang="en-US" i="1" dirty="0" smtClean="0">
                <a:solidFill>
                  <a:srgbClr val="25A9A6"/>
                </a:solidFill>
              </a:rPr>
              <a:t>monetary neutrality</a:t>
            </a:r>
            <a:r>
              <a:rPr lang="en-US" altLang="en-US" dirty="0" smtClean="0"/>
              <a:t>.</a:t>
            </a:r>
          </a:p>
          <a:p>
            <a:pPr>
              <a:buClr>
                <a:srgbClr val="000000"/>
              </a:buClr>
            </a:pPr>
            <a:r>
              <a:rPr lang="en-US" altLang="en-US" dirty="0" smtClean="0"/>
              <a:t>Monetary neutrality is thought by most economists to prevail in the long run.</a:t>
            </a:r>
          </a:p>
          <a:p>
            <a:pPr lvl="1">
              <a:buClr>
                <a:srgbClr val="000000"/>
              </a:buClr>
            </a:pPr>
            <a:r>
              <a:rPr lang="en-US" altLang="en-US" dirty="0" smtClean="0"/>
              <a:t>That is why we could study real variables, such as GDP, saving, investment, the real interest rate, the unemployment rate, etc., in an earlier part of our textbook (“The Real Economy in the Long Run”) </a:t>
            </a:r>
            <a:r>
              <a:rPr lang="en-US" altLang="en-US" i="1" dirty="0" smtClean="0"/>
              <a:t>before</a:t>
            </a:r>
            <a:r>
              <a:rPr lang="en-US" altLang="en-US" dirty="0" smtClean="0"/>
              <a:t> we began studying money in the current part (“Money and Prices in the Long Run”).</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5298" name="Title 1"/>
          <p:cNvSpPr>
            <a:spLocks noGrp="1"/>
          </p:cNvSpPr>
          <p:nvPr>
            <p:ph type="title"/>
          </p:nvPr>
        </p:nvSpPr>
        <p:spPr/>
        <p:txBody>
          <a:bodyPr>
            <a:normAutofit/>
          </a:bodyPr>
          <a:lstStyle/>
          <a:p>
            <a:r>
              <a:rPr lang="en-US" altLang="en-US" sz="2400" b="1" dirty="0">
                <a:solidFill>
                  <a:srgbClr val="C00000"/>
                </a:solidFill>
              </a:rPr>
              <a:t>THE CLASSICAL THEORY OF INFLATION:</a:t>
            </a:r>
            <a:br>
              <a:rPr lang="en-US" altLang="en-US" sz="2400" b="1" dirty="0">
                <a:solidFill>
                  <a:srgbClr val="C00000"/>
                </a:solidFill>
              </a:rPr>
            </a:br>
            <a:r>
              <a:rPr lang="en-US" altLang="en-US" dirty="0" smtClean="0"/>
              <a:t>Velocity and the Quantity Equation</a:t>
            </a:r>
          </a:p>
        </p:txBody>
      </p:sp>
      <p:sp>
        <p:nvSpPr>
          <p:cNvPr id="55299" name="Content Placeholder 2"/>
          <p:cNvSpPr>
            <a:spLocks noGrp="1"/>
          </p:cNvSpPr>
          <p:nvPr>
            <p:ph idx="1"/>
          </p:nvPr>
        </p:nvSpPr>
        <p:spPr/>
        <p:txBody>
          <a:bodyPr/>
          <a:lstStyle/>
          <a:p>
            <a:r>
              <a:rPr lang="en-US" altLang="en-US" dirty="0" smtClean="0"/>
              <a:t>The classical theory of inflation—also called the quantity theory of </a:t>
            </a:r>
            <a:r>
              <a:rPr lang="en-US" altLang="en-US" dirty="0"/>
              <a:t>money—can </a:t>
            </a:r>
            <a:r>
              <a:rPr lang="en-US" altLang="en-US" dirty="0" smtClean="0"/>
              <a:t>also be expressed algebraically as the </a:t>
            </a:r>
            <a:r>
              <a:rPr lang="en-US" altLang="en-US" i="1" dirty="0" smtClean="0"/>
              <a:t>quantity equation</a:t>
            </a:r>
            <a:r>
              <a:rPr lang="en-US" altLang="en-US" dirty="0" smtClean="0"/>
              <a:t>.</a:t>
            </a:r>
          </a:p>
          <a:p>
            <a:endParaRPr lang="en-US" alt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r>
              <a:rPr lang="en-US" altLang="en-US" sz="1800" b="1" dirty="0" smtClean="0">
                <a:solidFill>
                  <a:srgbClr val="C00000"/>
                </a:solidFill>
              </a:rPr>
              <a:t>THE CLASSICAL THEORY OF INFLATION:</a:t>
            </a:r>
            <a:br>
              <a:rPr lang="en-US" altLang="en-US" sz="1800" b="1" dirty="0" smtClean="0">
                <a:solidFill>
                  <a:srgbClr val="C00000"/>
                </a:solidFill>
              </a:rPr>
            </a:br>
            <a:r>
              <a:rPr lang="en-US" altLang="en-US" sz="3600" dirty="0" smtClean="0"/>
              <a:t>Velocity and the Quantity Equation</a:t>
            </a:r>
            <a:endParaRPr lang="en-US" altLang="en-US" sz="3600" dirty="0"/>
          </a:p>
        </p:txBody>
      </p:sp>
      <p:sp>
        <p:nvSpPr>
          <p:cNvPr id="56323" name="Rectangle 3"/>
          <p:cNvSpPr>
            <a:spLocks noGrp="1" noChangeArrowheads="1"/>
          </p:cNvSpPr>
          <p:nvPr>
            <p:ph idx="1"/>
          </p:nvPr>
        </p:nvSpPr>
        <p:spPr/>
        <p:txBody>
          <a:bodyPr>
            <a:noAutofit/>
          </a:bodyPr>
          <a:lstStyle/>
          <a:p>
            <a:pPr>
              <a:buClr>
                <a:srgbClr val="000000"/>
              </a:buClr>
            </a:pPr>
            <a:r>
              <a:rPr lang="en-US" altLang="en-US" dirty="0" smtClean="0"/>
              <a:t>The </a:t>
            </a:r>
            <a:r>
              <a:rPr lang="en-US" altLang="en-US" i="1" dirty="0" smtClean="0">
                <a:solidFill>
                  <a:srgbClr val="C00000"/>
                </a:solidFill>
              </a:rPr>
              <a:t>velocity of money </a:t>
            </a:r>
            <a:r>
              <a:rPr lang="en-US" altLang="en-US" dirty="0" smtClean="0"/>
              <a:t>is the speed at which the typical dollar bill travels around the economy from person to </a:t>
            </a:r>
            <a:r>
              <a:rPr lang="en-US" altLang="en-US" dirty="0"/>
              <a:t>person </a:t>
            </a:r>
            <a:r>
              <a:rPr lang="en-US" altLang="en-US" dirty="0" smtClean="0"/>
              <a:t>in a year. </a:t>
            </a:r>
          </a:p>
          <a:p>
            <a:pPr>
              <a:buClr>
                <a:srgbClr val="000000"/>
              </a:buClr>
            </a:pPr>
            <a:r>
              <a:rPr lang="en-US" altLang="en-US" dirty="0" smtClean="0"/>
              <a:t>Therefore, the velocity of money, </a:t>
            </a:r>
            <a:r>
              <a:rPr lang="en-US" altLang="en-US" i="1" dirty="0" smtClean="0"/>
              <a:t>V</a:t>
            </a:r>
            <a:r>
              <a:rPr lang="en-US" altLang="en-US" dirty="0" smtClean="0"/>
              <a:t>, is the number of times per year that a typical dollar bill is used to buy goods and services. </a:t>
            </a:r>
          </a:p>
          <a:p>
            <a:pPr>
              <a:buClr>
                <a:srgbClr val="000000"/>
              </a:buClr>
            </a:pPr>
            <a:r>
              <a:rPr lang="en-US" altLang="en-US" dirty="0" smtClean="0"/>
              <a:t>Therefore, </a:t>
            </a:r>
            <a:r>
              <a:rPr lang="en-US" altLang="en-US" i="1" dirty="0" smtClean="0"/>
              <a:t>V</a:t>
            </a:r>
            <a:r>
              <a:rPr lang="en-US" altLang="en-US" dirty="0" smtClean="0"/>
              <a:t> is the dollar value of the goods and services purchased with a single dollar bill in a year.</a:t>
            </a:r>
          </a:p>
          <a:p>
            <a:pPr>
              <a:buClr>
                <a:srgbClr val="000000"/>
              </a:buClr>
            </a:pPr>
            <a:r>
              <a:rPr lang="en-US" altLang="en-US" dirty="0" smtClean="0"/>
              <a:t>Therefore, if the economy’s quantity of money is </a:t>
            </a:r>
            <a:r>
              <a:rPr lang="en-US" altLang="en-US" i="1" dirty="0" smtClean="0"/>
              <a:t>M</a:t>
            </a:r>
            <a:r>
              <a:rPr lang="en-US" altLang="en-US" dirty="0" smtClean="0"/>
              <a:t> dollars, then the dollar value of the goods and services purchased with </a:t>
            </a:r>
            <a:r>
              <a:rPr lang="en-US" altLang="en-US" i="1" dirty="0" smtClean="0"/>
              <a:t>M</a:t>
            </a:r>
            <a:r>
              <a:rPr lang="en-US" altLang="en-US" dirty="0" smtClean="0"/>
              <a:t> dollars in a year must be </a:t>
            </a:r>
            <a:r>
              <a:rPr lang="en-US" altLang="en-US" i="1" dirty="0" smtClean="0"/>
              <a:t>M</a:t>
            </a:r>
            <a:r>
              <a:rPr lang="en-US" altLang="en-US" dirty="0" smtClean="0"/>
              <a:t> × </a:t>
            </a:r>
            <a:r>
              <a:rPr lang="en-US" altLang="en-US" i="1" dirty="0" smtClean="0"/>
              <a:t>V</a:t>
            </a:r>
            <a:r>
              <a:rPr lang="en-US" altLang="en-US" dirty="0" smtClean="0"/>
              <a:t> dollars.</a:t>
            </a:r>
          </a:p>
          <a:p>
            <a:pPr>
              <a:buClr>
                <a:srgbClr val="000000"/>
              </a:buClr>
            </a:pPr>
            <a:r>
              <a:rPr lang="en-US" altLang="en-US" dirty="0" smtClean="0"/>
              <a:t>Therefore, </a:t>
            </a:r>
            <a:r>
              <a:rPr lang="en-US" altLang="en-US" i="1" dirty="0" smtClean="0">
                <a:solidFill>
                  <a:srgbClr val="0070C0"/>
                </a:solidFill>
              </a:rPr>
              <a:t>M</a:t>
            </a:r>
            <a:r>
              <a:rPr lang="en-US" altLang="en-US" dirty="0" smtClean="0">
                <a:solidFill>
                  <a:srgbClr val="0070C0"/>
                </a:solidFill>
              </a:rPr>
              <a:t> × </a:t>
            </a:r>
            <a:r>
              <a:rPr lang="en-US" altLang="en-US" i="1" dirty="0" smtClean="0">
                <a:solidFill>
                  <a:srgbClr val="0070C0"/>
                </a:solidFill>
              </a:rPr>
              <a:t>V</a:t>
            </a:r>
            <a:r>
              <a:rPr lang="en-US" altLang="en-US" dirty="0" smtClean="0">
                <a:solidFill>
                  <a:srgbClr val="0070C0"/>
                </a:solidFill>
              </a:rPr>
              <a:t> must be equal to the country’s nominal GDP</a:t>
            </a:r>
            <a:r>
              <a:rPr lang="en-US" altLang="en-US" dirty="0" smtClean="0"/>
              <a:t>.</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r>
              <a:rPr lang="en-US" altLang="en-US" sz="1800" b="1" dirty="0" smtClean="0">
                <a:solidFill>
                  <a:srgbClr val="C00000"/>
                </a:solidFill>
              </a:rPr>
              <a:t>THE CLASSICAL THEORY OF INFLATION:</a:t>
            </a:r>
            <a:br>
              <a:rPr lang="en-US" altLang="en-US" sz="1800" b="1" dirty="0" smtClean="0">
                <a:solidFill>
                  <a:srgbClr val="C00000"/>
                </a:solidFill>
              </a:rPr>
            </a:br>
            <a:r>
              <a:rPr lang="en-US" altLang="en-US" sz="3600" dirty="0" smtClean="0"/>
              <a:t>Velocity and the Quantity Equation</a:t>
            </a:r>
            <a:endParaRPr lang="en-US" altLang="en-US" sz="3600" dirty="0"/>
          </a:p>
        </p:txBody>
      </p:sp>
      <mc:AlternateContent xmlns:mc="http://schemas.openxmlformats.org/markup-compatibility/2006" xmlns:a14="http://schemas.microsoft.com/office/drawing/2010/main">
        <mc:Choice Requires="a14">
          <p:sp>
            <p:nvSpPr>
              <p:cNvPr id="58371" name="Rectangle 3"/>
              <p:cNvSpPr>
                <a:spLocks noGrp="1" noChangeArrowheads="1"/>
              </p:cNvSpPr>
              <p:nvPr>
                <p:ph idx="1"/>
              </p:nvPr>
            </p:nvSpPr>
            <p:spPr/>
            <p:txBody>
              <a:bodyPr/>
              <a:lstStyle/>
              <a:p>
                <a:pPr>
                  <a:buClr>
                    <a:srgbClr val="000000"/>
                  </a:buClr>
                </a:pPr>
                <a:r>
                  <a:rPr lang="en-US" altLang="en-US" dirty="0" smtClean="0">
                    <a:cs typeface="Times New Roman" panose="02020603050405020304" pitchFamily="18" charset="0"/>
                  </a:rPr>
                  <a:t>Recall that the overall price level, </a:t>
                </a:r>
                <a:r>
                  <a:rPr lang="en-US" altLang="en-US" i="1" dirty="0" smtClean="0">
                    <a:cs typeface="Times New Roman" panose="02020603050405020304" pitchFamily="18" charset="0"/>
                  </a:rPr>
                  <a:t>P</a:t>
                </a:r>
                <a:r>
                  <a:rPr lang="en-US" altLang="en-US" dirty="0" smtClean="0">
                    <a:cs typeface="Times New Roman" panose="02020603050405020304" pitchFamily="18" charset="0"/>
                  </a:rPr>
                  <a:t>, can be interpreted as the GDP deflator</a:t>
                </a:r>
              </a:p>
              <a:p>
                <a:pPr>
                  <a:buClr>
                    <a:srgbClr val="000000"/>
                  </a:buClr>
                </a:pPr>
                <a:r>
                  <a:rPr lang="en-US" altLang="en-US" dirty="0" smtClean="0">
                    <a:cs typeface="Times New Roman" panose="02020603050405020304" pitchFamily="18" charset="0"/>
                  </a:rPr>
                  <a:t>That is, </a:t>
                </a:r>
                <a:r>
                  <a:rPr lang="en-US" altLang="en-US" i="1" dirty="0" smtClean="0">
                    <a:cs typeface="Times New Roman" panose="02020603050405020304" pitchFamily="18" charset="0"/>
                  </a:rPr>
                  <a:t>P</a:t>
                </a:r>
                <a:r>
                  <a:rPr lang="en-US" altLang="en-US" dirty="0" smtClean="0">
                    <a:cs typeface="Times New Roman" panose="02020603050405020304" pitchFamily="18" charset="0"/>
                  </a:rPr>
                  <a:t> = GDP deflator = </a:t>
                </a:r>
                <a14:m>
                  <m:oMath xmlns:m="http://schemas.openxmlformats.org/officeDocument/2006/math">
                    <m:f>
                      <m:fPr>
                        <m:ctrlPr>
                          <a:rPr lang="en-US" altLang="en-US" i="1" smtClean="0">
                            <a:latin typeface="Cambria Math" panose="02040503050406030204" pitchFamily="18" charset="0"/>
                            <a:cs typeface="Times New Roman" panose="02020603050405020304" pitchFamily="18" charset="0"/>
                          </a:rPr>
                        </m:ctrlPr>
                      </m:fPr>
                      <m:num>
                        <m:r>
                          <m:rPr>
                            <m:nor/>
                          </m:rPr>
                          <a:rPr lang="en-US" altLang="en-US" b="0" i="0" smtClean="0">
                            <a:latin typeface="Cambria Math" panose="02040503050406030204" pitchFamily="18" charset="0"/>
                            <a:cs typeface="Times New Roman" panose="02020603050405020304" pitchFamily="18" charset="0"/>
                          </a:rPr>
                          <m:t>Nominal</m:t>
                        </m:r>
                        <m:r>
                          <m:rPr>
                            <m:nor/>
                          </m:rPr>
                          <a:rPr lang="en-US" altLang="en-US" b="0" i="0" smtClean="0">
                            <a:latin typeface="Cambria Math" panose="02040503050406030204" pitchFamily="18" charset="0"/>
                            <a:cs typeface="Times New Roman" panose="02020603050405020304" pitchFamily="18" charset="0"/>
                          </a:rPr>
                          <m:t> </m:t>
                        </m:r>
                        <m:r>
                          <m:rPr>
                            <m:nor/>
                          </m:rPr>
                          <a:rPr lang="en-US" altLang="en-US" b="0" i="0" smtClean="0">
                            <a:latin typeface="Cambria Math" panose="02040503050406030204" pitchFamily="18" charset="0"/>
                            <a:cs typeface="Times New Roman" panose="02020603050405020304" pitchFamily="18" charset="0"/>
                          </a:rPr>
                          <m:t>GDP</m:t>
                        </m:r>
                      </m:num>
                      <m:den>
                        <m:r>
                          <m:rPr>
                            <m:nor/>
                          </m:rPr>
                          <a:rPr lang="en-US" altLang="en-US" b="0" i="0" smtClean="0">
                            <a:latin typeface="Cambria Math" panose="02040503050406030204" pitchFamily="18" charset="0"/>
                            <a:cs typeface="Times New Roman" panose="02020603050405020304" pitchFamily="18" charset="0"/>
                          </a:rPr>
                          <m:t>Real</m:t>
                        </m:r>
                        <m:r>
                          <m:rPr>
                            <m:nor/>
                          </m:rPr>
                          <a:rPr lang="en-US" altLang="en-US" b="0" i="0" smtClean="0">
                            <a:latin typeface="Cambria Math" panose="02040503050406030204" pitchFamily="18" charset="0"/>
                            <a:cs typeface="Times New Roman" panose="02020603050405020304" pitchFamily="18" charset="0"/>
                          </a:rPr>
                          <m:t> </m:t>
                        </m:r>
                        <m:r>
                          <m:rPr>
                            <m:nor/>
                          </m:rPr>
                          <a:rPr lang="en-US" altLang="en-US" b="0" i="0" smtClean="0">
                            <a:latin typeface="Cambria Math" panose="02040503050406030204" pitchFamily="18" charset="0"/>
                            <a:cs typeface="Times New Roman" panose="02020603050405020304" pitchFamily="18" charset="0"/>
                          </a:rPr>
                          <m:t>GDP</m:t>
                        </m:r>
                      </m:den>
                    </m:f>
                  </m:oMath>
                </a14:m>
                <a:r>
                  <a:rPr lang="en-US" altLang="en-US" dirty="0" smtClean="0">
                    <a:cs typeface="Times New Roman" panose="02020603050405020304" pitchFamily="18" charset="0"/>
                  </a:rPr>
                  <a:t>.</a:t>
                </a:r>
              </a:p>
              <a:p>
                <a:pPr>
                  <a:buClr>
                    <a:srgbClr val="000000"/>
                  </a:buClr>
                </a:pPr>
                <a:r>
                  <a:rPr lang="en-US" altLang="en-US" dirty="0" smtClean="0">
                    <a:cs typeface="Times New Roman" panose="02020603050405020304" pitchFamily="18" charset="0"/>
                  </a:rPr>
                  <a:t>Therefore, GDP deflator × Real GDP = Nominal GDP</a:t>
                </a:r>
              </a:p>
              <a:p>
                <a:pPr>
                  <a:buClr>
                    <a:srgbClr val="000000"/>
                  </a:buClr>
                </a:pPr>
                <a:r>
                  <a:rPr lang="en-US" altLang="en-US" dirty="0" smtClean="0">
                    <a:cs typeface="Times New Roman" panose="02020603050405020304" pitchFamily="18" charset="0"/>
                  </a:rPr>
                  <a:t>Therefore, </a:t>
                </a:r>
                <a:r>
                  <a:rPr lang="en-US" altLang="en-US" i="1" dirty="0" smtClean="0">
                    <a:solidFill>
                      <a:srgbClr val="0070C0"/>
                    </a:solidFill>
                    <a:cs typeface="Times New Roman" panose="02020603050405020304" pitchFamily="18" charset="0"/>
                  </a:rPr>
                  <a:t>P</a:t>
                </a:r>
                <a:r>
                  <a:rPr lang="en-US" altLang="en-US" dirty="0" smtClean="0">
                    <a:solidFill>
                      <a:srgbClr val="0070C0"/>
                    </a:solidFill>
                    <a:cs typeface="Times New Roman" panose="02020603050405020304" pitchFamily="18" charset="0"/>
                  </a:rPr>
                  <a:t> × </a:t>
                </a:r>
                <a:r>
                  <a:rPr lang="en-US" altLang="en-US" i="1" dirty="0" smtClean="0">
                    <a:solidFill>
                      <a:srgbClr val="0070C0"/>
                    </a:solidFill>
                    <a:cs typeface="Times New Roman" panose="02020603050405020304" pitchFamily="18" charset="0"/>
                  </a:rPr>
                  <a:t>Y</a:t>
                </a:r>
                <a:r>
                  <a:rPr lang="en-US" altLang="en-US" dirty="0" smtClean="0">
                    <a:solidFill>
                      <a:srgbClr val="0070C0"/>
                    </a:solidFill>
                    <a:cs typeface="Times New Roman" panose="02020603050405020304" pitchFamily="18" charset="0"/>
                  </a:rPr>
                  <a:t> = Nominal GDP</a:t>
                </a:r>
                <a:r>
                  <a:rPr lang="en-US" altLang="en-US" dirty="0" smtClean="0">
                    <a:cs typeface="Times New Roman" panose="02020603050405020304" pitchFamily="18" charset="0"/>
                  </a:rPr>
                  <a:t>.</a:t>
                </a:r>
              </a:p>
            </p:txBody>
          </p:sp>
        </mc:Choice>
        <mc:Fallback xmlns="">
          <p:sp>
            <p:nvSpPr>
              <p:cNvPr id="58371" name="Rectangle 3"/>
              <p:cNvSpPr>
                <a:spLocks noGrp="1" noRot="1" noChangeAspect="1" noMove="1" noResize="1" noEditPoints="1" noAdjustHandles="1" noChangeArrowheads="1" noChangeShapeType="1" noTextEdit="1"/>
              </p:cNvSpPr>
              <p:nvPr>
                <p:ph idx="1"/>
              </p:nvPr>
            </p:nvSpPr>
            <p:spPr>
              <a:blipFill>
                <a:blip r:embed="rId3"/>
                <a:stretch>
                  <a:fillRect l="-1043" t="-2241"/>
                </a:stretch>
              </a:blipFill>
            </p:spPr>
            <p:txBody>
              <a:bodyPr/>
              <a:lstStyle/>
              <a:p>
                <a:r>
                  <a:rPr lang="en-US">
                    <a:noFill/>
                  </a:rPr>
                  <a:t> </a:t>
                </a:r>
              </a:p>
            </p:txBody>
          </p:sp>
        </mc:Fallback>
      </mc:AlternateContent>
    </p:spTree>
    <p:extLst>
      <p:ext uri="{BB962C8B-B14F-4D97-AF65-F5344CB8AC3E}">
        <p14:creationId xmlns:p14="http://schemas.microsoft.com/office/powerpoint/2010/main" val="285352914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r>
              <a:rPr lang="en-US" altLang="en-US" sz="1800" b="1" dirty="0" smtClean="0">
                <a:solidFill>
                  <a:srgbClr val="C00000"/>
                </a:solidFill>
              </a:rPr>
              <a:t>THE CLASSICAL THEORY OF INFLATION:</a:t>
            </a:r>
            <a:br>
              <a:rPr lang="en-US" altLang="en-US" sz="1800" b="1" dirty="0" smtClean="0">
                <a:solidFill>
                  <a:srgbClr val="C00000"/>
                </a:solidFill>
              </a:rPr>
            </a:br>
            <a:r>
              <a:rPr lang="en-US" altLang="en-US" sz="3600" dirty="0" smtClean="0"/>
              <a:t>Velocity and the Quantity Equation</a:t>
            </a:r>
            <a:endParaRPr lang="en-US" altLang="en-US" sz="3600" dirty="0"/>
          </a:p>
        </p:txBody>
      </p:sp>
      <p:sp>
        <p:nvSpPr>
          <p:cNvPr id="58371" name="Rectangle 3"/>
          <p:cNvSpPr>
            <a:spLocks noGrp="1" noChangeArrowheads="1"/>
          </p:cNvSpPr>
          <p:nvPr>
            <p:ph idx="1"/>
          </p:nvPr>
        </p:nvSpPr>
        <p:spPr/>
        <p:txBody>
          <a:bodyPr/>
          <a:lstStyle/>
          <a:p>
            <a:pPr>
              <a:buClr>
                <a:srgbClr val="000000"/>
              </a:buClr>
            </a:pPr>
            <a:r>
              <a:rPr lang="en-US" altLang="en-US" dirty="0" smtClean="0">
                <a:cs typeface="Times New Roman" panose="02020603050405020304" pitchFamily="18" charset="0"/>
              </a:rPr>
              <a:t>As both </a:t>
            </a:r>
            <a:r>
              <a:rPr lang="en-US" altLang="en-US" i="1" dirty="0" smtClean="0"/>
              <a:t>M</a:t>
            </a:r>
            <a:r>
              <a:rPr lang="en-US" altLang="en-US" dirty="0" smtClean="0"/>
              <a:t> </a:t>
            </a:r>
            <a:r>
              <a:rPr lang="en-US" altLang="en-US" b="1" dirty="0" smtClean="0">
                <a:cs typeface="Times New Roman" panose="02020603050405020304" pitchFamily="18" charset="0"/>
              </a:rPr>
              <a:t>×</a:t>
            </a:r>
            <a:r>
              <a:rPr lang="en-US" altLang="en-US" dirty="0" smtClean="0">
                <a:cs typeface="Times New Roman" panose="02020603050405020304" pitchFamily="18" charset="0"/>
              </a:rPr>
              <a:t> </a:t>
            </a:r>
            <a:r>
              <a:rPr lang="en-US" altLang="en-US" i="1" dirty="0" smtClean="0">
                <a:cs typeface="Times New Roman" panose="02020603050405020304" pitchFamily="18" charset="0"/>
              </a:rPr>
              <a:t>V</a:t>
            </a:r>
            <a:r>
              <a:rPr lang="en-US" altLang="en-US" dirty="0" smtClean="0">
                <a:cs typeface="Times New Roman" panose="02020603050405020304" pitchFamily="18" charset="0"/>
              </a:rPr>
              <a:t> and </a:t>
            </a:r>
            <a:r>
              <a:rPr lang="en-US" altLang="en-US" i="1" dirty="0" smtClean="0">
                <a:cs typeface="Times New Roman" panose="02020603050405020304" pitchFamily="18" charset="0"/>
              </a:rPr>
              <a:t>P</a:t>
            </a:r>
            <a:r>
              <a:rPr lang="en-US" altLang="en-US" dirty="0" smtClean="0">
                <a:cs typeface="Times New Roman" panose="02020603050405020304" pitchFamily="18" charset="0"/>
              </a:rPr>
              <a:t> </a:t>
            </a:r>
            <a:r>
              <a:rPr lang="en-US" altLang="en-US" b="1" dirty="0" smtClean="0">
                <a:cs typeface="Times New Roman" panose="02020603050405020304" pitchFamily="18" charset="0"/>
              </a:rPr>
              <a:t>×</a:t>
            </a:r>
            <a:r>
              <a:rPr lang="en-US" altLang="en-US" dirty="0" smtClean="0">
                <a:cs typeface="Times New Roman" panose="02020603050405020304" pitchFamily="18" charset="0"/>
              </a:rPr>
              <a:t> </a:t>
            </a:r>
            <a:r>
              <a:rPr lang="en-US" altLang="en-US" i="1" dirty="0" smtClean="0">
                <a:cs typeface="Times New Roman" panose="02020603050405020304" pitchFamily="18" charset="0"/>
              </a:rPr>
              <a:t>Y</a:t>
            </a:r>
            <a:r>
              <a:rPr lang="en-US" altLang="en-US" dirty="0" smtClean="0">
                <a:cs typeface="Times New Roman" panose="02020603050405020304" pitchFamily="18" charset="0"/>
              </a:rPr>
              <a:t> must be equal to the country’s nominal GDP, we can write:</a:t>
            </a:r>
          </a:p>
          <a:p>
            <a:pPr>
              <a:buClr>
                <a:srgbClr val="000000"/>
              </a:buClr>
            </a:pPr>
            <a:r>
              <a:rPr lang="en-US" altLang="en-US" b="1" i="1" dirty="0" smtClean="0">
                <a:solidFill>
                  <a:srgbClr val="0070C0"/>
                </a:solidFill>
              </a:rPr>
              <a:t>M</a:t>
            </a:r>
            <a:r>
              <a:rPr lang="en-US" altLang="en-US" b="1" dirty="0" smtClean="0">
                <a:solidFill>
                  <a:srgbClr val="0070C0"/>
                </a:solidFill>
              </a:rPr>
              <a:t> </a:t>
            </a:r>
            <a:r>
              <a:rPr lang="en-US" altLang="en-US" b="1" dirty="0" smtClean="0">
                <a:solidFill>
                  <a:srgbClr val="0070C0"/>
                </a:solidFill>
                <a:cs typeface="Times New Roman" panose="02020603050405020304" pitchFamily="18" charset="0"/>
              </a:rPr>
              <a:t>× </a:t>
            </a:r>
            <a:r>
              <a:rPr lang="en-US" altLang="en-US" b="1" i="1" dirty="0" smtClean="0">
                <a:solidFill>
                  <a:srgbClr val="0070C0"/>
                </a:solidFill>
                <a:cs typeface="Times New Roman" panose="02020603050405020304" pitchFamily="18" charset="0"/>
              </a:rPr>
              <a:t>V</a:t>
            </a:r>
            <a:r>
              <a:rPr lang="en-US" altLang="en-US" b="1" dirty="0" smtClean="0">
                <a:solidFill>
                  <a:srgbClr val="0070C0"/>
                </a:solidFill>
                <a:cs typeface="Times New Roman" panose="02020603050405020304" pitchFamily="18" charset="0"/>
              </a:rPr>
              <a:t> = </a:t>
            </a:r>
            <a:r>
              <a:rPr lang="en-US" altLang="en-US" b="1" i="1" dirty="0" smtClean="0">
                <a:solidFill>
                  <a:srgbClr val="0070C0"/>
                </a:solidFill>
                <a:cs typeface="Times New Roman" panose="02020603050405020304" pitchFamily="18" charset="0"/>
              </a:rPr>
              <a:t>P</a:t>
            </a:r>
            <a:r>
              <a:rPr lang="en-US" altLang="en-US" b="1" dirty="0" smtClean="0">
                <a:solidFill>
                  <a:srgbClr val="0070C0"/>
                </a:solidFill>
                <a:cs typeface="Times New Roman" panose="02020603050405020304" pitchFamily="18" charset="0"/>
              </a:rPr>
              <a:t> × </a:t>
            </a:r>
            <a:r>
              <a:rPr lang="en-US" altLang="en-US" b="1" i="1" dirty="0" smtClean="0">
                <a:solidFill>
                  <a:srgbClr val="0070C0"/>
                </a:solidFill>
                <a:cs typeface="Times New Roman" panose="02020603050405020304" pitchFamily="18" charset="0"/>
              </a:rPr>
              <a:t>Y</a:t>
            </a:r>
            <a:endParaRPr lang="en-US" altLang="en-US" b="1" dirty="0" smtClean="0">
              <a:solidFill>
                <a:srgbClr val="0070C0"/>
              </a:solidFill>
              <a:cs typeface="Times New Roman" panose="02020603050405020304" pitchFamily="18" charset="0"/>
            </a:endParaRPr>
          </a:p>
          <a:p>
            <a:pPr>
              <a:buClr>
                <a:srgbClr val="000000"/>
              </a:buClr>
            </a:pPr>
            <a:endParaRPr lang="en-US" altLang="en-US" dirty="0" smtClean="0">
              <a:cs typeface="Times New Roman" panose="02020603050405020304" pitchFamily="18" charset="0"/>
            </a:endParaRPr>
          </a:p>
          <a:p>
            <a:pPr>
              <a:buClr>
                <a:srgbClr val="000000"/>
              </a:buClr>
            </a:pPr>
            <a:r>
              <a:rPr lang="en-US" altLang="en-US" dirty="0" smtClean="0">
                <a:cs typeface="Times New Roman" panose="02020603050405020304" pitchFamily="18" charset="0"/>
              </a:rPr>
              <a:t>This is the </a:t>
            </a:r>
            <a:r>
              <a:rPr lang="en-US" altLang="en-US" b="1" dirty="0" smtClean="0">
                <a:cs typeface="Times New Roman" panose="02020603050405020304" pitchFamily="18" charset="0"/>
              </a:rPr>
              <a:t>quantity equation</a:t>
            </a:r>
            <a:r>
              <a:rPr lang="en-US" altLang="en-US" dirty="0" smtClean="0">
                <a:cs typeface="Times New Roman" panose="02020603050405020304" pitchFamily="18" charset="0"/>
              </a:rPr>
              <a:t>.</a:t>
            </a:r>
          </a:p>
          <a:p>
            <a:pPr>
              <a:buClr>
                <a:srgbClr val="000000"/>
              </a:buClr>
            </a:pPr>
            <a:endParaRPr lang="en-US" altLang="en-US" b="1" dirty="0">
              <a:cs typeface="Times New Roman" panose="02020603050405020304" pitchFamily="18" charset="0"/>
            </a:endParaRPr>
          </a:p>
          <a:p>
            <a:pPr>
              <a:buClr>
                <a:srgbClr val="000000"/>
              </a:buClr>
            </a:pPr>
            <a:r>
              <a:rPr lang="en-US" altLang="en-US" dirty="0"/>
              <a:t>Video: Quantity Theory of Money, </a:t>
            </a:r>
            <a:r>
              <a:rPr lang="en-US" altLang="en-US" dirty="0">
                <a:hlinkClick r:id="rId3"/>
              </a:rPr>
              <a:t>https://youtu.be/q59tZKP0HME</a:t>
            </a:r>
            <a:r>
              <a:rPr lang="en-US" altLang="en-US" dirty="0"/>
              <a:t>, Marginal Revolution University, YouTube, January 17, 2017.</a:t>
            </a:r>
          </a:p>
          <a:p>
            <a:pPr>
              <a:buClr>
                <a:srgbClr val="000000"/>
              </a:buClr>
            </a:pPr>
            <a:endParaRPr lang="en-US" altLang="en-US" b="1" dirty="0" smtClean="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noAutofit/>
          </a:bodyPr>
          <a:lstStyle/>
          <a:p>
            <a:r>
              <a:rPr lang="en-US" altLang="en-US" sz="1800" b="1" dirty="0">
                <a:solidFill>
                  <a:srgbClr val="C00000"/>
                </a:solidFill>
              </a:rPr>
              <a:t>THE CLASSICAL THEORY OF INFLATION:</a:t>
            </a:r>
            <a:br>
              <a:rPr lang="en-US" altLang="en-US" sz="1800" b="1" dirty="0">
                <a:solidFill>
                  <a:srgbClr val="C00000"/>
                </a:solidFill>
              </a:rPr>
            </a:br>
            <a:r>
              <a:rPr lang="en-US" altLang="en-US" sz="3600" dirty="0" smtClean="0"/>
              <a:t>Velocity and the Quantity Equation</a:t>
            </a:r>
          </a:p>
        </p:txBody>
      </p:sp>
      <p:sp>
        <p:nvSpPr>
          <p:cNvPr id="60419" name="Rectangle 3"/>
          <p:cNvSpPr>
            <a:spLocks noGrp="1" noChangeArrowheads="1"/>
          </p:cNvSpPr>
          <p:nvPr>
            <p:ph idx="1"/>
          </p:nvPr>
        </p:nvSpPr>
        <p:spPr/>
        <p:txBody>
          <a:bodyPr/>
          <a:lstStyle/>
          <a:p>
            <a:r>
              <a:rPr lang="en-US" altLang="en-US" dirty="0" smtClean="0"/>
              <a:t>The quantity equation (</a:t>
            </a:r>
            <a:r>
              <a:rPr lang="en-US" altLang="en-US" i="1" dirty="0" smtClean="0"/>
              <a:t>M</a:t>
            </a:r>
            <a:r>
              <a:rPr lang="en-US" altLang="en-US" dirty="0" smtClean="0"/>
              <a:t> </a:t>
            </a:r>
            <a:r>
              <a:rPr lang="en-US" altLang="en-US" b="1" dirty="0" smtClean="0">
                <a:cs typeface="Times New Roman" panose="02020603050405020304" pitchFamily="18" charset="0"/>
              </a:rPr>
              <a:t>×</a:t>
            </a:r>
            <a:r>
              <a:rPr lang="en-US" altLang="en-US" dirty="0" smtClean="0">
                <a:cs typeface="Times New Roman" panose="02020603050405020304" pitchFamily="18" charset="0"/>
              </a:rPr>
              <a:t> </a:t>
            </a:r>
            <a:r>
              <a:rPr lang="en-US" altLang="en-US" i="1" dirty="0" smtClean="0">
                <a:cs typeface="Times New Roman" panose="02020603050405020304" pitchFamily="18" charset="0"/>
              </a:rPr>
              <a:t>V</a:t>
            </a:r>
            <a:r>
              <a:rPr lang="en-US" altLang="en-US" dirty="0" smtClean="0">
                <a:cs typeface="Times New Roman" panose="02020603050405020304" pitchFamily="18" charset="0"/>
              </a:rPr>
              <a:t> = </a:t>
            </a:r>
            <a:r>
              <a:rPr lang="en-US" altLang="en-US" i="1" dirty="0" smtClean="0">
                <a:cs typeface="Times New Roman" panose="02020603050405020304" pitchFamily="18" charset="0"/>
              </a:rPr>
              <a:t>P</a:t>
            </a:r>
            <a:r>
              <a:rPr lang="en-US" altLang="en-US" dirty="0" smtClean="0">
                <a:cs typeface="Times New Roman" panose="02020603050405020304" pitchFamily="18" charset="0"/>
              </a:rPr>
              <a:t> </a:t>
            </a:r>
            <a:r>
              <a:rPr lang="en-US" altLang="en-US" b="1" dirty="0" smtClean="0">
                <a:cs typeface="Times New Roman" panose="02020603050405020304" pitchFamily="18" charset="0"/>
              </a:rPr>
              <a:t>×</a:t>
            </a:r>
            <a:r>
              <a:rPr lang="en-US" altLang="en-US" dirty="0" smtClean="0">
                <a:cs typeface="Times New Roman" panose="02020603050405020304" pitchFamily="18" charset="0"/>
              </a:rPr>
              <a:t> </a:t>
            </a:r>
            <a:r>
              <a:rPr lang="en-US" altLang="en-US" i="1" dirty="0" smtClean="0">
                <a:cs typeface="Times New Roman" panose="02020603050405020304" pitchFamily="18" charset="0"/>
              </a:rPr>
              <a:t>Y</a:t>
            </a:r>
            <a:r>
              <a:rPr lang="en-US" altLang="en-US" dirty="0" smtClean="0"/>
              <a:t>) implies:</a:t>
            </a:r>
          </a:p>
          <a:p>
            <a:r>
              <a:rPr lang="en-US" altLang="en-US" i="1" dirty="0" smtClean="0"/>
              <a:t>V </a:t>
            </a:r>
            <a:r>
              <a:rPr lang="en-US" altLang="en-US" dirty="0" smtClean="0"/>
              <a:t>= (</a:t>
            </a:r>
            <a:r>
              <a:rPr lang="en-US" altLang="en-US" i="1" dirty="0" smtClean="0"/>
              <a:t>P </a:t>
            </a:r>
            <a:r>
              <a:rPr lang="en-US" altLang="en-US" b="1" dirty="0" smtClean="0">
                <a:sym typeface="Symbol" panose="05050102010706020507" pitchFamily="18" charset="2"/>
              </a:rPr>
              <a:t></a:t>
            </a:r>
            <a:r>
              <a:rPr lang="en-US" altLang="en-US" i="1" dirty="0" smtClean="0"/>
              <a:t> Y</a:t>
            </a:r>
            <a:r>
              <a:rPr lang="en-US" altLang="en-US" dirty="0" smtClean="0"/>
              <a:t>) </a:t>
            </a:r>
            <a:r>
              <a:rPr lang="en-US" altLang="en-US" i="1" dirty="0" smtClean="0"/>
              <a:t>/ M</a:t>
            </a:r>
            <a:r>
              <a:rPr lang="en-US" altLang="en-US" dirty="0" smtClean="0"/>
              <a:t> = Nominal GDP/Quantity of Money</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a:grpSpLocks/>
          </p:cNvGrpSpPr>
          <p:nvPr/>
        </p:nvGrpSpPr>
        <p:grpSpPr bwMode="auto">
          <a:xfrm>
            <a:off x="1685926" y="992189"/>
            <a:ext cx="6937375" cy="5380037"/>
            <a:chOff x="162701" y="992488"/>
            <a:chExt cx="6936599" cy="5379979"/>
          </a:xfrm>
        </p:grpSpPr>
        <p:pic>
          <p:nvPicPr>
            <p:cNvPr id="614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701" y="992488"/>
              <a:ext cx="6936599" cy="48730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pic>
          <p:nvPicPr>
            <p:cNvPr id="614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181" y="5896217"/>
              <a:ext cx="1943100" cy="476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grpSp>
      <p:sp>
        <p:nvSpPr>
          <p:cNvPr id="61443" name="Title 1"/>
          <p:cNvSpPr>
            <a:spLocks noGrp="1"/>
          </p:cNvSpPr>
          <p:nvPr>
            <p:ph type="title"/>
          </p:nvPr>
        </p:nvSpPr>
        <p:spPr/>
        <p:txBody>
          <a:bodyPr/>
          <a:lstStyle/>
          <a:p>
            <a:r>
              <a:rPr lang="en-US" altLang="en-US" smtClean="0"/>
              <a:t>Figure 3: </a:t>
            </a:r>
            <a:r>
              <a:rPr lang="en-US" altLang="en-US" smtClean="0">
                <a:solidFill>
                  <a:srgbClr val="002060"/>
                </a:solidFill>
              </a:rPr>
              <a:t>Nominal GDP, the Quantity of Money, and the Velocity of Money</a:t>
            </a:r>
            <a:endParaRPr lang="en-US" altLang="en-US" smtClean="0"/>
          </a:p>
        </p:txBody>
      </p:sp>
      <p:sp>
        <p:nvSpPr>
          <p:cNvPr id="61444" name="Slide Number Placeholder 2"/>
          <p:cNvSpPr>
            <a:spLocks noGrp="1"/>
          </p:cNvSpPr>
          <p:nvPr>
            <p:ph type="sldNum" sz="quarter" idx="12"/>
          </p:nvPr>
        </p:nvSpPr>
        <p:spPr bwMode="auto">
          <a:xfrm>
            <a:off x="11430000" y="6473825"/>
            <a:ext cx="762000" cy="3794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lgn="ctr" eaLnBrk="1" hangingPunct="1">
              <a:spcBef>
                <a:spcPct val="0"/>
              </a:spcBef>
              <a:buFontTx/>
              <a:buNone/>
            </a:pPr>
            <a:fld id="{CBFEB547-01D2-47D6-94A4-AAA23259816A}" type="slidenum">
              <a:rPr lang="en-US" altLang="en-US" sz="2400">
                <a:latin typeface="Arial" panose="020B0604020202020204" pitchFamily="34" charset="0"/>
              </a:rPr>
              <a:pPr algn="ctr" eaLnBrk="1" hangingPunct="1">
                <a:spcBef>
                  <a:spcPct val="0"/>
                </a:spcBef>
                <a:buFontTx/>
                <a:buNone/>
              </a:pPr>
              <a:t>38</a:t>
            </a:fld>
            <a:endParaRPr lang="en-US" altLang="en-US" sz="2400">
              <a:latin typeface="Arial" panose="020B0604020202020204" pitchFamily="34" charset="0"/>
            </a:endParaRPr>
          </a:p>
        </p:txBody>
      </p:sp>
      <p:sp>
        <p:nvSpPr>
          <p:cNvPr id="8" name="TextBox 7"/>
          <p:cNvSpPr txBox="1">
            <a:spLocks noChangeArrowheads="1"/>
          </p:cNvSpPr>
          <p:nvPr/>
        </p:nvSpPr>
        <p:spPr bwMode="auto">
          <a:xfrm>
            <a:off x="8623300" y="1238250"/>
            <a:ext cx="1943100"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eaLnBrk="1" hangingPunct="1">
              <a:spcBef>
                <a:spcPct val="0"/>
              </a:spcBef>
              <a:buFontTx/>
              <a:buNone/>
            </a:pPr>
            <a:r>
              <a:rPr lang="en-US" altLang="en-US" sz="1400">
                <a:latin typeface="Arial" panose="020B0604020202020204" pitchFamily="34" charset="0"/>
              </a:rPr>
              <a:t>This figure shows the nominal value of output as measured by nominal GDP, the quantity of money as measured by M2, and the velocity of money as measured by their ratio. For comparability, all three series have been scaled to equal 100 in 1960. Notice that nominal GDP and the quantity of money have grown dramatically over this period, while velocity has been relatively stable.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nodeType="afterGroup">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r>
              <a:rPr lang="en-US" altLang="en-US" sz="2800" b="1" dirty="0" smtClean="0">
                <a:solidFill>
                  <a:srgbClr val="C00000"/>
                </a:solidFill>
              </a:rPr>
              <a:t>THE CLASSICAL THEORY OF INFLATION:</a:t>
            </a:r>
            <a:br>
              <a:rPr lang="en-US" altLang="en-US" sz="2800" b="1" dirty="0" smtClean="0">
                <a:solidFill>
                  <a:srgbClr val="C00000"/>
                </a:solidFill>
              </a:rPr>
            </a:br>
            <a:r>
              <a:rPr lang="en-US" altLang="en-US" sz="4800" dirty="0" smtClean="0"/>
              <a:t>Velocity and the Quantity Equation</a:t>
            </a:r>
            <a:endParaRPr lang="en-US" altLang="en-US" sz="2800" dirty="0"/>
          </a:p>
        </p:txBody>
      </p:sp>
      <p:sp>
        <p:nvSpPr>
          <p:cNvPr id="44035" name="Rectangle 3"/>
          <p:cNvSpPr>
            <a:spLocks noGrp="1" noChangeArrowheads="1"/>
          </p:cNvSpPr>
          <p:nvPr>
            <p:ph idx="1"/>
          </p:nvPr>
        </p:nvSpPr>
        <p:spPr/>
        <p:txBody>
          <a:bodyPr/>
          <a:lstStyle/>
          <a:p>
            <a:pPr>
              <a:defRPr/>
            </a:pPr>
            <a:r>
              <a:rPr lang="en-US" altLang="en-US" dirty="0" smtClean="0"/>
              <a:t>The velocity of money (</a:t>
            </a:r>
            <a:r>
              <a:rPr lang="en-US" altLang="en-US" i="1" dirty="0" smtClean="0"/>
              <a:t>V</a:t>
            </a:r>
            <a:r>
              <a:rPr lang="en-US" altLang="en-US" dirty="0" smtClean="0"/>
              <a:t>) is relatively stable over time.</a:t>
            </a:r>
          </a:p>
          <a:p>
            <a:pPr>
              <a:defRPr/>
            </a:pPr>
            <a:r>
              <a:rPr lang="en-US" altLang="en-US" dirty="0" smtClean="0"/>
              <a:t>Also, as we saw in Chapter 7 (Production and Output), the quantity of money (</a:t>
            </a:r>
            <a:r>
              <a:rPr lang="en-US" altLang="en-US" i="1" dirty="0" smtClean="0"/>
              <a:t>M</a:t>
            </a:r>
            <a:r>
              <a:rPr lang="en-US" altLang="en-US" dirty="0" smtClean="0"/>
              <a:t>) does not affect output (</a:t>
            </a:r>
            <a:r>
              <a:rPr lang="en-US" altLang="en-US" i="1" dirty="0" smtClean="0"/>
              <a:t>Y</a:t>
            </a:r>
            <a:r>
              <a:rPr lang="en-US" altLang="en-US" dirty="0" smtClean="0"/>
              <a:t>). Therefore,</a:t>
            </a:r>
          </a:p>
          <a:p>
            <a:pPr>
              <a:defRPr/>
            </a:pPr>
            <a:r>
              <a:rPr lang="en-US" altLang="en-US" i="1" dirty="0" smtClean="0">
                <a:solidFill>
                  <a:srgbClr val="000000"/>
                </a:solidFill>
              </a:rPr>
              <a:t>M</a:t>
            </a:r>
            <a:r>
              <a:rPr lang="en-US" altLang="en-US" i="1" dirty="0" smtClean="0">
                <a:solidFill>
                  <a:srgbClr val="000000"/>
                </a:solidFill>
                <a:effectLst>
                  <a:outerShdw blurRad="38100" dist="38100" dir="2700000" algn="tl">
                    <a:srgbClr val="FFFFFF"/>
                  </a:outerShdw>
                </a:effectLst>
              </a:rPr>
              <a:t> </a:t>
            </a:r>
            <a:r>
              <a:rPr lang="en-US" altLang="en-US" b="1" dirty="0" smtClean="0">
                <a:sym typeface="Symbol" pitchFamily="18" charset="2"/>
              </a:rPr>
              <a:t></a:t>
            </a:r>
            <a:r>
              <a:rPr lang="en-US" altLang="en-US" i="1" dirty="0" smtClean="0">
                <a:solidFill>
                  <a:srgbClr val="000000"/>
                </a:solidFill>
                <a:effectLst>
                  <a:outerShdw blurRad="38100" dist="38100" dir="2700000" algn="tl">
                    <a:srgbClr val="FFFFFF"/>
                  </a:outerShdw>
                </a:effectLst>
              </a:rPr>
              <a:t> </a:t>
            </a:r>
            <a:r>
              <a:rPr lang="en-US" altLang="en-US" i="1" dirty="0" smtClean="0">
                <a:solidFill>
                  <a:srgbClr val="FF0000"/>
                </a:solidFill>
              </a:rPr>
              <a:t>V</a:t>
            </a:r>
            <a:r>
              <a:rPr lang="en-US" altLang="en-US" i="1" dirty="0" smtClean="0">
                <a:solidFill>
                  <a:srgbClr val="000000"/>
                </a:solidFill>
                <a:effectLst>
                  <a:outerShdw blurRad="38100" dist="38100" dir="2700000" algn="tl">
                    <a:srgbClr val="FFFFFF"/>
                  </a:outerShdw>
                </a:effectLst>
              </a:rPr>
              <a:t> </a:t>
            </a:r>
            <a:r>
              <a:rPr lang="en-US" altLang="en-US" dirty="0" smtClean="0">
                <a:solidFill>
                  <a:srgbClr val="000000"/>
                </a:solidFill>
              </a:rPr>
              <a:t>=</a:t>
            </a:r>
            <a:r>
              <a:rPr lang="en-US" altLang="en-US" i="1" dirty="0" smtClean="0">
                <a:solidFill>
                  <a:srgbClr val="000000"/>
                </a:solidFill>
              </a:rPr>
              <a:t> P </a:t>
            </a:r>
            <a:r>
              <a:rPr lang="en-US" altLang="en-US" b="1" dirty="0" smtClean="0">
                <a:sym typeface="Symbol" pitchFamily="18" charset="2"/>
              </a:rPr>
              <a:t></a:t>
            </a:r>
            <a:r>
              <a:rPr lang="en-US" altLang="en-US" i="1" dirty="0" smtClean="0">
                <a:solidFill>
                  <a:srgbClr val="000000"/>
                </a:solidFill>
              </a:rPr>
              <a:t> </a:t>
            </a:r>
            <a:r>
              <a:rPr lang="en-US" altLang="en-US" i="1" dirty="0" smtClean="0">
                <a:solidFill>
                  <a:srgbClr val="FF0000"/>
                </a:solidFill>
              </a:rPr>
              <a:t>Y</a:t>
            </a:r>
            <a:r>
              <a:rPr lang="en-US" altLang="en-US" dirty="0" smtClean="0">
                <a:solidFill>
                  <a:srgbClr val="000000"/>
                </a:solidFill>
              </a:rPr>
              <a:t> implies that:</a:t>
            </a:r>
          </a:p>
          <a:p>
            <a:pPr>
              <a:defRPr/>
            </a:pPr>
            <a:endParaRPr lang="en-US" altLang="en-US" dirty="0" smtClean="0">
              <a:solidFill>
                <a:srgbClr val="000000"/>
              </a:solidFill>
            </a:endParaRPr>
          </a:p>
          <a:p>
            <a:pPr>
              <a:defRPr/>
            </a:pPr>
            <a:r>
              <a:rPr lang="en-US" altLang="en-US" b="1" dirty="0" smtClean="0">
                <a:solidFill>
                  <a:srgbClr val="0070C0"/>
                </a:solidFill>
              </a:rPr>
              <a:t>Any change in </a:t>
            </a:r>
            <a:r>
              <a:rPr lang="en-US" altLang="en-US" b="1" i="1" dirty="0" smtClean="0">
                <a:solidFill>
                  <a:srgbClr val="0070C0"/>
                </a:solidFill>
              </a:rPr>
              <a:t>M</a:t>
            </a:r>
            <a:r>
              <a:rPr lang="en-US" altLang="en-US" b="1" dirty="0" smtClean="0">
                <a:solidFill>
                  <a:srgbClr val="0070C0"/>
                </a:solidFill>
              </a:rPr>
              <a:t> causes a proportionate change in </a:t>
            </a:r>
            <a:r>
              <a:rPr lang="en-US" altLang="en-US" b="1" i="1" dirty="0" smtClean="0">
                <a:solidFill>
                  <a:srgbClr val="0070C0"/>
                </a:solidFill>
              </a:rPr>
              <a:t>P</a:t>
            </a:r>
            <a:r>
              <a:rPr lang="en-US" altLang="en-US" b="1" dirty="0" smtClean="0">
                <a:solidFill>
                  <a:srgbClr val="000000"/>
                </a:solidFill>
              </a:rPr>
              <a:t>.</a:t>
            </a:r>
            <a:r>
              <a:rPr lang="en-US" altLang="en-US" dirty="0" smtClean="0">
                <a:solidFill>
                  <a:srgbClr val="000000"/>
                </a:solidFill>
              </a:rPr>
              <a:t> Therefore,</a:t>
            </a:r>
            <a:endParaRPr lang="en-US" altLang="en-US" b="1" dirty="0" smtClean="0">
              <a:solidFill>
                <a:srgbClr val="000000"/>
              </a:solidFill>
            </a:endParaRPr>
          </a:p>
          <a:p>
            <a:pPr>
              <a:defRPr/>
            </a:pPr>
            <a:r>
              <a:rPr lang="en-US" altLang="en-US" b="1" dirty="0" smtClean="0">
                <a:solidFill>
                  <a:srgbClr val="0070C0"/>
                </a:solidFill>
              </a:rPr>
              <a:t>Inflation is caused by rapid increases in the quantity of money</a:t>
            </a:r>
            <a:r>
              <a:rPr lang="en-US" altLang="en-US" b="1" dirty="0" smtClean="0">
                <a:solidFill>
                  <a:srgbClr val="000000"/>
                </a:solidFill>
              </a:rPr>
              <a:t>.</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altLang="en-US" smtClean="0"/>
              <a:t>Money Growth and Inflation</a:t>
            </a:r>
          </a:p>
        </p:txBody>
      </p:sp>
      <p:sp>
        <p:nvSpPr>
          <p:cNvPr id="21507" name="Rectangle 3"/>
          <p:cNvSpPr>
            <a:spLocks noGrp="1" noChangeArrowheads="1"/>
          </p:cNvSpPr>
          <p:nvPr>
            <p:ph idx="1"/>
          </p:nvPr>
        </p:nvSpPr>
        <p:spPr/>
        <p:txBody>
          <a:bodyPr/>
          <a:lstStyle/>
          <a:p>
            <a:r>
              <a:rPr lang="en-US" altLang="en-US" dirty="0" smtClean="0"/>
              <a:t>More specifically, in this chapter, we will see that </a:t>
            </a:r>
          </a:p>
          <a:p>
            <a:pPr lvl="1"/>
            <a:r>
              <a:rPr lang="en-US" altLang="en-US" dirty="0" smtClean="0">
                <a:solidFill>
                  <a:srgbClr val="FF0000"/>
                </a:solidFill>
              </a:rPr>
              <a:t>The quantity of money in an economy determines its price level</a:t>
            </a:r>
            <a:r>
              <a:rPr lang="en-US" altLang="en-US" dirty="0" smtClean="0"/>
              <a:t>, and</a:t>
            </a:r>
          </a:p>
          <a:p>
            <a:pPr lvl="1"/>
            <a:r>
              <a:rPr lang="en-US" altLang="en-US" dirty="0" smtClean="0">
                <a:solidFill>
                  <a:srgbClr val="FF0000"/>
                </a:solidFill>
              </a:rPr>
              <a:t>The </a:t>
            </a:r>
            <a:r>
              <a:rPr lang="en-US" altLang="en-US" i="1" dirty="0" smtClean="0">
                <a:solidFill>
                  <a:srgbClr val="FF0000"/>
                </a:solidFill>
              </a:rPr>
              <a:t>growth rate </a:t>
            </a:r>
            <a:r>
              <a:rPr lang="en-US" altLang="en-US" dirty="0" smtClean="0">
                <a:solidFill>
                  <a:srgbClr val="FF0000"/>
                </a:solidFill>
              </a:rPr>
              <a:t>of the quantity of money determines the </a:t>
            </a:r>
            <a:r>
              <a:rPr lang="en-US" altLang="en-US" i="1" dirty="0" smtClean="0">
                <a:solidFill>
                  <a:srgbClr val="FF0000"/>
                </a:solidFill>
              </a:rPr>
              <a:t>growth rate </a:t>
            </a:r>
            <a:r>
              <a:rPr lang="en-US" altLang="en-US" dirty="0" smtClean="0">
                <a:solidFill>
                  <a:srgbClr val="FF0000"/>
                </a:solidFill>
              </a:rPr>
              <a:t>of the price level</a:t>
            </a:r>
          </a:p>
          <a:p>
            <a:pPr lvl="2"/>
            <a:r>
              <a:rPr lang="en-US" altLang="en-US" dirty="0" smtClean="0"/>
              <a:t>The growth rate of the price level is also called the rate of inflation</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Video</a:t>
            </a:r>
            <a:endParaRPr lang="en-US" dirty="0"/>
          </a:p>
        </p:txBody>
      </p:sp>
      <p:sp>
        <p:nvSpPr>
          <p:cNvPr id="3" name="Content Placeholder 2"/>
          <p:cNvSpPr>
            <a:spLocks noGrp="1"/>
          </p:cNvSpPr>
          <p:nvPr>
            <p:ph idx="1"/>
          </p:nvPr>
        </p:nvSpPr>
        <p:spPr/>
        <p:txBody>
          <a:bodyPr/>
          <a:lstStyle/>
          <a:p>
            <a:r>
              <a:rPr lang="en-US" dirty="0" smtClean="0"/>
              <a:t>Causes </a:t>
            </a:r>
            <a:r>
              <a:rPr lang="en-US" dirty="0"/>
              <a:t>of Inflation, </a:t>
            </a:r>
            <a:r>
              <a:rPr lang="en-US" dirty="0">
                <a:hlinkClick r:id="rId2"/>
              </a:rPr>
              <a:t>https://</a:t>
            </a:r>
            <a:r>
              <a:rPr lang="en-US" dirty="0" smtClean="0">
                <a:hlinkClick r:id="rId2"/>
              </a:rPr>
              <a:t>youtu.be/gi7jx5IJtik</a:t>
            </a:r>
            <a:r>
              <a:rPr lang="en-US" dirty="0" smtClean="0"/>
              <a:t>, Marginal Revolution University, YouTube, January 24, 2018</a:t>
            </a:r>
            <a:endParaRPr lang="en-US" dirty="0"/>
          </a:p>
        </p:txBody>
      </p:sp>
    </p:spTree>
    <p:extLst>
      <p:ext uri="{BB962C8B-B14F-4D97-AF65-F5344CB8AC3E}">
        <p14:creationId xmlns:p14="http://schemas.microsoft.com/office/powerpoint/2010/main" val="59022889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The evidence on the quantity theory of money</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31804064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pPr>
              <a:buClr>
                <a:srgbClr val="A50021"/>
              </a:buClr>
            </a:pPr>
            <a:r>
              <a:rPr lang="en-US" altLang="en-US" sz="2800">
                <a:solidFill>
                  <a:srgbClr val="A50021"/>
                </a:solidFill>
              </a:rPr>
              <a:t>CASE STUDY: </a:t>
            </a:r>
            <a:r>
              <a:rPr lang="en-US" altLang="en-US" sz="2800"/>
              <a:t>Money and Prices during Four Hyperinflations</a:t>
            </a:r>
            <a:endParaRPr lang="en-US" altLang="en-US" smtClean="0">
              <a:latin typeface="Tahoma" panose="020B0604030504040204" pitchFamily="34" charset="0"/>
            </a:endParaRPr>
          </a:p>
        </p:txBody>
      </p:sp>
      <p:sp>
        <p:nvSpPr>
          <p:cNvPr id="64515" name="Rectangle 3"/>
          <p:cNvSpPr>
            <a:spLocks noGrp="1" noChangeArrowheads="1"/>
          </p:cNvSpPr>
          <p:nvPr>
            <p:ph idx="1"/>
          </p:nvPr>
        </p:nvSpPr>
        <p:spPr/>
        <p:txBody>
          <a:bodyPr/>
          <a:lstStyle/>
          <a:p>
            <a:r>
              <a:rPr lang="en-US" altLang="en-US" smtClean="0"/>
              <a:t>Hyperinflation is inflation that exceeds 50 percent per </a:t>
            </a:r>
            <a:r>
              <a:rPr lang="en-US" altLang="en-US" i="1" smtClean="0"/>
              <a:t>month</a:t>
            </a:r>
            <a:r>
              <a:rPr lang="en-US" altLang="en-US" smtClean="0"/>
              <a:t>. </a:t>
            </a:r>
          </a:p>
          <a:p>
            <a:r>
              <a:rPr lang="en-US" altLang="en-US" smtClean="0"/>
              <a:t>Hyperinflation occurs in some countries because the government prints too much money to pay for its spending.</a:t>
            </a:r>
          </a:p>
        </p:txBody>
      </p:sp>
    </p:spTree>
  </p:cSld>
  <p:clrMapOvr>
    <a:masterClrMapping/>
  </p:clrMapOvr>
  <p:transition>
    <p:zoom/>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6562" name="Rectangle 3"/>
          <p:cNvSpPr>
            <a:spLocks noGrp="1" noChangeArrowheads="1"/>
          </p:cNvSpPr>
          <p:nvPr>
            <p:ph type="title"/>
          </p:nvPr>
        </p:nvSpPr>
        <p:spPr>
          <a:xfrm>
            <a:off x="2133600" y="609600"/>
            <a:ext cx="8229600" cy="685800"/>
          </a:xfrm>
        </p:spPr>
        <p:txBody>
          <a:bodyPr>
            <a:normAutofit fontScale="90000"/>
          </a:bodyPr>
          <a:lstStyle/>
          <a:p>
            <a:pPr algn="l">
              <a:lnSpc>
                <a:spcPct val="80000"/>
              </a:lnSpc>
            </a:pPr>
            <a:r>
              <a:rPr lang="en-US" altLang="en-US" smtClean="0"/>
              <a:t>Figure 4 Money and Prices During Four Hyperinflations</a:t>
            </a:r>
          </a:p>
        </p:txBody>
      </p:sp>
      <p:sp>
        <p:nvSpPr>
          <p:cNvPr id="66563" name="Text Box 4"/>
          <p:cNvSpPr txBox="1">
            <a:spLocks noChangeArrowheads="1"/>
          </p:cNvSpPr>
          <p:nvPr/>
        </p:nvSpPr>
        <p:spPr bwMode="auto">
          <a:xfrm>
            <a:off x="8088313" y="6680201"/>
            <a:ext cx="18034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r>
              <a:rPr lang="en-US" altLang="en-US" sz="800" b="1">
                <a:solidFill>
                  <a:schemeClr val="bg1"/>
                </a:solidFill>
                <a:latin typeface="Arial" panose="020B0604020202020204" pitchFamily="34" charset="0"/>
              </a:rPr>
              <a:t>Copyright © 2004  South-Western</a:t>
            </a:r>
          </a:p>
        </p:txBody>
      </p:sp>
      <p:sp>
        <p:nvSpPr>
          <p:cNvPr id="66564" name="Line 29"/>
          <p:cNvSpPr>
            <a:spLocks noChangeShapeType="1"/>
          </p:cNvSpPr>
          <p:nvPr/>
        </p:nvSpPr>
        <p:spPr bwMode="auto">
          <a:xfrm>
            <a:off x="2989263" y="4186239"/>
            <a:ext cx="120650" cy="1587"/>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6565" name="Line 30"/>
          <p:cNvSpPr>
            <a:spLocks noChangeShapeType="1"/>
          </p:cNvSpPr>
          <p:nvPr/>
        </p:nvSpPr>
        <p:spPr bwMode="auto">
          <a:xfrm>
            <a:off x="2989263" y="3703639"/>
            <a:ext cx="120650" cy="1587"/>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6566" name="Line 31"/>
          <p:cNvSpPr>
            <a:spLocks noChangeShapeType="1"/>
          </p:cNvSpPr>
          <p:nvPr/>
        </p:nvSpPr>
        <p:spPr bwMode="auto">
          <a:xfrm>
            <a:off x="2989263" y="3236914"/>
            <a:ext cx="120650" cy="1587"/>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6567" name="Line 32"/>
          <p:cNvSpPr>
            <a:spLocks noChangeShapeType="1"/>
          </p:cNvSpPr>
          <p:nvPr/>
        </p:nvSpPr>
        <p:spPr bwMode="auto">
          <a:xfrm flipV="1">
            <a:off x="3802064" y="4533900"/>
            <a:ext cx="1587" cy="120650"/>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6568" name="Line 33"/>
          <p:cNvSpPr>
            <a:spLocks noChangeShapeType="1"/>
          </p:cNvSpPr>
          <p:nvPr/>
        </p:nvSpPr>
        <p:spPr bwMode="auto">
          <a:xfrm flipV="1">
            <a:off x="4448175" y="4533900"/>
            <a:ext cx="1588" cy="120650"/>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6569" name="Line 34"/>
          <p:cNvSpPr>
            <a:spLocks noChangeShapeType="1"/>
          </p:cNvSpPr>
          <p:nvPr/>
        </p:nvSpPr>
        <p:spPr bwMode="auto">
          <a:xfrm flipV="1">
            <a:off x="5078414" y="4533900"/>
            <a:ext cx="1587" cy="120650"/>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6570" name="Line 35"/>
          <p:cNvSpPr>
            <a:spLocks noChangeShapeType="1"/>
          </p:cNvSpPr>
          <p:nvPr/>
        </p:nvSpPr>
        <p:spPr bwMode="auto">
          <a:xfrm flipV="1">
            <a:off x="5724525" y="4533900"/>
            <a:ext cx="1588" cy="120650"/>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6571" name="Line 36"/>
          <p:cNvSpPr>
            <a:spLocks noChangeShapeType="1"/>
          </p:cNvSpPr>
          <p:nvPr/>
        </p:nvSpPr>
        <p:spPr bwMode="auto">
          <a:xfrm>
            <a:off x="7446963" y="4186239"/>
            <a:ext cx="119062" cy="1587"/>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6572" name="Line 37"/>
          <p:cNvSpPr>
            <a:spLocks noChangeShapeType="1"/>
          </p:cNvSpPr>
          <p:nvPr/>
        </p:nvSpPr>
        <p:spPr bwMode="auto">
          <a:xfrm>
            <a:off x="7446963" y="3703639"/>
            <a:ext cx="119062" cy="1587"/>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6573" name="Line 38"/>
          <p:cNvSpPr>
            <a:spLocks noChangeShapeType="1"/>
          </p:cNvSpPr>
          <p:nvPr/>
        </p:nvSpPr>
        <p:spPr bwMode="auto">
          <a:xfrm>
            <a:off x="7446963" y="3236914"/>
            <a:ext cx="119062" cy="1587"/>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6574" name="Line 39"/>
          <p:cNvSpPr>
            <a:spLocks noChangeShapeType="1"/>
          </p:cNvSpPr>
          <p:nvPr/>
        </p:nvSpPr>
        <p:spPr bwMode="auto">
          <a:xfrm flipV="1">
            <a:off x="7626350" y="4533900"/>
            <a:ext cx="1588" cy="120650"/>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6575" name="Freeform 40"/>
          <p:cNvSpPr>
            <a:spLocks/>
          </p:cNvSpPr>
          <p:nvPr/>
        </p:nvSpPr>
        <p:spPr bwMode="auto">
          <a:xfrm>
            <a:off x="2989264" y="2692400"/>
            <a:ext cx="2916237" cy="1962150"/>
          </a:xfrm>
          <a:custGeom>
            <a:avLst/>
            <a:gdLst>
              <a:gd name="T0" fmla="*/ 0 w 1837"/>
              <a:gd name="T1" fmla="*/ 0 h 1236"/>
              <a:gd name="T2" fmla="*/ 0 w 1837"/>
              <a:gd name="T3" fmla="*/ 2147483646 h 1236"/>
              <a:gd name="T4" fmla="*/ 2147483646 w 1837"/>
              <a:gd name="T5" fmla="*/ 2147483646 h 1236"/>
              <a:gd name="T6" fmla="*/ 0 60000 65536"/>
              <a:gd name="T7" fmla="*/ 0 60000 65536"/>
              <a:gd name="T8" fmla="*/ 0 60000 65536"/>
              <a:gd name="T9" fmla="*/ 0 w 1837"/>
              <a:gd name="T10" fmla="*/ 0 h 1236"/>
              <a:gd name="T11" fmla="*/ 1837 w 1837"/>
              <a:gd name="T12" fmla="*/ 1236 h 1236"/>
            </a:gdLst>
            <a:ahLst/>
            <a:cxnLst>
              <a:cxn ang="T6">
                <a:pos x="T0" y="T1"/>
              </a:cxn>
              <a:cxn ang="T7">
                <a:pos x="T2" y="T3"/>
              </a:cxn>
              <a:cxn ang="T8">
                <a:pos x="T4" y="T5"/>
              </a:cxn>
            </a:cxnLst>
            <a:rect l="T9" t="T10" r="T11" b="T12"/>
            <a:pathLst>
              <a:path w="1837" h="1236">
                <a:moveTo>
                  <a:pt x="0" y="0"/>
                </a:moveTo>
                <a:lnTo>
                  <a:pt x="0" y="1236"/>
                </a:lnTo>
                <a:lnTo>
                  <a:pt x="1837" y="1236"/>
                </a:lnTo>
              </a:path>
            </a:pathLst>
          </a:custGeom>
          <a:noFill/>
          <a:ln w="142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6576" name="Freeform 41"/>
          <p:cNvSpPr>
            <a:spLocks/>
          </p:cNvSpPr>
          <p:nvPr/>
        </p:nvSpPr>
        <p:spPr bwMode="auto">
          <a:xfrm>
            <a:off x="7446963" y="2692400"/>
            <a:ext cx="2914650" cy="1962150"/>
          </a:xfrm>
          <a:custGeom>
            <a:avLst/>
            <a:gdLst>
              <a:gd name="T0" fmla="*/ 0 w 1836"/>
              <a:gd name="T1" fmla="*/ 0 h 1236"/>
              <a:gd name="T2" fmla="*/ 0 w 1836"/>
              <a:gd name="T3" fmla="*/ 2147483646 h 1236"/>
              <a:gd name="T4" fmla="*/ 2147483646 w 1836"/>
              <a:gd name="T5" fmla="*/ 2147483646 h 1236"/>
              <a:gd name="T6" fmla="*/ 0 60000 65536"/>
              <a:gd name="T7" fmla="*/ 0 60000 65536"/>
              <a:gd name="T8" fmla="*/ 0 60000 65536"/>
              <a:gd name="T9" fmla="*/ 0 w 1836"/>
              <a:gd name="T10" fmla="*/ 0 h 1236"/>
              <a:gd name="T11" fmla="*/ 1836 w 1836"/>
              <a:gd name="T12" fmla="*/ 1236 h 1236"/>
            </a:gdLst>
            <a:ahLst/>
            <a:cxnLst>
              <a:cxn ang="T6">
                <a:pos x="T0" y="T1"/>
              </a:cxn>
              <a:cxn ang="T7">
                <a:pos x="T2" y="T3"/>
              </a:cxn>
              <a:cxn ang="T8">
                <a:pos x="T4" y="T5"/>
              </a:cxn>
            </a:cxnLst>
            <a:rect l="T9" t="T10" r="T11" b="T12"/>
            <a:pathLst>
              <a:path w="1836" h="1236">
                <a:moveTo>
                  <a:pt x="0" y="0"/>
                </a:moveTo>
                <a:lnTo>
                  <a:pt x="0" y="1236"/>
                </a:lnTo>
                <a:lnTo>
                  <a:pt x="1836" y="1236"/>
                </a:lnTo>
              </a:path>
            </a:pathLst>
          </a:custGeom>
          <a:noFill/>
          <a:ln w="142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6577" name="Line 42"/>
          <p:cNvSpPr>
            <a:spLocks noChangeShapeType="1"/>
          </p:cNvSpPr>
          <p:nvPr/>
        </p:nvSpPr>
        <p:spPr bwMode="auto">
          <a:xfrm flipV="1">
            <a:off x="3170239" y="4533900"/>
            <a:ext cx="1587" cy="120650"/>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6578" name="Rectangle 43"/>
          <p:cNvSpPr>
            <a:spLocks noChangeArrowheads="1"/>
          </p:cNvSpPr>
          <p:nvPr/>
        </p:nvSpPr>
        <p:spPr bwMode="auto">
          <a:xfrm>
            <a:off x="4038600" y="2301876"/>
            <a:ext cx="820994"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r>
              <a:rPr lang="en-US" altLang="en-US" sz="1300" b="1">
                <a:solidFill>
                  <a:srgbClr val="000000"/>
                </a:solidFill>
                <a:latin typeface="Arial" panose="020B0604020202020204" pitchFamily="34" charset="0"/>
              </a:rPr>
              <a:t>(a) Austria</a:t>
            </a:r>
            <a:endParaRPr lang="en-US" altLang="en-US" sz="2400">
              <a:latin typeface="Times New Roman" panose="02020603050405020304" pitchFamily="18" charset="0"/>
            </a:endParaRPr>
          </a:p>
        </p:txBody>
      </p:sp>
      <p:sp>
        <p:nvSpPr>
          <p:cNvPr id="66579" name="Rectangle 44"/>
          <p:cNvSpPr>
            <a:spLocks noChangeArrowheads="1"/>
          </p:cNvSpPr>
          <p:nvPr/>
        </p:nvSpPr>
        <p:spPr bwMode="auto">
          <a:xfrm>
            <a:off x="8450264" y="2301875"/>
            <a:ext cx="930275"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r>
              <a:rPr lang="en-US" altLang="en-US" sz="1300" b="1">
                <a:solidFill>
                  <a:srgbClr val="000000"/>
                </a:solidFill>
                <a:latin typeface="Arial" panose="020B0604020202020204" pitchFamily="34" charset="0"/>
              </a:rPr>
              <a:t>(b) Hungary</a:t>
            </a:r>
            <a:endParaRPr lang="en-US" altLang="en-US" sz="2400">
              <a:latin typeface="Times New Roman" panose="02020603050405020304" pitchFamily="18" charset="0"/>
            </a:endParaRPr>
          </a:p>
        </p:txBody>
      </p:sp>
      <p:sp>
        <p:nvSpPr>
          <p:cNvPr id="94253" name="Rectangle 45"/>
          <p:cNvSpPr>
            <a:spLocks noChangeArrowheads="1"/>
          </p:cNvSpPr>
          <p:nvPr/>
        </p:nvSpPr>
        <p:spPr bwMode="auto">
          <a:xfrm>
            <a:off x="9323389" y="3970339"/>
            <a:ext cx="1030731"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r>
              <a:rPr lang="en-US" altLang="en-US" sz="1300">
                <a:solidFill>
                  <a:srgbClr val="000000"/>
                </a:solidFill>
                <a:latin typeface="Arial" panose="020B0604020202020204" pitchFamily="34" charset="0"/>
              </a:rPr>
              <a:t>Money supply</a:t>
            </a:r>
            <a:endParaRPr lang="en-US" altLang="en-US" sz="2400">
              <a:latin typeface="Times New Roman" panose="02020603050405020304" pitchFamily="18" charset="0"/>
            </a:endParaRPr>
          </a:p>
        </p:txBody>
      </p:sp>
      <p:sp>
        <p:nvSpPr>
          <p:cNvPr id="94254" name="Rectangle 46"/>
          <p:cNvSpPr>
            <a:spLocks noChangeArrowheads="1"/>
          </p:cNvSpPr>
          <p:nvPr/>
        </p:nvSpPr>
        <p:spPr bwMode="auto">
          <a:xfrm>
            <a:off x="8745538" y="3343275"/>
            <a:ext cx="762000"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r>
              <a:rPr lang="en-US" altLang="en-US" sz="1300">
                <a:solidFill>
                  <a:srgbClr val="000000"/>
                </a:solidFill>
                <a:latin typeface="Arial" panose="020B0604020202020204" pitchFamily="34" charset="0"/>
              </a:rPr>
              <a:t>Price level</a:t>
            </a:r>
            <a:endParaRPr lang="en-US" altLang="en-US" sz="2400">
              <a:latin typeface="Times New Roman" panose="02020603050405020304" pitchFamily="18" charset="0"/>
            </a:endParaRPr>
          </a:p>
        </p:txBody>
      </p:sp>
      <p:sp>
        <p:nvSpPr>
          <p:cNvPr id="66582" name="Rectangle 47"/>
          <p:cNvSpPr>
            <a:spLocks noChangeArrowheads="1"/>
          </p:cNvSpPr>
          <p:nvPr/>
        </p:nvSpPr>
        <p:spPr bwMode="auto">
          <a:xfrm>
            <a:off x="2479675" y="2662239"/>
            <a:ext cx="437620"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r>
              <a:rPr lang="en-US" altLang="en-US" sz="1300" b="1">
                <a:solidFill>
                  <a:srgbClr val="000000"/>
                </a:solidFill>
                <a:latin typeface="Arial" panose="020B0604020202020204" pitchFamily="34" charset="0"/>
              </a:rPr>
              <a:t>Index</a:t>
            </a:r>
            <a:endParaRPr lang="en-US" altLang="en-US" sz="2400">
              <a:latin typeface="Times New Roman" panose="02020603050405020304" pitchFamily="18" charset="0"/>
            </a:endParaRPr>
          </a:p>
        </p:txBody>
      </p:sp>
      <p:sp>
        <p:nvSpPr>
          <p:cNvPr id="66583" name="Rectangle 48"/>
          <p:cNvSpPr>
            <a:spLocks noChangeArrowheads="1"/>
          </p:cNvSpPr>
          <p:nvPr/>
        </p:nvSpPr>
        <p:spPr bwMode="auto">
          <a:xfrm>
            <a:off x="1622425" y="2862264"/>
            <a:ext cx="1335302"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r>
              <a:rPr lang="en-US" altLang="en-US" sz="1300" b="1">
                <a:solidFill>
                  <a:srgbClr val="000000"/>
                </a:solidFill>
                <a:latin typeface="Arial" panose="020B0604020202020204" pitchFamily="34" charset="0"/>
              </a:rPr>
              <a:t>(Jan. 1921 = 100)</a:t>
            </a:r>
            <a:endParaRPr lang="en-US" altLang="en-US" sz="2400">
              <a:latin typeface="Times New Roman" panose="02020603050405020304" pitchFamily="18" charset="0"/>
            </a:endParaRPr>
          </a:p>
        </p:txBody>
      </p:sp>
      <p:sp>
        <p:nvSpPr>
          <p:cNvPr id="66584" name="Rectangle 49"/>
          <p:cNvSpPr>
            <a:spLocks noChangeArrowheads="1"/>
          </p:cNvSpPr>
          <p:nvPr/>
        </p:nvSpPr>
        <p:spPr bwMode="auto">
          <a:xfrm>
            <a:off x="6940550" y="2662239"/>
            <a:ext cx="433388"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r>
              <a:rPr lang="en-US" altLang="en-US" sz="1300" b="1">
                <a:solidFill>
                  <a:srgbClr val="000000"/>
                </a:solidFill>
                <a:latin typeface="Arial" panose="020B0604020202020204" pitchFamily="34" charset="0"/>
              </a:rPr>
              <a:t>Index</a:t>
            </a:r>
            <a:endParaRPr lang="en-US" altLang="en-US" sz="2400">
              <a:latin typeface="Times New Roman" panose="02020603050405020304" pitchFamily="18" charset="0"/>
            </a:endParaRPr>
          </a:p>
        </p:txBody>
      </p:sp>
      <p:sp>
        <p:nvSpPr>
          <p:cNvPr id="66585" name="Rectangle 50"/>
          <p:cNvSpPr>
            <a:spLocks noChangeArrowheads="1"/>
          </p:cNvSpPr>
          <p:nvPr/>
        </p:nvSpPr>
        <p:spPr bwMode="auto">
          <a:xfrm>
            <a:off x="6083300" y="2862264"/>
            <a:ext cx="1322388"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r>
              <a:rPr lang="en-US" altLang="en-US" sz="1300" b="1">
                <a:solidFill>
                  <a:srgbClr val="000000"/>
                </a:solidFill>
                <a:latin typeface="Arial" panose="020B0604020202020204" pitchFamily="34" charset="0"/>
              </a:rPr>
              <a:t>(July 1921 = 100)</a:t>
            </a:r>
            <a:endParaRPr lang="en-US" altLang="en-US" sz="2400">
              <a:latin typeface="Times New Roman" panose="02020603050405020304" pitchFamily="18" charset="0"/>
            </a:endParaRPr>
          </a:p>
        </p:txBody>
      </p:sp>
      <p:sp>
        <p:nvSpPr>
          <p:cNvPr id="94259" name="Rectangle 51"/>
          <p:cNvSpPr>
            <a:spLocks noChangeArrowheads="1"/>
          </p:cNvSpPr>
          <p:nvPr/>
        </p:nvSpPr>
        <p:spPr bwMode="auto">
          <a:xfrm>
            <a:off x="3367089" y="3482976"/>
            <a:ext cx="769441"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r>
              <a:rPr lang="en-US" altLang="en-US" sz="1300">
                <a:solidFill>
                  <a:srgbClr val="000000"/>
                </a:solidFill>
                <a:latin typeface="Arial" panose="020B0604020202020204" pitchFamily="34" charset="0"/>
              </a:rPr>
              <a:t>Price level</a:t>
            </a:r>
            <a:endParaRPr lang="en-US" altLang="en-US" sz="2400">
              <a:latin typeface="Times New Roman" panose="02020603050405020304" pitchFamily="18" charset="0"/>
            </a:endParaRPr>
          </a:p>
        </p:txBody>
      </p:sp>
      <p:sp>
        <p:nvSpPr>
          <p:cNvPr id="66587" name="Rectangle 52"/>
          <p:cNvSpPr>
            <a:spLocks noChangeArrowheads="1"/>
          </p:cNvSpPr>
          <p:nvPr/>
        </p:nvSpPr>
        <p:spPr bwMode="auto">
          <a:xfrm>
            <a:off x="2324101" y="3148014"/>
            <a:ext cx="604333"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r>
              <a:rPr lang="en-US" altLang="en-US" sz="1300">
                <a:solidFill>
                  <a:srgbClr val="000000"/>
                </a:solidFill>
                <a:latin typeface="Arial" panose="020B0604020202020204" pitchFamily="34" charset="0"/>
              </a:rPr>
              <a:t>100,000</a:t>
            </a:r>
            <a:endParaRPr lang="en-US" altLang="en-US" sz="2400">
              <a:latin typeface="Times New Roman" panose="02020603050405020304" pitchFamily="18" charset="0"/>
            </a:endParaRPr>
          </a:p>
        </p:txBody>
      </p:sp>
      <p:sp>
        <p:nvSpPr>
          <p:cNvPr id="66588" name="Rectangle 53"/>
          <p:cNvSpPr>
            <a:spLocks noChangeArrowheads="1"/>
          </p:cNvSpPr>
          <p:nvPr/>
        </p:nvSpPr>
        <p:spPr bwMode="auto">
          <a:xfrm>
            <a:off x="2414588" y="3578226"/>
            <a:ext cx="511358"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r>
              <a:rPr lang="en-US" altLang="en-US" sz="1300">
                <a:solidFill>
                  <a:srgbClr val="000000"/>
                </a:solidFill>
                <a:latin typeface="Arial" panose="020B0604020202020204" pitchFamily="34" charset="0"/>
              </a:rPr>
              <a:t>10,000</a:t>
            </a:r>
            <a:endParaRPr lang="en-US" altLang="en-US" sz="2400">
              <a:latin typeface="Times New Roman" panose="02020603050405020304" pitchFamily="18" charset="0"/>
            </a:endParaRPr>
          </a:p>
        </p:txBody>
      </p:sp>
      <p:sp>
        <p:nvSpPr>
          <p:cNvPr id="66589" name="Rectangle 54"/>
          <p:cNvSpPr>
            <a:spLocks noChangeArrowheads="1"/>
          </p:cNvSpPr>
          <p:nvPr/>
        </p:nvSpPr>
        <p:spPr bwMode="auto">
          <a:xfrm>
            <a:off x="2498725" y="4075114"/>
            <a:ext cx="418384"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r>
              <a:rPr lang="en-US" altLang="en-US" sz="1300">
                <a:solidFill>
                  <a:srgbClr val="000000"/>
                </a:solidFill>
                <a:latin typeface="Arial" panose="020B0604020202020204" pitchFamily="34" charset="0"/>
              </a:rPr>
              <a:t>1,000</a:t>
            </a:r>
            <a:endParaRPr lang="en-US" altLang="en-US" sz="2400">
              <a:latin typeface="Times New Roman" panose="02020603050405020304" pitchFamily="18" charset="0"/>
            </a:endParaRPr>
          </a:p>
        </p:txBody>
      </p:sp>
      <p:sp>
        <p:nvSpPr>
          <p:cNvPr id="66590" name="Rectangle 55"/>
          <p:cNvSpPr>
            <a:spLocks noChangeArrowheads="1"/>
          </p:cNvSpPr>
          <p:nvPr/>
        </p:nvSpPr>
        <p:spPr bwMode="auto">
          <a:xfrm>
            <a:off x="2635251" y="4565651"/>
            <a:ext cx="278923"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r>
              <a:rPr lang="en-US" altLang="en-US" sz="1300">
                <a:solidFill>
                  <a:srgbClr val="000000"/>
                </a:solidFill>
                <a:latin typeface="Arial" panose="020B0604020202020204" pitchFamily="34" charset="0"/>
              </a:rPr>
              <a:t>100</a:t>
            </a:r>
            <a:endParaRPr lang="en-US" altLang="en-US" sz="2400">
              <a:latin typeface="Times New Roman" panose="02020603050405020304" pitchFamily="18" charset="0"/>
            </a:endParaRPr>
          </a:p>
        </p:txBody>
      </p:sp>
      <p:sp>
        <p:nvSpPr>
          <p:cNvPr id="66591" name="Rectangle 56"/>
          <p:cNvSpPr>
            <a:spLocks noChangeArrowheads="1"/>
          </p:cNvSpPr>
          <p:nvPr/>
        </p:nvSpPr>
        <p:spPr bwMode="auto">
          <a:xfrm>
            <a:off x="5532439" y="4702176"/>
            <a:ext cx="371897"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r>
              <a:rPr lang="en-US" altLang="en-US" sz="1300">
                <a:solidFill>
                  <a:srgbClr val="000000"/>
                </a:solidFill>
                <a:latin typeface="Arial" panose="020B0604020202020204" pitchFamily="34" charset="0"/>
              </a:rPr>
              <a:t>1925</a:t>
            </a:r>
            <a:endParaRPr lang="en-US" altLang="en-US" sz="2400">
              <a:latin typeface="Times New Roman" panose="02020603050405020304" pitchFamily="18" charset="0"/>
            </a:endParaRPr>
          </a:p>
        </p:txBody>
      </p:sp>
      <p:sp>
        <p:nvSpPr>
          <p:cNvPr id="66592" name="Rectangle 57"/>
          <p:cNvSpPr>
            <a:spLocks noChangeArrowheads="1"/>
          </p:cNvSpPr>
          <p:nvPr/>
        </p:nvSpPr>
        <p:spPr bwMode="auto">
          <a:xfrm>
            <a:off x="4891089" y="4702176"/>
            <a:ext cx="371897"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r>
              <a:rPr lang="en-US" altLang="en-US" sz="1300">
                <a:solidFill>
                  <a:srgbClr val="000000"/>
                </a:solidFill>
                <a:latin typeface="Arial" panose="020B0604020202020204" pitchFamily="34" charset="0"/>
              </a:rPr>
              <a:t>1924</a:t>
            </a:r>
            <a:endParaRPr lang="en-US" altLang="en-US" sz="2400">
              <a:latin typeface="Times New Roman" panose="02020603050405020304" pitchFamily="18" charset="0"/>
            </a:endParaRPr>
          </a:p>
        </p:txBody>
      </p:sp>
      <p:sp>
        <p:nvSpPr>
          <p:cNvPr id="66593" name="Rectangle 58"/>
          <p:cNvSpPr>
            <a:spLocks noChangeArrowheads="1"/>
          </p:cNvSpPr>
          <p:nvPr/>
        </p:nvSpPr>
        <p:spPr bwMode="auto">
          <a:xfrm>
            <a:off x="4254501" y="4702176"/>
            <a:ext cx="371897"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r>
              <a:rPr lang="en-US" altLang="en-US" sz="1300">
                <a:solidFill>
                  <a:srgbClr val="000000"/>
                </a:solidFill>
                <a:latin typeface="Arial" panose="020B0604020202020204" pitchFamily="34" charset="0"/>
              </a:rPr>
              <a:t>1923</a:t>
            </a:r>
            <a:endParaRPr lang="en-US" altLang="en-US" sz="2400">
              <a:latin typeface="Times New Roman" panose="02020603050405020304" pitchFamily="18" charset="0"/>
            </a:endParaRPr>
          </a:p>
        </p:txBody>
      </p:sp>
      <p:sp>
        <p:nvSpPr>
          <p:cNvPr id="66594" name="Rectangle 59"/>
          <p:cNvSpPr>
            <a:spLocks noChangeArrowheads="1"/>
          </p:cNvSpPr>
          <p:nvPr/>
        </p:nvSpPr>
        <p:spPr bwMode="auto">
          <a:xfrm>
            <a:off x="3617914" y="4702176"/>
            <a:ext cx="371897"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r>
              <a:rPr lang="en-US" altLang="en-US" sz="1300">
                <a:solidFill>
                  <a:srgbClr val="000000"/>
                </a:solidFill>
                <a:latin typeface="Arial" panose="020B0604020202020204" pitchFamily="34" charset="0"/>
              </a:rPr>
              <a:t>1922</a:t>
            </a:r>
            <a:endParaRPr lang="en-US" altLang="en-US" sz="2400">
              <a:latin typeface="Times New Roman" panose="02020603050405020304" pitchFamily="18" charset="0"/>
            </a:endParaRPr>
          </a:p>
        </p:txBody>
      </p:sp>
      <p:sp>
        <p:nvSpPr>
          <p:cNvPr id="66595" name="Rectangle 60"/>
          <p:cNvSpPr>
            <a:spLocks noChangeArrowheads="1"/>
          </p:cNvSpPr>
          <p:nvPr/>
        </p:nvSpPr>
        <p:spPr bwMode="auto">
          <a:xfrm>
            <a:off x="2981326" y="4702176"/>
            <a:ext cx="371897"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r>
              <a:rPr lang="en-US" altLang="en-US" sz="1300">
                <a:solidFill>
                  <a:srgbClr val="000000"/>
                </a:solidFill>
                <a:latin typeface="Arial" panose="020B0604020202020204" pitchFamily="34" charset="0"/>
              </a:rPr>
              <a:t>1921</a:t>
            </a:r>
            <a:endParaRPr lang="en-US" altLang="en-US" sz="2400">
              <a:latin typeface="Times New Roman" panose="02020603050405020304" pitchFamily="18" charset="0"/>
            </a:endParaRPr>
          </a:p>
        </p:txBody>
      </p:sp>
      <p:sp>
        <p:nvSpPr>
          <p:cNvPr id="94269" name="Rectangle 61"/>
          <p:cNvSpPr>
            <a:spLocks noChangeArrowheads="1"/>
          </p:cNvSpPr>
          <p:nvPr/>
        </p:nvSpPr>
        <p:spPr bwMode="auto">
          <a:xfrm>
            <a:off x="4454526" y="3714751"/>
            <a:ext cx="1030731"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r>
              <a:rPr lang="en-US" altLang="en-US" sz="1300">
                <a:solidFill>
                  <a:srgbClr val="000000"/>
                </a:solidFill>
                <a:latin typeface="Arial" panose="020B0604020202020204" pitchFamily="34" charset="0"/>
              </a:rPr>
              <a:t>Money supply</a:t>
            </a:r>
            <a:endParaRPr lang="en-US" altLang="en-US" sz="2400">
              <a:latin typeface="Times New Roman" panose="02020603050405020304" pitchFamily="18" charset="0"/>
            </a:endParaRPr>
          </a:p>
        </p:txBody>
      </p:sp>
      <p:sp>
        <p:nvSpPr>
          <p:cNvPr id="66597" name="Rectangle 62"/>
          <p:cNvSpPr>
            <a:spLocks noChangeArrowheads="1"/>
          </p:cNvSpPr>
          <p:nvPr/>
        </p:nvSpPr>
        <p:spPr bwMode="auto">
          <a:xfrm>
            <a:off x="6784975" y="3148014"/>
            <a:ext cx="598488"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r>
              <a:rPr lang="en-US" altLang="en-US" sz="1300">
                <a:solidFill>
                  <a:srgbClr val="000000"/>
                </a:solidFill>
                <a:latin typeface="Arial" panose="020B0604020202020204" pitchFamily="34" charset="0"/>
              </a:rPr>
              <a:t>100,000</a:t>
            </a:r>
            <a:endParaRPr lang="en-US" altLang="en-US" sz="2400">
              <a:latin typeface="Times New Roman" panose="02020603050405020304" pitchFamily="18" charset="0"/>
            </a:endParaRPr>
          </a:p>
        </p:txBody>
      </p:sp>
      <p:sp>
        <p:nvSpPr>
          <p:cNvPr id="66598" name="Rectangle 63"/>
          <p:cNvSpPr>
            <a:spLocks noChangeArrowheads="1"/>
          </p:cNvSpPr>
          <p:nvPr/>
        </p:nvSpPr>
        <p:spPr bwMode="auto">
          <a:xfrm>
            <a:off x="6875463" y="3578226"/>
            <a:ext cx="511358"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r>
              <a:rPr lang="en-US" altLang="en-US" sz="1300">
                <a:solidFill>
                  <a:srgbClr val="000000"/>
                </a:solidFill>
                <a:latin typeface="Arial" panose="020B0604020202020204" pitchFamily="34" charset="0"/>
              </a:rPr>
              <a:t>10,000</a:t>
            </a:r>
            <a:endParaRPr lang="en-US" altLang="en-US" sz="2400">
              <a:latin typeface="Times New Roman" panose="02020603050405020304" pitchFamily="18" charset="0"/>
            </a:endParaRPr>
          </a:p>
        </p:txBody>
      </p:sp>
      <p:sp>
        <p:nvSpPr>
          <p:cNvPr id="66599" name="Rectangle 64"/>
          <p:cNvSpPr>
            <a:spLocks noChangeArrowheads="1"/>
          </p:cNvSpPr>
          <p:nvPr/>
        </p:nvSpPr>
        <p:spPr bwMode="auto">
          <a:xfrm>
            <a:off x="6961188" y="4075114"/>
            <a:ext cx="418384"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r>
              <a:rPr lang="en-US" altLang="en-US" sz="1300">
                <a:solidFill>
                  <a:srgbClr val="000000"/>
                </a:solidFill>
                <a:latin typeface="Arial" panose="020B0604020202020204" pitchFamily="34" charset="0"/>
              </a:rPr>
              <a:t>1,000</a:t>
            </a:r>
            <a:endParaRPr lang="en-US" altLang="en-US" sz="2400">
              <a:latin typeface="Times New Roman" panose="02020603050405020304" pitchFamily="18" charset="0"/>
            </a:endParaRPr>
          </a:p>
        </p:txBody>
      </p:sp>
      <p:sp>
        <p:nvSpPr>
          <p:cNvPr id="66600" name="Rectangle 65"/>
          <p:cNvSpPr>
            <a:spLocks noChangeArrowheads="1"/>
          </p:cNvSpPr>
          <p:nvPr/>
        </p:nvSpPr>
        <p:spPr bwMode="auto">
          <a:xfrm>
            <a:off x="7096126" y="4565650"/>
            <a:ext cx="276225"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r>
              <a:rPr lang="en-US" altLang="en-US" sz="1300">
                <a:solidFill>
                  <a:srgbClr val="000000"/>
                </a:solidFill>
                <a:latin typeface="Arial" panose="020B0604020202020204" pitchFamily="34" charset="0"/>
              </a:rPr>
              <a:t>100</a:t>
            </a:r>
            <a:endParaRPr lang="en-US" altLang="en-US" sz="2400">
              <a:latin typeface="Times New Roman" panose="02020603050405020304" pitchFamily="18" charset="0"/>
            </a:endParaRPr>
          </a:p>
        </p:txBody>
      </p:sp>
      <p:sp>
        <p:nvSpPr>
          <p:cNvPr id="66601" name="Rectangle 66"/>
          <p:cNvSpPr>
            <a:spLocks noChangeArrowheads="1"/>
          </p:cNvSpPr>
          <p:nvPr/>
        </p:nvSpPr>
        <p:spPr bwMode="auto">
          <a:xfrm>
            <a:off x="9994900" y="4702175"/>
            <a:ext cx="368300"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r>
              <a:rPr lang="en-US" altLang="en-US" sz="1300">
                <a:solidFill>
                  <a:srgbClr val="000000"/>
                </a:solidFill>
                <a:latin typeface="Arial" panose="020B0604020202020204" pitchFamily="34" charset="0"/>
              </a:rPr>
              <a:t>1925</a:t>
            </a:r>
            <a:endParaRPr lang="en-US" altLang="en-US" sz="2400">
              <a:latin typeface="Times New Roman" panose="02020603050405020304" pitchFamily="18" charset="0"/>
            </a:endParaRPr>
          </a:p>
        </p:txBody>
      </p:sp>
      <p:sp>
        <p:nvSpPr>
          <p:cNvPr id="66602" name="Rectangle 67"/>
          <p:cNvSpPr>
            <a:spLocks noChangeArrowheads="1"/>
          </p:cNvSpPr>
          <p:nvPr/>
        </p:nvSpPr>
        <p:spPr bwMode="auto">
          <a:xfrm>
            <a:off x="9351963" y="4702175"/>
            <a:ext cx="368300"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r>
              <a:rPr lang="en-US" altLang="en-US" sz="1300">
                <a:solidFill>
                  <a:srgbClr val="000000"/>
                </a:solidFill>
                <a:latin typeface="Arial" panose="020B0604020202020204" pitchFamily="34" charset="0"/>
              </a:rPr>
              <a:t>1924</a:t>
            </a:r>
            <a:endParaRPr lang="en-US" altLang="en-US" sz="2400">
              <a:latin typeface="Times New Roman" panose="02020603050405020304" pitchFamily="18" charset="0"/>
            </a:endParaRPr>
          </a:p>
        </p:txBody>
      </p:sp>
      <p:sp>
        <p:nvSpPr>
          <p:cNvPr id="66603" name="Rectangle 68"/>
          <p:cNvSpPr>
            <a:spLocks noChangeArrowheads="1"/>
          </p:cNvSpPr>
          <p:nvPr/>
        </p:nvSpPr>
        <p:spPr bwMode="auto">
          <a:xfrm>
            <a:off x="8715375" y="4702175"/>
            <a:ext cx="368300"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r>
              <a:rPr lang="en-US" altLang="en-US" sz="1300">
                <a:solidFill>
                  <a:srgbClr val="000000"/>
                </a:solidFill>
                <a:latin typeface="Arial" panose="020B0604020202020204" pitchFamily="34" charset="0"/>
              </a:rPr>
              <a:t>1923</a:t>
            </a:r>
            <a:endParaRPr lang="en-US" altLang="en-US" sz="2400">
              <a:latin typeface="Times New Roman" panose="02020603050405020304" pitchFamily="18" charset="0"/>
            </a:endParaRPr>
          </a:p>
        </p:txBody>
      </p:sp>
      <p:sp>
        <p:nvSpPr>
          <p:cNvPr id="66604" name="Rectangle 69"/>
          <p:cNvSpPr>
            <a:spLocks noChangeArrowheads="1"/>
          </p:cNvSpPr>
          <p:nvPr/>
        </p:nvSpPr>
        <p:spPr bwMode="auto">
          <a:xfrm>
            <a:off x="8078788" y="4702175"/>
            <a:ext cx="368300"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r>
              <a:rPr lang="en-US" altLang="en-US" sz="1300">
                <a:solidFill>
                  <a:srgbClr val="000000"/>
                </a:solidFill>
                <a:latin typeface="Arial" panose="020B0604020202020204" pitchFamily="34" charset="0"/>
              </a:rPr>
              <a:t>1922</a:t>
            </a:r>
            <a:endParaRPr lang="en-US" altLang="en-US" sz="2400">
              <a:latin typeface="Times New Roman" panose="02020603050405020304" pitchFamily="18" charset="0"/>
            </a:endParaRPr>
          </a:p>
        </p:txBody>
      </p:sp>
      <p:sp>
        <p:nvSpPr>
          <p:cNvPr id="66605" name="Rectangle 70"/>
          <p:cNvSpPr>
            <a:spLocks noChangeArrowheads="1"/>
          </p:cNvSpPr>
          <p:nvPr/>
        </p:nvSpPr>
        <p:spPr bwMode="auto">
          <a:xfrm>
            <a:off x="7442200" y="4702175"/>
            <a:ext cx="368300"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r>
              <a:rPr lang="en-US" altLang="en-US" sz="1300">
                <a:solidFill>
                  <a:srgbClr val="000000"/>
                </a:solidFill>
                <a:latin typeface="Arial" panose="020B0604020202020204" pitchFamily="34" charset="0"/>
              </a:rPr>
              <a:t>1921</a:t>
            </a:r>
            <a:endParaRPr lang="en-US" altLang="en-US" sz="2400">
              <a:latin typeface="Times New Roman" panose="02020603050405020304" pitchFamily="18" charset="0"/>
            </a:endParaRPr>
          </a:p>
        </p:txBody>
      </p:sp>
      <p:sp>
        <p:nvSpPr>
          <p:cNvPr id="94279" name="Freeform 71"/>
          <p:cNvSpPr>
            <a:spLocks/>
          </p:cNvSpPr>
          <p:nvPr/>
        </p:nvSpPr>
        <p:spPr bwMode="auto">
          <a:xfrm>
            <a:off x="3175000" y="3530601"/>
            <a:ext cx="2166938" cy="1122363"/>
          </a:xfrm>
          <a:custGeom>
            <a:avLst/>
            <a:gdLst>
              <a:gd name="T0" fmla="*/ 0 w 1365"/>
              <a:gd name="T1" fmla="*/ 2147483646 h 707"/>
              <a:gd name="T2" fmla="*/ 2147483646 w 1365"/>
              <a:gd name="T3" fmla="*/ 2147483646 h 707"/>
              <a:gd name="T4" fmla="*/ 2147483646 w 1365"/>
              <a:gd name="T5" fmla="*/ 2147483646 h 707"/>
              <a:gd name="T6" fmla="*/ 2147483646 w 1365"/>
              <a:gd name="T7" fmla="*/ 2147483646 h 707"/>
              <a:gd name="T8" fmla="*/ 2147483646 w 1365"/>
              <a:gd name="T9" fmla="*/ 2147483646 h 707"/>
              <a:gd name="T10" fmla="*/ 2147483646 w 1365"/>
              <a:gd name="T11" fmla="*/ 2147483646 h 707"/>
              <a:gd name="T12" fmla="*/ 2147483646 w 1365"/>
              <a:gd name="T13" fmla="*/ 2147483646 h 707"/>
              <a:gd name="T14" fmla="*/ 2147483646 w 1365"/>
              <a:gd name="T15" fmla="*/ 2147483646 h 707"/>
              <a:gd name="T16" fmla="*/ 2147483646 w 1365"/>
              <a:gd name="T17" fmla="*/ 2147483646 h 707"/>
              <a:gd name="T18" fmla="*/ 2147483646 w 1365"/>
              <a:gd name="T19" fmla="*/ 2147483646 h 707"/>
              <a:gd name="T20" fmla="*/ 2147483646 w 1365"/>
              <a:gd name="T21" fmla="*/ 2147483646 h 707"/>
              <a:gd name="T22" fmla="*/ 2147483646 w 1365"/>
              <a:gd name="T23" fmla="*/ 2147483646 h 707"/>
              <a:gd name="T24" fmla="*/ 2147483646 w 1365"/>
              <a:gd name="T25" fmla="*/ 2147483646 h 707"/>
              <a:gd name="T26" fmla="*/ 2147483646 w 1365"/>
              <a:gd name="T27" fmla="*/ 2147483646 h 707"/>
              <a:gd name="T28" fmla="*/ 2147483646 w 1365"/>
              <a:gd name="T29" fmla="*/ 2147483646 h 707"/>
              <a:gd name="T30" fmla="*/ 2147483646 w 1365"/>
              <a:gd name="T31" fmla="*/ 2147483646 h 707"/>
              <a:gd name="T32" fmla="*/ 2147483646 w 1365"/>
              <a:gd name="T33" fmla="*/ 2147483646 h 707"/>
              <a:gd name="T34" fmla="*/ 2147483646 w 1365"/>
              <a:gd name="T35" fmla="*/ 2147483646 h 707"/>
              <a:gd name="T36" fmla="*/ 2147483646 w 1365"/>
              <a:gd name="T37" fmla="*/ 2147483646 h 707"/>
              <a:gd name="T38" fmla="*/ 2147483646 w 1365"/>
              <a:gd name="T39" fmla="*/ 2147483646 h 707"/>
              <a:gd name="T40" fmla="*/ 2147483646 w 1365"/>
              <a:gd name="T41" fmla="*/ 2147483646 h 707"/>
              <a:gd name="T42" fmla="*/ 2147483646 w 1365"/>
              <a:gd name="T43" fmla="*/ 2147483646 h 707"/>
              <a:gd name="T44" fmla="*/ 2147483646 w 1365"/>
              <a:gd name="T45" fmla="*/ 2147483646 h 707"/>
              <a:gd name="T46" fmla="*/ 2147483646 w 1365"/>
              <a:gd name="T47" fmla="*/ 2147483646 h 707"/>
              <a:gd name="T48" fmla="*/ 2147483646 w 1365"/>
              <a:gd name="T49" fmla="*/ 2147483646 h 707"/>
              <a:gd name="T50" fmla="*/ 2147483646 w 1365"/>
              <a:gd name="T51" fmla="*/ 2147483646 h 707"/>
              <a:gd name="T52" fmla="*/ 2147483646 w 1365"/>
              <a:gd name="T53" fmla="*/ 2147483646 h 707"/>
              <a:gd name="T54" fmla="*/ 2147483646 w 1365"/>
              <a:gd name="T55" fmla="*/ 2147483646 h 707"/>
              <a:gd name="T56" fmla="*/ 2147483646 w 1365"/>
              <a:gd name="T57" fmla="*/ 2147483646 h 707"/>
              <a:gd name="T58" fmla="*/ 2147483646 w 1365"/>
              <a:gd name="T59" fmla="*/ 2147483646 h 707"/>
              <a:gd name="T60" fmla="*/ 2147483646 w 1365"/>
              <a:gd name="T61" fmla="*/ 2147483646 h 707"/>
              <a:gd name="T62" fmla="*/ 2147483646 w 1365"/>
              <a:gd name="T63" fmla="*/ 2147483646 h 707"/>
              <a:gd name="T64" fmla="*/ 2147483646 w 1365"/>
              <a:gd name="T65" fmla="*/ 2147483646 h 707"/>
              <a:gd name="T66" fmla="*/ 2147483646 w 1365"/>
              <a:gd name="T67" fmla="*/ 2147483646 h 707"/>
              <a:gd name="T68" fmla="*/ 2147483646 w 1365"/>
              <a:gd name="T69" fmla="*/ 2147483646 h 707"/>
              <a:gd name="T70" fmla="*/ 2147483646 w 1365"/>
              <a:gd name="T71" fmla="*/ 2147483646 h 707"/>
              <a:gd name="T72" fmla="*/ 2147483646 w 1365"/>
              <a:gd name="T73" fmla="*/ 2147483646 h 707"/>
              <a:gd name="T74" fmla="*/ 2147483646 w 1365"/>
              <a:gd name="T75" fmla="*/ 2147483646 h 70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365"/>
              <a:gd name="T115" fmla="*/ 0 h 707"/>
              <a:gd name="T116" fmla="*/ 1365 w 1365"/>
              <a:gd name="T117" fmla="*/ 707 h 70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365" h="707">
                <a:moveTo>
                  <a:pt x="0" y="707"/>
                </a:moveTo>
                <a:cubicBezTo>
                  <a:pt x="8" y="701"/>
                  <a:pt x="17" y="695"/>
                  <a:pt x="27" y="691"/>
                </a:cubicBezTo>
                <a:cubicBezTo>
                  <a:pt x="37" y="687"/>
                  <a:pt x="50" y="683"/>
                  <a:pt x="60" y="680"/>
                </a:cubicBezTo>
                <a:cubicBezTo>
                  <a:pt x="70" y="677"/>
                  <a:pt x="79" y="672"/>
                  <a:pt x="90" y="671"/>
                </a:cubicBezTo>
                <a:cubicBezTo>
                  <a:pt x="101" y="670"/>
                  <a:pt x="116" y="672"/>
                  <a:pt x="127" y="671"/>
                </a:cubicBezTo>
                <a:cubicBezTo>
                  <a:pt x="138" y="670"/>
                  <a:pt x="148" y="665"/>
                  <a:pt x="159" y="662"/>
                </a:cubicBezTo>
                <a:cubicBezTo>
                  <a:pt x="170" y="659"/>
                  <a:pt x="184" y="658"/>
                  <a:pt x="195" y="653"/>
                </a:cubicBezTo>
                <a:cubicBezTo>
                  <a:pt x="206" y="648"/>
                  <a:pt x="214" y="638"/>
                  <a:pt x="225" y="632"/>
                </a:cubicBezTo>
                <a:cubicBezTo>
                  <a:pt x="236" y="626"/>
                  <a:pt x="247" y="628"/>
                  <a:pt x="259" y="616"/>
                </a:cubicBezTo>
                <a:cubicBezTo>
                  <a:pt x="271" y="604"/>
                  <a:pt x="286" y="573"/>
                  <a:pt x="298" y="557"/>
                </a:cubicBezTo>
                <a:cubicBezTo>
                  <a:pt x="310" y="541"/>
                  <a:pt x="319" y="530"/>
                  <a:pt x="330" y="520"/>
                </a:cubicBezTo>
                <a:cubicBezTo>
                  <a:pt x="341" y="510"/>
                  <a:pt x="355" y="503"/>
                  <a:pt x="366" y="494"/>
                </a:cubicBezTo>
                <a:cubicBezTo>
                  <a:pt x="377" y="485"/>
                  <a:pt x="383" y="472"/>
                  <a:pt x="394" y="464"/>
                </a:cubicBezTo>
                <a:cubicBezTo>
                  <a:pt x="405" y="456"/>
                  <a:pt x="419" y="451"/>
                  <a:pt x="430" y="445"/>
                </a:cubicBezTo>
                <a:cubicBezTo>
                  <a:pt x="441" y="439"/>
                  <a:pt x="448" y="433"/>
                  <a:pt x="459" y="428"/>
                </a:cubicBezTo>
                <a:cubicBezTo>
                  <a:pt x="470" y="423"/>
                  <a:pt x="479" y="425"/>
                  <a:pt x="496" y="413"/>
                </a:cubicBezTo>
                <a:cubicBezTo>
                  <a:pt x="513" y="401"/>
                  <a:pt x="542" y="383"/>
                  <a:pt x="564" y="353"/>
                </a:cubicBezTo>
                <a:cubicBezTo>
                  <a:pt x="586" y="323"/>
                  <a:pt x="615" y="266"/>
                  <a:pt x="631" y="235"/>
                </a:cubicBezTo>
                <a:cubicBezTo>
                  <a:pt x="647" y="204"/>
                  <a:pt x="649" y="187"/>
                  <a:pt x="660" y="169"/>
                </a:cubicBezTo>
                <a:cubicBezTo>
                  <a:pt x="671" y="151"/>
                  <a:pt x="685" y="137"/>
                  <a:pt x="697" y="128"/>
                </a:cubicBezTo>
                <a:cubicBezTo>
                  <a:pt x="709" y="119"/>
                  <a:pt x="724" y="119"/>
                  <a:pt x="735" y="113"/>
                </a:cubicBezTo>
                <a:cubicBezTo>
                  <a:pt x="746" y="107"/>
                  <a:pt x="747" y="96"/>
                  <a:pt x="763" y="92"/>
                </a:cubicBezTo>
                <a:cubicBezTo>
                  <a:pt x="779" y="88"/>
                  <a:pt x="815" y="93"/>
                  <a:pt x="832" y="91"/>
                </a:cubicBezTo>
                <a:cubicBezTo>
                  <a:pt x="849" y="89"/>
                  <a:pt x="857" y="85"/>
                  <a:pt x="867" y="82"/>
                </a:cubicBezTo>
                <a:cubicBezTo>
                  <a:pt x="877" y="79"/>
                  <a:pt x="884" y="76"/>
                  <a:pt x="895" y="73"/>
                </a:cubicBezTo>
                <a:cubicBezTo>
                  <a:pt x="906" y="70"/>
                  <a:pt x="922" y="65"/>
                  <a:pt x="933" y="62"/>
                </a:cubicBezTo>
                <a:cubicBezTo>
                  <a:pt x="944" y="59"/>
                  <a:pt x="952" y="56"/>
                  <a:pt x="963" y="53"/>
                </a:cubicBezTo>
                <a:cubicBezTo>
                  <a:pt x="974" y="50"/>
                  <a:pt x="991" y="46"/>
                  <a:pt x="1002" y="44"/>
                </a:cubicBezTo>
                <a:cubicBezTo>
                  <a:pt x="1013" y="42"/>
                  <a:pt x="1016" y="46"/>
                  <a:pt x="1027" y="44"/>
                </a:cubicBezTo>
                <a:cubicBezTo>
                  <a:pt x="1038" y="42"/>
                  <a:pt x="1057" y="37"/>
                  <a:pt x="1068" y="34"/>
                </a:cubicBezTo>
                <a:cubicBezTo>
                  <a:pt x="1079" y="31"/>
                  <a:pt x="1082" y="27"/>
                  <a:pt x="1093" y="25"/>
                </a:cubicBezTo>
                <a:cubicBezTo>
                  <a:pt x="1104" y="23"/>
                  <a:pt x="1119" y="24"/>
                  <a:pt x="1132" y="22"/>
                </a:cubicBezTo>
                <a:cubicBezTo>
                  <a:pt x="1145" y="20"/>
                  <a:pt x="1159" y="14"/>
                  <a:pt x="1170" y="14"/>
                </a:cubicBezTo>
                <a:cubicBezTo>
                  <a:pt x="1181" y="14"/>
                  <a:pt x="1189" y="22"/>
                  <a:pt x="1200" y="22"/>
                </a:cubicBezTo>
                <a:cubicBezTo>
                  <a:pt x="1211" y="22"/>
                  <a:pt x="1223" y="17"/>
                  <a:pt x="1239" y="16"/>
                </a:cubicBezTo>
                <a:cubicBezTo>
                  <a:pt x="1255" y="15"/>
                  <a:pt x="1283" y="18"/>
                  <a:pt x="1299" y="16"/>
                </a:cubicBezTo>
                <a:cubicBezTo>
                  <a:pt x="1315" y="14"/>
                  <a:pt x="1322" y="4"/>
                  <a:pt x="1333" y="2"/>
                </a:cubicBezTo>
                <a:cubicBezTo>
                  <a:pt x="1344" y="0"/>
                  <a:pt x="1360" y="6"/>
                  <a:pt x="1365" y="7"/>
                </a:cubicBezTo>
              </a:path>
            </a:pathLst>
          </a:custGeom>
          <a:noFill/>
          <a:ln w="44450">
            <a:solidFill>
              <a:srgbClr val="0094AC"/>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4280" name="Freeform 72"/>
          <p:cNvSpPr>
            <a:spLocks/>
          </p:cNvSpPr>
          <p:nvPr/>
        </p:nvSpPr>
        <p:spPr bwMode="auto">
          <a:xfrm>
            <a:off x="3170238" y="3522664"/>
            <a:ext cx="2182812" cy="1146175"/>
          </a:xfrm>
          <a:custGeom>
            <a:avLst/>
            <a:gdLst>
              <a:gd name="T0" fmla="*/ 2147483646 w 1375"/>
              <a:gd name="T1" fmla="*/ 2147483646 h 722"/>
              <a:gd name="T2" fmla="*/ 2147483646 w 1375"/>
              <a:gd name="T3" fmla="*/ 2147483646 h 722"/>
              <a:gd name="T4" fmla="*/ 2147483646 w 1375"/>
              <a:gd name="T5" fmla="*/ 2147483646 h 722"/>
              <a:gd name="T6" fmla="*/ 2147483646 w 1375"/>
              <a:gd name="T7" fmla="*/ 2147483646 h 722"/>
              <a:gd name="T8" fmla="*/ 2147483646 w 1375"/>
              <a:gd name="T9" fmla="*/ 2147483646 h 722"/>
              <a:gd name="T10" fmla="*/ 2147483646 w 1375"/>
              <a:gd name="T11" fmla="*/ 2147483646 h 722"/>
              <a:gd name="T12" fmla="*/ 2147483646 w 1375"/>
              <a:gd name="T13" fmla="*/ 2147483646 h 722"/>
              <a:gd name="T14" fmla="*/ 2147483646 w 1375"/>
              <a:gd name="T15" fmla="*/ 2147483646 h 722"/>
              <a:gd name="T16" fmla="*/ 2147483646 w 1375"/>
              <a:gd name="T17" fmla="*/ 2147483646 h 722"/>
              <a:gd name="T18" fmla="*/ 2147483646 w 1375"/>
              <a:gd name="T19" fmla="*/ 2147483646 h 722"/>
              <a:gd name="T20" fmla="*/ 2147483646 w 1375"/>
              <a:gd name="T21" fmla="*/ 2147483646 h 722"/>
              <a:gd name="T22" fmla="*/ 2147483646 w 1375"/>
              <a:gd name="T23" fmla="*/ 2147483646 h 722"/>
              <a:gd name="T24" fmla="*/ 2147483646 w 1375"/>
              <a:gd name="T25" fmla="*/ 2147483646 h 722"/>
              <a:gd name="T26" fmla="*/ 2147483646 w 1375"/>
              <a:gd name="T27" fmla="*/ 2147483646 h 722"/>
              <a:gd name="T28" fmla="*/ 2147483646 w 1375"/>
              <a:gd name="T29" fmla="*/ 2147483646 h 722"/>
              <a:gd name="T30" fmla="*/ 2147483646 w 1375"/>
              <a:gd name="T31" fmla="*/ 2147483646 h 722"/>
              <a:gd name="T32" fmla="*/ 2147483646 w 1375"/>
              <a:gd name="T33" fmla="*/ 2147483646 h 722"/>
              <a:gd name="T34" fmla="*/ 2147483646 w 1375"/>
              <a:gd name="T35" fmla="*/ 2147483646 h 722"/>
              <a:gd name="T36" fmla="*/ 2147483646 w 1375"/>
              <a:gd name="T37" fmla="*/ 2147483646 h 722"/>
              <a:gd name="T38" fmla="*/ 2147483646 w 1375"/>
              <a:gd name="T39" fmla="*/ 2147483646 h 722"/>
              <a:gd name="T40" fmla="*/ 2147483646 w 1375"/>
              <a:gd name="T41" fmla="*/ 2147483646 h 722"/>
              <a:gd name="T42" fmla="*/ 2147483646 w 1375"/>
              <a:gd name="T43" fmla="*/ 2147483646 h 722"/>
              <a:gd name="T44" fmla="*/ 2147483646 w 1375"/>
              <a:gd name="T45" fmla="*/ 2147483646 h 722"/>
              <a:gd name="T46" fmla="*/ 2147483646 w 1375"/>
              <a:gd name="T47" fmla="*/ 2147483646 h 722"/>
              <a:gd name="T48" fmla="*/ 2147483646 w 1375"/>
              <a:gd name="T49" fmla="*/ 2147483646 h 722"/>
              <a:gd name="T50" fmla="*/ 2147483646 w 1375"/>
              <a:gd name="T51" fmla="*/ 2147483646 h 722"/>
              <a:gd name="T52" fmla="*/ 2147483646 w 1375"/>
              <a:gd name="T53" fmla="*/ 2147483646 h 722"/>
              <a:gd name="T54" fmla="*/ 2147483646 w 1375"/>
              <a:gd name="T55" fmla="*/ 2147483646 h 722"/>
              <a:gd name="T56" fmla="*/ 2147483646 w 1375"/>
              <a:gd name="T57" fmla="*/ 2147483646 h 722"/>
              <a:gd name="T58" fmla="*/ 2147483646 w 1375"/>
              <a:gd name="T59" fmla="*/ 2147483646 h 722"/>
              <a:gd name="T60" fmla="*/ 2147483646 w 1375"/>
              <a:gd name="T61" fmla="*/ 2147483646 h 722"/>
              <a:gd name="T62" fmla="*/ 2147483646 w 1375"/>
              <a:gd name="T63" fmla="*/ 2147483646 h 722"/>
              <a:gd name="T64" fmla="*/ 2147483646 w 1375"/>
              <a:gd name="T65" fmla="*/ 2147483646 h 722"/>
              <a:gd name="T66" fmla="*/ 0 w 1375"/>
              <a:gd name="T67" fmla="*/ 2147483646 h 72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375"/>
              <a:gd name="T103" fmla="*/ 0 h 722"/>
              <a:gd name="T104" fmla="*/ 1375 w 1375"/>
              <a:gd name="T105" fmla="*/ 722 h 72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375" h="722">
                <a:moveTo>
                  <a:pt x="1375" y="3"/>
                </a:moveTo>
                <a:cubicBezTo>
                  <a:pt x="1361" y="1"/>
                  <a:pt x="1347" y="0"/>
                  <a:pt x="1335" y="1"/>
                </a:cubicBezTo>
                <a:cubicBezTo>
                  <a:pt x="1323" y="2"/>
                  <a:pt x="1327" y="8"/>
                  <a:pt x="1300" y="10"/>
                </a:cubicBezTo>
                <a:cubicBezTo>
                  <a:pt x="1273" y="12"/>
                  <a:pt x="1199" y="11"/>
                  <a:pt x="1171" y="12"/>
                </a:cubicBezTo>
                <a:cubicBezTo>
                  <a:pt x="1143" y="13"/>
                  <a:pt x="1149" y="17"/>
                  <a:pt x="1132" y="19"/>
                </a:cubicBezTo>
                <a:cubicBezTo>
                  <a:pt x="1115" y="21"/>
                  <a:pt x="1086" y="19"/>
                  <a:pt x="1069" y="22"/>
                </a:cubicBezTo>
                <a:cubicBezTo>
                  <a:pt x="1052" y="25"/>
                  <a:pt x="1049" y="36"/>
                  <a:pt x="1032" y="36"/>
                </a:cubicBezTo>
                <a:cubicBezTo>
                  <a:pt x="1015" y="36"/>
                  <a:pt x="984" y="26"/>
                  <a:pt x="969" y="24"/>
                </a:cubicBezTo>
                <a:cubicBezTo>
                  <a:pt x="954" y="22"/>
                  <a:pt x="951" y="20"/>
                  <a:pt x="940" y="21"/>
                </a:cubicBezTo>
                <a:cubicBezTo>
                  <a:pt x="929" y="22"/>
                  <a:pt x="911" y="27"/>
                  <a:pt x="900" y="30"/>
                </a:cubicBezTo>
                <a:cubicBezTo>
                  <a:pt x="889" y="33"/>
                  <a:pt x="886" y="36"/>
                  <a:pt x="871" y="37"/>
                </a:cubicBezTo>
                <a:cubicBezTo>
                  <a:pt x="856" y="38"/>
                  <a:pt x="824" y="38"/>
                  <a:pt x="807" y="39"/>
                </a:cubicBezTo>
                <a:cubicBezTo>
                  <a:pt x="790" y="40"/>
                  <a:pt x="779" y="46"/>
                  <a:pt x="768" y="46"/>
                </a:cubicBezTo>
                <a:cubicBezTo>
                  <a:pt x="757" y="46"/>
                  <a:pt x="749" y="41"/>
                  <a:pt x="738" y="39"/>
                </a:cubicBezTo>
                <a:cubicBezTo>
                  <a:pt x="727" y="37"/>
                  <a:pt x="714" y="37"/>
                  <a:pt x="702" y="36"/>
                </a:cubicBezTo>
                <a:cubicBezTo>
                  <a:pt x="690" y="35"/>
                  <a:pt x="675" y="25"/>
                  <a:pt x="663" y="31"/>
                </a:cubicBezTo>
                <a:cubicBezTo>
                  <a:pt x="645" y="60"/>
                  <a:pt x="617" y="161"/>
                  <a:pt x="595" y="210"/>
                </a:cubicBezTo>
                <a:cubicBezTo>
                  <a:pt x="573" y="259"/>
                  <a:pt x="545" y="301"/>
                  <a:pt x="529" y="325"/>
                </a:cubicBezTo>
                <a:cubicBezTo>
                  <a:pt x="513" y="349"/>
                  <a:pt x="512" y="345"/>
                  <a:pt x="501" y="351"/>
                </a:cubicBezTo>
                <a:cubicBezTo>
                  <a:pt x="490" y="357"/>
                  <a:pt x="474" y="357"/>
                  <a:pt x="463" y="361"/>
                </a:cubicBezTo>
                <a:cubicBezTo>
                  <a:pt x="452" y="365"/>
                  <a:pt x="446" y="366"/>
                  <a:pt x="435" y="373"/>
                </a:cubicBezTo>
                <a:cubicBezTo>
                  <a:pt x="424" y="380"/>
                  <a:pt x="408" y="394"/>
                  <a:pt x="397" y="402"/>
                </a:cubicBezTo>
                <a:cubicBezTo>
                  <a:pt x="386" y="410"/>
                  <a:pt x="380" y="406"/>
                  <a:pt x="369" y="420"/>
                </a:cubicBezTo>
                <a:cubicBezTo>
                  <a:pt x="358" y="434"/>
                  <a:pt x="339" y="463"/>
                  <a:pt x="328" y="486"/>
                </a:cubicBezTo>
                <a:cubicBezTo>
                  <a:pt x="317" y="509"/>
                  <a:pt x="311" y="538"/>
                  <a:pt x="300" y="559"/>
                </a:cubicBezTo>
                <a:cubicBezTo>
                  <a:pt x="289" y="580"/>
                  <a:pt x="277" y="595"/>
                  <a:pt x="265" y="610"/>
                </a:cubicBezTo>
                <a:cubicBezTo>
                  <a:pt x="253" y="625"/>
                  <a:pt x="239" y="641"/>
                  <a:pt x="228" y="649"/>
                </a:cubicBezTo>
                <a:cubicBezTo>
                  <a:pt x="217" y="657"/>
                  <a:pt x="207" y="659"/>
                  <a:pt x="196" y="661"/>
                </a:cubicBezTo>
                <a:cubicBezTo>
                  <a:pt x="185" y="663"/>
                  <a:pt x="170" y="657"/>
                  <a:pt x="159" y="661"/>
                </a:cubicBezTo>
                <a:cubicBezTo>
                  <a:pt x="148" y="665"/>
                  <a:pt x="143" y="679"/>
                  <a:pt x="132" y="684"/>
                </a:cubicBezTo>
                <a:cubicBezTo>
                  <a:pt x="121" y="689"/>
                  <a:pt x="104" y="694"/>
                  <a:pt x="93" y="694"/>
                </a:cubicBezTo>
                <a:cubicBezTo>
                  <a:pt x="82" y="694"/>
                  <a:pt x="74" y="685"/>
                  <a:pt x="63" y="685"/>
                </a:cubicBezTo>
                <a:cubicBezTo>
                  <a:pt x="52" y="685"/>
                  <a:pt x="39" y="693"/>
                  <a:pt x="28" y="697"/>
                </a:cubicBezTo>
                <a:cubicBezTo>
                  <a:pt x="17" y="701"/>
                  <a:pt x="9" y="722"/>
                  <a:pt x="0" y="712"/>
                </a:cubicBezTo>
              </a:path>
            </a:pathLst>
          </a:custGeom>
          <a:noFill/>
          <a:ln w="44450">
            <a:solidFill>
              <a:srgbClr val="D2435C"/>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4281" name="Freeform 73"/>
          <p:cNvSpPr>
            <a:spLocks/>
          </p:cNvSpPr>
          <p:nvPr/>
        </p:nvSpPr>
        <p:spPr bwMode="auto">
          <a:xfrm>
            <a:off x="7947026" y="3352801"/>
            <a:ext cx="2168525" cy="1304925"/>
          </a:xfrm>
          <a:custGeom>
            <a:avLst/>
            <a:gdLst>
              <a:gd name="T0" fmla="*/ 2147483646 w 1366"/>
              <a:gd name="T1" fmla="*/ 2147483646 h 822"/>
              <a:gd name="T2" fmla="*/ 2147483646 w 1366"/>
              <a:gd name="T3" fmla="*/ 2147483646 h 822"/>
              <a:gd name="T4" fmla="*/ 2147483646 w 1366"/>
              <a:gd name="T5" fmla="*/ 2147483646 h 822"/>
              <a:gd name="T6" fmla="*/ 2147483646 w 1366"/>
              <a:gd name="T7" fmla="*/ 2147483646 h 822"/>
              <a:gd name="T8" fmla="*/ 2147483646 w 1366"/>
              <a:gd name="T9" fmla="*/ 2147483646 h 822"/>
              <a:gd name="T10" fmla="*/ 2147483646 w 1366"/>
              <a:gd name="T11" fmla="*/ 2147483646 h 822"/>
              <a:gd name="T12" fmla="*/ 2147483646 w 1366"/>
              <a:gd name="T13" fmla="*/ 2147483646 h 822"/>
              <a:gd name="T14" fmla="*/ 2147483646 w 1366"/>
              <a:gd name="T15" fmla="*/ 2147483646 h 822"/>
              <a:gd name="T16" fmla="*/ 2147483646 w 1366"/>
              <a:gd name="T17" fmla="*/ 2147483646 h 822"/>
              <a:gd name="T18" fmla="*/ 2147483646 w 1366"/>
              <a:gd name="T19" fmla="*/ 2147483646 h 822"/>
              <a:gd name="T20" fmla="*/ 2147483646 w 1366"/>
              <a:gd name="T21" fmla="*/ 2147483646 h 822"/>
              <a:gd name="T22" fmla="*/ 2147483646 w 1366"/>
              <a:gd name="T23" fmla="*/ 2147483646 h 822"/>
              <a:gd name="T24" fmla="*/ 2147483646 w 1366"/>
              <a:gd name="T25" fmla="*/ 2147483646 h 822"/>
              <a:gd name="T26" fmla="*/ 2147483646 w 1366"/>
              <a:gd name="T27" fmla="*/ 2147483646 h 822"/>
              <a:gd name="T28" fmla="*/ 2147483646 w 1366"/>
              <a:gd name="T29" fmla="*/ 2147483646 h 822"/>
              <a:gd name="T30" fmla="*/ 2147483646 w 1366"/>
              <a:gd name="T31" fmla="*/ 2147483646 h 822"/>
              <a:gd name="T32" fmla="*/ 2147483646 w 1366"/>
              <a:gd name="T33" fmla="*/ 2147483646 h 822"/>
              <a:gd name="T34" fmla="*/ 2147483646 w 1366"/>
              <a:gd name="T35" fmla="*/ 2147483646 h 822"/>
              <a:gd name="T36" fmla="*/ 2147483646 w 1366"/>
              <a:gd name="T37" fmla="*/ 2147483646 h 822"/>
              <a:gd name="T38" fmla="*/ 2147483646 w 1366"/>
              <a:gd name="T39" fmla="*/ 2147483646 h 822"/>
              <a:gd name="T40" fmla="*/ 2147483646 w 1366"/>
              <a:gd name="T41" fmla="*/ 2147483646 h 822"/>
              <a:gd name="T42" fmla="*/ 2147483646 w 1366"/>
              <a:gd name="T43" fmla="*/ 2147483646 h 822"/>
              <a:gd name="T44" fmla="*/ 2147483646 w 1366"/>
              <a:gd name="T45" fmla="*/ 2147483646 h 822"/>
              <a:gd name="T46" fmla="*/ 2147483646 w 1366"/>
              <a:gd name="T47" fmla="*/ 2147483646 h 822"/>
              <a:gd name="T48" fmla="*/ 2147483646 w 1366"/>
              <a:gd name="T49" fmla="*/ 2147483646 h 822"/>
              <a:gd name="T50" fmla="*/ 2147483646 w 1366"/>
              <a:gd name="T51" fmla="*/ 2147483646 h 822"/>
              <a:gd name="T52" fmla="*/ 2147483646 w 1366"/>
              <a:gd name="T53" fmla="*/ 2147483646 h 822"/>
              <a:gd name="T54" fmla="*/ 2147483646 w 1366"/>
              <a:gd name="T55" fmla="*/ 2147483646 h 822"/>
              <a:gd name="T56" fmla="*/ 2147483646 w 1366"/>
              <a:gd name="T57" fmla="*/ 2147483646 h 822"/>
              <a:gd name="T58" fmla="*/ 2147483646 w 1366"/>
              <a:gd name="T59" fmla="*/ 2147483646 h 822"/>
              <a:gd name="T60" fmla="*/ 2147483646 w 1366"/>
              <a:gd name="T61" fmla="*/ 2147483646 h 822"/>
              <a:gd name="T62" fmla="*/ 2147483646 w 1366"/>
              <a:gd name="T63" fmla="*/ 2147483646 h 822"/>
              <a:gd name="T64" fmla="*/ 2147483646 w 1366"/>
              <a:gd name="T65" fmla="*/ 2147483646 h 822"/>
              <a:gd name="T66" fmla="*/ 2147483646 w 1366"/>
              <a:gd name="T67" fmla="*/ 2147483646 h 822"/>
              <a:gd name="T68" fmla="*/ 0 w 1366"/>
              <a:gd name="T69" fmla="*/ 2147483646 h 82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366"/>
              <a:gd name="T106" fmla="*/ 0 h 822"/>
              <a:gd name="T107" fmla="*/ 1366 w 1366"/>
              <a:gd name="T108" fmla="*/ 822 h 82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366" h="822">
                <a:moveTo>
                  <a:pt x="1366" y="2"/>
                </a:moveTo>
                <a:cubicBezTo>
                  <a:pt x="1344" y="2"/>
                  <a:pt x="1322" y="2"/>
                  <a:pt x="1304" y="2"/>
                </a:cubicBezTo>
                <a:cubicBezTo>
                  <a:pt x="1286" y="2"/>
                  <a:pt x="1288" y="2"/>
                  <a:pt x="1260" y="2"/>
                </a:cubicBezTo>
                <a:cubicBezTo>
                  <a:pt x="1232" y="2"/>
                  <a:pt x="1159" y="0"/>
                  <a:pt x="1134" y="2"/>
                </a:cubicBezTo>
                <a:cubicBezTo>
                  <a:pt x="1109" y="4"/>
                  <a:pt x="1120" y="11"/>
                  <a:pt x="1108" y="12"/>
                </a:cubicBezTo>
                <a:cubicBezTo>
                  <a:pt x="1096" y="13"/>
                  <a:pt x="1076" y="7"/>
                  <a:pt x="1064" y="10"/>
                </a:cubicBezTo>
                <a:cubicBezTo>
                  <a:pt x="1052" y="13"/>
                  <a:pt x="1049" y="16"/>
                  <a:pt x="1038" y="32"/>
                </a:cubicBezTo>
                <a:cubicBezTo>
                  <a:pt x="1027" y="48"/>
                  <a:pt x="1009" y="84"/>
                  <a:pt x="998" y="104"/>
                </a:cubicBezTo>
                <a:cubicBezTo>
                  <a:pt x="987" y="124"/>
                  <a:pt x="983" y="139"/>
                  <a:pt x="972" y="150"/>
                </a:cubicBezTo>
                <a:cubicBezTo>
                  <a:pt x="961" y="161"/>
                  <a:pt x="946" y="168"/>
                  <a:pt x="934" y="172"/>
                </a:cubicBezTo>
                <a:cubicBezTo>
                  <a:pt x="922" y="176"/>
                  <a:pt x="909" y="174"/>
                  <a:pt x="898" y="176"/>
                </a:cubicBezTo>
                <a:cubicBezTo>
                  <a:pt x="887" y="178"/>
                  <a:pt x="879" y="176"/>
                  <a:pt x="868" y="182"/>
                </a:cubicBezTo>
                <a:cubicBezTo>
                  <a:pt x="857" y="188"/>
                  <a:pt x="841" y="198"/>
                  <a:pt x="830" y="212"/>
                </a:cubicBezTo>
                <a:cubicBezTo>
                  <a:pt x="819" y="226"/>
                  <a:pt x="813" y="243"/>
                  <a:pt x="802" y="268"/>
                </a:cubicBezTo>
                <a:cubicBezTo>
                  <a:pt x="791" y="293"/>
                  <a:pt x="774" y="339"/>
                  <a:pt x="762" y="362"/>
                </a:cubicBezTo>
                <a:cubicBezTo>
                  <a:pt x="750" y="385"/>
                  <a:pt x="741" y="395"/>
                  <a:pt x="730" y="406"/>
                </a:cubicBezTo>
                <a:cubicBezTo>
                  <a:pt x="719" y="417"/>
                  <a:pt x="706" y="419"/>
                  <a:pt x="696" y="428"/>
                </a:cubicBezTo>
                <a:cubicBezTo>
                  <a:pt x="686" y="437"/>
                  <a:pt x="679" y="447"/>
                  <a:pt x="668" y="462"/>
                </a:cubicBezTo>
                <a:cubicBezTo>
                  <a:pt x="657" y="477"/>
                  <a:pt x="638" y="506"/>
                  <a:pt x="628" y="518"/>
                </a:cubicBezTo>
                <a:cubicBezTo>
                  <a:pt x="618" y="530"/>
                  <a:pt x="617" y="529"/>
                  <a:pt x="606" y="534"/>
                </a:cubicBezTo>
                <a:cubicBezTo>
                  <a:pt x="595" y="539"/>
                  <a:pt x="577" y="543"/>
                  <a:pt x="564" y="546"/>
                </a:cubicBezTo>
                <a:cubicBezTo>
                  <a:pt x="551" y="549"/>
                  <a:pt x="537" y="550"/>
                  <a:pt x="526" y="552"/>
                </a:cubicBezTo>
                <a:cubicBezTo>
                  <a:pt x="515" y="554"/>
                  <a:pt x="509" y="552"/>
                  <a:pt x="500" y="558"/>
                </a:cubicBezTo>
                <a:cubicBezTo>
                  <a:pt x="491" y="564"/>
                  <a:pt x="489" y="576"/>
                  <a:pt x="472" y="588"/>
                </a:cubicBezTo>
                <a:cubicBezTo>
                  <a:pt x="455" y="600"/>
                  <a:pt x="412" y="617"/>
                  <a:pt x="396" y="630"/>
                </a:cubicBezTo>
                <a:cubicBezTo>
                  <a:pt x="380" y="643"/>
                  <a:pt x="390" y="657"/>
                  <a:pt x="374" y="668"/>
                </a:cubicBezTo>
                <a:cubicBezTo>
                  <a:pt x="358" y="679"/>
                  <a:pt x="316" y="689"/>
                  <a:pt x="298" y="696"/>
                </a:cubicBezTo>
                <a:cubicBezTo>
                  <a:pt x="280" y="703"/>
                  <a:pt x="274" y="705"/>
                  <a:pt x="264" y="710"/>
                </a:cubicBezTo>
                <a:cubicBezTo>
                  <a:pt x="254" y="715"/>
                  <a:pt x="252" y="720"/>
                  <a:pt x="236" y="724"/>
                </a:cubicBezTo>
                <a:cubicBezTo>
                  <a:pt x="220" y="728"/>
                  <a:pt x="183" y="733"/>
                  <a:pt x="166" y="734"/>
                </a:cubicBezTo>
                <a:cubicBezTo>
                  <a:pt x="149" y="735"/>
                  <a:pt x="144" y="727"/>
                  <a:pt x="132" y="730"/>
                </a:cubicBezTo>
                <a:cubicBezTo>
                  <a:pt x="120" y="733"/>
                  <a:pt x="107" y="749"/>
                  <a:pt x="96" y="754"/>
                </a:cubicBezTo>
                <a:cubicBezTo>
                  <a:pt x="85" y="759"/>
                  <a:pt x="76" y="757"/>
                  <a:pt x="64" y="762"/>
                </a:cubicBezTo>
                <a:cubicBezTo>
                  <a:pt x="52" y="767"/>
                  <a:pt x="35" y="774"/>
                  <a:pt x="24" y="784"/>
                </a:cubicBezTo>
                <a:cubicBezTo>
                  <a:pt x="13" y="794"/>
                  <a:pt x="8" y="794"/>
                  <a:pt x="0" y="822"/>
                </a:cubicBezTo>
              </a:path>
            </a:pathLst>
          </a:custGeom>
          <a:noFill/>
          <a:ln w="44450">
            <a:solidFill>
              <a:srgbClr val="D2435C"/>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4282" name="Freeform 74"/>
          <p:cNvSpPr>
            <a:spLocks/>
          </p:cNvSpPr>
          <p:nvPr/>
        </p:nvSpPr>
        <p:spPr bwMode="auto">
          <a:xfrm>
            <a:off x="7934326" y="3476625"/>
            <a:ext cx="2181225" cy="1187450"/>
          </a:xfrm>
          <a:custGeom>
            <a:avLst/>
            <a:gdLst>
              <a:gd name="T0" fmla="*/ 2147483646 w 1374"/>
              <a:gd name="T1" fmla="*/ 2147483646 h 748"/>
              <a:gd name="T2" fmla="*/ 2147483646 w 1374"/>
              <a:gd name="T3" fmla="*/ 2147483646 h 748"/>
              <a:gd name="T4" fmla="*/ 2147483646 w 1374"/>
              <a:gd name="T5" fmla="*/ 2147483646 h 748"/>
              <a:gd name="T6" fmla="*/ 2147483646 w 1374"/>
              <a:gd name="T7" fmla="*/ 2147483646 h 748"/>
              <a:gd name="T8" fmla="*/ 2147483646 w 1374"/>
              <a:gd name="T9" fmla="*/ 2147483646 h 748"/>
              <a:gd name="T10" fmla="*/ 2147483646 w 1374"/>
              <a:gd name="T11" fmla="*/ 2147483646 h 748"/>
              <a:gd name="T12" fmla="*/ 2147483646 w 1374"/>
              <a:gd name="T13" fmla="*/ 2147483646 h 748"/>
              <a:gd name="T14" fmla="*/ 2147483646 w 1374"/>
              <a:gd name="T15" fmla="*/ 2147483646 h 748"/>
              <a:gd name="T16" fmla="*/ 2147483646 w 1374"/>
              <a:gd name="T17" fmla="*/ 2147483646 h 748"/>
              <a:gd name="T18" fmla="*/ 2147483646 w 1374"/>
              <a:gd name="T19" fmla="*/ 2147483646 h 748"/>
              <a:gd name="T20" fmla="*/ 2147483646 w 1374"/>
              <a:gd name="T21" fmla="*/ 2147483646 h 748"/>
              <a:gd name="T22" fmla="*/ 2147483646 w 1374"/>
              <a:gd name="T23" fmla="*/ 2147483646 h 748"/>
              <a:gd name="T24" fmla="*/ 2147483646 w 1374"/>
              <a:gd name="T25" fmla="*/ 2147483646 h 748"/>
              <a:gd name="T26" fmla="*/ 2147483646 w 1374"/>
              <a:gd name="T27" fmla="*/ 2147483646 h 748"/>
              <a:gd name="T28" fmla="*/ 2147483646 w 1374"/>
              <a:gd name="T29" fmla="*/ 2147483646 h 748"/>
              <a:gd name="T30" fmla="*/ 2147483646 w 1374"/>
              <a:gd name="T31" fmla="*/ 2147483646 h 748"/>
              <a:gd name="T32" fmla="*/ 2147483646 w 1374"/>
              <a:gd name="T33" fmla="*/ 2147483646 h 748"/>
              <a:gd name="T34" fmla="*/ 2147483646 w 1374"/>
              <a:gd name="T35" fmla="*/ 2147483646 h 748"/>
              <a:gd name="T36" fmla="*/ 2147483646 w 1374"/>
              <a:gd name="T37" fmla="*/ 2147483646 h 748"/>
              <a:gd name="T38" fmla="*/ 2147483646 w 1374"/>
              <a:gd name="T39" fmla="*/ 2147483646 h 748"/>
              <a:gd name="T40" fmla="*/ 2147483646 w 1374"/>
              <a:gd name="T41" fmla="*/ 2147483646 h 748"/>
              <a:gd name="T42" fmla="*/ 2147483646 w 1374"/>
              <a:gd name="T43" fmla="*/ 2147483646 h 748"/>
              <a:gd name="T44" fmla="*/ 2147483646 w 1374"/>
              <a:gd name="T45" fmla="*/ 2147483646 h 748"/>
              <a:gd name="T46" fmla="*/ 2147483646 w 1374"/>
              <a:gd name="T47" fmla="*/ 2147483646 h 748"/>
              <a:gd name="T48" fmla="*/ 2147483646 w 1374"/>
              <a:gd name="T49" fmla="*/ 2147483646 h 748"/>
              <a:gd name="T50" fmla="*/ 2147483646 w 1374"/>
              <a:gd name="T51" fmla="*/ 2147483646 h 748"/>
              <a:gd name="T52" fmla="*/ 2147483646 w 1374"/>
              <a:gd name="T53" fmla="*/ 2147483646 h 748"/>
              <a:gd name="T54" fmla="*/ 2147483646 w 1374"/>
              <a:gd name="T55" fmla="*/ 2147483646 h 748"/>
              <a:gd name="T56" fmla="*/ 2147483646 w 1374"/>
              <a:gd name="T57" fmla="*/ 2147483646 h 748"/>
              <a:gd name="T58" fmla="*/ 2147483646 w 1374"/>
              <a:gd name="T59" fmla="*/ 2147483646 h 748"/>
              <a:gd name="T60" fmla="*/ 2147483646 w 1374"/>
              <a:gd name="T61" fmla="*/ 2147483646 h 748"/>
              <a:gd name="T62" fmla="*/ 2147483646 w 1374"/>
              <a:gd name="T63" fmla="*/ 2147483646 h 748"/>
              <a:gd name="T64" fmla="*/ 2147483646 w 1374"/>
              <a:gd name="T65" fmla="*/ 2147483646 h 748"/>
              <a:gd name="T66" fmla="*/ 2147483646 w 1374"/>
              <a:gd name="T67" fmla="*/ 2147483646 h 748"/>
              <a:gd name="T68" fmla="*/ 2147483646 w 1374"/>
              <a:gd name="T69" fmla="*/ 2147483646 h 748"/>
              <a:gd name="T70" fmla="*/ 2147483646 w 1374"/>
              <a:gd name="T71" fmla="*/ 2147483646 h 748"/>
              <a:gd name="T72" fmla="*/ 2147483646 w 1374"/>
              <a:gd name="T73" fmla="*/ 2147483646 h 748"/>
              <a:gd name="T74" fmla="*/ 2147483646 w 1374"/>
              <a:gd name="T75" fmla="*/ 2147483646 h 748"/>
              <a:gd name="T76" fmla="*/ 0 w 1374"/>
              <a:gd name="T77" fmla="*/ 2147483646 h 74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374"/>
              <a:gd name="T118" fmla="*/ 0 h 748"/>
              <a:gd name="T119" fmla="*/ 1374 w 1374"/>
              <a:gd name="T120" fmla="*/ 748 h 748"/>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374" h="748">
                <a:moveTo>
                  <a:pt x="1374" y="8"/>
                </a:moveTo>
                <a:cubicBezTo>
                  <a:pt x="1361" y="8"/>
                  <a:pt x="1349" y="9"/>
                  <a:pt x="1338" y="8"/>
                </a:cubicBezTo>
                <a:cubicBezTo>
                  <a:pt x="1327" y="7"/>
                  <a:pt x="1321" y="0"/>
                  <a:pt x="1310" y="2"/>
                </a:cubicBezTo>
                <a:cubicBezTo>
                  <a:pt x="1299" y="4"/>
                  <a:pt x="1281" y="14"/>
                  <a:pt x="1270" y="20"/>
                </a:cubicBezTo>
                <a:cubicBezTo>
                  <a:pt x="1259" y="26"/>
                  <a:pt x="1254" y="33"/>
                  <a:pt x="1244" y="38"/>
                </a:cubicBezTo>
                <a:cubicBezTo>
                  <a:pt x="1234" y="43"/>
                  <a:pt x="1221" y="46"/>
                  <a:pt x="1210" y="50"/>
                </a:cubicBezTo>
                <a:cubicBezTo>
                  <a:pt x="1199" y="54"/>
                  <a:pt x="1185" y="58"/>
                  <a:pt x="1174" y="64"/>
                </a:cubicBezTo>
                <a:cubicBezTo>
                  <a:pt x="1163" y="70"/>
                  <a:pt x="1153" y="79"/>
                  <a:pt x="1142" y="86"/>
                </a:cubicBezTo>
                <a:cubicBezTo>
                  <a:pt x="1131" y="93"/>
                  <a:pt x="1121" y="95"/>
                  <a:pt x="1110" y="104"/>
                </a:cubicBezTo>
                <a:cubicBezTo>
                  <a:pt x="1099" y="113"/>
                  <a:pt x="1085" y="129"/>
                  <a:pt x="1074" y="140"/>
                </a:cubicBezTo>
                <a:cubicBezTo>
                  <a:pt x="1063" y="151"/>
                  <a:pt x="1055" y="164"/>
                  <a:pt x="1044" y="172"/>
                </a:cubicBezTo>
                <a:cubicBezTo>
                  <a:pt x="1033" y="180"/>
                  <a:pt x="1017" y="183"/>
                  <a:pt x="1006" y="190"/>
                </a:cubicBezTo>
                <a:cubicBezTo>
                  <a:pt x="995" y="197"/>
                  <a:pt x="987" y="207"/>
                  <a:pt x="976" y="212"/>
                </a:cubicBezTo>
                <a:cubicBezTo>
                  <a:pt x="965" y="217"/>
                  <a:pt x="952" y="214"/>
                  <a:pt x="940" y="218"/>
                </a:cubicBezTo>
                <a:cubicBezTo>
                  <a:pt x="928" y="222"/>
                  <a:pt x="913" y="230"/>
                  <a:pt x="902" y="238"/>
                </a:cubicBezTo>
                <a:cubicBezTo>
                  <a:pt x="891" y="246"/>
                  <a:pt x="887" y="250"/>
                  <a:pt x="876" y="264"/>
                </a:cubicBezTo>
                <a:cubicBezTo>
                  <a:pt x="865" y="278"/>
                  <a:pt x="850" y="299"/>
                  <a:pt x="838" y="320"/>
                </a:cubicBezTo>
                <a:cubicBezTo>
                  <a:pt x="826" y="341"/>
                  <a:pt x="817" y="369"/>
                  <a:pt x="806" y="390"/>
                </a:cubicBezTo>
                <a:cubicBezTo>
                  <a:pt x="795" y="411"/>
                  <a:pt x="783" y="433"/>
                  <a:pt x="772" y="448"/>
                </a:cubicBezTo>
                <a:cubicBezTo>
                  <a:pt x="761" y="463"/>
                  <a:pt x="750" y="470"/>
                  <a:pt x="738" y="480"/>
                </a:cubicBezTo>
                <a:cubicBezTo>
                  <a:pt x="726" y="490"/>
                  <a:pt x="713" y="499"/>
                  <a:pt x="702" y="506"/>
                </a:cubicBezTo>
                <a:cubicBezTo>
                  <a:pt x="691" y="513"/>
                  <a:pt x="683" y="518"/>
                  <a:pt x="672" y="524"/>
                </a:cubicBezTo>
                <a:cubicBezTo>
                  <a:pt x="661" y="530"/>
                  <a:pt x="648" y="539"/>
                  <a:pt x="638" y="542"/>
                </a:cubicBezTo>
                <a:cubicBezTo>
                  <a:pt x="628" y="545"/>
                  <a:pt x="621" y="543"/>
                  <a:pt x="610" y="542"/>
                </a:cubicBezTo>
                <a:cubicBezTo>
                  <a:pt x="599" y="541"/>
                  <a:pt x="585" y="534"/>
                  <a:pt x="572" y="534"/>
                </a:cubicBezTo>
                <a:cubicBezTo>
                  <a:pt x="559" y="534"/>
                  <a:pt x="545" y="542"/>
                  <a:pt x="534" y="544"/>
                </a:cubicBezTo>
                <a:cubicBezTo>
                  <a:pt x="523" y="546"/>
                  <a:pt x="516" y="540"/>
                  <a:pt x="506" y="544"/>
                </a:cubicBezTo>
                <a:cubicBezTo>
                  <a:pt x="496" y="548"/>
                  <a:pt x="492" y="556"/>
                  <a:pt x="474" y="570"/>
                </a:cubicBezTo>
                <a:cubicBezTo>
                  <a:pt x="456" y="584"/>
                  <a:pt x="428" y="616"/>
                  <a:pt x="400" y="630"/>
                </a:cubicBezTo>
                <a:cubicBezTo>
                  <a:pt x="372" y="644"/>
                  <a:pt x="328" y="650"/>
                  <a:pt x="306" y="654"/>
                </a:cubicBezTo>
                <a:cubicBezTo>
                  <a:pt x="284" y="658"/>
                  <a:pt x="279" y="654"/>
                  <a:pt x="268" y="656"/>
                </a:cubicBezTo>
                <a:cubicBezTo>
                  <a:pt x="257" y="658"/>
                  <a:pt x="250" y="661"/>
                  <a:pt x="240" y="664"/>
                </a:cubicBezTo>
                <a:cubicBezTo>
                  <a:pt x="230" y="667"/>
                  <a:pt x="219" y="670"/>
                  <a:pt x="208" y="672"/>
                </a:cubicBezTo>
                <a:cubicBezTo>
                  <a:pt x="197" y="674"/>
                  <a:pt x="183" y="674"/>
                  <a:pt x="172" y="676"/>
                </a:cubicBezTo>
                <a:cubicBezTo>
                  <a:pt x="161" y="678"/>
                  <a:pt x="151" y="682"/>
                  <a:pt x="140" y="684"/>
                </a:cubicBezTo>
                <a:cubicBezTo>
                  <a:pt x="129" y="686"/>
                  <a:pt x="116" y="683"/>
                  <a:pt x="104" y="686"/>
                </a:cubicBezTo>
                <a:cubicBezTo>
                  <a:pt x="92" y="689"/>
                  <a:pt x="82" y="697"/>
                  <a:pt x="70" y="704"/>
                </a:cubicBezTo>
                <a:cubicBezTo>
                  <a:pt x="58" y="711"/>
                  <a:pt x="44" y="719"/>
                  <a:pt x="32" y="726"/>
                </a:cubicBezTo>
                <a:cubicBezTo>
                  <a:pt x="20" y="733"/>
                  <a:pt x="5" y="732"/>
                  <a:pt x="0" y="748"/>
                </a:cubicBezTo>
              </a:path>
            </a:pathLst>
          </a:custGeom>
          <a:noFill/>
          <a:ln w="44450">
            <a:solidFill>
              <a:srgbClr val="0094AC"/>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6610" name="Line 75"/>
          <p:cNvSpPr>
            <a:spLocks noChangeShapeType="1"/>
          </p:cNvSpPr>
          <p:nvPr/>
        </p:nvSpPr>
        <p:spPr bwMode="auto">
          <a:xfrm flipV="1">
            <a:off x="8256589" y="4533900"/>
            <a:ext cx="1587" cy="120650"/>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6611" name="Line 76"/>
          <p:cNvSpPr>
            <a:spLocks noChangeShapeType="1"/>
          </p:cNvSpPr>
          <p:nvPr/>
        </p:nvSpPr>
        <p:spPr bwMode="auto">
          <a:xfrm flipV="1">
            <a:off x="8902700" y="4533900"/>
            <a:ext cx="1588" cy="120650"/>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6612" name="Line 77"/>
          <p:cNvSpPr>
            <a:spLocks noChangeShapeType="1"/>
          </p:cNvSpPr>
          <p:nvPr/>
        </p:nvSpPr>
        <p:spPr bwMode="auto">
          <a:xfrm flipV="1">
            <a:off x="9532939" y="4533900"/>
            <a:ext cx="1587" cy="120650"/>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6613" name="Line 78"/>
          <p:cNvSpPr>
            <a:spLocks noChangeShapeType="1"/>
          </p:cNvSpPr>
          <p:nvPr/>
        </p:nvSpPr>
        <p:spPr bwMode="auto">
          <a:xfrm flipV="1">
            <a:off x="10179050" y="4533900"/>
            <a:ext cx="1588" cy="120650"/>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3" fill="hold" nodeType="clickEffect">
                                  <p:stCondLst>
                                    <p:cond delay="0"/>
                                  </p:stCondLst>
                                  <p:childTnLst>
                                    <p:set>
                                      <p:cBhvr>
                                        <p:cTn id="6" dur="1" fill="hold">
                                          <p:stCondLst>
                                            <p:cond delay="0"/>
                                          </p:stCondLst>
                                        </p:cTn>
                                        <p:tgtEl>
                                          <p:spTgt spid="94280"/>
                                        </p:tgtEl>
                                        <p:attrNameLst>
                                          <p:attrName>style.visibility</p:attrName>
                                        </p:attrNameLst>
                                      </p:cBhvr>
                                      <p:to>
                                        <p:strVal val="visible"/>
                                      </p:to>
                                    </p:set>
                                    <p:animEffect transition="in" filter="strips(upRight)">
                                      <p:cBhvr>
                                        <p:cTn id="7" dur="500"/>
                                        <p:tgtEl>
                                          <p:spTgt spid="9428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94259">
                                            <p:txEl>
                                              <p:pRg st="0" end="0"/>
                                            </p:txEl>
                                          </p:spTgt>
                                        </p:tgtEl>
                                        <p:attrNameLst>
                                          <p:attrName>style.visibility</p:attrName>
                                        </p:attrNameLst>
                                      </p:cBhvr>
                                      <p:to>
                                        <p:strVal val="visible"/>
                                      </p:to>
                                    </p:set>
                                    <p:animEffect transition="in" filter="dissolve">
                                      <p:cBhvr>
                                        <p:cTn id="12" dur="500"/>
                                        <p:tgtEl>
                                          <p:spTgt spid="94259">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ntr" presetSubtype="3" fill="hold" nodeType="clickEffect">
                                  <p:stCondLst>
                                    <p:cond delay="0"/>
                                  </p:stCondLst>
                                  <p:childTnLst>
                                    <p:set>
                                      <p:cBhvr>
                                        <p:cTn id="16" dur="1" fill="hold">
                                          <p:stCondLst>
                                            <p:cond delay="0"/>
                                          </p:stCondLst>
                                        </p:cTn>
                                        <p:tgtEl>
                                          <p:spTgt spid="94279"/>
                                        </p:tgtEl>
                                        <p:attrNameLst>
                                          <p:attrName>style.visibility</p:attrName>
                                        </p:attrNameLst>
                                      </p:cBhvr>
                                      <p:to>
                                        <p:strVal val="visible"/>
                                      </p:to>
                                    </p:set>
                                    <p:animEffect transition="in" filter="strips(upRight)">
                                      <p:cBhvr>
                                        <p:cTn id="17" dur="500"/>
                                        <p:tgtEl>
                                          <p:spTgt spid="9427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94269">
                                            <p:txEl>
                                              <p:pRg st="0" end="0"/>
                                            </p:txEl>
                                          </p:spTgt>
                                        </p:tgtEl>
                                        <p:attrNameLst>
                                          <p:attrName>style.visibility</p:attrName>
                                        </p:attrNameLst>
                                      </p:cBhvr>
                                      <p:to>
                                        <p:strVal val="visible"/>
                                      </p:to>
                                    </p:set>
                                    <p:animEffect transition="in" filter="dissolve">
                                      <p:cBhvr>
                                        <p:cTn id="22" dur="500"/>
                                        <p:tgtEl>
                                          <p:spTgt spid="94269">
                                            <p:txEl>
                                              <p:pRg st="0" end="0"/>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8" presetClass="entr" presetSubtype="3" fill="hold" nodeType="clickEffect">
                                  <p:stCondLst>
                                    <p:cond delay="0"/>
                                  </p:stCondLst>
                                  <p:childTnLst>
                                    <p:set>
                                      <p:cBhvr>
                                        <p:cTn id="26" dur="1" fill="hold">
                                          <p:stCondLst>
                                            <p:cond delay="0"/>
                                          </p:stCondLst>
                                        </p:cTn>
                                        <p:tgtEl>
                                          <p:spTgt spid="94281"/>
                                        </p:tgtEl>
                                        <p:attrNameLst>
                                          <p:attrName>style.visibility</p:attrName>
                                        </p:attrNameLst>
                                      </p:cBhvr>
                                      <p:to>
                                        <p:strVal val="visible"/>
                                      </p:to>
                                    </p:set>
                                    <p:animEffect transition="in" filter="strips(upRight)">
                                      <p:cBhvr>
                                        <p:cTn id="27" dur="500"/>
                                        <p:tgtEl>
                                          <p:spTgt spid="94281"/>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94254">
                                            <p:txEl>
                                              <p:pRg st="0" end="0"/>
                                            </p:txEl>
                                          </p:spTgt>
                                        </p:tgtEl>
                                        <p:attrNameLst>
                                          <p:attrName>style.visibility</p:attrName>
                                        </p:attrNameLst>
                                      </p:cBhvr>
                                      <p:to>
                                        <p:strVal val="visible"/>
                                      </p:to>
                                    </p:set>
                                    <p:animEffect transition="in" filter="wipe(left)">
                                      <p:cBhvr>
                                        <p:cTn id="32" dur="500"/>
                                        <p:tgtEl>
                                          <p:spTgt spid="94254">
                                            <p:txEl>
                                              <p:pRg st="0" end="0"/>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8" presetClass="entr" presetSubtype="3" fill="hold" nodeType="clickEffect">
                                  <p:stCondLst>
                                    <p:cond delay="0"/>
                                  </p:stCondLst>
                                  <p:childTnLst>
                                    <p:set>
                                      <p:cBhvr>
                                        <p:cTn id="36" dur="1" fill="hold">
                                          <p:stCondLst>
                                            <p:cond delay="0"/>
                                          </p:stCondLst>
                                        </p:cTn>
                                        <p:tgtEl>
                                          <p:spTgt spid="94282"/>
                                        </p:tgtEl>
                                        <p:attrNameLst>
                                          <p:attrName>style.visibility</p:attrName>
                                        </p:attrNameLst>
                                      </p:cBhvr>
                                      <p:to>
                                        <p:strVal val="visible"/>
                                      </p:to>
                                    </p:set>
                                    <p:animEffect transition="in" filter="strips(upRight)">
                                      <p:cBhvr>
                                        <p:cTn id="37" dur="500"/>
                                        <p:tgtEl>
                                          <p:spTgt spid="94282"/>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94253">
                                            <p:txEl>
                                              <p:pRg st="0" end="0"/>
                                            </p:txEl>
                                          </p:spTgt>
                                        </p:tgtEl>
                                        <p:attrNameLst>
                                          <p:attrName>style.visibility</p:attrName>
                                        </p:attrNameLst>
                                      </p:cBhvr>
                                      <p:to>
                                        <p:strVal val="visible"/>
                                      </p:to>
                                    </p:set>
                                    <p:animEffect transition="in" filter="dissolve">
                                      <p:cBhvr>
                                        <p:cTn id="42" dur="500"/>
                                        <p:tgtEl>
                                          <p:spTgt spid="9425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53" grpId="0" build="p" autoUpdateAnimBg="0"/>
      <p:bldP spid="94254" grpId="0" build="p" autoUpdateAnimBg="0"/>
      <p:bldP spid="94259" grpId="0" build="p" autoUpdateAnimBg="0"/>
      <p:bldP spid="94269" grpId="0" build="p" autoUpdateAnimBg="0"/>
    </p:bld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8610" name="Rectangle 3"/>
          <p:cNvSpPr>
            <a:spLocks noGrp="1" noChangeArrowheads="1"/>
          </p:cNvSpPr>
          <p:nvPr>
            <p:ph type="title"/>
          </p:nvPr>
        </p:nvSpPr>
        <p:spPr>
          <a:xfrm>
            <a:off x="2133600" y="457200"/>
            <a:ext cx="8229600" cy="685800"/>
          </a:xfrm>
        </p:spPr>
        <p:txBody>
          <a:bodyPr/>
          <a:lstStyle/>
          <a:p>
            <a:pPr algn="l">
              <a:lnSpc>
                <a:spcPct val="80000"/>
              </a:lnSpc>
            </a:pPr>
            <a:r>
              <a:rPr lang="en-US" altLang="en-US" sz="2400" b="1"/>
              <a:t>Figure 4 Money and Prices During Four Hyperinflations</a:t>
            </a:r>
          </a:p>
        </p:txBody>
      </p:sp>
      <p:sp>
        <p:nvSpPr>
          <p:cNvPr id="68611" name="Text Box 4"/>
          <p:cNvSpPr txBox="1">
            <a:spLocks noChangeArrowheads="1"/>
          </p:cNvSpPr>
          <p:nvPr/>
        </p:nvSpPr>
        <p:spPr bwMode="auto">
          <a:xfrm>
            <a:off x="8088313" y="6680201"/>
            <a:ext cx="18034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r>
              <a:rPr lang="en-US" altLang="en-US" sz="800" b="1">
                <a:solidFill>
                  <a:schemeClr val="bg1"/>
                </a:solidFill>
                <a:latin typeface="Arial" panose="020B0604020202020204" pitchFamily="34" charset="0"/>
              </a:rPr>
              <a:t>Copyright © 2004  South-Western</a:t>
            </a:r>
          </a:p>
        </p:txBody>
      </p:sp>
      <p:sp>
        <p:nvSpPr>
          <p:cNvPr id="68612" name="Line 27"/>
          <p:cNvSpPr>
            <a:spLocks noChangeShapeType="1"/>
          </p:cNvSpPr>
          <p:nvPr/>
        </p:nvSpPr>
        <p:spPr bwMode="auto">
          <a:xfrm>
            <a:off x="2994025" y="2944814"/>
            <a:ext cx="1588" cy="1587"/>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8613" name="Line 28"/>
          <p:cNvSpPr>
            <a:spLocks noChangeShapeType="1"/>
          </p:cNvSpPr>
          <p:nvPr/>
        </p:nvSpPr>
        <p:spPr bwMode="auto">
          <a:xfrm>
            <a:off x="2784475" y="2944814"/>
            <a:ext cx="1588" cy="1587"/>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8614" name="Rectangle 31"/>
          <p:cNvSpPr>
            <a:spLocks noChangeArrowheads="1"/>
          </p:cNvSpPr>
          <p:nvPr/>
        </p:nvSpPr>
        <p:spPr bwMode="auto">
          <a:xfrm>
            <a:off x="3189289" y="2628901"/>
            <a:ext cx="2916237" cy="1960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68615" name="Line 32"/>
          <p:cNvSpPr>
            <a:spLocks noChangeShapeType="1"/>
          </p:cNvSpPr>
          <p:nvPr/>
        </p:nvSpPr>
        <p:spPr bwMode="auto">
          <a:xfrm>
            <a:off x="3189288" y="4394200"/>
            <a:ext cx="120650" cy="1588"/>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8616" name="Line 33"/>
          <p:cNvSpPr>
            <a:spLocks noChangeShapeType="1"/>
          </p:cNvSpPr>
          <p:nvPr/>
        </p:nvSpPr>
        <p:spPr bwMode="auto">
          <a:xfrm>
            <a:off x="3189288" y="4183064"/>
            <a:ext cx="120650" cy="1587"/>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8617" name="Line 34"/>
          <p:cNvSpPr>
            <a:spLocks noChangeShapeType="1"/>
          </p:cNvSpPr>
          <p:nvPr/>
        </p:nvSpPr>
        <p:spPr bwMode="auto">
          <a:xfrm>
            <a:off x="3189288" y="3986214"/>
            <a:ext cx="120650" cy="1587"/>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8618" name="Line 35"/>
          <p:cNvSpPr>
            <a:spLocks noChangeShapeType="1"/>
          </p:cNvSpPr>
          <p:nvPr/>
        </p:nvSpPr>
        <p:spPr bwMode="auto">
          <a:xfrm>
            <a:off x="3189288" y="3775075"/>
            <a:ext cx="120650" cy="1588"/>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8619" name="Line 36"/>
          <p:cNvSpPr>
            <a:spLocks noChangeShapeType="1"/>
          </p:cNvSpPr>
          <p:nvPr/>
        </p:nvSpPr>
        <p:spPr bwMode="auto">
          <a:xfrm>
            <a:off x="3189288" y="3579814"/>
            <a:ext cx="120650" cy="1587"/>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8620" name="Line 37"/>
          <p:cNvSpPr>
            <a:spLocks noChangeShapeType="1"/>
          </p:cNvSpPr>
          <p:nvPr/>
        </p:nvSpPr>
        <p:spPr bwMode="auto">
          <a:xfrm>
            <a:off x="3189288" y="3382964"/>
            <a:ext cx="120650" cy="1587"/>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8621" name="Line 38"/>
          <p:cNvSpPr>
            <a:spLocks noChangeShapeType="1"/>
          </p:cNvSpPr>
          <p:nvPr/>
        </p:nvSpPr>
        <p:spPr bwMode="auto">
          <a:xfrm>
            <a:off x="3189288" y="3171825"/>
            <a:ext cx="120650" cy="1588"/>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8622" name="Line 39"/>
          <p:cNvSpPr>
            <a:spLocks noChangeShapeType="1"/>
          </p:cNvSpPr>
          <p:nvPr/>
        </p:nvSpPr>
        <p:spPr bwMode="auto">
          <a:xfrm flipV="1">
            <a:off x="4002089" y="4468813"/>
            <a:ext cx="1587" cy="120650"/>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8623" name="Line 40"/>
          <p:cNvSpPr>
            <a:spLocks noChangeShapeType="1"/>
          </p:cNvSpPr>
          <p:nvPr/>
        </p:nvSpPr>
        <p:spPr bwMode="auto">
          <a:xfrm flipV="1">
            <a:off x="4648200" y="4468813"/>
            <a:ext cx="1588" cy="120650"/>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8624" name="Line 41"/>
          <p:cNvSpPr>
            <a:spLocks noChangeShapeType="1"/>
          </p:cNvSpPr>
          <p:nvPr/>
        </p:nvSpPr>
        <p:spPr bwMode="auto">
          <a:xfrm flipV="1">
            <a:off x="5278439" y="4468813"/>
            <a:ext cx="1587" cy="120650"/>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8625" name="Line 42"/>
          <p:cNvSpPr>
            <a:spLocks noChangeShapeType="1"/>
          </p:cNvSpPr>
          <p:nvPr/>
        </p:nvSpPr>
        <p:spPr bwMode="auto">
          <a:xfrm flipV="1">
            <a:off x="5924550" y="4468813"/>
            <a:ext cx="1588" cy="120650"/>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8626" name="Line 43"/>
          <p:cNvSpPr>
            <a:spLocks noChangeShapeType="1"/>
          </p:cNvSpPr>
          <p:nvPr/>
        </p:nvSpPr>
        <p:spPr bwMode="auto">
          <a:xfrm flipV="1">
            <a:off x="3370264" y="4468813"/>
            <a:ext cx="1587" cy="120650"/>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8627" name="Freeform 44"/>
          <p:cNvSpPr>
            <a:spLocks/>
          </p:cNvSpPr>
          <p:nvPr/>
        </p:nvSpPr>
        <p:spPr bwMode="auto">
          <a:xfrm>
            <a:off x="3189289" y="2628901"/>
            <a:ext cx="2916237" cy="1960563"/>
          </a:xfrm>
          <a:custGeom>
            <a:avLst/>
            <a:gdLst>
              <a:gd name="T0" fmla="*/ 2147483646 w 1837"/>
              <a:gd name="T1" fmla="*/ 2147483646 h 1235"/>
              <a:gd name="T2" fmla="*/ 0 w 1837"/>
              <a:gd name="T3" fmla="*/ 2147483646 h 1235"/>
              <a:gd name="T4" fmla="*/ 0 w 1837"/>
              <a:gd name="T5" fmla="*/ 0 h 1235"/>
              <a:gd name="T6" fmla="*/ 0 60000 65536"/>
              <a:gd name="T7" fmla="*/ 0 60000 65536"/>
              <a:gd name="T8" fmla="*/ 0 60000 65536"/>
              <a:gd name="T9" fmla="*/ 0 w 1837"/>
              <a:gd name="T10" fmla="*/ 0 h 1235"/>
              <a:gd name="T11" fmla="*/ 1837 w 1837"/>
              <a:gd name="T12" fmla="*/ 1235 h 1235"/>
            </a:gdLst>
            <a:ahLst/>
            <a:cxnLst>
              <a:cxn ang="T6">
                <a:pos x="T0" y="T1"/>
              </a:cxn>
              <a:cxn ang="T7">
                <a:pos x="T2" y="T3"/>
              </a:cxn>
              <a:cxn ang="T8">
                <a:pos x="T4" y="T5"/>
              </a:cxn>
            </a:cxnLst>
            <a:rect l="T9" t="T10" r="T11" b="T12"/>
            <a:pathLst>
              <a:path w="1837" h="1235">
                <a:moveTo>
                  <a:pt x="1837" y="1235"/>
                </a:moveTo>
                <a:lnTo>
                  <a:pt x="0" y="1235"/>
                </a:lnTo>
                <a:lnTo>
                  <a:pt x="0" y="0"/>
                </a:lnTo>
              </a:path>
            </a:pathLst>
          </a:custGeom>
          <a:noFill/>
          <a:ln w="142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8628" name="Line 45"/>
          <p:cNvSpPr>
            <a:spLocks noChangeShapeType="1"/>
          </p:cNvSpPr>
          <p:nvPr/>
        </p:nvSpPr>
        <p:spPr bwMode="auto">
          <a:xfrm>
            <a:off x="7488238" y="4303714"/>
            <a:ext cx="119062" cy="1587"/>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8629" name="Line 46"/>
          <p:cNvSpPr>
            <a:spLocks noChangeShapeType="1"/>
          </p:cNvSpPr>
          <p:nvPr/>
        </p:nvSpPr>
        <p:spPr bwMode="auto">
          <a:xfrm>
            <a:off x="7488238" y="4016375"/>
            <a:ext cx="119062" cy="1588"/>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8630" name="Line 47"/>
          <p:cNvSpPr>
            <a:spLocks noChangeShapeType="1"/>
          </p:cNvSpPr>
          <p:nvPr/>
        </p:nvSpPr>
        <p:spPr bwMode="auto">
          <a:xfrm>
            <a:off x="7488238" y="3459164"/>
            <a:ext cx="119062" cy="1587"/>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8631" name="Line 48"/>
          <p:cNvSpPr>
            <a:spLocks noChangeShapeType="1"/>
          </p:cNvSpPr>
          <p:nvPr/>
        </p:nvSpPr>
        <p:spPr bwMode="auto">
          <a:xfrm>
            <a:off x="7488238" y="3744914"/>
            <a:ext cx="119062" cy="1587"/>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8632" name="Line 49"/>
          <p:cNvSpPr>
            <a:spLocks noChangeShapeType="1"/>
          </p:cNvSpPr>
          <p:nvPr/>
        </p:nvSpPr>
        <p:spPr bwMode="auto">
          <a:xfrm>
            <a:off x="7488238" y="3171825"/>
            <a:ext cx="119062" cy="1588"/>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8633" name="Line 50"/>
          <p:cNvSpPr>
            <a:spLocks noChangeShapeType="1"/>
          </p:cNvSpPr>
          <p:nvPr/>
        </p:nvSpPr>
        <p:spPr bwMode="auto">
          <a:xfrm flipV="1">
            <a:off x="8945564" y="4468813"/>
            <a:ext cx="1587" cy="120650"/>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8634" name="Line 51"/>
          <p:cNvSpPr>
            <a:spLocks noChangeShapeType="1"/>
          </p:cNvSpPr>
          <p:nvPr/>
        </p:nvSpPr>
        <p:spPr bwMode="auto">
          <a:xfrm flipV="1">
            <a:off x="9575800" y="4468813"/>
            <a:ext cx="1588" cy="120650"/>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8635" name="Line 52"/>
          <p:cNvSpPr>
            <a:spLocks noChangeShapeType="1"/>
          </p:cNvSpPr>
          <p:nvPr/>
        </p:nvSpPr>
        <p:spPr bwMode="auto">
          <a:xfrm flipV="1">
            <a:off x="10207625" y="4468813"/>
            <a:ext cx="1588" cy="120650"/>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8636" name="Freeform 53"/>
          <p:cNvSpPr>
            <a:spLocks/>
          </p:cNvSpPr>
          <p:nvPr/>
        </p:nvSpPr>
        <p:spPr bwMode="auto">
          <a:xfrm>
            <a:off x="7488238" y="2628901"/>
            <a:ext cx="2914650" cy="1960563"/>
          </a:xfrm>
          <a:custGeom>
            <a:avLst/>
            <a:gdLst>
              <a:gd name="T0" fmla="*/ 0 w 1836"/>
              <a:gd name="T1" fmla="*/ 0 h 1235"/>
              <a:gd name="T2" fmla="*/ 0 w 1836"/>
              <a:gd name="T3" fmla="*/ 2147483646 h 1235"/>
              <a:gd name="T4" fmla="*/ 2147483646 w 1836"/>
              <a:gd name="T5" fmla="*/ 2147483646 h 1235"/>
              <a:gd name="T6" fmla="*/ 0 60000 65536"/>
              <a:gd name="T7" fmla="*/ 0 60000 65536"/>
              <a:gd name="T8" fmla="*/ 0 60000 65536"/>
              <a:gd name="T9" fmla="*/ 0 w 1836"/>
              <a:gd name="T10" fmla="*/ 0 h 1235"/>
              <a:gd name="T11" fmla="*/ 1836 w 1836"/>
              <a:gd name="T12" fmla="*/ 1235 h 1235"/>
            </a:gdLst>
            <a:ahLst/>
            <a:cxnLst>
              <a:cxn ang="T6">
                <a:pos x="T0" y="T1"/>
              </a:cxn>
              <a:cxn ang="T7">
                <a:pos x="T2" y="T3"/>
              </a:cxn>
              <a:cxn ang="T8">
                <a:pos x="T4" y="T5"/>
              </a:cxn>
            </a:cxnLst>
            <a:rect l="T9" t="T10" r="T11" b="T12"/>
            <a:pathLst>
              <a:path w="1836" h="1235">
                <a:moveTo>
                  <a:pt x="0" y="0"/>
                </a:moveTo>
                <a:lnTo>
                  <a:pt x="0" y="1235"/>
                </a:lnTo>
                <a:lnTo>
                  <a:pt x="1836" y="1235"/>
                </a:lnTo>
              </a:path>
            </a:pathLst>
          </a:custGeom>
          <a:noFill/>
          <a:ln w="142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8637" name="Line 54"/>
          <p:cNvSpPr>
            <a:spLocks noChangeShapeType="1"/>
          </p:cNvSpPr>
          <p:nvPr/>
        </p:nvSpPr>
        <p:spPr bwMode="auto">
          <a:xfrm flipV="1">
            <a:off x="7667625" y="4468813"/>
            <a:ext cx="1588" cy="120650"/>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8638" name="Line 55"/>
          <p:cNvSpPr>
            <a:spLocks noChangeShapeType="1"/>
          </p:cNvSpPr>
          <p:nvPr/>
        </p:nvSpPr>
        <p:spPr bwMode="auto">
          <a:xfrm flipV="1">
            <a:off x="8299450" y="4468813"/>
            <a:ext cx="1588" cy="120650"/>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8639" name="Rectangle 56"/>
          <p:cNvSpPr>
            <a:spLocks noChangeArrowheads="1"/>
          </p:cNvSpPr>
          <p:nvPr/>
        </p:nvSpPr>
        <p:spPr bwMode="auto">
          <a:xfrm>
            <a:off x="4168775" y="2232025"/>
            <a:ext cx="965200"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r>
              <a:rPr lang="en-US" altLang="en-US" sz="1300" b="1">
                <a:solidFill>
                  <a:srgbClr val="000000"/>
                </a:solidFill>
                <a:latin typeface="Arial" panose="020B0604020202020204" pitchFamily="34" charset="0"/>
              </a:rPr>
              <a:t>(c) Germany</a:t>
            </a:r>
            <a:endParaRPr lang="en-US" altLang="en-US" sz="2400">
              <a:latin typeface="Times New Roman" panose="02020603050405020304" pitchFamily="18" charset="0"/>
            </a:endParaRPr>
          </a:p>
        </p:txBody>
      </p:sp>
      <p:sp>
        <p:nvSpPr>
          <p:cNvPr id="68640" name="Rectangle 57"/>
          <p:cNvSpPr>
            <a:spLocks noChangeArrowheads="1"/>
          </p:cNvSpPr>
          <p:nvPr/>
        </p:nvSpPr>
        <p:spPr bwMode="auto">
          <a:xfrm>
            <a:off x="3009901" y="4491039"/>
            <a:ext cx="92075"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r>
              <a:rPr lang="en-US" altLang="en-US" sz="1300">
                <a:solidFill>
                  <a:srgbClr val="000000"/>
                </a:solidFill>
                <a:latin typeface="Arial" panose="020B0604020202020204" pitchFamily="34" charset="0"/>
              </a:rPr>
              <a:t>1</a:t>
            </a:r>
            <a:endParaRPr lang="en-US" altLang="en-US" sz="2400">
              <a:latin typeface="Times New Roman" panose="02020603050405020304" pitchFamily="18" charset="0"/>
            </a:endParaRPr>
          </a:p>
        </p:txBody>
      </p:sp>
      <p:sp>
        <p:nvSpPr>
          <p:cNvPr id="68641" name="Rectangle 58"/>
          <p:cNvSpPr>
            <a:spLocks noChangeArrowheads="1"/>
          </p:cNvSpPr>
          <p:nvPr/>
        </p:nvSpPr>
        <p:spPr bwMode="auto">
          <a:xfrm>
            <a:off x="2679700" y="2571750"/>
            <a:ext cx="433388"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r>
              <a:rPr lang="en-US" altLang="en-US" sz="1300" b="1">
                <a:solidFill>
                  <a:srgbClr val="000000"/>
                </a:solidFill>
                <a:latin typeface="Arial" panose="020B0604020202020204" pitchFamily="34" charset="0"/>
              </a:rPr>
              <a:t>Index</a:t>
            </a:r>
            <a:endParaRPr lang="en-US" altLang="en-US" sz="2400">
              <a:latin typeface="Times New Roman" panose="02020603050405020304" pitchFamily="18" charset="0"/>
            </a:endParaRPr>
          </a:p>
        </p:txBody>
      </p:sp>
      <p:sp>
        <p:nvSpPr>
          <p:cNvPr id="68642" name="Rectangle 59"/>
          <p:cNvSpPr>
            <a:spLocks noChangeArrowheads="1"/>
          </p:cNvSpPr>
          <p:nvPr/>
        </p:nvSpPr>
        <p:spPr bwMode="auto">
          <a:xfrm>
            <a:off x="1822450" y="2773364"/>
            <a:ext cx="1322388"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r>
              <a:rPr lang="en-US" altLang="en-US" sz="1300" b="1">
                <a:solidFill>
                  <a:srgbClr val="000000"/>
                </a:solidFill>
                <a:latin typeface="Arial" panose="020B0604020202020204" pitchFamily="34" charset="0"/>
              </a:rPr>
              <a:t>(Jan. 1921 = 100)</a:t>
            </a:r>
            <a:endParaRPr lang="en-US" altLang="en-US" sz="2400">
              <a:latin typeface="Times New Roman" panose="02020603050405020304" pitchFamily="18" charset="0"/>
            </a:endParaRPr>
          </a:p>
        </p:txBody>
      </p:sp>
      <p:sp>
        <p:nvSpPr>
          <p:cNvPr id="68643" name="Rectangle 60"/>
          <p:cNvSpPr>
            <a:spLocks noChangeArrowheads="1"/>
          </p:cNvSpPr>
          <p:nvPr/>
        </p:nvSpPr>
        <p:spPr bwMode="auto">
          <a:xfrm>
            <a:off x="8547101" y="2232025"/>
            <a:ext cx="811213"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r>
              <a:rPr lang="en-US" altLang="en-US" sz="1300" b="1">
                <a:solidFill>
                  <a:srgbClr val="000000"/>
                </a:solidFill>
                <a:latin typeface="Arial" panose="020B0604020202020204" pitchFamily="34" charset="0"/>
              </a:rPr>
              <a:t>(d) Poland</a:t>
            </a:r>
            <a:endParaRPr lang="en-US" altLang="en-US" sz="2400">
              <a:latin typeface="Times New Roman" panose="02020603050405020304" pitchFamily="18" charset="0"/>
            </a:endParaRPr>
          </a:p>
        </p:txBody>
      </p:sp>
      <p:sp>
        <p:nvSpPr>
          <p:cNvPr id="68644" name="Rectangle 61"/>
          <p:cNvSpPr>
            <a:spLocks noChangeArrowheads="1"/>
          </p:cNvSpPr>
          <p:nvPr/>
        </p:nvSpPr>
        <p:spPr bwMode="auto">
          <a:xfrm>
            <a:off x="1581151" y="3078164"/>
            <a:ext cx="1565275"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r>
              <a:rPr lang="en-US" altLang="en-US" sz="1300">
                <a:solidFill>
                  <a:srgbClr val="000000"/>
                </a:solidFill>
                <a:latin typeface="Arial" panose="020B0604020202020204" pitchFamily="34" charset="0"/>
              </a:rPr>
              <a:t>100,000,000,000,000</a:t>
            </a:r>
            <a:endParaRPr lang="en-US" altLang="en-US" sz="2400">
              <a:latin typeface="Times New Roman" panose="02020603050405020304" pitchFamily="18" charset="0"/>
            </a:endParaRPr>
          </a:p>
        </p:txBody>
      </p:sp>
      <p:sp>
        <p:nvSpPr>
          <p:cNvPr id="68645" name="Rectangle 62"/>
          <p:cNvSpPr>
            <a:spLocks noChangeArrowheads="1"/>
          </p:cNvSpPr>
          <p:nvPr/>
        </p:nvSpPr>
        <p:spPr bwMode="auto">
          <a:xfrm>
            <a:off x="2382838" y="3884614"/>
            <a:ext cx="736600"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r>
              <a:rPr lang="en-US" altLang="en-US" sz="1300">
                <a:solidFill>
                  <a:srgbClr val="000000"/>
                </a:solidFill>
                <a:latin typeface="Arial" panose="020B0604020202020204" pitchFamily="34" charset="0"/>
              </a:rPr>
              <a:t>1,000,000</a:t>
            </a:r>
            <a:endParaRPr lang="en-US" altLang="en-US" sz="2400">
              <a:latin typeface="Times New Roman" panose="02020603050405020304" pitchFamily="18" charset="0"/>
            </a:endParaRPr>
          </a:p>
        </p:txBody>
      </p:sp>
      <p:sp>
        <p:nvSpPr>
          <p:cNvPr id="68646" name="Rectangle 63"/>
          <p:cNvSpPr>
            <a:spLocks noChangeArrowheads="1"/>
          </p:cNvSpPr>
          <p:nvPr/>
        </p:nvSpPr>
        <p:spPr bwMode="auto">
          <a:xfrm>
            <a:off x="1982788" y="3484564"/>
            <a:ext cx="1162178"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r>
              <a:rPr lang="en-US" altLang="en-US" sz="1300">
                <a:solidFill>
                  <a:srgbClr val="000000"/>
                </a:solidFill>
                <a:latin typeface="Arial" panose="020B0604020202020204" pitchFamily="34" charset="0"/>
              </a:rPr>
              <a:t>10,000,000,000</a:t>
            </a:r>
            <a:endParaRPr lang="en-US" altLang="en-US" sz="2400">
              <a:latin typeface="Times New Roman" panose="02020603050405020304" pitchFamily="18" charset="0"/>
            </a:endParaRPr>
          </a:p>
        </p:txBody>
      </p:sp>
      <p:sp>
        <p:nvSpPr>
          <p:cNvPr id="68647" name="Rectangle 64"/>
          <p:cNvSpPr>
            <a:spLocks noChangeArrowheads="1"/>
          </p:cNvSpPr>
          <p:nvPr/>
        </p:nvSpPr>
        <p:spPr bwMode="auto">
          <a:xfrm>
            <a:off x="1762126" y="3278189"/>
            <a:ext cx="1381125"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r>
              <a:rPr lang="en-US" altLang="en-US" sz="1300">
                <a:solidFill>
                  <a:srgbClr val="000000"/>
                </a:solidFill>
                <a:latin typeface="Arial" panose="020B0604020202020204" pitchFamily="34" charset="0"/>
              </a:rPr>
              <a:t>1,000,000,000,000</a:t>
            </a:r>
            <a:endParaRPr lang="en-US" altLang="en-US" sz="2400">
              <a:latin typeface="Times New Roman" panose="02020603050405020304" pitchFamily="18" charset="0"/>
            </a:endParaRPr>
          </a:p>
        </p:txBody>
      </p:sp>
      <p:sp>
        <p:nvSpPr>
          <p:cNvPr id="68648" name="Rectangle 65"/>
          <p:cNvSpPr>
            <a:spLocks noChangeArrowheads="1"/>
          </p:cNvSpPr>
          <p:nvPr/>
        </p:nvSpPr>
        <p:spPr bwMode="auto">
          <a:xfrm>
            <a:off x="2208213" y="3684589"/>
            <a:ext cx="920750"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r>
              <a:rPr lang="en-US" altLang="en-US" sz="1300">
                <a:solidFill>
                  <a:srgbClr val="000000"/>
                </a:solidFill>
                <a:latin typeface="Arial" panose="020B0604020202020204" pitchFamily="34" charset="0"/>
              </a:rPr>
              <a:t>100,000,000</a:t>
            </a:r>
            <a:endParaRPr lang="en-US" altLang="en-US" sz="2400">
              <a:latin typeface="Times New Roman" panose="02020603050405020304" pitchFamily="18" charset="0"/>
            </a:endParaRPr>
          </a:p>
        </p:txBody>
      </p:sp>
      <p:sp>
        <p:nvSpPr>
          <p:cNvPr id="68649" name="Rectangle 66"/>
          <p:cNvSpPr>
            <a:spLocks noChangeArrowheads="1"/>
          </p:cNvSpPr>
          <p:nvPr/>
        </p:nvSpPr>
        <p:spPr bwMode="auto">
          <a:xfrm>
            <a:off x="2608263" y="4086226"/>
            <a:ext cx="511358"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r>
              <a:rPr lang="en-US" altLang="en-US" sz="1300">
                <a:solidFill>
                  <a:srgbClr val="000000"/>
                </a:solidFill>
                <a:latin typeface="Arial" panose="020B0604020202020204" pitchFamily="34" charset="0"/>
              </a:rPr>
              <a:t>10,000</a:t>
            </a:r>
            <a:endParaRPr lang="en-US" altLang="en-US" sz="2400">
              <a:latin typeface="Times New Roman" panose="02020603050405020304" pitchFamily="18" charset="0"/>
            </a:endParaRPr>
          </a:p>
        </p:txBody>
      </p:sp>
      <p:sp>
        <p:nvSpPr>
          <p:cNvPr id="68650" name="Rectangle 67"/>
          <p:cNvSpPr>
            <a:spLocks noChangeArrowheads="1"/>
          </p:cNvSpPr>
          <p:nvPr/>
        </p:nvSpPr>
        <p:spPr bwMode="auto">
          <a:xfrm>
            <a:off x="2828926" y="4291014"/>
            <a:ext cx="276225"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r>
              <a:rPr lang="en-US" altLang="en-US" sz="1300">
                <a:solidFill>
                  <a:srgbClr val="000000"/>
                </a:solidFill>
                <a:latin typeface="Arial" panose="020B0604020202020204" pitchFamily="34" charset="0"/>
              </a:rPr>
              <a:t>100</a:t>
            </a:r>
            <a:endParaRPr lang="en-US" altLang="en-US" sz="2400">
              <a:latin typeface="Times New Roman" panose="02020603050405020304" pitchFamily="18" charset="0"/>
            </a:endParaRPr>
          </a:p>
        </p:txBody>
      </p:sp>
      <p:grpSp>
        <p:nvGrpSpPr>
          <p:cNvPr id="2" name="Group 68"/>
          <p:cNvGrpSpPr>
            <a:grpSpLocks/>
          </p:cNvGrpSpPr>
          <p:nvPr/>
        </p:nvGrpSpPr>
        <p:grpSpPr bwMode="auto">
          <a:xfrm>
            <a:off x="9555156" y="3609980"/>
            <a:ext cx="501649" cy="400051"/>
            <a:chOff x="5059" y="2274"/>
            <a:chExt cx="316" cy="252"/>
          </a:xfrm>
        </p:grpSpPr>
        <p:sp>
          <p:nvSpPr>
            <p:cNvPr id="68679" name="Rectangle 69"/>
            <p:cNvSpPr>
              <a:spLocks noChangeArrowheads="1"/>
            </p:cNvSpPr>
            <p:nvPr/>
          </p:nvSpPr>
          <p:spPr bwMode="auto">
            <a:xfrm>
              <a:off x="5059" y="2274"/>
              <a:ext cx="316"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r>
                <a:rPr lang="en-US" altLang="en-US" sz="1300">
                  <a:solidFill>
                    <a:srgbClr val="000000"/>
                  </a:solidFill>
                  <a:latin typeface="Arial" panose="020B0604020202020204" pitchFamily="34" charset="0"/>
                </a:rPr>
                <a:t>Money</a:t>
              </a:r>
              <a:endParaRPr lang="en-US" altLang="en-US" sz="2400">
                <a:latin typeface="Times New Roman" panose="02020603050405020304" pitchFamily="18" charset="0"/>
              </a:endParaRPr>
            </a:p>
          </p:txBody>
        </p:sp>
        <p:sp>
          <p:nvSpPr>
            <p:cNvPr id="68680" name="Rectangle 70"/>
            <p:cNvSpPr>
              <a:spLocks noChangeArrowheads="1"/>
            </p:cNvSpPr>
            <p:nvPr/>
          </p:nvSpPr>
          <p:spPr bwMode="auto">
            <a:xfrm>
              <a:off x="5062" y="2400"/>
              <a:ext cx="304"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r>
                <a:rPr lang="en-US" altLang="en-US" sz="1300">
                  <a:solidFill>
                    <a:srgbClr val="000000"/>
                  </a:solidFill>
                  <a:latin typeface="Arial" panose="020B0604020202020204" pitchFamily="34" charset="0"/>
                </a:rPr>
                <a:t>supply</a:t>
              </a:r>
              <a:endParaRPr lang="en-US" altLang="en-US" sz="2400">
                <a:latin typeface="Times New Roman" panose="02020603050405020304" pitchFamily="18" charset="0"/>
              </a:endParaRPr>
            </a:p>
          </p:txBody>
        </p:sp>
      </p:grpSp>
      <p:sp>
        <p:nvSpPr>
          <p:cNvPr id="95303" name="Rectangle 71"/>
          <p:cNvSpPr>
            <a:spLocks noChangeArrowheads="1"/>
          </p:cNvSpPr>
          <p:nvPr/>
        </p:nvSpPr>
        <p:spPr bwMode="auto">
          <a:xfrm>
            <a:off x="8742363" y="3333750"/>
            <a:ext cx="762000"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r>
              <a:rPr lang="en-US" altLang="en-US" sz="1300">
                <a:solidFill>
                  <a:srgbClr val="000000"/>
                </a:solidFill>
                <a:latin typeface="Arial" panose="020B0604020202020204" pitchFamily="34" charset="0"/>
              </a:rPr>
              <a:t>Price level</a:t>
            </a:r>
            <a:endParaRPr lang="en-US" altLang="en-US" sz="2400">
              <a:latin typeface="Times New Roman" panose="02020603050405020304" pitchFamily="18" charset="0"/>
            </a:endParaRPr>
          </a:p>
        </p:txBody>
      </p:sp>
      <p:sp>
        <p:nvSpPr>
          <p:cNvPr id="68653" name="Rectangle 72"/>
          <p:cNvSpPr>
            <a:spLocks noChangeArrowheads="1"/>
          </p:cNvSpPr>
          <p:nvPr/>
        </p:nvSpPr>
        <p:spPr bwMode="auto">
          <a:xfrm>
            <a:off x="5732463" y="4632325"/>
            <a:ext cx="368300"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r>
              <a:rPr lang="en-US" altLang="en-US" sz="1300">
                <a:solidFill>
                  <a:srgbClr val="000000"/>
                </a:solidFill>
                <a:latin typeface="Arial" panose="020B0604020202020204" pitchFamily="34" charset="0"/>
              </a:rPr>
              <a:t>1925</a:t>
            </a:r>
            <a:endParaRPr lang="en-US" altLang="en-US" sz="2400">
              <a:latin typeface="Times New Roman" panose="02020603050405020304" pitchFamily="18" charset="0"/>
            </a:endParaRPr>
          </a:p>
        </p:txBody>
      </p:sp>
      <p:sp>
        <p:nvSpPr>
          <p:cNvPr id="68654" name="Rectangle 73"/>
          <p:cNvSpPr>
            <a:spLocks noChangeArrowheads="1"/>
          </p:cNvSpPr>
          <p:nvPr/>
        </p:nvSpPr>
        <p:spPr bwMode="auto">
          <a:xfrm>
            <a:off x="5091113" y="4632325"/>
            <a:ext cx="368300"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r>
              <a:rPr lang="en-US" altLang="en-US" sz="1300">
                <a:solidFill>
                  <a:srgbClr val="000000"/>
                </a:solidFill>
                <a:latin typeface="Arial" panose="020B0604020202020204" pitchFamily="34" charset="0"/>
              </a:rPr>
              <a:t>1924</a:t>
            </a:r>
            <a:endParaRPr lang="en-US" altLang="en-US" sz="2400">
              <a:latin typeface="Times New Roman" panose="02020603050405020304" pitchFamily="18" charset="0"/>
            </a:endParaRPr>
          </a:p>
        </p:txBody>
      </p:sp>
      <p:sp>
        <p:nvSpPr>
          <p:cNvPr id="68655" name="Rectangle 74"/>
          <p:cNvSpPr>
            <a:spLocks noChangeArrowheads="1"/>
          </p:cNvSpPr>
          <p:nvPr/>
        </p:nvSpPr>
        <p:spPr bwMode="auto">
          <a:xfrm>
            <a:off x="4454525" y="4632325"/>
            <a:ext cx="368300"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r>
              <a:rPr lang="en-US" altLang="en-US" sz="1300">
                <a:solidFill>
                  <a:srgbClr val="000000"/>
                </a:solidFill>
                <a:latin typeface="Arial" panose="020B0604020202020204" pitchFamily="34" charset="0"/>
              </a:rPr>
              <a:t>1923</a:t>
            </a:r>
            <a:endParaRPr lang="en-US" altLang="en-US" sz="2400">
              <a:latin typeface="Times New Roman" panose="02020603050405020304" pitchFamily="18" charset="0"/>
            </a:endParaRPr>
          </a:p>
        </p:txBody>
      </p:sp>
      <p:sp>
        <p:nvSpPr>
          <p:cNvPr id="68656" name="Rectangle 75"/>
          <p:cNvSpPr>
            <a:spLocks noChangeArrowheads="1"/>
          </p:cNvSpPr>
          <p:nvPr/>
        </p:nvSpPr>
        <p:spPr bwMode="auto">
          <a:xfrm>
            <a:off x="3817938" y="4632325"/>
            <a:ext cx="368300"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r>
              <a:rPr lang="en-US" altLang="en-US" sz="1300">
                <a:solidFill>
                  <a:srgbClr val="000000"/>
                </a:solidFill>
                <a:latin typeface="Arial" panose="020B0604020202020204" pitchFamily="34" charset="0"/>
              </a:rPr>
              <a:t>1922</a:t>
            </a:r>
            <a:endParaRPr lang="en-US" altLang="en-US" sz="2400">
              <a:latin typeface="Times New Roman" panose="02020603050405020304" pitchFamily="18" charset="0"/>
            </a:endParaRPr>
          </a:p>
        </p:txBody>
      </p:sp>
      <p:sp>
        <p:nvSpPr>
          <p:cNvPr id="68657" name="Rectangle 76"/>
          <p:cNvSpPr>
            <a:spLocks noChangeArrowheads="1"/>
          </p:cNvSpPr>
          <p:nvPr/>
        </p:nvSpPr>
        <p:spPr bwMode="auto">
          <a:xfrm>
            <a:off x="3181350" y="4632325"/>
            <a:ext cx="368300"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r>
              <a:rPr lang="en-US" altLang="en-US" sz="1300">
                <a:solidFill>
                  <a:srgbClr val="000000"/>
                </a:solidFill>
                <a:latin typeface="Arial" panose="020B0604020202020204" pitchFamily="34" charset="0"/>
              </a:rPr>
              <a:t>1921</a:t>
            </a:r>
            <a:endParaRPr lang="en-US" altLang="en-US" sz="2400">
              <a:latin typeface="Times New Roman" panose="02020603050405020304" pitchFamily="18" charset="0"/>
            </a:endParaRPr>
          </a:p>
        </p:txBody>
      </p:sp>
      <p:sp>
        <p:nvSpPr>
          <p:cNvPr id="95309" name="Rectangle 77"/>
          <p:cNvSpPr>
            <a:spLocks noChangeArrowheads="1"/>
          </p:cNvSpPr>
          <p:nvPr/>
        </p:nvSpPr>
        <p:spPr bwMode="auto">
          <a:xfrm>
            <a:off x="4354513" y="3194050"/>
            <a:ext cx="762000"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r>
              <a:rPr lang="en-US" altLang="en-US" sz="1300">
                <a:solidFill>
                  <a:srgbClr val="000000"/>
                </a:solidFill>
                <a:latin typeface="Arial" panose="020B0604020202020204" pitchFamily="34" charset="0"/>
              </a:rPr>
              <a:t>Price level</a:t>
            </a:r>
            <a:endParaRPr lang="en-US" altLang="en-US" sz="2400">
              <a:latin typeface="Times New Roman" panose="02020603050405020304" pitchFamily="18" charset="0"/>
            </a:endParaRPr>
          </a:p>
        </p:txBody>
      </p:sp>
      <p:grpSp>
        <p:nvGrpSpPr>
          <p:cNvPr id="3" name="Group 78"/>
          <p:cNvGrpSpPr>
            <a:grpSpLocks/>
          </p:cNvGrpSpPr>
          <p:nvPr/>
        </p:nvGrpSpPr>
        <p:grpSpPr bwMode="auto">
          <a:xfrm>
            <a:off x="5272085" y="3424235"/>
            <a:ext cx="501649" cy="400049"/>
            <a:chOff x="2361" y="2157"/>
            <a:chExt cx="316" cy="252"/>
          </a:xfrm>
        </p:grpSpPr>
        <p:sp>
          <p:nvSpPr>
            <p:cNvPr id="68677" name="Rectangle 79"/>
            <p:cNvSpPr>
              <a:spLocks noChangeArrowheads="1"/>
            </p:cNvSpPr>
            <p:nvPr/>
          </p:nvSpPr>
          <p:spPr bwMode="auto">
            <a:xfrm>
              <a:off x="2361" y="2157"/>
              <a:ext cx="316"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r>
                <a:rPr lang="en-US" altLang="en-US" sz="1300">
                  <a:solidFill>
                    <a:srgbClr val="000000"/>
                  </a:solidFill>
                  <a:latin typeface="Arial" panose="020B0604020202020204" pitchFamily="34" charset="0"/>
                </a:rPr>
                <a:t>Money</a:t>
              </a:r>
              <a:endParaRPr lang="en-US" altLang="en-US" sz="2400">
                <a:latin typeface="Times New Roman" panose="02020603050405020304" pitchFamily="18" charset="0"/>
              </a:endParaRPr>
            </a:p>
          </p:txBody>
        </p:sp>
        <p:sp>
          <p:nvSpPr>
            <p:cNvPr id="68678" name="Rectangle 80"/>
            <p:cNvSpPr>
              <a:spLocks noChangeArrowheads="1"/>
            </p:cNvSpPr>
            <p:nvPr/>
          </p:nvSpPr>
          <p:spPr bwMode="auto">
            <a:xfrm>
              <a:off x="2367" y="2283"/>
              <a:ext cx="304"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r>
                <a:rPr lang="en-US" altLang="en-US" sz="1300">
                  <a:solidFill>
                    <a:srgbClr val="000000"/>
                  </a:solidFill>
                  <a:latin typeface="Arial" panose="020B0604020202020204" pitchFamily="34" charset="0"/>
                </a:rPr>
                <a:t>supply</a:t>
              </a:r>
              <a:endParaRPr lang="en-US" altLang="en-US" sz="2400">
                <a:latin typeface="Times New Roman" panose="02020603050405020304" pitchFamily="18" charset="0"/>
              </a:endParaRPr>
            </a:p>
          </p:txBody>
        </p:sp>
      </p:grpSp>
      <p:sp>
        <p:nvSpPr>
          <p:cNvPr id="68660" name="Rectangle 81"/>
          <p:cNvSpPr>
            <a:spLocks noChangeArrowheads="1"/>
          </p:cNvSpPr>
          <p:nvPr/>
        </p:nvSpPr>
        <p:spPr bwMode="auto">
          <a:xfrm>
            <a:off x="7002463" y="2571751"/>
            <a:ext cx="437620"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r>
              <a:rPr lang="en-US" altLang="en-US" sz="1300" b="1">
                <a:solidFill>
                  <a:srgbClr val="000000"/>
                </a:solidFill>
                <a:latin typeface="Arial" panose="020B0604020202020204" pitchFamily="34" charset="0"/>
              </a:rPr>
              <a:t>Index</a:t>
            </a:r>
            <a:endParaRPr lang="en-US" altLang="en-US" sz="2400">
              <a:latin typeface="Times New Roman" panose="02020603050405020304" pitchFamily="18" charset="0"/>
            </a:endParaRPr>
          </a:p>
        </p:txBody>
      </p:sp>
      <p:sp>
        <p:nvSpPr>
          <p:cNvPr id="68661" name="Rectangle 82"/>
          <p:cNvSpPr>
            <a:spLocks noChangeArrowheads="1"/>
          </p:cNvSpPr>
          <p:nvPr/>
        </p:nvSpPr>
        <p:spPr bwMode="auto">
          <a:xfrm>
            <a:off x="6145213" y="2773364"/>
            <a:ext cx="1335302"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r>
              <a:rPr lang="en-US" altLang="en-US" sz="1300" b="1">
                <a:solidFill>
                  <a:srgbClr val="000000"/>
                </a:solidFill>
                <a:latin typeface="Arial" panose="020B0604020202020204" pitchFamily="34" charset="0"/>
              </a:rPr>
              <a:t>(Jan. 1921 = 100)</a:t>
            </a:r>
            <a:endParaRPr lang="en-US" altLang="en-US" sz="2400">
              <a:latin typeface="Times New Roman" panose="02020603050405020304" pitchFamily="18" charset="0"/>
            </a:endParaRPr>
          </a:p>
        </p:txBody>
      </p:sp>
      <p:sp>
        <p:nvSpPr>
          <p:cNvPr id="68662" name="Rectangle 83"/>
          <p:cNvSpPr>
            <a:spLocks noChangeArrowheads="1"/>
          </p:cNvSpPr>
          <p:nvPr/>
        </p:nvSpPr>
        <p:spPr bwMode="auto">
          <a:xfrm>
            <a:off x="7132639" y="4491039"/>
            <a:ext cx="276225"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r>
              <a:rPr lang="en-US" altLang="en-US" sz="1300">
                <a:solidFill>
                  <a:srgbClr val="000000"/>
                </a:solidFill>
                <a:latin typeface="Arial" panose="020B0604020202020204" pitchFamily="34" charset="0"/>
              </a:rPr>
              <a:t>100</a:t>
            </a:r>
            <a:endParaRPr lang="en-US" altLang="en-US" sz="2400">
              <a:latin typeface="Times New Roman" panose="02020603050405020304" pitchFamily="18" charset="0"/>
            </a:endParaRPr>
          </a:p>
        </p:txBody>
      </p:sp>
      <p:sp>
        <p:nvSpPr>
          <p:cNvPr id="68663" name="Rectangle 84"/>
          <p:cNvSpPr>
            <a:spLocks noChangeArrowheads="1"/>
          </p:cNvSpPr>
          <p:nvPr/>
        </p:nvSpPr>
        <p:spPr bwMode="auto">
          <a:xfrm>
            <a:off x="6596064" y="3078164"/>
            <a:ext cx="828675"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r>
              <a:rPr lang="en-US" altLang="en-US" sz="1300">
                <a:solidFill>
                  <a:srgbClr val="000000"/>
                </a:solidFill>
                <a:latin typeface="Arial" panose="020B0604020202020204" pitchFamily="34" charset="0"/>
              </a:rPr>
              <a:t>10,000,000</a:t>
            </a:r>
            <a:endParaRPr lang="en-US" altLang="en-US" sz="2400">
              <a:latin typeface="Times New Roman" panose="02020603050405020304" pitchFamily="18" charset="0"/>
            </a:endParaRPr>
          </a:p>
        </p:txBody>
      </p:sp>
      <p:sp>
        <p:nvSpPr>
          <p:cNvPr id="68664" name="Rectangle 85"/>
          <p:cNvSpPr>
            <a:spLocks noChangeArrowheads="1"/>
          </p:cNvSpPr>
          <p:nvPr/>
        </p:nvSpPr>
        <p:spPr bwMode="auto">
          <a:xfrm>
            <a:off x="6816725" y="3644900"/>
            <a:ext cx="598488"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r>
              <a:rPr lang="en-US" altLang="en-US" sz="1300">
                <a:solidFill>
                  <a:srgbClr val="000000"/>
                </a:solidFill>
                <a:latin typeface="Arial" panose="020B0604020202020204" pitchFamily="34" charset="0"/>
              </a:rPr>
              <a:t>100,000</a:t>
            </a:r>
            <a:endParaRPr lang="en-US" altLang="en-US" sz="2400">
              <a:latin typeface="Times New Roman" panose="02020603050405020304" pitchFamily="18" charset="0"/>
            </a:endParaRPr>
          </a:p>
        </p:txBody>
      </p:sp>
      <p:sp>
        <p:nvSpPr>
          <p:cNvPr id="68665" name="Rectangle 86"/>
          <p:cNvSpPr>
            <a:spLocks noChangeArrowheads="1"/>
          </p:cNvSpPr>
          <p:nvPr/>
        </p:nvSpPr>
        <p:spPr bwMode="auto">
          <a:xfrm>
            <a:off x="6686550" y="3363914"/>
            <a:ext cx="736600"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r>
              <a:rPr lang="en-US" altLang="en-US" sz="1300">
                <a:solidFill>
                  <a:srgbClr val="000000"/>
                </a:solidFill>
                <a:latin typeface="Arial" panose="020B0604020202020204" pitchFamily="34" charset="0"/>
              </a:rPr>
              <a:t>1,000,000</a:t>
            </a:r>
            <a:endParaRPr lang="en-US" altLang="en-US" sz="2400">
              <a:latin typeface="Times New Roman" panose="02020603050405020304" pitchFamily="18" charset="0"/>
            </a:endParaRPr>
          </a:p>
        </p:txBody>
      </p:sp>
      <p:sp>
        <p:nvSpPr>
          <p:cNvPr id="68666" name="Rectangle 87"/>
          <p:cNvSpPr>
            <a:spLocks noChangeArrowheads="1"/>
          </p:cNvSpPr>
          <p:nvPr/>
        </p:nvSpPr>
        <p:spPr bwMode="auto">
          <a:xfrm>
            <a:off x="6907213" y="3925889"/>
            <a:ext cx="511358"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r>
              <a:rPr lang="en-US" altLang="en-US" sz="1300">
                <a:solidFill>
                  <a:srgbClr val="000000"/>
                </a:solidFill>
                <a:latin typeface="Arial" panose="020B0604020202020204" pitchFamily="34" charset="0"/>
              </a:rPr>
              <a:t>10,000</a:t>
            </a:r>
            <a:endParaRPr lang="en-US" altLang="en-US" sz="2400">
              <a:latin typeface="Times New Roman" panose="02020603050405020304" pitchFamily="18" charset="0"/>
            </a:endParaRPr>
          </a:p>
        </p:txBody>
      </p:sp>
      <p:sp>
        <p:nvSpPr>
          <p:cNvPr id="68667" name="Rectangle 88"/>
          <p:cNvSpPr>
            <a:spLocks noChangeArrowheads="1"/>
          </p:cNvSpPr>
          <p:nvPr/>
        </p:nvSpPr>
        <p:spPr bwMode="auto">
          <a:xfrm>
            <a:off x="6997700" y="4211639"/>
            <a:ext cx="414338"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r>
              <a:rPr lang="en-US" altLang="en-US" sz="1300">
                <a:solidFill>
                  <a:srgbClr val="000000"/>
                </a:solidFill>
                <a:latin typeface="Arial" panose="020B0604020202020204" pitchFamily="34" charset="0"/>
              </a:rPr>
              <a:t>1,000</a:t>
            </a:r>
            <a:endParaRPr lang="en-US" altLang="en-US" sz="2400">
              <a:latin typeface="Times New Roman" panose="02020603050405020304" pitchFamily="18" charset="0"/>
            </a:endParaRPr>
          </a:p>
        </p:txBody>
      </p:sp>
      <p:sp>
        <p:nvSpPr>
          <p:cNvPr id="68668" name="Rectangle 89"/>
          <p:cNvSpPr>
            <a:spLocks noChangeArrowheads="1"/>
          </p:cNvSpPr>
          <p:nvPr/>
        </p:nvSpPr>
        <p:spPr bwMode="auto">
          <a:xfrm>
            <a:off x="10036175" y="4632325"/>
            <a:ext cx="368300"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r>
              <a:rPr lang="en-US" altLang="en-US" sz="1300">
                <a:solidFill>
                  <a:srgbClr val="000000"/>
                </a:solidFill>
                <a:latin typeface="Arial" panose="020B0604020202020204" pitchFamily="34" charset="0"/>
              </a:rPr>
              <a:t>1925</a:t>
            </a:r>
            <a:endParaRPr lang="en-US" altLang="en-US" sz="2400">
              <a:latin typeface="Times New Roman" panose="02020603050405020304" pitchFamily="18" charset="0"/>
            </a:endParaRPr>
          </a:p>
        </p:txBody>
      </p:sp>
      <p:sp>
        <p:nvSpPr>
          <p:cNvPr id="68669" name="Rectangle 90"/>
          <p:cNvSpPr>
            <a:spLocks noChangeArrowheads="1"/>
          </p:cNvSpPr>
          <p:nvPr/>
        </p:nvSpPr>
        <p:spPr bwMode="auto">
          <a:xfrm>
            <a:off x="9393238" y="4632325"/>
            <a:ext cx="368300"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r>
              <a:rPr lang="en-US" altLang="en-US" sz="1300">
                <a:solidFill>
                  <a:srgbClr val="000000"/>
                </a:solidFill>
                <a:latin typeface="Arial" panose="020B0604020202020204" pitchFamily="34" charset="0"/>
              </a:rPr>
              <a:t>1924</a:t>
            </a:r>
            <a:endParaRPr lang="en-US" altLang="en-US" sz="2400">
              <a:latin typeface="Times New Roman" panose="02020603050405020304" pitchFamily="18" charset="0"/>
            </a:endParaRPr>
          </a:p>
        </p:txBody>
      </p:sp>
      <p:sp>
        <p:nvSpPr>
          <p:cNvPr id="68670" name="Rectangle 91"/>
          <p:cNvSpPr>
            <a:spLocks noChangeArrowheads="1"/>
          </p:cNvSpPr>
          <p:nvPr/>
        </p:nvSpPr>
        <p:spPr bwMode="auto">
          <a:xfrm>
            <a:off x="8756650" y="4632325"/>
            <a:ext cx="368300"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r>
              <a:rPr lang="en-US" altLang="en-US" sz="1300">
                <a:solidFill>
                  <a:srgbClr val="000000"/>
                </a:solidFill>
                <a:latin typeface="Arial" panose="020B0604020202020204" pitchFamily="34" charset="0"/>
              </a:rPr>
              <a:t>1923</a:t>
            </a:r>
            <a:endParaRPr lang="en-US" altLang="en-US" sz="2400">
              <a:latin typeface="Times New Roman" panose="02020603050405020304" pitchFamily="18" charset="0"/>
            </a:endParaRPr>
          </a:p>
        </p:txBody>
      </p:sp>
      <p:sp>
        <p:nvSpPr>
          <p:cNvPr id="68671" name="Rectangle 92"/>
          <p:cNvSpPr>
            <a:spLocks noChangeArrowheads="1"/>
          </p:cNvSpPr>
          <p:nvPr/>
        </p:nvSpPr>
        <p:spPr bwMode="auto">
          <a:xfrm>
            <a:off x="8120063" y="4632325"/>
            <a:ext cx="368300"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r>
              <a:rPr lang="en-US" altLang="en-US" sz="1300">
                <a:solidFill>
                  <a:srgbClr val="000000"/>
                </a:solidFill>
                <a:latin typeface="Arial" panose="020B0604020202020204" pitchFamily="34" charset="0"/>
              </a:rPr>
              <a:t>1922</a:t>
            </a:r>
            <a:endParaRPr lang="en-US" altLang="en-US" sz="2400">
              <a:latin typeface="Times New Roman" panose="02020603050405020304" pitchFamily="18" charset="0"/>
            </a:endParaRPr>
          </a:p>
        </p:txBody>
      </p:sp>
      <p:sp>
        <p:nvSpPr>
          <p:cNvPr id="68672" name="Rectangle 93"/>
          <p:cNvSpPr>
            <a:spLocks noChangeArrowheads="1"/>
          </p:cNvSpPr>
          <p:nvPr/>
        </p:nvSpPr>
        <p:spPr bwMode="auto">
          <a:xfrm>
            <a:off x="7483475" y="4632325"/>
            <a:ext cx="368300"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r>
              <a:rPr lang="en-US" altLang="en-US" sz="1300">
                <a:solidFill>
                  <a:srgbClr val="000000"/>
                </a:solidFill>
                <a:latin typeface="Arial" panose="020B0604020202020204" pitchFamily="34" charset="0"/>
              </a:rPr>
              <a:t>1921</a:t>
            </a:r>
            <a:endParaRPr lang="en-US" altLang="en-US" sz="2400">
              <a:latin typeface="Times New Roman" panose="02020603050405020304" pitchFamily="18" charset="0"/>
            </a:endParaRPr>
          </a:p>
        </p:txBody>
      </p:sp>
      <p:sp>
        <p:nvSpPr>
          <p:cNvPr id="95326" name="Freeform 94"/>
          <p:cNvSpPr>
            <a:spLocks/>
          </p:cNvSpPr>
          <p:nvPr/>
        </p:nvSpPr>
        <p:spPr bwMode="auto">
          <a:xfrm>
            <a:off x="3422651" y="3270250"/>
            <a:ext cx="2435225" cy="1123950"/>
          </a:xfrm>
          <a:custGeom>
            <a:avLst/>
            <a:gdLst>
              <a:gd name="T0" fmla="*/ 2147483646 w 1534"/>
              <a:gd name="T1" fmla="*/ 2147483646 h 708"/>
              <a:gd name="T2" fmla="*/ 2147483646 w 1534"/>
              <a:gd name="T3" fmla="*/ 2147483646 h 708"/>
              <a:gd name="T4" fmla="*/ 2147483646 w 1534"/>
              <a:gd name="T5" fmla="*/ 2147483646 h 708"/>
              <a:gd name="T6" fmla="*/ 2147483646 w 1534"/>
              <a:gd name="T7" fmla="*/ 2147483646 h 708"/>
              <a:gd name="T8" fmla="*/ 2147483646 w 1534"/>
              <a:gd name="T9" fmla="*/ 2147483646 h 708"/>
              <a:gd name="T10" fmla="*/ 2147483646 w 1534"/>
              <a:gd name="T11" fmla="*/ 2147483646 h 708"/>
              <a:gd name="T12" fmla="*/ 2147483646 w 1534"/>
              <a:gd name="T13" fmla="*/ 2147483646 h 708"/>
              <a:gd name="T14" fmla="*/ 2147483646 w 1534"/>
              <a:gd name="T15" fmla="*/ 2147483646 h 708"/>
              <a:gd name="T16" fmla="*/ 2147483646 w 1534"/>
              <a:gd name="T17" fmla="*/ 2147483646 h 708"/>
              <a:gd name="T18" fmla="*/ 2147483646 w 1534"/>
              <a:gd name="T19" fmla="*/ 2147483646 h 708"/>
              <a:gd name="T20" fmla="*/ 2147483646 w 1534"/>
              <a:gd name="T21" fmla="*/ 2147483646 h 708"/>
              <a:gd name="T22" fmla="*/ 2147483646 w 1534"/>
              <a:gd name="T23" fmla="*/ 2147483646 h 708"/>
              <a:gd name="T24" fmla="*/ 2147483646 w 1534"/>
              <a:gd name="T25" fmla="*/ 2147483646 h 708"/>
              <a:gd name="T26" fmla="*/ 2147483646 w 1534"/>
              <a:gd name="T27" fmla="*/ 2147483646 h 708"/>
              <a:gd name="T28" fmla="*/ 2147483646 w 1534"/>
              <a:gd name="T29" fmla="*/ 2147483646 h 708"/>
              <a:gd name="T30" fmla="*/ 2147483646 w 1534"/>
              <a:gd name="T31" fmla="*/ 2147483646 h 708"/>
              <a:gd name="T32" fmla="*/ 2147483646 w 1534"/>
              <a:gd name="T33" fmla="*/ 2147483646 h 708"/>
              <a:gd name="T34" fmla="*/ 2147483646 w 1534"/>
              <a:gd name="T35" fmla="*/ 2147483646 h 708"/>
              <a:gd name="T36" fmla="*/ 2147483646 w 1534"/>
              <a:gd name="T37" fmla="*/ 2147483646 h 708"/>
              <a:gd name="T38" fmla="*/ 2147483646 w 1534"/>
              <a:gd name="T39" fmla="*/ 2147483646 h 708"/>
              <a:gd name="T40" fmla="*/ 2147483646 w 1534"/>
              <a:gd name="T41" fmla="*/ 2147483646 h 708"/>
              <a:gd name="T42" fmla="*/ 2147483646 w 1534"/>
              <a:gd name="T43" fmla="*/ 2147483646 h 708"/>
              <a:gd name="T44" fmla="*/ 2147483646 w 1534"/>
              <a:gd name="T45" fmla="*/ 2147483646 h 708"/>
              <a:gd name="T46" fmla="*/ 2147483646 w 1534"/>
              <a:gd name="T47" fmla="*/ 2147483646 h 708"/>
              <a:gd name="T48" fmla="*/ 2147483646 w 1534"/>
              <a:gd name="T49" fmla="*/ 2147483646 h 708"/>
              <a:gd name="T50" fmla="*/ 2147483646 w 1534"/>
              <a:gd name="T51" fmla="*/ 2147483646 h 708"/>
              <a:gd name="T52" fmla="*/ 2147483646 w 1534"/>
              <a:gd name="T53" fmla="*/ 2147483646 h 708"/>
              <a:gd name="T54" fmla="*/ 0 w 1534"/>
              <a:gd name="T55" fmla="*/ 2147483646 h 70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534"/>
              <a:gd name="T85" fmla="*/ 0 h 708"/>
              <a:gd name="T86" fmla="*/ 1534 w 1534"/>
              <a:gd name="T87" fmla="*/ 708 h 708"/>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534" h="708">
                <a:moveTo>
                  <a:pt x="1534" y="4"/>
                </a:moveTo>
                <a:cubicBezTo>
                  <a:pt x="1374" y="2"/>
                  <a:pt x="1214" y="0"/>
                  <a:pt x="1144" y="4"/>
                </a:cubicBezTo>
                <a:cubicBezTo>
                  <a:pt x="1116" y="4"/>
                  <a:pt x="1124" y="5"/>
                  <a:pt x="1112" y="28"/>
                </a:cubicBezTo>
                <a:cubicBezTo>
                  <a:pt x="1100" y="51"/>
                  <a:pt x="1082" y="98"/>
                  <a:pt x="1070" y="144"/>
                </a:cubicBezTo>
                <a:cubicBezTo>
                  <a:pt x="1058" y="190"/>
                  <a:pt x="1049" y="260"/>
                  <a:pt x="1038" y="302"/>
                </a:cubicBezTo>
                <a:cubicBezTo>
                  <a:pt x="1027" y="344"/>
                  <a:pt x="1016" y="368"/>
                  <a:pt x="1004" y="396"/>
                </a:cubicBezTo>
                <a:cubicBezTo>
                  <a:pt x="992" y="424"/>
                  <a:pt x="980" y="453"/>
                  <a:pt x="968" y="472"/>
                </a:cubicBezTo>
                <a:cubicBezTo>
                  <a:pt x="956" y="491"/>
                  <a:pt x="943" y="499"/>
                  <a:pt x="932" y="508"/>
                </a:cubicBezTo>
                <a:cubicBezTo>
                  <a:pt x="921" y="517"/>
                  <a:pt x="915" y="520"/>
                  <a:pt x="900" y="526"/>
                </a:cubicBezTo>
                <a:cubicBezTo>
                  <a:pt x="885" y="532"/>
                  <a:pt x="855" y="542"/>
                  <a:pt x="838" y="544"/>
                </a:cubicBezTo>
                <a:cubicBezTo>
                  <a:pt x="821" y="546"/>
                  <a:pt x="812" y="538"/>
                  <a:pt x="800" y="540"/>
                </a:cubicBezTo>
                <a:cubicBezTo>
                  <a:pt x="788" y="542"/>
                  <a:pt x="783" y="551"/>
                  <a:pt x="768" y="558"/>
                </a:cubicBezTo>
                <a:cubicBezTo>
                  <a:pt x="753" y="565"/>
                  <a:pt x="726" y="575"/>
                  <a:pt x="710" y="582"/>
                </a:cubicBezTo>
                <a:cubicBezTo>
                  <a:pt x="694" y="589"/>
                  <a:pt x="683" y="593"/>
                  <a:pt x="670" y="600"/>
                </a:cubicBezTo>
                <a:cubicBezTo>
                  <a:pt x="657" y="607"/>
                  <a:pt x="641" y="617"/>
                  <a:pt x="630" y="622"/>
                </a:cubicBezTo>
                <a:cubicBezTo>
                  <a:pt x="619" y="627"/>
                  <a:pt x="613" y="627"/>
                  <a:pt x="602" y="632"/>
                </a:cubicBezTo>
                <a:cubicBezTo>
                  <a:pt x="591" y="637"/>
                  <a:pt x="572" y="647"/>
                  <a:pt x="562" y="652"/>
                </a:cubicBezTo>
                <a:cubicBezTo>
                  <a:pt x="552" y="657"/>
                  <a:pt x="550" y="660"/>
                  <a:pt x="540" y="662"/>
                </a:cubicBezTo>
                <a:cubicBezTo>
                  <a:pt x="530" y="664"/>
                  <a:pt x="513" y="662"/>
                  <a:pt x="502" y="662"/>
                </a:cubicBezTo>
                <a:cubicBezTo>
                  <a:pt x="491" y="662"/>
                  <a:pt x="484" y="658"/>
                  <a:pt x="472" y="660"/>
                </a:cubicBezTo>
                <a:cubicBezTo>
                  <a:pt x="460" y="662"/>
                  <a:pt x="439" y="669"/>
                  <a:pt x="428" y="672"/>
                </a:cubicBezTo>
                <a:cubicBezTo>
                  <a:pt x="417" y="675"/>
                  <a:pt x="414" y="677"/>
                  <a:pt x="404" y="678"/>
                </a:cubicBezTo>
                <a:cubicBezTo>
                  <a:pt x="394" y="679"/>
                  <a:pt x="384" y="679"/>
                  <a:pt x="366" y="680"/>
                </a:cubicBezTo>
                <a:cubicBezTo>
                  <a:pt x="348" y="681"/>
                  <a:pt x="320" y="682"/>
                  <a:pt x="298" y="684"/>
                </a:cubicBezTo>
                <a:cubicBezTo>
                  <a:pt x="276" y="686"/>
                  <a:pt x="254" y="690"/>
                  <a:pt x="232" y="694"/>
                </a:cubicBezTo>
                <a:cubicBezTo>
                  <a:pt x="210" y="698"/>
                  <a:pt x="200" y="704"/>
                  <a:pt x="166" y="706"/>
                </a:cubicBezTo>
                <a:cubicBezTo>
                  <a:pt x="132" y="708"/>
                  <a:pt x="58" y="706"/>
                  <a:pt x="30" y="706"/>
                </a:cubicBezTo>
                <a:cubicBezTo>
                  <a:pt x="2" y="706"/>
                  <a:pt x="1" y="707"/>
                  <a:pt x="0" y="708"/>
                </a:cubicBezTo>
              </a:path>
            </a:pathLst>
          </a:custGeom>
          <a:noFill/>
          <a:ln w="44450">
            <a:solidFill>
              <a:srgbClr val="D2435C"/>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5327" name="Freeform 95"/>
          <p:cNvSpPr>
            <a:spLocks/>
          </p:cNvSpPr>
          <p:nvPr/>
        </p:nvSpPr>
        <p:spPr bwMode="auto">
          <a:xfrm>
            <a:off x="3378201" y="3321051"/>
            <a:ext cx="2486025" cy="1076325"/>
          </a:xfrm>
          <a:custGeom>
            <a:avLst/>
            <a:gdLst>
              <a:gd name="T0" fmla="*/ 2147483646 w 1566"/>
              <a:gd name="T1" fmla="*/ 0 h 678"/>
              <a:gd name="T2" fmla="*/ 2147483646 w 1566"/>
              <a:gd name="T3" fmla="*/ 2147483646 h 678"/>
              <a:gd name="T4" fmla="*/ 2147483646 w 1566"/>
              <a:gd name="T5" fmla="*/ 2147483646 h 678"/>
              <a:gd name="T6" fmla="*/ 2147483646 w 1566"/>
              <a:gd name="T7" fmla="*/ 2147483646 h 678"/>
              <a:gd name="T8" fmla="*/ 2147483646 w 1566"/>
              <a:gd name="T9" fmla="*/ 2147483646 h 678"/>
              <a:gd name="T10" fmla="*/ 2147483646 w 1566"/>
              <a:gd name="T11" fmla="*/ 2147483646 h 678"/>
              <a:gd name="T12" fmla="*/ 2147483646 w 1566"/>
              <a:gd name="T13" fmla="*/ 2147483646 h 678"/>
              <a:gd name="T14" fmla="*/ 2147483646 w 1566"/>
              <a:gd name="T15" fmla="*/ 2147483646 h 678"/>
              <a:gd name="T16" fmla="*/ 2147483646 w 1566"/>
              <a:gd name="T17" fmla="*/ 2147483646 h 678"/>
              <a:gd name="T18" fmla="*/ 2147483646 w 1566"/>
              <a:gd name="T19" fmla="*/ 2147483646 h 678"/>
              <a:gd name="T20" fmla="*/ 2147483646 w 1566"/>
              <a:gd name="T21" fmla="*/ 2147483646 h 678"/>
              <a:gd name="T22" fmla="*/ 2147483646 w 1566"/>
              <a:gd name="T23" fmla="*/ 2147483646 h 678"/>
              <a:gd name="T24" fmla="*/ 2147483646 w 1566"/>
              <a:gd name="T25" fmla="*/ 2147483646 h 678"/>
              <a:gd name="T26" fmla="*/ 2147483646 w 1566"/>
              <a:gd name="T27" fmla="*/ 2147483646 h 678"/>
              <a:gd name="T28" fmla="*/ 2147483646 w 1566"/>
              <a:gd name="T29" fmla="*/ 2147483646 h 678"/>
              <a:gd name="T30" fmla="*/ 2147483646 w 1566"/>
              <a:gd name="T31" fmla="*/ 2147483646 h 678"/>
              <a:gd name="T32" fmla="*/ 2147483646 w 1566"/>
              <a:gd name="T33" fmla="*/ 2147483646 h 678"/>
              <a:gd name="T34" fmla="*/ 2147483646 w 1566"/>
              <a:gd name="T35" fmla="*/ 2147483646 h 678"/>
              <a:gd name="T36" fmla="*/ 2147483646 w 1566"/>
              <a:gd name="T37" fmla="*/ 2147483646 h 678"/>
              <a:gd name="T38" fmla="*/ 2147483646 w 1566"/>
              <a:gd name="T39" fmla="*/ 2147483646 h 678"/>
              <a:gd name="T40" fmla="*/ 2147483646 w 1566"/>
              <a:gd name="T41" fmla="*/ 2147483646 h 678"/>
              <a:gd name="T42" fmla="*/ 2147483646 w 1566"/>
              <a:gd name="T43" fmla="*/ 2147483646 h 678"/>
              <a:gd name="T44" fmla="*/ 2147483646 w 1566"/>
              <a:gd name="T45" fmla="*/ 2147483646 h 678"/>
              <a:gd name="T46" fmla="*/ 2147483646 w 1566"/>
              <a:gd name="T47" fmla="*/ 2147483646 h 678"/>
              <a:gd name="T48" fmla="*/ 2147483646 w 1566"/>
              <a:gd name="T49" fmla="*/ 2147483646 h 678"/>
              <a:gd name="T50" fmla="*/ 2147483646 w 1566"/>
              <a:gd name="T51" fmla="*/ 2147483646 h 678"/>
              <a:gd name="T52" fmla="*/ 2147483646 w 1566"/>
              <a:gd name="T53" fmla="*/ 2147483646 h 678"/>
              <a:gd name="T54" fmla="*/ 2147483646 w 1566"/>
              <a:gd name="T55" fmla="*/ 2147483646 h 678"/>
              <a:gd name="T56" fmla="*/ 2147483646 w 1566"/>
              <a:gd name="T57" fmla="*/ 2147483646 h 678"/>
              <a:gd name="T58" fmla="*/ 2147483646 w 1566"/>
              <a:gd name="T59" fmla="*/ 2147483646 h 678"/>
              <a:gd name="T60" fmla="*/ 2147483646 w 1566"/>
              <a:gd name="T61" fmla="*/ 2147483646 h 678"/>
              <a:gd name="T62" fmla="*/ 2147483646 w 1566"/>
              <a:gd name="T63" fmla="*/ 2147483646 h 678"/>
              <a:gd name="T64" fmla="*/ 0 w 1566"/>
              <a:gd name="T65" fmla="*/ 2147483646 h 67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566"/>
              <a:gd name="T100" fmla="*/ 0 h 678"/>
              <a:gd name="T101" fmla="*/ 1566 w 1566"/>
              <a:gd name="T102" fmla="*/ 678 h 67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566" h="678">
                <a:moveTo>
                  <a:pt x="1566" y="0"/>
                </a:moveTo>
                <a:cubicBezTo>
                  <a:pt x="1558" y="4"/>
                  <a:pt x="1550" y="8"/>
                  <a:pt x="1528" y="10"/>
                </a:cubicBezTo>
                <a:cubicBezTo>
                  <a:pt x="1506" y="12"/>
                  <a:pt x="1456" y="11"/>
                  <a:pt x="1434" y="12"/>
                </a:cubicBezTo>
                <a:cubicBezTo>
                  <a:pt x="1412" y="13"/>
                  <a:pt x="1408" y="17"/>
                  <a:pt x="1396" y="18"/>
                </a:cubicBezTo>
                <a:cubicBezTo>
                  <a:pt x="1384" y="19"/>
                  <a:pt x="1373" y="18"/>
                  <a:pt x="1362" y="20"/>
                </a:cubicBezTo>
                <a:cubicBezTo>
                  <a:pt x="1351" y="22"/>
                  <a:pt x="1347" y="26"/>
                  <a:pt x="1330" y="28"/>
                </a:cubicBezTo>
                <a:cubicBezTo>
                  <a:pt x="1313" y="30"/>
                  <a:pt x="1279" y="28"/>
                  <a:pt x="1262" y="30"/>
                </a:cubicBezTo>
                <a:cubicBezTo>
                  <a:pt x="1245" y="32"/>
                  <a:pt x="1246" y="40"/>
                  <a:pt x="1230" y="42"/>
                </a:cubicBezTo>
                <a:cubicBezTo>
                  <a:pt x="1214" y="44"/>
                  <a:pt x="1182" y="38"/>
                  <a:pt x="1166" y="40"/>
                </a:cubicBezTo>
                <a:cubicBezTo>
                  <a:pt x="1150" y="42"/>
                  <a:pt x="1146" y="27"/>
                  <a:pt x="1134" y="52"/>
                </a:cubicBezTo>
                <a:cubicBezTo>
                  <a:pt x="1122" y="77"/>
                  <a:pt x="1103" y="147"/>
                  <a:pt x="1092" y="190"/>
                </a:cubicBezTo>
                <a:cubicBezTo>
                  <a:pt x="1081" y="233"/>
                  <a:pt x="1079" y="274"/>
                  <a:pt x="1068" y="312"/>
                </a:cubicBezTo>
                <a:cubicBezTo>
                  <a:pt x="1057" y="350"/>
                  <a:pt x="1038" y="390"/>
                  <a:pt x="1026" y="420"/>
                </a:cubicBezTo>
                <a:cubicBezTo>
                  <a:pt x="1014" y="450"/>
                  <a:pt x="1014" y="475"/>
                  <a:pt x="998" y="494"/>
                </a:cubicBezTo>
                <a:cubicBezTo>
                  <a:pt x="982" y="513"/>
                  <a:pt x="952" y="524"/>
                  <a:pt x="930" y="534"/>
                </a:cubicBezTo>
                <a:cubicBezTo>
                  <a:pt x="908" y="544"/>
                  <a:pt x="883" y="548"/>
                  <a:pt x="866" y="554"/>
                </a:cubicBezTo>
                <a:cubicBezTo>
                  <a:pt x="849" y="560"/>
                  <a:pt x="839" y="564"/>
                  <a:pt x="828" y="568"/>
                </a:cubicBezTo>
                <a:cubicBezTo>
                  <a:pt x="817" y="572"/>
                  <a:pt x="809" y="577"/>
                  <a:pt x="798" y="580"/>
                </a:cubicBezTo>
                <a:cubicBezTo>
                  <a:pt x="787" y="583"/>
                  <a:pt x="771" y="583"/>
                  <a:pt x="760" y="588"/>
                </a:cubicBezTo>
                <a:cubicBezTo>
                  <a:pt x="749" y="593"/>
                  <a:pt x="743" y="605"/>
                  <a:pt x="732" y="610"/>
                </a:cubicBezTo>
                <a:cubicBezTo>
                  <a:pt x="721" y="615"/>
                  <a:pt x="709" y="613"/>
                  <a:pt x="692" y="618"/>
                </a:cubicBezTo>
                <a:cubicBezTo>
                  <a:pt x="675" y="623"/>
                  <a:pt x="645" y="635"/>
                  <a:pt x="628" y="638"/>
                </a:cubicBezTo>
                <a:cubicBezTo>
                  <a:pt x="611" y="641"/>
                  <a:pt x="599" y="634"/>
                  <a:pt x="588" y="636"/>
                </a:cubicBezTo>
                <a:cubicBezTo>
                  <a:pt x="577" y="638"/>
                  <a:pt x="571" y="646"/>
                  <a:pt x="560" y="648"/>
                </a:cubicBezTo>
                <a:cubicBezTo>
                  <a:pt x="549" y="650"/>
                  <a:pt x="535" y="646"/>
                  <a:pt x="524" y="646"/>
                </a:cubicBezTo>
                <a:cubicBezTo>
                  <a:pt x="513" y="646"/>
                  <a:pt x="507" y="646"/>
                  <a:pt x="496" y="648"/>
                </a:cubicBezTo>
                <a:cubicBezTo>
                  <a:pt x="485" y="650"/>
                  <a:pt x="473" y="656"/>
                  <a:pt x="456" y="658"/>
                </a:cubicBezTo>
                <a:cubicBezTo>
                  <a:pt x="439" y="660"/>
                  <a:pt x="414" y="660"/>
                  <a:pt x="392" y="660"/>
                </a:cubicBezTo>
                <a:cubicBezTo>
                  <a:pt x="370" y="660"/>
                  <a:pt x="342" y="659"/>
                  <a:pt x="326" y="660"/>
                </a:cubicBezTo>
                <a:cubicBezTo>
                  <a:pt x="310" y="661"/>
                  <a:pt x="340" y="665"/>
                  <a:pt x="296" y="666"/>
                </a:cubicBezTo>
                <a:cubicBezTo>
                  <a:pt x="252" y="667"/>
                  <a:pt x="105" y="664"/>
                  <a:pt x="60" y="666"/>
                </a:cubicBezTo>
                <a:cubicBezTo>
                  <a:pt x="15" y="668"/>
                  <a:pt x="36" y="674"/>
                  <a:pt x="26" y="676"/>
                </a:cubicBezTo>
                <a:cubicBezTo>
                  <a:pt x="16" y="678"/>
                  <a:pt x="11" y="677"/>
                  <a:pt x="0" y="678"/>
                </a:cubicBezTo>
              </a:path>
            </a:pathLst>
          </a:custGeom>
          <a:noFill/>
          <a:ln w="44450">
            <a:solidFill>
              <a:srgbClr val="0094AC"/>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5328" name="Freeform 96"/>
          <p:cNvSpPr>
            <a:spLocks/>
          </p:cNvSpPr>
          <p:nvPr/>
        </p:nvSpPr>
        <p:spPr bwMode="auto">
          <a:xfrm>
            <a:off x="7670800" y="3441700"/>
            <a:ext cx="2070100" cy="1143000"/>
          </a:xfrm>
          <a:custGeom>
            <a:avLst/>
            <a:gdLst>
              <a:gd name="T0" fmla="*/ 2147483646 w 1304"/>
              <a:gd name="T1" fmla="*/ 2147483646 h 720"/>
              <a:gd name="T2" fmla="*/ 2147483646 w 1304"/>
              <a:gd name="T3" fmla="*/ 2147483646 h 720"/>
              <a:gd name="T4" fmla="*/ 2147483646 w 1304"/>
              <a:gd name="T5" fmla="*/ 2147483646 h 720"/>
              <a:gd name="T6" fmla="*/ 2147483646 w 1304"/>
              <a:gd name="T7" fmla="*/ 2147483646 h 720"/>
              <a:gd name="T8" fmla="*/ 2147483646 w 1304"/>
              <a:gd name="T9" fmla="*/ 2147483646 h 720"/>
              <a:gd name="T10" fmla="*/ 2147483646 w 1304"/>
              <a:gd name="T11" fmla="*/ 2147483646 h 720"/>
              <a:gd name="T12" fmla="*/ 2147483646 w 1304"/>
              <a:gd name="T13" fmla="*/ 2147483646 h 720"/>
              <a:gd name="T14" fmla="*/ 2147483646 w 1304"/>
              <a:gd name="T15" fmla="*/ 2147483646 h 720"/>
              <a:gd name="T16" fmla="*/ 2147483646 w 1304"/>
              <a:gd name="T17" fmla="*/ 2147483646 h 720"/>
              <a:gd name="T18" fmla="*/ 2147483646 w 1304"/>
              <a:gd name="T19" fmla="*/ 2147483646 h 720"/>
              <a:gd name="T20" fmla="*/ 2147483646 w 1304"/>
              <a:gd name="T21" fmla="*/ 2147483646 h 720"/>
              <a:gd name="T22" fmla="*/ 2147483646 w 1304"/>
              <a:gd name="T23" fmla="*/ 2147483646 h 720"/>
              <a:gd name="T24" fmla="*/ 2147483646 w 1304"/>
              <a:gd name="T25" fmla="*/ 2147483646 h 720"/>
              <a:gd name="T26" fmla="*/ 2147483646 w 1304"/>
              <a:gd name="T27" fmla="*/ 2147483646 h 720"/>
              <a:gd name="T28" fmla="*/ 2147483646 w 1304"/>
              <a:gd name="T29" fmla="*/ 2147483646 h 720"/>
              <a:gd name="T30" fmla="*/ 2147483646 w 1304"/>
              <a:gd name="T31" fmla="*/ 2147483646 h 720"/>
              <a:gd name="T32" fmla="*/ 2147483646 w 1304"/>
              <a:gd name="T33" fmla="*/ 2147483646 h 720"/>
              <a:gd name="T34" fmla="*/ 2147483646 w 1304"/>
              <a:gd name="T35" fmla="*/ 2147483646 h 720"/>
              <a:gd name="T36" fmla="*/ 2147483646 w 1304"/>
              <a:gd name="T37" fmla="*/ 2147483646 h 720"/>
              <a:gd name="T38" fmla="*/ 2147483646 w 1304"/>
              <a:gd name="T39" fmla="*/ 2147483646 h 720"/>
              <a:gd name="T40" fmla="*/ 2147483646 w 1304"/>
              <a:gd name="T41" fmla="*/ 2147483646 h 720"/>
              <a:gd name="T42" fmla="*/ 2147483646 w 1304"/>
              <a:gd name="T43" fmla="*/ 2147483646 h 720"/>
              <a:gd name="T44" fmla="*/ 2147483646 w 1304"/>
              <a:gd name="T45" fmla="*/ 2147483646 h 720"/>
              <a:gd name="T46" fmla="*/ 2147483646 w 1304"/>
              <a:gd name="T47" fmla="*/ 2147483646 h 720"/>
              <a:gd name="T48" fmla="*/ 2147483646 w 1304"/>
              <a:gd name="T49" fmla="*/ 2147483646 h 720"/>
              <a:gd name="T50" fmla="*/ 2147483646 w 1304"/>
              <a:gd name="T51" fmla="*/ 2147483646 h 720"/>
              <a:gd name="T52" fmla="*/ 2147483646 w 1304"/>
              <a:gd name="T53" fmla="*/ 2147483646 h 720"/>
              <a:gd name="T54" fmla="*/ 2147483646 w 1304"/>
              <a:gd name="T55" fmla="*/ 2147483646 h 720"/>
              <a:gd name="T56" fmla="*/ 2147483646 w 1304"/>
              <a:gd name="T57" fmla="*/ 2147483646 h 720"/>
              <a:gd name="T58" fmla="*/ 2147483646 w 1304"/>
              <a:gd name="T59" fmla="*/ 2147483646 h 720"/>
              <a:gd name="T60" fmla="*/ 2147483646 w 1304"/>
              <a:gd name="T61" fmla="*/ 2147483646 h 720"/>
              <a:gd name="T62" fmla="*/ 2147483646 w 1304"/>
              <a:gd name="T63" fmla="*/ 2147483646 h 720"/>
              <a:gd name="T64" fmla="*/ 0 w 1304"/>
              <a:gd name="T65" fmla="*/ 2147483646 h 72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04"/>
              <a:gd name="T100" fmla="*/ 0 h 720"/>
              <a:gd name="T101" fmla="*/ 1304 w 1304"/>
              <a:gd name="T102" fmla="*/ 720 h 72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04" h="720">
                <a:moveTo>
                  <a:pt x="1304" y="2"/>
                </a:moveTo>
                <a:cubicBezTo>
                  <a:pt x="1286" y="1"/>
                  <a:pt x="1269" y="0"/>
                  <a:pt x="1258" y="2"/>
                </a:cubicBezTo>
                <a:cubicBezTo>
                  <a:pt x="1247" y="4"/>
                  <a:pt x="1245" y="6"/>
                  <a:pt x="1236" y="14"/>
                </a:cubicBezTo>
                <a:cubicBezTo>
                  <a:pt x="1227" y="22"/>
                  <a:pt x="1213" y="31"/>
                  <a:pt x="1202" y="50"/>
                </a:cubicBezTo>
                <a:cubicBezTo>
                  <a:pt x="1191" y="69"/>
                  <a:pt x="1182" y="100"/>
                  <a:pt x="1168" y="128"/>
                </a:cubicBezTo>
                <a:cubicBezTo>
                  <a:pt x="1154" y="156"/>
                  <a:pt x="1135" y="187"/>
                  <a:pt x="1118" y="218"/>
                </a:cubicBezTo>
                <a:cubicBezTo>
                  <a:pt x="1101" y="249"/>
                  <a:pt x="1083" y="289"/>
                  <a:pt x="1064" y="316"/>
                </a:cubicBezTo>
                <a:cubicBezTo>
                  <a:pt x="1045" y="343"/>
                  <a:pt x="1023" y="363"/>
                  <a:pt x="1002" y="380"/>
                </a:cubicBezTo>
                <a:cubicBezTo>
                  <a:pt x="981" y="397"/>
                  <a:pt x="954" y="408"/>
                  <a:pt x="936" y="416"/>
                </a:cubicBezTo>
                <a:cubicBezTo>
                  <a:pt x="918" y="424"/>
                  <a:pt x="905" y="425"/>
                  <a:pt x="894" y="430"/>
                </a:cubicBezTo>
                <a:cubicBezTo>
                  <a:pt x="883" y="435"/>
                  <a:pt x="878" y="436"/>
                  <a:pt x="868" y="446"/>
                </a:cubicBezTo>
                <a:cubicBezTo>
                  <a:pt x="858" y="456"/>
                  <a:pt x="844" y="478"/>
                  <a:pt x="832" y="488"/>
                </a:cubicBezTo>
                <a:cubicBezTo>
                  <a:pt x="820" y="498"/>
                  <a:pt x="809" y="503"/>
                  <a:pt x="798" y="508"/>
                </a:cubicBezTo>
                <a:cubicBezTo>
                  <a:pt x="787" y="513"/>
                  <a:pt x="778" y="512"/>
                  <a:pt x="766" y="516"/>
                </a:cubicBezTo>
                <a:cubicBezTo>
                  <a:pt x="754" y="520"/>
                  <a:pt x="740" y="527"/>
                  <a:pt x="728" y="532"/>
                </a:cubicBezTo>
                <a:cubicBezTo>
                  <a:pt x="716" y="537"/>
                  <a:pt x="707" y="539"/>
                  <a:pt x="696" y="544"/>
                </a:cubicBezTo>
                <a:cubicBezTo>
                  <a:pt x="685" y="549"/>
                  <a:pt x="679" y="558"/>
                  <a:pt x="662" y="564"/>
                </a:cubicBezTo>
                <a:cubicBezTo>
                  <a:pt x="645" y="570"/>
                  <a:pt x="610" y="577"/>
                  <a:pt x="594" y="582"/>
                </a:cubicBezTo>
                <a:cubicBezTo>
                  <a:pt x="578" y="587"/>
                  <a:pt x="575" y="589"/>
                  <a:pt x="564" y="592"/>
                </a:cubicBezTo>
                <a:cubicBezTo>
                  <a:pt x="553" y="595"/>
                  <a:pt x="539" y="596"/>
                  <a:pt x="528" y="598"/>
                </a:cubicBezTo>
                <a:cubicBezTo>
                  <a:pt x="517" y="600"/>
                  <a:pt x="509" y="600"/>
                  <a:pt x="498" y="602"/>
                </a:cubicBezTo>
                <a:cubicBezTo>
                  <a:pt x="487" y="604"/>
                  <a:pt x="486" y="607"/>
                  <a:pt x="464" y="608"/>
                </a:cubicBezTo>
                <a:cubicBezTo>
                  <a:pt x="442" y="609"/>
                  <a:pt x="395" y="604"/>
                  <a:pt x="366" y="608"/>
                </a:cubicBezTo>
                <a:cubicBezTo>
                  <a:pt x="337" y="612"/>
                  <a:pt x="310" y="625"/>
                  <a:pt x="292" y="632"/>
                </a:cubicBezTo>
                <a:cubicBezTo>
                  <a:pt x="274" y="639"/>
                  <a:pt x="271" y="644"/>
                  <a:pt x="260" y="648"/>
                </a:cubicBezTo>
                <a:cubicBezTo>
                  <a:pt x="249" y="652"/>
                  <a:pt x="232" y="654"/>
                  <a:pt x="222" y="658"/>
                </a:cubicBezTo>
                <a:cubicBezTo>
                  <a:pt x="212" y="662"/>
                  <a:pt x="211" y="667"/>
                  <a:pt x="200" y="670"/>
                </a:cubicBezTo>
                <a:cubicBezTo>
                  <a:pt x="189" y="673"/>
                  <a:pt x="169" y="674"/>
                  <a:pt x="158" y="676"/>
                </a:cubicBezTo>
                <a:cubicBezTo>
                  <a:pt x="147" y="678"/>
                  <a:pt x="143" y="682"/>
                  <a:pt x="132" y="684"/>
                </a:cubicBezTo>
                <a:cubicBezTo>
                  <a:pt x="121" y="686"/>
                  <a:pt x="102" y="684"/>
                  <a:pt x="90" y="688"/>
                </a:cubicBezTo>
                <a:cubicBezTo>
                  <a:pt x="78" y="692"/>
                  <a:pt x="72" y="702"/>
                  <a:pt x="62" y="706"/>
                </a:cubicBezTo>
                <a:cubicBezTo>
                  <a:pt x="52" y="710"/>
                  <a:pt x="38" y="712"/>
                  <a:pt x="28" y="714"/>
                </a:cubicBezTo>
                <a:cubicBezTo>
                  <a:pt x="18" y="716"/>
                  <a:pt x="8" y="710"/>
                  <a:pt x="0" y="720"/>
                </a:cubicBezTo>
              </a:path>
            </a:pathLst>
          </a:custGeom>
          <a:noFill/>
          <a:ln w="44450">
            <a:solidFill>
              <a:srgbClr val="0094AC"/>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5329" name="Freeform 97"/>
          <p:cNvSpPr>
            <a:spLocks/>
          </p:cNvSpPr>
          <p:nvPr/>
        </p:nvSpPr>
        <p:spPr bwMode="auto">
          <a:xfrm>
            <a:off x="7664451" y="3451225"/>
            <a:ext cx="2066925" cy="1182688"/>
          </a:xfrm>
          <a:custGeom>
            <a:avLst/>
            <a:gdLst>
              <a:gd name="T0" fmla="*/ 2147483646 w 1302"/>
              <a:gd name="T1" fmla="*/ 2147483646 h 745"/>
              <a:gd name="T2" fmla="*/ 2147483646 w 1302"/>
              <a:gd name="T3" fmla="*/ 2147483646 h 745"/>
              <a:gd name="T4" fmla="*/ 2147483646 w 1302"/>
              <a:gd name="T5" fmla="*/ 2147483646 h 745"/>
              <a:gd name="T6" fmla="*/ 2147483646 w 1302"/>
              <a:gd name="T7" fmla="*/ 2147483646 h 745"/>
              <a:gd name="T8" fmla="*/ 2147483646 w 1302"/>
              <a:gd name="T9" fmla="*/ 2147483646 h 745"/>
              <a:gd name="T10" fmla="*/ 2147483646 w 1302"/>
              <a:gd name="T11" fmla="*/ 2147483646 h 745"/>
              <a:gd name="T12" fmla="*/ 2147483646 w 1302"/>
              <a:gd name="T13" fmla="*/ 2147483646 h 745"/>
              <a:gd name="T14" fmla="*/ 2147483646 w 1302"/>
              <a:gd name="T15" fmla="*/ 2147483646 h 745"/>
              <a:gd name="T16" fmla="*/ 2147483646 w 1302"/>
              <a:gd name="T17" fmla="*/ 2147483646 h 745"/>
              <a:gd name="T18" fmla="*/ 2147483646 w 1302"/>
              <a:gd name="T19" fmla="*/ 2147483646 h 745"/>
              <a:gd name="T20" fmla="*/ 2147483646 w 1302"/>
              <a:gd name="T21" fmla="*/ 2147483646 h 745"/>
              <a:gd name="T22" fmla="*/ 2147483646 w 1302"/>
              <a:gd name="T23" fmla="*/ 2147483646 h 745"/>
              <a:gd name="T24" fmla="*/ 2147483646 w 1302"/>
              <a:gd name="T25" fmla="*/ 2147483646 h 745"/>
              <a:gd name="T26" fmla="*/ 2147483646 w 1302"/>
              <a:gd name="T27" fmla="*/ 2147483646 h 745"/>
              <a:gd name="T28" fmla="*/ 2147483646 w 1302"/>
              <a:gd name="T29" fmla="*/ 2147483646 h 745"/>
              <a:gd name="T30" fmla="*/ 2147483646 w 1302"/>
              <a:gd name="T31" fmla="*/ 2147483646 h 745"/>
              <a:gd name="T32" fmla="*/ 2147483646 w 1302"/>
              <a:gd name="T33" fmla="*/ 2147483646 h 745"/>
              <a:gd name="T34" fmla="*/ 2147483646 w 1302"/>
              <a:gd name="T35" fmla="*/ 2147483646 h 745"/>
              <a:gd name="T36" fmla="*/ 2147483646 w 1302"/>
              <a:gd name="T37" fmla="*/ 2147483646 h 745"/>
              <a:gd name="T38" fmla="*/ 2147483646 w 1302"/>
              <a:gd name="T39" fmla="*/ 2147483646 h 745"/>
              <a:gd name="T40" fmla="*/ 2147483646 w 1302"/>
              <a:gd name="T41" fmla="*/ 2147483646 h 745"/>
              <a:gd name="T42" fmla="*/ 2147483646 w 1302"/>
              <a:gd name="T43" fmla="*/ 2147483646 h 745"/>
              <a:gd name="T44" fmla="*/ 2147483646 w 1302"/>
              <a:gd name="T45" fmla="*/ 2147483646 h 745"/>
              <a:gd name="T46" fmla="*/ 2147483646 w 1302"/>
              <a:gd name="T47" fmla="*/ 2147483646 h 745"/>
              <a:gd name="T48" fmla="*/ 2147483646 w 1302"/>
              <a:gd name="T49" fmla="*/ 2147483646 h 745"/>
              <a:gd name="T50" fmla="*/ 2147483646 w 1302"/>
              <a:gd name="T51" fmla="*/ 2147483646 h 745"/>
              <a:gd name="T52" fmla="*/ 2147483646 w 1302"/>
              <a:gd name="T53" fmla="*/ 2147483646 h 745"/>
              <a:gd name="T54" fmla="*/ 2147483646 w 1302"/>
              <a:gd name="T55" fmla="*/ 2147483646 h 745"/>
              <a:gd name="T56" fmla="*/ 2147483646 w 1302"/>
              <a:gd name="T57" fmla="*/ 2147483646 h 745"/>
              <a:gd name="T58" fmla="*/ 2147483646 w 1302"/>
              <a:gd name="T59" fmla="*/ 2147483646 h 745"/>
              <a:gd name="T60" fmla="*/ 2147483646 w 1302"/>
              <a:gd name="T61" fmla="*/ 2147483646 h 745"/>
              <a:gd name="T62" fmla="*/ 0 w 1302"/>
              <a:gd name="T63" fmla="*/ 2147483646 h 74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302"/>
              <a:gd name="T97" fmla="*/ 0 h 745"/>
              <a:gd name="T98" fmla="*/ 1302 w 1302"/>
              <a:gd name="T99" fmla="*/ 745 h 74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302" h="745">
                <a:moveTo>
                  <a:pt x="1302" y="6"/>
                </a:moveTo>
                <a:cubicBezTo>
                  <a:pt x="1262" y="3"/>
                  <a:pt x="1223" y="0"/>
                  <a:pt x="1202" y="6"/>
                </a:cubicBezTo>
                <a:cubicBezTo>
                  <a:pt x="1190" y="16"/>
                  <a:pt x="1195" y="13"/>
                  <a:pt x="1178" y="40"/>
                </a:cubicBezTo>
                <a:cubicBezTo>
                  <a:pt x="1161" y="67"/>
                  <a:pt x="1117" y="131"/>
                  <a:pt x="1100" y="170"/>
                </a:cubicBezTo>
                <a:cubicBezTo>
                  <a:pt x="1083" y="209"/>
                  <a:pt x="1085" y="252"/>
                  <a:pt x="1074" y="274"/>
                </a:cubicBezTo>
                <a:cubicBezTo>
                  <a:pt x="1063" y="296"/>
                  <a:pt x="1043" y="289"/>
                  <a:pt x="1032" y="300"/>
                </a:cubicBezTo>
                <a:cubicBezTo>
                  <a:pt x="1021" y="311"/>
                  <a:pt x="1019" y="328"/>
                  <a:pt x="1008" y="342"/>
                </a:cubicBezTo>
                <a:cubicBezTo>
                  <a:pt x="997" y="356"/>
                  <a:pt x="979" y="372"/>
                  <a:pt x="968" y="386"/>
                </a:cubicBezTo>
                <a:cubicBezTo>
                  <a:pt x="957" y="400"/>
                  <a:pt x="952" y="417"/>
                  <a:pt x="940" y="424"/>
                </a:cubicBezTo>
                <a:cubicBezTo>
                  <a:pt x="928" y="431"/>
                  <a:pt x="907" y="425"/>
                  <a:pt x="896" y="426"/>
                </a:cubicBezTo>
                <a:cubicBezTo>
                  <a:pt x="885" y="427"/>
                  <a:pt x="881" y="429"/>
                  <a:pt x="872" y="432"/>
                </a:cubicBezTo>
                <a:cubicBezTo>
                  <a:pt x="863" y="435"/>
                  <a:pt x="851" y="436"/>
                  <a:pt x="840" y="444"/>
                </a:cubicBezTo>
                <a:cubicBezTo>
                  <a:pt x="829" y="452"/>
                  <a:pt x="817" y="470"/>
                  <a:pt x="806" y="482"/>
                </a:cubicBezTo>
                <a:cubicBezTo>
                  <a:pt x="795" y="494"/>
                  <a:pt x="784" y="509"/>
                  <a:pt x="772" y="518"/>
                </a:cubicBezTo>
                <a:cubicBezTo>
                  <a:pt x="760" y="527"/>
                  <a:pt x="748" y="530"/>
                  <a:pt x="736" y="536"/>
                </a:cubicBezTo>
                <a:cubicBezTo>
                  <a:pt x="724" y="542"/>
                  <a:pt x="714" y="548"/>
                  <a:pt x="702" y="554"/>
                </a:cubicBezTo>
                <a:cubicBezTo>
                  <a:pt x="690" y="560"/>
                  <a:pt x="678" y="565"/>
                  <a:pt x="666" y="570"/>
                </a:cubicBezTo>
                <a:cubicBezTo>
                  <a:pt x="654" y="575"/>
                  <a:pt x="644" y="579"/>
                  <a:pt x="632" y="586"/>
                </a:cubicBezTo>
                <a:cubicBezTo>
                  <a:pt x="620" y="593"/>
                  <a:pt x="607" y="606"/>
                  <a:pt x="596" y="612"/>
                </a:cubicBezTo>
                <a:cubicBezTo>
                  <a:pt x="585" y="618"/>
                  <a:pt x="579" y="621"/>
                  <a:pt x="568" y="624"/>
                </a:cubicBezTo>
                <a:cubicBezTo>
                  <a:pt x="557" y="627"/>
                  <a:pt x="549" y="629"/>
                  <a:pt x="532" y="630"/>
                </a:cubicBezTo>
                <a:cubicBezTo>
                  <a:pt x="515" y="631"/>
                  <a:pt x="486" y="629"/>
                  <a:pt x="464" y="632"/>
                </a:cubicBezTo>
                <a:cubicBezTo>
                  <a:pt x="442" y="635"/>
                  <a:pt x="415" y="647"/>
                  <a:pt x="400" y="650"/>
                </a:cubicBezTo>
                <a:cubicBezTo>
                  <a:pt x="385" y="653"/>
                  <a:pt x="382" y="650"/>
                  <a:pt x="372" y="650"/>
                </a:cubicBezTo>
                <a:cubicBezTo>
                  <a:pt x="362" y="650"/>
                  <a:pt x="351" y="653"/>
                  <a:pt x="338" y="652"/>
                </a:cubicBezTo>
                <a:cubicBezTo>
                  <a:pt x="325" y="651"/>
                  <a:pt x="312" y="642"/>
                  <a:pt x="294" y="644"/>
                </a:cubicBezTo>
                <a:cubicBezTo>
                  <a:pt x="276" y="646"/>
                  <a:pt x="252" y="655"/>
                  <a:pt x="230" y="662"/>
                </a:cubicBezTo>
                <a:cubicBezTo>
                  <a:pt x="208" y="669"/>
                  <a:pt x="177" y="682"/>
                  <a:pt x="160" y="688"/>
                </a:cubicBezTo>
                <a:cubicBezTo>
                  <a:pt x="143" y="694"/>
                  <a:pt x="144" y="696"/>
                  <a:pt x="130" y="698"/>
                </a:cubicBezTo>
                <a:cubicBezTo>
                  <a:pt x="116" y="700"/>
                  <a:pt x="91" y="700"/>
                  <a:pt x="74" y="700"/>
                </a:cubicBezTo>
                <a:cubicBezTo>
                  <a:pt x="57" y="700"/>
                  <a:pt x="40" y="697"/>
                  <a:pt x="28" y="700"/>
                </a:cubicBezTo>
                <a:cubicBezTo>
                  <a:pt x="16" y="703"/>
                  <a:pt x="2" y="745"/>
                  <a:pt x="0" y="716"/>
                </a:cubicBezTo>
              </a:path>
            </a:pathLst>
          </a:custGeom>
          <a:noFill/>
          <a:ln w="44450">
            <a:solidFill>
              <a:srgbClr val="D2435C"/>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3" fill="hold" nodeType="clickEffect">
                                  <p:stCondLst>
                                    <p:cond delay="0"/>
                                  </p:stCondLst>
                                  <p:childTnLst>
                                    <p:set>
                                      <p:cBhvr>
                                        <p:cTn id="6" dur="1" fill="hold">
                                          <p:stCondLst>
                                            <p:cond delay="0"/>
                                          </p:stCondLst>
                                        </p:cTn>
                                        <p:tgtEl>
                                          <p:spTgt spid="95326"/>
                                        </p:tgtEl>
                                        <p:attrNameLst>
                                          <p:attrName>style.visibility</p:attrName>
                                        </p:attrNameLst>
                                      </p:cBhvr>
                                      <p:to>
                                        <p:strVal val="visible"/>
                                      </p:to>
                                    </p:set>
                                    <p:animEffect transition="in" filter="strips(upRight)">
                                      <p:cBhvr>
                                        <p:cTn id="7" dur="500"/>
                                        <p:tgtEl>
                                          <p:spTgt spid="953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95309">
                                            <p:txEl>
                                              <p:pRg st="0" end="0"/>
                                            </p:txEl>
                                          </p:spTgt>
                                        </p:tgtEl>
                                        <p:attrNameLst>
                                          <p:attrName>style.visibility</p:attrName>
                                        </p:attrNameLst>
                                      </p:cBhvr>
                                      <p:to>
                                        <p:strVal val="visible"/>
                                      </p:to>
                                    </p:set>
                                    <p:animEffect transition="in" filter="dissolve">
                                      <p:cBhvr>
                                        <p:cTn id="12" dur="500"/>
                                        <p:tgtEl>
                                          <p:spTgt spid="95309">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ntr" presetSubtype="3" fill="hold" nodeType="clickEffect">
                                  <p:stCondLst>
                                    <p:cond delay="0"/>
                                  </p:stCondLst>
                                  <p:childTnLst>
                                    <p:set>
                                      <p:cBhvr>
                                        <p:cTn id="16" dur="1" fill="hold">
                                          <p:stCondLst>
                                            <p:cond delay="0"/>
                                          </p:stCondLst>
                                        </p:cTn>
                                        <p:tgtEl>
                                          <p:spTgt spid="95327"/>
                                        </p:tgtEl>
                                        <p:attrNameLst>
                                          <p:attrName>style.visibility</p:attrName>
                                        </p:attrNameLst>
                                      </p:cBhvr>
                                      <p:to>
                                        <p:strVal val="visible"/>
                                      </p:to>
                                    </p:set>
                                    <p:animEffect transition="in" filter="strips(upRight)">
                                      <p:cBhvr>
                                        <p:cTn id="17" dur="500"/>
                                        <p:tgtEl>
                                          <p:spTgt spid="9532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dissolve">
                                      <p:cBhvr>
                                        <p:cTn id="22" dur="500"/>
                                        <p:tgtEl>
                                          <p:spTgt spid="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8" presetClass="entr" presetSubtype="3" fill="hold" nodeType="clickEffect">
                                  <p:stCondLst>
                                    <p:cond delay="0"/>
                                  </p:stCondLst>
                                  <p:childTnLst>
                                    <p:set>
                                      <p:cBhvr>
                                        <p:cTn id="26" dur="1" fill="hold">
                                          <p:stCondLst>
                                            <p:cond delay="0"/>
                                          </p:stCondLst>
                                        </p:cTn>
                                        <p:tgtEl>
                                          <p:spTgt spid="95329"/>
                                        </p:tgtEl>
                                        <p:attrNameLst>
                                          <p:attrName>style.visibility</p:attrName>
                                        </p:attrNameLst>
                                      </p:cBhvr>
                                      <p:to>
                                        <p:strVal val="visible"/>
                                      </p:to>
                                    </p:set>
                                    <p:animEffect transition="in" filter="strips(upRight)">
                                      <p:cBhvr>
                                        <p:cTn id="27" dur="500"/>
                                        <p:tgtEl>
                                          <p:spTgt spid="95329"/>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95303">
                                            <p:txEl>
                                              <p:pRg st="0" end="0"/>
                                            </p:txEl>
                                          </p:spTgt>
                                        </p:tgtEl>
                                        <p:attrNameLst>
                                          <p:attrName>style.visibility</p:attrName>
                                        </p:attrNameLst>
                                      </p:cBhvr>
                                      <p:to>
                                        <p:strVal val="visible"/>
                                      </p:to>
                                    </p:set>
                                    <p:animEffect transition="in" filter="dissolve">
                                      <p:cBhvr>
                                        <p:cTn id="32" dur="500"/>
                                        <p:tgtEl>
                                          <p:spTgt spid="95303">
                                            <p:txEl>
                                              <p:pRg st="0" end="0"/>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8" presetClass="entr" presetSubtype="3" fill="hold" nodeType="clickEffect">
                                  <p:stCondLst>
                                    <p:cond delay="0"/>
                                  </p:stCondLst>
                                  <p:childTnLst>
                                    <p:set>
                                      <p:cBhvr>
                                        <p:cTn id="36" dur="1" fill="hold">
                                          <p:stCondLst>
                                            <p:cond delay="0"/>
                                          </p:stCondLst>
                                        </p:cTn>
                                        <p:tgtEl>
                                          <p:spTgt spid="95328"/>
                                        </p:tgtEl>
                                        <p:attrNameLst>
                                          <p:attrName>style.visibility</p:attrName>
                                        </p:attrNameLst>
                                      </p:cBhvr>
                                      <p:to>
                                        <p:strVal val="visible"/>
                                      </p:to>
                                    </p:set>
                                    <p:animEffect transition="in" filter="strips(upRight)">
                                      <p:cBhvr>
                                        <p:cTn id="37" dur="500"/>
                                        <p:tgtEl>
                                          <p:spTgt spid="95328"/>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9" presetClass="entr" presetSubtype="0" fill="hold" nodeType="clickEffect">
                                  <p:stCondLst>
                                    <p:cond delay="0"/>
                                  </p:stCondLst>
                                  <p:childTnLst>
                                    <p:set>
                                      <p:cBhvr>
                                        <p:cTn id="41" dur="1" fill="hold">
                                          <p:stCondLst>
                                            <p:cond delay="0"/>
                                          </p:stCondLst>
                                        </p:cTn>
                                        <p:tgtEl>
                                          <p:spTgt spid="2"/>
                                        </p:tgtEl>
                                        <p:attrNameLst>
                                          <p:attrName>style.visibility</p:attrName>
                                        </p:attrNameLst>
                                      </p:cBhvr>
                                      <p:to>
                                        <p:strVal val="visible"/>
                                      </p:to>
                                    </p:set>
                                    <p:animEffect transition="in" filter="dissolve">
                                      <p:cBhvr>
                                        <p:cTn id="4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303" grpId="0" build="p" autoUpdateAnimBg="0"/>
      <p:bldP spid="95309" grpId="0" build="p" autoUpdateAnimBg="0"/>
    </p:bld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normAutofit/>
          </a:bodyPr>
          <a:lstStyle/>
          <a:p>
            <a:r>
              <a:rPr lang="en-US" altLang="en-US" sz="2800" b="1" dirty="0" smtClean="0">
                <a:solidFill>
                  <a:srgbClr val="C00000"/>
                </a:solidFill>
              </a:rPr>
              <a:t>THE CLASSICAL THEORY OF INFLATION:</a:t>
            </a:r>
            <a:br>
              <a:rPr lang="en-US" altLang="en-US" sz="2800" b="1" dirty="0" smtClean="0">
                <a:solidFill>
                  <a:srgbClr val="C00000"/>
                </a:solidFill>
              </a:rPr>
            </a:br>
            <a:r>
              <a:rPr lang="en-US" altLang="en-US" sz="5400" dirty="0" smtClean="0"/>
              <a:t>The </a:t>
            </a:r>
            <a:r>
              <a:rPr lang="en-US" altLang="en-US" sz="5400" dirty="0"/>
              <a:t>Inflation Tax</a:t>
            </a:r>
          </a:p>
        </p:txBody>
      </p:sp>
      <p:sp>
        <p:nvSpPr>
          <p:cNvPr id="70659" name="Rectangle 3"/>
          <p:cNvSpPr>
            <a:spLocks noGrp="1" noChangeArrowheads="1"/>
          </p:cNvSpPr>
          <p:nvPr>
            <p:ph idx="1"/>
          </p:nvPr>
        </p:nvSpPr>
        <p:spPr/>
        <p:txBody>
          <a:bodyPr/>
          <a:lstStyle/>
          <a:p>
            <a:pPr>
              <a:buClr>
                <a:srgbClr val="000000"/>
              </a:buClr>
            </a:pPr>
            <a:r>
              <a:rPr lang="en-US" altLang="en-US" sz="2800" dirty="0"/>
              <a:t>Why do governments print so much </a:t>
            </a:r>
            <a:r>
              <a:rPr lang="en-US" altLang="en-US" sz="2800" dirty="0" smtClean="0"/>
              <a:t>money in hyperinflationary situations? </a:t>
            </a:r>
            <a:endParaRPr lang="en-US" altLang="en-US" sz="2800" dirty="0"/>
          </a:p>
          <a:p>
            <a:pPr lvl="1">
              <a:buClr>
                <a:srgbClr val="000000"/>
              </a:buClr>
            </a:pPr>
            <a:r>
              <a:rPr lang="en-US" altLang="en-US" sz="2400" dirty="0"/>
              <a:t>To pay for government spending when </a:t>
            </a:r>
            <a:r>
              <a:rPr lang="en-US" altLang="en-US" sz="2400" dirty="0" smtClean="0"/>
              <a:t>taxation or borrowing </a:t>
            </a:r>
            <a:r>
              <a:rPr lang="en-US" altLang="en-US" sz="2400" dirty="0"/>
              <a:t>is not an option.</a:t>
            </a:r>
          </a:p>
          <a:p>
            <a:pPr>
              <a:buClr>
                <a:srgbClr val="000000"/>
              </a:buClr>
            </a:pPr>
            <a:r>
              <a:rPr lang="en-US" altLang="en-US" sz="2800" dirty="0"/>
              <a:t>When the government raises revenue by printing money, it is said to </a:t>
            </a:r>
            <a:r>
              <a:rPr lang="en-US" altLang="en-US" sz="2800" dirty="0" smtClean="0"/>
              <a:t>impose </a:t>
            </a:r>
            <a:r>
              <a:rPr lang="en-US" altLang="en-US" sz="2800" dirty="0"/>
              <a:t>an </a:t>
            </a:r>
            <a:r>
              <a:rPr lang="en-US" altLang="en-US" sz="2800" i="1" dirty="0">
                <a:solidFill>
                  <a:srgbClr val="C00000"/>
                </a:solidFill>
              </a:rPr>
              <a:t>inflation tax.</a:t>
            </a:r>
          </a:p>
          <a:p>
            <a:r>
              <a:rPr lang="en-US" altLang="en-US" sz="2800" dirty="0"/>
              <a:t>An inflation tax is like a tax on everyone who holds money.</a:t>
            </a:r>
          </a:p>
          <a:p>
            <a:r>
              <a:rPr lang="en-US" altLang="en-US" sz="2800" dirty="0"/>
              <a:t>The inflation ends when the government institutes </a:t>
            </a:r>
            <a:r>
              <a:rPr lang="en-US" altLang="en-US" sz="2800" dirty="0" smtClean="0"/>
              <a:t>budgetary </a:t>
            </a:r>
            <a:r>
              <a:rPr lang="en-US" altLang="en-US" sz="2800" dirty="0"/>
              <a:t>reforms—such as cuts in government spending—that ends the need to print money</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p:nvPr>
        </p:nvSpPr>
        <p:spPr/>
        <p:txBody>
          <a:bodyPr/>
          <a:lstStyle/>
          <a:p>
            <a:r>
              <a:rPr lang="en-US" altLang="en-US" smtClean="0"/>
              <a:t>Hyperinflation in Zimbabwe</a:t>
            </a:r>
          </a:p>
        </p:txBody>
      </p:sp>
      <p:sp>
        <p:nvSpPr>
          <p:cNvPr id="72707" name="Content Placeholder 2"/>
          <p:cNvSpPr>
            <a:spLocks noGrp="1"/>
          </p:cNvSpPr>
          <p:nvPr>
            <p:ph idx="1"/>
          </p:nvPr>
        </p:nvSpPr>
        <p:spPr/>
        <p:txBody>
          <a:bodyPr/>
          <a:lstStyle/>
          <a:p>
            <a:r>
              <a:rPr lang="en-US" altLang="en-US" smtClean="0"/>
              <a:t>During the 2000s, the Zimbabwe government was unable to cut spending enough or raise tax revenues enough to close its budget deficit</a:t>
            </a:r>
          </a:p>
          <a:p>
            <a:r>
              <a:rPr lang="en-US" altLang="en-US" smtClean="0"/>
              <a:t>And it could not borrow, as nobody would lend it money</a:t>
            </a:r>
          </a:p>
          <a:p>
            <a:r>
              <a:rPr lang="en-US" altLang="en-US" smtClean="0"/>
              <a:t>So, it printed money to cover its budget deficit</a:t>
            </a:r>
          </a:p>
          <a:p>
            <a:r>
              <a:rPr lang="en-US" altLang="en-US" smtClean="0"/>
              <a:t>The result was rampant inflation</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title"/>
          </p:nvPr>
        </p:nvSpPr>
        <p:spPr/>
        <p:txBody>
          <a:bodyPr/>
          <a:lstStyle/>
          <a:p>
            <a:r>
              <a:rPr lang="en-US" altLang="en-US" smtClean="0"/>
              <a:t>Hyperinflation in Zimbabwe</a:t>
            </a:r>
          </a:p>
        </p:txBody>
      </p:sp>
      <p:sp>
        <p:nvSpPr>
          <p:cNvPr id="73731" name="Content Placeholder 2"/>
          <p:cNvSpPr>
            <a:spLocks noGrp="1"/>
          </p:cNvSpPr>
          <p:nvPr>
            <p:ph idx="1"/>
          </p:nvPr>
        </p:nvSpPr>
        <p:spPr/>
        <p:txBody>
          <a:bodyPr/>
          <a:lstStyle/>
          <a:p>
            <a:r>
              <a:rPr lang="en-US" altLang="en-US" smtClean="0"/>
              <a:t>Before the hyperinflation began, the Zimbabwe dollar was worth a bit more than the US dollar</a:t>
            </a:r>
          </a:p>
          <a:p>
            <a:r>
              <a:rPr lang="en-US" altLang="en-US" smtClean="0"/>
              <a:t>In January 2008, however, the Reserve Bank of Zimbabwe, the central bank, issued a note worth 10 million Zimbabwe dollars, which was then equivalent to about four (4) US dollars</a:t>
            </a:r>
          </a:p>
          <a:p>
            <a:r>
              <a:rPr lang="en-US" altLang="en-US" smtClean="0"/>
              <a:t>A year later, a note worth 10 trillion Zimbabwe dollars, equivalent to three (3) US dollars, was issued</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p:cNvSpPr>
            <a:spLocks noGrp="1"/>
          </p:cNvSpPr>
          <p:nvPr>
            <p:ph type="title"/>
          </p:nvPr>
        </p:nvSpPr>
        <p:spPr/>
        <p:txBody>
          <a:bodyPr/>
          <a:lstStyle/>
          <a:p>
            <a:r>
              <a:rPr lang="en-US" altLang="en-US" smtClean="0"/>
              <a:t>Hyperinflation in Zimbabwe</a:t>
            </a:r>
          </a:p>
        </p:txBody>
      </p:sp>
      <p:pic>
        <p:nvPicPr>
          <p:cNvPr id="1136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1447801"/>
            <a:ext cx="4457700" cy="3095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36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1447800"/>
            <a:ext cx="6096000" cy="414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366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2801" y="1466850"/>
            <a:ext cx="5243513" cy="3932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366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95689" y="2043113"/>
            <a:ext cx="4999037" cy="2779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367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91000" y="2170114"/>
            <a:ext cx="3810000" cy="2524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3666"/>
                                        </p:tgtEl>
                                        <p:attrNameLst>
                                          <p:attrName>style.visibility</p:attrName>
                                        </p:attrNameLst>
                                      </p:cBhvr>
                                      <p:to>
                                        <p:strVal val="visible"/>
                                      </p:to>
                                    </p:set>
                                  </p:childTnLst>
                                  <p:subTnLst>
                                    <p:set>
                                      <p:cBhvr override="childStyle">
                                        <p:cTn dur="1" fill="hold" display="0" masterRel="nextClick" afterEffect="1"/>
                                        <p:tgtEl>
                                          <p:spTgt spid="113666"/>
                                        </p:tgtEl>
                                        <p:attrNameLst>
                                          <p:attrName>style.visibility</p:attrName>
                                        </p:attrNameLst>
                                      </p:cBhvr>
                                      <p:to>
                                        <p:strVal val="hidden"/>
                                      </p:to>
                                    </p:set>
                                  </p:sub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13667"/>
                                        </p:tgtEl>
                                        <p:attrNameLst>
                                          <p:attrName>style.visibility</p:attrName>
                                        </p:attrNameLst>
                                      </p:cBhvr>
                                      <p:to>
                                        <p:strVal val="visible"/>
                                      </p:to>
                                    </p:set>
                                  </p:childTnLst>
                                  <p:subTnLst>
                                    <p:set>
                                      <p:cBhvr override="childStyle">
                                        <p:cTn dur="1" fill="hold" display="0" masterRel="nextClick" afterEffect="1"/>
                                        <p:tgtEl>
                                          <p:spTgt spid="113667"/>
                                        </p:tgtEl>
                                        <p:attrNameLst>
                                          <p:attrName>style.visibility</p:attrName>
                                        </p:attrNameLst>
                                      </p:cBhvr>
                                      <p:to>
                                        <p:strVal val="hidden"/>
                                      </p:to>
                                    </p:set>
                                  </p:sub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13668"/>
                                        </p:tgtEl>
                                        <p:attrNameLst>
                                          <p:attrName>style.visibility</p:attrName>
                                        </p:attrNameLst>
                                      </p:cBhvr>
                                      <p:to>
                                        <p:strVal val="visible"/>
                                      </p:to>
                                    </p:set>
                                  </p:childTnLst>
                                  <p:subTnLst>
                                    <p:set>
                                      <p:cBhvr override="childStyle">
                                        <p:cTn dur="1" fill="hold" display="0" masterRel="nextClick" afterEffect="1"/>
                                        <p:tgtEl>
                                          <p:spTgt spid="113668"/>
                                        </p:tgtEl>
                                        <p:attrNameLst>
                                          <p:attrName>style.visibility</p:attrName>
                                        </p:attrNameLst>
                                      </p:cBhvr>
                                      <p:to>
                                        <p:strVal val="hidden"/>
                                      </p:to>
                                    </p:set>
                                  </p:sub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13669"/>
                                        </p:tgtEl>
                                        <p:attrNameLst>
                                          <p:attrName>style.visibility</p:attrName>
                                        </p:attrNameLst>
                                      </p:cBhvr>
                                      <p:to>
                                        <p:strVal val="visible"/>
                                      </p:to>
                                    </p:set>
                                  </p:childTnLst>
                                  <p:subTnLst>
                                    <p:set>
                                      <p:cBhvr override="childStyle">
                                        <p:cTn dur="1" fill="hold" display="0" masterRel="nextClick" afterEffect="1"/>
                                        <p:tgtEl>
                                          <p:spTgt spid="113669"/>
                                        </p:tgtEl>
                                        <p:attrNameLst>
                                          <p:attrName>style.visibility</p:attrName>
                                        </p:attrNameLst>
                                      </p:cBhvr>
                                      <p:to>
                                        <p:strVal val="hidden"/>
                                      </p:to>
                                    </p:set>
                                  </p:sub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136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5778" name="Title 1"/>
          <p:cNvSpPr>
            <a:spLocks noGrp="1"/>
          </p:cNvSpPr>
          <p:nvPr>
            <p:ph type="title"/>
          </p:nvPr>
        </p:nvSpPr>
        <p:spPr/>
        <p:txBody>
          <a:bodyPr/>
          <a:lstStyle/>
          <a:p>
            <a:r>
              <a:rPr lang="en-US" altLang="en-US" smtClean="0"/>
              <a:t>Hyperinflation in Zimbabwe</a:t>
            </a:r>
          </a:p>
        </p:txBody>
      </p:sp>
      <p:sp>
        <p:nvSpPr>
          <p:cNvPr id="3" name="Content Placeholder 2"/>
          <p:cNvSpPr>
            <a:spLocks noGrp="1"/>
          </p:cNvSpPr>
          <p:nvPr>
            <p:ph idx="1"/>
          </p:nvPr>
        </p:nvSpPr>
        <p:spPr>
          <a:xfrm>
            <a:off x="1981200" y="5029200"/>
            <a:ext cx="8382000" cy="1612900"/>
          </a:xfrm>
        </p:spPr>
        <p:txBody>
          <a:bodyPr>
            <a:normAutofit fontScale="92500" lnSpcReduction="10000"/>
          </a:bodyPr>
          <a:lstStyle/>
          <a:p>
            <a:pPr>
              <a:defRPr/>
            </a:pPr>
            <a:r>
              <a:rPr lang="en-US" dirty="0" smtClean="0"/>
              <a:t>Sign in a restroom in South Africa</a:t>
            </a:r>
          </a:p>
          <a:p>
            <a:pPr lvl="1">
              <a:defRPr/>
            </a:pPr>
            <a:r>
              <a:rPr lang="en-US" dirty="0" smtClean="0"/>
              <a:t>Source: </a:t>
            </a:r>
            <a:r>
              <a:rPr lang="en-US" dirty="0" smtClean="0">
                <a:hlinkClick r:id="rId2"/>
              </a:rPr>
              <a:t>http://www.freakonomics.com/2008/12/18/freak-shots-when-money-goes-down-the-toilet/</a:t>
            </a:r>
            <a:r>
              <a:rPr lang="en-US" dirty="0" smtClean="0"/>
              <a:t> which estimated that the cost of </a:t>
            </a:r>
            <a:r>
              <a:rPr lang="en-US" i="1" dirty="0" smtClean="0"/>
              <a:t>one sheet</a:t>
            </a:r>
            <a:r>
              <a:rPr lang="en-US" dirty="0" smtClean="0"/>
              <a:t> of toilet paper had reached 3,600 Zimbabwe dollars</a:t>
            </a:r>
            <a:endParaRPr lang="en-US" dirty="0"/>
          </a:p>
        </p:txBody>
      </p:sp>
      <p:pic>
        <p:nvPicPr>
          <p:cNvPr id="7578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0" y="1295400"/>
            <a:ext cx="4572000"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altLang="en-US" smtClean="0"/>
              <a:t>Recap: The Meaning of Money</a:t>
            </a:r>
          </a:p>
        </p:txBody>
      </p:sp>
      <p:sp>
        <p:nvSpPr>
          <p:cNvPr id="22531" name="Rectangle 3"/>
          <p:cNvSpPr>
            <a:spLocks noGrp="1" noChangeArrowheads="1"/>
          </p:cNvSpPr>
          <p:nvPr>
            <p:ph idx="1"/>
          </p:nvPr>
        </p:nvSpPr>
        <p:spPr/>
        <p:txBody>
          <a:bodyPr/>
          <a:lstStyle/>
          <a:p>
            <a:r>
              <a:rPr lang="en-US" altLang="en-US" dirty="0" smtClean="0"/>
              <a:t>Money is the set of assets that people regularly use to buy things from other people.</a:t>
            </a:r>
          </a:p>
          <a:p>
            <a:r>
              <a:rPr lang="en-US" altLang="en-US" dirty="0" smtClean="0"/>
              <a:t>The quantity of money in an economy consists mainly of:</a:t>
            </a:r>
          </a:p>
          <a:p>
            <a:pPr lvl="1"/>
            <a:r>
              <a:rPr lang="en-US" altLang="en-US" dirty="0" smtClean="0"/>
              <a:t>Currency with the public, and</a:t>
            </a:r>
          </a:p>
          <a:p>
            <a:pPr lvl="1"/>
            <a:r>
              <a:rPr lang="en-US" altLang="en-US" dirty="0" smtClean="0"/>
              <a:t>Money in checkable accounts</a:t>
            </a:r>
          </a:p>
          <a:p>
            <a:r>
              <a:rPr lang="en-US" altLang="en-US" dirty="0" smtClean="0"/>
              <a:t>See Chapter 11 (The Monetary System).</a:t>
            </a:r>
          </a:p>
        </p:txBody>
      </p:sp>
    </p:spTree>
  </p:cSld>
  <p:clrMapOvr>
    <a:masterClrMapping/>
  </p:clrMapOvr>
  <p:transition>
    <p:zoom/>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a:spLocks noGrp="1"/>
          </p:cNvSpPr>
          <p:nvPr>
            <p:ph type="title"/>
          </p:nvPr>
        </p:nvSpPr>
        <p:spPr/>
        <p:txBody>
          <a:bodyPr/>
          <a:lstStyle/>
          <a:p>
            <a:r>
              <a:rPr lang="en-US" altLang="en-US" smtClean="0"/>
              <a:t>Hyperinflation in Zimbabwe</a:t>
            </a:r>
          </a:p>
        </p:txBody>
      </p:sp>
      <p:sp>
        <p:nvSpPr>
          <p:cNvPr id="76803" name="Content Placeholder 2"/>
          <p:cNvSpPr>
            <a:spLocks noGrp="1"/>
          </p:cNvSpPr>
          <p:nvPr>
            <p:ph idx="1"/>
          </p:nvPr>
        </p:nvSpPr>
        <p:spPr/>
        <p:txBody>
          <a:bodyPr/>
          <a:lstStyle/>
          <a:p>
            <a:r>
              <a:rPr lang="en-US" altLang="en-US" smtClean="0"/>
              <a:t>The Zimbabwe hyperinflation ended in 2009 when the Reserve Bank of Zimbabwe stopped printing Zimbabwe dollars and the nation began using foreign currencies such as the US dollar and the South African rand</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p:cNvSpPr>
            <a:spLocks noGrp="1"/>
          </p:cNvSpPr>
          <p:nvPr>
            <p:ph type="title"/>
          </p:nvPr>
        </p:nvSpPr>
        <p:spPr/>
        <p:txBody>
          <a:bodyPr/>
          <a:lstStyle/>
          <a:p>
            <a:r>
              <a:rPr lang="en-US" altLang="en-US" smtClean="0"/>
              <a:t>Hyperinflation in Zimbabwe</a:t>
            </a:r>
          </a:p>
        </p:txBody>
      </p:sp>
      <p:sp>
        <p:nvSpPr>
          <p:cNvPr id="77827" name="Content Placeholder 2"/>
          <p:cNvSpPr>
            <a:spLocks noGrp="1"/>
          </p:cNvSpPr>
          <p:nvPr>
            <p:ph idx="1"/>
          </p:nvPr>
        </p:nvSpPr>
        <p:spPr/>
        <p:txBody>
          <a:bodyPr/>
          <a:lstStyle/>
          <a:p>
            <a:r>
              <a:rPr lang="en-US" altLang="en-US" smtClean="0"/>
              <a:t>Video: </a:t>
            </a:r>
            <a:r>
              <a:rPr lang="en-US" altLang="en-US" smtClean="0">
                <a:hlinkClick r:id="rId2"/>
              </a:rPr>
              <a:t>https://youtu.be/78-BlZXm7wA</a:t>
            </a:r>
            <a:r>
              <a:rPr lang="en-US" altLang="en-US" smtClean="0"/>
              <a:t> (</a:t>
            </a:r>
            <a:r>
              <a:rPr lang="en-US" altLang="en-US" i="1" smtClean="0"/>
              <a:t>Zimbabwe and Hyperinflation</a:t>
            </a:r>
            <a:r>
              <a:rPr lang="en-US" altLang="en-US" smtClean="0"/>
              <a:t>)</a:t>
            </a:r>
          </a:p>
          <a:p>
            <a:r>
              <a:rPr lang="en-US" altLang="en-US" smtClean="0"/>
              <a:t>Video: </a:t>
            </a:r>
            <a:r>
              <a:rPr lang="en-US" altLang="en-US" smtClean="0">
                <a:hlinkClick r:id="rId3"/>
              </a:rPr>
              <a:t>https://youtu.be/E6A_WpUY2LI</a:t>
            </a:r>
            <a:r>
              <a:rPr lang="en-US" altLang="en-US" smtClean="0"/>
              <a:t> (</a:t>
            </a:r>
            <a:r>
              <a:rPr lang="en-US" altLang="en-US" i="1" smtClean="0"/>
              <a:t>Why Governments Create Inflation</a:t>
            </a:r>
            <a:r>
              <a:rPr lang="en-US" altLang="en-US" smtClean="0"/>
              <a:t>)</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Quantity Theory in Normal Times</a:t>
            </a:r>
            <a:endParaRPr lang="en-US" dirty="0"/>
          </a:p>
        </p:txBody>
      </p:sp>
      <p:sp>
        <p:nvSpPr>
          <p:cNvPr id="3" name="Content Placeholder 2"/>
          <p:cNvSpPr>
            <a:spLocks noGrp="1"/>
          </p:cNvSpPr>
          <p:nvPr>
            <p:ph idx="1"/>
          </p:nvPr>
        </p:nvSpPr>
        <p:spPr/>
        <p:txBody>
          <a:bodyPr>
            <a:normAutofit/>
          </a:bodyPr>
          <a:lstStyle/>
          <a:p>
            <a:r>
              <a:rPr lang="en-US" dirty="0" smtClean="0"/>
              <a:t>Recall the quantity equation: </a:t>
            </a:r>
            <a:r>
              <a:rPr lang="en-US" altLang="en-US" i="1" dirty="0"/>
              <a:t>M</a:t>
            </a:r>
            <a:r>
              <a:rPr lang="en-US" altLang="en-US" i="1" dirty="0">
                <a:effectLst>
                  <a:outerShdw blurRad="38100" dist="38100" dir="2700000" algn="tl">
                    <a:srgbClr val="FFFFFF"/>
                  </a:outerShdw>
                </a:effectLst>
              </a:rPr>
              <a:t> </a:t>
            </a:r>
            <a:r>
              <a:rPr lang="en-US" altLang="en-US" b="1" dirty="0">
                <a:sym typeface="Symbol" pitchFamily="18" charset="2"/>
              </a:rPr>
              <a:t></a:t>
            </a:r>
            <a:r>
              <a:rPr lang="en-US" altLang="en-US" i="1" dirty="0">
                <a:effectLst>
                  <a:outerShdw blurRad="38100" dist="38100" dir="2700000" algn="tl">
                    <a:srgbClr val="FFFFFF"/>
                  </a:outerShdw>
                </a:effectLst>
              </a:rPr>
              <a:t> </a:t>
            </a:r>
            <a:r>
              <a:rPr lang="en-US" altLang="en-US" i="1" dirty="0"/>
              <a:t>V</a:t>
            </a:r>
            <a:r>
              <a:rPr lang="en-US" altLang="en-US" i="1" dirty="0">
                <a:effectLst>
                  <a:outerShdw blurRad="38100" dist="38100" dir="2700000" algn="tl">
                    <a:srgbClr val="FFFFFF"/>
                  </a:outerShdw>
                </a:effectLst>
              </a:rPr>
              <a:t> </a:t>
            </a:r>
            <a:r>
              <a:rPr lang="en-US" altLang="en-US" dirty="0"/>
              <a:t>=</a:t>
            </a:r>
            <a:r>
              <a:rPr lang="en-US" altLang="en-US" i="1" dirty="0"/>
              <a:t> P </a:t>
            </a:r>
            <a:r>
              <a:rPr lang="en-US" altLang="en-US" b="1" dirty="0">
                <a:sym typeface="Symbol" pitchFamily="18" charset="2"/>
              </a:rPr>
              <a:t></a:t>
            </a:r>
            <a:r>
              <a:rPr lang="en-US" altLang="en-US" i="1" dirty="0"/>
              <a:t> Y</a:t>
            </a:r>
            <a:endParaRPr lang="en-US" dirty="0" smtClean="0"/>
          </a:p>
          <a:p>
            <a:r>
              <a:rPr lang="en-US" dirty="0" smtClean="0"/>
              <a:t>This implies that: the growth rate of </a:t>
            </a:r>
            <a:r>
              <a:rPr lang="en-US" i="1" dirty="0" smtClean="0"/>
              <a:t>M</a:t>
            </a:r>
            <a:r>
              <a:rPr lang="en-US" dirty="0" smtClean="0"/>
              <a:t> + </a:t>
            </a:r>
            <a:r>
              <a:rPr lang="en-US" dirty="0"/>
              <a:t>the growth rate of </a:t>
            </a:r>
            <a:r>
              <a:rPr lang="en-US" i="1" dirty="0" smtClean="0"/>
              <a:t>V</a:t>
            </a:r>
            <a:r>
              <a:rPr lang="en-US" dirty="0" smtClean="0"/>
              <a:t> = </a:t>
            </a:r>
            <a:r>
              <a:rPr lang="en-US" dirty="0"/>
              <a:t>the growth rate of </a:t>
            </a:r>
            <a:r>
              <a:rPr lang="en-US" i="1" dirty="0" smtClean="0"/>
              <a:t>P</a:t>
            </a:r>
            <a:r>
              <a:rPr lang="en-US" dirty="0" smtClean="0"/>
              <a:t> + </a:t>
            </a:r>
            <a:r>
              <a:rPr lang="en-US" dirty="0"/>
              <a:t>the growth rate of </a:t>
            </a:r>
            <a:r>
              <a:rPr lang="en-US" i="1" dirty="0" smtClean="0"/>
              <a:t>Y</a:t>
            </a:r>
            <a:r>
              <a:rPr lang="en-US" dirty="0" smtClean="0"/>
              <a:t> </a:t>
            </a:r>
          </a:p>
          <a:p>
            <a:r>
              <a:rPr lang="en-US" dirty="0" smtClean="0"/>
              <a:t>Recall that we saw that, for the United States, the velocity of money (</a:t>
            </a:r>
            <a:r>
              <a:rPr lang="en-US" i="1" dirty="0" smtClean="0"/>
              <a:t>V</a:t>
            </a:r>
            <a:r>
              <a:rPr lang="en-US" dirty="0" smtClean="0"/>
              <a:t>) is basically constant over time</a:t>
            </a:r>
          </a:p>
          <a:p>
            <a:r>
              <a:rPr lang="en-US" dirty="0" smtClean="0"/>
              <a:t>Assume that </a:t>
            </a:r>
            <a:r>
              <a:rPr lang="en-US" i="1" dirty="0" smtClean="0"/>
              <a:t>V</a:t>
            </a:r>
            <a:r>
              <a:rPr lang="en-US" dirty="0" smtClean="0"/>
              <a:t> is constant over time for all countries. Therefore, </a:t>
            </a:r>
            <a:r>
              <a:rPr lang="en-US" dirty="0"/>
              <a:t>the growth rate of </a:t>
            </a:r>
            <a:r>
              <a:rPr lang="en-US" i="1" dirty="0"/>
              <a:t>V</a:t>
            </a:r>
            <a:r>
              <a:rPr lang="en-US" dirty="0"/>
              <a:t> = </a:t>
            </a:r>
            <a:r>
              <a:rPr lang="en-US" dirty="0" smtClean="0"/>
              <a:t>0. </a:t>
            </a:r>
            <a:endParaRPr lang="en-US" dirty="0"/>
          </a:p>
          <a:p>
            <a:r>
              <a:rPr lang="en-US" dirty="0" smtClean="0"/>
              <a:t>Therefore, Money Growth (%) = Inflation (%) + GDP Growth (%)</a:t>
            </a:r>
          </a:p>
          <a:p>
            <a:r>
              <a:rPr lang="en-US" dirty="0" smtClean="0"/>
              <a:t>Equivalently, </a:t>
            </a:r>
            <a:r>
              <a:rPr lang="en-US" b="1" dirty="0">
                <a:solidFill>
                  <a:srgbClr val="C00000"/>
                </a:solidFill>
              </a:rPr>
              <a:t>Inflation (%) </a:t>
            </a:r>
            <a:r>
              <a:rPr lang="en-US" b="1" dirty="0" smtClean="0">
                <a:solidFill>
                  <a:srgbClr val="C00000"/>
                </a:solidFill>
              </a:rPr>
              <a:t>= </a:t>
            </a:r>
            <a:r>
              <a:rPr lang="en-US" b="1" dirty="0">
                <a:solidFill>
                  <a:srgbClr val="C00000"/>
                </a:solidFill>
              </a:rPr>
              <a:t>Money Growth (%) –</a:t>
            </a:r>
            <a:r>
              <a:rPr lang="en-US" b="1" dirty="0" smtClean="0">
                <a:solidFill>
                  <a:srgbClr val="C00000"/>
                </a:solidFill>
              </a:rPr>
              <a:t> </a:t>
            </a:r>
            <a:r>
              <a:rPr lang="en-US" b="1" dirty="0">
                <a:solidFill>
                  <a:srgbClr val="C00000"/>
                </a:solidFill>
              </a:rPr>
              <a:t>GDP Growth </a:t>
            </a:r>
            <a:r>
              <a:rPr lang="en-US" b="1" dirty="0" smtClean="0">
                <a:solidFill>
                  <a:srgbClr val="C00000"/>
                </a:solidFill>
              </a:rPr>
              <a:t>(%) </a:t>
            </a:r>
            <a:endParaRPr lang="en-US" b="1" dirty="0">
              <a:solidFill>
                <a:srgbClr val="C00000"/>
              </a:solidFill>
            </a:endParaRPr>
          </a:p>
          <a:p>
            <a:endParaRPr lang="en-US" dirty="0"/>
          </a:p>
        </p:txBody>
      </p:sp>
    </p:spTree>
    <p:extLst>
      <p:ext uri="{BB962C8B-B14F-4D97-AF65-F5344CB8AC3E}">
        <p14:creationId xmlns:p14="http://schemas.microsoft.com/office/powerpoint/2010/main" val="290774853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Quantity Theory in Normal Times</a:t>
            </a:r>
            <a:endParaRPr lang="en-US" dirty="0"/>
          </a:p>
        </p:txBody>
      </p:sp>
      <p:sp>
        <p:nvSpPr>
          <p:cNvPr id="3" name="Content Placeholder 2"/>
          <p:cNvSpPr>
            <a:spLocks noGrp="1"/>
          </p:cNvSpPr>
          <p:nvPr>
            <p:ph idx="1"/>
          </p:nvPr>
        </p:nvSpPr>
        <p:spPr/>
        <p:txBody>
          <a:bodyPr>
            <a:normAutofit lnSpcReduction="10000"/>
          </a:bodyPr>
          <a:lstStyle/>
          <a:p>
            <a:r>
              <a:rPr lang="en-US" b="1" dirty="0" smtClean="0">
                <a:solidFill>
                  <a:srgbClr val="C00000"/>
                </a:solidFill>
              </a:rPr>
              <a:t>Inflation </a:t>
            </a:r>
            <a:r>
              <a:rPr lang="en-US" b="1" dirty="0">
                <a:solidFill>
                  <a:srgbClr val="C00000"/>
                </a:solidFill>
              </a:rPr>
              <a:t>(%) </a:t>
            </a:r>
            <a:r>
              <a:rPr lang="en-US" b="1" dirty="0" smtClean="0">
                <a:solidFill>
                  <a:srgbClr val="C00000"/>
                </a:solidFill>
              </a:rPr>
              <a:t>= </a:t>
            </a:r>
            <a:r>
              <a:rPr lang="en-US" b="1" dirty="0">
                <a:solidFill>
                  <a:srgbClr val="C00000"/>
                </a:solidFill>
              </a:rPr>
              <a:t>Money Growth (%) –</a:t>
            </a:r>
            <a:r>
              <a:rPr lang="en-US" b="1" dirty="0" smtClean="0">
                <a:solidFill>
                  <a:srgbClr val="C00000"/>
                </a:solidFill>
              </a:rPr>
              <a:t> </a:t>
            </a:r>
            <a:r>
              <a:rPr lang="en-US" b="1" dirty="0">
                <a:solidFill>
                  <a:srgbClr val="C00000"/>
                </a:solidFill>
              </a:rPr>
              <a:t>GDP Growth </a:t>
            </a:r>
            <a:r>
              <a:rPr lang="en-US" b="1" dirty="0" smtClean="0">
                <a:solidFill>
                  <a:srgbClr val="C00000"/>
                </a:solidFill>
              </a:rPr>
              <a:t>(%) </a:t>
            </a:r>
          </a:p>
          <a:p>
            <a:r>
              <a:rPr lang="en-US" dirty="0" smtClean="0"/>
              <a:t>I used World Bank data on these three variables for roughly 160 countries</a:t>
            </a:r>
            <a:r>
              <a:rPr lang="en-US" dirty="0"/>
              <a:t>. For most – though not all – countries, the data are from 1960 to 2020</a:t>
            </a:r>
            <a:r>
              <a:rPr lang="en-US" dirty="0" smtClean="0"/>
              <a:t>.</a:t>
            </a:r>
          </a:p>
          <a:p>
            <a:r>
              <a:rPr lang="en-US" dirty="0" smtClean="0"/>
              <a:t>For each country, using all years of available data, I plotted </a:t>
            </a:r>
            <a:r>
              <a:rPr lang="en-US" dirty="0"/>
              <a:t>Money Growth (%) – GDP Growth (%)</a:t>
            </a:r>
            <a:r>
              <a:rPr lang="en-US" dirty="0" smtClean="0"/>
              <a:t> on the horizontal axis and </a:t>
            </a:r>
            <a:r>
              <a:rPr lang="en-US" dirty="0"/>
              <a:t>Inflation (%)</a:t>
            </a:r>
            <a:r>
              <a:rPr lang="en-US" dirty="0" smtClean="0"/>
              <a:t> on the vertical axis</a:t>
            </a:r>
          </a:p>
          <a:p>
            <a:pPr lvl="1"/>
            <a:r>
              <a:rPr lang="en-US" dirty="0"/>
              <a:t>See </a:t>
            </a:r>
            <a:r>
              <a:rPr lang="en-US" dirty="0">
                <a:hlinkClick r:id="rId2"/>
              </a:rPr>
              <a:t>https://</a:t>
            </a:r>
            <a:r>
              <a:rPr lang="en-US" dirty="0" smtClean="0">
                <a:hlinkClick r:id="rId2"/>
              </a:rPr>
              <a:t>rpubs.com/udodartist/quantity_theory</a:t>
            </a:r>
            <a:r>
              <a:rPr lang="en-US" dirty="0" smtClean="0"/>
              <a:t> </a:t>
            </a:r>
          </a:p>
          <a:p>
            <a:r>
              <a:rPr lang="en-US" dirty="0" smtClean="0"/>
              <a:t>I got a pretty good fit, indicating that the quantity theory of money holds up pretty well for the long run even in non-hyperinflationary conditions.</a:t>
            </a:r>
            <a:endParaRPr lang="en-US" dirty="0"/>
          </a:p>
          <a:p>
            <a:endParaRPr lang="en-US" dirty="0" smtClean="0"/>
          </a:p>
          <a:p>
            <a:endParaRPr lang="en-US" dirty="0"/>
          </a:p>
          <a:p>
            <a:endParaRPr lang="en-US" dirty="0"/>
          </a:p>
        </p:txBody>
      </p:sp>
    </p:spTree>
    <p:extLst>
      <p:ext uri="{BB962C8B-B14F-4D97-AF65-F5344CB8AC3E}">
        <p14:creationId xmlns:p14="http://schemas.microsoft.com/office/powerpoint/2010/main" val="120235972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8580" y="380843"/>
            <a:ext cx="8534839" cy="6096313"/>
          </a:xfrm>
          <a:prstGeom prst="rect">
            <a:avLst/>
          </a:prstGeom>
        </p:spPr>
      </p:pic>
      <p:sp>
        <p:nvSpPr>
          <p:cNvPr id="5" name="TextBox 4"/>
          <p:cNvSpPr txBox="1"/>
          <p:nvPr/>
        </p:nvSpPr>
        <p:spPr>
          <a:xfrm>
            <a:off x="361507" y="6358270"/>
            <a:ext cx="6517758" cy="369332"/>
          </a:xfrm>
          <a:prstGeom prst="rect">
            <a:avLst/>
          </a:prstGeom>
          <a:noFill/>
        </p:spPr>
        <p:txBody>
          <a:bodyPr wrap="square" rtlCol="0">
            <a:spAutoFit/>
          </a:bodyPr>
          <a:lstStyle/>
          <a:p>
            <a:r>
              <a:rPr lang="en-US" dirty="0"/>
              <a:t>Source: </a:t>
            </a:r>
            <a:r>
              <a:rPr lang="en-US" dirty="0">
                <a:hlinkClick r:id="rId3"/>
              </a:rPr>
              <a:t>https://</a:t>
            </a:r>
            <a:r>
              <a:rPr lang="en-US" dirty="0" smtClean="0">
                <a:hlinkClick r:id="rId3"/>
              </a:rPr>
              <a:t>rpubs.com/udodartist/quantity_theory</a:t>
            </a:r>
            <a:r>
              <a:rPr lang="en-US" dirty="0" smtClean="0"/>
              <a:t> </a:t>
            </a:r>
            <a:endParaRPr lang="en-US" dirty="0"/>
          </a:p>
        </p:txBody>
      </p:sp>
    </p:spTree>
    <p:extLst>
      <p:ext uri="{BB962C8B-B14F-4D97-AF65-F5344CB8AC3E}">
        <p14:creationId xmlns:p14="http://schemas.microsoft.com/office/powerpoint/2010/main" val="233083977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normAutofit/>
          </a:bodyPr>
          <a:lstStyle/>
          <a:p>
            <a:r>
              <a:rPr lang="en-US" altLang="en-US" sz="1800" b="1" dirty="0" smtClean="0">
                <a:solidFill>
                  <a:srgbClr val="C00000"/>
                </a:solidFill>
              </a:rPr>
              <a:t>THE CLASSICAL THEORY OF INFLATION:</a:t>
            </a:r>
            <a:br>
              <a:rPr lang="en-US" altLang="en-US" sz="1800" b="1" dirty="0" smtClean="0">
                <a:solidFill>
                  <a:srgbClr val="C00000"/>
                </a:solidFill>
              </a:rPr>
            </a:br>
            <a:r>
              <a:rPr lang="en-US" altLang="en-US" sz="3600" dirty="0" smtClean="0"/>
              <a:t>The </a:t>
            </a:r>
            <a:r>
              <a:rPr lang="en-US" altLang="en-US" sz="3600" dirty="0"/>
              <a:t>Fisher Effect</a:t>
            </a:r>
          </a:p>
        </p:txBody>
      </p:sp>
      <p:sp>
        <p:nvSpPr>
          <p:cNvPr id="50179" name="Rectangle 3"/>
          <p:cNvSpPr>
            <a:spLocks noGrp="1" noChangeArrowheads="1"/>
          </p:cNvSpPr>
          <p:nvPr>
            <p:ph idx="1"/>
          </p:nvPr>
        </p:nvSpPr>
        <p:spPr/>
        <p:txBody>
          <a:bodyPr>
            <a:normAutofit/>
          </a:bodyPr>
          <a:lstStyle/>
          <a:p>
            <a:pPr>
              <a:lnSpc>
                <a:spcPct val="90000"/>
              </a:lnSpc>
              <a:defRPr/>
            </a:pPr>
            <a:r>
              <a:rPr lang="en-US" altLang="en-US" sz="2800" b="1" dirty="0">
                <a:solidFill>
                  <a:srgbClr val="FF0000"/>
                </a:solidFill>
              </a:rPr>
              <a:t>Real interest rate = </a:t>
            </a:r>
            <a:r>
              <a:rPr lang="en-US" altLang="en-US" sz="2800" b="1" dirty="0"/>
              <a:t>nominal interest rate</a:t>
            </a:r>
            <a:r>
              <a:rPr lang="en-US" altLang="en-US" sz="2800" b="1" dirty="0">
                <a:solidFill>
                  <a:srgbClr val="FF0000"/>
                </a:solidFill>
              </a:rPr>
              <a:t> </a:t>
            </a:r>
            <a:r>
              <a:rPr lang="en-US" altLang="en-US" sz="2800" b="1" dirty="0">
                <a:solidFill>
                  <a:srgbClr val="0070C0"/>
                </a:solidFill>
                <a:cs typeface="Times New Roman" pitchFamily="18" charset="0"/>
              </a:rPr>
              <a:t>– inflation</a:t>
            </a:r>
          </a:p>
          <a:p>
            <a:pPr>
              <a:lnSpc>
                <a:spcPct val="90000"/>
              </a:lnSpc>
              <a:defRPr/>
            </a:pPr>
            <a:r>
              <a:rPr lang="en-US" altLang="en-US" sz="2800" b="1" dirty="0">
                <a:solidFill>
                  <a:srgbClr val="FF0000"/>
                </a:solidFill>
              </a:rPr>
              <a:t>Real interest rate </a:t>
            </a:r>
            <a:r>
              <a:rPr lang="en-US" altLang="en-US" sz="2800" b="1" dirty="0">
                <a:solidFill>
                  <a:srgbClr val="0070C0"/>
                </a:solidFill>
              </a:rPr>
              <a:t>+ </a:t>
            </a:r>
            <a:r>
              <a:rPr lang="en-US" altLang="en-US" sz="2800" b="1" dirty="0">
                <a:solidFill>
                  <a:srgbClr val="0070C0"/>
                </a:solidFill>
                <a:cs typeface="Times New Roman" pitchFamily="18" charset="0"/>
              </a:rPr>
              <a:t>inflation</a:t>
            </a:r>
            <a:r>
              <a:rPr lang="en-US" altLang="en-US" sz="2800" b="1" dirty="0">
                <a:solidFill>
                  <a:srgbClr val="FF0000"/>
                </a:solidFill>
                <a:cs typeface="Times New Roman" pitchFamily="18" charset="0"/>
              </a:rPr>
              <a:t> </a:t>
            </a:r>
            <a:r>
              <a:rPr lang="en-US" altLang="en-US" sz="2800" b="1" dirty="0">
                <a:solidFill>
                  <a:srgbClr val="FF0000"/>
                </a:solidFill>
              </a:rPr>
              <a:t>= </a:t>
            </a:r>
            <a:r>
              <a:rPr lang="en-US" altLang="en-US" sz="2800" b="1" dirty="0"/>
              <a:t>nominal interest rate</a:t>
            </a:r>
            <a:endParaRPr lang="en-US" altLang="en-US" sz="2800" b="1" dirty="0">
              <a:cs typeface="Times New Roman" pitchFamily="18" charset="0"/>
            </a:endParaRPr>
          </a:p>
          <a:p>
            <a:pPr>
              <a:lnSpc>
                <a:spcPct val="90000"/>
              </a:lnSpc>
              <a:buClr>
                <a:srgbClr val="000000"/>
              </a:buClr>
              <a:defRPr/>
            </a:pPr>
            <a:r>
              <a:rPr lang="en-US" altLang="en-US" dirty="0"/>
              <a:t>An increase in </a:t>
            </a:r>
            <a:r>
              <a:rPr lang="en-US" altLang="en-US" dirty="0">
                <a:solidFill>
                  <a:srgbClr val="0070C0"/>
                </a:solidFill>
              </a:rPr>
              <a:t>inflation</a:t>
            </a:r>
            <a:r>
              <a:rPr lang="en-US" altLang="en-US" dirty="0"/>
              <a:t> is caused by an increase in money growth (This chapter)</a:t>
            </a:r>
          </a:p>
          <a:p>
            <a:pPr>
              <a:lnSpc>
                <a:spcPct val="90000"/>
              </a:lnSpc>
              <a:defRPr/>
            </a:pPr>
            <a:r>
              <a:rPr lang="en-US" altLang="en-US" sz="2800" dirty="0"/>
              <a:t>An increase in money growth has no effect on the </a:t>
            </a:r>
            <a:r>
              <a:rPr lang="en-US" altLang="en-US" sz="2800" dirty="0">
                <a:solidFill>
                  <a:srgbClr val="FF0000"/>
                </a:solidFill>
              </a:rPr>
              <a:t>real interest rate</a:t>
            </a:r>
            <a:r>
              <a:rPr lang="en-US" altLang="en-US" sz="2800" dirty="0"/>
              <a:t>, which is determined in the market for loanable funds. (</a:t>
            </a:r>
            <a:r>
              <a:rPr lang="en-US" altLang="en-US" sz="2200" dirty="0"/>
              <a:t>Chapter 8</a:t>
            </a:r>
            <a:r>
              <a:rPr lang="en-US" altLang="en-US" sz="2400" dirty="0"/>
              <a:t>)</a:t>
            </a:r>
          </a:p>
          <a:p>
            <a:pPr>
              <a:lnSpc>
                <a:spcPct val="90000"/>
              </a:lnSpc>
              <a:buClr>
                <a:srgbClr val="000000"/>
              </a:buClr>
              <a:defRPr/>
            </a:pPr>
            <a:r>
              <a:rPr lang="en-US" altLang="en-US" sz="2800" dirty="0">
                <a:solidFill>
                  <a:srgbClr val="FF0000"/>
                </a:solidFill>
              </a:rPr>
              <a:t>Therefore, any change in inflation must be accompanied by an </a:t>
            </a:r>
            <a:r>
              <a:rPr lang="en-US" altLang="en-US" sz="2800" i="1" dirty="0">
                <a:solidFill>
                  <a:srgbClr val="FF0000"/>
                </a:solidFill>
              </a:rPr>
              <a:t>equal</a:t>
            </a:r>
            <a:r>
              <a:rPr lang="en-US" altLang="en-US" sz="2800" dirty="0">
                <a:solidFill>
                  <a:srgbClr val="FF0000"/>
                </a:solidFill>
              </a:rPr>
              <a:t> change in the nominal interest rate.</a:t>
            </a:r>
          </a:p>
          <a:p>
            <a:pPr lvl="1">
              <a:lnSpc>
                <a:spcPct val="90000"/>
              </a:lnSpc>
              <a:buClr>
                <a:srgbClr val="000000"/>
              </a:buClr>
              <a:defRPr/>
            </a:pPr>
            <a:r>
              <a:rPr lang="en-US" altLang="en-US" sz="2400" dirty="0"/>
              <a:t>This is called the </a:t>
            </a:r>
            <a:r>
              <a:rPr lang="en-US" altLang="en-US" sz="2400" i="1" dirty="0">
                <a:solidFill>
                  <a:srgbClr val="C00000"/>
                </a:solidFill>
              </a:rPr>
              <a:t>Fisher effect</a:t>
            </a:r>
            <a:r>
              <a:rPr lang="en-US" altLang="en-US" sz="2400" dirty="0"/>
              <a:t>, after economist Irving Fisher (1867 – 1947).</a:t>
            </a:r>
          </a:p>
        </p:txBody>
      </p:sp>
      <p:pic>
        <p:nvPicPr>
          <p:cNvPr id="52228" name="Picture 4" descr="fish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72614" y="138223"/>
            <a:ext cx="1925638" cy="273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22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a:grpSpLocks/>
          </p:cNvGrpSpPr>
          <p:nvPr/>
        </p:nvGrpSpPr>
        <p:grpSpPr bwMode="auto">
          <a:xfrm>
            <a:off x="1943100" y="1088292"/>
            <a:ext cx="8305800" cy="4676775"/>
            <a:chOff x="419100" y="844949"/>
            <a:chExt cx="8305800" cy="4676775"/>
          </a:xfrm>
        </p:grpSpPr>
        <p:pic>
          <p:nvPicPr>
            <p:cNvPr id="809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100" y="844949"/>
              <a:ext cx="8305800" cy="4676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pic>
          <p:nvPicPr>
            <p:cNvPr id="8090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77050" y="882981"/>
              <a:ext cx="1847850" cy="438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grpSp>
      <p:sp>
        <p:nvSpPr>
          <p:cNvPr id="80899" name="Title 1"/>
          <p:cNvSpPr>
            <a:spLocks noGrp="1"/>
          </p:cNvSpPr>
          <p:nvPr>
            <p:ph type="title"/>
          </p:nvPr>
        </p:nvSpPr>
        <p:spPr/>
        <p:txBody>
          <a:bodyPr>
            <a:normAutofit/>
          </a:bodyPr>
          <a:lstStyle/>
          <a:p>
            <a:r>
              <a:rPr lang="en-US" altLang="en-US" sz="3200" dirty="0" smtClean="0"/>
              <a:t>Figure 5: </a:t>
            </a:r>
            <a:r>
              <a:rPr lang="en-US" altLang="en-US" sz="3200" dirty="0" smtClean="0">
                <a:solidFill>
                  <a:srgbClr val="002060"/>
                </a:solidFill>
              </a:rPr>
              <a:t>The Nominal Interest Rate and the Inflation Rate</a:t>
            </a:r>
            <a:endParaRPr lang="en-US" altLang="en-US" sz="3200" dirty="0" smtClean="0"/>
          </a:p>
        </p:txBody>
      </p:sp>
      <p:sp>
        <p:nvSpPr>
          <p:cNvPr id="7" name="TextBox 6"/>
          <p:cNvSpPr txBox="1">
            <a:spLocks noChangeArrowheads="1"/>
          </p:cNvSpPr>
          <p:nvPr/>
        </p:nvSpPr>
        <p:spPr bwMode="auto">
          <a:xfrm>
            <a:off x="1638300" y="5677754"/>
            <a:ext cx="8978900"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eaLnBrk="1" hangingPunct="1">
              <a:spcBef>
                <a:spcPct val="0"/>
              </a:spcBef>
              <a:buFontTx/>
              <a:buNone/>
            </a:pPr>
            <a:r>
              <a:rPr lang="en-US" altLang="en-US" sz="1600" dirty="0">
                <a:latin typeface="Arial" panose="020B0604020202020204" pitchFamily="34" charset="0"/>
              </a:rPr>
              <a:t>This figure uses annual data since 1960 to show the nominal interest rate on three-month Treasury bills and the inflation rate as measured by the consumer price index. The close association between these two variables is evidence for the Fisher effect: When the inflation rate rises, so does the nominal interest rate.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nodeType="afterGroup">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The Costs of Inflation</a:t>
            </a:r>
            <a:endParaRPr lang="en-US" dirty="0"/>
          </a:p>
        </p:txBody>
      </p:sp>
      <p:sp>
        <p:nvSpPr>
          <p:cNvPr id="5" name="Text Placeholder 4"/>
          <p:cNvSpPr>
            <a:spLocks noGrp="1"/>
          </p:cNvSpPr>
          <p:nvPr>
            <p:ph type="body" idx="1"/>
          </p:nvPr>
        </p:nvSpPr>
        <p:spPr/>
        <p:txBody>
          <a:bodyPr/>
          <a:lstStyle/>
          <a:p>
            <a:r>
              <a:rPr lang="en-US" dirty="0" err="1" smtClean="0"/>
              <a:t>Shoeleather</a:t>
            </a:r>
            <a:r>
              <a:rPr lang="en-US" dirty="0" smtClean="0"/>
              <a:t> costs, menu costs, relative price variability and misallocation of resources costs, inflation-induced tax distortions costs, confusion and inconvenience costs, arbitrary redistribution of wealth costs</a:t>
            </a:r>
            <a:endParaRPr lang="en-US" dirty="0"/>
          </a:p>
        </p:txBody>
      </p:sp>
    </p:spTree>
    <p:extLst>
      <p:ext uri="{BB962C8B-B14F-4D97-AF65-F5344CB8AC3E}">
        <p14:creationId xmlns:p14="http://schemas.microsoft.com/office/powerpoint/2010/main" val="389869351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a:lstStyle/>
          <a:p>
            <a:r>
              <a:rPr lang="en-US" altLang="en-US" sz="1800" b="1" dirty="0" smtClean="0">
                <a:solidFill>
                  <a:srgbClr val="C00000"/>
                </a:solidFill>
              </a:rPr>
              <a:t>THE COSTS OF INFLATION:</a:t>
            </a:r>
            <a:br>
              <a:rPr lang="en-US" altLang="en-US" sz="1800" b="1" dirty="0" smtClean="0">
                <a:solidFill>
                  <a:srgbClr val="C00000"/>
                </a:solidFill>
              </a:rPr>
            </a:br>
            <a:r>
              <a:rPr lang="en-US" altLang="en-US" dirty="0" smtClean="0"/>
              <a:t>A Common Fallacy</a:t>
            </a:r>
          </a:p>
        </p:txBody>
      </p:sp>
      <p:sp>
        <p:nvSpPr>
          <p:cNvPr id="81923" name="Rectangle 3"/>
          <p:cNvSpPr>
            <a:spLocks noGrp="1" noChangeArrowheads="1"/>
          </p:cNvSpPr>
          <p:nvPr>
            <p:ph idx="1"/>
          </p:nvPr>
        </p:nvSpPr>
        <p:spPr/>
        <p:txBody>
          <a:bodyPr/>
          <a:lstStyle/>
          <a:p>
            <a:r>
              <a:rPr lang="en-US" altLang="en-US" dirty="0" smtClean="0"/>
              <a:t>Inflation does</a:t>
            </a:r>
            <a:r>
              <a:rPr lang="en-US" altLang="en-US" i="1" dirty="0" smtClean="0"/>
              <a:t> not</a:t>
            </a:r>
            <a:r>
              <a:rPr lang="en-US" altLang="en-US" dirty="0" smtClean="0"/>
              <a:t> in itself reduce people’s real purchasing power.</a:t>
            </a:r>
          </a:p>
          <a:p>
            <a:r>
              <a:rPr lang="en-US" altLang="en-US" dirty="0" smtClean="0"/>
              <a:t>Our standard of living depends on GDP, and inflation does not hurt our GDP in the long run</a:t>
            </a:r>
          </a:p>
          <a:p>
            <a:pPr lvl="1"/>
            <a:r>
              <a:rPr lang="en-US" altLang="en-US" dirty="0" smtClean="0"/>
              <a:t>Recall from Chapter 7 (Production and Growth) that GDP is determined by other factors: technology, physical and human capital, natural resources, etc.</a:t>
            </a:r>
          </a:p>
          <a:p>
            <a:pPr lvl="1"/>
            <a:r>
              <a:rPr lang="en-US" altLang="en-US" dirty="0" smtClean="0"/>
              <a:t>The printing of money causes prices to rise but has no effect on the determinants of real GDP </a:t>
            </a:r>
          </a:p>
          <a:p>
            <a:pPr lvl="2"/>
            <a:r>
              <a:rPr lang="en-US" altLang="en-US" dirty="0" smtClean="0"/>
              <a:t>Recall that </a:t>
            </a:r>
            <a:r>
              <a:rPr lang="en-US" altLang="en-US" dirty="0" smtClean="0">
                <a:solidFill>
                  <a:srgbClr val="C00000"/>
                </a:solidFill>
              </a:rPr>
              <a:t>monetary neutrality </a:t>
            </a:r>
            <a:r>
              <a:rPr lang="en-US" altLang="en-US" dirty="0" smtClean="0"/>
              <a:t>prevails in the long run</a:t>
            </a:r>
          </a:p>
          <a:p>
            <a:endParaRPr lang="en-US" altLang="en-US" dirty="0" smtClean="0"/>
          </a:p>
          <a:p>
            <a:r>
              <a:rPr lang="en-US" altLang="en-US" dirty="0" smtClean="0"/>
              <a:t>However, there are other, more subtle costs of inflation</a:t>
            </a:r>
          </a:p>
        </p:txBody>
      </p:sp>
    </p:spTree>
  </p:cSld>
  <p:clrMapOvr>
    <a:masterClrMapping/>
  </p:clrMapOvr>
  <p:transition>
    <p:zoom/>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p:txBody>
          <a:bodyPr/>
          <a:lstStyle/>
          <a:p>
            <a:r>
              <a:rPr lang="en-US" altLang="en-US" smtClean="0"/>
              <a:t>THE COSTS OF INFLATION</a:t>
            </a:r>
            <a:endParaRPr lang="en-US" altLang="en-US" smtClean="0">
              <a:latin typeface="Tahoma" panose="020B0604030504040204" pitchFamily="34" charset="0"/>
            </a:endParaRPr>
          </a:p>
        </p:txBody>
      </p:sp>
      <p:sp>
        <p:nvSpPr>
          <p:cNvPr id="83971" name="Rectangle 3"/>
          <p:cNvSpPr>
            <a:spLocks noGrp="1" noChangeArrowheads="1"/>
          </p:cNvSpPr>
          <p:nvPr>
            <p:ph idx="1"/>
          </p:nvPr>
        </p:nvSpPr>
        <p:spPr/>
        <p:txBody>
          <a:bodyPr/>
          <a:lstStyle/>
          <a:p>
            <a:r>
              <a:rPr lang="en-US" altLang="en-US" smtClean="0"/>
              <a:t>Shoe leather costs</a:t>
            </a:r>
          </a:p>
          <a:p>
            <a:r>
              <a:rPr lang="en-US" altLang="en-US" smtClean="0"/>
              <a:t>Menu costs</a:t>
            </a:r>
          </a:p>
          <a:p>
            <a:r>
              <a:rPr lang="en-US" altLang="en-US" smtClean="0"/>
              <a:t>Relative price variability</a:t>
            </a:r>
          </a:p>
          <a:p>
            <a:r>
              <a:rPr lang="en-US" altLang="en-US" smtClean="0"/>
              <a:t>Tax distortions</a:t>
            </a:r>
          </a:p>
          <a:p>
            <a:r>
              <a:rPr lang="en-US" altLang="en-US" smtClean="0"/>
              <a:t>Confusion and inconvenience</a:t>
            </a:r>
          </a:p>
          <a:p>
            <a:r>
              <a:rPr lang="en-US" altLang="en-US" smtClean="0"/>
              <a:t>Arbitrary redistribution of wealth</a:t>
            </a:r>
          </a:p>
          <a:p>
            <a:endParaRPr lang="en-US" altLang="en-US" smtClean="0"/>
          </a:p>
          <a:p>
            <a:endParaRPr lang="en-US" altLang="en-US"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US" altLang="en-US" dirty="0" smtClean="0"/>
              <a:t>Recap: Price Level and Inflation</a:t>
            </a:r>
            <a:endParaRPr lang="en-US" altLang="en-US" dirty="0" smtClean="0">
              <a:latin typeface="Tahoma" panose="020B0604030504040204" pitchFamily="34" charset="0"/>
            </a:endParaRPr>
          </a:p>
        </p:txBody>
      </p:sp>
      <mc:AlternateContent xmlns:mc="http://schemas.openxmlformats.org/markup-compatibility/2006" xmlns:a14="http://schemas.microsoft.com/office/drawing/2010/main">
        <mc:Choice Requires="a14">
          <p:sp>
            <p:nvSpPr>
              <p:cNvPr id="24579" name="Rectangle 3"/>
              <p:cNvSpPr>
                <a:spLocks noGrp="1" noChangeArrowheads="1"/>
              </p:cNvSpPr>
              <p:nvPr>
                <p:ph idx="1"/>
              </p:nvPr>
            </p:nvSpPr>
            <p:spPr/>
            <p:txBody>
              <a:bodyPr/>
              <a:lstStyle/>
              <a:p>
                <a:r>
                  <a:rPr lang="en-US" altLang="en-US" dirty="0" smtClean="0"/>
                  <a:t>The overall level of prices is usually measured by the consumer price index (CPI)</a:t>
                </a:r>
              </a:p>
              <a:p>
                <a:r>
                  <a:rPr lang="en-US" altLang="en-US" dirty="0" smtClean="0"/>
                  <a:t>Inflation is the </a:t>
                </a:r>
                <a:r>
                  <a:rPr lang="en-US" altLang="en-US" i="1" dirty="0" smtClean="0"/>
                  <a:t>percentage increase </a:t>
                </a:r>
                <a:r>
                  <a:rPr lang="en-US" altLang="en-US" dirty="0" smtClean="0"/>
                  <a:t>in the overall level of prices:</a:t>
                </a:r>
              </a:p>
              <a:p>
                <a:pPr lvl="1"/>
                <a14:m>
                  <m:oMath xmlns:m="http://schemas.openxmlformats.org/officeDocument/2006/math">
                    <m:r>
                      <m:rPr>
                        <m:nor/>
                      </m:rPr>
                      <a:rPr lang="en-US" altLang="en-US" b="0" i="0" smtClean="0">
                        <a:solidFill>
                          <a:srgbClr val="C00000"/>
                        </a:solidFill>
                        <a:latin typeface="Cambria Math" panose="02040503050406030204" pitchFamily="18" charset="0"/>
                      </a:rPr>
                      <m:t>Inflation</m:t>
                    </m:r>
                    <m:r>
                      <m:rPr>
                        <m:nor/>
                      </m:rPr>
                      <a:rPr lang="en-US" altLang="en-US" b="0" i="0" smtClean="0">
                        <a:solidFill>
                          <a:srgbClr val="C00000"/>
                        </a:solidFill>
                        <a:latin typeface="Cambria Math" panose="02040503050406030204" pitchFamily="18" charset="0"/>
                      </a:rPr>
                      <m:t> </m:t>
                    </m:r>
                    <m:r>
                      <m:rPr>
                        <m:nor/>
                      </m:rPr>
                      <a:rPr lang="en-US" altLang="en-US" b="0" i="0" smtClean="0">
                        <a:solidFill>
                          <a:srgbClr val="C00000"/>
                        </a:solidFill>
                        <a:latin typeface="Cambria Math" panose="02040503050406030204" pitchFamily="18" charset="0"/>
                      </a:rPr>
                      <m:t>in</m:t>
                    </m:r>
                    <m:r>
                      <m:rPr>
                        <m:nor/>
                      </m:rPr>
                      <a:rPr lang="en-US" altLang="en-US" b="0" i="0" smtClean="0">
                        <a:solidFill>
                          <a:srgbClr val="C00000"/>
                        </a:solidFill>
                        <a:latin typeface="Cambria Math" panose="02040503050406030204" pitchFamily="18" charset="0"/>
                      </a:rPr>
                      <m:t> 2022</m:t>
                    </m:r>
                    <m:r>
                      <a:rPr lang="en-US" altLang="en-US" b="0" i="1" smtClean="0">
                        <a:solidFill>
                          <a:srgbClr val="C00000"/>
                        </a:solidFill>
                        <a:latin typeface="Cambria Math" panose="02040503050406030204" pitchFamily="18" charset="0"/>
                      </a:rPr>
                      <m:t>=</m:t>
                    </m:r>
                    <m:f>
                      <m:fPr>
                        <m:ctrlPr>
                          <a:rPr lang="en-US" altLang="en-US" b="0" i="1" smtClean="0">
                            <a:solidFill>
                              <a:srgbClr val="C00000"/>
                            </a:solidFill>
                            <a:latin typeface="Cambria Math" panose="02040503050406030204" pitchFamily="18" charset="0"/>
                          </a:rPr>
                        </m:ctrlPr>
                      </m:fPr>
                      <m:num>
                        <m:sSub>
                          <m:sSubPr>
                            <m:ctrlPr>
                              <a:rPr lang="en-US" altLang="en-US" b="0" i="1" smtClean="0">
                                <a:solidFill>
                                  <a:srgbClr val="C00000"/>
                                </a:solidFill>
                                <a:latin typeface="Cambria Math" panose="02040503050406030204" pitchFamily="18" charset="0"/>
                              </a:rPr>
                            </m:ctrlPr>
                          </m:sSubPr>
                          <m:e>
                            <m:r>
                              <m:rPr>
                                <m:nor/>
                              </m:rPr>
                              <a:rPr lang="en-US" altLang="en-US" b="0" i="0" smtClean="0">
                                <a:solidFill>
                                  <a:srgbClr val="C00000"/>
                                </a:solidFill>
                                <a:latin typeface="Cambria Math" panose="02040503050406030204" pitchFamily="18" charset="0"/>
                              </a:rPr>
                              <m:t>CPI</m:t>
                            </m:r>
                          </m:e>
                          <m:sub>
                            <m:r>
                              <a:rPr lang="en-US" altLang="en-US" b="0" i="1" smtClean="0">
                                <a:solidFill>
                                  <a:srgbClr val="C00000"/>
                                </a:solidFill>
                                <a:latin typeface="Cambria Math" panose="02040503050406030204" pitchFamily="18" charset="0"/>
                              </a:rPr>
                              <m:t>2022</m:t>
                            </m:r>
                          </m:sub>
                        </m:sSub>
                        <m:r>
                          <a:rPr lang="en-US" altLang="en-US" b="0" i="1" smtClean="0">
                            <a:solidFill>
                              <a:srgbClr val="C00000"/>
                            </a:solidFill>
                            <a:latin typeface="Cambria Math" panose="02040503050406030204" pitchFamily="18" charset="0"/>
                          </a:rPr>
                          <m:t>−</m:t>
                        </m:r>
                        <m:sSub>
                          <m:sSubPr>
                            <m:ctrlPr>
                              <a:rPr lang="en-US" altLang="en-US" b="0" i="1" smtClean="0">
                                <a:solidFill>
                                  <a:srgbClr val="C00000"/>
                                </a:solidFill>
                                <a:latin typeface="Cambria Math" panose="02040503050406030204" pitchFamily="18" charset="0"/>
                              </a:rPr>
                            </m:ctrlPr>
                          </m:sSubPr>
                          <m:e>
                            <m:r>
                              <m:rPr>
                                <m:nor/>
                              </m:rPr>
                              <a:rPr lang="en-US" altLang="en-US" b="0" i="0" smtClean="0">
                                <a:solidFill>
                                  <a:srgbClr val="C00000"/>
                                </a:solidFill>
                                <a:latin typeface="Cambria Math" panose="02040503050406030204" pitchFamily="18" charset="0"/>
                              </a:rPr>
                              <m:t>CPI</m:t>
                            </m:r>
                          </m:e>
                          <m:sub>
                            <m:r>
                              <a:rPr lang="en-US" altLang="en-US" b="0" i="1" smtClean="0">
                                <a:solidFill>
                                  <a:srgbClr val="C00000"/>
                                </a:solidFill>
                                <a:latin typeface="Cambria Math" panose="02040503050406030204" pitchFamily="18" charset="0"/>
                              </a:rPr>
                              <m:t>2021</m:t>
                            </m:r>
                          </m:sub>
                        </m:sSub>
                      </m:num>
                      <m:den>
                        <m:sSub>
                          <m:sSubPr>
                            <m:ctrlPr>
                              <a:rPr lang="en-US" altLang="en-US" b="0" i="1" smtClean="0">
                                <a:solidFill>
                                  <a:srgbClr val="C00000"/>
                                </a:solidFill>
                                <a:latin typeface="Cambria Math" panose="02040503050406030204" pitchFamily="18" charset="0"/>
                              </a:rPr>
                            </m:ctrlPr>
                          </m:sSubPr>
                          <m:e>
                            <m:r>
                              <m:rPr>
                                <m:nor/>
                              </m:rPr>
                              <a:rPr lang="en-US" altLang="en-US" b="0" i="0" smtClean="0">
                                <a:solidFill>
                                  <a:srgbClr val="C00000"/>
                                </a:solidFill>
                                <a:latin typeface="Cambria Math" panose="02040503050406030204" pitchFamily="18" charset="0"/>
                              </a:rPr>
                              <m:t>CPI</m:t>
                            </m:r>
                          </m:e>
                          <m:sub>
                            <m:r>
                              <a:rPr lang="en-US" altLang="en-US" b="0" i="1" smtClean="0">
                                <a:solidFill>
                                  <a:srgbClr val="C00000"/>
                                </a:solidFill>
                                <a:latin typeface="Cambria Math" panose="02040503050406030204" pitchFamily="18" charset="0"/>
                              </a:rPr>
                              <m:t>2021</m:t>
                            </m:r>
                          </m:sub>
                        </m:sSub>
                      </m:den>
                    </m:f>
                    <m:r>
                      <a:rPr lang="en-US" altLang="en-US" b="0" i="1" smtClean="0">
                        <a:solidFill>
                          <a:srgbClr val="C00000"/>
                        </a:solidFill>
                        <a:latin typeface="Cambria Math" panose="02040503050406030204" pitchFamily="18" charset="0"/>
                        <a:ea typeface="Cambria Math" panose="02040503050406030204" pitchFamily="18" charset="0"/>
                      </a:rPr>
                      <m:t>×100</m:t>
                    </m:r>
                  </m:oMath>
                </a14:m>
                <a:endParaRPr lang="en-US" altLang="en-US" dirty="0" smtClean="0"/>
              </a:p>
              <a:p>
                <a:endParaRPr lang="en-US" altLang="en-US" dirty="0" smtClean="0"/>
              </a:p>
              <a:p>
                <a:r>
                  <a:rPr lang="en-US" altLang="en-US" dirty="0" smtClean="0"/>
                  <a:t>See Chapter 6 (Measuring the Cost of Living)</a:t>
                </a:r>
              </a:p>
            </p:txBody>
          </p:sp>
        </mc:Choice>
        <mc:Fallback xmlns="">
          <p:sp>
            <p:nvSpPr>
              <p:cNvPr id="24579" name="Rectangle 3"/>
              <p:cNvSpPr>
                <a:spLocks noGrp="1" noRot="1" noChangeAspect="1" noMove="1" noResize="1" noEditPoints="1" noAdjustHandles="1" noChangeArrowheads="1" noChangeShapeType="1" noTextEdit="1"/>
              </p:cNvSpPr>
              <p:nvPr>
                <p:ph idx="1"/>
              </p:nvPr>
            </p:nvSpPr>
            <p:spPr>
              <a:blipFill>
                <a:blip r:embed="rId3"/>
                <a:stretch>
                  <a:fillRect l="-1043" t="-2241"/>
                </a:stretch>
              </a:blipFill>
            </p:spPr>
            <p:txBody>
              <a:bodyPr/>
              <a:lstStyle/>
              <a:p>
                <a:r>
                  <a:rPr lang="en-US">
                    <a:noFill/>
                  </a:rPr>
                  <a:t> </a:t>
                </a:r>
              </a:p>
            </p:txBody>
          </p:sp>
        </mc:Fallback>
      </mc:AlternateContent>
    </p:spTree>
  </p:cSld>
  <p:clrMapOvr>
    <a:masterClrMapping/>
  </p:clrMapOvr>
  <p:transition>
    <p:zoom/>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1"/>
          <p:cNvSpPr>
            <a:spLocks noGrp="1"/>
          </p:cNvSpPr>
          <p:nvPr>
            <p:ph type="title"/>
          </p:nvPr>
        </p:nvSpPr>
        <p:spPr/>
        <p:txBody>
          <a:bodyPr/>
          <a:lstStyle/>
          <a:p>
            <a:r>
              <a:rPr lang="en-US" altLang="en-US" smtClean="0"/>
              <a:t>Costs of Inflation</a:t>
            </a:r>
          </a:p>
        </p:txBody>
      </p:sp>
      <p:sp>
        <p:nvSpPr>
          <p:cNvPr id="86019" name="Content Placeholder 2"/>
          <p:cNvSpPr>
            <a:spLocks noGrp="1"/>
          </p:cNvSpPr>
          <p:nvPr>
            <p:ph idx="1"/>
          </p:nvPr>
        </p:nvSpPr>
        <p:spPr/>
        <p:txBody>
          <a:bodyPr/>
          <a:lstStyle/>
          <a:p>
            <a:r>
              <a:rPr lang="en-US" altLang="en-US" smtClean="0"/>
              <a:t>Video: </a:t>
            </a:r>
            <a:r>
              <a:rPr lang="en-US" altLang="en-US" smtClean="0">
                <a:hlinkClick r:id="rId2"/>
              </a:rPr>
              <a:t>https://youtu.be/Q_C3whhH2gc</a:t>
            </a:r>
            <a:r>
              <a:rPr lang="en-US" altLang="en-US" smtClean="0"/>
              <a:t> (</a:t>
            </a:r>
            <a:r>
              <a:rPr lang="en-US" altLang="en-US" i="1" smtClean="0"/>
              <a:t>Costs of Inflation: Price Confusion and Money Illusion</a:t>
            </a:r>
            <a:r>
              <a:rPr lang="en-US" altLang="en-US" smtClean="0"/>
              <a:t>)</a:t>
            </a:r>
          </a:p>
          <a:p>
            <a:r>
              <a:rPr lang="en-US" altLang="en-US" smtClean="0"/>
              <a:t>Video: </a:t>
            </a:r>
            <a:r>
              <a:rPr lang="en-US" altLang="en-US" smtClean="0">
                <a:hlinkClick r:id="rId3"/>
              </a:rPr>
              <a:t>https://youtu.be/MfM1utsEEZA</a:t>
            </a:r>
            <a:r>
              <a:rPr lang="en-US" altLang="en-US" smtClean="0"/>
              <a:t> (</a:t>
            </a:r>
            <a:r>
              <a:rPr lang="en-US" altLang="en-US" i="1" smtClean="0"/>
              <a:t>Financial Intermediation Failure</a:t>
            </a:r>
            <a:r>
              <a:rPr lang="en-US" altLang="en-US" smtClean="0"/>
              <a:t>)</a:t>
            </a:r>
          </a:p>
          <a:p>
            <a:endParaRPr lang="en-US" altLang="en-US" smtClean="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r>
              <a:rPr lang="en-US" altLang="en-US" sz="1800" b="1" dirty="0" smtClean="0">
                <a:solidFill>
                  <a:srgbClr val="C00000"/>
                </a:solidFill>
              </a:rPr>
              <a:t>THE COSTS OF INFLATION:</a:t>
            </a:r>
            <a:br>
              <a:rPr lang="en-US" altLang="en-US" sz="1800" b="1" dirty="0" smtClean="0">
                <a:solidFill>
                  <a:srgbClr val="C00000"/>
                </a:solidFill>
              </a:rPr>
            </a:br>
            <a:r>
              <a:rPr lang="en-US" altLang="en-US" sz="3600" dirty="0" err="1" smtClean="0"/>
              <a:t>Shoeleather</a:t>
            </a:r>
            <a:r>
              <a:rPr lang="en-US" altLang="en-US" sz="3600" dirty="0" smtClean="0"/>
              <a:t> </a:t>
            </a:r>
            <a:r>
              <a:rPr lang="en-US" altLang="en-US" sz="3600" dirty="0"/>
              <a:t>Costs</a:t>
            </a:r>
          </a:p>
        </p:txBody>
      </p:sp>
      <p:sp>
        <p:nvSpPr>
          <p:cNvPr id="87043" name="Rectangle 3"/>
          <p:cNvSpPr>
            <a:spLocks noGrp="1" noChangeArrowheads="1"/>
          </p:cNvSpPr>
          <p:nvPr>
            <p:ph idx="1"/>
          </p:nvPr>
        </p:nvSpPr>
        <p:spPr/>
        <p:txBody>
          <a:bodyPr/>
          <a:lstStyle/>
          <a:p>
            <a:pPr>
              <a:buClr>
                <a:srgbClr val="000000"/>
              </a:buClr>
            </a:pPr>
            <a:r>
              <a:rPr lang="en-US" altLang="en-US" i="1" dirty="0" err="1" smtClean="0">
                <a:solidFill>
                  <a:srgbClr val="C00000"/>
                </a:solidFill>
              </a:rPr>
              <a:t>Shoeleather</a:t>
            </a:r>
            <a:r>
              <a:rPr lang="en-US" altLang="en-US" i="1" dirty="0" smtClean="0">
                <a:solidFill>
                  <a:srgbClr val="C00000"/>
                </a:solidFill>
              </a:rPr>
              <a:t> costs </a:t>
            </a:r>
            <a:r>
              <a:rPr lang="en-US" altLang="en-US" dirty="0" smtClean="0"/>
              <a:t>are the resources wasted when inflation forces people to live with minimal reserves of money.</a:t>
            </a:r>
          </a:p>
          <a:p>
            <a:r>
              <a:rPr lang="en-US" altLang="en-US" dirty="0" smtClean="0"/>
              <a:t>Inflation reduces the purchasing power of money rapidly. </a:t>
            </a:r>
          </a:p>
          <a:p>
            <a:r>
              <a:rPr lang="en-US" altLang="en-US" dirty="0" smtClean="0"/>
              <a:t>So people have an incentive to keep their wealth in non-money forms, such as stocks, bonds, real estate, gold, etc. </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r>
              <a:rPr lang="en-US" altLang="en-US" sz="1800" b="1" dirty="0" smtClean="0">
                <a:solidFill>
                  <a:srgbClr val="C00000"/>
                </a:solidFill>
              </a:rPr>
              <a:t>THE COSTS OF INFLATION:</a:t>
            </a:r>
            <a:br>
              <a:rPr lang="en-US" altLang="en-US" sz="1800" b="1" dirty="0" smtClean="0">
                <a:solidFill>
                  <a:srgbClr val="C00000"/>
                </a:solidFill>
              </a:rPr>
            </a:br>
            <a:r>
              <a:rPr lang="en-US" altLang="en-US" sz="3600" dirty="0" err="1" smtClean="0"/>
              <a:t>Shoeleather</a:t>
            </a:r>
            <a:r>
              <a:rPr lang="en-US" altLang="en-US" sz="3600" dirty="0" smtClean="0"/>
              <a:t> </a:t>
            </a:r>
            <a:r>
              <a:rPr lang="en-US" altLang="en-US" sz="3600" dirty="0"/>
              <a:t>Costs</a:t>
            </a:r>
          </a:p>
        </p:txBody>
      </p:sp>
      <p:sp>
        <p:nvSpPr>
          <p:cNvPr id="89091" name="Rectangle 3"/>
          <p:cNvSpPr>
            <a:spLocks noGrp="1" noChangeArrowheads="1"/>
          </p:cNvSpPr>
          <p:nvPr>
            <p:ph idx="1"/>
          </p:nvPr>
        </p:nvSpPr>
        <p:spPr/>
        <p:txBody>
          <a:bodyPr/>
          <a:lstStyle/>
          <a:p>
            <a:r>
              <a:rPr lang="en-US" altLang="en-US" dirty="0" smtClean="0"/>
              <a:t>Living with minimal cash reserves requires more frequent trips to a financial institution to convert interest-bearing non-money assets into cash.</a:t>
            </a:r>
          </a:p>
          <a:p>
            <a:r>
              <a:rPr lang="en-US" altLang="en-US" dirty="0" smtClean="0"/>
              <a:t>These extra trips to a financial institution are inconvenient and take time away from productive activities.</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r>
              <a:rPr lang="en-US" altLang="en-US" sz="1800" b="1" dirty="0" smtClean="0">
                <a:solidFill>
                  <a:srgbClr val="C00000"/>
                </a:solidFill>
              </a:rPr>
              <a:t>THE COSTS OF INFLATION:</a:t>
            </a:r>
            <a:br>
              <a:rPr lang="en-US" altLang="en-US" sz="1800" b="1" dirty="0" smtClean="0">
                <a:solidFill>
                  <a:srgbClr val="C00000"/>
                </a:solidFill>
              </a:rPr>
            </a:br>
            <a:r>
              <a:rPr lang="en-US" altLang="en-US" sz="3600" dirty="0" smtClean="0"/>
              <a:t>Menu </a:t>
            </a:r>
            <a:r>
              <a:rPr lang="en-US" altLang="en-US" sz="3600" dirty="0"/>
              <a:t>Costs</a:t>
            </a:r>
          </a:p>
        </p:txBody>
      </p:sp>
      <p:sp>
        <p:nvSpPr>
          <p:cNvPr id="91139" name="Rectangle 3"/>
          <p:cNvSpPr>
            <a:spLocks noGrp="1" noChangeArrowheads="1"/>
          </p:cNvSpPr>
          <p:nvPr>
            <p:ph idx="1"/>
          </p:nvPr>
        </p:nvSpPr>
        <p:spPr/>
        <p:txBody>
          <a:bodyPr/>
          <a:lstStyle/>
          <a:p>
            <a:pPr>
              <a:buClr>
                <a:srgbClr val="000000"/>
              </a:buClr>
            </a:pPr>
            <a:r>
              <a:rPr lang="en-US" altLang="en-US" i="1" dirty="0" smtClean="0">
                <a:solidFill>
                  <a:srgbClr val="C00000"/>
                </a:solidFill>
              </a:rPr>
              <a:t>Menu costs </a:t>
            </a:r>
            <a:r>
              <a:rPr lang="en-US" altLang="en-US" dirty="0" smtClean="0"/>
              <a:t>are the costs of adjusting prices</a:t>
            </a:r>
          </a:p>
          <a:p>
            <a:pPr lvl="1">
              <a:buClr>
                <a:srgbClr val="000000"/>
              </a:buClr>
            </a:pPr>
            <a:r>
              <a:rPr lang="en-US" altLang="en-US" dirty="0" smtClean="0"/>
              <a:t>Printing new menus</a:t>
            </a:r>
          </a:p>
          <a:p>
            <a:pPr lvl="1">
              <a:buClr>
                <a:srgbClr val="000000"/>
              </a:buClr>
            </a:pPr>
            <a:r>
              <a:rPr lang="en-US" altLang="en-US" dirty="0" smtClean="0"/>
              <a:t>Marketing costs of informing customers of the price changes</a:t>
            </a:r>
          </a:p>
          <a:p>
            <a:r>
              <a:rPr lang="en-US" altLang="en-US" dirty="0" smtClean="0"/>
              <a:t>During inflationary times, it is necessary to frequently update price lists and other posted prices.</a:t>
            </a:r>
          </a:p>
          <a:p>
            <a:r>
              <a:rPr lang="en-US" altLang="en-US" dirty="0" smtClean="0"/>
              <a:t>This is a resource-consuming process that takes away from other productive activities.</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Menu Costs, IRL</a:t>
            </a:r>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01770" y="0"/>
            <a:ext cx="4497214" cy="6858000"/>
          </a:xfrm>
          <a:prstGeom prst="rect">
            <a:avLst/>
          </a:prstGeom>
        </p:spPr>
      </p:pic>
    </p:spTree>
    <p:extLst>
      <p:ext uri="{BB962C8B-B14F-4D97-AF65-F5344CB8AC3E}">
        <p14:creationId xmlns:p14="http://schemas.microsoft.com/office/powerpoint/2010/main" val="1239823640"/>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Menu Costs, IRL</a:t>
            </a:r>
            <a:endParaRPr lang="en-US"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72613" y="0"/>
            <a:ext cx="4547443" cy="6858000"/>
          </a:xfrm>
          <a:prstGeom prst="rect">
            <a:avLst/>
          </a:prstGeom>
        </p:spPr>
      </p:pic>
    </p:spTree>
    <p:extLst>
      <p:ext uri="{BB962C8B-B14F-4D97-AF65-F5344CB8AC3E}">
        <p14:creationId xmlns:p14="http://schemas.microsoft.com/office/powerpoint/2010/main" val="2023015222"/>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p:txBody>
          <a:bodyPr>
            <a:normAutofit fontScale="90000"/>
          </a:bodyPr>
          <a:lstStyle/>
          <a:p>
            <a:r>
              <a:rPr lang="en-US" altLang="en-US" sz="1800" b="1" dirty="0" smtClean="0">
                <a:solidFill>
                  <a:srgbClr val="C00000"/>
                </a:solidFill>
              </a:rPr>
              <a:t>THE COSTS OF INFLATION:</a:t>
            </a:r>
            <a:br>
              <a:rPr lang="en-US" altLang="en-US" sz="1800" b="1" dirty="0" smtClean="0">
                <a:solidFill>
                  <a:srgbClr val="C00000"/>
                </a:solidFill>
              </a:rPr>
            </a:br>
            <a:r>
              <a:rPr lang="en-US" altLang="en-US" sz="3600" dirty="0" smtClean="0"/>
              <a:t>Relative-Price </a:t>
            </a:r>
            <a:r>
              <a:rPr lang="en-US" altLang="en-US" sz="3600" dirty="0"/>
              <a:t>Variability and the Misallocation of Resources</a:t>
            </a:r>
          </a:p>
        </p:txBody>
      </p:sp>
      <p:sp>
        <p:nvSpPr>
          <p:cNvPr id="93187" name="Rectangle 3"/>
          <p:cNvSpPr>
            <a:spLocks noGrp="1" noChangeArrowheads="1"/>
          </p:cNvSpPr>
          <p:nvPr>
            <p:ph idx="1"/>
          </p:nvPr>
        </p:nvSpPr>
        <p:spPr/>
        <p:txBody>
          <a:bodyPr>
            <a:normAutofit/>
          </a:bodyPr>
          <a:lstStyle/>
          <a:p>
            <a:r>
              <a:rPr lang="en-US" altLang="en-US" dirty="0" smtClean="0"/>
              <a:t>We just saw that it is costly for firms to adjust their prices frequently in an inflationary situation</a:t>
            </a:r>
          </a:p>
          <a:p>
            <a:r>
              <a:rPr lang="en-US" altLang="en-US" dirty="0" smtClean="0"/>
              <a:t>So, businesses will adjust their prices, but once in a while</a:t>
            </a:r>
          </a:p>
          <a:p>
            <a:r>
              <a:rPr lang="en-US" altLang="en-US" dirty="0" smtClean="0"/>
              <a:t>And businesses do not coordinate with other businesses when they make these infrequent but large price adjustments</a:t>
            </a:r>
          </a:p>
          <a:p>
            <a:r>
              <a:rPr lang="en-US" altLang="en-US" dirty="0" smtClean="0"/>
              <a:t>So, inflation affects relative prices (such as the price of chicken relative to turkey). </a:t>
            </a:r>
          </a:p>
          <a:p>
            <a:r>
              <a:rPr lang="en-US" altLang="en-US" dirty="0" smtClean="0"/>
              <a:t>So, decisions of buyers and sellers get affected by inflation for no economically meaningful reason</a:t>
            </a: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itle 1"/>
          <p:cNvSpPr>
            <a:spLocks noGrp="1"/>
          </p:cNvSpPr>
          <p:nvPr>
            <p:ph type="title"/>
          </p:nvPr>
        </p:nvSpPr>
        <p:spPr/>
        <p:txBody>
          <a:bodyPr>
            <a:normAutofit fontScale="90000"/>
          </a:bodyPr>
          <a:lstStyle/>
          <a:p>
            <a:r>
              <a:rPr lang="en-US" altLang="en-US" sz="2000" b="1" dirty="0">
                <a:solidFill>
                  <a:srgbClr val="C00000"/>
                </a:solidFill>
              </a:rPr>
              <a:t>THE COSTS OF INFLATION:</a:t>
            </a:r>
            <a:br>
              <a:rPr lang="en-US" altLang="en-US" sz="2000" b="1" dirty="0">
                <a:solidFill>
                  <a:srgbClr val="C00000"/>
                </a:solidFill>
              </a:rPr>
            </a:br>
            <a:r>
              <a:rPr lang="en-US" altLang="en-US" dirty="0" smtClean="0"/>
              <a:t>Relative-Price Variability and the Misallocation of Resources</a:t>
            </a:r>
          </a:p>
        </p:txBody>
      </p:sp>
      <p:sp>
        <p:nvSpPr>
          <p:cNvPr id="95235" name="Content Placeholder 2"/>
          <p:cNvSpPr>
            <a:spLocks noGrp="1"/>
          </p:cNvSpPr>
          <p:nvPr>
            <p:ph idx="1"/>
          </p:nvPr>
        </p:nvSpPr>
        <p:spPr/>
        <p:txBody>
          <a:bodyPr/>
          <a:lstStyle/>
          <a:p>
            <a:r>
              <a:rPr lang="en-US" altLang="en-US" dirty="0" smtClean="0"/>
              <a:t>Changes in the relative price of, say, ice cream to apples are desirable when caused by </a:t>
            </a:r>
          </a:p>
          <a:p>
            <a:pPr lvl="1"/>
            <a:r>
              <a:rPr lang="en-US" altLang="en-US" dirty="0" smtClean="0"/>
              <a:t>Demand-related factors (a rise in temperature makes people desire ice cream), and </a:t>
            </a:r>
          </a:p>
          <a:p>
            <a:pPr lvl="1"/>
            <a:r>
              <a:rPr lang="en-US" altLang="en-US" dirty="0" smtClean="0"/>
              <a:t>Supply-related factors (a drought that reduces the production of apples)</a:t>
            </a:r>
          </a:p>
          <a:p>
            <a:endParaRPr lang="en-US" altLang="en-US" dirty="0" smtClean="0"/>
          </a:p>
          <a:p>
            <a:r>
              <a:rPr lang="en-US" altLang="en-US" dirty="0" smtClean="0">
                <a:solidFill>
                  <a:srgbClr val="0070C0"/>
                </a:solidFill>
              </a:rPr>
              <a:t>Changes in relative prices that are caused by inflation affect the choices of buyers and sellers for no economically useful reasons</a:t>
            </a: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p:txBody>
          <a:bodyPr/>
          <a:lstStyle/>
          <a:p>
            <a:r>
              <a:rPr lang="en-US" altLang="en-US" sz="1800" b="1" dirty="0" smtClean="0">
                <a:solidFill>
                  <a:srgbClr val="C00000"/>
                </a:solidFill>
              </a:rPr>
              <a:t>THE COSTS OF INFLATION:</a:t>
            </a:r>
            <a:br>
              <a:rPr lang="en-US" altLang="en-US" sz="1800" b="1" dirty="0" smtClean="0">
                <a:solidFill>
                  <a:srgbClr val="C00000"/>
                </a:solidFill>
              </a:rPr>
            </a:br>
            <a:r>
              <a:rPr lang="en-US" altLang="en-US" sz="3600" dirty="0" smtClean="0"/>
              <a:t>Inflation-Induced </a:t>
            </a:r>
            <a:r>
              <a:rPr lang="en-US" altLang="en-US" sz="3600" dirty="0"/>
              <a:t>Tax Distortion</a:t>
            </a:r>
          </a:p>
        </p:txBody>
      </p:sp>
      <p:sp>
        <p:nvSpPr>
          <p:cNvPr id="96259" name="Rectangle 3"/>
          <p:cNvSpPr>
            <a:spLocks noGrp="1" noChangeArrowheads="1"/>
          </p:cNvSpPr>
          <p:nvPr>
            <p:ph idx="1"/>
          </p:nvPr>
        </p:nvSpPr>
        <p:spPr/>
        <p:txBody>
          <a:bodyPr/>
          <a:lstStyle/>
          <a:p>
            <a:r>
              <a:rPr lang="en-US" altLang="en-US" dirty="0" smtClean="0"/>
              <a:t>Inflation exaggerates the size of capital gains and increases the tax burden on this type of income. </a:t>
            </a:r>
          </a:p>
          <a:p>
            <a:r>
              <a:rPr lang="en-US" altLang="en-US" dirty="0" smtClean="0"/>
              <a:t>This reduces the incentive to save for the future, and has a negative long-run effect on the economy.</a:t>
            </a: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0354" name="Rectangle 3"/>
          <p:cNvSpPr>
            <a:spLocks noGrp="1" noChangeArrowheads="1"/>
          </p:cNvSpPr>
          <p:nvPr>
            <p:ph type="title"/>
          </p:nvPr>
        </p:nvSpPr>
        <p:spPr>
          <a:xfrm>
            <a:off x="1981200" y="304800"/>
            <a:ext cx="8382000" cy="1219200"/>
          </a:xfrm>
        </p:spPr>
        <p:txBody>
          <a:bodyPr/>
          <a:lstStyle/>
          <a:p>
            <a:r>
              <a:rPr lang="en-US" altLang="en-US" sz="2400" b="1"/>
              <a:t>Table 1 How Inflation Raises the Tax Burden on Saving</a:t>
            </a:r>
          </a:p>
        </p:txBody>
      </p:sp>
      <p:pic>
        <p:nvPicPr>
          <p:cNvPr id="10035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47826" y="1593850"/>
            <a:ext cx="8912225" cy="424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US" altLang="en-US" dirty="0" smtClean="0"/>
              <a:t>Introduction: Inflation in the U.S.</a:t>
            </a:r>
            <a:endParaRPr lang="en-US" altLang="en-US" dirty="0" smtClean="0">
              <a:latin typeface="Tahoma" panose="020B0604030504040204" pitchFamily="34" charset="0"/>
            </a:endParaRPr>
          </a:p>
        </p:txBody>
      </p:sp>
      <p:sp>
        <p:nvSpPr>
          <p:cNvPr id="26627" name="Rectangle 3"/>
          <p:cNvSpPr>
            <a:spLocks noGrp="1" noChangeArrowheads="1"/>
          </p:cNvSpPr>
          <p:nvPr>
            <p:ph idx="1"/>
          </p:nvPr>
        </p:nvSpPr>
        <p:spPr/>
        <p:txBody>
          <a:bodyPr/>
          <a:lstStyle/>
          <a:p>
            <a:r>
              <a:rPr lang="en-US" altLang="en-US" dirty="0" smtClean="0"/>
              <a:t>Over the past 80 years, prices have risen on average about 3.6 percent per year in the U.S.</a:t>
            </a:r>
          </a:p>
          <a:p>
            <a:r>
              <a:rPr lang="en-US" altLang="en-US" dirty="0" smtClean="0"/>
              <a:t>Deflation, meaning decreasing average prices, occurred in the U.S. in the nineteenth century.</a:t>
            </a:r>
          </a:p>
          <a:p>
            <a:pPr lvl="1"/>
            <a:r>
              <a:rPr lang="en-US" altLang="en-US" dirty="0" smtClean="0"/>
              <a:t>The price level was 23% lower in 1896 than in 1880</a:t>
            </a:r>
          </a:p>
          <a:p>
            <a:r>
              <a:rPr lang="en-US" altLang="en-US" dirty="0" smtClean="0"/>
              <a:t>In the 1970s prices rose by 7.8 percent per year.  </a:t>
            </a:r>
          </a:p>
          <a:p>
            <a:r>
              <a:rPr lang="en-US" altLang="en-US" dirty="0" smtClean="0"/>
              <a:t>During 2005—2015, prices rose at an average rate of 1.2 percent per year.</a:t>
            </a: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p:txBody>
          <a:bodyPr/>
          <a:lstStyle/>
          <a:p>
            <a:r>
              <a:rPr lang="en-US" altLang="en-US" sz="1800" b="1" dirty="0" smtClean="0">
                <a:solidFill>
                  <a:srgbClr val="C00000"/>
                </a:solidFill>
              </a:rPr>
              <a:t>THE COSTS OF INFLATION:</a:t>
            </a:r>
            <a:br>
              <a:rPr lang="en-US" altLang="en-US" sz="1800" b="1" dirty="0" smtClean="0">
                <a:solidFill>
                  <a:srgbClr val="C00000"/>
                </a:solidFill>
              </a:rPr>
            </a:br>
            <a:r>
              <a:rPr lang="en-US" altLang="en-US" sz="3600" dirty="0" smtClean="0"/>
              <a:t>Inflation-Induced </a:t>
            </a:r>
            <a:r>
              <a:rPr lang="en-US" altLang="en-US" sz="3600" dirty="0"/>
              <a:t>Tax Distortion</a:t>
            </a:r>
          </a:p>
        </p:txBody>
      </p:sp>
      <p:sp>
        <p:nvSpPr>
          <p:cNvPr id="98307" name="Rectangle 3"/>
          <p:cNvSpPr>
            <a:spLocks noGrp="1" noChangeArrowheads="1"/>
          </p:cNvSpPr>
          <p:nvPr>
            <p:ph idx="1"/>
          </p:nvPr>
        </p:nvSpPr>
        <p:spPr/>
        <p:txBody>
          <a:bodyPr/>
          <a:lstStyle/>
          <a:p>
            <a:r>
              <a:rPr lang="en-US" altLang="en-US" dirty="0" smtClean="0"/>
              <a:t>The income tax system treats all of the nominal interest earned on savings as taxable income, even though part of the nominal interest rate merely compensates for inflation. </a:t>
            </a:r>
          </a:p>
          <a:p>
            <a:r>
              <a:rPr lang="en-US" altLang="en-US" dirty="0" smtClean="0"/>
              <a:t>Consequently, </a:t>
            </a:r>
            <a:r>
              <a:rPr lang="en-US" altLang="en-US" dirty="0" smtClean="0">
                <a:solidFill>
                  <a:srgbClr val="0070C0"/>
                </a:solidFill>
              </a:rPr>
              <a:t>when inflation increases the after-tax real interest rate falls, making saving less attractive</a:t>
            </a:r>
            <a:r>
              <a:rPr lang="en-US" altLang="en-US" dirty="0" smtClean="0"/>
              <a:t>.</a:t>
            </a:r>
          </a:p>
          <a:p>
            <a:r>
              <a:rPr lang="en-US" altLang="en-US" dirty="0" smtClean="0"/>
              <a:t>The reduced incentive for saving in the high-inflation economy could be damaging in the long-run </a:t>
            </a: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p:txBody>
          <a:bodyPr/>
          <a:lstStyle/>
          <a:p>
            <a:r>
              <a:rPr lang="en-US" altLang="en-US" sz="1800" b="1" dirty="0" smtClean="0">
                <a:solidFill>
                  <a:srgbClr val="C00000"/>
                </a:solidFill>
              </a:rPr>
              <a:t>THE COSTS OF INFLATION:</a:t>
            </a:r>
            <a:br>
              <a:rPr lang="en-US" altLang="en-US" sz="1800" b="1" dirty="0" smtClean="0">
                <a:solidFill>
                  <a:srgbClr val="C00000"/>
                </a:solidFill>
              </a:rPr>
            </a:br>
            <a:r>
              <a:rPr lang="en-US" altLang="en-US" sz="3600" dirty="0" smtClean="0"/>
              <a:t>Confusion </a:t>
            </a:r>
            <a:r>
              <a:rPr lang="en-US" altLang="en-US" sz="3600" dirty="0"/>
              <a:t>and Inconvenience</a:t>
            </a:r>
          </a:p>
        </p:txBody>
      </p:sp>
      <p:sp>
        <p:nvSpPr>
          <p:cNvPr id="102403" name="Rectangle 3"/>
          <p:cNvSpPr>
            <a:spLocks noGrp="1" noChangeArrowheads="1"/>
          </p:cNvSpPr>
          <p:nvPr>
            <p:ph idx="1"/>
          </p:nvPr>
        </p:nvSpPr>
        <p:spPr/>
        <p:txBody>
          <a:bodyPr/>
          <a:lstStyle/>
          <a:p>
            <a:r>
              <a:rPr lang="en-US" altLang="en-US" dirty="0" smtClean="0"/>
              <a:t>When the Fed increases the money supply and creates inflation, it reduces the purchasing power of a dollar.</a:t>
            </a:r>
          </a:p>
          <a:p>
            <a:r>
              <a:rPr lang="en-US" altLang="en-US" dirty="0" smtClean="0"/>
              <a:t>Inflation causes the purchasing power of a dollar to be different at different times.</a:t>
            </a:r>
          </a:p>
          <a:p>
            <a:r>
              <a:rPr lang="en-US" altLang="en-US" dirty="0" smtClean="0"/>
              <a:t>Therefore, during rapid inflation, it is more difficult to compare revenues, costs, and profits over time in inflation-adjusted (or, real) units.</a:t>
            </a:r>
          </a:p>
          <a:p>
            <a:r>
              <a:rPr lang="en-US" altLang="en-US" dirty="0" smtClean="0"/>
              <a:t>Therefore, it is more likely that people will make mistaken decisions.</a:t>
            </a: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p:txBody>
          <a:bodyPr>
            <a:normAutofit fontScale="90000"/>
          </a:bodyPr>
          <a:lstStyle/>
          <a:p>
            <a:r>
              <a:rPr lang="en-US" altLang="en-US" sz="1800" b="1" dirty="0" smtClean="0">
                <a:solidFill>
                  <a:srgbClr val="C00000"/>
                </a:solidFill>
              </a:rPr>
              <a:t>THE COSTS OF INFLATION:</a:t>
            </a:r>
            <a:br>
              <a:rPr lang="en-US" altLang="en-US" sz="1800" b="1" dirty="0" smtClean="0">
                <a:solidFill>
                  <a:srgbClr val="C00000"/>
                </a:solidFill>
              </a:rPr>
            </a:br>
            <a:r>
              <a:rPr lang="en-US" altLang="en-US" sz="3600" dirty="0" smtClean="0"/>
              <a:t>A </a:t>
            </a:r>
            <a:r>
              <a:rPr lang="en-US" altLang="en-US" sz="3600" dirty="0"/>
              <a:t>Special Cost of </a:t>
            </a:r>
            <a:r>
              <a:rPr lang="en-US" altLang="en-US" sz="3600" i="1" dirty="0"/>
              <a:t>Unexpected</a:t>
            </a:r>
            <a:r>
              <a:rPr lang="en-US" altLang="en-US" sz="3600" dirty="0"/>
              <a:t> Inflation: Arbitrary Redistribution of Wealth</a:t>
            </a:r>
          </a:p>
        </p:txBody>
      </p:sp>
      <p:sp>
        <p:nvSpPr>
          <p:cNvPr id="104451" name="Rectangle 3"/>
          <p:cNvSpPr>
            <a:spLocks noGrp="1" noChangeArrowheads="1"/>
          </p:cNvSpPr>
          <p:nvPr>
            <p:ph idx="1"/>
          </p:nvPr>
        </p:nvSpPr>
        <p:spPr/>
        <p:txBody>
          <a:bodyPr/>
          <a:lstStyle/>
          <a:p>
            <a:pPr>
              <a:lnSpc>
                <a:spcPct val="90000"/>
              </a:lnSpc>
            </a:pPr>
            <a:r>
              <a:rPr lang="en-US" altLang="en-US" dirty="0" smtClean="0">
                <a:solidFill>
                  <a:srgbClr val="0070C0"/>
                </a:solidFill>
              </a:rPr>
              <a:t>When there’s unexpected inflation, lenders lose and borrowers gain</a:t>
            </a:r>
          </a:p>
          <a:p>
            <a:pPr>
              <a:lnSpc>
                <a:spcPct val="90000"/>
              </a:lnSpc>
            </a:pPr>
            <a:r>
              <a:rPr lang="en-US" altLang="en-US" dirty="0" smtClean="0">
                <a:solidFill>
                  <a:srgbClr val="0070C0"/>
                </a:solidFill>
              </a:rPr>
              <a:t>When there’s unexpected deflation, lenders gain and borrowers lose</a:t>
            </a:r>
          </a:p>
          <a:p>
            <a:pPr>
              <a:lnSpc>
                <a:spcPct val="90000"/>
              </a:lnSpc>
            </a:pPr>
            <a:r>
              <a:rPr lang="en-US" altLang="en-US" dirty="0" smtClean="0"/>
              <a:t>These redistributions occur because many loans in the economy are specified in terms of the unit of account: money.</a:t>
            </a:r>
          </a:p>
          <a:p>
            <a:pPr>
              <a:lnSpc>
                <a:spcPct val="90000"/>
              </a:lnSpc>
            </a:pPr>
            <a:r>
              <a:rPr lang="en-US" altLang="en-US" dirty="0" smtClean="0">
                <a:solidFill>
                  <a:srgbClr val="0070C0"/>
                </a:solidFill>
              </a:rPr>
              <a:t>Unexpected inflation/deflation redistributes wealth among the population in a way that has nothing to do with either merit or need.</a:t>
            </a: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Title 1"/>
          <p:cNvSpPr>
            <a:spLocks noGrp="1"/>
          </p:cNvSpPr>
          <p:nvPr>
            <p:ph type="title"/>
          </p:nvPr>
        </p:nvSpPr>
        <p:spPr/>
        <p:txBody>
          <a:bodyPr/>
          <a:lstStyle/>
          <a:p>
            <a:r>
              <a:rPr lang="en-US" altLang="en-US" sz="1800" b="1" dirty="0">
                <a:solidFill>
                  <a:srgbClr val="C00000"/>
                </a:solidFill>
              </a:rPr>
              <a:t>THE COSTS OF INFLATION:</a:t>
            </a:r>
            <a:br>
              <a:rPr lang="en-US" altLang="en-US" sz="1800" b="1" dirty="0">
                <a:solidFill>
                  <a:srgbClr val="C00000"/>
                </a:solidFill>
              </a:rPr>
            </a:br>
            <a:r>
              <a:rPr lang="en-US" altLang="en-US" dirty="0" smtClean="0"/>
              <a:t>If Inflation is Bad, is Deflation Good?</a:t>
            </a:r>
          </a:p>
        </p:txBody>
      </p:sp>
      <p:sp>
        <p:nvSpPr>
          <p:cNvPr id="106499" name="Content Placeholder 2"/>
          <p:cNvSpPr>
            <a:spLocks noGrp="1"/>
          </p:cNvSpPr>
          <p:nvPr>
            <p:ph idx="1"/>
          </p:nvPr>
        </p:nvSpPr>
        <p:spPr/>
        <p:txBody>
          <a:bodyPr/>
          <a:lstStyle/>
          <a:p>
            <a:r>
              <a:rPr lang="en-US" altLang="en-US" dirty="0" smtClean="0"/>
              <a:t>Deflation is negative inflation (or falling prices)</a:t>
            </a:r>
          </a:p>
          <a:p>
            <a:r>
              <a:rPr lang="en-US" altLang="en-US" dirty="0" smtClean="0"/>
              <a:t>The following costs of inflation, are also </a:t>
            </a:r>
            <a:r>
              <a:rPr lang="en-US" altLang="en-US" dirty="0"/>
              <a:t>costs of deflation</a:t>
            </a:r>
            <a:r>
              <a:rPr lang="en-US" altLang="en-US" dirty="0" smtClean="0"/>
              <a:t>:</a:t>
            </a:r>
          </a:p>
          <a:p>
            <a:pPr lvl="1"/>
            <a:r>
              <a:rPr lang="en-US" altLang="en-US" dirty="0" smtClean="0"/>
              <a:t>Menu costs</a:t>
            </a:r>
          </a:p>
          <a:p>
            <a:pPr lvl="1"/>
            <a:r>
              <a:rPr lang="en-US" altLang="en-US" dirty="0" smtClean="0"/>
              <a:t>Relative-price variability and the misallocation of resources</a:t>
            </a:r>
          </a:p>
          <a:p>
            <a:pPr lvl="1"/>
            <a:r>
              <a:rPr lang="en-US" altLang="en-US" dirty="0" smtClean="0"/>
              <a:t>Confusion and inconvenience</a:t>
            </a:r>
          </a:p>
          <a:p>
            <a:pPr lvl="1"/>
            <a:r>
              <a:rPr lang="en-US" altLang="en-US" dirty="0" smtClean="0"/>
              <a:t>Arbitrary redistributions of wealth (unexpected deflation)</a:t>
            </a: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itle 1"/>
          <p:cNvSpPr>
            <a:spLocks noGrp="1"/>
          </p:cNvSpPr>
          <p:nvPr>
            <p:ph type="title"/>
          </p:nvPr>
        </p:nvSpPr>
        <p:spPr/>
        <p:txBody>
          <a:bodyPr/>
          <a:lstStyle/>
          <a:p>
            <a:r>
              <a:rPr lang="en-US" altLang="en-US" sz="1800" b="1" dirty="0">
                <a:solidFill>
                  <a:srgbClr val="C00000"/>
                </a:solidFill>
              </a:rPr>
              <a:t>THE COSTS OF INFLATION:</a:t>
            </a:r>
            <a:br>
              <a:rPr lang="en-US" altLang="en-US" sz="1800" b="1" dirty="0">
                <a:solidFill>
                  <a:srgbClr val="C00000"/>
                </a:solidFill>
              </a:rPr>
            </a:br>
            <a:r>
              <a:rPr lang="en-US" altLang="en-US" dirty="0" smtClean="0"/>
              <a:t>If Inflation is Bad, is Deflation Good?</a:t>
            </a:r>
          </a:p>
        </p:txBody>
      </p:sp>
      <p:sp>
        <p:nvSpPr>
          <p:cNvPr id="107523" name="Content Placeholder 2"/>
          <p:cNvSpPr>
            <a:spLocks noGrp="1"/>
          </p:cNvSpPr>
          <p:nvPr>
            <p:ph idx="1"/>
          </p:nvPr>
        </p:nvSpPr>
        <p:spPr/>
        <p:txBody>
          <a:bodyPr/>
          <a:lstStyle/>
          <a:p>
            <a:r>
              <a:rPr lang="en-US" altLang="en-US" dirty="0" smtClean="0"/>
              <a:t>However, the following costs of inflation are smaller in the case of deflation:</a:t>
            </a:r>
          </a:p>
          <a:p>
            <a:pPr lvl="1"/>
            <a:r>
              <a:rPr lang="en-US" altLang="en-US" dirty="0" err="1" smtClean="0"/>
              <a:t>Shoeleather</a:t>
            </a:r>
            <a:r>
              <a:rPr lang="en-US" altLang="en-US" dirty="0" smtClean="0"/>
              <a:t> costs</a:t>
            </a:r>
          </a:p>
          <a:p>
            <a:pPr lvl="1"/>
            <a:r>
              <a:rPr lang="en-US" altLang="en-US" dirty="0" smtClean="0"/>
              <a:t>Inflation-induced tax distortions</a:t>
            </a:r>
          </a:p>
          <a:p>
            <a:pPr lvl="1"/>
            <a:endParaRPr lang="en-US" altLang="en-US" dirty="0" smtClean="0"/>
          </a:p>
          <a:p>
            <a:r>
              <a:rPr lang="en-US" altLang="en-US" dirty="0" smtClean="0"/>
              <a:t>For this reason, Milton Friedman, an economist we met in an earlier slide, argued that central banks should aim for mild deflation in the long run (</a:t>
            </a:r>
            <a:r>
              <a:rPr lang="en-US" altLang="en-US" dirty="0" smtClean="0">
                <a:solidFill>
                  <a:srgbClr val="C00000"/>
                </a:solidFill>
              </a:rPr>
              <a:t>Friedman Rule</a:t>
            </a:r>
            <a:r>
              <a:rPr lang="en-US" altLang="en-US" dirty="0" smtClean="0"/>
              <a:t>)</a:t>
            </a: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Title 1"/>
          <p:cNvSpPr>
            <a:spLocks noGrp="1"/>
          </p:cNvSpPr>
          <p:nvPr>
            <p:ph type="title"/>
          </p:nvPr>
        </p:nvSpPr>
        <p:spPr/>
        <p:txBody>
          <a:bodyPr/>
          <a:lstStyle/>
          <a:p>
            <a:r>
              <a:rPr lang="en-US" altLang="en-US" sz="1800" b="1" dirty="0">
                <a:solidFill>
                  <a:srgbClr val="C00000"/>
                </a:solidFill>
              </a:rPr>
              <a:t>THE COSTS OF INFLATION:</a:t>
            </a:r>
            <a:br>
              <a:rPr lang="en-US" altLang="en-US" sz="1800" b="1" dirty="0">
                <a:solidFill>
                  <a:srgbClr val="C00000"/>
                </a:solidFill>
              </a:rPr>
            </a:br>
            <a:r>
              <a:rPr lang="en-US" altLang="en-US" dirty="0" smtClean="0"/>
              <a:t>If Inflation is Bad, is Deflation Good?</a:t>
            </a:r>
          </a:p>
        </p:txBody>
      </p:sp>
      <p:sp>
        <p:nvSpPr>
          <p:cNvPr id="108547" name="Content Placeholder 2"/>
          <p:cNvSpPr>
            <a:spLocks noGrp="1"/>
          </p:cNvSpPr>
          <p:nvPr>
            <p:ph idx="1"/>
          </p:nvPr>
        </p:nvSpPr>
        <p:spPr/>
        <p:txBody>
          <a:bodyPr/>
          <a:lstStyle/>
          <a:p>
            <a:r>
              <a:rPr lang="en-US" altLang="en-US" dirty="0" smtClean="0"/>
              <a:t>Recall that nominal interest rate = real interest rate + inflation</a:t>
            </a:r>
          </a:p>
          <a:p>
            <a:r>
              <a:rPr lang="en-US" altLang="en-US" dirty="0" smtClean="0"/>
              <a:t>The </a:t>
            </a:r>
            <a:r>
              <a:rPr lang="en-US" altLang="en-US" dirty="0" smtClean="0">
                <a:solidFill>
                  <a:srgbClr val="FF0000"/>
                </a:solidFill>
              </a:rPr>
              <a:t>Friedman Rule </a:t>
            </a:r>
            <a:r>
              <a:rPr lang="en-US" altLang="en-US" dirty="0" smtClean="0"/>
              <a:t>argues that, to keep </a:t>
            </a:r>
            <a:r>
              <a:rPr lang="en-US" altLang="en-US" dirty="0" err="1" smtClean="0"/>
              <a:t>shoeleather</a:t>
            </a:r>
            <a:r>
              <a:rPr lang="en-US" altLang="en-US" dirty="0" smtClean="0"/>
              <a:t> costs low, we should set nominal interest rate = 0. </a:t>
            </a:r>
          </a:p>
          <a:p>
            <a:pPr lvl="1"/>
            <a:r>
              <a:rPr lang="en-US" altLang="en-US" dirty="0" smtClean="0"/>
              <a:t>Therefore, real interest rate + inflation = 0.</a:t>
            </a:r>
          </a:p>
          <a:p>
            <a:pPr lvl="1"/>
            <a:r>
              <a:rPr lang="en-US" altLang="en-US" dirty="0" smtClean="0"/>
              <a:t>Therefore, inflation = – real interest rate, which is usually negative</a:t>
            </a:r>
          </a:p>
          <a:p>
            <a:pPr lvl="1"/>
            <a:r>
              <a:rPr lang="en-US" altLang="en-US" dirty="0" smtClean="0"/>
              <a:t>So, to set the nominal interest rate at zero, we should aim for mild </a:t>
            </a:r>
            <a:r>
              <a:rPr lang="en-US" altLang="en-US" i="1" dirty="0" smtClean="0"/>
              <a:t>deflation</a:t>
            </a:r>
            <a:r>
              <a:rPr lang="en-US" altLang="en-US" dirty="0" smtClean="0"/>
              <a:t>.</a:t>
            </a: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Title 1"/>
          <p:cNvSpPr>
            <a:spLocks noGrp="1"/>
          </p:cNvSpPr>
          <p:nvPr>
            <p:ph type="title"/>
          </p:nvPr>
        </p:nvSpPr>
        <p:spPr/>
        <p:txBody>
          <a:bodyPr/>
          <a:lstStyle/>
          <a:p>
            <a:r>
              <a:rPr lang="en-US" altLang="en-US" sz="1800" b="1" dirty="0">
                <a:solidFill>
                  <a:srgbClr val="C00000"/>
                </a:solidFill>
              </a:rPr>
              <a:t>THE COSTS OF INFLATION:</a:t>
            </a:r>
            <a:r>
              <a:rPr lang="en-US" altLang="en-US" b="1" dirty="0">
                <a:solidFill>
                  <a:srgbClr val="C00000"/>
                </a:solidFill>
              </a:rPr>
              <a:t/>
            </a:r>
            <a:br>
              <a:rPr lang="en-US" altLang="en-US" b="1" dirty="0">
                <a:solidFill>
                  <a:srgbClr val="C00000"/>
                </a:solidFill>
              </a:rPr>
            </a:br>
            <a:r>
              <a:rPr lang="en-US" altLang="en-US" dirty="0" smtClean="0"/>
              <a:t>If Inflation is Bad, is Deflation Good?</a:t>
            </a:r>
          </a:p>
        </p:txBody>
      </p:sp>
      <p:sp>
        <p:nvSpPr>
          <p:cNvPr id="108547" name="Content Placeholder 2"/>
          <p:cNvSpPr>
            <a:spLocks noGrp="1"/>
          </p:cNvSpPr>
          <p:nvPr>
            <p:ph idx="1"/>
          </p:nvPr>
        </p:nvSpPr>
        <p:spPr/>
        <p:txBody>
          <a:bodyPr/>
          <a:lstStyle/>
          <a:p>
            <a:r>
              <a:rPr lang="en-US" altLang="en-US" dirty="0" smtClean="0"/>
              <a:t>The Friedman Rule’s support of deflation applies in the long run. </a:t>
            </a:r>
          </a:p>
          <a:p>
            <a:r>
              <a:rPr lang="en-US" altLang="en-US" dirty="0" smtClean="0"/>
              <a:t>In the short-run, deflation may be the symptom of a sick economy</a:t>
            </a:r>
          </a:p>
        </p:txBody>
      </p:sp>
    </p:spTree>
    <p:extLst>
      <p:ext uri="{BB962C8B-B14F-4D97-AF65-F5344CB8AC3E}">
        <p14:creationId xmlns:p14="http://schemas.microsoft.com/office/powerpoint/2010/main" val="872969187"/>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p:txBody>
          <a:bodyPr/>
          <a:lstStyle/>
          <a:p>
            <a:r>
              <a:rPr lang="en-US" altLang="en-US" sz="1800" b="1" dirty="0" smtClean="0">
                <a:solidFill>
                  <a:srgbClr val="C00000"/>
                </a:solidFill>
              </a:rPr>
              <a:t>THE COSTS OF INFLATION:</a:t>
            </a:r>
            <a:br>
              <a:rPr lang="en-US" altLang="en-US" sz="1800" b="1" dirty="0" smtClean="0">
                <a:solidFill>
                  <a:srgbClr val="C00000"/>
                </a:solidFill>
              </a:rPr>
            </a:br>
            <a:r>
              <a:rPr lang="en-US" altLang="en-US" sz="3200" dirty="0" smtClean="0"/>
              <a:t>Bonus: How </a:t>
            </a:r>
            <a:r>
              <a:rPr lang="en-US" altLang="en-US" sz="3200" dirty="0"/>
              <a:t>to protect your savings from inflation</a:t>
            </a:r>
          </a:p>
        </p:txBody>
      </p:sp>
      <p:sp>
        <p:nvSpPr>
          <p:cNvPr id="74755" name="Rectangle 3"/>
          <p:cNvSpPr>
            <a:spLocks noGrp="1" noChangeArrowheads="1"/>
          </p:cNvSpPr>
          <p:nvPr>
            <p:ph idx="1"/>
          </p:nvPr>
        </p:nvSpPr>
        <p:spPr/>
        <p:txBody>
          <a:bodyPr>
            <a:normAutofit lnSpcReduction="10000"/>
          </a:bodyPr>
          <a:lstStyle/>
          <a:p>
            <a:pPr>
              <a:lnSpc>
                <a:spcPct val="90000"/>
              </a:lnSpc>
              <a:defRPr/>
            </a:pPr>
            <a:r>
              <a:rPr lang="en-US" altLang="en-US" dirty="0" smtClean="0"/>
              <a:t>You can lend money to the US government without taking any inflation risk!</a:t>
            </a:r>
          </a:p>
          <a:p>
            <a:pPr lvl="1">
              <a:lnSpc>
                <a:spcPct val="90000"/>
              </a:lnSpc>
              <a:defRPr/>
            </a:pPr>
            <a:r>
              <a:rPr lang="en-US" altLang="en-US" dirty="0" smtClean="0"/>
              <a:t>The U.S. Treasury sells inflation-protected bonds. </a:t>
            </a:r>
          </a:p>
          <a:p>
            <a:pPr lvl="1">
              <a:lnSpc>
                <a:spcPct val="90000"/>
              </a:lnSpc>
              <a:defRPr/>
            </a:pPr>
            <a:r>
              <a:rPr lang="en-US" altLang="en-US" dirty="0" smtClean="0"/>
              <a:t>For these bonds, both interest payments and the principal that is repaid when the bond matures are adjusted for inflation.</a:t>
            </a:r>
          </a:p>
          <a:p>
            <a:pPr lvl="1">
              <a:lnSpc>
                <a:spcPct val="90000"/>
              </a:lnSpc>
              <a:defRPr/>
            </a:pPr>
            <a:r>
              <a:rPr lang="en-US" altLang="en-US" dirty="0" smtClean="0"/>
              <a:t>So, buyers of these bonds are protected from inflation</a:t>
            </a:r>
          </a:p>
          <a:p>
            <a:pPr lvl="1">
              <a:lnSpc>
                <a:spcPct val="90000"/>
              </a:lnSpc>
              <a:defRPr/>
            </a:pPr>
            <a:r>
              <a:rPr lang="en-US" altLang="en-US" dirty="0" smtClean="0"/>
              <a:t>These bonds are of two types:</a:t>
            </a:r>
          </a:p>
          <a:p>
            <a:pPr lvl="2">
              <a:lnSpc>
                <a:spcPct val="90000"/>
              </a:lnSpc>
              <a:defRPr/>
            </a:pPr>
            <a:r>
              <a:rPr lang="en-US" altLang="en-US" dirty="0" smtClean="0"/>
              <a:t>Treasury Inflation-Protected Securities (</a:t>
            </a:r>
            <a:r>
              <a:rPr lang="en-US" altLang="en-US" dirty="0" smtClean="0">
                <a:hlinkClick r:id="rId3"/>
              </a:rPr>
              <a:t>TIPS</a:t>
            </a:r>
            <a:r>
              <a:rPr lang="en-US" altLang="en-US" dirty="0" smtClean="0"/>
              <a:t>)</a:t>
            </a:r>
          </a:p>
          <a:p>
            <a:pPr lvl="2">
              <a:lnSpc>
                <a:spcPct val="90000"/>
              </a:lnSpc>
              <a:defRPr/>
            </a:pPr>
            <a:r>
              <a:rPr lang="en-US" altLang="en-US" dirty="0" smtClean="0">
                <a:hlinkClick r:id="rId4"/>
              </a:rPr>
              <a:t>I Savings</a:t>
            </a:r>
            <a:r>
              <a:rPr lang="en-US" altLang="en-US" dirty="0" smtClean="0"/>
              <a:t> bonds</a:t>
            </a:r>
          </a:p>
          <a:p>
            <a:pPr lvl="2">
              <a:lnSpc>
                <a:spcPct val="90000"/>
              </a:lnSpc>
              <a:defRPr/>
            </a:pPr>
            <a:r>
              <a:rPr lang="en-US" altLang="en-US" dirty="0" smtClean="0"/>
              <a:t>These bonds can be bought directly from </a:t>
            </a:r>
            <a:r>
              <a:rPr lang="en-US" altLang="en-US" dirty="0" smtClean="0">
                <a:hlinkClick r:id="rId5"/>
              </a:rPr>
              <a:t>www.treasurydirect.gov</a:t>
            </a:r>
            <a:r>
              <a:rPr lang="en-US" altLang="en-US" dirty="0" smtClean="0"/>
              <a:t> </a:t>
            </a:r>
          </a:p>
          <a:p>
            <a:pPr>
              <a:lnSpc>
                <a:spcPct val="90000"/>
              </a:lnSpc>
              <a:defRPr/>
            </a:pPr>
            <a:r>
              <a:rPr lang="en-US" altLang="en-US" dirty="0" smtClean="0"/>
              <a:t>Inflation-indexed bonds are also sold by foreign governments and by private corporations</a:t>
            </a: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Any Questions?</a:t>
            </a:r>
            <a:endParaRPr lang="en-US" dirty="0"/>
          </a:p>
        </p:txBody>
      </p:sp>
      <p:pic>
        <p:nvPicPr>
          <p:cNvPr id="4" name="Picture 4" descr="AskQuestio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6775" y="1219200"/>
            <a:ext cx="2716403"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65644207"/>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p:txBody>
          <a:bodyPr/>
          <a:lstStyle/>
          <a:p>
            <a:r>
              <a:rPr lang="en-US" altLang="en-US" smtClean="0"/>
              <a:t>Summary</a:t>
            </a:r>
            <a:endParaRPr lang="en-US" altLang="en-US" smtClean="0">
              <a:latin typeface="Tahoma" panose="020B0604030504040204" pitchFamily="34" charset="0"/>
            </a:endParaRPr>
          </a:p>
        </p:txBody>
      </p:sp>
      <p:sp>
        <p:nvSpPr>
          <p:cNvPr id="111619" name="Rectangle 3"/>
          <p:cNvSpPr>
            <a:spLocks noGrp="1" noChangeArrowheads="1"/>
          </p:cNvSpPr>
          <p:nvPr>
            <p:ph idx="1"/>
          </p:nvPr>
        </p:nvSpPr>
        <p:spPr/>
        <p:txBody>
          <a:bodyPr/>
          <a:lstStyle/>
          <a:p>
            <a:r>
              <a:rPr lang="en-US" altLang="en-US" smtClean="0"/>
              <a:t>The overall level of prices in an economy adjusts to bring money supply and money demand into balance.</a:t>
            </a:r>
          </a:p>
          <a:p>
            <a:r>
              <a:rPr lang="en-US" altLang="en-US" smtClean="0"/>
              <a:t>When the central bank increases the supply of money, it causes the price level to rise.</a:t>
            </a:r>
          </a:p>
          <a:p>
            <a:r>
              <a:rPr lang="en-US" altLang="en-US" smtClean="0"/>
              <a:t>Persistent growth in the quantity of money supplied leads to continuing inflation.</a:t>
            </a:r>
          </a:p>
        </p:txBody>
      </p:sp>
      <p:sp>
        <p:nvSpPr>
          <p:cNvPr id="111620" name="Line 4"/>
          <p:cNvSpPr>
            <a:spLocks noChangeShapeType="1"/>
          </p:cNvSpPr>
          <p:nvPr/>
        </p:nvSpPr>
        <p:spPr bwMode="auto">
          <a:xfrm>
            <a:off x="1997075" y="1108075"/>
            <a:ext cx="8293100" cy="0"/>
          </a:xfrm>
          <a:prstGeom prst="line">
            <a:avLst/>
          </a:prstGeom>
          <a:noFill/>
          <a:ln w="12700">
            <a:solidFill>
              <a:srgbClr val="FFFFCC"/>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transition>
    <p:zoom/>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US" altLang="en-US" dirty="0" smtClean="0"/>
              <a:t>Introduction: Inflation in Germany</a:t>
            </a:r>
            <a:endParaRPr lang="en-US" altLang="en-US" dirty="0" smtClean="0">
              <a:latin typeface="Tahoma" panose="020B0604030504040204" pitchFamily="34" charset="0"/>
            </a:endParaRPr>
          </a:p>
        </p:txBody>
      </p:sp>
      <p:sp>
        <p:nvSpPr>
          <p:cNvPr id="28675" name="Rectangle 3"/>
          <p:cNvSpPr>
            <a:spLocks noGrp="1" noChangeArrowheads="1"/>
          </p:cNvSpPr>
          <p:nvPr>
            <p:ph idx="1"/>
          </p:nvPr>
        </p:nvSpPr>
        <p:spPr/>
        <p:txBody>
          <a:bodyPr/>
          <a:lstStyle/>
          <a:p>
            <a:r>
              <a:rPr lang="en-US" altLang="en-US" dirty="0" smtClean="0"/>
              <a:t>Hyperinflation refers to very high rates of inflation, usually more than 50 percent per </a:t>
            </a:r>
            <a:r>
              <a:rPr lang="en-US" altLang="en-US" i="1" dirty="0" smtClean="0"/>
              <a:t>month</a:t>
            </a:r>
          </a:p>
          <a:p>
            <a:pPr lvl="1"/>
            <a:r>
              <a:rPr lang="en-US" altLang="en-US" dirty="0" smtClean="0"/>
              <a:t>At such rates, prices increase more than 100-fold in one </a:t>
            </a:r>
            <a:r>
              <a:rPr lang="en-US" altLang="en-US" i="1" dirty="0" smtClean="0"/>
              <a:t>year</a:t>
            </a:r>
          </a:p>
          <a:p>
            <a:r>
              <a:rPr lang="en-US" altLang="en-US" dirty="0" smtClean="0"/>
              <a:t>Germany experienced hyperinflation in the 1920s.</a:t>
            </a:r>
          </a:p>
          <a:p>
            <a:pPr lvl="1"/>
            <a:r>
              <a:rPr lang="en-US" altLang="en-US" dirty="0" smtClean="0"/>
              <a:t>The price of a newspaper rose from 0.30 mark in January 1921 to 70,000,000 marks in November 1923, less than three years later</a:t>
            </a: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p:txBody>
          <a:bodyPr/>
          <a:lstStyle/>
          <a:p>
            <a:r>
              <a:rPr lang="en-US" altLang="en-US" smtClean="0"/>
              <a:t>Summary</a:t>
            </a:r>
            <a:endParaRPr lang="en-US" altLang="en-US" smtClean="0">
              <a:latin typeface="Tahoma" panose="020B0604030504040204" pitchFamily="34" charset="0"/>
            </a:endParaRPr>
          </a:p>
        </p:txBody>
      </p:sp>
      <p:sp>
        <p:nvSpPr>
          <p:cNvPr id="113667" name="Rectangle 3"/>
          <p:cNvSpPr>
            <a:spLocks noGrp="1" noChangeArrowheads="1"/>
          </p:cNvSpPr>
          <p:nvPr>
            <p:ph idx="1"/>
          </p:nvPr>
        </p:nvSpPr>
        <p:spPr/>
        <p:txBody>
          <a:bodyPr/>
          <a:lstStyle/>
          <a:p>
            <a:r>
              <a:rPr lang="en-US" altLang="en-US" smtClean="0"/>
              <a:t>The principle of money neutrality asserts that changes in the quantity of money influence nominal variables but not real variables. </a:t>
            </a:r>
          </a:p>
          <a:p>
            <a:r>
              <a:rPr lang="en-US" altLang="en-US" smtClean="0"/>
              <a:t>A government can pay for its spending simply by printing more money. </a:t>
            </a:r>
          </a:p>
          <a:p>
            <a:r>
              <a:rPr lang="en-US" altLang="en-US" smtClean="0"/>
              <a:t>This can result in an “inflation tax” and hyperinflation.</a:t>
            </a:r>
          </a:p>
        </p:txBody>
      </p:sp>
      <p:sp>
        <p:nvSpPr>
          <p:cNvPr id="113668" name="Line 4"/>
          <p:cNvSpPr>
            <a:spLocks noChangeShapeType="1"/>
          </p:cNvSpPr>
          <p:nvPr/>
        </p:nvSpPr>
        <p:spPr bwMode="auto">
          <a:xfrm>
            <a:off x="1997075" y="1108075"/>
            <a:ext cx="8293100" cy="0"/>
          </a:xfrm>
          <a:prstGeom prst="line">
            <a:avLst/>
          </a:prstGeom>
          <a:noFill/>
          <a:ln w="12700">
            <a:solidFill>
              <a:srgbClr val="FFFFCC"/>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p:txBody>
          <a:bodyPr/>
          <a:lstStyle/>
          <a:p>
            <a:r>
              <a:rPr lang="en-US" altLang="en-US" smtClean="0"/>
              <a:t>Summary</a:t>
            </a:r>
            <a:endParaRPr lang="en-US" altLang="en-US" smtClean="0">
              <a:latin typeface="Tahoma" panose="020B0604030504040204" pitchFamily="34" charset="0"/>
            </a:endParaRPr>
          </a:p>
        </p:txBody>
      </p:sp>
      <p:sp>
        <p:nvSpPr>
          <p:cNvPr id="115715" name="Rectangle 3"/>
          <p:cNvSpPr>
            <a:spLocks noGrp="1" noChangeArrowheads="1"/>
          </p:cNvSpPr>
          <p:nvPr>
            <p:ph idx="1"/>
          </p:nvPr>
        </p:nvSpPr>
        <p:spPr/>
        <p:txBody>
          <a:bodyPr/>
          <a:lstStyle/>
          <a:p>
            <a:r>
              <a:rPr lang="en-US" altLang="en-US" smtClean="0"/>
              <a:t>According to the Fisher effect, when the inflation rate rises, the nominal interest rate rises by the same amount, and the real interest rate stays the same.</a:t>
            </a:r>
          </a:p>
          <a:p>
            <a:r>
              <a:rPr lang="en-US" altLang="en-US" smtClean="0"/>
              <a:t>Many people think that inflation makes them poorer because it raises the cost of what they buy.</a:t>
            </a:r>
          </a:p>
          <a:p>
            <a:r>
              <a:rPr lang="en-US" altLang="en-US" smtClean="0"/>
              <a:t>This view is a fallacy because inflation also raises nominal incomes.</a:t>
            </a:r>
          </a:p>
        </p:txBody>
      </p:sp>
      <p:sp>
        <p:nvSpPr>
          <p:cNvPr id="115716" name="Line 4"/>
          <p:cNvSpPr>
            <a:spLocks noChangeShapeType="1"/>
          </p:cNvSpPr>
          <p:nvPr/>
        </p:nvSpPr>
        <p:spPr bwMode="auto">
          <a:xfrm>
            <a:off x="1997075" y="1108075"/>
            <a:ext cx="8293100" cy="0"/>
          </a:xfrm>
          <a:prstGeom prst="line">
            <a:avLst/>
          </a:prstGeom>
          <a:noFill/>
          <a:ln w="12700">
            <a:solidFill>
              <a:srgbClr val="FFFFCC"/>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p:txBody>
          <a:bodyPr/>
          <a:lstStyle/>
          <a:p>
            <a:r>
              <a:rPr lang="en-US" altLang="en-US" smtClean="0"/>
              <a:t>Summary</a:t>
            </a:r>
            <a:endParaRPr lang="en-US" altLang="en-US" smtClean="0">
              <a:latin typeface="Tahoma" panose="020B0604030504040204" pitchFamily="34" charset="0"/>
            </a:endParaRPr>
          </a:p>
        </p:txBody>
      </p:sp>
      <p:sp>
        <p:nvSpPr>
          <p:cNvPr id="117763" name="Rectangle 3"/>
          <p:cNvSpPr>
            <a:spLocks noGrp="1" noChangeArrowheads="1"/>
          </p:cNvSpPr>
          <p:nvPr>
            <p:ph idx="1"/>
          </p:nvPr>
        </p:nvSpPr>
        <p:spPr/>
        <p:txBody>
          <a:bodyPr/>
          <a:lstStyle/>
          <a:p>
            <a:r>
              <a:rPr lang="en-US" altLang="en-US" smtClean="0"/>
              <a:t>Economists have identified six costs of inflation:</a:t>
            </a:r>
            <a:endParaRPr lang="en-US" altLang="en-US" i="1" smtClean="0"/>
          </a:p>
          <a:p>
            <a:pPr lvl="1"/>
            <a:r>
              <a:rPr lang="en-US" altLang="en-US" smtClean="0"/>
              <a:t>Shoeleather costs</a:t>
            </a:r>
          </a:p>
          <a:p>
            <a:pPr lvl="1"/>
            <a:r>
              <a:rPr lang="en-US" altLang="en-US" smtClean="0"/>
              <a:t>Menu costs</a:t>
            </a:r>
          </a:p>
          <a:p>
            <a:pPr lvl="1"/>
            <a:r>
              <a:rPr lang="en-US" altLang="en-US" smtClean="0"/>
              <a:t>Increased variability of relative prices </a:t>
            </a:r>
          </a:p>
          <a:p>
            <a:pPr lvl="1"/>
            <a:r>
              <a:rPr lang="en-US" altLang="en-US" smtClean="0"/>
              <a:t>Unintended tax liability changes</a:t>
            </a:r>
          </a:p>
          <a:p>
            <a:pPr lvl="1"/>
            <a:r>
              <a:rPr lang="en-US" altLang="en-US" smtClean="0"/>
              <a:t>Confusion and inconvenience</a:t>
            </a:r>
          </a:p>
          <a:p>
            <a:pPr lvl="1"/>
            <a:r>
              <a:rPr lang="en-US" altLang="en-US" smtClean="0"/>
              <a:t>Arbitrary redistributions of wealth</a:t>
            </a:r>
            <a:endParaRPr lang="en-US" altLang="en-US" i="1" smtClean="0"/>
          </a:p>
          <a:p>
            <a:endParaRPr lang="en-US" altLang="en-US" i="1" smtClean="0"/>
          </a:p>
        </p:txBody>
      </p:sp>
      <p:sp>
        <p:nvSpPr>
          <p:cNvPr id="117764" name="Line 4"/>
          <p:cNvSpPr>
            <a:spLocks noChangeShapeType="1"/>
          </p:cNvSpPr>
          <p:nvPr/>
        </p:nvSpPr>
        <p:spPr bwMode="auto">
          <a:xfrm>
            <a:off x="1997075" y="1108075"/>
            <a:ext cx="8293100" cy="0"/>
          </a:xfrm>
          <a:prstGeom prst="line">
            <a:avLst/>
          </a:prstGeom>
          <a:noFill/>
          <a:ln w="12700">
            <a:solidFill>
              <a:srgbClr val="FFFFCC"/>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p:txBody>
          <a:bodyPr/>
          <a:lstStyle/>
          <a:p>
            <a:r>
              <a:rPr lang="en-US" altLang="en-US" smtClean="0"/>
              <a:t>Summary</a:t>
            </a:r>
          </a:p>
        </p:txBody>
      </p:sp>
      <p:sp>
        <p:nvSpPr>
          <p:cNvPr id="119811" name="Rectangle 3"/>
          <p:cNvSpPr>
            <a:spLocks noGrp="1" noChangeArrowheads="1"/>
          </p:cNvSpPr>
          <p:nvPr>
            <p:ph idx="1"/>
          </p:nvPr>
        </p:nvSpPr>
        <p:spPr/>
        <p:txBody>
          <a:bodyPr/>
          <a:lstStyle/>
          <a:p>
            <a:r>
              <a:rPr lang="en-US" altLang="en-US" smtClean="0"/>
              <a:t>When banks loan out their deposits, they increase the quantity of money in the economy.</a:t>
            </a:r>
          </a:p>
          <a:p>
            <a:r>
              <a:rPr lang="en-US" altLang="en-US" smtClean="0"/>
              <a:t>Because the Fed cannot control the amount bankers choose to lend or the amount households choose to deposit in banks, the Fed’s control of the money supply is imperfect.</a:t>
            </a:r>
          </a:p>
        </p:txBody>
      </p:sp>
      <p:sp>
        <p:nvSpPr>
          <p:cNvPr id="119812" name="Line 4"/>
          <p:cNvSpPr>
            <a:spLocks noChangeShapeType="1"/>
          </p:cNvSpPr>
          <p:nvPr/>
        </p:nvSpPr>
        <p:spPr bwMode="auto">
          <a:xfrm>
            <a:off x="1997075" y="1108075"/>
            <a:ext cx="8293100" cy="0"/>
          </a:xfrm>
          <a:prstGeom prst="line">
            <a:avLst/>
          </a:prstGeom>
          <a:noFill/>
          <a:ln w="12700">
            <a:solidFill>
              <a:srgbClr val="FFFFCC"/>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US" altLang="en-US" dirty="0" smtClean="0"/>
              <a:t>Introduction: Inflation in Germany</a:t>
            </a:r>
          </a:p>
        </p:txBody>
      </p:sp>
      <p:sp>
        <p:nvSpPr>
          <p:cNvPr id="30723" name="Rectangle 3"/>
          <p:cNvSpPr>
            <a:spLocks noGrp="1" noChangeArrowheads="1"/>
          </p:cNvSpPr>
          <p:nvPr>
            <p:ph idx="1"/>
          </p:nvPr>
        </p:nvSpPr>
        <p:spPr/>
        <p:txBody>
          <a:bodyPr/>
          <a:lstStyle/>
          <a:p>
            <a:pPr>
              <a:lnSpc>
                <a:spcPct val="90000"/>
              </a:lnSpc>
            </a:pPr>
            <a:r>
              <a:rPr lang="en-US" altLang="en-US" dirty="0" smtClean="0"/>
              <a:t>This does not mean that Germans suddenly felt that newspapers were incredibly wonderful things!</a:t>
            </a:r>
          </a:p>
          <a:p>
            <a:pPr>
              <a:lnSpc>
                <a:spcPct val="90000"/>
              </a:lnSpc>
            </a:pPr>
            <a:r>
              <a:rPr lang="en-US" altLang="en-US" dirty="0" smtClean="0"/>
              <a:t>Instead, what this means is that money became less valuable to Germans.</a:t>
            </a:r>
          </a:p>
          <a:p>
            <a:pPr>
              <a:lnSpc>
                <a:spcPct val="90000"/>
              </a:lnSpc>
            </a:pPr>
            <a:endParaRPr lang="en-US" altLang="en-US" dirty="0" smtClean="0"/>
          </a:p>
          <a:p>
            <a:pPr>
              <a:lnSpc>
                <a:spcPct val="90000"/>
              </a:lnSpc>
            </a:pPr>
            <a:r>
              <a:rPr lang="en-US" altLang="en-US" dirty="0" smtClean="0"/>
              <a:t>We see from this example that price increases have more to do with the value of money than with the value of goods.</a:t>
            </a:r>
          </a:p>
          <a:p>
            <a:pPr>
              <a:lnSpc>
                <a:spcPct val="90000"/>
              </a:lnSpc>
            </a:pPr>
            <a:r>
              <a:rPr lang="en-US" altLang="en-US" dirty="0" smtClean="0"/>
              <a:t>Therefore, if we understand the value of money, we will understand the prices of goods</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1717</TotalTime>
  <Words>5364</Words>
  <Application>Microsoft Office PowerPoint</Application>
  <PresentationFormat>Widescreen</PresentationFormat>
  <Paragraphs>643</Paragraphs>
  <Slides>83</Slides>
  <Notes>48</Notes>
  <HiddenSlides>3</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83</vt:i4>
      </vt:variant>
    </vt:vector>
  </HeadingPairs>
  <TitlesOfParts>
    <vt:vector size="92" baseType="lpstr">
      <vt:lpstr>Arial</vt:lpstr>
      <vt:lpstr>Calibri</vt:lpstr>
      <vt:lpstr>Calibri Light</vt:lpstr>
      <vt:lpstr>Cambria Math</vt:lpstr>
      <vt:lpstr>Symbol</vt:lpstr>
      <vt:lpstr>Tahoma</vt:lpstr>
      <vt:lpstr>Times New Roman</vt:lpstr>
      <vt:lpstr>Office Theme</vt:lpstr>
      <vt:lpstr>Image</vt:lpstr>
      <vt:lpstr>12</vt:lpstr>
      <vt:lpstr>Things You Need to Know to Understand This Chapter</vt:lpstr>
      <vt:lpstr>Money Growth and Inflation</vt:lpstr>
      <vt:lpstr>Money Growth and Inflation</vt:lpstr>
      <vt:lpstr>Recap: The Meaning of Money</vt:lpstr>
      <vt:lpstr>Recap: Price Level and Inflation</vt:lpstr>
      <vt:lpstr>Introduction: Inflation in the U.S.</vt:lpstr>
      <vt:lpstr>Introduction: Inflation in Germany</vt:lpstr>
      <vt:lpstr>Introduction: Inflation in Germany</vt:lpstr>
      <vt:lpstr>The Classical Theory of Inflation</vt:lpstr>
      <vt:lpstr>Focus on the reasons for simultaneous and similar changes in all prices</vt:lpstr>
      <vt:lpstr>Focus on the reasons for simultaneous and similar changes in all prices</vt:lpstr>
      <vt:lpstr>Imagine a market where people buy and sell money</vt:lpstr>
      <vt:lpstr>THE CLASSICAL THEORY OF INFLATION: The Level of Prices and the Value of Money</vt:lpstr>
      <vt:lpstr>THE CLASSICAL THEORY OF INFLATION: Money Supply, Money Demand, and Monetary Equilibrium</vt:lpstr>
      <vt:lpstr>THE CLASSICAL THEORY OF INFLATION: Money Supply, Money Demand, and Monetary Equilibrium</vt:lpstr>
      <vt:lpstr>THE CLASSICAL THEORY OF INFLATION: Money Supply, Money Demand, and Monetary Equilibrium</vt:lpstr>
      <vt:lpstr>THE CLASSICAL THEORY OF INFLATION: Money Supply, Money Demand, and Monetary Equilibrium</vt:lpstr>
      <vt:lpstr>THE CLASSICAL THEORY OF INFLATION: Money Supply, Money Demand, and Monetary Equilibrium</vt:lpstr>
      <vt:lpstr>Money Demand</vt:lpstr>
      <vt:lpstr>THE CLASSICAL THEORY OF INFLATION: Money Supply, Money Demand, and Monetary Equilibrium</vt:lpstr>
      <vt:lpstr>Figure 1 Money Supply, Money Demand, and the Equilibrium Price Level</vt:lpstr>
      <vt:lpstr>THE CLASSICAL THEORY OF INFLATION: The Effects of Monetary Injection</vt:lpstr>
      <vt:lpstr>The Quantity Theory of Money</vt:lpstr>
      <vt:lpstr>Increase in long-run GDP</vt:lpstr>
      <vt:lpstr>The Price Level in the Long Run: Summary</vt:lpstr>
      <vt:lpstr>THE CLASSICAL THEORY OF INFLATION: The Adjustment Process</vt:lpstr>
      <vt:lpstr>THE CLASSICAL THEORY OF INFLATION: The Adjustment Process</vt:lpstr>
      <vt:lpstr>The Quantity Theory of Money</vt:lpstr>
      <vt:lpstr>THE CLASSICAL THEORY OF INFLATION: The Classical Dichotomy</vt:lpstr>
      <vt:lpstr>THE CLASSICAL THEORY OF INFLATION: Monetary Neutrality</vt:lpstr>
      <vt:lpstr>THE CLASSICAL THEORY OF INFLATION: Monetary Neutrality</vt:lpstr>
      <vt:lpstr>THE CLASSICAL THEORY OF INFLATION: Velocity and the Quantity Equation</vt:lpstr>
      <vt:lpstr>THE CLASSICAL THEORY OF INFLATION: Velocity and the Quantity Equation</vt:lpstr>
      <vt:lpstr>THE CLASSICAL THEORY OF INFLATION: Velocity and the Quantity Equation</vt:lpstr>
      <vt:lpstr>THE CLASSICAL THEORY OF INFLATION: Velocity and the Quantity Equation</vt:lpstr>
      <vt:lpstr>THE CLASSICAL THEORY OF INFLATION: Velocity and the Quantity Equation</vt:lpstr>
      <vt:lpstr>Figure 3: Nominal GDP, the Quantity of Money, and the Velocity of Money</vt:lpstr>
      <vt:lpstr>THE CLASSICAL THEORY OF INFLATION: Velocity and the Quantity Equation</vt:lpstr>
      <vt:lpstr>Video</vt:lpstr>
      <vt:lpstr>The evidence on the quantity theory of money</vt:lpstr>
      <vt:lpstr>CASE STUDY: Money and Prices during Four Hyperinflations</vt:lpstr>
      <vt:lpstr>Figure 4 Money and Prices During Four Hyperinflations</vt:lpstr>
      <vt:lpstr>Figure 4 Money and Prices During Four Hyperinflations</vt:lpstr>
      <vt:lpstr>THE CLASSICAL THEORY OF INFLATION: The Inflation Tax</vt:lpstr>
      <vt:lpstr>Hyperinflation in Zimbabwe</vt:lpstr>
      <vt:lpstr>Hyperinflation in Zimbabwe</vt:lpstr>
      <vt:lpstr>Hyperinflation in Zimbabwe</vt:lpstr>
      <vt:lpstr>Hyperinflation in Zimbabwe</vt:lpstr>
      <vt:lpstr>Hyperinflation in Zimbabwe</vt:lpstr>
      <vt:lpstr>Hyperinflation in Zimbabwe</vt:lpstr>
      <vt:lpstr>Quantity Theory in Normal Times</vt:lpstr>
      <vt:lpstr>Quantity Theory in Normal Times</vt:lpstr>
      <vt:lpstr>PowerPoint Presentation</vt:lpstr>
      <vt:lpstr>THE CLASSICAL THEORY OF INFLATION: The Fisher Effect</vt:lpstr>
      <vt:lpstr>Figure 5: The Nominal Interest Rate and the Inflation Rate</vt:lpstr>
      <vt:lpstr>The Costs of Inflation</vt:lpstr>
      <vt:lpstr>THE COSTS OF INFLATION: A Common Fallacy</vt:lpstr>
      <vt:lpstr>THE COSTS OF INFLATION</vt:lpstr>
      <vt:lpstr>Costs of Inflation</vt:lpstr>
      <vt:lpstr>THE COSTS OF INFLATION: Shoeleather Costs</vt:lpstr>
      <vt:lpstr>THE COSTS OF INFLATION: Shoeleather Costs</vt:lpstr>
      <vt:lpstr>THE COSTS OF INFLATION: Menu Costs</vt:lpstr>
      <vt:lpstr>Menu Costs, IRL</vt:lpstr>
      <vt:lpstr>Menu Costs, IRL</vt:lpstr>
      <vt:lpstr>THE COSTS OF INFLATION: Relative-Price Variability and the Misallocation of Resources</vt:lpstr>
      <vt:lpstr>THE COSTS OF INFLATION: Relative-Price Variability and the Misallocation of Resources</vt:lpstr>
      <vt:lpstr>THE COSTS OF INFLATION: Inflation-Induced Tax Distortion</vt:lpstr>
      <vt:lpstr>Table 1 How Inflation Raises the Tax Burden on Saving</vt:lpstr>
      <vt:lpstr>THE COSTS OF INFLATION: Inflation-Induced Tax Distortion</vt:lpstr>
      <vt:lpstr>THE COSTS OF INFLATION: Confusion and Inconvenience</vt:lpstr>
      <vt:lpstr>THE COSTS OF INFLATION: A Special Cost of Unexpected Inflation: Arbitrary Redistribution of Wealth</vt:lpstr>
      <vt:lpstr>THE COSTS OF INFLATION: If Inflation is Bad, is Deflation Good?</vt:lpstr>
      <vt:lpstr>THE COSTS OF INFLATION: If Inflation is Bad, is Deflation Good?</vt:lpstr>
      <vt:lpstr>THE COSTS OF INFLATION: If Inflation is Bad, is Deflation Good?</vt:lpstr>
      <vt:lpstr>THE COSTS OF INFLATION: If Inflation is Bad, is Deflation Good?</vt:lpstr>
      <vt:lpstr>THE COSTS OF INFLATION: Bonus: How to protect your savings from inflation</vt:lpstr>
      <vt:lpstr>Any Questions?</vt:lpstr>
      <vt:lpstr>Summary</vt:lpstr>
      <vt:lpstr>Summary</vt:lpstr>
      <vt:lpstr>Summary</vt:lpstr>
      <vt:lpstr>Summary</vt:lpstr>
      <vt:lpstr>Summary</vt:lpstr>
    </vt:vector>
  </TitlesOfParts>
  <Company>OffCenter Concepts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30</dc:title>
  <dc:creator>Compositor</dc:creator>
  <cp:lastModifiedBy>Udayan Roy</cp:lastModifiedBy>
  <cp:revision>131</cp:revision>
  <cp:lastPrinted>2003-02-05T14:50:07Z</cp:lastPrinted>
  <dcterms:created xsi:type="dcterms:W3CDTF">2003-02-03T22:55:04Z</dcterms:created>
  <dcterms:modified xsi:type="dcterms:W3CDTF">2023-03-23T13:25:43Z</dcterms:modified>
</cp:coreProperties>
</file>