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18" r:id="rId1"/>
  </p:sldMasterIdLst>
  <p:notesMasterIdLst>
    <p:notesMasterId r:id="rId82"/>
  </p:notesMasterIdLst>
  <p:sldIdLst>
    <p:sldId id="303" r:id="rId2"/>
    <p:sldId id="307" r:id="rId3"/>
    <p:sldId id="308" r:id="rId4"/>
    <p:sldId id="256" r:id="rId5"/>
    <p:sldId id="257" r:id="rId6"/>
    <p:sldId id="330" r:id="rId7"/>
    <p:sldId id="331" r:id="rId8"/>
    <p:sldId id="332" r:id="rId9"/>
    <p:sldId id="334" r:id="rId10"/>
    <p:sldId id="335" r:id="rId11"/>
    <p:sldId id="304" r:id="rId12"/>
    <p:sldId id="263" r:id="rId13"/>
    <p:sldId id="264" r:id="rId14"/>
    <p:sldId id="321" r:id="rId15"/>
    <p:sldId id="266" r:id="rId16"/>
    <p:sldId id="342" r:id="rId17"/>
    <p:sldId id="269" r:id="rId18"/>
    <p:sldId id="270" r:id="rId19"/>
    <p:sldId id="348" r:id="rId20"/>
    <p:sldId id="271" r:id="rId21"/>
    <p:sldId id="358" r:id="rId22"/>
    <p:sldId id="272" r:id="rId23"/>
    <p:sldId id="349" r:id="rId24"/>
    <p:sldId id="309" r:id="rId25"/>
    <p:sldId id="273" r:id="rId26"/>
    <p:sldId id="341" r:id="rId27"/>
    <p:sldId id="336" r:id="rId28"/>
    <p:sldId id="337" r:id="rId29"/>
    <p:sldId id="322" r:id="rId30"/>
    <p:sldId id="351" r:id="rId31"/>
    <p:sldId id="352" r:id="rId32"/>
    <p:sldId id="353" r:id="rId33"/>
    <p:sldId id="354" r:id="rId34"/>
    <p:sldId id="323" r:id="rId35"/>
    <p:sldId id="280" r:id="rId36"/>
    <p:sldId id="281" r:id="rId37"/>
    <p:sldId id="317" r:id="rId38"/>
    <p:sldId id="324" r:id="rId39"/>
    <p:sldId id="283" r:id="rId40"/>
    <p:sldId id="310" r:id="rId41"/>
    <p:sldId id="284" r:id="rId42"/>
    <p:sldId id="285" r:id="rId43"/>
    <p:sldId id="340" r:id="rId44"/>
    <p:sldId id="359" r:id="rId45"/>
    <p:sldId id="286" r:id="rId46"/>
    <p:sldId id="326" r:id="rId47"/>
    <p:sldId id="287" r:id="rId48"/>
    <p:sldId id="318" r:id="rId49"/>
    <p:sldId id="360" r:id="rId50"/>
    <p:sldId id="288" r:id="rId51"/>
    <p:sldId id="355" r:id="rId52"/>
    <p:sldId id="289" r:id="rId53"/>
    <p:sldId id="290" r:id="rId54"/>
    <p:sldId id="361" r:id="rId55"/>
    <p:sldId id="311" r:id="rId56"/>
    <p:sldId id="312" r:id="rId57"/>
    <p:sldId id="313" r:id="rId58"/>
    <p:sldId id="362" r:id="rId59"/>
    <p:sldId id="291" r:id="rId60"/>
    <p:sldId id="363" r:id="rId61"/>
    <p:sldId id="292" r:id="rId62"/>
    <p:sldId id="293" r:id="rId63"/>
    <p:sldId id="327" r:id="rId64"/>
    <p:sldId id="338" r:id="rId65"/>
    <p:sldId id="364" r:id="rId66"/>
    <p:sldId id="294" r:id="rId67"/>
    <p:sldId id="365" r:id="rId68"/>
    <p:sldId id="299" r:id="rId69"/>
    <p:sldId id="314" r:id="rId70"/>
    <p:sldId id="315" r:id="rId71"/>
    <p:sldId id="316" r:id="rId72"/>
    <p:sldId id="346" r:id="rId73"/>
    <p:sldId id="356" r:id="rId74"/>
    <p:sldId id="357" r:id="rId75"/>
    <p:sldId id="350" r:id="rId76"/>
    <p:sldId id="300" r:id="rId77"/>
    <p:sldId id="301" r:id="rId78"/>
    <p:sldId id="302" r:id="rId79"/>
    <p:sldId id="344" r:id="rId80"/>
    <p:sldId id="345" r:id="rId8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FFFF99"/>
    <a:srgbClr val="CC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979" autoAdjust="0"/>
  </p:normalViewPr>
  <p:slideViewPr>
    <p:cSldViewPr>
      <p:cViewPr varScale="1">
        <p:scale>
          <a:sx n="62" d="100"/>
          <a:sy n="62" d="100"/>
        </p:scale>
        <p:origin x="804" y="5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9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A90DF91C-B0EB-4F75-A42A-90003C04D173}" type="datetimeFigureOut">
              <a:rPr lang="en-US"/>
              <a:pPr>
                <a:defRPr/>
              </a:pPr>
              <a:t>9/28/2023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93C6BC8B-5D04-4A05-A0A6-BB48E345A810}" type="slidenum">
              <a:rPr lang="en-US"/>
              <a:pPr>
                <a:defRPr/>
              </a:pPr>
              <a:t>‹#›</a:t>
            </a:fld>
            <a:endParaRPr lang="en-US"/>
          </a:p>
        </p:txBody>
      </p:sp>
    </p:spTree>
    <p:extLst>
      <p:ext uri="{BB962C8B-B14F-4D97-AF65-F5344CB8AC3E}">
        <p14:creationId xmlns:p14="http://schemas.microsoft.com/office/powerpoint/2010/main" val="3884241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red.stlouisfed.org/series/OPHNFB"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Downloaded</a:t>
            </a:r>
            <a:r>
              <a:rPr lang="en-US" baseline="0" dirty="0"/>
              <a:t> from </a:t>
            </a:r>
            <a:r>
              <a:rPr lang="en-US" dirty="0">
                <a:hlinkClick r:id="rId3"/>
              </a:rPr>
              <a:t>https://fred.stlouisfed.org/series/OPHNFB</a:t>
            </a:r>
            <a:r>
              <a:rPr lang="en-US" baseline="0" dirty="0"/>
              <a:t> </a:t>
            </a:r>
            <a:r>
              <a:rPr lang="en-US" dirty="0"/>
              <a:t>on Feb. 2, 2023.</a:t>
            </a:r>
          </a:p>
        </p:txBody>
      </p:sp>
      <p:sp>
        <p:nvSpPr>
          <p:cNvPr id="4" name="Slide Number Placeholder 3"/>
          <p:cNvSpPr>
            <a:spLocks noGrp="1"/>
          </p:cNvSpPr>
          <p:nvPr>
            <p:ph type="sldNum" sz="quarter" idx="10"/>
          </p:nvPr>
        </p:nvSpPr>
        <p:spPr/>
        <p:txBody>
          <a:bodyPr/>
          <a:lstStyle/>
          <a:p>
            <a:pPr>
              <a:defRPr/>
            </a:pPr>
            <a:fld id="{93C6BC8B-5D04-4A05-A0A6-BB48E345A810}" type="slidenum">
              <a:rPr lang="en-US" smtClean="0"/>
              <a:pPr>
                <a:defRPr/>
              </a:pPr>
              <a:t>16</a:t>
            </a:fld>
            <a:endParaRPr lang="en-US"/>
          </a:p>
        </p:txBody>
      </p:sp>
    </p:spTree>
    <p:extLst>
      <p:ext uri="{BB962C8B-B14F-4D97-AF65-F5344CB8AC3E}">
        <p14:creationId xmlns:p14="http://schemas.microsoft.com/office/powerpoint/2010/main" val="1857233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47EAE78-DE1C-4AD3-81CD-4CA38B764DBC}" type="datetimeFigureOut">
              <a:rPr lang="en-US"/>
              <a:pPr>
                <a:defRPr/>
              </a:pPr>
              <a:t>9/28/2023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FA3E30-2A76-4B41-85F2-FC79063662E9}" type="slidenum">
              <a:rPr lang="en-US"/>
              <a:pPr>
                <a:defRPr/>
              </a:pPr>
              <a:t>‹#›</a:t>
            </a:fld>
            <a:endParaRPr lang="en-US"/>
          </a:p>
        </p:txBody>
      </p:sp>
    </p:spTree>
    <p:extLst>
      <p:ext uri="{BB962C8B-B14F-4D97-AF65-F5344CB8AC3E}">
        <p14:creationId xmlns:p14="http://schemas.microsoft.com/office/powerpoint/2010/main" val="3556569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BC20E96-4884-4CEC-A39C-67955A7AF8D4}" type="datetimeFigureOut">
              <a:rPr lang="en-US"/>
              <a:pPr>
                <a:defRPr/>
              </a:pPr>
              <a:t>9/28/2023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633CF8-0106-40D5-9B6A-42B9A36FF048}" type="slidenum">
              <a:rPr lang="en-US"/>
              <a:pPr>
                <a:defRPr/>
              </a:pPr>
              <a:t>‹#›</a:t>
            </a:fld>
            <a:endParaRPr lang="en-US"/>
          </a:p>
        </p:txBody>
      </p:sp>
    </p:spTree>
    <p:extLst>
      <p:ext uri="{BB962C8B-B14F-4D97-AF65-F5344CB8AC3E}">
        <p14:creationId xmlns:p14="http://schemas.microsoft.com/office/powerpoint/2010/main" val="1237339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681D0A5-66D1-447B-934D-71F6964E2265}" type="datetimeFigureOut">
              <a:rPr lang="en-US"/>
              <a:pPr>
                <a:defRPr/>
              </a:pPr>
              <a:t>9/28/2023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2C9B15-962A-4B9C-95D5-B4AA4314FB32}" type="slidenum">
              <a:rPr lang="en-US"/>
              <a:pPr>
                <a:defRPr/>
              </a:pPr>
              <a:t>‹#›</a:t>
            </a:fld>
            <a:endParaRPr lang="en-US"/>
          </a:p>
        </p:txBody>
      </p:sp>
    </p:spTree>
    <p:extLst>
      <p:ext uri="{BB962C8B-B14F-4D97-AF65-F5344CB8AC3E}">
        <p14:creationId xmlns:p14="http://schemas.microsoft.com/office/powerpoint/2010/main" val="1685318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463EA51-91D7-4D91-8D7E-BB727E755065}" type="datetimeFigureOut">
              <a:rPr lang="en-US"/>
              <a:pPr>
                <a:defRPr/>
              </a:pPr>
              <a:t>9/28/2023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B3334D-4577-4A83-A56B-D6B54CDFB6D4}" type="slidenum">
              <a:rPr lang="en-US"/>
              <a:pPr>
                <a:defRPr/>
              </a:pPr>
              <a:t>‹#›</a:t>
            </a:fld>
            <a:endParaRPr lang="en-US"/>
          </a:p>
        </p:txBody>
      </p:sp>
    </p:spTree>
    <p:extLst>
      <p:ext uri="{BB962C8B-B14F-4D97-AF65-F5344CB8AC3E}">
        <p14:creationId xmlns:p14="http://schemas.microsoft.com/office/powerpoint/2010/main" val="409260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4453795-55A2-4721-AA5E-EDA41ED8ECFD}" type="datetimeFigureOut">
              <a:rPr lang="en-US"/>
              <a:pPr>
                <a:defRPr/>
              </a:pPr>
              <a:t>9/28/2023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22EBCD-1273-4349-8B28-A131E37143FA}" type="slidenum">
              <a:rPr lang="en-US"/>
              <a:pPr>
                <a:defRPr/>
              </a:pPr>
              <a:t>‹#›</a:t>
            </a:fld>
            <a:endParaRPr lang="en-US"/>
          </a:p>
        </p:txBody>
      </p:sp>
    </p:spTree>
    <p:extLst>
      <p:ext uri="{BB962C8B-B14F-4D97-AF65-F5344CB8AC3E}">
        <p14:creationId xmlns:p14="http://schemas.microsoft.com/office/powerpoint/2010/main" val="270583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86CE294-6FE6-441C-BD33-E0F82F6CBFE8}" type="datetimeFigureOut">
              <a:rPr lang="en-US"/>
              <a:pPr>
                <a:defRPr/>
              </a:pPr>
              <a:t>9/28/2023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A8D444-B6CD-4C67-AF28-CB951600E947}" type="slidenum">
              <a:rPr lang="en-US"/>
              <a:pPr>
                <a:defRPr/>
              </a:pPr>
              <a:t>‹#›</a:t>
            </a:fld>
            <a:endParaRPr lang="en-US"/>
          </a:p>
        </p:txBody>
      </p:sp>
    </p:spTree>
    <p:extLst>
      <p:ext uri="{BB962C8B-B14F-4D97-AF65-F5344CB8AC3E}">
        <p14:creationId xmlns:p14="http://schemas.microsoft.com/office/powerpoint/2010/main" val="3631006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996031C-23AA-430F-BB04-23979AD76C50}" type="datetimeFigureOut">
              <a:rPr lang="en-US"/>
              <a:pPr>
                <a:defRPr/>
              </a:pPr>
              <a:t>9/28/2023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D489840-A219-43EE-995D-5624292DC773}" type="slidenum">
              <a:rPr lang="en-US"/>
              <a:pPr>
                <a:defRPr/>
              </a:pPr>
              <a:t>‹#›</a:t>
            </a:fld>
            <a:endParaRPr lang="en-US"/>
          </a:p>
        </p:txBody>
      </p:sp>
    </p:spTree>
    <p:extLst>
      <p:ext uri="{BB962C8B-B14F-4D97-AF65-F5344CB8AC3E}">
        <p14:creationId xmlns:p14="http://schemas.microsoft.com/office/powerpoint/2010/main" val="1654632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1C218F5-0173-45EF-ACB8-E12CE9DA1081}" type="datetimeFigureOut">
              <a:rPr lang="en-US"/>
              <a:pPr>
                <a:defRPr/>
              </a:pPr>
              <a:t>9/28/2023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F32F868-35EB-4AAA-90C3-9EEDAD47CE4F}" type="slidenum">
              <a:rPr lang="en-US"/>
              <a:pPr>
                <a:defRPr/>
              </a:pPr>
              <a:t>‹#›</a:t>
            </a:fld>
            <a:endParaRPr lang="en-US"/>
          </a:p>
        </p:txBody>
      </p:sp>
    </p:spTree>
    <p:extLst>
      <p:ext uri="{BB962C8B-B14F-4D97-AF65-F5344CB8AC3E}">
        <p14:creationId xmlns:p14="http://schemas.microsoft.com/office/powerpoint/2010/main" val="3165384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B1E672-C000-49FA-9FA6-E4A62437CB8E}" type="datetimeFigureOut">
              <a:rPr lang="en-US"/>
              <a:pPr>
                <a:defRPr/>
              </a:pPr>
              <a:t>9/28/2023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3870F7-7B18-4ADC-AF3F-3F30AA514C34}" type="slidenum">
              <a:rPr lang="en-US"/>
              <a:pPr>
                <a:defRPr/>
              </a:pPr>
              <a:t>‹#›</a:t>
            </a:fld>
            <a:endParaRPr lang="en-US"/>
          </a:p>
        </p:txBody>
      </p:sp>
    </p:spTree>
    <p:extLst>
      <p:ext uri="{BB962C8B-B14F-4D97-AF65-F5344CB8AC3E}">
        <p14:creationId xmlns:p14="http://schemas.microsoft.com/office/powerpoint/2010/main" val="116828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C0D70E9-FE50-476C-8995-A3AD582BE5E6}" type="datetimeFigureOut">
              <a:rPr lang="en-US"/>
              <a:pPr>
                <a:defRPr/>
              </a:pPr>
              <a:t>9/28/2023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087664-7E04-4286-8376-B7D1ECFB18A3}" type="slidenum">
              <a:rPr lang="en-US"/>
              <a:pPr>
                <a:defRPr/>
              </a:pPr>
              <a:t>‹#›</a:t>
            </a:fld>
            <a:endParaRPr lang="en-US"/>
          </a:p>
        </p:txBody>
      </p:sp>
    </p:spTree>
    <p:extLst>
      <p:ext uri="{BB962C8B-B14F-4D97-AF65-F5344CB8AC3E}">
        <p14:creationId xmlns:p14="http://schemas.microsoft.com/office/powerpoint/2010/main" val="342076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F473F69-AE8F-4EE4-A37D-0A63D9AD742E}" type="datetimeFigureOut">
              <a:rPr lang="en-US"/>
              <a:pPr>
                <a:defRPr/>
              </a:pPr>
              <a:t>9/28/2023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DDD63F-04E4-4A3E-AD22-B519E8BE74F5}" type="slidenum">
              <a:rPr lang="en-US"/>
              <a:pPr>
                <a:defRPr/>
              </a:pPr>
              <a:t>‹#›</a:t>
            </a:fld>
            <a:endParaRPr lang="en-US"/>
          </a:p>
        </p:txBody>
      </p:sp>
    </p:spTree>
    <p:extLst>
      <p:ext uri="{BB962C8B-B14F-4D97-AF65-F5344CB8AC3E}">
        <p14:creationId xmlns:p14="http://schemas.microsoft.com/office/powerpoint/2010/main" val="1922187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5C809173-C438-4B11-BE02-22A5D551ACAE}" type="datetimeFigureOut">
              <a:rPr lang="en-US"/>
              <a:pPr>
                <a:defRPr/>
              </a:pPr>
              <a:t>9/28/2023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0EFA6148-0113-4A4F-A9DF-FEB28FA311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youtu.be/VNWGEIXSuEQ"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nytimes.com/2021/08/27/sunday-review/colorado-river-drying-up.html?smid=url-shar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youtu.be/t9FSnvtcEb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youtu.be/RRWKzVlbXE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youtu.be/u5P8AZRBLac"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youtu.be/wdKBfXRpNsk"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youtu.be/5X5v7vRYQjc"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youtu.be/B8z6XS2jieE"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youtu.be/BeeQSWDwvxk" TargetMode="External"/><Relationship Id="rId2" Type="http://schemas.openxmlformats.org/officeDocument/2006/relationships/hyperlink" Target="https://youtu.be/PPylvst3X_g" TargetMode="External"/><Relationship Id="rId1" Type="http://schemas.openxmlformats.org/officeDocument/2006/relationships/slideLayout" Target="../slideLayouts/slideLayout2.xml"/><Relationship Id="rId4" Type="http://schemas.openxmlformats.org/officeDocument/2006/relationships/hyperlink" Target="https://youtu.be/vYYzT-ksuyU"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data.worldbank.org/indicator/NY.GDP.PCAP.PP.KD"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youtu.be/PzAr_mL0Qd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524000" y="0"/>
            <a:ext cx="9144000" cy="2128838"/>
          </a:xfrm>
          <a:prstGeom prst="rect">
            <a:avLst/>
          </a:prstGeom>
          <a:solidFill>
            <a:srgbClr val="FFEFCE"/>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graphicFrame>
        <p:nvGraphicFramePr>
          <p:cNvPr id="2051" name="Object 3"/>
          <p:cNvGraphicFramePr>
            <a:graphicFrameLocks noChangeAspect="1"/>
          </p:cNvGraphicFramePr>
          <p:nvPr/>
        </p:nvGraphicFramePr>
        <p:xfrm>
          <a:off x="2646363" y="2662238"/>
          <a:ext cx="6704012" cy="3987800"/>
        </p:xfrm>
        <a:graphic>
          <a:graphicData uri="http://schemas.openxmlformats.org/presentationml/2006/ole">
            <mc:AlternateContent xmlns:mc="http://schemas.openxmlformats.org/markup-compatibility/2006">
              <mc:Choice xmlns:v="urn:schemas-microsoft-com:vml" Requires="v">
                <p:oleObj name="Image" r:id="rId2" imgW="6836569" imgH="4066361" progId="Photoshop.Image.4">
                  <p:embed/>
                </p:oleObj>
              </mc:Choice>
              <mc:Fallback>
                <p:oleObj name="Image" r:id="rId2" imgW="6836569" imgH="4066361" progId="Photoshop.Image.4">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6363" y="2662238"/>
                        <a:ext cx="6704012" cy="3987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Rectangle 4"/>
          <p:cNvSpPr>
            <a:spLocks noChangeArrowheads="1"/>
          </p:cNvSpPr>
          <p:nvPr/>
        </p:nvSpPr>
        <p:spPr bwMode="auto">
          <a:xfrm rot="5400000">
            <a:off x="5829300" y="-2176462"/>
            <a:ext cx="533400" cy="9144000"/>
          </a:xfrm>
          <a:prstGeom prst="rect">
            <a:avLst/>
          </a:prstGeom>
          <a:solidFill>
            <a:srgbClr val="411D7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2053" name="Oval 5"/>
          <p:cNvSpPr>
            <a:spLocks noChangeArrowheads="1"/>
          </p:cNvSpPr>
          <p:nvPr/>
        </p:nvSpPr>
        <p:spPr bwMode="auto">
          <a:xfrm rot="5400000">
            <a:off x="5559425" y="1028700"/>
            <a:ext cx="1066800" cy="1828800"/>
          </a:xfrm>
          <a:prstGeom prst="ellipse">
            <a:avLst/>
          </a:prstGeom>
          <a:solidFill>
            <a:srgbClr val="FFEFCE"/>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2054" name="Text Box 6"/>
          <p:cNvSpPr txBox="1">
            <a:spLocks noChangeArrowheads="1"/>
          </p:cNvSpPr>
          <p:nvPr/>
        </p:nvSpPr>
        <p:spPr bwMode="auto">
          <a:xfrm>
            <a:off x="1595438" y="712789"/>
            <a:ext cx="90106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4800" b="1">
                <a:latin typeface="Arial" pitchFamily="34" charset="0"/>
              </a:rPr>
              <a:t>IV</a:t>
            </a:r>
            <a:endParaRPr lang="en-US" altLang="en-US" sz="2000" b="1">
              <a:latin typeface="Arial" pitchFamily="34" charset="0"/>
            </a:endParaRPr>
          </a:p>
          <a:p>
            <a:pPr algn="ctr">
              <a:spcBef>
                <a:spcPct val="0"/>
              </a:spcBef>
              <a:buFontTx/>
              <a:buNone/>
            </a:pPr>
            <a:r>
              <a:rPr lang="en-US" altLang="en-US" sz="2400" b="1">
                <a:solidFill>
                  <a:srgbClr val="0094B9"/>
                </a:solidFill>
                <a:latin typeface="Arial" pitchFamily="34" charset="0"/>
              </a:rPr>
              <a:t>THE REAL ECONOMY IN THE LONG RUN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a:t>Growth Rates Are Crucial</a:t>
            </a:r>
          </a:p>
        </p:txBody>
      </p:sp>
      <p:sp>
        <p:nvSpPr>
          <p:cNvPr id="14339" name="Content Placeholder 2"/>
          <p:cNvSpPr>
            <a:spLocks noGrp="1"/>
          </p:cNvSpPr>
          <p:nvPr>
            <p:ph idx="1"/>
          </p:nvPr>
        </p:nvSpPr>
        <p:spPr/>
        <p:txBody>
          <a:bodyPr/>
          <a:lstStyle/>
          <a:p>
            <a:r>
              <a:rPr lang="en-US" altLang="en-US" dirty="0"/>
              <a:t>Video: </a:t>
            </a:r>
            <a:r>
              <a:rPr lang="en-US" altLang="en-US" dirty="0">
                <a:hlinkClick r:id="rId2"/>
              </a:rPr>
              <a:t>https://youtu.be/VNWGEIXSuEQ</a:t>
            </a:r>
            <a:endParaRPr lang="en-US" altLang="en-US" dirty="0"/>
          </a:p>
          <a:p>
            <a:endParaRPr lang="en-US" alt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5845BF0-4A3E-4F55-A926-4BBC2B8F23E1}"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p:txBody>
          <a:bodyPr/>
          <a:lstStyle/>
          <a:p>
            <a:pPr eaLnBrk="1" hangingPunct="1"/>
            <a:r>
              <a:rPr lang="en-US" altLang="en-US" sz="3200" dirty="0"/>
              <a:t>Table 1 The Variety of Growth Experiences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4426" y="1442302"/>
            <a:ext cx="6803148" cy="4621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791200" y="5334000"/>
            <a:ext cx="7620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91200" y="5638800"/>
            <a:ext cx="7620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38800" y="6019800"/>
            <a:ext cx="1066800" cy="707886"/>
          </a:xfrm>
          <a:prstGeom prst="rect">
            <a:avLst/>
          </a:prstGeom>
          <a:noFill/>
        </p:spPr>
        <p:txBody>
          <a:bodyPr wrap="square" rtlCol="0">
            <a:spAutoFit/>
          </a:bodyPr>
          <a:lstStyle/>
          <a:p>
            <a:r>
              <a:rPr lang="en-US" sz="1000" dirty="0">
                <a:latin typeface="+mn-lt"/>
              </a:rPr>
              <a:t>The highest number is 7.72 times the smallest.</a:t>
            </a:r>
          </a:p>
        </p:txBody>
      </p:sp>
      <p:sp>
        <p:nvSpPr>
          <p:cNvPr id="8" name="Rectangle 7"/>
          <p:cNvSpPr/>
          <p:nvPr/>
        </p:nvSpPr>
        <p:spPr>
          <a:xfrm>
            <a:off x="7239000" y="5334000"/>
            <a:ext cx="762000" cy="274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239000" y="4495800"/>
            <a:ext cx="762000" cy="2743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62800" y="5997714"/>
            <a:ext cx="1066800" cy="707886"/>
          </a:xfrm>
          <a:prstGeom prst="rect">
            <a:avLst/>
          </a:prstGeom>
          <a:noFill/>
        </p:spPr>
        <p:txBody>
          <a:bodyPr wrap="square" rtlCol="0">
            <a:spAutoFit/>
          </a:bodyPr>
          <a:lstStyle/>
          <a:p>
            <a:r>
              <a:rPr lang="en-US" sz="1000" dirty="0">
                <a:latin typeface="+mn-lt"/>
              </a:rPr>
              <a:t>The highest number is 16.77 times the smallest.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 grpId="0"/>
      <p:bldP spid="8" grpId="0" animBg="1"/>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dirty="0"/>
              <a:t>Economic Growth Around The World</a:t>
            </a:r>
            <a:endParaRPr lang="en-US" altLang="en-US" dirty="0">
              <a:latin typeface="Tahoma" pitchFamily="34" charset="0"/>
            </a:endParaRPr>
          </a:p>
        </p:txBody>
      </p:sp>
      <p:sp>
        <p:nvSpPr>
          <p:cNvPr id="16387" name="Rectangle 3"/>
          <p:cNvSpPr>
            <a:spLocks noGrp="1" noChangeArrowheads="1"/>
          </p:cNvSpPr>
          <p:nvPr>
            <p:ph idx="1"/>
          </p:nvPr>
        </p:nvSpPr>
        <p:spPr/>
        <p:txBody>
          <a:bodyPr/>
          <a:lstStyle/>
          <a:p>
            <a:pPr eaLnBrk="1" hangingPunct="1"/>
            <a:r>
              <a:rPr lang="en-US" altLang="en-US" dirty="0"/>
              <a:t>The poorest countries have average levels of income that have not been seen in the United States for many decades.</a:t>
            </a:r>
          </a:p>
          <a:p>
            <a:pPr eaLnBrk="1" hangingPunct="1"/>
            <a:r>
              <a:rPr lang="en-US" altLang="en-US" dirty="0"/>
              <a:t>What did the poor countries do wrong? </a:t>
            </a:r>
          </a:p>
          <a:p>
            <a:pPr eaLnBrk="1" hangingPunct="1"/>
            <a:r>
              <a:rPr lang="en-US" altLang="en-US" dirty="0"/>
              <a:t>What did the US do right?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dirty="0"/>
              <a:t>Economic Growth Around The World</a:t>
            </a:r>
            <a:endParaRPr lang="en-US" altLang="en-US" dirty="0">
              <a:latin typeface="Tahoma" pitchFamily="34" charset="0"/>
            </a:endParaRPr>
          </a:p>
        </p:txBody>
      </p:sp>
      <p:sp>
        <p:nvSpPr>
          <p:cNvPr id="17411" name="Rectangle 3"/>
          <p:cNvSpPr>
            <a:spLocks noGrp="1" noChangeArrowheads="1"/>
          </p:cNvSpPr>
          <p:nvPr>
            <p:ph idx="1"/>
          </p:nvPr>
        </p:nvSpPr>
        <p:spPr/>
        <p:txBody>
          <a:bodyPr/>
          <a:lstStyle/>
          <a:p>
            <a:pPr eaLnBrk="1" hangingPunct="1"/>
            <a:r>
              <a:rPr lang="en-US" altLang="en-US" dirty="0"/>
              <a:t>Differences in annual growth rates that seem small become large when compounded for many years. </a:t>
            </a:r>
          </a:p>
          <a:p>
            <a:pPr lvl="1" eaLnBrk="1" hangingPunct="1"/>
            <a:r>
              <a:rPr lang="en-US" altLang="en-US" dirty="0"/>
              <a:t>Compounding refers to the accumulation of a growth rate over a period of time.</a:t>
            </a:r>
          </a:p>
          <a:p>
            <a:pPr eaLnBrk="1" hangingPunct="1"/>
            <a:r>
              <a:rPr lang="en-US" altLang="en-US" dirty="0"/>
              <a:t>This gives us hope. Even small increases in growth rates can have a significant effect in the end.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t>Productivity: Its Role and Determinants</a:t>
            </a:r>
          </a:p>
        </p:txBody>
      </p:sp>
      <p:sp>
        <p:nvSpPr>
          <p:cNvPr id="4" name="Text Placeholder 3"/>
          <p:cNvSpPr>
            <a:spLocks noGrp="1"/>
          </p:cNvSpPr>
          <p:nvPr>
            <p:ph type="body" idx="1"/>
          </p:nvPr>
        </p:nvSpPr>
        <p:spPr/>
        <p:txBody>
          <a:bodyPr rtlCol="0">
            <a:normAutofit/>
          </a:bodyPr>
          <a:lstStyle/>
          <a:p>
            <a:pPr eaLnBrk="1" fontAlgn="auto" hangingPunct="1">
              <a:spcAft>
                <a:spcPts val="0"/>
              </a:spcAft>
              <a:defRPr/>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a:t>Productivity is key</a:t>
            </a:r>
          </a:p>
        </p:txBody>
      </p:sp>
      <p:sp>
        <p:nvSpPr>
          <p:cNvPr id="19459" name="Rectangle 3"/>
          <p:cNvSpPr>
            <a:spLocks noGrp="1" noChangeArrowheads="1"/>
          </p:cNvSpPr>
          <p:nvPr>
            <p:ph idx="1"/>
          </p:nvPr>
        </p:nvSpPr>
        <p:spPr/>
        <p:txBody>
          <a:bodyPr/>
          <a:lstStyle/>
          <a:p>
            <a:pPr eaLnBrk="1" hangingPunct="1">
              <a:buClr>
                <a:srgbClr val="000000"/>
              </a:buClr>
            </a:pPr>
            <a:r>
              <a:rPr lang="en-US" altLang="en-US" dirty="0">
                <a:solidFill>
                  <a:srgbClr val="25A9A6"/>
                </a:solidFill>
              </a:rPr>
              <a:t>Productivity</a:t>
            </a:r>
            <a:r>
              <a:rPr lang="en-US" altLang="en-US" i="1" dirty="0">
                <a:solidFill>
                  <a:srgbClr val="25A9A6"/>
                </a:solidFill>
              </a:rPr>
              <a:t> </a:t>
            </a:r>
            <a:r>
              <a:rPr lang="en-US" altLang="en-US" dirty="0"/>
              <a:t>is the market value of a worker’s output in an hour of work.</a:t>
            </a:r>
          </a:p>
          <a:p>
            <a:pPr lvl="1" eaLnBrk="1" hangingPunct="1">
              <a:buClr>
                <a:srgbClr val="000000"/>
              </a:buClr>
            </a:pPr>
            <a:r>
              <a:rPr lang="en-US" altLang="en-US" dirty="0"/>
              <a:t>The </a:t>
            </a:r>
            <a:r>
              <a:rPr lang="en-US" altLang="en-US" i="1" dirty="0"/>
              <a:t>market value </a:t>
            </a:r>
            <a:r>
              <a:rPr lang="en-US" altLang="en-US" dirty="0"/>
              <a:t>of a worker’s output depends on:</a:t>
            </a:r>
          </a:p>
          <a:p>
            <a:pPr lvl="2" eaLnBrk="1" hangingPunct="1">
              <a:buClr>
                <a:srgbClr val="000000"/>
              </a:buClr>
            </a:pPr>
            <a:r>
              <a:rPr lang="en-US" altLang="en-US" dirty="0"/>
              <a:t>The </a:t>
            </a:r>
            <a:r>
              <a:rPr lang="en-US" altLang="en-US" i="1" dirty="0"/>
              <a:t>quantities</a:t>
            </a:r>
            <a:r>
              <a:rPr lang="en-US" altLang="en-US" dirty="0"/>
              <a:t> of the goods and services produced and</a:t>
            </a:r>
          </a:p>
          <a:p>
            <a:pPr lvl="2" eaLnBrk="1" hangingPunct="1">
              <a:buClr>
                <a:srgbClr val="000000"/>
              </a:buClr>
            </a:pPr>
            <a:r>
              <a:rPr lang="en-US" altLang="en-US" dirty="0"/>
              <a:t>The market </a:t>
            </a:r>
            <a:r>
              <a:rPr lang="en-US" altLang="en-US" i="1" dirty="0"/>
              <a:t>prices</a:t>
            </a:r>
            <a:r>
              <a:rPr lang="en-US" altLang="en-US" dirty="0"/>
              <a:t> of the goods and services produced</a:t>
            </a:r>
          </a:p>
          <a:p>
            <a:pPr eaLnBrk="1" hangingPunct="1"/>
            <a:r>
              <a:rPr lang="en-US" altLang="en-US" dirty="0"/>
              <a:t>Productivity plays a key role in determining living standards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p:txBody>
          <a:bodyPr/>
          <a:lstStyle/>
          <a:p>
            <a:r>
              <a:rPr lang="en-US" altLang="en-US" dirty="0"/>
              <a:t>Productivity: Output per Hour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19508"/>
            <a:ext cx="11351823" cy="4369821"/>
          </a:xfrm>
          <a:prstGeom prst="rect">
            <a:avLst/>
          </a:prstGeom>
        </p:spPr>
      </p:pic>
    </p:spTree>
    <p:extLst>
      <p:ext uri="{BB962C8B-B14F-4D97-AF65-F5344CB8AC3E}">
        <p14:creationId xmlns:p14="http://schemas.microsoft.com/office/powerpoint/2010/main" val="3163192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eaLnBrk="1" hangingPunct="1"/>
            <a:r>
              <a:rPr lang="en-US" altLang="en-US" sz="3600" dirty="0"/>
              <a:t>A Worker’s Productivity Depends on …</a:t>
            </a:r>
          </a:p>
        </p:txBody>
      </p:sp>
      <p:sp>
        <p:nvSpPr>
          <p:cNvPr id="20483" name="Rectangle 3"/>
          <p:cNvSpPr>
            <a:spLocks noGrp="1" noChangeArrowheads="1"/>
          </p:cNvSpPr>
          <p:nvPr>
            <p:ph idx="1"/>
          </p:nvPr>
        </p:nvSpPr>
        <p:spPr/>
        <p:txBody>
          <a:bodyPr/>
          <a:lstStyle/>
          <a:p>
            <a:pPr eaLnBrk="1" hangingPunct="1"/>
            <a:r>
              <a:rPr lang="en-US" altLang="en-US" dirty="0"/>
              <a:t>Factors of Production per worker</a:t>
            </a:r>
            <a:endParaRPr lang="en-US" altLang="en-US" dirty="0">
              <a:latin typeface="Tahoma" pitchFamily="34" charset="0"/>
            </a:endParaRPr>
          </a:p>
          <a:p>
            <a:pPr lvl="1" eaLnBrk="1" hangingPunct="1"/>
            <a:r>
              <a:rPr lang="en-US" altLang="en-US" dirty="0"/>
              <a:t>Physical capital per worker</a:t>
            </a:r>
          </a:p>
          <a:p>
            <a:pPr lvl="1" eaLnBrk="1" hangingPunct="1"/>
            <a:r>
              <a:rPr lang="en-US" altLang="en-US" dirty="0"/>
              <a:t>Human capital per worker</a:t>
            </a:r>
          </a:p>
          <a:p>
            <a:pPr lvl="1" eaLnBrk="1" hangingPunct="1"/>
            <a:r>
              <a:rPr lang="en-US" altLang="en-US" dirty="0"/>
              <a:t>Natural resources per worker</a:t>
            </a:r>
          </a:p>
          <a:p>
            <a:pPr eaLnBrk="1" hangingPunct="1"/>
            <a:r>
              <a:rPr lang="en-US" altLang="en-US" dirty="0"/>
              <a:t>Technology in use</a:t>
            </a:r>
          </a:p>
          <a:p>
            <a:pPr eaLnBrk="1" hangingPunct="1"/>
            <a:r>
              <a:rPr lang="en-US" altLang="en-US" dirty="0"/>
              <a:t>Government policies</a:t>
            </a:r>
          </a:p>
          <a:p>
            <a:pPr eaLnBrk="1" hangingPunct="1"/>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rtlCol="0">
            <a:normAutofit/>
          </a:bodyPr>
          <a:lstStyle/>
          <a:p>
            <a:pPr algn="l" eaLnBrk="1" fontAlgn="auto" hangingPunct="1">
              <a:spcAft>
                <a:spcPts val="0"/>
              </a:spcAft>
              <a:defRPr/>
            </a:pPr>
            <a:r>
              <a:rPr lang="en-US" altLang="en-US" sz="3600" dirty="0"/>
              <a:t>Determinants of Productivity: Physical Capital</a:t>
            </a:r>
          </a:p>
        </p:txBody>
      </p:sp>
      <p:sp>
        <p:nvSpPr>
          <p:cNvPr id="29699" name="Rectangle 3"/>
          <p:cNvSpPr>
            <a:spLocks noGrp="1" noChangeArrowheads="1"/>
          </p:cNvSpPr>
          <p:nvPr>
            <p:ph idx="1"/>
          </p:nvPr>
        </p:nvSpPr>
        <p:spPr/>
        <p:txBody>
          <a:bodyPr rtlCol="0">
            <a:normAutofit/>
          </a:bodyPr>
          <a:lstStyle/>
          <a:p>
            <a:pPr eaLnBrk="1" fontAlgn="auto" hangingPunct="1">
              <a:spcAft>
                <a:spcPts val="0"/>
              </a:spcAft>
              <a:defRPr/>
            </a:pPr>
            <a:r>
              <a:rPr lang="en-US" dirty="0"/>
              <a:t>Physical Capital is the stock of equipment and structures that is used to produce goods and services.</a:t>
            </a:r>
          </a:p>
          <a:p>
            <a:pPr lvl="1" eaLnBrk="1" fontAlgn="auto" hangingPunct="1">
              <a:spcAft>
                <a:spcPts val="0"/>
              </a:spcAft>
              <a:defRPr/>
            </a:pPr>
            <a:r>
              <a:rPr lang="en-US" dirty="0"/>
              <a:t>Tools used to build or repair things.</a:t>
            </a:r>
          </a:p>
          <a:p>
            <a:pPr lvl="1" eaLnBrk="1" fontAlgn="auto" hangingPunct="1">
              <a:spcAft>
                <a:spcPts val="0"/>
              </a:spcAft>
              <a:defRPr/>
            </a:pPr>
            <a:r>
              <a:rPr lang="en-US" dirty="0"/>
              <a:t>Computer software</a:t>
            </a:r>
          </a:p>
          <a:p>
            <a:pPr lvl="1" eaLnBrk="1" fontAlgn="auto" hangingPunct="1">
              <a:spcAft>
                <a:spcPts val="0"/>
              </a:spcAft>
              <a:defRPr/>
            </a:pPr>
            <a:r>
              <a:rPr lang="en-US" dirty="0"/>
              <a:t>Office buildings, factory buildings, shopping malls, schools, etc.</a:t>
            </a:r>
          </a:p>
          <a:p>
            <a:pPr lvl="1" eaLnBrk="1" fontAlgn="auto" hangingPunct="1">
              <a:spcAft>
                <a:spcPts val="0"/>
              </a:spcAft>
              <a:defRPr/>
            </a:pPr>
            <a:r>
              <a:rPr lang="en-US" dirty="0"/>
              <a:t>Infrastructure, such as roads, railway lines, bridges, etc. </a:t>
            </a:r>
          </a:p>
          <a:p>
            <a:pPr lvl="2" eaLnBrk="1" fontAlgn="auto" hangingPunct="1">
              <a:spcAft>
                <a:spcPts val="0"/>
              </a:spcAft>
              <a:defRPr/>
            </a:pPr>
            <a:r>
              <a:rPr lang="en-US" dirty="0"/>
              <a:t>These are usually provided by governments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rtlCol="0">
            <a:normAutofit/>
          </a:bodyPr>
          <a:lstStyle/>
          <a:p>
            <a:pPr algn="l" eaLnBrk="1" fontAlgn="auto" hangingPunct="1">
              <a:spcAft>
                <a:spcPts val="0"/>
              </a:spcAft>
              <a:defRPr/>
            </a:pPr>
            <a:r>
              <a:rPr lang="en-US" altLang="en-US" sz="3600" dirty="0"/>
              <a:t>Determinants of Productivity: Physical Capital</a:t>
            </a:r>
          </a:p>
        </p:txBody>
      </p:sp>
      <p:sp>
        <p:nvSpPr>
          <p:cNvPr id="29699" name="Rectangle 3"/>
          <p:cNvSpPr>
            <a:spLocks noGrp="1" noChangeArrowheads="1"/>
          </p:cNvSpPr>
          <p:nvPr>
            <p:ph idx="1"/>
          </p:nvPr>
        </p:nvSpPr>
        <p:spPr/>
        <p:txBody>
          <a:bodyPr rtlCol="0">
            <a:normAutofit/>
          </a:bodyPr>
          <a:lstStyle/>
          <a:p>
            <a:pPr eaLnBrk="1" fontAlgn="auto" hangingPunct="1">
              <a:spcAft>
                <a:spcPts val="0"/>
              </a:spcAft>
              <a:defRPr/>
            </a:pPr>
            <a:r>
              <a:rPr lang="en-US" dirty="0"/>
              <a:t>Physical capital is a </a:t>
            </a:r>
            <a:r>
              <a:rPr lang="en-US" i="1" dirty="0"/>
              <a:t>produced</a:t>
            </a:r>
            <a:r>
              <a:rPr lang="en-US" dirty="0"/>
              <a:t> or </a:t>
            </a:r>
            <a:r>
              <a:rPr lang="en-US" i="1" dirty="0"/>
              <a:t>human-made</a:t>
            </a:r>
            <a:r>
              <a:rPr lang="en-US" dirty="0"/>
              <a:t> factor of production</a:t>
            </a:r>
          </a:p>
          <a:p>
            <a:pPr eaLnBrk="1" fontAlgn="auto" hangingPunct="1">
              <a:spcAft>
                <a:spcPts val="0"/>
              </a:spcAft>
              <a:defRPr/>
            </a:pPr>
            <a:r>
              <a:rPr lang="en-US" dirty="0"/>
              <a:t>Production of physical capital requires reduced production of consumer goods or reduced leisure</a:t>
            </a:r>
          </a:p>
          <a:p>
            <a:pPr eaLnBrk="1" fontAlgn="auto" hangingPunct="1">
              <a:spcAft>
                <a:spcPts val="0"/>
              </a:spcAft>
              <a:defRPr/>
            </a:pPr>
            <a:r>
              <a:rPr lang="en-US" dirty="0"/>
              <a:t>This is an unavoidable tradeoff</a:t>
            </a:r>
          </a:p>
        </p:txBody>
      </p:sp>
    </p:spTree>
    <p:extLst>
      <p:ext uri="{BB962C8B-B14F-4D97-AF65-F5344CB8AC3E}">
        <p14:creationId xmlns:p14="http://schemas.microsoft.com/office/powerpoint/2010/main" val="3852962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dirty="0"/>
              <a:t>Long Run and Short Run</a:t>
            </a:r>
          </a:p>
        </p:txBody>
      </p:sp>
      <p:sp>
        <p:nvSpPr>
          <p:cNvPr id="106499" name="Rectangle 3"/>
          <p:cNvSpPr>
            <a:spLocks noGrp="1" noChangeArrowheads="1"/>
          </p:cNvSpPr>
          <p:nvPr>
            <p:ph idx="1"/>
          </p:nvPr>
        </p:nvSpPr>
        <p:spPr/>
        <p:txBody>
          <a:bodyPr rtlCol="0">
            <a:normAutofit/>
          </a:bodyPr>
          <a:lstStyle/>
          <a:p>
            <a:pPr eaLnBrk="1" fontAlgn="auto" hangingPunct="1">
              <a:spcAft>
                <a:spcPts val="0"/>
              </a:spcAft>
              <a:defRPr/>
            </a:pPr>
            <a:r>
              <a:rPr lang="en-US" altLang="en-US" sz="2800" dirty="0"/>
              <a:t>Consider a president who is trying to ensure a bright future for the country and, thereby, his or her place in history. </a:t>
            </a:r>
          </a:p>
          <a:p>
            <a:pPr eaLnBrk="1" fontAlgn="auto" hangingPunct="1">
              <a:spcAft>
                <a:spcPts val="0"/>
              </a:spcAft>
              <a:defRPr/>
            </a:pPr>
            <a:r>
              <a:rPr lang="en-US" altLang="en-US" sz="2800" dirty="0"/>
              <a:t>This president will want to know about </a:t>
            </a:r>
            <a:r>
              <a:rPr lang="en-US" altLang="en-US" sz="2800" i="1" dirty="0"/>
              <a:t>long-run </a:t>
            </a:r>
            <a:r>
              <a:rPr lang="en-US" altLang="en-US" sz="2800" dirty="0"/>
              <a:t>economic theories.</a:t>
            </a:r>
          </a:p>
          <a:p>
            <a:pPr eaLnBrk="1" fontAlgn="auto" hangingPunct="1">
              <a:spcAft>
                <a:spcPts val="0"/>
              </a:spcAft>
              <a:defRPr/>
            </a:pPr>
            <a:r>
              <a:rPr lang="en-US" altLang="en-US" sz="2800" dirty="0"/>
              <a:t>Now consider a president who is simply trying to get the economy going quickly so that he or she will win the next election, which is six months away. </a:t>
            </a:r>
          </a:p>
          <a:p>
            <a:pPr eaLnBrk="1" fontAlgn="auto" hangingPunct="1">
              <a:spcAft>
                <a:spcPts val="0"/>
              </a:spcAft>
              <a:defRPr/>
            </a:pPr>
            <a:r>
              <a:rPr lang="en-US" altLang="en-US" sz="2800" dirty="0"/>
              <a:t>This president will want to know about </a:t>
            </a:r>
            <a:r>
              <a:rPr lang="en-US" altLang="en-US" sz="2800" i="1" dirty="0"/>
              <a:t>short-run</a:t>
            </a:r>
            <a:r>
              <a:rPr lang="en-US" altLang="en-US" sz="2800" dirty="0"/>
              <a:t> economic theories.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4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64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64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64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rtlCol="0">
            <a:normAutofit/>
          </a:bodyPr>
          <a:lstStyle/>
          <a:p>
            <a:pPr algn="l" eaLnBrk="1" fontAlgn="auto" hangingPunct="1">
              <a:spcAft>
                <a:spcPts val="0"/>
              </a:spcAft>
              <a:defRPr/>
            </a:pPr>
            <a:r>
              <a:rPr lang="en-US" altLang="en-US" sz="3600" dirty="0"/>
              <a:t>Determinants of Productivity: Human Capital</a:t>
            </a:r>
          </a:p>
        </p:txBody>
      </p:sp>
      <p:sp>
        <p:nvSpPr>
          <p:cNvPr id="22531" name="Rectangle 3"/>
          <p:cNvSpPr>
            <a:spLocks noGrp="1" noChangeArrowheads="1"/>
          </p:cNvSpPr>
          <p:nvPr>
            <p:ph idx="1"/>
          </p:nvPr>
        </p:nvSpPr>
        <p:spPr/>
        <p:txBody>
          <a:bodyPr/>
          <a:lstStyle/>
          <a:p>
            <a:pPr eaLnBrk="1" hangingPunct="1"/>
            <a:r>
              <a:rPr lang="en-US" altLang="en-US" dirty="0"/>
              <a:t>Human Capital is the human knowledge and ability that is necessary in productive activities</a:t>
            </a:r>
          </a:p>
          <a:p>
            <a:pPr eaLnBrk="1" hangingPunct="1"/>
            <a:r>
              <a:rPr lang="en-US" altLang="en-US" dirty="0"/>
              <a:t>Workers acquire human capital through </a:t>
            </a:r>
          </a:p>
          <a:p>
            <a:pPr lvl="1" eaLnBrk="1" hangingPunct="1"/>
            <a:r>
              <a:rPr lang="en-US" altLang="en-US" dirty="0"/>
              <a:t>education, </a:t>
            </a:r>
          </a:p>
          <a:p>
            <a:pPr lvl="1" eaLnBrk="1" hangingPunct="1"/>
            <a:r>
              <a:rPr lang="en-US" altLang="en-US" dirty="0"/>
              <a:t>training, and </a:t>
            </a:r>
          </a:p>
          <a:p>
            <a:pPr lvl="1" eaLnBrk="1" hangingPunct="1"/>
            <a:r>
              <a:rPr lang="en-US" altLang="en-US" dirty="0"/>
              <a:t>experience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rtlCol="0">
            <a:normAutofit/>
          </a:bodyPr>
          <a:lstStyle/>
          <a:p>
            <a:pPr algn="l" eaLnBrk="1" fontAlgn="auto" hangingPunct="1">
              <a:spcAft>
                <a:spcPts val="0"/>
              </a:spcAft>
              <a:defRPr/>
            </a:pPr>
            <a:r>
              <a:rPr lang="en-US" altLang="en-US" sz="3600" dirty="0"/>
              <a:t>Determinants of Productivity: Human Capital</a:t>
            </a:r>
          </a:p>
        </p:txBody>
      </p:sp>
      <p:sp>
        <p:nvSpPr>
          <p:cNvPr id="22531" name="Rectangle 3"/>
          <p:cNvSpPr>
            <a:spLocks noGrp="1" noChangeArrowheads="1"/>
          </p:cNvSpPr>
          <p:nvPr>
            <p:ph idx="1"/>
          </p:nvPr>
        </p:nvSpPr>
        <p:spPr/>
        <p:txBody>
          <a:bodyPr/>
          <a:lstStyle/>
          <a:p>
            <a:pPr eaLnBrk="1" hangingPunct="1"/>
            <a:r>
              <a:rPr lang="en-US" altLang="en-US" dirty="0"/>
              <a:t>Like physical capital, human capital raises a nation’s ability to produce goods and services</a:t>
            </a:r>
          </a:p>
          <a:p>
            <a:pPr eaLnBrk="1" hangingPunct="1"/>
            <a:r>
              <a:rPr lang="en-US" altLang="en-US" dirty="0"/>
              <a:t>Like physical capital, at any given date human capital can be acquired only by sacrificing current consumption or leisure</a:t>
            </a:r>
          </a:p>
          <a:p>
            <a:pPr eaLnBrk="1" hangingPunct="1"/>
            <a:r>
              <a:rPr lang="en-US" dirty="0"/>
              <a:t>This is an unavoidable tradeoff</a:t>
            </a:r>
          </a:p>
          <a:p>
            <a:pPr eaLnBrk="1" hangingPunct="1"/>
            <a:endParaRPr lang="en-US" altLang="en-US" dirty="0"/>
          </a:p>
        </p:txBody>
      </p:sp>
    </p:spTree>
    <p:extLst>
      <p:ext uri="{BB962C8B-B14F-4D97-AF65-F5344CB8AC3E}">
        <p14:creationId xmlns:p14="http://schemas.microsoft.com/office/powerpoint/2010/main" val="243855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rtlCol="0">
            <a:normAutofit/>
          </a:bodyPr>
          <a:lstStyle/>
          <a:p>
            <a:pPr algn="l" eaLnBrk="1" fontAlgn="auto" hangingPunct="1">
              <a:spcAft>
                <a:spcPts val="0"/>
              </a:spcAft>
              <a:defRPr/>
            </a:pPr>
            <a:r>
              <a:rPr lang="en-US" altLang="en-US" sz="3600" dirty="0"/>
              <a:t>Determinants of Productivity: Natural Resources</a:t>
            </a:r>
          </a:p>
        </p:txBody>
      </p:sp>
      <p:sp>
        <p:nvSpPr>
          <p:cNvPr id="33795" name="Rectangle 3"/>
          <p:cNvSpPr>
            <a:spLocks noGrp="1" noChangeArrowheads="1"/>
          </p:cNvSpPr>
          <p:nvPr>
            <p:ph idx="1"/>
          </p:nvPr>
        </p:nvSpPr>
        <p:spPr/>
        <p:txBody>
          <a:bodyPr rtlCol="0">
            <a:normAutofit lnSpcReduction="10000"/>
          </a:bodyPr>
          <a:lstStyle/>
          <a:p>
            <a:pPr eaLnBrk="1" fontAlgn="auto" hangingPunct="1">
              <a:spcAft>
                <a:spcPts val="0"/>
              </a:spcAft>
              <a:defRPr/>
            </a:pPr>
            <a:r>
              <a:rPr lang="en-US" dirty="0"/>
              <a:t>Natural Resources are inputs used in production that are provided by nature</a:t>
            </a:r>
          </a:p>
          <a:p>
            <a:pPr lvl="1" eaLnBrk="1" fontAlgn="auto" hangingPunct="1">
              <a:spcAft>
                <a:spcPts val="0"/>
              </a:spcAft>
              <a:defRPr/>
            </a:pPr>
            <a:r>
              <a:rPr lang="en-US" dirty="0"/>
              <a:t>Examples: land, rivers, and mineral deposits.</a:t>
            </a:r>
          </a:p>
          <a:p>
            <a:pPr lvl="1" eaLnBrk="1" fontAlgn="auto" hangingPunct="1">
              <a:spcAft>
                <a:spcPts val="0"/>
              </a:spcAft>
              <a:defRPr/>
            </a:pPr>
            <a:r>
              <a:rPr lang="en-US" dirty="0"/>
              <a:t>Renewable resources include trees and forests.</a:t>
            </a:r>
          </a:p>
          <a:p>
            <a:pPr lvl="1" eaLnBrk="1" fontAlgn="auto" hangingPunct="1">
              <a:spcAft>
                <a:spcPts val="0"/>
              </a:spcAft>
              <a:defRPr/>
            </a:pPr>
            <a:r>
              <a:rPr lang="en-US" dirty="0"/>
              <a:t>Nonrenewable resources include petroleum and coal.</a:t>
            </a:r>
          </a:p>
          <a:p>
            <a:pPr eaLnBrk="1" fontAlgn="auto" hangingPunct="1">
              <a:spcAft>
                <a:spcPts val="0"/>
              </a:spcAft>
              <a:defRPr/>
            </a:pPr>
            <a:r>
              <a:rPr lang="en-US" dirty="0"/>
              <a:t>The search for and retrieval of natural resources such as petroleum and coal—or the purchase of these resources from elsewhere—usually requires a sacrifice of consumption or leisure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rtlCol="0">
            <a:normAutofit/>
          </a:bodyPr>
          <a:lstStyle/>
          <a:p>
            <a:pPr algn="l" eaLnBrk="1" fontAlgn="auto" hangingPunct="1">
              <a:spcAft>
                <a:spcPts val="0"/>
              </a:spcAft>
              <a:defRPr/>
            </a:pPr>
            <a:r>
              <a:rPr lang="en-US" altLang="en-US" sz="3600" dirty="0"/>
              <a:t>Determinants of Productivity: Natural Resources</a:t>
            </a:r>
          </a:p>
        </p:txBody>
      </p:sp>
      <p:sp>
        <p:nvSpPr>
          <p:cNvPr id="33795" name="Rectangle 3"/>
          <p:cNvSpPr>
            <a:spLocks noGrp="1" noChangeArrowheads="1"/>
          </p:cNvSpPr>
          <p:nvPr>
            <p:ph idx="1"/>
          </p:nvPr>
        </p:nvSpPr>
        <p:spPr>
          <a:xfrm>
            <a:off x="609600" y="1600201"/>
            <a:ext cx="5791200" cy="4525963"/>
          </a:xfrm>
        </p:spPr>
        <p:txBody>
          <a:bodyPr rtlCol="0">
            <a:normAutofit fontScale="92500" lnSpcReduction="10000"/>
          </a:bodyPr>
          <a:lstStyle/>
          <a:p>
            <a:pPr eaLnBrk="1" fontAlgn="auto" hangingPunct="1">
              <a:spcAft>
                <a:spcPts val="0"/>
              </a:spcAft>
              <a:defRPr/>
            </a:pPr>
            <a:r>
              <a:rPr lang="en-US" dirty="0"/>
              <a:t>In the news: </a:t>
            </a:r>
            <a:r>
              <a:rPr lang="en-US" dirty="0">
                <a:hlinkClick r:id="rId2"/>
              </a:rPr>
              <a:t>https://www.nytimes.com/2021/08/27/sunday-review/colorado-river-drying-up.html?smid=url-share</a:t>
            </a:r>
            <a:endParaRPr lang="en-US" dirty="0"/>
          </a:p>
          <a:p>
            <a:pPr eaLnBrk="1" fontAlgn="auto" hangingPunct="1">
              <a:spcAft>
                <a:spcPts val="0"/>
              </a:spcAft>
              <a:defRPr/>
            </a:pPr>
            <a:r>
              <a:rPr lang="en-US" dirty="0"/>
              <a:t>Lake Mead has been losing water since the 1980s</a:t>
            </a:r>
          </a:p>
          <a:p>
            <a:pPr lvl="1" eaLnBrk="1" fontAlgn="auto" hangingPunct="1">
              <a:spcAft>
                <a:spcPts val="0"/>
              </a:spcAft>
              <a:defRPr/>
            </a:pPr>
            <a:r>
              <a:rPr lang="en-US" dirty="0"/>
              <a:t>“bathtub ring”</a:t>
            </a:r>
          </a:p>
          <a:p>
            <a:pPr eaLnBrk="1" fontAlgn="auto" hangingPunct="1">
              <a:spcAft>
                <a:spcPts val="0"/>
              </a:spcAft>
              <a:defRPr/>
            </a:pPr>
            <a:r>
              <a:rPr lang="en-US" dirty="0"/>
              <a:t>This is reducing water available for farming</a:t>
            </a:r>
          </a:p>
        </p:txBody>
      </p:sp>
      <p:pic>
        <p:nvPicPr>
          <p:cNvPr id="3" name="Picture 2"/>
          <p:cNvPicPr>
            <a:picLocks noChangeAspect="1"/>
          </p:cNvPicPr>
          <p:nvPr/>
        </p:nvPicPr>
        <p:blipFill>
          <a:blip r:embed="rId3"/>
          <a:stretch>
            <a:fillRect/>
          </a:stretch>
        </p:blipFill>
        <p:spPr>
          <a:xfrm>
            <a:off x="6400800" y="1600201"/>
            <a:ext cx="5715000" cy="4572000"/>
          </a:xfrm>
          <a:prstGeom prst="rect">
            <a:avLst/>
          </a:prstGeom>
        </p:spPr>
      </p:pic>
    </p:spTree>
    <p:extLst>
      <p:ext uri="{BB962C8B-B14F-4D97-AF65-F5344CB8AC3E}">
        <p14:creationId xmlns:p14="http://schemas.microsoft.com/office/powerpoint/2010/main" val="445028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Case Study: are natural resources a limit to economic growth?</a:t>
            </a:r>
          </a:p>
        </p:txBody>
      </p:sp>
      <p:sp>
        <p:nvSpPr>
          <p:cNvPr id="29699" name="Rectangle 3"/>
          <p:cNvSpPr>
            <a:spLocks noGrp="1" noChangeArrowheads="1"/>
          </p:cNvSpPr>
          <p:nvPr>
            <p:ph idx="1"/>
          </p:nvPr>
        </p:nvSpPr>
        <p:spPr/>
        <p:txBody>
          <a:bodyPr/>
          <a:lstStyle/>
          <a:p>
            <a:pPr eaLnBrk="1" hangingPunct="1"/>
            <a:r>
              <a:rPr lang="en-US" altLang="en-US" dirty="0"/>
              <a:t>Not necessarily</a:t>
            </a:r>
          </a:p>
          <a:p>
            <a:pPr eaLnBrk="1" hangingPunct="1"/>
            <a:r>
              <a:rPr lang="en-US" altLang="en-US" dirty="0"/>
              <a:t>Innovation has enabled us to do more and more with less and less</a:t>
            </a:r>
          </a:p>
          <a:p>
            <a:pPr eaLnBrk="1" hangingPunct="1"/>
            <a:r>
              <a:rPr lang="en-US" altLang="en-US" dirty="0"/>
              <a:t>Prices of most natural resources (adjusted for overall inflation) have actually been stable or falling</a:t>
            </a:r>
          </a:p>
          <a:p>
            <a:pPr lvl="1" eaLnBrk="1" hangingPunct="1"/>
            <a:r>
              <a:rPr lang="en-US" altLang="en-US" dirty="0"/>
              <a:t>Innovation has enabled us to cope with the finite availability of natural resources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rtlCol="0">
            <a:normAutofit/>
          </a:bodyPr>
          <a:lstStyle/>
          <a:p>
            <a:pPr algn="l" eaLnBrk="1" fontAlgn="auto" hangingPunct="1">
              <a:spcAft>
                <a:spcPts val="0"/>
              </a:spcAft>
              <a:defRPr/>
            </a:pPr>
            <a:r>
              <a:rPr lang="en-US" altLang="en-US" sz="3600" dirty="0"/>
              <a:t>Determinants of Productivity: Technological Knowledge</a:t>
            </a:r>
          </a:p>
        </p:txBody>
      </p:sp>
      <p:sp>
        <p:nvSpPr>
          <p:cNvPr id="35843" name="Rectangle 3"/>
          <p:cNvSpPr>
            <a:spLocks noGrp="1" noChangeArrowheads="1"/>
          </p:cNvSpPr>
          <p:nvPr>
            <p:ph idx="1"/>
          </p:nvPr>
        </p:nvSpPr>
        <p:spPr/>
        <p:txBody>
          <a:bodyPr rtlCol="0">
            <a:normAutofit/>
          </a:bodyPr>
          <a:lstStyle/>
          <a:p>
            <a:pPr eaLnBrk="1" fontAlgn="auto" hangingPunct="1">
              <a:spcAft>
                <a:spcPts val="0"/>
              </a:spcAft>
              <a:defRPr/>
            </a:pPr>
            <a:r>
              <a:rPr lang="en-US" dirty="0"/>
              <a:t>Technological Knowledge refers to our scientific understanding of the best ways to produce various goods and services. </a:t>
            </a:r>
          </a:p>
          <a:p>
            <a:pPr eaLnBrk="1" fontAlgn="auto" hangingPunct="1">
              <a:spcAft>
                <a:spcPts val="0"/>
              </a:spcAft>
              <a:defRPr/>
            </a:pPr>
            <a:r>
              <a:rPr lang="en-US" dirty="0"/>
              <a:t>Increases in technological knowledge require investment in research and development</a:t>
            </a:r>
          </a:p>
          <a:p>
            <a:pPr eaLnBrk="1" fontAlgn="auto" hangingPunct="1">
              <a:spcAft>
                <a:spcPts val="0"/>
              </a:spcAft>
              <a:defRPr/>
            </a:pPr>
            <a:r>
              <a:rPr lang="en-US" dirty="0"/>
              <a:t>And further investment may be needed </a:t>
            </a:r>
          </a:p>
          <a:p>
            <a:pPr lvl="1" eaLnBrk="1" fontAlgn="auto" hangingPunct="1">
              <a:spcAft>
                <a:spcPts val="0"/>
              </a:spcAft>
              <a:defRPr/>
            </a:pPr>
            <a:r>
              <a:rPr lang="en-US" dirty="0"/>
              <a:t>to train workers to use the new technology and</a:t>
            </a:r>
          </a:p>
          <a:p>
            <a:pPr lvl="1" eaLnBrk="1" fontAlgn="auto" hangingPunct="1">
              <a:spcAft>
                <a:spcPts val="0"/>
              </a:spcAft>
              <a:defRPr/>
            </a:pPr>
            <a:r>
              <a:rPr lang="en-US" dirty="0"/>
              <a:t>to install the new machinery that embodies the new technology </a:t>
            </a:r>
          </a:p>
          <a:p>
            <a:pPr eaLnBrk="1" fontAlgn="auto" hangingPunct="1">
              <a:spcAft>
                <a:spcPts val="0"/>
              </a:spcAft>
              <a:defRPr/>
            </a:pPr>
            <a:r>
              <a:rPr lang="en-US" dirty="0"/>
              <a:t>All this usually requires a sacrifice of consumption and leisure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a:t>The Hockey Stick of Human Prosperity</a:t>
            </a:r>
          </a:p>
        </p:txBody>
      </p:sp>
      <p:sp>
        <p:nvSpPr>
          <p:cNvPr id="25603" name="Content Placeholder 2"/>
          <p:cNvSpPr>
            <a:spLocks noGrp="1"/>
          </p:cNvSpPr>
          <p:nvPr>
            <p:ph idx="1"/>
          </p:nvPr>
        </p:nvSpPr>
        <p:spPr/>
        <p:txBody>
          <a:bodyPr/>
          <a:lstStyle/>
          <a:p>
            <a:r>
              <a:rPr lang="en-US" altLang="en-US" dirty="0"/>
              <a:t>Video: </a:t>
            </a:r>
            <a:r>
              <a:rPr lang="en-US" altLang="en-US" dirty="0">
                <a:hlinkClick r:id="rId2"/>
              </a:rPr>
              <a:t>https://youtu.be/t9FSnvtcEbg</a:t>
            </a:r>
            <a:endParaRPr lang="en-US" altLang="en-US" dirty="0"/>
          </a:p>
          <a:p>
            <a:endParaRPr lang="en-US" altLang="en-US" dirty="0"/>
          </a:p>
        </p:txBody>
      </p:sp>
      <p:sp>
        <p:nvSpPr>
          <p:cNvPr id="5" name="Slide Number Placeholder 4"/>
          <p:cNvSpPr>
            <a:spLocks noGrp="1"/>
          </p:cNvSpPr>
          <p:nvPr>
            <p:ph type="sldNum" sz="quarter" idx="12"/>
          </p:nvPr>
        </p:nvSpPr>
        <p:spPr/>
        <p:txBody>
          <a:bodyPr/>
          <a:lstStyle/>
          <a:p>
            <a:pPr>
              <a:defRPr/>
            </a:pPr>
            <a:fld id="{37793C6A-EDD2-4A07-98DE-40806CB44AEC}"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a:t>An Orgy of Innovation</a:t>
            </a:r>
          </a:p>
        </p:txBody>
      </p:sp>
      <p:sp>
        <p:nvSpPr>
          <p:cNvPr id="26627" name="Content Placeholder 2"/>
          <p:cNvSpPr>
            <a:spLocks noGrp="1"/>
          </p:cNvSpPr>
          <p:nvPr>
            <p:ph idx="1"/>
          </p:nvPr>
        </p:nvSpPr>
        <p:spPr/>
        <p:txBody>
          <a:bodyPr/>
          <a:lstStyle/>
          <a:p>
            <a:r>
              <a:rPr lang="en-US" altLang="en-US" dirty="0"/>
              <a:t>Video: </a:t>
            </a:r>
            <a:r>
              <a:rPr lang="en-US" altLang="en-US" dirty="0">
                <a:hlinkClick r:id="rId2"/>
              </a:rPr>
              <a:t>https://youtu.be/RRWKzVlbXEY</a:t>
            </a:r>
            <a:endParaRPr lang="en-US" altLang="en-US" dirty="0"/>
          </a:p>
          <a:p>
            <a:endParaRPr lang="en-US" altLang="en-US" dirty="0"/>
          </a:p>
        </p:txBody>
      </p:sp>
      <p:sp>
        <p:nvSpPr>
          <p:cNvPr id="5" name="Slide Number Placeholder 4"/>
          <p:cNvSpPr>
            <a:spLocks noGrp="1"/>
          </p:cNvSpPr>
          <p:nvPr>
            <p:ph type="sldNum" sz="quarter" idx="12"/>
          </p:nvPr>
        </p:nvSpPr>
        <p:spPr/>
        <p:txBody>
          <a:bodyPr/>
          <a:lstStyle/>
          <a:p>
            <a:pPr>
              <a:defRPr/>
            </a:pPr>
            <a:fld id="{404BEE93-329D-49BF-90D6-488E94B98D77}"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a:t>Puzzle of Growth: Rich Countries and Poor Countries</a:t>
            </a:r>
          </a:p>
        </p:txBody>
      </p:sp>
      <p:sp>
        <p:nvSpPr>
          <p:cNvPr id="30723" name="Content Placeholder 2"/>
          <p:cNvSpPr>
            <a:spLocks noGrp="1"/>
          </p:cNvSpPr>
          <p:nvPr>
            <p:ph idx="1"/>
          </p:nvPr>
        </p:nvSpPr>
        <p:spPr/>
        <p:txBody>
          <a:bodyPr/>
          <a:lstStyle/>
          <a:p>
            <a:r>
              <a:rPr lang="en-US" altLang="en-US" dirty="0"/>
              <a:t>Video: </a:t>
            </a:r>
            <a:r>
              <a:rPr lang="en-US" altLang="en-US" dirty="0">
                <a:hlinkClick r:id="rId2"/>
              </a:rPr>
              <a:t>https://youtu.be/u5P8AZRBLac</a:t>
            </a:r>
            <a:endParaRPr lang="en-US" altLang="en-US" dirty="0"/>
          </a:p>
          <a:p>
            <a:endParaRPr lang="en-US" alt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B77C274-C975-4B32-B30F-23B9ABFB6EBB}"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altLang="en-US" dirty="0"/>
              <a:t>Determinants of Productivity: Government</a:t>
            </a:r>
            <a:endParaRPr lang="en-US" dirty="0"/>
          </a:p>
        </p:txBody>
      </p:sp>
      <p:sp>
        <p:nvSpPr>
          <p:cNvPr id="27651" name="Content Placeholder 2"/>
          <p:cNvSpPr>
            <a:spLocks noGrp="1"/>
          </p:cNvSpPr>
          <p:nvPr>
            <p:ph idx="1"/>
          </p:nvPr>
        </p:nvSpPr>
        <p:spPr/>
        <p:txBody>
          <a:bodyPr/>
          <a:lstStyle/>
          <a:p>
            <a:pPr eaLnBrk="1" hangingPunct="1"/>
            <a:r>
              <a:rPr lang="en-US" altLang="en-US" dirty="0"/>
              <a:t>The availability of physical capital, human capital, natural resources, and technology does not guarantee that these resources will be properly utilized</a:t>
            </a:r>
          </a:p>
          <a:p>
            <a:pPr eaLnBrk="1" hangingPunct="1"/>
            <a:r>
              <a:rPr lang="en-US" altLang="en-US" dirty="0"/>
              <a:t>Government must:</a:t>
            </a:r>
          </a:p>
          <a:p>
            <a:pPr lvl="1" eaLnBrk="1" hangingPunct="1"/>
            <a:r>
              <a:rPr lang="en-US" altLang="en-US" dirty="0"/>
              <a:t>provide proper incentives to households and firms in private sector</a:t>
            </a:r>
          </a:p>
          <a:p>
            <a:pPr lvl="1" eaLnBrk="1" hangingPunct="1"/>
            <a:r>
              <a:rPr lang="en-US" altLang="en-US" dirty="0"/>
              <a:t>provide public goods </a:t>
            </a:r>
          </a:p>
          <a:p>
            <a:pPr lvl="1" eaLnBrk="1" hangingPunct="1"/>
            <a:r>
              <a:rPr lang="en-US" altLang="en-US" dirty="0"/>
              <a:t>conserve common resources</a:t>
            </a:r>
          </a:p>
          <a:p>
            <a:pPr lvl="1" eaLnBrk="1" hangingPunct="1"/>
            <a:r>
              <a:rPr lang="en-US" altLang="en-US" dirty="0"/>
              <a:t>ensure law and order</a:t>
            </a:r>
          </a:p>
        </p:txBody>
      </p:sp>
      <p:sp>
        <p:nvSpPr>
          <p:cNvPr id="5" name="Slide Number Placeholder 4"/>
          <p:cNvSpPr>
            <a:spLocks noGrp="1"/>
          </p:cNvSpPr>
          <p:nvPr>
            <p:ph type="sldNum" sz="quarter" idx="12"/>
          </p:nvPr>
        </p:nvSpPr>
        <p:spPr/>
        <p:txBody>
          <a:bodyPr/>
          <a:lstStyle/>
          <a:p>
            <a:pPr>
              <a:defRPr/>
            </a:pPr>
            <a:fld id="{3F721B6A-F7E6-4EAF-9F15-3C5BBF52C2F4}" type="slidenum">
              <a:rPr lang="en-US"/>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a:t>Long Run and Short Run</a:t>
            </a:r>
          </a:p>
        </p:txBody>
      </p:sp>
      <p:sp>
        <p:nvSpPr>
          <p:cNvPr id="107523" name="Rectangle 3"/>
          <p:cNvSpPr>
            <a:spLocks noGrp="1" noChangeArrowheads="1"/>
          </p:cNvSpPr>
          <p:nvPr>
            <p:ph idx="1"/>
          </p:nvPr>
        </p:nvSpPr>
        <p:spPr/>
        <p:txBody>
          <a:bodyPr/>
          <a:lstStyle/>
          <a:p>
            <a:pPr eaLnBrk="1" hangingPunct="1"/>
            <a:r>
              <a:rPr lang="en-US" altLang="en-US" dirty="0"/>
              <a:t>The solution to a macroeconomic problem depends on </a:t>
            </a:r>
          </a:p>
          <a:p>
            <a:pPr lvl="1" eaLnBrk="1" hangingPunct="1"/>
            <a:r>
              <a:rPr lang="en-US" altLang="en-US" dirty="0"/>
              <a:t>whether you want a quick solution or </a:t>
            </a:r>
          </a:p>
          <a:p>
            <a:pPr lvl="1" eaLnBrk="1" hangingPunct="1"/>
            <a:r>
              <a:rPr lang="en-US" altLang="en-US" dirty="0"/>
              <a:t>whether you are looking far into the future.</a:t>
            </a:r>
          </a:p>
          <a:p>
            <a:pPr eaLnBrk="1" hangingPunct="1"/>
            <a:r>
              <a:rPr lang="en-US" altLang="en-US" dirty="0"/>
              <a:t>In the next several chapters, we will look at </a:t>
            </a:r>
            <a:r>
              <a:rPr lang="en-US" altLang="en-US" i="1" dirty="0"/>
              <a:t>long-run</a:t>
            </a:r>
            <a:r>
              <a:rPr lang="en-US" altLang="en-US" dirty="0"/>
              <a:t> problems and their solutions.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75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75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75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75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4"/>
          <p:cNvSpPr>
            <a:spLocks noGrp="1"/>
          </p:cNvSpPr>
          <p:nvPr>
            <p:ph type="title"/>
          </p:nvPr>
        </p:nvSpPr>
        <p:spPr/>
        <p:txBody>
          <a:bodyPr/>
          <a:lstStyle/>
          <a:p>
            <a:pPr eaLnBrk="1" hangingPunct="1"/>
            <a:r>
              <a:rPr lang="en-US" altLang="en-US" dirty="0"/>
              <a:t>What Makes a Nation Rich?</a:t>
            </a:r>
          </a:p>
        </p:txBody>
      </p:sp>
      <p:sp>
        <p:nvSpPr>
          <p:cNvPr id="65539" name="Content Placeholder 5"/>
          <p:cNvSpPr>
            <a:spLocks noGrp="1"/>
          </p:cNvSpPr>
          <p:nvPr>
            <p:ph idx="1"/>
          </p:nvPr>
        </p:nvSpPr>
        <p:spPr/>
        <p:txBody>
          <a:bodyPr/>
          <a:lstStyle/>
          <a:p>
            <a:pPr eaLnBrk="1" hangingPunct="1"/>
            <a:r>
              <a:rPr lang="en-US" altLang="en-US" dirty="0"/>
              <a:t>According to Daron </a:t>
            </a:r>
            <a:r>
              <a:rPr lang="en-US" altLang="en-US" dirty="0" err="1"/>
              <a:t>Acemoglu</a:t>
            </a:r>
            <a:r>
              <a:rPr lang="en-US" altLang="en-US" dirty="0"/>
              <a:t>, an MIT economist, the answer is … government!</a:t>
            </a:r>
          </a:p>
          <a:p>
            <a:pPr eaLnBrk="1" hangingPunct="1"/>
            <a:r>
              <a:rPr lang="en-US" altLang="en-US" dirty="0"/>
              <a:t>Poor people are poor because they made the wrong choices</a:t>
            </a:r>
          </a:p>
          <a:p>
            <a:pPr eaLnBrk="1" hangingPunct="1"/>
            <a:r>
              <a:rPr lang="en-US" altLang="en-US" dirty="0"/>
              <a:t>They made the wrong choices because their governments gave them the wrong incentives</a:t>
            </a:r>
          </a:p>
          <a:p>
            <a:pPr eaLnBrk="1" hangingPunct="1"/>
            <a:r>
              <a:rPr lang="en-US" altLang="en-US" dirty="0"/>
              <a:t>Fix government to fix poverty</a:t>
            </a:r>
          </a:p>
        </p:txBody>
      </p:sp>
      <p:sp>
        <p:nvSpPr>
          <p:cNvPr id="4" name="Slide Number Placeholder 3"/>
          <p:cNvSpPr>
            <a:spLocks noGrp="1"/>
          </p:cNvSpPr>
          <p:nvPr>
            <p:ph type="sldNum" sz="quarter" idx="12"/>
          </p:nvPr>
        </p:nvSpPr>
        <p:spPr/>
        <p:txBody>
          <a:bodyPr/>
          <a:lstStyle/>
          <a:p>
            <a:pPr>
              <a:defRPr/>
            </a:pPr>
            <a:fld id="{ECA0B2F2-5E07-4867-9F23-FE4F909F9A16}" type="slidenum">
              <a:rPr lang="en-US"/>
              <a:pPr>
                <a:defRPr/>
              </a:pPr>
              <a:t>30</a:t>
            </a:fld>
            <a:endParaRPr lang="en-US"/>
          </a:p>
        </p:txBody>
      </p:sp>
    </p:spTree>
    <p:extLst>
      <p:ext uri="{BB962C8B-B14F-4D97-AF65-F5344CB8AC3E}">
        <p14:creationId xmlns:p14="http://schemas.microsoft.com/office/powerpoint/2010/main" val="1450409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What Makes a Nation Rich?</a:t>
            </a:r>
            <a:endParaRPr lang="en-US" dirty="0"/>
          </a:p>
        </p:txBody>
      </p:sp>
      <p:sp>
        <p:nvSpPr>
          <p:cNvPr id="3" name="Content Placeholder 2"/>
          <p:cNvSpPr>
            <a:spLocks noGrp="1"/>
          </p:cNvSpPr>
          <p:nvPr>
            <p:ph idx="1"/>
          </p:nvPr>
        </p:nvSpPr>
        <p:spPr>
          <a:xfrm>
            <a:off x="609600" y="1600201"/>
            <a:ext cx="5067300" cy="4525963"/>
          </a:xfrm>
        </p:spPr>
        <p:txBody>
          <a:bodyPr>
            <a:normAutofit fontScale="92500"/>
          </a:bodyPr>
          <a:lstStyle/>
          <a:p>
            <a:r>
              <a:rPr lang="en-US" dirty="0"/>
              <a:t>This NASA image shows a night view of the Korean Peninsula. </a:t>
            </a:r>
          </a:p>
          <a:p>
            <a:r>
              <a:rPr lang="en-US" dirty="0"/>
              <a:t>Apart from a spot of light in Pyongyang, North Korea is mostly cloaked in darkness, with China (top left) and South Korea (bottom right) on either side.</a:t>
            </a:r>
          </a:p>
        </p:txBody>
      </p:sp>
      <p:sp>
        <p:nvSpPr>
          <p:cNvPr id="5" name="Slide Number Placeholder 4"/>
          <p:cNvSpPr>
            <a:spLocks noGrp="1"/>
          </p:cNvSpPr>
          <p:nvPr>
            <p:ph type="sldNum" sz="quarter" idx="12"/>
          </p:nvPr>
        </p:nvSpPr>
        <p:spPr>
          <a:xfrm>
            <a:off x="10820400" y="6356351"/>
            <a:ext cx="762000" cy="365125"/>
          </a:xfrm>
        </p:spPr>
        <p:txBody>
          <a:bodyPr/>
          <a:lstStyle/>
          <a:p>
            <a:pPr>
              <a:defRPr/>
            </a:pPr>
            <a:fld id="{44B3334D-4577-4A83-A56B-D6B54CDFB6D4}" type="slidenum">
              <a:rPr lang="en-US" smtClean="0"/>
              <a:pPr>
                <a:defRPr/>
              </a:pPr>
              <a:t>31</a:t>
            </a:fld>
            <a:endParaRPr lang="en-US"/>
          </a:p>
        </p:txBody>
      </p:sp>
      <p:pic>
        <p:nvPicPr>
          <p:cNvPr id="6" name="Picture 2" descr="koreas-nasa-space.jp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900" y="1600201"/>
            <a:ext cx="5905500" cy="442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734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dirty="0"/>
              <a:t>The Importance of Institutions</a:t>
            </a:r>
          </a:p>
        </p:txBody>
      </p:sp>
      <p:sp>
        <p:nvSpPr>
          <p:cNvPr id="66563" name="Content Placeholder 2"/>
          <p:cNvSpPr>
            <a:spLocks noGrp="1"/>
          </p:cNvSpPr>
          <p:nvPr>
            <p:ph idx="1"/>
          </p:nvPr>
        </p:nvSpPr>
        <p:spPr/>
        <p:txBody>
          <a:bodyPr/>
          <a:lstStyle/>
          <a:p>
            <a:r>
              <a:rPr lang="en-US" altLang="en-US" dirty="0"/>
              <a:t>Video: </a:t>
            </a:r>
            <a:r>
              <a:rPr lang="en-US" altLang="en-US" dirty="0">
                <a:hlinkClick r:id="rId2"/>
              </a:rPr>
              <a:t>https://youtu.be/wdKBfXRpNsk</a:t>
            </a:r>
            <a:endParaRPr lang="en-US" altLang="en-US" dirty="0"/>
          </a:p>
          <a:p>
            <a:endParaRPr lang="en-US" alt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3FE9A0F-F471-4094-BBCA-58CFBECBC202}" type="slidenum">
              <a:rPr lang="en-US" smtClean="0"/>
              <a:pPr>
                <a:defRPr/>
              </a:pPr>
              <a:t>32</a:t>
            </a:fld>
            <a:endParaRPr lang="en-US"/>
          </a:p>
        </p:txBody>
      </p:sp>
    </p:spTree>
    <p:extLst>
      <p:ext uri="{BB962C8B-B14F-4D97-AF65-F5344CB8AC3E}">
        <p14:creationId xmlns:p14="http://schemas.microsoft.com/office/powerpoint/2010/main" val="3349448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altLang="en-US" dirty="0"/>
              <a:t>What Makes a Nation Rich?</a:t>
            </a:r>
          </a:p>
        </p:txBody>
      </p:sp>
      <p:sp>
        <p:nvSpPr>
          <p:cNvPr id="67587" name="Content Placeholder 2"/>
          <p:cNvSpPr>
            <a:spLocks noGrp="1"/>
          </p:cNvSpPr>
          <p:nvPr>
            <p:ph idx="1"/>
          </p:nvPr>
        </p:nvSpPr>
        <p:spPr/>
        <p:txBody>
          <a:bodyPr/>
          <a:lstStyle/>
          <a:p>
            <a:pPr eaLnBrk="1" hangingPunct="1"/>
            <a:r>
              <a:rPr lang="en-US" altLang="en-US" dirty="0"/>
              <a:t>The Mexico-USA border fence splits Nogales into two halves that are identical in every way except </a:t>
            </a:r>
            <a:r>
              <a:rPr lang="en-US" altLang="en-US" i="1" dirty="0"/>
              <a:t>government</a:t>
            </a:r>
          </a:p>
          <a:p>
            <a:pPr eaLnBrk="1" hangingPunct="1"/>
            <a:r>
              <a:rPr lang="en-US" altLang="en-US" dirty="0"/>
              <a:t>Median household income is $30,000 on the USA side and $10,000 on the Mexico side</a:t>
            </a:r>
          </a:p>
          <a:p>
            <a:pPr eaLnBrk="1" hangingPunct="1"/>
            <a:r>
              <a:rPr lang="en-US" altLang="en-US" dirty="0"/>
              <a:t>China has been transformed in recent decades pretty much entirely because </a:t>
            </a:r>
            <a:r>
              <a:rPr lang="en-US" altLang="en-US" i="1" dirty="0"/>
              <a:t>government</a:t>
            </a:r>
            <a:r>
              <a:rPr lang="en-US" altLang="en-US" dirty="0"/>
              <a:t> policies have changed</a:t>
            </a:r>
          </a:p>
        </p:txBody>
      </p:sp>
      <p:sp>
        <p:nvSpPr>
          <p:cNvPr id="5" name="Slide Number Placeholder 4"/>
          <p:cNvSpPr>
            <a:spLocks noGrp="1"/>
          </p:cNvSpPr>
          <p:nvPr>
            <p:ph type="sldNum" sz="quarter" idx="12"/>
          </p:nvPr>
        </p:nvSpPr>
        <p:spPr/>
        <p:txBody>
          <a:bodyPr/>
          <a:lstStyle/>
          <a:p>
            <a:pPr>
              <a:defRPr/>
            </a:pPr>
            <a:fld id="{0335C998-43EC-40EA-A84F-C03532A6F239}" type="slidenum">
              <a:rPr lang="en-US"/>
              <a:pPr>
                <a:defRPr/>
              </a:pPr>
              <a:t>33</a:t>
            </a:fld>
            <a:endParaRPr lang="en-US"/>
          </a:p>
        </p:txBody>
      </p:sp>
    </p:spTree>
    <p:extLst>
      <p:ext uri="{BB962C8B-B14F-4D97-AF65-F5344CB8AC3E}">
        <p14:creationId xmlns:p14="http://schemas.microsoft.com/office/powerpoint/2010/main" val="3627084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altLang="en-US" dirty="0"/>
              <a:t>Economic Growth And Public Policy </a:t>
            </a:r>
            <a:endParaRPr lang="en-US" dirty="0"/>
          </a:p>
        </p:txBody>
      </p:sp>
      <p:sp>
        <p:nvSpPr>
          <p:cNvPr id="6" name="Text Placeholder 5"/>
          <p:cNvSpPr>
            <a:spLocks noGrp="1"/>
          </p:cNvSpPr>
          <p:nvPr>
            <p:ph type="body" idx="1"/>
          </p:nvPr>
        </p:nvSpPr>
        <p:spPr/>
        <p:txBody>
          <a:bodyPr rtlCol="0">
            <a:normAutofit/>
          </a:bodyPr>
          <a:lstStyle/>
          <a:p>
            <a:pPr eaLnBrk="1" fontAlgn="auto" hangingPunct="1">
              <a:spcAft>
                <a:spcPts val="0"/>
              </a:spcAft>
              <a:defRPr/>
            </a:pPr>
            <a:r>
              <a:rPr lang="en-US" dirty="0"/>
              <a:t>What can governments do to raise living standards in a permanent way?</a:t>
            </a:r>
          </a:p>
        </p:txBody>
      </p:sp>
      <p:sp>
        <p:nvSpPr>
          <p:cNvPr id="5" name="Slide Number Placeholder 4"/>
          <p:cNvSpPr>
            <a:spLocks noGrp="1"/>
          </p:cNvSpPr>
          <p:nvPr>
            <p:ph type="sldNum" sz="quarter" idx="12"/>
          </p:nvPr>
        </p:nvSpPr>
        <p:spPr/>
        <p:txBody>
          <a:bodyPr/>
          <a:lstStyle/>
          <a:p>
            <a:pPr>
              <a:defRPr/>
            </a:pPr>
            <a:fld id="{285F0BCC-9B2C-4D2B-9EE5-0FDAAE1AD6ED}" type="slidenum">
              <a:rPr lang="en-US"/>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dirty="0"/>
              <a:t>Economic Growth And Public Policy </a:t>
            </a:r>
          </a:p>
        </p:txBody>
      </p:sp>
      <p:sp>
        <p:nvSpPr>
          <p:cNvPr id="24579" name="Rectangle 3"/>
          <p:cNvSpPr>
            <a:spLocks noGrp="1" noChangeArrowheads="1"/>
          </p:cNvSpPr>
          <p:nvPr>
            <p:ph idx="1"/>
          </p:nvPr>
        </p:nvSpPr>
        <p:spPr/>
        <p:txBody>
          <a:bodyPr rtlCol="0">
            <a:normAutofit fontScale="92500" lnSpcReduction="20000"/>
          </a:bodyPr>
          <a:lstStyle/>
          <a:p>
            <a:pPr eaLnBrk="1" fontAlgn="auto" hangingPunct="1">
              <a:spcAft>
                <a:spcPts val="0"/>
              </a:spcAft>
              <a:defRPr/>
            </a:pPr>
            <a:r>
              <a:rPr lang="en-US" altLang="en-US" dirty="0"/>
              <a:t>What can a government do to raise productivity and living standards? </a:t>
            </a:r>
          </a:p>
          <a:p>
            <a:pPr eaLnBrk="1" fontAlgn="auto" hangingPunct="1">
              <a:spcAft>
                <a:spcPts val="0"/>
              </a:spcAft>
              <a:defRPr/>
            </a:pPr>
            <a:r>
              <a:rPr lang="en-US" altLang="en-US" dirty="0"/>
              <a:t>Maybe the government should:</a:t>
            </a:r>
          </a:p>
          <a:p>
            <a:pPr lvl="1" eaLnBrk="1" fontAlgn="auto" hangingPunct="1">
              <a:spcAft>
                <a:spcPts val="0"/>
              </a:spcAft>
              <a:defRPr/>
            </a:pPr>
            <a:r>
              <a:rPr lang="en-US" altLang="en-US" dirty="0">
                <a:solidFill>
                  <a:srgbClr val="FF0000"/>
                </a:solidFill>
              </a:rPr>
              <a:t>Encourage saving and investment.</a:t>
            </a:r>
          </a:p>
          <a:p>
            <a:pPr lvl="1" eaLnBrk="1" fontAlgn="auto" hangingPunct="1">
              <a:spcAft>
                <a:spcPts val="0"/>
              </a:spcAft>
              <a:defRPr/>
            </a:pPr>
            <a:r>
              <a:rPr lang="en-US" altLang="en-US" dirty="0"/>
              <a:t>Encourage investment from abroad.</a:t>
            </a:r>
          </a:p>
          <a:p>
            <a:pPr lvl="1" eaLnBrk="1" fontAlgn="auto" hangingPunct="1">
              <a:spcAft>
                <a:spcPts val="0"/>
              </a:spcAft>
              <a:defRPr/>
            </a:pPr>
            <a:r>
              <a:rPr lang="en-US" altLang="en-US" dirty="0"/>
              <a:t>Encourage education and invest in healthcare.</a:t>
            </a:r>
          </a:p>
          <a:p>
            <a:pPr lvl="1" eaLnBrk="1" fontAlgn="auto" hangingPunct="1">
              <a:spcAft>
                <a:spcPts val="0"/>
              </a:spcAft>
              <a:defRPr/>
            </a:pPr>
            <a:r>
              <a:rPr lang="en-US" altLang="en-US" dirty="0"/>
              <a:t>Secure property rights and maintain political stability.</a:t>
            </a:r>
          </a:p>
          <a:p>
            <a:pPr lvl="1" eaLnBrk="1" fontAlgn="auto" hangingPunct="1">
              <a:spcAft>
                <a:spcPts val="0"/>
              </a:spcAft>
              <a:defRPr/>
            </a:pPr>
            <a:r>
              <a:rPr lang="en-US" altLang="en-US" dirty="0"/>
              <a:t>Ensure free trade.</a:t>
            </a:r>
          </a:p>
          <a:p>
            <a:pPr lvl="1" eaLnBrk="1" fontAlgn="auto" hangingPunct="1">
              <a:spcAft>
                <a:spcPts val="0"/>
              </a:spcAft>
              <a:defRPr/>
            </a:pPr>
            <a:r>
              <a:rPr lang="en-US" altLang="en-US" dirty="0"/>
              <a:t>Encourage research and development.</a:t>
            </a:r>
          </a:p>
          <a:p>
            <a:pPr lvl="1" eaLnBrk="1" fontAlgn="auto" hangingPunct="1">
              <a:spcAft>
                <a:spcPts val="0"/>
              </a:spcAft>
              <a:defRPr/>
            </a:pPr>
            <a:r>
              <a:rPr lang="en-US" altLang="en-US" dirty="0"/>
              <a:t>Provide roads, bridges, and other </a:t>
            </a:r>
            <a:r>
              <a:rPr lang="en-US" altLang="en-US" i="1" dirty="0"/>
              <a:t>infrastructure</a:t>
            </a:r>
            <a:r>
              <a:rPr lang="en-US" altLang="en-US" dirty="0"/>
              <a:t>.</a:t>
            </a:r>
          </a:p>
          <a:p>
            <a:pPr lvl="1" eaLnBrk="1" fontAlgn="auto" hangingPunct="1">
              <a:spcAft>
                <a:spcPts val="0"/>
              </a:spcAft>
              <a:defRPr/>
            </a:pPr>
            <a:r>
              <a:rPr lang="en-US" altLang="en-US" dirty="0"/>
              <a:t>Have a population policy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z="3600" dirty="0"/>
              <a:t>The Importance of Saving and Investment </a:t>
            </a:r>
          </a:p>
        </p:txBody>
      </p:sp>
      <p:sp>
        <p:nvSpPr>
          <p:cNvPr id="33795" name="Rectangle 3"/>
          <p:cNvSpPr>
            <a:spLocks noGrp="1" noChangeArrowheads="1"/>
          </p:cNvSpPr>
          <p:nvPr>
            <p:ph idx="1"/>
          </p:nvPr>
        </p:nvSpPr>
        <p:spPr/>
        <p:txBody>
          <a:bodyPr/>
          <a:lstStyle/>
          <a:p>
            <a:pPr eaLnBrk="1" hangingPunct="1"/>
            <a:r>
              <a:rPr lang="en-US" altLang="en-US" dirty="0"/>
              <a:t>If we use fewer resources to produce consumption goods, we will have more resources to</a:t>
            </a:r>
          </a:p>
          <a:p>
            <a:pPr lvl="1" eaLnBrk="1" hangingPunct="1"/>
            <a:r>
              <a:rPr lang="en-US" altLang="en-US" dirty="0"/>
              <a:t>Produce physical capital</a:t>
            </a:r>
          </a:p>
          <a:p>
            <a:pPr lvl="1" eaLnBrk="1" hangingPunct="1"/>
            <a:r>
              <a:rPr lang="en-US" altLang="en-US" dirty="0"/>
              <a:t>Increase human capital through education</a:t>
            </a:r>
          </a:p>
          <a:p>
            <a:pPr lvl="1" eaLnBrk="1" hangingPunct="1"/>
            <a:r>
              <a:rPr lang="en-US" altLang="en-US" dirty="0"/>
              <a:t>Increase technological knowledge through research and development</a:t>
            </a:r>
          </a:p>
          <a:p>
            <a:pPr lvl="1" eaLnBrk="1" hangingPunct="1"/>
            <a:r>
              <a:rPr lang="en-US" altLang="en-US" dirty="0"/>
              <a:t>Increase exploration for natural resources</a:t>
            </a:r>
          </a:p>
          <a:p>
            <a:pPr eaLnBrk="1" hangingPunct="1"/>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rtlCol="0">
            <a:normAutofit/>
          </a:bodyPr>
          <a:lstStyle/>
          <a:p>
            <a:pPr eaLnBrk="1" fontAlgn="auto" hangingPunct="1">
              <a:spcAft>
                <a:spcPts val="0"/>
              </a:spcAft>
              <a:defRPr/>
            </a:pPr>
            <a:r>
              <a:rPr lang="en-US" altLang="en-US" dirty="0"/>
              <a:t>The Importance of Saving and Investment</a:t>
            </a:r>
          </a:p>
        </p:txBody>
      </p:sp>
      <p:sp>
        <p:nvSpPr>
          <p:cNvPr id="34819" name="Content Placeholder 2"/>
          <p:cNvSpPr>
            <a:spLocks noGrp="1"/>
          </p:cNvSpPr>
          <p:nvPr>
            <p:ph idx="1"/>
          </p:nvPr>
        </p:nvSpPr>
        <p:spPr/>
        <p:txBody>
          <a:bodyPr/>
          <a:lstStyle/>
          <a:p>
            <a:pPr eaLnBrk="1" hangingPunct="1"/>
            <a:r>
              <a:rPr lang="en-US" altLang="en-US" dirty="0"/>
              <a:t>But there is a trade-off: less current consumption for more future consumption</a:t>
            </a:r>
          </a:p>
          <a:p>
            <a:pPr eaLnBrk="1" hangingPunct="1"/>
            <a:r>
              <a:rPr lang="en-US" altLang="en-US" dirty="0"/>
              <a:t>It is not clear whether government policies should encourage individuals to sacrifice </a:t>
            </a:r>
            <a:r>
              <a:rPr lang="en-US" altLang="en-US" i="1" dirty="0"/>
              <a:t>current</a:t>
            </a:r>
            <a:r>
              <a:rPr lang="en-US" altLang="en-US" dirty="0"/>
              <a:t> consumption for more </a:t>
            </a:r>
            <a:r>
              <a:rPr lang="en-US" altLang="en-US" i="1" dirty="0"/>
              <a:t>future</a:t>
            </a:r>
            <a:r>
              <a:rPr lang="en-US" altLang="en-US" dirty="0"/>
              <a:t> consumption</a:t>
            </a:r>
            <a:endParaRPr lang="en-US" altLang="en-US" i="1" dirty="0"/>
          </a:p>
          <a:p>
            <a:pPr eaLnBrk="1" hangingPunct="1"/>
            <a:endParaRPr lang="en-US" altLang="en-US" dirty="0"/>
          </a:p>
          <a:p>
            <a:pPr eaLnBrk="1" hangingPunct="1"/>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rtlCol="0">
            <a:normAutofit/>
          </a:bodyPr>
          <a:lstStyle/>
          <a:p>
            <a:pPr eaLnBrk="1" fontAlgn="auto" hangingPunct="1">
              <a:spcAft>
                <a:spcPts val="0"/>
              </a:spcAft>
              <a:defRPr/>
            </a:pPr>
            <a:r>
              <a:rPr lang="en-US" altLang="en-US" dirty="0"/>
              <a:t>The Importance of Saving and Investment</a:t>
            </a:r>
          </a:p>
        </p:txBody>
      </p:sp>
      <p:sp>
        <p:nvSpPr>
          <p:cNvPr id="35843" name="Content Placeholder 2"/>
          <p:cNvSpPr>
            <a:spLocks noGrp="1"/>
          </p:cNvSpPr>
          <p:nvPr>
            <p:ph idx="1"/>
          </p:nvPr>
        </p:nvSpPr>
        <p:spPr/>
        <p:txBody>
          <a:bodyPr/>
          <a:lstStyle/>
          <a:p>
            <a:pPr eaLnBrk="1" hangingPunct="1"/>
            <a:r>
              <a:rPr lang="en-US" altLang="en-US" dirty="0"/>
              <a:t>Moreover, the accumulation of physical capital is subject to </a:t>
            </a:r>
            <a:r>
              <a:rPr lang="en-US" altLang="en-US" i="1" dirty="0"/>
              <a:t>diminishing returns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sz="3600" dirty="0"/>
              <a:t>Diminishing Returns and the Catch-up Effect</a:t>
            </a:r>
          </a:p>
        </p:txBody>
      </p:sp>
      <p:sp>
        <p:nvSpPr>
          <p:cNvPr id="37891" name="Rectangle 3"/>
          <p:cNvSpPr>
            <a:spLocks noGrp="1" noChangeArrowheads="1"/>
          </p:cNvSpPr>
          <p:nvPr>
            <p:ph idx="1"/>
          </p:nvPr>
        </p:nvSpPr>
        <p:spPr/>
        <p:txBody>
          <a:bodyPr/>
          <a:lstStyle/>
          <a:p>
            <a:pPr eaLnBrk="1" hangingPunct="1">
              <a:buClr>
                <a:srgbClr val="000000"/>
              </a:buClr>
            </a:pPr>
            <a:r>
              <a:rPr lang="en-US" altLang="en-US" dirty="0"/>
              <a:t>As a country’s stock of physical capital </a:t>
            </a:r>
            <a:r>
              <a:rPr lang="en-US" altLang="en-US" i="1" dirty="0"/>
              <a:t>rises</a:t>
            </a:r>
            <a:r>
              <a:rPr lang="en-US" altLang="en-US" dirty="0"/>
              <a:t>, the extra output produced from an additional unit of capital </a:t>
            </a:r>
            <a:r>
              <a:rPr lang="en-US" altLang="en-US" i="1" dirty="0"/>
              <a:t>falls</a:t>
            </a:r>
          </a:p>
          <a:p>
            <a:pPr lvl="1" eaLnBrk="1" hangingPunct="1">
              <a:buClr>
                <a:srgbClr val="000000"/>
              </a:buClr>
            </a:pPr>
            <a:r>
              <a:rPr lang="en-US" altLang="en-US" dirty="0"/>
              <a:t>this property is called </a:t>
            </a:r>
            <a:r>
              <a:rPr lang="en-US" altLang="en-US" i="1" dirty="0">
                <a:solidFill>
                  <a:srgbClr val="25A9A6"/>
                </a:solidFill>
              </a:rPr>
              <a:t>diminishing returns</a:t>
            </a:r>
            <a:r>
              <a:rPr lang="en-US" altLang="en-US" dirty="0"/>
              <a:t>.</a:t>
            </a:r>
          </a:p>
          <a:p>
            <a:pPr eaLnBrk="1" hangingPunct="1"/>
            <a:r>
              <a:rPr lang="en-US" altLang="en-US" dirty="0"/>
              <a:t>Because of diminishing returns, an increase in the rate of investment in physical capital leads to higher growth but only for a while.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p:txBody>
          <a:bodyPr/>
          <a:lstStyle/>
          <a:p>
            <a:pPr eaLnBrk="1" hangingPunct="1"/>
            <a:r>
              <a:rPr lang="en-US" altLang="en-US" dirty="0"/>
              <a:t>7</a:t>
            </a:r>
          </a:p>
        </p:txBody>
      </p:sp>
      <p:sp>
        <p:nvSpPr>
          <p:cNvPr id="7171" name="Rectangle 5"/>
          <p:cNvSpPr>
            <a:spLocks noGrp="1" noChangeArrowheads="1"/>
          </p:cNvSpPr>
          <p:nvPr>
            <p:ph type="subTitle" idx="1"/>
          </p:nvPr>
        </p:nvSpPr>
        <p:spPr/>
        <p:txBody>
          <a:bodyPr rtlCol="0">
            <a:normAutofit/>
          </a:bodyPr>
          <a:lstStyle/>
          <a:p>
            <a:pPr eaLnBrk="1" fontAlgn="auto" hangingPunct="1">
              <a:spcAft>
                <a:spcPts val="0"/>
              </a:spcAft>
              <a:defRPr/>
            </a:pPr>
            <a:r>
              <a:rPr lang="en-US" altLang="en-US" dirty="0"/>
              <a:t>Production and Growth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981200" y="152400"/>
            <a:ext cx="8229600" cy="1030288"/>
          </a:xfrm>
        </p:spPr>
        <p:txBody>
          <a:bodyPr/>
          <a:lstStyle/>
          <a:p>
            <a:pPr eaLnBrk="1" hangingPunct="1"/>
            <a:r>
              <a:rPr lang="en-US" altLang="en-US" dirty="0"/>
              <a:t>Illustrating Diminishing Returns</a:t>
            </a:r>
          </a:p>
        </p:txBody>
      </p:sp>
      <p:sp>
        <p:nvSpPr>
          <p:cNvPr id="38915" name="AutoShape 3"/>
          <p:cNvSpPr>
            <a:spLocks noChangeAspect="1" noChangeArrowheads="1" noTextEdit="1"/>
          </p:cNvSpPr>
          <p:nvPr/>
        </p:nvSpPr>
        <p:spPr bwMode="auto">
          <a:xfrm>
            <a:off x="2603501" y="1179514"/>
            <a:ext cx="6373813"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916" name="Rectangle 5"/>
          <p:cNvSpPr>
            <a:spLocks noChangeArrowheads="1"/>
          </p:cNvSpPr>
          <p:nvPr/>
        </p:nvSpPr>
        <p:spPr bwMode="auto">
          <a:xfrm>
            <a:off x="3416301" y="1219201"/>
            <a:ext cx="5432425"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38917" name="Freeform 6"/>
          <p:cNvSpPr>
            <a:spLocks/>
          </p:cNvSpPr>
          <p:nvPr/>
        </p:nvSpPr>
        <p:spPr bwMode="auto">
          <a:xfrm>
            <a:off x="3416301" y="1219201"/>
            <a:ext cx="5432425" cy="4329113"/>
          </a:xfrm>
          <a:custGeom>
            <a:avLst/>
            <a:gdLst>
              <a:gd name="T0" fmla="*/ 0 w 3422"/>
              <a:gd name="T1" fmla="*/ 0 h 2727"/>
              <a:gd name="T2" fmla="*/ 0 w 3422"/>
              <a:gd name="T3" fmla="*/ 2147483647 h 2727"/>
              <a:gd name="T4" fmla="*/ 2147483647 w 3422"/>
              <a:gd name="T5" fmla="*/ 2147483647 h 2727"/>
              <a:gd name="T6" fmla="*/ 0 60000 65536"/>
              <a:gd name="T7" fmla="*/ 0 60000 65536"/>
              <a:gd name="T8" fmla="*/ 0 60000 65536"/>
              <a:gd name="T9" fmla="*/ 0 w 3422"/>
              <a:gd name="T10" fmla="*/ 0 h 2727"/>
              <a:gd name="T11" fmla="*/ 3422 w 3422"/>
              <a:gd name="T12" fmla="*/ 2727 h 2727"/>
            </a:gdLst>
            <a:ahLst/>
            <a:cxnLst>
              <a:cxn ang="T6">
                <a:pos x="T0" y="T1"/>
              </a:cxn>
              <a:cxn ang="T7">
                <a:pos x="T2" y="T3"/>
              </a:cxn>
              <a:cxn ang="T8">
                <a:pos x="T4" y="T5"/>
              </a:cxn>
            </a:cxnLst>
            <a:rect l="T9" t="T10" r="T11" b="T12"/>
            <a:pathLst>
              <a:path w="3422" h="2727">
                <a:moveTo>
                  <a:pt x="0" y="0"/>
                </a:moveTo>
                <a:lnTo>
                  <a:pt x="0" y="2727"/>
                </a:lnTo>
                <a:lnTo>
                  <a:pt x="3422" y="2727"/>
                </a:lnTo>
              </a:path>
            </a:pathLst>
          </a:custGeom>
          <a:noFill/>
          <a:ln w="9525"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18" name="Rectangle 7"/>
          <p:cNvSpPr>
            <a:spLocks noChangeArrowheads="1"/>
          </p:cNvSpPr>
          <p:nvPr/>
        </p:nvSpPr>
        <p:spPr bwMode="auto">
          <a:xfrm>
            <a:off x="2878138" y="1168401"/>
            <a:ext cx="50174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300">
                <a:solidFill>
                  <a:srgbClr val="000000"/>
                </a:solidFill>
                <a:latin typeface="Arial" pitchFamily="34" charset="0"/>
                <a:cs typeface="Arial" pitchFamily="34" charset="0"/>
              </a:rPr>
              <a:t>Output</a:t>
            </a:r>
            <a:endParaRPr lang="en-US" altLang="en-US" sz="1800">
              <a:latin typeface="Arial" pitchFamily="34" charset="0"/>
              <a:cs typeface="Arial" pitchFamily="34" charset="0"/>
            </a:endParaRPr>
          </a:p>
        </p:txBody>
      </p:sp>
      <p:sp>
        <p:nvSpPr>
          <p:cNvPr id="38919" name="Rectangle 8"/>
          <p:cNvSpPr>
            <a:spLocks noChangeArrowheads="1"/>
          </p:cNvSpPr>
          <p:nvPr/>
        </p:nvSpPr>
        <p:spPr bwMode="auto">
          <a:xfrm>
            <a:off x="2603500" y="1366839"/>
            <a:ext cx="7826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300">
                <a:solidFill>
                  <a:srgbClr val="000000"/>
                </a:solidFill>
                <a:latin typeface="Arial" pitchFamily="34" charset="0"/>
                <a:cs typeface="Arial" pitchFamily="34" charset="0"/>
              </a:rPr>
              <a:t>per worker</a:t>
            </a:r>
            <a:endParaRPr lang="en-US" altLang="en-US" sz="1800">
              <a:latin typeface="Arial" pitchFamily="34" charset="0"/>
              <a:cs typeface="Arial" pitchFamily="34" charset="0"/>
            </a:endParaRPr>
          </a:p>
        </p:txBody>
      </p:sp>
      <p:sp>
        <p:nvSpPr>
          <p:cNvPr id="115721" name="Rectangle 9"/>
          <p:cNvSpPr>
            <a:spLocks noChangeArrowheads="1"/>
          </p:cNvSpPr>
          <p:nvPr/>
        </p:nvSpPr>
        <p:spPr bwMode="auto">
          <a:xfrm>
            <a:off x="3754439" y="496252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300">
                <a:solidFill>
                  <a:srgbClr val="000000"/>
                </a:solidFill>
                <a:latin typeface="Arial" pitchFamily="34" charset="0"/>
                <a:cs typeface="Arial" pitchFamily="34" charset="0"/>
              </a:rPr>
              <a:t>1</a:t>
            </a:r>
            <a:endParaRPr lang="en-US" altLang="en-US" sz="1800">
              <a:latin typeface="Arial" pitchFamily="34" charset="0"/>
              <a:cs typeface="Arial" pitchFamily="34" charset="0"/>
            </a:endParaRPr>
          </a:p>
        </p:txBody>
      </p:sp>
      <p:sp>
        <p:nvSpPr>
          <p:cNvPr id="115722" name="Rectangle 10"/>
          <p:cNvSpPr>
            <a:spLocks noChangeArrowheads="1"/>
          </p:cNvSpPr>
          <p:nvPr/>
        </p:nvSpPr>
        <p:spPr bwMode="auto">
          <a:xfrm>
            <a:off x="7218364" y="1620839"/>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300">
                <a:solidFill>
                  <a:srgbClr val="000000"/>
                </a:solidFill>
                <a:latin typeface="Arial" pitchFamily="34" charset="0"/>
                <a:cs typeface="Arial" pitchFamily="34" charset="0"/>
              </a:rPr>
              <a:t>1</a:t>
            </a:r>
            <a:endParaRPr lang="en-US" altLang="en-US" sz="1800">
              <a:latin typeface="Arial" pitchFamily="34" charset="0"/>
              <a:cs typeface="Arial" pitchFamily="34" charset="0"/>
            </a:endParaRPr>
          </a:p>
        </p:txBody>
      </p:sp>
      <p:sp>
        <p:nvSpPr>
          <p:cNvPr id="38922" name="Rectangle 11"/>
          <p:cNvSpPr>
            <a:spLocks noChangeArrowheads="1"/>
          </p:cNvSpPr>
          <p:nvPr/>
        </p:nvSpPr>
        <p:spPr bwMode="auto">
          <a:xfrm>
            <a:off x="8205788" y="5567364"/>
            <a:ext cx="8001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300">
                <a:solidFill>
                  <a:srgbClr val="000000"/>
                </a:solidFill>
                <a:latin typeface="Arial" pitchFamily="34" charset="0"/>
                <a:cs typeface="Arial" pitchFamily="34" charset="0"/>
              </a:rPr>
              <a:t>Capital per</a:t>
            </a:r>
            <a:endParaRPr lang="en-US" altLang="en-US" sz="1800">
              <a:latin typeface="Arial" pitchFamily="34" charset="0"/>
              <a:cs typeface="Arial" pitchFamily="34" charset="0"/>
            </a:endParaRPr>
          </a:p>
        </p:txBody>
      </p:sp>
      <p:sp>
        <p:nvSpPr>
          <p:cNvPr id="38923" name="Rectangle 12"/>
          <p:cNvSpPr>
            <a:spLocks noChangeArrowheads="1"/>
          </p:cNvSpPr>
          <p:nvPr/>
        </p:nvSpPr>
        <p:spPr bwMode="auto">
          <a:xfrm>
            <a:off x="8205788" y="5765801"/>
            <a:ext cx="50174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300">
                <a:solidFill>
                  <a:srgbClr val="000000"/>
                </a:solidFill>
                <a:latin typeface="Arial" pitchFamily="34" charset="0"/>
                <a:cs typeface="Arial" pitchFamily="34" charset="0"/>
              </a:rPr>
              <a:t>worker</a:t>
            </a:r>
            <a:endParaRPr lang="en-US" altLang="en-US" sz="1800">
              <a:latin typeface="Arial" pitchFamily="34" charset="0"/>
              <a:cs typeface="Arial" pitchFamily="34" charset="0"/>
            </a:endParaRPr>
          </a:p>
        </p:txBody>
      </p:sp>
      <p:grpSp>
        <p:nvGrpSpPr>
          <p:cNvPr id="2" name="Group 13"/>
          <p:cNvGrpSpPr>
            <a:grpSpLocks/>
          </p:cNvGrpSpPr>
          <p:nvPr/>
        </p:nvGrpSpPr>
        <p:grpSpPr bwMode="auto">
          <a:xfrm>
            <a:off x="4119563" y="4097338"/>
            <a:ext cx="4476750" cy="425450"/>
            <a:chOff x="1635" y="2581"/>
            <a:chExt cx="2820" cy="268"/>
          </a:xfrm>
        </p:grpSpPr>
        <p:sp>
          <p:nvSpPr>
            <p:cNvPr id="38937" name="Line 14"/>
            <p:cNvSpPr>
              <a:spLocks noChangeShapeType="1"/>
            </p:cNvSpPr>
            <p:nvPr/>
          </p:nvSpPr>
          <p:spPr bwMode="auto">
            <a:xfrm flipH="1">
              <a:off x="1635" y="2721"/>
              <a:ext cx="380" cy="1"/>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8938" name="Rectangle 15"/>
            <p:cNvSpPr>
              <a:spLocks noChangeArrowheads="1"/>
            </p:cNvSpPr>
            <p:nvPr/>
          </p:nvSpPr>
          <p:spPr bwMode="auto">
            <a:xfrm>
              <a:off x="1987" y="2581"/>
              <a:ext cx="2468" cy="268"/>
            </a:xfrm>
            <a:prstGeom prst="rect">
              <a:avLst/>
            </a:prstGeom>
            <a:solidFill>
              <a:srgbClr val="E5D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38939" name="Rectangle 16"/>
            <p:cNvSpPr>
              <a:spLocks noChangeArrowheads="1"/>
            </p:cNvSpPr>
            <p:nvPr/>
          </p:nvSpPr>
          <p:spPr bwMode="auto">
            <a:xfrm>
              <a:off x="2020" y="2600"/>
              <a:ext cx="23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300">
                  <a:solidFill>
                    <a:srgbClr val="000000"/>
                  </a:solidFill>
                  <a:latin typeface="Arial" pitchFamily="34" charset="0"/>
                  <a:cs typeface="Arial" pitchFamily="34" charset="0"/>
                </a:rPr>
                <a:t>1. When the economy has a low level of capital, an</a:t>
              </a:r>
              <a:endParaRPr lang="en-US" altLang="en-US" sz="1800">
                <a:latin typeface="Arial" pitchFamily="34" charset="0"/>
                <a:cs typeface="Arial" pitchFamily="34" charset="0"/>
              </a:endParaRPr>
            </a:p>
          </p:txBody>
        </p:sp>
        <p:sp>
          <p:nvSpPr>
            <p:cNvPr id="38940" name="Rectangle 17"/>
            <p:cNvSpPr>
              <a:spLocks noChangeArrowheads="1"/>
            </p:cNvSpPr>
            <p:nvPr/>
          </p:nvSpPr>
          <p:spPr bwMode="auto">
            <a:xfrm>
              <a:off x="2020" y="2725"/>
              <a:ext cx="231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200">
                  <a:solidFill>
                    <a:srgbClr val="000000"/>
                  </a:solidFill>
                  <a:latin typeface="Arial" pitchFamily="34" charset="0"/>
                  <a:cs typeface="Arial" pitchFamily="34" charset="0"/>
                </a:rPr>
                <a:t>extra unit of capital leads to a large increase in output.</a:t>
              </a:r>
              <a:endParaRPr lang="en-US" altLang="en-US" sz="1800">
                <a:latin typeface="Arial" pitchFamily="34" charset="0"/>
                <a:cs typeface="Arial" pitchFamily="34" charset="0"/>
              </a:endParaRPr>
            </a:p>
          </p:txBody>
        </p:sp>
      </p:grpSp>
      <p:sp>
        <p:nvSpPr>
          <p:cNvPr id="115730" name="Freeform 18"/>
          <p:cNvSpPr>
            <a:spLocks/>
          </p:cNvSpPr>
          <p:nvPr/>
        </p:nvSpPr>
        <p:spPr bwMode="auto">
          <a:xfrm>
            <a:off x="6926264" y="1481139"/>
            <a:ext cx="619125" cy="123825"/>
          </a:xfrm>
          <a:custGeom>
            <a:avLst/>
            <a:gdLst>
              <a:gd name="T0" fmla="*/ 2147483647 w 125"/>
              <a:gd name="T1" fmla="*/ 0 h 25"/>
              <a:gd name="T2" fmla="*/ 0 w 125"/>
              <a:gd name="T3" fmla="*/ 2147483647 h 25"/>
              <a:gd name="T4" fmla="*/ 2147483647 w 125"/>
              <a:gd name="T5" fmla="*/ 2147483647 h 25"/>
              <a:gd name="T6" fmla="*/ 2147483647 w 125"/>
              <a:gd name="T7" fmla="*/ 0 h 25"/>
              <a:gd name="T8" fmla="*/ 0 60000 65536"/>
              <a:gd name="T9" fmla="*/ 0 60000 65536"/>
              <a:gd name="T10" fmla="*/ 0 60000 65536"/>
              <a:gd name="T11" fmla="*/ 0 60000 65536"/>
              <a:gd name="T12" fmla="*/ 0 w 125"/>
              <a:gd name="T13" fmla="*/ 0 h 25"/>
              <a:gd name="T14" fmla="*/ 125 w 125"/>
              <a:gd name="T15" fmla="*/ 25 h 25"/>
            </a:gdLst>
            <a:ahLst/>
            <a:cxnLst>
              <a:cxn ang="T8">
                <a:pos x="T0" y="T1"/>
              </a:cxn>
              <a:cxn ang="T9">
                <a:pos x="T2" y="T3"/>
              </a:cxn>
              <a:cxn ang="T10">
                <a:pos x="T4" y="T5"/>
              </a:cxn>
              <a:cxn ang="T11">
                <a:pos x="T6" y="T7"/>
              </a:cxn>
            </a:cxnLst>
            <a:rect l="T12" t="T13" r="T14" b="T15"/>
            <a:pathLst>
              <a:path w="125" h="25">
                <a:moveTo>
                  <a:pt x="125" y="0"/>
                </a:moveTo>
                <a:cubicBezTo>
                  <a:pt x="80" y="6"/>
                  <a:pt x="37" y="16"/>
                  <a:pt x="0" y="25"/>
                </a:cubicBezTo>
                <a:cubicBezTo>
                  <a:pt x="125" y="25"/>
                  <a:pt x="125" y="25"/>
                  <a:pt x="125" y="25"/>
                </a:cubicBezTo>
                <a:cubicBezTo>
                  <a:pt x="125" y="0"/>
                  <a:pt x="125" y="0"/>
                  <a:pt x="125" y="0"/>
                </a:cubicBezTo>
              </a:path>
            </a:pathLst>
          </a:custGeom>
          <a:solidFill>
            <a:srgbClr val="FDCD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731" name="Freeform 19"/>
          <p:cNvSpPr>
            <a:spLocks/>
          </p:cNvSpPr>
          <p:nvPr/>
        </p:nvSpPr>
        <p:spPr bwMode="auto">
          <a:xfrm>
            <a:off x="6926264" y="1481139"/>
            <a:ext cx="619125" cy="123825"/>
          </a:xfrm>
          <a:custGeom>
            <a:avLst/>
            <a:gdLst>
              <a:gd name="T0" fmla="*/ 2147483647 w 125"/>
              <a:gd name="T1" fmla="*/ 0 h 25"/>
              <a:gd name="T2" fmla="*/ 0 w 125"/>
              <a:gd name="T3" fmla="*/ 2147483647 h 25"/>
              <a:gd name="T4" fmla="*/ 2147483647 w 125"/>
              <a:gd name="T5" fmla="*/ 2147483647 h 25"/>
              <a:gd name="T6" fmla="*/ 2147483647 w 125"/>
              <a:gd name="T7" fmla="*/ 0 h 25"/>
              <a:gd name="T8" fmla="*/ 0 60000 65536"/>
              <a:gd name="T9" fmla="*/ 0 60000 65536"/>
              <a:gd name="T10" fmla="*/ 0 60000 65536"/>
              <a:gd name="T11" fmla="*/ 0 60000 65536"/>
              <a:gd name="T12" fmla="*/ 0 w 125"/>
              <a:gd name="T13" fmla="*/ 0 h 25"/>
              <a:gd name="T14" fmla="*/ 125 w 125"/>
              <a:gd name="T15" fmla="*/ 25 h 25"/>
            </a:gdLst>
            <a:ahLst/>
            <a:cxnLst>
              <a:cxn ang="T8">
                <a:pos x="T0" y="T1"/>
              </a:cxn>
              <a:cxn ang="T9">
                <a:pos x="T2" y="T3"/>
              </a:cxn>
              <a:cxn ang="T10">
                <a:pos x="T4" y="T5"/>
              </a:cxn>
              <a:cxn ang="T11">
                <a:pos x="T6" y="T7"/>
              </a:cxn>
            </a:cxnLst>
            <a:rect l="T12" t="T13" r="T14" b="T15"/>
            <a:pathLst>
              <a:path w="125" h="25">
                <a:moveTo>
                  <a:pt x="125" y="0"/>
                </a:moveTo>
                <a:cubicBezTo>
                  <a:pt x="80" y="6"/>
                  <a:pt x="37" y="16"/>
                  <a:pt x="0" y="25"/>
                </a:cubicBezTo>
                <a:cubicBezTo>
                  <a:pt x="125" y="25"/>
                  <a:pt x="125" y="25"/>
                  <a:pt x="125" y="25"/>
                </a:cubicBezTo>
                <a:lnTo>
                  <a:pt x="125" y="0"/>
                </a:lnTo>
                <a:close/>
              </a:path>
            </a:pathLst>
          </a:custGeom>
          <a:noFill/>
          <a:ln w="20638" cap="rnd">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5732" name="Freeform 20"/>
          <p:cNvSpPr>
            <a:spLocks/>
          </p:cNvSpPr>
          <p:nvPr/>
        </p:nvSpPr>
        <p:spPr bwMode="auto">
          <a:xfrm>
            <a:off x="3524250" y="3581401"/>
            <a:ext cx="584200" cy="1362075"/>
          </a:xfrm>
          <a:custGeom>
            <a:avLst/>
            <a:gdLst>
              <a:gd name="T0" fmla="*/ 2147483647 w 118"/>
              <a:gd name="T1" fmla="*/ 2147483647 h 275"/>
              <a:gd name="T2" fmla="*/ 2147483647 w 118"/>
              <a:gd name="T3" fmla="*/ 0 h 275"/>
              <a:gd name="T4" fmla="*/ 0 w 118"/>
              <a:gd name="T5" fmla="*/ 2147483647 h 275"/>
              <a:gd name="T6" fmla="*/ 2147483647 w 118"/>
              <a:gd name="T7" fmla="*/ 2147483647 h 275"/>
              <a:gd name="T8" fmla="*/ 0 60000 65536"/>
              <a:gd name="T9" fmla="*/ 0 60000 65536"/>
              <a:gd name="T10" fmla="*/ 0 60000 65536"/>
              <a:gd name="T11" fmla="*/ 0 60000 65536"/>
              <a:gd name="T12" fmla="*/ 0 w 118"/>
              <a:gd name="T13" fmla="*/ 0 h 275"/>
              <a:gd name="T14" fmla="*/ 118 w 118"/>
              <a:gd name="T15" fmla="*/ 275 h 275"/>
            </a:gdLst>
            <a:ahLst/>
            <a:cxnLst>
              <a:cxn ang="T8">
                <a:pos x="T0" y="T1"/>
              </a:cxn>
              <a:cxn ang="T9">
                <a:pos x="T2" y="T3"/>
              </a:cxn>
              <a:cxn ang="T10">
                <a:pos x="T4" y="T5"/>
              </a:cxn>
              <a:cxn ang="T11">
                <a:pos x="T6" y="T7"/>
              </a:cxn>
            </a:cxnLst>
            <a:rect l="T12" t="T13" r="T14" b="T15"/>
            <a:pathLst>
              <a:path w="118" h="275">
                <a:moveTo>
                  <a:pt x="118" y="275"/>
                </a:moveTo>
                <a:cubicBezTo>
                  <a:pt x="118" y="0"/>
                  <a:pt x="118" y="0"/>
                  <a:pt x="118" y="0"/>
                </a:cubicBezTo>
                <a:cubicBezTo>
                  <a:pt x="54" y="101"/>
                  <a:pt x="19" y="201"/>
                  <a:pt x="0" y="275"/>
                </a:cubicBezTo>
                <a:cubicBezTo>
                  <a:pt x="118" y="275"/>
                  <a:pt x="118" y="275"/>
                  <a:pt x="118" y="275"/>
                </a:cubicBezTo>
              </a:path>
            </a:pathLst>
          </a:custGeom>
          <a:solidFill>
            <a:srgbClr val="FDCD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733" name="Freeform 21"/>
          <p:cNvSpPr>
            <a:spLocks/>
          </p:cNvSpPr>
          <p:nvPr/>
        </p:nvSpPr>
        <p:spPr bwMode="auto">
          <a:xfrm>
            <a:off x="3524250" y="3581401"/>
            <a:ext cx="584200" cy="1362075"/>
          </a:xfrm>
          <a:custGeom>
            <a:avLst/>
            <a:gdLst>
              <a:gd name="T0" fmla="*/ 2147483647 w 118"/>
              <a:gd name="T1" fmla="*/ 2147483647 h 275"/>
              <a:gd name="T2" fmla="*/ 2147483647 w 118"/>
              <a:gd name="T3" fmla="*/ 0 h 275"/>
              <a:gd name="T4" fmla="*/ 0 w 118"/>
              <a:gd name="T5" fmla="*/ 2147483647 h 275"/>
              <a:gd name="T6" fmla="*/ 2147483647 w 118"/>
              <a:gd name="T7" fmla="*/ 2147483647 h 275"/>
              <a:gd name="T8" fmla="*/ 0 60000 65536"/>
              <a:gd name="T9" fmla="*/ 0 60000 65536"/>
              <a:gd name="T10" fmla="*/ 0 60000 65536"/>
              <a:gd name="T11" fmla="*/ 0 60000 65536"/>
              <a:gd name="T12" fmla="*/ 0 w 118"/>
              <a:gd name="T13" fmla="*/ 0 h 275"/>
              <a:gd name="T14" fmla="*/ 118 w 118"/>
              <a:gd name="T15" fmla="*/ 275 h 275"/>
            </a:gdLst>
            <a:ahLst/>
            <a:cxnLst>
              <a:cxn ang="T8">
                <a:pos x="T0" y="T1"/>
              </a:cxn>
              <a:cxn ang="T9">
                <a:pos x="T2" y="T3"/>
              </a:cxn>
              <a:cxn ang="T10">
                <a:pos x="T4" y="T5"/>
              </a:cxn>
              <a:cxn ang="T11">
                <a:pos x="T6" y="T7"/>
              </a:cxn>
            </a:cxnLst>
            <a:rect l="T12" t="T13" r="T14" b="T15"/>
            <a:pathLst>
              <a:path w="118" h="275">
                <a:moveTo>
                  <a:pt x="118" y="275"/>
                </a:moveTo>
                <a:cubicBezTo>
                  <a:pt x="118" y="0"/>
                  <a:pt x="118" y="0"/>
                  <a:pt x="118" y="0"/>
                </a:cubicBezTo>
                <a:cubicBezTo>
                  <a:pt x="54" y="101"/>
                  <a:pt x="19" y="201"/>
                  <a:pt x="0" y="275"/>
                </a:cubicBezTo>
                <a:lnTo>
                  <a:pt x="118" y="275"/>
                </a:lnTo>
                <a:close/>
              </a:path>
            </a:pathLst>
          </a:custGeom>
          <a:noFill/>
          <a:ln w="20638" cap="flat">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9" name="Freeform 22"/>
          <p:cNvSpPr>
            <a:spLocks/>
          </p:cNvSpPr>
          <p:nvPr/>
        </p:nvSpPr>
        <p:spPr bwMode="auto">
          <a:xfrm>
            <a:off x="3416300" y="1392239"/>
            <a:ext cx="5353050" cy="4156075"/>
          </a:xfrm>
          <a:custGeom>
            <a:avLst/>
            <a:gdLst>
              <a:gd name="T0" fmla="*/ 0 w 1081"/>
              <a:gd name="T1" fmla="*/ 2147483647 h 839"/>
              <a:gd name="T2" fmla="*/ 2147483647 w 1081"/>
              <a:gd name="T3" fmla="*/ 0 h 839"/>
              <a:gd name="T4" fmla="*/ 0 60000 65536"/>
              <a:gd name="T5" fmla="*/ 0 60000 65536"/>
              <a:gd name="T6" fmla="*/ 0 w 1081"/>
              <a:gd name="T7" fmla="*/ 0 h 839"/>
              <a:gd name="T8" fmla="*/ 1081 w 1081"/>
              <a:gd name="T9" fmla="*/ 839 h 839"/>
            </a:gdLst>
            <a:ahLst/>
            <a:cxnLst>
              <a:cxn ang="T4">
                <a:pos x="T0" y="T1"/>
              </a:cxn>
              <a:cxn ang="T5">
                <a:pos x="T2" y="T3"/>
              </a:cxn>
            </a:cxnLst>
            <a:rect l="T6" t="T7" r="T8" b="T9"/>
            <a:pathLst>
              <a:path w="1081" h="839">
                <a:moveTo>
                  <a:pt x="0" y="839"/>
                </a:moveTo>
                <a:cubicBezTo>
                  <a:pt x="0" y="839"/>
                  <a:pt x="53" y="0"/>
                  <a:pt x="1081" y="0"/>
                </a:cubicBezTo>
              </a:path>
            </a:pathLst>
          </a:custGeom>
          <a:noFill/>
          <a:ln w="2063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 name="Group 23"/>
          <p:cNvGrpSpPr>
            <a:grpSpLocks/>
          </p:cNvGrpSpPr>
          <p:nvPr/>
        </p:nvGrpSpPr>
        <p:grpSpPr bwMode="auto">
          <a:xfrm>
            <a:off x="6575426" y="1609726"/>
            <a:ext cx="2193925" cy="1560513"/>
            <a:chOff x="3182" y="1014"/>
            <a:chExt cx="1382" cy="983"/>
          </a:xfrm>
        </p:grpSpPr>
        <p:sp>
          <p:nvSpPr>
            <p:cNvPr id="38931" name="Line 24"/>
            <p:cNvSpPr>
              <a:spLocks noChangeShapeType="1"/>
            </p:cNvSpPr>
            <p:nvPr/>
          </p:nvSpPr>
          <p:spPr bwMode="auto">
            <a:xfrm>
              <a:off x="3712" y="1014"/>
              <a:ext cx="1" cy="422"/>
            </a:xfrm>
            <a:prstGeom prst="line">
              <a:avLst/>
            </a:prstGeom>
            <a:noFill/>
            <a:ln w="952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8932" name="Rectangle 25"/>
            <p:cNvSpPr>
              <a:spLocks noChangeArrowheads="1"/>
            </p:cNvSpPr>
            <p:nvPr/>
          </p:nvSpPr>
          <p:spPr bwMode="auto">
            <a:xfrm>
              <a:off x="3182" y="1432"/>
              <a:ext cx="1382" cy="565"/>
            </a:xfrm>
            <a:prstGeom prst="rect">
              <a:avLst/>
            </a:prstGeom>
            <a:solidFill>
              <a:srgbClr val="E5DDB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endParaRPr lang="en-US" altLang="en-US" sz="1800">
                <a:latin typeface="Arial" pitchFamily="34" charset="0"/>
              </a:endParaRPr>
            </a:p>
          </p:txBody>
        </p:sp>
        <p:sp>
          <p:nvSpPr>
            <p:cNvPr id="38933" name="Rectangle 26"/>
            <p:cNvSpPr>
              <a:spLocks noChangeArrowheads="1"/>
            </p:cNvSpPr>
            <p:nvPr/>
          </p:nvSpPr>
          <p:spPr bwMode="auto">
            <a:xfrm>
              <a:off x="3233" y="1464"/>
              <a:ext cx="129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300">
                  <a:solidFill>
                    <a:srgbClr val="000000"/>
                  </a:solidFill>
                  <a:latin typeface="Arial" pitchFamily="34" charset="0"/>
                  <a:cs typeface="Arial" pitchFamily="34" charset="0"/>
                </a:rPr>
                <a:t>2. When the economy has a</a:t>
              </a:r>
              <a:endParaRPr lang="en-US" altLang="en-US" sz="1800">
                <a:latin typeface="Arial" pitchFamily="34" charset="0"/>
                <a:cs typeface="Arial" pitchFamily="34" charset="0"/>
              </a:endParaRPr>
            </a:p>
          </p:txBody>
        </p:sp>
        <p:sp>
          <p:nvSpPr>
            <p:cNvPr id="38934" name="Rectangle 27"/>
            <p:cNvSpPr>
              <a:spLocks noChangeArrowheads="1"/>
            </p:cNvSpPr>
            <p:nvPr/>
          </p:nvSpPr>
          <p:spPr bwMode="auto">
            <a:xfrm>
              <a:off x="3233" y="1589"/>
              <a:ext cx="106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300">
                  <a:solidFill>
                    <a:srgbClr val="000000"/>
                  </a:solidFill>
                  <a:latin typeface="Arial" pitchFamily="34" charset="0"/>
                  <a:cs typeface="Arial" pitchFamily="34" charset="0"/>
                </a:rPr>
                <a:t>high level of capital, an</a:t>
              </a:r>
              <a:endParaRPr lang="en-US" altLang="en-US" sz="1800">
                <a:latin typeface="Arial" pitchFamily="34" charset="0"/>
                <a:cs typeface="Arial" pitchFamily="34" charset="0"/>
              </a:endParaRPr>
            </a:p>
          </p:txBody>
        </p:sp>
        <p:sp>
          <p:nvSpPr>
            <p:cNvPr id="38935" name="Rectangle 28"/>
            <p:cNvSpPr>
              <a:spLocks noChangeArrowheads="1"/>
            </p:cNvSpPr>
            <p:nvPr/>
          </p:nvSpPr>
          <p:spPr bwMode="auto">
            <a:xfrm>
              <a:off x="3233" y="1715"/>
              <a:ext cx="126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300">
                  <a:solidFill>
                    <a:srgbClr val="000000"/>
                  </a:solidFill>
                  <a:latin typeface="Arial" pitchFamily="34" charset="0"/>
                  <a:cs typeface="Arial" pitchFamily="34" charset="0"/>
                </a:rPr>
                <a:t>extra unit of capital leads to</a:t>
              </a:r>
              <a:endParaRPr lang="en-US" altLang="en-US" sz="1800">
                <a:latin typeface="Arial" pitchFamily="34" charset="0"/>
                <a:cs typeface="Arial" pitchFamily="34" charset="0"/>
              </a:endParaRPr>
            </a:p>
          </p:txBody>
        </p:sp>
        <p:sp>
          <p:nvSpPr>
            <p:cNvPr id="38936" name="Rectangle 29"/>
            <p:cNvSpPr>
              <a:spLocks noChangeArrowheads="1"/>
            </p:cNvSpPr>
            <p:nvPr/>
          </p:nvSpPr>
          <p:spPr bwMode="auto">
            <a:xfrm>
              <a:off x="3233" y="1840"/>
              <a:ext cx="121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300">
                  <a:solidFill>
                    <a:srgbClr val="000000"/>
                  </a:solidFill>
                  <a:latin typeface="Arial" pitchFamily="34" charset="0"/>
                  <a:cs typeface="Arial" pitchFamily="34" charset="0"/>
                </a:rPr>
                <a:t>a small increase in output.</a:t>
              </a:r>
              <a:endParaRPr lang="en-US" altLang="en-US" sz="1800">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5733"/>
                                        </p:tgtEl>
                                        <p:attrNameLst>
                                          <p:attrName>style.visibility</p:attrName>
                                        </p:attrNameLst>
                                      </p:cBhvr>
                                      <p:to>
                                        <p:strVal val="visible"/>
                                      </p:to>
                                    </p:set>
                                    <p:animEffect transition="in" filter="wipe(left)">
                                      <p:cBhvr>
                                        <p:cTn id="7" dur="500"/>
                                        <p:tgtEl>
                                          <p:spTgt spid="1157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5721"/>
                                        </p:tgtEl>
                                        <p:attrNameLst>
                                          <p:attrName>style.visibility</p:attrName>
                                        </p:attrNameLst>
                                      </p:cBhvr>
                                      <p:to>
                                        <p:strVal val="visible"/>
                                      </p:to>
                                    </p:set>
                                    <p:animEffect transition="in" filter="wipe(down)">
                                      <p:cBhvr>
                                        <p:cTn id="12" dur="500"/>
                                        <p:tgtEl>
                                          <p:spTgt spid="1157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5732"/>
                                        </p:tgtEl>
                                        <p:attrNameLst>
                                          <p:attrName>style.visibility</p:attrName>
                                        </p:attrNameLst>
                                      </p:cBhvr>
                                      <p:to>
                                        <p:strVal val="visible"/>
                                      </p:to>
                                    </p:set>
                                    <p:animEffect transition="in" filter="wipe(down)">
                                      <p:cBhvr>
                                        <p:cTn id="17" dur="500"/>
                                        <p:tgtEl>
                                          <p:spTgt spid="1157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5731"/>
                                        </p:tgtEl>
                                        <p:attrNameLst>
                                          <p:attrName>style.visibility</p:attrName>
                                        </p:attrNameLst>
                                      </p:cBhvr>
                                      <p:to>
                                        <p:strVal val="visible"/>
                                      </p:to>
                                    </p:set>
                                    <p:animEffect transition="in" filter="wipe(left)">
                                      <p:cBhvr>
                                        <p:cTn id="27" dur="500"/>
                                        <p:tgtEl>
                                          <p:spTgt spid="1157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5722"/>
                                        </p:tgtEl>
                                        <p:attrNameLst>
                                          <p:attrName>style.visibility</p:attrName>
                                        </p:attrNameLst>
                                      </p:cBhvr>
                                      <p:to>
                                        <p:strVal val="visible"/>
                                      </p:to>
                                    </p:set>
                                    <p:animEffect transition="in" filter="wipe(left)">
                                      <p:cBhvr>
                                        <p:cTn id="32" dur="500"/>
                                        <p:tgtEl>
                                          <p:spTgt spid="1157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5730"/>
                                        </p:tgtEl>
                                        <p:attrNameLst>
                                          <p:attrName>style.visibility</p:attrName>
                                        </p:attrNameLst>
                                      </p:cBhvr>
                                      <p:to>
                                        <p:strVal val="visible"/>
                                      </p:to>
                                    </p:set>
                                    <p:animEffect transition="in" filter="wipe(left)">
                                      <p:cBhvr>
                                        <p:cTn id="37" dur="500"/>
                                        <p:tgtEl>
                                          <p:spTgt spid="11573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up)">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1" grpId="0"/>
      <p:bldP spid="115722" grpId="0"/>
      <p:bldP spid="115730" grpId="0" animBg="1"/>
      <p:bldP spid="115731" grpId="0" animBg="1"/>
      <p:bldP spid="115732" grpId="0" animBg="1"/>
      <p:bldP spid="1157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sz="3600" dirty="0"/>
              <a:t>Diminishing Returns</a:t>
            </a:r>
          </a:p>
        </p:txBody>
      </p:sp>
      <p:sp>
        <p:nvSpPr>
          <p:cNvPr id="39939" name="Rectangle 3"/>
          <p:cNvSpPr>
            <a:spLocks noGrp="1" noChangeArrowheads="1"/>
          </p:cNvSpPr>
          <p:nvPr>
            <p:ph idx="1"/>
          </p:nvPr>
        </p:nvSpPr>
        <p:spPr/>
        <p:txBody>
          <a:bodyPr/>
          <a:lstStyle/>
          <a:p>
            <a:pPr eaLnBrk="1" hangingPunct="1"/>
            <a:r>
              <a:rPr lang="en-US" altLang="en-US" dirty="0"/>
              <a:t>In the long run, a higher rate of investment in physical capital leads to a higher </a:t>
            </a:r>
            <a:r>
              <a:rPr lang="en-US" altLang="en-US" i="1" dirty="0"/>
              <a:t>level</a:t>
            </a:r>
            <a:r>
              <a:rPr lang="en-US" altLang="en-US" dirty="0"/>
              <a:t> of productivity and income, but </a:t>
            </a:r>
            <a:r>
              <a:rPr lang="en-US" altLang="en-US" i="1" dirty="0"/>
              <a:t>not</a:t>
            </a:r>
            <a:r>
              <a:rPr lang="en-US" altLang="en-US" dirty="0"/>
              <a:t> to faster </a:t>
            </a:r>
            <a:r>
              <a:rPr lang="en-US" altLang="en-US" i="1" dirty="0"/>
              <a:t>growth</a:t>
            </a:r>
            <a:r>
              <a:rPr lang="en-US" altLang="en-US" dirty="0"/>
              <a:t> of productivity and income.</a:t>
            </a:r>
          </a:p>
          <a:p>
            <a:pPr eaLnBrk="1" hangingPunct="1"/>
            <a:r>
              <a:rPr lang="en-US" altLang="en-US" dirty="0"/>
              <a:t>Saving and investment must be used intelligently, not just to accumulate more and more physical capital, but to pay for education and research and automation.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sz="3600" dirty="0"/>
              <a:t>Bonus: Diminishing Returns and the Catch-up Effect</a:t>
            </a:r>
          </a:p>
        </p:txBody>
      </p:sp>
      <p:sp>
        <p:nvSpPr>
          <p:cNvPr id="40963" name="Rectangle 3"/>
          <p:cNvSpPr>
            <a:spLocks noGrp="1" noChangeArrowheads="1"/>
          </p:cNvSpPr>
          <p:nvPr>
            <p:ph idx="1"/>
          </p:nvPr>
        </p:nvSpPr>
        <p:spPr/>
        <p:txBody>
          <a:bodyPr/>
          <a:lstStyle/>
          <a:p>
            <a:pPr eaLnBrk="1" hangingPunct="1">
              <a:buClr>
                <a:srgbClr val="000000"/>
              </a:buClr>
            </a:pPr>
            <a:r>
              <a:rPr lang="en-US" altLang="en-US" dirty="0"/>
              <a:t>Diminishing returns also leads to the catch-up effect</a:t>
            </a:r>
          </a:p>
          <a:p>
            <a:pPr eaLnBrk="1" hangingPunct="1">
              <a:buClr>
                <a:srgbClr val="000000"/>
              </a:buClr>
            </a:pPr>
            <a:r>
              <a:rPr lang="en-US" altLang="en-US" dirty="0"/>
              <a:t>The </a:t>
            </a:r>
            <a:r>
              <a:rPr lang="en-US" altLang="en-US" i="1" dirty="0">
                <a:solidFill>
                  <a:srgbClr val="25A9A6"/>
                </a:solidFill>
              </a:rPr>
              <a:t>catch-up effect </a:t>
            </a:r>
            <a:r>
              <a:rPr lang="en-US" altLang="en-US" dirty="0"/>
              <a:t>implies that poorer countries would grow more rapidly than rich countries that are otherwise similar. </a:t>
            </a:r>
          </a:p>
          <a:p>
            <a:pPr lvl="1" eaLnBrk="1" hangingPunct="1">
              <a:buClr>
                <a:srgbClr val="000000"/>
              </a:buClr>
            </a:pPr>
            <a:r>
              <a:rPr lang="en-US" altLang="en-US" dirty="0"/>
              <a:t>From 1960 to 1990, the United States and South Korea devoted a similar share of GDP to investment. Yet the United States experience mediocre annual growth of about 2%, while South Korea experienced spectacular growth of more than 6%.</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a:t>Growth Miracles and Growth Disasters</a:t>
            </a:r>
          </a:p>
        </p:txBody>
      </p:sp>
      <p:sp>
        <p:nvSpPr>
          <p:cNvPr id="41987" name="Content Placeholder 2"/>
          <p:cNvSpPr>
            <a:spLocks noGrp="1"/>
          </p:cNvSpPr>
          <p:nvPr>
            <p:ph idx="1"/>
          </p:nvPr>
        </p:nvSpPr>
        <p:spPr/>
        <p:txBody>
          <a:bodyPr/>
          <a:lstStyle/>
          <a:p>
            <a:r>
              <a:rPr lang="en-US" altLang="en-US" dirty="0"/>
              <a:t>Video: </a:t>
            </a:r>
            <a:r>
              <a:rPr lang="en-US" altLang="en-US" dirty="0">
                <a:hlinkClick r:id="rId2"/>
              </a:rPr>
              <a:t>https://youtu.be/5X5v7vRYQjc</a:t>
            </a:r>
            <a:endParaRPr lang="en-US" altLang="en-US" dirty="0"/>
          </a:p>
          <a:p>
            <a:endParaRPr lang="en-US" alt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A0F4B7D-17FA-4BBF-83AE-823F530B8F11}"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dirty="0"/>
              <a:t>Economic Growth And Public Policy </a:t>
            </a:r>
          </a:p>
        </p:txBody>
      </p:sp>
      <p:sp>
        <p:nvSpPr>
          <p:cNvPr id="24579" name="Rectangle 3"/>
          <p:cNvSpPr>
            <a:spLocks noGrp="1" noChangeArrowheads="1"/>
          </p:cNvSpPr>
          <p:nvPr>
            <p:ph idx="1"/>
          </p:nvPr>
        </p:nvSpPr>
        <p:spPr/>
        <p:txBody>
          <a:bodyPr rtlCol="0">
            <a:normAutofit fontScale="92500" lnSpcReduction="20000"/>
          </a:bodyPr>
          <a:lstStyle/>
          <a:p>
            <a:pPr eaLnBrk="1" fontAlgn="auto" hangingPunct="1">
              <a:spcAft>
                <a:spcPts val="0"/>
              </a:spcAft>
              <a:defRPr/>
            </a:pPr>
            <a:r>
              <a:rPr lang="en-US" altLang="en-US" dirty="0"/>
              <a:t>What can a government do to raise productivity and living standards? </a:t>
            </a:r>
          </a:p>
          <a:p>
            <a:pPr eaLnBrk="1" fontAlgn="auto" hangingPunct="1">
              <a:spcAft>
                <a:spcPts val="0"/>
              </a:spcAft>
              <a:defRPr/>
            </a:pPr>
            <a:r>
              <a:rPr lang="en-US" altLang="en-US" dirty="0"/>
              <a:t>Maybe the government should:</a:t>
            </a:r>
          </a:p>
          <a:p>
            <a:pPr lvl="1" eaLnBrk="1" fontAlgn="auto" hangingPunct="1">
              <a:spcAft>
                <a:spcPts val="0"/>
              </a:spcAft>
              <a:defRPr/>
            </a:pPr>
            <a:r>
              <a:rPr lang="en-US" altLang="en-US" dirty="0"/>
              <a:t>Encourage saving and investment.</a:t>
            </a:r>
          </a:p>
          <a:p>
            <a:pPr lvl="1" eaLnBrk="1" fontAlgn="auto" hangingPunct="1">
              <a:spcAft>
                <a:spcPts val="0"/>
              </a:spcAft>
              <a:defRPr/>
            </a:pPr>
            <a:r>
              <a:rPr lang="en-US" altLang="en-US" dirty="0">
                <a:solidFill>
                  <a:srgbClr val="FF0000"/>
                </a:solidFill>
              </a:rPr>
              <a:t>Encourage investment from abroad.</a:t>
            </a:r>
          </a:p>
          <a:p>
            <a:pPr lvl="1" eaLnBrk="1" fontAlgn="auto" hangingPunct="1">
              <a:spcAft>
                <a:spcPts val="0"/>
              </a:spcAft>
              <a:defRPr/>
            </a:pPr>
            <a:r>
              <a:rPr lang="en-US" altLang="en-US" dirty="0"/>
              <a:t>Encourage education and invest in healthcare.</a:t>
            </a:r>
          </a:p>
          <a:p>
            <a:pPr lvl="1" eaLnBrk="1" fontAlgn="auto" hangingPunct="1">
              <a:spcAft>
                <a:spcPts val="0"/>
              </a:spcAft>
              <a:defRPr/>
            </a:pPr>
            <a:r>
              <a:rPr lang="en-US" altLang="en-US" dirty="0"/>
              <a:t>Secure property rights and maintain political stability.</a:t>
            </a:r>
          </a:p>
          <a:p>
            <a:pPr lvl="1" eaLnBrk="1" fontAlgn="auto" hangingPunct="1">
              <a:spcAft>
                <a:spcPts val="0"/>
              </a:spcAft>
              <a:defRPr/>
            </a:pPr>
            <a:r>
              <a:rPr lang="en-US" altLang="en-US" dirty="0"/>
              <a:t>Ensure free trade.</a:t>
            </a:r>
          </a:p>
          <a:p>
            <a:pPr lvl="1" eaLnBrk="1" fontAlgn="auto" hangingPunct="1">
              <a:spcAft>
                <a:spcPts val="0"/>
              </a:spcAft>
              <a:defRPr/>
            </a:pPr>
            <a:r>
              <a:rPr lang="en-US" altLang="en-US" dirty="0"/>
              <a:t>Encourage research and development.</a:t>
            </a:r>
          </a:p>
          <a:p>
            <a:pPr lvl="1" eaLnBrk="1" fontAlgn="auto" hangingPunct="1">
              <a:spcAft>
                <a:spcPts val="0"/>
              </a:spcAft>
              <a:defRPr/>
            </a:pPr>
            <a:r>
              <a:rPr lang="en-US" altLang="en-US" dirty="0"/>
              <a:t>Provide roads, bridges, and other </a:t>
            </a:r>
            <a:r>
              <a:rPr lang="en-US" altLang="en-US" i="1" dirty="0"/>
              <a:t>infrastructure</a:t>
            </a:r>
            <a:r>
              <a:rPr lang="en-US" altLang="en-US" dirty="0"/>
              <a:t>.</a:t>
            </a:r>
          </a:p>
          <a:p>
            <a:pPr lvl="1" eaLnBrk="1" fontAlgn="auto" hangingPunct="1">
              <a:spcAft>
                <a:spcPts val="0"/>
              </a:spcAft>
              <a:defRPr/>
            </a:pPr>
            <a:r>
              <a:rPr lang="en-US" altLang="en-US" dirty="0"/>
              <a:t>Have a population policy</a:t>
            </a:r>
          </a:p>
        </p:txBody>
      </p:sp>
    </p:spTree>
    <p:extLst>
      <p:ext uri="{BB962C8B-B14F-4D97-AF65-F5344CB8AC3E}">
        <p14:creationId xmlns:p14="http://schemas.microsoft.com/office/powerpoint/2010/main" val="448481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dirty="0"/>
              <a:t>Investment from Abroad</a:t>
            </a:r>
          </a:p>
        </p:txBody>
      </p:sp>
      <p:sp>
        <p:nvSpPr>
          <p:cNvPr id="43011" name="Rectangle 3"/>
          <p:cNvSpPr>
            <a:spLocks noGrp="1" noChangeArrowheads="1"/>
          </p:cNvSpPr>
          <p:nvPr>
            <p:ph idx="1"/>
          </p:nvPr>
        </p:nvSpPr>
        <p:spPr/>
        <p:txBody>
          <a:bodyPr/>
          <a:lstStyle/>
          <a:p>
            <a:pPr eaLnBrk="1" hangingPunct="1"/>
            <a:r>
              <a:rPr lang="en-US" altLang="en-US" dirty="0"/>
              <a:t>Governments can increase capital accumulation and long-term economic growth by encouraging investment from foreign sources.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dirty="0"/>
              <a:t>Investment from Abroad</a:t>
            </a:r>
          </a:p>
        </p:txBody>
      </p:sp>
      <p:sp>
        <p:nvSpPr>
          <p:cNvPr id="46083" name="Content Placeholder 2"/>
          <p:cNvSpPr>
            <a:spLocks noGrp="1"/>
          </p:cNvSpPr>
          <p:nvPr>
            <p:ph idx="1"/>
          </p:nvPr>
        </p:nvSpPr>
        <p:spPr/>
        <p:txBody>
          <a:bodyPr/>
          <a:lstStyle/>
          <a:p>
            <a:pPr eaLnBrk="1" hangingPunct="1"/>
            <a:r>
              <a:rPr lang="en-US" altLang="en-US" dirty="0"/>
              <a:t>For poor countries, foreign investment may be the only route to progress</a:t>
            </a:r>
          </a:p>
          <a:p>
            <a:pPr eaLnBrk="1" hangingPunct="1"/>
            <a:r>
              <a:rPr lang="en-US" altLang="en-US" dirty="0"/>
              <a:t>If their incomes are barely enough to cover their essential consumption needs, then they would not be able to invest for their future needs</a:t>
            </a:r>
          </a:p>
          <a:p>
            <a:pPr eaLnBrk="1" hangingPunct="1"/>
            <a:r>
              <a:rPr lang="en-US" altLang="en-US" dirty="0"/>
              <a:t>To attract foreign investment, governments must </a:t>
            </a:r>
          </a:p>
          <a:p>
            <a:pPr lvl="1" eaLnBrk="1" hangingPunct="1"/>
            <a:r>
              <a:rPr lang="en-US" altLang="en-US" dirty="0"/>
              <a:t>protect the property rights of investors and</a:t>
            </a:r>
          </a:p>
          <a:p>
            <a:pPr lvl="1" eaLnBrk="1" hangingPunct="1"/>
            <a:r>
              <a:rPr lang="en-US" altLang="en-US" dirty="0"/>
              <a:t>provide adequate infrastructure (roads, ports, etc.)</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dirty="0"/>
              <a:t>Investment from Abroad</a:t>
            </a:r>
          </a:p>
        </p:txBody>
      </p:sp>
      <p:sp>
        <p:nvSpPr>
          <p:cNvPr id="44035" name="Rectangle 3"/>
          <p:cNvSpPr>
            <a:spLocks noGrp="1" noChangeArrowheads="1"/>
          </p:cNvSpPr>
          <p:nvPr>
            <p:ph idx="1"/>
          </p:nvPr>
        </p:nvSpPr>
        <p:spPr/>
        <p:txBody>
          <a:bodyPr/>
          <a:lstStyle/>
          <a:p>
            <a:pPr eaLnBrk="1" hangingPunct="1"/>
            <a:r>
              <a:rPr lang="en-US" altLang="en-US" dirty="0"/>
              <a:t>Investment from abroad takes several forms:</a:t>
            </a:r>
          </a:p>
          <a:p>
            <a:pPr lvl="1" eaLnBrk="1" hangingPunct="1"/>
            <a:r>
              <a:rPr lang="en-US" altLang="en-US" dirty="0"/>
              <a:t>Foreign Direct Investment</a:t>
            </a:r>
          </a:p>
          <a:p>
            <a:pPr lvl="2" eaLnBrk="1" hangingPunct="1"/>
            <a:r>
              <a:rPr lang="en-US" altLang="en-US" dirty="0"/>
              <a:t>Businesses owned and operated by a foreign entity.</a:t>
            </a:r>
          </a:p>
          <a:p>
            <a:pPr lvl="1" eaLnBrk="1" hangingPunct="1"/>
            <a:r>
              <a:rPr lang="en-US" altLang="en-US" dirty="0"/>
              <a:t>Foreign Portfolio Investment</a:t>
            </a:r>
          </a:p>
          <a:p>
            <a:pPr lvl="2" eaLnBrk="1" hangingPunct="1"/>
            <a:r>
              <a:rPr lang="en-US" altLang="en-US" dirty="0"/>
              <a:t>Businesses financed with foreign money but owned and operated by domestic residents.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dirty="0"/>
              <a:t>Investment from Abroad</a:t>
            </a:r>
          </a:p>
        </p:txBody>
      </p:sp>
      <p:sp>
        <p:nvSpPr>
          <p:cNvPr id="45059" name="Content Placeholder 2"/>
          <p:cNvSpPr>
            <a:spLocks noGrp="1"/>
          </p:cNvSpPr>
          <p:nvPr>
            <p:ph idx="1"/>
          </p:nvPr>
        </p:nvSpPr>
        <p:spPr/>
        <p:txBody>
          <a:bodyPr/>
          <a:lstStyle/>
          <a:p>
            <a:pPr eaLnBrk="1" hangingPunct="1"/>
            <a:r>
              <a:rPr lang="en-US" altLang="en-US" dirty="0"/>
              <a:t>Foreign investors will take their earnings—interest and profits—back to their own countries</a:t>
            </a:r>
          </a:p>
          <a:p>
            <a:pPr eaLnBrk="1" hangingPunct="1"/>
            <a:r>
              <a:rPr lang="en-US" altLang="en-US" dirty="0"/>
              <a:t>Still, foreign investment creates jobs for domestic workers and raises their productivity and wages</a:t>
            </a:r>
          </a:p>
          <a:p>
            <a:pPr eaLnBrk="1" hangingPunct="1"/>
            <a:r>
              <a:rPr lang="en-US" altLang="en-US" dirty="0"/>
              <a:t>Foreign direct investment is one way for poor countries to learn the use of state-of-the-art technologies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dirty="0"/>
              <a:t>Economic Growth And Public Policy </a:t>
            </a:r>
          </a:p>
        </p:txBody>
      </p:sp>
      <p:sp>
        <p:nvSpPr>
          <p:cNvPr id="24579" name="Rectangle 3"/>
          <p:cNvSpPr>
            <a:spLocks noGrp="1" noChangeArrowheads="1"/>
          </p:cNvSpPr>
          <p:nvPr>
            <p:ph idx="1"/>
          </p:nvPr>
        </p:nvSpPr>
        <p:spPr/>
        <p:txBody>
          <a:bodyPr rtlCol="0">
            <a:normAutofit fontScale="92500" lnSpcReduction="20000"/>
          </a:bodyPr>
          <a:lstStyle/>
          <a:p>
            <a:pPr eaLnBrk="1" fontAlgn="auto" hangingPunct="1">
              <a:spcAft>
                <a:spcPts val="0"/>
              </a:spcAft>
              <a:defRPr/>
            </a:pPr>
            <a:r>
              <a:rPr lang="en-US" altLang="en-US" dirty="0"/>
              <a:t>What can a government do to raise productivity and living standards? </a:t>
            </a:r>
          </a:p>
          <a:p>
            <a:pPr eaLnBrk="1" fontAlgn="auto" hangingPunct="1">
              <a:spcAft>
                <a:spcPts val="0"/>
              </a:spcAft>
              <a:defRPr/>
            </a:pPr>
            <a:r>
              <a:rPr lang="en-US" altLang="en-US" dirty="0"/>
              <a:t>Maybe the government should:</a:t>
            </a:r>
          </a:p>
          <a:p>
            <a:pPr lvl="1" eaLnBrk="1" fontAlgn="auto" hangingPunct="1">
              <a:spcAft>
                <a:spcPts val="0"/>
              </a:spcAft>
              <a:defRPr/>
            </a:pPr>
            <a:r>
              <a:rPr lang="en-US" altLang="en-US" dirty="0"/>
              <a:t>Encourage saving and investment.</a:t>
            </a:r>
          </a:p>
          <a:p>
            <a:pPr lvl="1" eaLnBrk="1" fontAlgn="auto" hangingPunct="1">
              <a:spcAft>
                <a:spcPts val="0"/>
              </a:spcAft>
              <a:defRPr/>
            </a:pPr>
            <a:r>
              <a:rPr lang="en-US" altLang="en-US" dirty="0"/>
              <a:t>Encourage investment from abroad.</a:t>
            </a:r>
          </a:p>
          <a:p>
            <a:pPr lvl="1" eaLnBrk="1" fontAlgn="auto" hangingPunct="1">
              <a:spcAft>
                <a:spcPts val="0"/>
              </a:spcAft>
              <a:defRPr/>
            </a:pPr>
            <a:r>
              <a:rPr lang="en-US" altLang="en-US" dirty="0">
                <a:solidFill>
                  <a:srgbClr val="FF0000"/>
                </a:solidFill>
              </a:rPr>
              <a:t>Encourage education and invest in healthcare.</a:t>
            </a:r>
          </a:p>
          <a:p>
            <a:pPr lvl="1" eaLnBrk="1" fontAlgn="auto" hangingPunct="1">
              <a:spcAft>
                <a:spcPts val="0"/>
              </a:spcAft>
              <a:defRPr/>
            </a:pPr>
            <a:r>
              <a:rPr lang="en-US" altLang="en-US" dirty="0"/>
              <a:t>Secure property rights and maintain political stability.</a:t>
            </a:r>
          </a:p>
          <a:p>
            <a:pPr lvl="1" eaLnBrk="1" fontAlgn="auto" hangingPunct="1">
              <a:spcAft>
                <a:spcPts val="0"/>
              </a:spcAft>
              <a:defRPr/>
            </a:pPr>
            <a:r>
              <a:rPr lang="en-US" altLang="en-US" dirty="0"/>
              <a:t>Ensure free trade.</a:t>
            </a:r>
          </a:p>
          <a:p>
            <a:pPr lvl="1" eaLnBrk="1" fontAlgn="auto" hangingPunct="1">
              <a:spcAft>
                <a:spcPts val="0"/>
              </a:spcAft>
              <a:defRPr/>
            </a:pPr>
            <a:r>
              <a:rPr lang="en-US" altLang="en-US" dirty="0"/>
              <a:t>Encourage research and development.</a:t>
            </a:r>
          </a:p>
          <a:p>
            <a:pPr lvl="1" eaLnBrk="1" fontAlgn="auto" hangingPunct="1">
              <a:spcAft>
                <a:spcPts val="0"/>
              </a:spcAft>
              <a:defRPr/>
            </a:pPr>
            <a:r>
              <a:rPr lang="en-US" altLang="en-US" dirty="0"/>
              <a:t>Provide roads, bridges, and other </a:t>
            </a:r>
            <a:r>
              <a:rPr lang="en-US" altLang="en-US" i="1" dirty="0"/>
              <a:t>infrastructure</a:t>
            </a:r>
            <a:r>
              <a:rPr lang="en-US" altLang="en-US" dirty="0"/>
              <a:t>.</a:t>
            </a:r>
          </a:p>
          <a:p>
            <a:pPr lvl="1" eaLnBrk="1" fontAlgn="auto" hangingPunct="1">
              <a:spcAft>
                <a:spcPts val="0"/>
              </a:spcAft>
              <a:defRPr/>
            </a:pPr>
            <a:r>
              <a:rPr lang="en-US" altLang="en-US" dirty="0"/>
              <a:t>Have a population policy</a:t>
            </a:r>
          </a:p>
        </p:txBody>
      </p:sp>
    </p:spTree>
    <p:extLst>
      <p:ext uri="{BB962C8B-B14F-4D97-AF65-F5344CB8AC3E}">
        <p14:creationId xmlns:p14="http://schemas.microsoft.com/office/powerpoint/2010/main" val="4147194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dirty="0"/>
              <a:t>Production and Growth</a:t>
            </a:r>
            <a:endParaRPr lang="en-US" altLang="en-US" dirty="0">
              <a:latin typeface="Tahoma" pitchFamily="34" charset="0"/>
            </a:endParaRPr>
          </a:p>
        </p:txBody>
      </p:sp>
      <p:sp>
        <p:nvSpPr>
          <p:cNvPr id="8195" name="Rectangle 3"/>
          <p:cNvSpPr>
            <a:spLocks noGrp="1" noChangeArrowheads="1"/>
          </p:cNvSpPr>
          <p:nvPr>
            <p:ph idx="1"/>
          </p:nvPr>
        </p:nvSpPr>
        <p:spPr/>
        <p:txBody>
          <a:bodyPr rtlCol="0">
            <a:normAutofit lnSpcReduction="10000"/>
          </a:bodyPr>
          <a:lstStyle/>
          <a:p>
            <a:pPr eaLnBrk="1" fontAlgn="auto" hangingPunct="1">
              <a:spcAft>
                <a:spcPts val="0"/>
              </a:spcAft>
              <a:defRPr/>
            </a:pPr>
            <a:r>
              <a:rPr lang="en-US" altLang="en-US" dirty="0"/>
              <a:t>A country’s </a:t>
            </a:r>
            <a:r>
              <a:rPr lang="en-US" altLang="en-US" i="1" dirty="0"/>
              <a:t>standard of living </a:t>
            </a:r>
            <a:r>
              <a:rPr lang="en-US" altLang="en-US" dirty="0"/>
              <a:t>depends on its </a:t>
            </a:r>
            <a:r>
              <a:rPr lang="en-US" altLang="en-US" i="1" dirty="0"/>
              <a:t>real GDP per capita</a:t>
            </a:r>
          </a:p>
          <a:p>
            <a:pPr eaLnBrk="1" fontAlgn="auto" hangingPunct="1">
              <a:spcAft>
                <a:spcPts val="0"/>
              </a:spcAft>
              <a:defRPr/>
            </a:pPr>
            <a:r>
              <a:rPr lang="en-US" altLang="en-US" dirty="0"/>
              <a:t>At any given point in time, there are vast differences in real GDP per capita—and its annual rate of growth—among countries</a:t>
            </a:r>
          </a:p>
          <a:p>
            <a:pPr lvl="1" eaLnBrk="1" fontAlgn="auto" hangingPunct="1">
              <a:spcAft>
                <a:spcPts val="0"/>
              </a:spcAft>
              <a:defRPr/>
            </a:pPr>
            <a:r>
              <a:rPr lang="en-US" altLang="en-US" dirty="0"/>
              <a:t>Why?</a:t>
            </a:r>
          </a:p>
          <a:p>
            <a:pPr eaLnBrk="1" fontAlgn="auto" hangingPunct="1">
              <a:spcAft>
                <a:spcPts val="0"/>
              </a:spcAft>
              <a:defRPr/>
            </a:pPr>
            <a:r>
              <a:rPr lang="en-US" altLang="en-US" dirty="0"/>
              <a:t>For any given country, real GDP per capita can change dramatically over time</a:t>
            </a:r>
          </a:p>
          <a:p>
            <a:pPr lvl="1" eaLnBrk="1" fontAlgn="auto" hangingPunct="1">
              <a:spcAft>
                <a:spcPts val="0"/>
              </a:spcAft>
              <a:defRPr/>
            </a:pPr>
            <a:r>
              <a:rPr lang="en-US" altLang="en-US" dirty="0"/>
              <a:t>Why?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dirty="0"/>
              <a:t>Education</a:t>
            </a:r>
          </a:p>
        </p:txBody>
      </p:sp>
      <p:sp>
        <p:nvSpPr>
          <p:cNvPr id="47107" name="Rectangle 3"/>
          <p:cNvSpPr>
            <a:spLocks noGrp="1" noChangeArrowheads="1"/>
          </p:cNvSpPr>
          <p:nvPr>
            <p:ph idx="1"/>
          </p:nvPr>
        </p:nvSpPr>
        <p:spPr/>
        <p:txBody>
          <a:bodyPr/>
          <a:lstStyle/>
          <a:p>
            <a:pPr eaLnBrk="1" hangingPunct="1"/>
            <a:r>
              <a:rPr lang="en-US" altLang="en-US" dirty="0"/>
              <a:t>For a country’s long-run growth, investment in human capital is at least as important as investment in physical capital.</a:t>
            </a:r>
          </a:p>
          <a:p>
            <a:pPr lvl="1" eaLnBrk="1" hangingPunct="1"/>
            <a:r>
              <a:rPr lang="en-US" altLang="en-US" dirty="0"/>
              <a:t>In the United States, each year of schooling raises a person’s wage, on average, by about 10 percent.</a:t>
            </a:r>
          </a:p>
          <a:p>
            <a:pPr lvl="1" eaLnBrk="1" hangingPunct="1"/>
            <a:r>
              <a:rPr lang="en-US" altLang="en-US" dirty="0"/>
              <a:t>In poor countries the payoff is even larger</a:t>
            </a:r>
          </a:p>
          <a:p>
            <a:pPr lvl="1" eaLnBrk="1" hangingPunct="1"/>
            <a:r>
              <a:rPr lang="en-US" altLang="en-US" dirty="0"/>
              <a:t>Thus, one way the government can raise the standard of living is by building schools and providing subsidies to students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Education: A Question</a:t>
            </a:r>
            <a:endParaRPr lang="en-US" dirty="0"/>
          </a:p>
        </p:txBody>
      </p:sp>
      <p:sp>
        <p:nvSpPr>
          <p:cNvPr id="3" name="Content Placeholder 2"/>
          <p:cNvSpPr>
            <a:spLocks noGrp="1"/>
          </p:cNvSpPr>
          <p:nvPr>
            <p:ph idx="1"/>
          </p:nvPr>
        </p:nvSpPr>
        <p:spPr/>
        <p:txBody>
          <a:bodyPr/>
          <a:lstStyle/>
          <a:p>
            <a:r>
              <a:rPr lang="en-US" dirty="0"/>
              <a:t>But if education raises students’ incomes, wouldn’t the students (or their parents) use their own money (or borrowed money) to pay for education themselves?</a:t>
            </a:r>
          </a:p>
          <a:p>
            <a:r>
              <a:rPr lang="en-US" dirty="0"/>
              <a:t>Why should the government provide scholarships and other financial help?</a:t>
            </a:r>
          </a:p>
          <a:p>
            <a:endParaRPr lang="en-US" dirty="0"/>
          </a:p>
          <a:p>
            <a:r>
              <a:rPr lang="en-US" dirty="0"/>
              <a:t>Here we need to remember something taught in microeconomics: externalities</a:t>
            </a:r>
          </a:p>
          <a:p>
            <a:endParaRPr lang="en-US" dirty="0"/>
          </a:p>
          <a:p>
            <a:endParaRPr lang="en-US" dirty="0"/>
          </a:p>
        </p:txBody>
      </p:sp>
      <p:sp>
        <p:nvSpPr>
          <p:cNvPr id="5" name="Slide Number Placeholder 4"/>
          <p:cNvSpPr>
            <a:spLocks noGrp="1"/>
          </p:cNvSpPr>
          <p:nvPr>
            <p:ph type="sldNum" sz="quarter" idx="12"/>
          </p:nvPr>
        </p:nvSpPr>
        <p:spPr/>
        <p:txBody>
          <a:bodyPr/>
          <a:lstStyle/>
          <a:p>
            <a:pPr>
              <a:defRPr/>
            </a:pPr>
            <a:fld id="{44B3334D-4577-4A83-A56B-D6B54CDFB6D4}" type="slidenum">
              <a:rPr lang="en-US" smtClean="0"/>
              <a:pPr>
                <a:defRPr/>
              </a:pPr>
              <a:t>51</a:t>
            </a:fld>
            <a:endParaRPr lang="en-US"/>
          </a:p>
        </p:txBody>
      </p:sp>
    </p:spTree>
    <p:extLst>
      <p:ext uri="{BB962C8B-B14F-4D97-AF65-F5344CB8AC3E}">
        <p14:creationId xmlns:p14="http://schemas.microsoft.com/office/powerpoint/2010/main" val="31136278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dirty="0"/>
              <a:t>Education: A Beneficial Externality</a:t>
            </a:r>
          </a:p>
        </p:txBody>
      </p:sp>
      <p:sp>
        <p:nvSpPr>
          <p:cNvPr id="48131" name="Rectangle 3"/>
          <p:cNvSpPr>
            <a:spLocks noGrp="1" noChangeArrowheads="1"/>
          </p:cNvSpPr>
          <p:nvPr>
            <p:ph idx="1"/>
          </p:nvPr>
        </p:nvSpPr>
        <p:spPr/>
        <p:txBody>
          <a:bodyPr/>
          <a:lstStyle/>
          <a:p>
            <a:pPr eaLnBrk="1" hangingPunct="1"/>
            <a:r>
              <a:rPr lang="en-US" altLang="en-US" dirty="0"/>
              <a:t>An educated person might generate new ideas that might expand society’s pool of knowledge and provide an </a:t>
            </a:r>
            <a:r>
              <a:rPr lang="en-US" altLang="en-US" i="1" dirty="0"/>
              <a:t>external benefit</a:t>
            </a:r>
            <a:r>
              <a:rPr lang="en-US" altLang="en-US" dirty="0"/>
              <a:t> to others.</a:t>
            </a:r>
          </a:p>
          <a:p>
            <a:pPr lvl="1" eaLnBrk="1" hangingPunct="1"/>
            <a:r>
              <a:rPr lang="en-US" altLang="en-US" dirty="0"/>
              <a:t>When deciding how much education to acquire, the typical individual pays attention to the prospect of earning higher wages but ignores the external benefit of his education to the rest of society.</a:t>
            </a:r>
          </a:p>
          <a:p>
            <a:pPr lvl="1" eaLnBrk="1" hangingPunct="1"/>
            <a:r>
              <a:rPr lang="en-US" altLang="en-US" dirty="0"/>
              <a:t>Therefore, it makes sense for the government to give individuals a subsidy as an extra incentive to go to school.</a:t>
            </a:r>
          </a:p>
          <a:p>
            <a:pPr lvl="1" eaLnBrk="1" hangingPunct="1"/>
            <a:r>
              <a:rPr lang="en-US" altLang="en-US" dirty="0"/>
              <a:t>This is like the government paying for Covid-19 vaccines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dirty="0"/>
              <a:t>Education: Brain Drain</a:t>
            </a:r>
          </a:p>
        </p:txBody>
      </p:sp>
      <p:sp>
        <p:nvSpPr>
          <p:cNvPr id="49155" name="Rectangle 3"/>
          <p:cNvSpPr>
            <a:spLocks noGrp="1" noChangeArrowheads="1"/>
          </p:cNvSpPr>
          <p:nvPr>
            <p:ph idx="1"/>
          </p:nvPr>
        </p:nvSpPr>
        <p:spPr/>
        <p:txBody>
          <a:bodyPr/>
          <a:lstStyle/>
          <a:p>
            <a:pPr eaLnBrk="1" hangingPunct="1"/>
            <a:r>
              <a:rPr lang="en-US" altLang="en-US" dirty="0"/>
              <a:t>One problem facing some poor countries is the </a:t>
            </a:r>
            <a:r>
              <a:rPr lang="en-US" altLang="en-US" i="1" dirty="0"/>
              <a:t>brain drain</a:t>
            </a:r>
            <a:r>
              <a:rPr lang="en-US" altLang="en-US" dirty="0"/>
              <a:t>—the emigration of many of the most highly educated workers to rich countries.</a:t>
            </a:r>
          </a:p>
          <a:p>
            <a:pPr lvl="1" eaLnBrk="1" hangingPunct="1"/>
            <a:r>
              <a:rPr lang="en-US" altLang="en-US" dirty="0"/>
              <a:t>If the recipient of education subsidies in a poor country emigrates to a rich country, the poor country loses its investment and the rich country gains a worker who was educated at another country’s expense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dirty="0"/>
              <a:t>Economic Growth And Public Policy </a:t>
            </a:r>
          </a:p>
        </p:txBody>
      </p:sp>
      <p:sp>
        <p:nvSpPr>
          <p:cNvPr id="24579" name="Rectangle 3"/>
          <p:cNvSpPr>
            <a:spLocks noGrp="1" noChangeArrowheads="1"/>
          </p:cNvSpPr>
          <p:nvPr>
            <p:ph idx="1"/>
          </p:nvPr>
        </p:nvSpPr>
        <p:spPr/>
        <p:txBody>
          <a:bodyPr rtlCol="0">
            <a:normAutofit fontScale="92500" lnSpcReduction="20000"/>
          </a:bodyPr>
          <a:lstStyle/>
          <a:p>
            <a:pPr eaLnBrk="1" fontAlgn="auto" hangingPunct="1">
              <a:spcAft>
                <a:spcPts val="0"/>
              </a:spcAft>
              <a:defRPr/>
            </a:pPr>
            <a:r>
              <a:rPr lang="en-US" altLang="en-US" dirty="0"/>
              <a:t>What can a government do to raise productivity and living standards? </a:t>
            </a:r>
          </a:p>
          <a:p>
            <a:pPr eaLnBrk="1" fontAlgn="auto" hangingPunct="1">
              <a:spcAft>
                <a:spcPts val="0"/>
              </a:spcAft>
              <a:defRPr/>
            </a:pPr>
            <a:r>
              <a:rPr lang="en-US" altLang="en-US" dirty="0"/>
              <a:t>Maybe the government should:</a:t>
            </a:r>
          </a:p>
          <a:p>
            <a:pPr lvl="1" eaLnBrk="1" fontAlgn="auto" hangingPunct="1">
              <a:spcAft>
                <a:spcPts val="0"/>
              </a:spcAft>
              <a:defRPr/>
            </a:pPr>
            <a:r>
              <a:rPr lang="en-US" altLang="en-US" dirty="0"/>
              <a:t>Encourage saving and investment.</a:t>
            </a:r>
          </a:p>
          <a:p>
            <a:pPr lvl="1" eaLnBrk="1" fontAlgn="auto" hangingPunct="1">
              <a:spcAft>
                <a:spcPts val="0"/>
              </a:spcAft>
              <a:defRPr/>
            </a:pPr>
            <a:r>
              <a:rPr lang="en-US" altLang="en-US" dirty="0"/>
              <a:t>Encourage investment from abroad.</a:t>
            </a:r>
          </a:p>
          <a:p>
            <a:pPr lvl="1" eaLnBrk="1" fontAlgn="auto" hangingPunct="1">
              <a:spcAft>
                <a:spcPts val="0"/>
              </a:spcAft>
              <a:defRPr/>
            </a:pPr>
            <a:r>
              <a:rPr lang="en-US" altLang="en-US" dirty="0"/>
              <a:t>Encourage education and </a:t>
            </a:r>
            <a:r>
              <a:rPr lang="en-US" altLang="en-US" dirty="0">
                <a:solidFill>
                  <a:srgbClr val="FF0000"/>
                </a:solidFill>
              </a:rPr>
              <a:t>invest in healthcare</a:t>
            </a:r>
            <a:r>
              <a:rPr lang="en-US" altLang="en-US" dirty="0"/>
              <a:t>.</a:t>
            </a:r>
          </a:p>
          <a:p>
            <a:pPr lvl="1" eaLnBrk="1" fontAlgn="auto" hangingPunct="1">
              <a:spcAft>
                <a:spcPts val="0"/>
              </a:spcAft>
              <a:defRPr/>
            </a:pPr>
            <a:r>
              <a:rPr lang="en-US" altLang="en-US" dirty="0"/>
              <a:t>Secure property rights and maintain political stability.</a:t>
            </a:r>
          </a:p>
          <a:p>
            <a:pPr lvl="1" eaLnBrk="1" fontAlgn="auto" hangingPunct="1">
              <a:spcAft>
                <a:spcPts val="0"/>
              </a:spcAft>
              <a:defRPr/>
            </a:pPr>
            <a:r>
              <a:rPr lang="en-US" altLang="en-US" dirty="0"/>
              <a:t>Ensure free trade.</a:t>
            </a:r>
          </a:p>
          <a:p>
            <a:pPr lvl="1" eaLnBrk="1" fontAlgn="auto" hangingPunct="1">
              <a:spcAft>
                <a:spcPts val="0"/>
              </a:spcAft>
              <a:defRPr/>
            </a:pPr>
            <a:r>
              <a:rPr lang="en-US" altLang="en-US" dirty="0"/>
              <a:t>Encourage research and development.</a:t>
            </a:r>
          </a:p>
          <a:p>
            <a:pPr lvl="1" eaLnBrk="1" fontAlgn="auto" hangingPunct="1">
              <a:spcAft>
                <a:spcPts val="0"/>
              </a:spcAft>
              <a:defRPr/>
            </a:pPr>
            <a:r>
              <a:rPr lang="en-US" altLang="en-US" dirty="0"/>
              <a:t>Provide roads, bridges, and other </a:t>
            </a:r>
            <a:r>
              <a:rPr lang="en-US" altLang="en-US" i="1" dirty="0"/>
              <a:t>infrastructure</a:t>
            </a:r>
            <a:r>
              <a:rPr lang="en-US" altLang="en-US" dirty="0"/>
              <a:t>.</a:t>
            </a:r>
          </a:p>
          <a:p>
            <a:pPr lvl="1" eaLnBrk="1" fontAlgn="auto" hangingPunct="1">
              <a:spcAft>
                <a:spcPts val="0"/>
              </a:spcAft>
              <a:defRPr/>
            </a:pPr>
            <a:r>
              <a:rPr lang="en-US" altLang="en-US" dirty="0"/>
              <a:t>Have a population policy</a:t>
            </a:r>
          </a:p>
        </p:txBody>
      </p:sp>
    </p:spTree>
    <p:extLst>
      <p:ext uri="{BB962C8B-B14F-4D97-AF65-F5344CB8AC3E}">
        <p14:creationId xmlns:p14="http://schemas.microsoft.com/office/powerpoint/2010/main" val="5890960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type="title"/>
          </p:nvPr>
        </p:nvSpPr>
        <p:spPr/>
        <p:txBody>
          <a:bodyPr/>
          <a:lstStyle/>
          <a:p>
            <a:pPr eaLnBrk="1" hangingPunct="1"/>
            <a:r>
              <a:rPr lang="en-US" altLang="en-US" dirty="0"/>
              <a:t>Health and Nutrition</a:t>
            </a:r>
          </a:p>
        </p:txBody>
      </p:sp>
      <p:sp>
        <p:nvSpPr>
          <p:cNvPr id="116738" name="Rectangle 2"/>
          <p:cNvSpPr>
            <a:spLocks noGrp="1" noChangeArrowheads="1"/>
          </p:cNvSpPr>
          <p:nvPr>
            <p:ph idx="1"/>
          </p:nvPr>
        </p:nvSpPr>
        <p:spPr/>
        <p:txBody>
          <a:bodyPr rtlCol="0">
            <a:normAutofit/>
          </a:bodyPr>
          <a:lstStyle/>
          <a:p>
            <a:pPr eaLnBrk="1" fontAlgn="auto" hangingPunct="1">
              <a:spcAft>
                <a:spcPts val="0"/>
              </a:spcAft>
              <a:defRPr/>
            </a:pPr>
            <a:r>
              <a:rPr lang="en-US" dirty="0"/>
              <a:t>Less healthy workers are less productive.</a:t>
            </a:r>
          </a:p>
          <a:p>
            <a:pPr eaLnBrk="1" fontAlgn="auto" hangingPunct="1">
              <a:spcAft>
                <a:spcPts val="0"/>
              </a:spcAft>
              <a:defRPr/>
            </a:pPr>
            <a:r>
              <a:rPr lang="en-US" dirty="0"/>
              <a:t>Less healthy workers impose an </a:t>
            </a:r>
            <a:r>
              <a:rPr lang="en-US" i="1" dirty="0"/>
              <a:t>external cost</a:t>
            </a:r>
            <a:r>
              <a:rPr lang="en-US" dirty="0"/>
              <a:t> on the rest of society: they can infect others</a:t>
            </a:r>
          </a:p>
          <a:p>
            <a:pPr eaLnBrk="1" fontAlgn="auto" hangingPunct="1">
              <a:spcAft>
                <a:spcPts val="0"/>
              </a:spcAft>
              <a:defRPr/>
            </a:pPr>
            <a:r>
              <a:rPr lang="en-US" dirty="0"/>
              <a:t>Countries can get caught in a vicious cycle.</a:t>
            </a:r>
          </a:p>
          <a:p>
            <a:pPr lvl="1" eaLnBrk="1" fontAlgn="auto" hangingPunct="1">
              <a:spcAft>
                <a:spcPts val="0"/>
              </a:spcAft>
              <a:defRPr/>
            </a:pPr>
            <a:r>
              <a:rPr lang="en-US" dirty="0"/>
              <a:t>This provides a justification for government efforts to encourage saving and investment to push economic growth</a:t>
            </a:r>
          </a:p>
        </p:txBody>
      </p:sp>
      <p:sp>
        <p:nvSpPr>
          <p:cNvPr id="116739" name="Freeform 3"/>
          <p:cNvSpPr>
            <a:spLocks/>
          </p:cNvSpPr>
          <p:nvPr/>
        </p:nvSpPr>
        <p:spPr bwMode="auto">
          <a:xfrm>
            <a:off x="4500564" y="4265613"/>
            <a:ext cx="3259137" cy="876300"/>
          </a:xfrm>
          <a:custGeom>
            <a:avLst/>
            <a:gdLst>
              <a:gd name="T0" fmla="*/ 2147483647 w 2053"/>
              <a:gd name="T1" fmla="*/ 2147483647 h 552"/>
              <a:gd name="T2" fmla="*/ 2147483647 w 2053"/>
              <a:gd name="T3" fmla="*/ 2147483647 h 552"/>
              <a:gd name="T4" fmla="*/ 2147483647 w 2053"/>
              <a:gd name="T5" fmla="*/ 2147483647 h 552"/>
              <a:gd name="T6" fmla="*/ 2147483647 w 2053"/>
              <a:gd name="T7" fmla="*/ 2147483647 h 552"/>
              <a:gd name="T8" fmla="*/ 0 w 2053"/>
              <a:gd name="T9" fmla="*/ 2147483647 h 552"/>
              <a:gd name="T10" fmla="*/ 0 60000 65536"/>
              <a:gd name="T11" fmla="*/ 0 60000 65536"/>
              <a:gd name="T12" fmla="*/ 0 60000 65536"/>
              <a:gd name="T13" fmla="*/ 0 60000 65536"/>
              <a:gd name="T14" fmla="*/ 0 60000 65536"/>
              <a:gd name="T15" fmla="*/ 0 w 2053"/>
              <a:gd name="T16" fmla="*/ 0 h 552"/>
              <a:gd name="T17" fmla="*/ 2053 w 2053"/>
              <a:gd name="T18" fmla="*/ 552 h 552"/>
            </a:gdLst>
            <a:ahLst/>
            <a:cxnLst>
              <a:cxn ang="T10">
                <a:pos x="T0" y="T1"/>
              </a:cxn>
              <a:cxn ang="T11">
                <a:pos x="T2" y="T3"/>
              </a:cxn>
              <a:cxn ang="T12">
                <a:pos x="T4" y="T5"/>
              </a:cxn>
              <a:cxn ang="T13">
                <a:pos x="T6" y="T7"/>
              </a:cxn>
              <a:cxn ang="T14">
                <a:pos x="T8" y="T9"/>
              </a:cxn>
            </a:cxnLst>
            <a:rect l="T15" t="T16" r="T17" b="T18"/>
            <a:pathLst>
              <a:path w="2053" h="552">
                <a:moveTo>
                  <a:pt x="2053" y="515"/>
                </a:moveTo>
                <a:cubicBezTo>
                  <a:pt x="1995" y="456"/>
                  <a:pt x="1869" y="251"/>
                  <a:pt x="1704" y="160"/>
                </a:cubicBezTo>
                <a:cubicBezTo>
                  <a:pt x="1539" y="69"/>
                  <a:pt x="1256" y="0"/>
                  <a:pt x="1005" y="12"/>
                </a:cubicBezTo>
                <a:cubicBezTo>
                  <a:pt x="754" y="24"/>
                  <a:pt x="632" y="56"/>
                  <a:pt x="417" y="160"/>
                </a:cubicBezTo>
                <a:cubicBezTo>
                  <a:pt x="202" y="264"/>
                  <a:pt x="87" y="470"/>
                  <a:pt x="0" y="552"/>
                </a:cubicBezTo>
              </a:path>
            </a:pathLst>
          </a:custGeom>
          <a:noFill/>
          <a:ln w="57150"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741" name="Text Box 5"/>
          <p:cNvSpPr txBox="1">
            <a:spLocks noChangeArrowheads="1"/>
          </p:cNvSpPr>
          <p:nvPr/>
        </p:nvSpPr>
        <p:spPr bwMode="auto">
          <a:xfrm>
            <a:off x="7148514" y="4902200"/>
            <a:ext cx="2143125" cy="1320800"/>
          </a:xfrm>
          <a:prstGeom prst="rect">
            <a:avLst/>
          </a:prstGeom>
          <a:solidFill>
            <a:schemeClr val="accent1"/>
          </a:solidFill>
          <a:ln w="9525">
            <a:solidFill>
              <a:schemeClr val="tx1"/>
            </a:solidFill>
            <a:miter lim="800000"/>
            <a:headEnd/>
            <a:tailEnd/>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2000" b="1">
                <a:solidFill>
                  <a:srgbClr val="CC0000"/>
                </a:solidFill>
                <a:latin typeface="Arial" pitchFamily="34" charset="0"/>
                <a:cs typeface="Arial" pitchFamily="34" charset="0"/>
              </a:rPr>
              <a:t>People cannot afford adequate health care and nutritious food.</a:t>
            </a:r>
          </a:p>
        </p:txBody>
      </p:sp>
      <p:sp>
        <p:nvSpPr>
          <p:cNvPr id="116742" name="Freeform 6"/>
          <p:cNvSpPr>
            <a:spLocks/>
          </p:cNvSpPr>
          <p:nvPr/>
        </p:nvSpPr>
        <p:spPr bwMode="auto">
          <a:xfrm>
            <a:off x="4441825" y="5530850"/>
            <a:ext cx="2997200" cy="1098550"/>
          </a:xfrm>
          <a:custGeom>
            <a:avLst/>
            <a:gdLst>
              <a:gd name="T0" fmla="*/ 0 w 1888"/>
              <a:gd name="T1" fmla="*/ 0 h 692"/>
              <a:gd name="T2" fmla="*/ 2147483647 w 1888"/>
              <a:gd name="T3" fmla="*/ 2147483647 h 692"/>
              <a:gd name="T4" fmla="*/ 2147483647 w 1888"/>
              <a:gd name="T5" fmla="*/ 2147483647 h 692"/>
              <a:gd name="T6" fmla="*/ 2147483647 w 1888"/>
              <a:gd name="T7" fmla="*/ 2147483647 h 692"/>
              <a:gd name="T8" fmla="*/ 2147483647 w 1888"/>
              <a:gd name="T9" fmla="*/ 2147483647 h 692"/>
              <a:gd name="T10" fmla="*/ 0 60000 65536"/>
              <a:gd name="T11" fmla="*/ 0 60000 65536"/>
              <a:gd name="T12" fmla="*/ 0 60000 65536"/>
              <a:gd name="T13" fmla="*/ 0 60000 65536"/>
              <a:gd name="T14" fmla="*/ 0 60000 65536"/>
              <a:gd name="T15" fmla="*/ 0 w 1888"/>
              <a:gd name="T16" fmla="*/ 0 h 692"/>
              <a:gd name="T17" fmla="*/ 1888 w 1888"/>
              <a:gd name="T18" fmla="*/ 692 h 692"/>
            </a:gdLst>
            <a:ahLst/>
            <a:cxnLst>
              <a:cxn ang="T10">
                <a:pos x="T0" y="T1"/>
              </a:cxn>
              <a:cxn ang="T11">
                <a:pos x="T2" y="T3"/>
              </a:cxn>
              <a:cxn ang="T12">
                <a:pos x="T4" y="T5"/>
              </a:cxn>
              <a:cxn ang="T13">
                <a:pos x="T6" y="T7"/>
              </a:cxn>
              <a:cxn ang="T14">
                <a:pos x="T8" y="T9"/>
              </a:cxn>
            </a:cxnLst>
            <a:rect l="T15" t="T16" r="T17" b="T18"/>
            <a:pathLst>
              <a:path w="1888" h="692">
                <a:moveTo>
                  <a:pt x="0" y="0"/>
                </a:moveTo>
                <a:cubicBezTo>
                  <a:pt x="36" y="64"/>
                  <a:pt x="55" y="239"/>
                  <a:pt x="215" y="380"/>
                </a:cubicBezTo>
                <a:cubicBezTo>
                  <a:pt x="375" y="521"/>
                  <a:pt x="754" y="680"/>
                  <a:pt x="993" y="686"/>
                </a:cubicBezTo>
                <a:cubicBezTo>
                  <a:pt x="1232" y="692"/>
                  <a:pt x="1383" y="660"/>
                  <a:pt x="1532" y="619"/>
                </a:cubicBezTo>
                <a:cubicBezTo>
                  <a:pt x="1733" y="569"/>
                  <a:pt x="1814" y="478"/>
                  <a:pt x="1888" y="441"/>
                </a:cubicBezTo>
              </a:path>
            </a:pathLst>
          </a:custGeom>
          <a:noFill/>
          <a:ln w="57150" cmpd="sng">
            <a:solidFill>
              <a:schemeClr val="tx1"/>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743" name="Text Box 7"/>
          <p:cNvSpPr txBox="1">
            <a:spLocks noChangeArrowheads="1"/>
          </p:cNvSpPr>
          <p:nvPr/>
        </p:nvSpPr>
        <p:spPr bwMode="auto">
          <a:xfrm>
            <a:off x="2943226" y="5143500"/>
            <a:ext cx="2143125" cy="406400"/>
          </a:xfrm>
          <a:prstGeom prst="rect">
            <a:avLst/>
          </a:prstGeom>
          <a:solidFill>
            <a:schemeClr val="accent1"/>
          </a:solidFill>
          <a:ln w="9525">
            <a:solidFill>
              <a:schemeClr val="tx1"/>
            </a:solidFill>
            <a:miter lim="800000"/>
            <a:headEnd/>
            <a:tailEnd/>
          </a:ln>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2000" b="1">
                <a:solidFill>
                  <a:srgbClr val="CC0000"/>
                </a:solidFill>
                <a:latin typeface="Arial" pitchFamily="34" charset="0"/>
                <a:cs typeface="Arial" pitchFamily="34" charset="0"/>
              </a:rPr>
              <a:t>People are poor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743"/>
                                        </p:tgtEl>
                                        <p:attrNameLst>
                                          <p:attrName>style.visibility</p:attrName>
                                        </p:attrNameLst>
                                      </p:cBhvr>
                                      <p:to>
                                        <p:strVal val="visible"/>
                                      </p:to>
                                    </p:set>
                                    <p:animEffect transition="in" filter="wipe(left)">
                                      <p:cBhvr>
                                        <p:cTn id="7" dur="2000"/>
                                        <p:tgtEl>
                                          <p:spTgt spid="1167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6742"/>
                                        </p:tgtEl>
                                        <p:attrNameLst>
                                          <p:attrName>style.visibility</p:attrName>
                                        </p:attrNameLst>
                                      </p:cBhvr>
                                      <p:to>
                                        <p:strVal val="visible"/>
                                      </p:to>
                                    </p:set>
                                    <p:animEffect transition="in" filter="wipe(left)">
                                      <p:cBhvr>
                                        <p:cTn id="12" dur="2000"/>
                                        <p:tgtEl>
                                          <p:spTgt spid="1167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6741"/>
                                        </p:tgtEl>
                                        <p:attrNameLst>
                                          <p:attrName>style.visibility</p:attrName>
                                        </p:attrNameLst>
                                      </p:cBhvr>
                                      <p:to>
                                        <p:strVal val="visible"/>
                                      </p:to>
                                    </p:set>
                                    <p:animEffect transition="in" filter="wipe(left)">
                                      <p:cBhvr>
                                        <p:cTn id="17" dur="2000"/>
                                        <p:tgtEl>
                                          <p:spTgt spid="1167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6739"/>
                                        </p:tgtEl>
                                        <p:attrNameLst>
                                          <p:attrName>style.visibility</p:attrName>
                                        </p:attrNameLst>
                                      </p:cBhvr>
                                      <p:to>
                                        <p:strVal val="visible"/>
                                      </p:to>
                                    </p:set>
                                    <p:animEffect transition="in" filter="wipe(right)">
                                      <p:cBhvr>
                                        <p:cTn id="22" dur="2000"/>
                                        <p:tgtEl>
                                          <p:spTgt spid="116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animBg="1"/>
      <p:bldP spid="116741" grpId="0" animBg="1"/>
      <p:bldP spid="116742" grpId="0" animBg="1"/>
      <p:bldP spid="11674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l" eaLnBrk="1" hangingPunct="1"/>
            <a:r>
              <a:rPr lang="en-US" altLang="en-US" dirty="0"/>
              <a:t>Robert </a:t>
            </a:r>
            <a:r>
              <a:rPr lang="en-US" altLang="en-US" dirty="0" err="1"/>
              <a:t>Fogel’s</a:t>
            </a:r>
            <a:r>
              <a:rPr lang="en-US" altLang="en-US" dirty="0"/>
              <a:t> Research</a:t>
            </a:r>
          </a:p>
        </p:txBody>
      </p:sp>
      <p:sp>
        <p:nvSpPr>
          <p:cNvPr id="51203" name="Rectangle 3"/>
          <p:cNvSpPr>
            <a:spLocks noGrp="1" noChangeArrowheads="1"/>
          </p:cNvSpPr>
          <p:nvPr>
            <p:ph idx="1"/>
          </p:nvPr>
        </p:nvSpPr>
        <p:spPr>
          <a:xfrm>
            <a:off x="609600" y="1600201"/>
            <a:ext cx="9220200" cy="4525963"/>
          </a:xfrm>
        </p:spPr>
        <p:txBody>
          <a:bodyPr/>
          <a:lstStyle/>
          <a:p>
            <a:pPr eaLnBrk="1" hangingPunct="1"/>
            <a:r>
              <a:rPr lang="en-US" altLang="en-US" dirty="0"/>
              <a:t>In Great Britain in 1780, about one in five people were so malnourished that they couldn’t do manual labor</a:t>
            </a:r>
          </a:p>
          <a:p>
            <a:pPr eaLnBrk="1" hangingPunct="1"/>
            <a:r>
              <a:rPr lang="en-US" altLang="en-US" dirty="0"/>
              <a:t>As nutrition improved, so did productivity</a:t>
            </a:r>
          </a:p>
          <a:p>
            <a:pPr lvl="1" eaLnBrk="1" hangingPunct="1"/>
            <a:r>
              <a:rPr lang="en-US" altLang="en-US" dirty="0"/>
              <a:t>The causation probably runs both ways: better nutrition makes us more productive and higher productivity makes better nutrition affordable.</a:t>
            </a:r>
          </a:p>
        </p:txBody>
      </p:sp>
      <p:pic>
        <p:nvPicPr>
          <p:cNvPr id="51204" name="Picture 4" descr="fogel_robe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9800" y="76200"/>
            <a:ext cx="228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l" eaLnBrk="1" hangingPunct="1"/>
            <a:r>
              <a:rPr lang="en-US" altLang="en-US" dirty="0"/>
              <a:t>Robert </a:t>
            </a:r>
            <a:r>
              <a:rPr lang="en-US" altLang="en-US" dirty="0" err="1"/>
              <a:t>Fogel’s</a:t>
            </a:r>
            <a:r>
              <a:rPr lang="en-US" altLang="en-US" dirty="0"/>
              <a:t> Research</a:t>
            </a:r>
          </a:p>
        </p:txBody>
      </p:sp>
      <p:sp>
        <p:nvSpPr>
          <p:cNvPr id="52227" name="Rectangle 3"/>
          <p:cNvSpPr>
            <a:spLocks noGrp="1" noChangeArrowheads="1"/>
          </p:cNvSpPr>
          <p:nvPr>
            <p:ph idx="1"/>
          </p:nvPr>
        </p:nvSpPr>
        <p:spPr>
          <a:xfrm>
            <a:off x="609600" y="1600201"/>
            <a:ext cx="9220200" cy="4525963"/>
          </a:xfrm>
        </p:spPr>
        <p:txBody>
          <a:bodyPr/>
          <a:lstStyle/>
          <a:p>
            <a:pPr eaLnBrk="1" hangingPunct="1">
              <a:lnSpc>
                <a:spcPct val="80000"/>
              </a:lnSpc>
            </a:pPr>
            <a:r>
              <a:rPr lang="en-US" altLang="en-US" sz="2800" dirty="0"/>
              <a:t>As nations get richer, people eat more, and the population gets taller</a:t>
            </a:r>
          </a:p>
          <a:p>
            <a:pPr lvl="1" eaLnBrk="1" hangingPunct="1">
              <a:lnSpc>
                <a:spcPct val="80000"/>
              </a:lnSpc>
            </a:pPr>
            <a:r>
              <a:rPr lang="en-US" altLang="en-US" sz="2400" dirty="0"/>
              <a:t>From 1775 to 1975, the average caloric intake in Great Britain rose by 26 percent, and the height of the average man rose by 3.6 inches.</a:t>
            </a:r>
          </a:p>
          <a:p>
            <a:pPr lvl="1" eaLnBrk="1" hangingPunct="1">
              <a:lnSpc>
                <a:spcPct val="80000"/>
              </a:lnSpc>
            </a:pPr>
            <a:r>
              <a:rPr lang="en-US" altLang="en-US" sz="2400" dirty="0"/>
              <a:t>From 1962 to 1995, the average caloric intake in South Korea rose by 44 percent, and the height of the average man rose by 2 inches.</a:t>
            </a:r>
          </a:p>
          <a:p>
            <a:pPr eaLnBrk="1" hangingPunct="1">
              <a:lnSpc>
                <a:spcPct val="80000"/>
              </a:lnSpc>
            </a:pPr>
            <a:r>
              <a:rPr lang="en-US" altLang="en-US" sz="2800" dirty="0"/>
              <a:t>Studies have found that height is an indicator of productivity.</a:t>
            </a:r>
          </a:p>
          <a:p>
            <a:pPr lvl="1" eaLnBrk="1" hangingPunct="1">
              <a:lnSpc>
                <a:spcPct val="80000"/>
              </a:lnSpc>
            </a:pPr>
            <a:r>
              <a:rPr lang="en-US" altLang="en-US" sz="2400" dirty="0"/>
              <a:t>Taller workers tend to earn more, especially in poor countries.</a:t>
            </a:r>
          </a:p>
        </p:txBody>
      </p:sp>
      <p:pic>
        <p:nvPicPr>
          <p:cNvPr id="52228" name="Picture 4" descr="fogel_robe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9800" y="76200"/>
            <a:ext cx="228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dirty="0"/>
              <a:t>Economic Growth And Public Policy </a:t>
            </a:r>
          </a:p>
        </p:txBody>
      </p:sp>
      <p:sp>
        <p:nvSpPr>
          <p:cNvPr id="24579" name="Rectangle 3"/>
          <p:cNvSpPr>
            <a:spLocks noGrp="1" noChangeArrowheads="1"/>
          </p:cNvSpPr>
          <p:nvPr>
            <p:ph idx="1"/>
          </p:nvPr>
        </p:nvSpPr>
        <p:spPr/>
        <p:txBody>
          <a:bodyPr rtlCol="0">
            <a:normAutofit fontScale="92500" lnSpcReduction="20000"/>
          </a:bodyPr>
          <a:lstStyle/>
          <a:p>
            <a:pPr eaLnBrk="1" fontAlgn="auto" hangingPunct="1">
              <a:spcAft>
                <a:spcPts val="0"/>
              </a:spcAft>
              <a:defRPr/>
            </a:pPr>
            <a:r>
              <a:rPr lang="en-US" altLang="en-US" dirty="0"/>
              <a:t>What can a government do to raise productivity and living standards? </a:t>
            </a:r>
          </a:p>
          <a:p>
            <a:pPr eaLnBrk="1" fontAlgn="auto" hangingPunct="1">
              <a:spcAft>
                <a:spcPts val="0"/>
              </a:spcAft>
              <a:defRPr/>
            </a:pPr>
            <a:r>
              <a:rPr lang="en-US" altLang="en-US" dirty="0"/>
              <a:t>Maybe the government should:</a:t>
            </a:r>
          </a:p>
          <a:p>
            <a:pPr lvl="1" eaLnBrk="1" fontAlgn="auto" hangingPunct="1">
              <a:spcAft>
                <a:spcPts val="0"/>
              </a:spcAft>
              <a:defRPr/>
            </a:pPr>
            <a:r>
              <a:rPr lang="en-US" altLang="en-US" dirty="0"/>
              <a:t>Encourage saving and investment.</a:t>
            </a:r>
          </a:p>
          <a:p>
            <a:pPr lvl="1" eaLnBrk="1" fontAlgn="auto" hangingPunct="1">
              <a:spcAft>
                <a:spcPts val="0"/>
              </a:spcAft>
              <a:defRPr/>
            </a:pPr>
            <a:r>
              <a:rPr lang="en-US" altLang="en-US" dirty="0"/>
              <a:t>Encourage investment from abroad.</a:t>
            </a:r>
          </a:p>
          <a:p>
            <a:pPr lvl="1" eaLnBrk="1" fontAlgn="auto" hangingPunct="1">
              <a:spcAft>
                <a:spcPts val="0"/>
              </a:spcAft>
              <a:defRPr/>
            </a:pPr>
            <a:r>
              <a:rPr lang="en-US" altLang="en-US" dirty="0"/>
              <a:t>Encourage education and invest in healthcare.</a:t>
            </a:r>
          </a:p>
          <a:p>
            <a:pPr lvl="1" eaLnBrk="1" fontAlgn="auto" hangingPunct="1">
              <a:spcAft>
                <a:spcPts val="0"/>
              </a:spcAft>
              <a:defRPr/>
            </a:pPr>
            <a:r>
              <a:rPr lang="en-US" altLang="en-US" dirty="0">
                <a:solidFill>
                  <a:srgbClr val="FF0000"/>
                </a:solidFill>
              </a:rPr>
              <a:t>Secure property rights and maintain political stability.</a:t>
            </a:r>
          </a:p>
          <a:p>
            <a:pPr lvl="1" eaLnBrk="1" fontAlgn="auto" hangingPunct="1">
              <a:spcAft>
                <a:spcPts val="0"/>
              </a:spcAft>
              <a:defRPr/>
            </a:pPr>
            <a:r>
              <a:rPr lang="en-US" altLang="en-US" dirty="0"/>
              <a:t>Ensure free trade.</a:t>
            </a:r>
          </a:p>
          <a:p>
            <a:pPr lvl="1" eaLnBrk="1" fontAlgn="auto" hangingPunct="1">
              <a:spcAft>
                <a:spcPts val="0"/>
              </a:spcAft>
              <a:defRPr/>
            </a:pPr>
            <a:r>
              <a:rPr lang="en-US" altLang="en-US" dirty="0"/>
              <a:t>Encourage research and development.</a:t>
            </a:r>
          </a:p>
          <a:p>
            <a:pPr lvl="1" eaLnBrk="1" fontAlgn="auto" hangingPunct="1">
              <a:spcAft>
                <a:spcPts val="0"/>
              </a:spcAft>
              <a:defRPr/>
            </a:pPr>
            <a:r>
              <a:rPr lang="en-US" altLang="en-US" dirty="0"/>
              <a:t>Provide roads, bridges, and other </a:t>
            </a:r>
            <a:r>
              <a:rPr lang="en-US" altLang="en-US" i="1" dirty="0"/>
              <a:t>infrastructure</a:t>
            </a:r>
            <a:r>
              <a:rPr lang="en-US" altLang="en-US" dirty="0"/>
              <a:t>.</a:t>
            </a:r>
          </a:p>
          <a:p>
            <a:pPr lvl="1" eaLnBrk="1" fontAlgn="auto" hangingPunct="1">
              <a:spcAft>
                <a:spcPts val="0"/>
              </a:spcAft>
              <a:defRPr/>
            </a:pPr>
            <a:r>
              <a:rPr lang="en-US" altLang="en-US" dirty="0"/>
              <a:t>Have a population policy</a:t>
            </a:r>
          </a:p>
        </p:txBody>
      </p:sp>
    </p:spTree>
    <p:extLst>
      <p:ext uri="{BB962C8B-B14F-4D97-AF65-F5344CB8AC3E}">
        <p14:creationId xmlns:p14="http://schemas.microsoft.com/office/powerpoint/2010/main" val="25708749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dirty="0"/>
              <a:t>Property Rights and Political Stability</a:t>
            </a:r>
          </a:p>
        </p:txBody>
      </p:sp>
      <p:sp>
        <p:nvSpPr>
          <p:cNvPr id="53251" name="Rectangle 3"/>
          <p:cNvSpPr>
            <a:spLocks noGrp="1" noChangeArrowheads="1"/>
          </p:cNvSpPr>
          <p:nvPr>
            <p:ph idx="1"/>
          </p:nvPr>
        </p:nvSpPr>
        <p:spPr/>
        <p:txBody>
          <a:bodyPr/>
          <a:lstStyle/>
          <a:p>
            <a:pPr eaLnBrk="1" hangingPunct="1"/>
            <a:r>
              <a:rPr lang="en-US" altLang="en-US" i="1" dirty="0"/>
              <a:t>Property rights</a:t>
            </a:r>
            <a:r>
              <a:rPr lang="en-US" altLang="en-US" dirty="0"/>
              <a:t> refer to the ability of people to exercise authority over the resources they own.</a:t>
            </a:r>
          </a:p>
          <a:p>
            <a:pPr lvl="1" eaLnBrk="1" hangingPunct="1"/>
            <a:r>
              <a:rPr lang="en-US" altLang="en-US" dirty="0"/>
              <a:t>Enforcement of property rights is an important prerequisite for the free-market system to work.</a:t>
            </a:r>
          </a:p>
          <a:p>
            <a:pPr lvl="1" eaLnBrk="1" hangingPunct="1"/>
            <a:r>
              <a:rPr lang="en-US" altLang="en-US" dirty="0"/>
              <a:t>It is necessary for investors to feel that their investments are secure.</a:t>
            </a:r>
          </a:p>
          <a:p>
            <a:pPr lvl="2" eaLnBrk="1" hangingPunct="1"/>
            <a:r>
              <a:rPr lang="en-US" altLang="en-US" dirty="0"/>
              <a:t>This requires a stable political and judicial system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6714" y="676276"/>
            <a:ext cx="6378575" cy="4506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9219" name="Title 1"/>
          <p:cNvSpPr>
            <a:spLocks noGrp="1"/>
          </p:cNvSpPr>
          <p:nvPr>
            <p:ph type="title"/>
          </p:nvPr>
        </p:nvSpPr>
        <p:spPr/>
        <p:txBody>
          <a:bodyPr/>
          <a:lstStyle/>
          <a:p>
            <a:pPr eaLnBrk="1" hangingPunct="1"/>
            <a:r>
              <a:rPr lang="en-US" altLang="en-US" dirty="0"/>
              <a:t>A Picture Is Worth a Thousand Statistics</a:t>
            </a:r>
          </a:p>
        </p:txBody>
      </p:sp>
      <p:sp>
        <p:nvSpPr>
          <p:cNvPr id="9220" name="Content Placeholder 2"/>
          <p:cNvSpPr>
            <a:spLocks noGrp="1"/>
          </p:cNvSpPr>
          <p:nvPr>
            <p:ph idx="1"/>
          </p:nvPr>
        </p:nvSpPr>
        <p:spPr>
          <a:xfrm>
            <a:off x="1811338" y="5168900"/>
            <a:ext cx="8856662" cy="1612900"/>
          </a:xfrm>
        </p:spPr>
        <p:txBody>
          <a:bodyPr/>
          <a:lstStyle/>
          <a:p>
            <a:pPr marL="0" indent="0" eaLnBrk="1" hangingPunct="1">
              <a:buNone/>
            </a:pPr>
            <a:r>
              <a:rPr lang="en-US" altLang="en-US" sz="1800" dirty="0">
                <a:solidFill>
                  <a:srgbClr val="002060"/>
                </a:solidFill>
              </a:rPr>
              <a:t>The United Kingdom is an advanced economy. In 2011, its GDP per person was $36,010. A negligible share of the population lives in extreme poverty, defined here as less than $2 a day. A baby born in the United Kingdom can expect a relatively healthy childhood: Only 5 out of 1,000 children die before reaching age 5. Educational attainment is high: Among children of high school age, 98 percent are in school.</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dirty="0"/>
              <a:t>Economic Growth And Public Policy </a:t>
            </a:r>
          </a:p>
        </p:txBody>
      </p:sp>
      <p:sp>
        <p:nvSpPr>
          <p:cNvPr id="24579" name="Rectangle 3"/>
          <p:cNvSpPr>
            <a:spLocks noGrp="1" noChangeArrowheads="1"/>
          </p:cNvSpPr>
          <p:nvPr>
            <p:ph idx="1"/>
          </p:nvPr>
        </p:nvSpPr>
        <p:spPr/>
        <p:txBody>
          <a:bodyPr rtlCol="0">
            <a:normAutofit fontScale="92500" lnSpcReduction="10000"/>
          </a:bodyPr>
          <a:lstStyle/>
          <a:p>
            <a:pPr eaLnBrk="1" fontAlgn="auto" hangingPunct="1">
              <a:spcAft>
                <a:spcPts val="0"/>
              </a:spcAft>
              <a:defRPr/>
            </a:pPr>
            <a:r>
              <a:rPr lang="en-US" altLang="en-US" dirty="0"/>
              <a:t>What can a government do to raise productivity and living standards? </a:t>
            </a:r>
          </a:p>
          <a:p>
            <a:pPr eaLnBrk="1" fontAlgn="auto" hangingPunct="1">
              <a:spcAft>
                <a:spcPts val="0"/>
              </a:spcAft>
              <a:defRPr/>
            </a:pPr>
            <a:r>
              <a:rPr lang="en-US" altLang="en-US" dirty="0"/>
              <a:t>Maybe the government should:</a:t>
            </a:r>
          </a:p>
          <a:p>
            <a:pPr lvl="1" eaLnBrk="1" fontAlgn="auto" hangingPunct="1">
              <a:spcAft>
                <a:spcPts val="0"/>
              </a:spcAft>
              <a:defRPr/>
            </a:pPr>
            <a:r>
              <a:rPr lang="en-US" altLang="en-US" dirty="0"/>
              <a:t>Encourage saving and investment.</a:t>
            </a:r>
          </a:p>
          <a:p>
            <a:pPr lvl="1" eaLnBrk="1" fontAlgn="auto" hangingPunct="1">
              <a:spcAft>
                <a:spcPts val="0"/>
              </a:spcAft>
              <a:defRPr/>
            </a:pPr>
            <a:r>
              <a:rPr lang="en-US" altLang="en-US" dirty="0"/>
              <a:t>Encourage investment from abroad.</a:t>
            </a:r>
          </a:p>
          <a:p>
            <a:pPr lvl="1" eaLnBrk="1" fontAlgn="auto" hangingPunct="1">
              <a:spcAft>
                <a:spcPts val="0"/>
              </a:spcAft>
              <a:defRPr/>
            </a:pPr>
            <a:r>
              <a:rPr lang="en-US" altLang="en-US" dirty="0"/>
              <a:t>Encourage education and training.</a:t>
            </a:r>
          </a:p>
          <a:p>
            <a:pPr lvl="1" eaLnBrk="1" fontAlgn="auto" hangingPunct="1">
              <a:spcAft>
                <a:spcPts val="0"/>
              </a:spcAft>
              <a:defRPr/>
            </a:pPr>
            <a:r>
              <a:rPr lang="en-US" altLang="en-US" dirty="0"/>
              <a:t>Secure property rights and maintain political stability.</a:t>
            </a:r>
          </a:p>
          <a:p>
            <a:pPr lvl="1" eaLnBrk="1" fontAlgn="auto" hangingPunct="1">
              <a:spcAft>
                <a:spcPts val="0"/>
              </a:spcAft>
              <a:defRPr/>
            </a:pPr>
            <a:r>
              <a:rPr lang="en-US" altLang="en-US" dirty="0">
                <a:solidFill>
                  <a:srgbClr val="FF0000"/>
                </a:solidFill>
              </a:rPr>
              <a:t>Ensure free trade.</a:t>
            </a:r>
          </a:p>
          <a:p>
            <a:pPr lvl="1" eaLnBrk="1" fontAlgn="auto" hangingPunct="1">
              <a:spcAft>
                <a:spcPts val="0"/>
              </a:spcAft>
              <a:defRPr/>
            </a:pPr>
            <a:r>
              <a:rPr lang="en-US" altLang="en-US" dirty="0"/>
              <a:t>Encourage research and development.</a:t>
            </a:r>
          </a:p>
          <a:p>
            <a:pPr lvl="1" eaLnBrk="1" fontAlgn="auto" hangingPunct="1">
              <a:spcAft>
                <a:spcPts val="0"/>
              </a:spcAft>
              <a:defRPr/>
            </a:pPr>
            <a:r>
              <a:rPr lang="en-US" altLang="en-US" dirty="0"/>
              <a:t>Provide roads, bridges, and other </a:t>
            </a:r>
            <a:r>
              <a:rPr lang="en-US" altLang="en-US" i="1" dirty="0"/>
              <a:t>infrastructure</a:t>
            </a:r>
            <a:r>
              <a:rPr lang="en-US" altLang="en-US" dirty="0"/>
              <a:t>.</a:t>
            </a:r>
          </a:p>
        </p:txBody>
      </p:sp>
    </p:spTree>
    <p:extLst>
      <p:ext uri="{BB962C8B-B14F-4D97-AF65-F5344CB8AC3E}">
        <p14:creationId xmlns:p14="http://schemas.microsoft.com/office/powerpoint/2010/main" val="28627360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dirty="0"/>
              <a:t>Free Trade</a:t>
            </a:r>
          </a:p>
        </p:txBody>
      </p:sp>
      <p:sp>
        <p:nvSpPr>
          <p:cNvPr id="54275" name="Rectangle 3"/>
          <p:cNvSpPr>
            <a:spLocks noGrp="1" noChangeArrowheads="1"/>
          </p:cNvSpPr>
          <p:nvPr>
            <p:ph idx="1"/>
          </p:nvPr>
        </p:nvSpPr>
        <p:spPr/>
        <p:txBody>
          <a:bodyPr/>
          <a:lstStyle/>
          <a:p>
            <a:pPr eaLnBrk="1" hangingPunct="1"/>
            <a:r>
              <a:rPr lang="en-US" altLang="en-US" dirty="0"/>
              <a:t>Trade is, in some ways, a type of technology.</a:t>
            </a:r>
          </a:p>
          <a:p>
            <a:pPr eaLnBrk="1" hangingPunct="1"/>
            <a:r>
              <a:rPr lang="en-US" altLang="en-US" dirty="0"/>
              <a:t>A country that eliminates trade restrictions will experience the same kind of economic growth that would occur after a major technological advance.</a:t>
            </a:r>
          </a:p>
          <a:p>
            <a:pPr lvl="1" eaLnBrk="1" hangingPunct="1"/>
            <a:r>
              <a:rPr lang="en-US" altLang="en-US" dirty="0"/>
              <a:t>Suppose a country’s opportunity cost of a ton of wheat is 5 tons of rice. If this country can import a ton of wheat by exporting 3 tons of rice, it is as if the country’s technology has improved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dirty="0"/>
              <a:t>Free Trade</a:t>
            </a:r>
          </a:p>
        </p:txBody>
      </p:sp>
      <p:sp>
        <p:nvSpPr>
          <p:cNvPr id="55299" name="Rectangle 3"/>
          <p:cNvSpPr>
            <a:spLocks noGrp="1" noChangeArrowheads="1"/>
          </p:cNvSpPr>
          <p:nvPr>
            <p:ph idx="1"/>
          </p:nvPr>
        </p:nvSpPr>
        <p:spPr/>
        <p:txBody>
          <a:bodyPr/>
          <a:lstStyle/>
          <a:p>
            <a:pPr eaLnBrk="1" hangingPunct="1"/>
            <a:r>
              <a:rPr lang="en-US" altLang="en-US" dirty="0"/>
              <a:t>Some countries engage in . . .</a:t>
            </a:r>
          </a:p>
          <a:p>
            <a:pPr lvl="1" eaLnBrk="1" hangingPunct="1"/>
            <a:r>
              <a:rPr lang="en-US" altLang="en-US" dirty="0"/>
              <a:t>. . . </a:t>
            </a:r>
            <a:r>
              <a:rPr lang="en-US" altLang="en-US" i="1" dirty="0"/>
              <a:t>inward-orientated</a:t>
            </a:r>
            <a:r>
              <a:rPr lang="en-US" altLang="en-US" dirty="0"/>
              <a:t> trade policies, avoiding interaction with other countries. </a:t>
            </a:r>
          </a:p>
          <a:p>
            <a:pPr lvl="1" eaLnBrk="1" hangingPunct="1"/>
            <a:r>
              <a:rPr lang="en-US" altLang="en-US" dirty="0"/>
              <a:t>. . . </a:t>
            </a:r>
            <a:r>
              <a:rPr lang="en-US" altLang="en-US" i="1" dirty="0"/>
              <a:t>outward-orientated</a:t>
            </a:r>
            <a:r>
              <a:rPr lang="en-US" altLang="en-US" dirty="0"/>
              <a:t> trade policies, encouraging interaction with other countries.</a:t>
            </a:r>
          </a:p>
          <a:p>
            <a:pPr eaLnBrk="1" hangingPunct="1"/>
            <a:r>
              <a:rPr lang="en-US" altLang="en-US" dirty="0"/>
              <a:t>A country that adopts inward-oriented policies will have to make everything it needs, including the things it can’t produce efficiently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altLang="en-US" dirty="0"/>
              <a:t>Free Trade: Geography</a:t>
            </a:r>
          </a:p>
        </p:txBody>
      </p:sp>
      <p:sp>
        <p:nvSpPr>
          <p:cNvPr id="56323" name="Content Placeholder 2"/>
          <p:cNvSpPr>
            <a:spLocks noGrp="1"/>
          </p:cNvSpPr>
          <p:nvPr>
            <p:ph idx="1"/>
          </p:nvPr>
        </p:nvSpPr>
        <p:spPr/>
        <p:txBody>
          <a:bodyPr/>
          <a:lstStyle/>
          <a:p>
            <a:pPr eaLnBrk="1" hangingPunct="1"/>
            <a:r>
              <a:rPr lang="en-US" altLang="en-US" dirty="0"/>
              <a:t>Trade depends not only on government policy but also on geography</a:t>
            </a:r>
          </a:p>
          <a:p>
            <a:pPr eaLnBrk="1" hangingPunct="1"/>
            <a:r>
              <a:rPr lang="en-US" altLang="en-US" dirty="0"/>
              <a:t>Countries with natural seaports and navigable waterways find it easier to trade and prosper</a:t>
            </a:r>
          </a:p>
          <a:p>
            <a:pPr eaLnBrk="1" hangingPunct="1"/>
            <a:r>
              <a:rPr lang="en-US" altLang="en-US" dirty="0"/>
              <a:t>Many of the world’s major cities are located close to oceans</a:t>
            </a:r>
          </a:p>
          <a:p>
            <a:pPr eaLnBrk="1" hangingPunct="1"/>
            <a:r>
              <a:rPr lang="en-US" altLang="en-US" dirty="0"/>
              <a:t>Africa has suffered because many of its countries are landlocked</a:t>
            </a:r>
          </a:p>
        </p:txBody>
      </p:sp>
      <p:sp>
        <p:nvSpPr>
          <p:cNvPr id="5" name="Slide Number Placeholder 4"/>
          <p:cNvSpPr>
            <a:spLocks noGrp="1"/>
          </p:cNvSpPr>
          <p:nvPr>
            <p:ph type="sldNum" sz="quarter" idx="12"/>
          </p:nvPr>
        </p:nvSpPr>
        <p:spPr/>
        <p:txBody>
          <a:bodyPr/>
          <a:lstStyle/>
          <a:p>
            <a:pPr>
              <a:defRPr/>
            </a:pPr>
            <a:fld id="{CD64742D-E8D9-4CC8-9E85-82117C52E0E1}" type="slidenum">
              <a:rPr lang="en-US"/>
              <a:pPr>
                <a:defRPr/>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dirty="0"/>
              <a:t>Geography and Economic Growth</a:t>
            </a:r>
          </a:p>
        </p:txBody>
      </p:sp>
      <p:sp>
        <p:nvSpPr>
          <p:cNvPr id="57347" name="Content Placeholder 2"/>
          <p:cNvSpPr>
            <a:spLocks noGrp="1"/>
          </p:cNvSpPr>
          <p:nvPr>
            <p:ph idx="1"/>
          </p:nvPr>
        </p:nvSpPr>
        <p:spPr/>
        <p:txBody>
          <a:bodyPr/>
          <a:lstStyle/>
          <a:p>
            <a:r>
              <a:rPr lang="en-US" altLang="en-US" dirty="0"/>
              <a:t>Video: </a:t>
            </a:r>
            <a:r>
              <a:rPr lang="en-US" altLang="en-US" dirty="0">
                <a:hlinkClick r:id="rId2"/>
              </a:rPr>
              <a:t>https://youtu.be/B8z6XS2jieE</a:t>
            </a:r>
            <a:endParaRPr lang="en-US" altLang="en-US" dirty="0"/>
          </a:p>
          <a:p>
            <a:endParaRPr lang="en-US" alt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C6A6F69-9AEA-427F-AC48-97C395028B15}" type="slidenum">
              <a:rPr lang="en-US" smtClean="0"/>
              <a:pPr>
                <a:defRPr/>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dirty="0"/>
              <a:t>Economic Growth And Public Policy </a:t>
            </a:r>
          </a:p>
        </p:txBody>
      </p:sp>
      <p:sp>
        <p:nvSpPr>
          <p:cNvPr id="24579" name="Rectangle 3"/>
          <p:cNvSpPr>
            <a:spLocks noGrp="1" noChangeArrowheads="1"/>
          </p:cNvSpPr>
          <p:nvPr>
            <p:ph idx="1"/>
          </p:nvPr>
        </p:nvSpPr>
        <p:spPr/>
        <p:txBody>
          <a:bodyPr rtlCol="0">
            <a:normAutofit fontScale="92500" lnSpcReduction="20000"/>
          </a:bodyPr>
          <a:lstStyle/>
          <a:p>
            <a:pPr eaLnBrk="1" fontAlgn="auto" hangingPunct="1">
              <a:spcAft>
                <a:spcPts val="0"/>
              </a:spcAft>
              <a:defRPr/>
            </a:pPr>
            <a:r>
              <a:rPr lang="en-US" altLang="en-US" dirty="0"/>
              <a:t>What can a government do to raise productivity and living standards? </a:t>
            </a:r>
          </a:p>
          <a:p>
            <a:pPr eaLnBrk="1" fontAlgn="auto" hangingPunct="1">
              <a:spcAft>
                <a:spcPts val="0"/>
              </a:spcAft>
              <a:defRPr/>
            </a:pPr>
            <a:r>
              <a:rPr lang="en-US" altLang="en-US" dirty="0"/>
              <a:t>Maybe the government should:</a:t>
            </a:r>
          </a:p>
          <a:p>
            <a:pPr lvl="1" eaLnBrk="1" fontAlgn="auto" hangingPunct="1">
              <a:spcAft>
                <a:spcPts val="0"/>
              </a:spcAft>
              <a:defRPr/>
            </a:pPr>
            <a:r>
              <a:rPr lang="en-US" altLang="en-US" dirty="0"/>
              <a:t>Encourage saving and investment.</a:t>
            </a:r>
          </a:p>
          <a:p>
            <a:pPr lvl="1" eaLnBrk="1" fontAlgn="auto" hangingPunct="1">
              <a:spcAft>
                <a:spcPts val="0"/>
              </a:spcAft>
              <a:defRPr/>
            </a:pPr>
            <a:r>
              <a:rPr lang="en-US" altLang="en-US" dirty="0"/>
              <a:t>Encourage investment from abroad.</a:t>
            </a:r>
          </a:p>
          <a:p>
            <a:pPr lvl="1" eaLnBrk="1" fontAlgn="auto" hangingPunct="1">
              <a:spcAft>
                <a:spcPts val="0"/>
              </a:spcAft>
              <a:defRPr/>
            </a:pPr>
            <a:r>
              <a:rPr lang="en-US" altLang="en-US" dirty="0"/>
              <a:t>Encourage education and invest in healthcare.</a:t>
            </a:r>
          </a:p>
          <a:p>
            <a:pPr lvl="1" eaLnBrk="1" fontAlgn="auto" hangingPunct="1">
              <a:spcAft>
                <a:spcPts val="0"/>
              </a:spcAft>
              <a:defRPr/>
            </a:pPr>
            <a:r>
              <a:rPr lang="en-US" altLang="en-US" dirty="0"/>
              <a:t>Secure property rights and maintain political stability.</a:t>
            </a:r>
          </a:p>
          <a:p>
            <a:pPr lvl="1" eaLnBrk="1" fontAlgn="auto" hangingPunct="1">
              <a:spcAft>
                <a:spcPts val="0"/>
              </a:spcAft>
              <a:defRPr/>
            </a:pPr>
            <a:r>
              <a:rPr lang="en-US" altLang="en-US" dirty="0"/>
              <a:t>Ensure free trade.</a:t>
            </a:r>
          </a:p>
          <a:p>
            <a:pPr lvl="1" eaLnBrk="1" fontAlgn="auto" hangingPunct="1">
              <a:spcAft>
                <a:spcPts val="0"/>
              </a:spcAft>
              <a:defRPr/>
            </a:pPr>
            <a:r>
              <a:rPr lang="en-US" altLang="en-US" dirty="0">
                <a:solidFill>
                  <a:srgbClr val="FF0000"/>
                </a:solidFill>
              </a:rPr>
              <a:t>Encourage research and development.</a:t>
            </a:r>
          </a:p>
          <a:p>
            <a:pPr lvl="1" eaLnBrk="1" fontAlgn="auto" hangingPunct="1">
              <a:spcAft>
                <a:spcPts val="0"/>
              </a:spcAft>
              <a:defRPr/>
            </a:pPr>
            <a:r>
              <a:rPr lang="en-US" altLang="en-US" dirty="0"/>
              <a:t>Provide roads, bridges, and other </a:t>
            </a:r>
            <a:r>
              <a:rPr lang="en-US" altLang="en-US" i="1" dirty="0"/>
              <a:t>infrastructure</a:t>
            </a:r>
            <a:r>
              <a:rPr lang="en-US" altLang="en-US" dirty="0"/>
              <a:t>.</a:t>
            </a:r>
          </a:p>
          <a:p>
            <a:pPr lvl="1" eaLnBrk="1" fontAlgn="auto" hangingPunct="1">
              <a:spcAft>
                <a:spcPts val="0"/>
              </a:spcAft>
              <a:defRPr/>
            </a:pPr>
            <a:r>
              <a:rPr lang="en-US" altLang="en-US" dirty="0"/>
              <a:t>Have a population policy</a:t>
            </a:r>
          </a:p>
        </p:txBody>
      </p:sp>
    </p:spTree>
    <p:extLst>
      <p:ext uri="{BB962C8B-B14F-4D97-AF65-F5344CB8AC3E}">
        <p14:creationId xmlns:p14="http://schemas.microsoft.com/office/powerpoint/2010/main" val="2248809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dirty="0"/>
              <a:t>Research and Development</a:t>
            </a:r>
          </a:p>
        </p:txBody>
      </p:sp>
      <p:sp>
        <p:nvSpPr>
          <p:cNvPr id="77827" name="Rectangle 3"/>
          <p:cNvSpPr>
            <a:spLocks noGrp="1" noChangeArrowheads="1"/>
          </p:cNvSpPr>
          <p:nvPr>
            <p:ph idx="1"/>
          </p:nvPr>
        </p:nvSpPr>
        <p:spPr/>
        <p:txBody>
          <a:bodyPr rtlCol="0">
            <a:normAutofit fontScale="85000" lnSpcReduction="20000"/>
          </a:bodyPr>
          <a:lstStyle/>
          <a:p>
            <a:pPr eaLnBrk="1" fontAlgn="auto" hangingPunct="1">
              <a:spcAft>
                <a:spcPts val="0"/>
              </a:spcAft>
              <a:defRPr/>
            </a:pPr>
            <a:r>
              <a:rPr lang="en-US" dirty="0"/>
              <a:t>The advance of technological knowledge has led to higher standards of living.</a:t>
            </a:r>
          </a:p>
          <a:p>
            <a:pPr lvl="1" eaLnBrk="1" fontAlgn="auto" hangingPunct="1">
              <a:spcAft>
                <a:spcPts val="0"/>
              </a:spcAft>
              <a:defRPr/>
            </a:pPr>
            <a:r>
              <a:rPr lang="en-US" dirty="0"/>
              <a:t>Most technological advance comes from research by private firms and individual inventors.</a:t>
            </a:r>
          </a:p>
          <a:p>
            <a:pPr lvl="1" eaLnBrk="1" fontAlgn="auto" hangingPunct="1">
              <a:spcAft>
                <a:spcPts val="0"/>
              </a:spcAft>
              <a:defRPr/>
            </a:pPr>
            <a:r>
              <a:rPr lang="en-US" dirty="0"/>
              <a:t>Government can encourage the development of new technologies through research grants, tax breaks, and the patent system.</a:t>
            </a:r>
          </a:p>
          <a:p>
            <a:pPr eaLnBrk="1" fontAlgn="auto" hangingPunct="1">
              <a:spcAft>
                <a:spcPts val="0"/>
              </a:spcAft>
              <a:defRPr/>
            </a:pPr>
            <a:r>
              <a:rPr lang="en-US" dirty="0"/>
              <a:t>New knowledge has external benefits</a:t>
            </a:r>
          </a:p>
          <a:p>
            <a:pPr eaLnBrk="1" fontAlgn="auto" hangingPunct="1">
              <a:spcAft>
                <a:spcPts val="0"/>
              </a:spcAft>
              <a:defRPr/>
            </a:pPr>
            <a:r>
              <a:rPr lang="en-US" dirty="0"/>
              <a:t>Private researchers will consider only the gains that they can get from their innovations; they will ignore the external benefits</a:t>
            </a:r>
          </a:p>
          <a:p>
            <a:pPr eaLnBrk="1" fontAlgn="auto" hangingPunct="1">
              <a:spcAft>
                <a:spcPts val="0"/>
              </a:spcAft>
              <a:defRPr/>
            </a:pPr>
            <a:r>
              <a:rPr lang="en-US" dirty="0"/>
              <a:t>Therefore, it makes sense for the government to subsidize or fully fund research, especially on basic or fundamental science that is valuable but will not be done by private businesses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dirty="0"/>
              <a:t>Economic Growth And Public Policy </a:t>
            </a:r>
          </a:p>
        </p:txBody>
      </p:sp>
      <p:sp>
        <p:nvSpPr>
          <p:cNvPr id="24579" name="Rectangle 3"/>
          <p:cNvSpPr>
            <a:spLocks noGrp="1" noChangeArrowheads="1"/>
          </p:cNvSpPr>
          <p:nvPr>
            <p:ph idx="1"/>
          </p:nvPr>
        </p:nvSpPr>
        <p:spPr/>
        <p:txBody>
          <a:bodyPr rtlCol="0">
            <a:normAutofit fontScale="92500" lnSpcReduction="20000"/>
          </a:bodyPr>
          <a:lstStyle/>
          <a:p>
            <a:pPr eaLnBrk="1" fontAlgn="auto" hangingPunct="1">
              <a:spcAft>
                <a:spcPts val="0"/>
              </a:spcAft>
              <a:defRPr/>
            </a:pPr>
            <a:r>
              <a:rPr lang="en-US" altLang="en-US" dirty="0"/>
              <a:t>What can a government do to raise productivity and living standards? </a:t>
            </a:r>
          </a:p>
          <a:p>
            <a:pPr eaLnBrk="1" fontAlgn="auto" hangingPunct="1">
              <a:spcAft>
                <a:spcPts val="0"/>
              </a:spcAft>
              <a:defRPr/>
            </a:pPr>
            <a:r>
              <a:rPr lang="en-US" altLang="en-US" dirty="0"/>
              <a:t>Maybe the government should:</a:t>
            </a:r>
          </a:p>
          <a:p>
            <a:pPr lvl="1" eaLnBrk="1" fontAlgn="auto" hangingPunct="1">
              <a:spcAft>
                <a:spcPts val="0"/>
              </a:spcAft>
              <a:defRPr/>
            </a:pPr>
            <a:r>
              <a:rPr lang="en-US" altLang="en-US" dirty="0"/>
              <a:t>Encourage saving and investment.</a:t>
            </a:r>
          </a:p>
          <a:p>
            <a:pPr lvl="1" eaLnBrk="1" fontAlgn="auto" hangingPunct="1">
              <a:spcAft>
                <a:spcPts val="0"/>
              </a:spcAft>
              <a:defRPr/>
            </a:pPr>
            <a:r>
              <a:rPr lang="en-US" altLang="en-US" dirty="0"/>
              <a:t>Encourage investment from abroad.</a:t>
            </a:r>
          </a:p>
          <a:p>
            <a:pPr lvl="1" eaLnBrk="1" fontAlgn="auto" hangingPunct="1">
              <a:spcAft>
                <a:spcPts val="0"/>
              </a:spcAft>
              <a:defRPr/>
            </a:pPr>
            <a:r>
              <a:rPr lang="en-US" altLang="en-US" dirty="0"/>
              <a:t>Encourage education and invest in healthcare.</a:t>
            </a:r>
          </a:p>
          <a:p>
            <a:pPr lvl="1" eaLnBrk="1" fontAlgn="auto" hangingPunct="1">
              <a:spcAft>
                <a:spcPts val="0"/>
              </a:spcAft>
              <a:defRPr/>
            </a:pPr>
            <a:r>
              <a:rPr lang="en-US" altLang="en-US" dirty="0"/>
              <a:t>Secure property rights and maintain political stability.</a:t>
            </a:r>
          </a:p>
          <a:p>
            <a:pPr lvl="1" eaLnBrk="1" fontAlgn="auto" hangingPunct="1">
              <a:spcAft>
                <a:spcPts val="0"/>
              </a:spcAft>
              <a:defRPr/>
            </a:pPr>
            <a:r>
              <a:rPr lang="en-US" altLang="en-US" dirty="0"/>
              <a:t>Ensure free trade.</a:t>
            </a:r>
          </a:p>
          <a:p>
            <a:pPr lvl="1" eaLnBrk="1" fontAlgn="auto" hangingPunct="1">
              <a:spcAft>
                <a:spcPts val="0"/>
              </a:spcAft>
              <a:defRPr/>
            </a:pPr>
            <a:r>
              <a:rPr lang="en-US" altLang="en-US" dirty="0"/>
              <a:t>Encourage research and development.</a:t>
            </a:r>
          </a:p>
          <a:p>
            <a:pPr lvl="1" eaLnBrk="1" fontAlgn="auto" hangingPunct="1">
              <a:spcAft>
                <a:spcPts val="0"/>
              </a:spcAft>
              <a:defRPr/>
            </a:pPr>
            <a:r>
              <a:rPr lang="en-US" altLang="en-US" dirty="0"/>
              <a:t>Provide roads, bridges, and other </a:t>
            </a:r>
            <a:r>
              <a:rPr lang="en-US" altLang="en-US" i="1" dirty="0"/>
              <a:t>infrastructure</a:t>
            </a:r>
            <a:r>
              <a:rPr lang="en-US" altLang="en-US" dirty="0"/>
              <a:t>.</a:t>
            </a:r>
          </a:p>
          <a:p>
            <a:pPr lvl="1" eaLnBrk="1" fontAlgn="auto" hangingPunct="1">
              <a:spcAft>
                <a:spcPts val="0"/>
              </a:spcAft>
              <a:defRPr/>
            </a:pPr>
            <a:r>
              <a:rPr lang="en-US" altLang="en-US" dirty="0">
                <a:solidFill>
                  <a:srgbClr val="FF0000"/>
                </a:solidFill>
              </a:rPr>
              <a:t>Have a population policy</a:t>
            </a:r>
          </a:p>
        </p:txBody>
      </p:sp>
    </p:spTree>
    <p:extLst>
      <p:ext uri="{BB962C8B-B14F-4D97-AF65-F5344CB8AC3E}">
        <p14:creationId xmlns:p14="http://schemas.microsoft.com/office/powerpoint/2010/main" val="826432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dirty="0"/>
              <a:t>Population Growth</a:t>
            </a:r>
          </a:p>
        </p:txBody>
      </p:sp>
      <p:sp>
        <p:nvSpPr>
          <p:cNvPr id="45059" name="Rectangle 3"/>
          <p:cNvSpPr>
            <a:spLocks noGrp="1" noChangeArrowheads="1"/>
          </p:cNvSpPr>
          <p:nvPr>
            <p:ph idx="1"/>
          </p:nvPr>
        </p:nvSpPr>
        <p:spPr/>
        <p:txBody>
          <a:bodyPr rtlCol="0">
            <a:normAutofit lnSpcReduction="10000"/>
          </a:bodyPr>
          <a:lstStyle/>
          <a:p>
            <a:pPr eaLnBrk="1" fontAlgn="auto" hangingPunct="1">
              <a:spcAft>
                <a:spcPts val="0"/>
              </a:spcAft>
              <a:defRPr/>
            </a:pPr>
            <a:r>
              <a:rPr lang="en-US" altLang="en-US" dirty="0"/>
              <a:t>Population growth affects the per capita availability of other factors of production by:</a:t>
            </a:r>
          </a:p>
          <a:p>
            <a:pPr lvl="1" eaLnBrk="1" fontAlgn="auto" hangingPunct="1">
              <a:spcAft>
                <a:spcPts val="0"/>
              </a:spcAft>
              <a:defRPr/>
            </a:pPr>
            <a:r>
              <a:rPr lang="en-US" altLang="en-US" dirty="0"/>
              <a:t>Stretching natural resources</a:t>
            </a:r>
          </a:p>
          <a:p>
            <a:pPr lvl="1" eaLnBrk="1" fontAlgn="auto" hangingPunct="1">
              <a:spcAft>
                <a:spcPts val="0"/>
              </a:spcAft>
              <a:defRPr/>
            </a:pPr>
            <a:r>
              <a:rPr lang="en-US" altLang="en-US" dirty="0"/>
              <a:t>Diluting the capital stock</a:t>
            </a:r>
          </a:p>
          <a:p>
            <a:pPr lvl="1" eaLnBrk="1" fontAlgn="auto" hangingPunct="1">
              <a:spcAft>
                <a:spcPts val="0"/>
              </a:spcAft>
              <a:defRPr/>
            </a:pPr>
            <a:r>
              <a:rPr lang="en-US" altLang="en-US" dirty="0"/>
              <a:t>Promoting technological progress</a:t>
            </a:r>
          </a:p>
          <a:p>
            <a:pPr eaLnBrk="1" fontAlgn="auto" hangingPunct="1">
              <a:spcAft>
                <a:spcPts val="0"/>
              </a:spcAft>
              <a:defRPr/>
            </a:pPr>
            <a:r>
              <a:rPr lang="en-US" altLang="en-US" dirty="0"/>
              <a:t>The overall effect of population growth on economic growth is uncertain</a:t>
            </a:r>
          </a:p>
          <a:p>
            <a:pPr eaLnBrk="1" fontAlgn="auto" hangingPunct="1">
              <a:spcAft>
                <a:spcPts val="0"/>
              </a:spcAft>
              <a:defRPr/>
            </a:pPr>
            <a:r>
              <a:rPr lang="en-US" altLang="en-US" dirty="0"/>
              <a:t>It is, therefore, unclear whether a government should encourage or discourage population growth</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dirty="0"/>
              <a:t>Population Growth: Stretching Natural Resources</a:t>
            </a:r>
          </a:p>
        </p:txBody>
      </p:sp>
      <p:sp>
        <p:nvSpPr>
          <p:cNvPr id="60419" name="Rectangle 3"/>
          <p:cNvSpPr>
            <a:spLocks noGrp="1" noChangeArrowheads="1"/>
          </p:cNvSpPr>
          <p:nvPr>
            <p:ph idx="1"/>
          </p:nvPr>
        </p:nvSpPr>
        <p:spPr>
          <a:xfrm>
            <a:off x="609600" y="1600201"/>
            <a:ext cx="8702675" cy="4525963"/>
          </a:xfrm>
        </p:spPr>
        <p:txBody>
          <a:bodyPr/>
          <a:lstStyle/>
          <a:p>
            <a:pPr eaLnBrk="1" hangingPunct="1">
              <a:lnSpc>
                <a:spcPct val="90000"/>
              </a:lnSpc>
            </a:pPr>
            <a:r>
              <a:rPr lang="en-US" altLang="en-US" sz="2800" dirty="0"/>
              <a:t>Thomas Malthus (1766</a:t>
            </a:r>
            <a:r>
              <a:rPr lang="en-US" altLang="en-US" sz="2800" dirty="0">
                <a:cs typeface="Times New Roman" pitchFamily="18" charset="0"/>
              </a:rPr>
              <a:t>–</a:t>
            </a:r>
            <a:r>
              <a:rPr lang="en-US" altLang="en-US" sz="2800" dirty="0"/>
              <a:t>1834) had argued that, because of diminishing returns in agriculture, food production could not keep pace with population growth, leading to widespread famines</a:t>
            </a:r>
          </a:p>
          <a:p>
            <a:pPr eaLnBrk="1" hangingPunct="1">
              <a:lnSpc>
                <a:spcPct val="90000"/>
              </a:lnSpc>
            </a:pPr>
            <a:r>
              <a:rPr lang="en-US" altLang="en-US" sz="2800" dirty="0"/>
              <a:t>Boy was he wrong! </a:t>
            </a:r>
          </a:p>
          <a:p>
            <a:pPr lvl="1" eaLnBrk="1" hangingPunct="1">
              <a:lnSpc>
                <a:spcPct val="90000"/>
              </a:lnSpc>
            </a:pPr>
            <a:r>
              <a:rPr lang="en-US" altLang="en-US" sz="2400" dirty="0"/>
              <a:t>Although the world’s population has increased six fold over the past two centuries, living standards are on average much higher today</a:t>
            </a:r>
          </a:p>
          <a:p>
            <a:pPr lvl="1" eaLnBrk="1" hangingPunct="1">
              <a:lnSpc>
                <a:spcPct val="90000"/>
              </a:lnSpc>
            </a:pPr>
            <a:r>
              <a:rPr lang="en-US" altLang="en-US" sz="2400" dirty="0"/>
              <a:t>Diminishing returns lost out to human ingenuity</a:t>
            </a:r>
          </a:p>
        </p:txBody>
      </p:sp>
      <p:pic>
        <p:nvPicPr>
          <p:cNvPr id="60420" name="Picture 4" descr="malth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2275" y="1581151"/>
            <a:ext cx="2803525"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5" y="1219201"/>
            <a:ext cx="6419850" cy="4703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0243" name="Title 1"/>
          <p:cNvSpPr>
            <a:spLocks noGrp="1"/>
          </p:cNvSpPr>
          <p:nvPr>
            <p:ph type="title"/>
          </p:nvPr>
        </p:nvSpPr>
        <p:spPr/>
        <p:txBody>
          <a:bodyPr/>
          <a:lstStyle/>
          <a:p>
            <a:pPr eaLnBrk="1" hangingPunct="1"/>
            <a:r>
              <a:rPr lang="en-US" altLang="en-US" dirty="0"/>
              <a:t>A Picture Is Worth a Thousand Statistics</a:t>
            </a:r>
          </a:p>
        </p:txBody>
      </p:sp>
      <p:sp>
        <p:nvSpPr>
          <p:cNvPr id="10244" name="Content Placeholder 2"/>
          <p:cNvSpPr>
            <a:spLocks noGrp="1"/>
          </p:cNvSpPr>
          <p:nvPr>
            <p:ph idx="1"/>
          </p:nvPr>
        </p:nvSpPr>
        <p:spPr>
          <a:xfrm>
            <a:off x="1811338" y="5895975"/>
            <a:ext cx="8856662" cy="922338"/>
          </a:xfrm>
        </p:spPr>
        <p:txBody>
          <a:bodyPr/>
          <a:lstStyle/>
          <a:p>
            <a:pPr marL="0" indent="0" eaLnBrk="1" hangingPunct="1">
              <a:buNone/>
            </a:pPr>
            <a:r>
              <a:rPr lang="en-US" altLang="en-US" sz="1800" dirty="0">
                <a:solidFill>
                  <a:srgbClr val="002060"/>
                </a:solidFill>
              </a:rPr>
              <a:t>Mexico is a middle-income country. In 2011, its GDP per person was $15,390. About 5 percent of the population lives on less than $2 a day, and 16 out of 1,000 children die before age 5. Among those of high school age, 71 percent are in school</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rtlCol="0">
            <a:normAutofit/>
          </a:bodyPr>
          <a:lstStyle/>
          <a:p>
            <a:pPr eaLnBrk="1" fontAlgn="auto" hangingPunct="1">
              <a:spcAft>
                <a:spcPts val="0"/>
              </a:spcAft>
              <a:defRPr/>
            </a:pPr>
            <a:r>
              <a:rPr lang="en-US" altLang="en-US" sz="4000" dirty="0"/>
              <a:t>Population Growth: Diluting the Capital Stock</a:t>
            </a:r>
          </a:p>
        </p:txBody>
      </p:sp>
      <p:sp>
        <p:nvSpPr>
          <p:cNvPr id="47107" name="Rectangle 3"/>
          <p:cNvSpPr>
            <a:spLocks noGrp="1" noChangeArrowheads="1"/>
          </p:cNvSpPr>
          <p:nvPr>
            <p:ph idx="1"/>
          </p:nvPr>
        </p:nvSpPr>
        <p:spPr/>
        <p:txBody>
          <a:bodyPr rtlCol="0">
            <a:normAutofit lnSpcReduction="10000"/>
          </a:bodyPr>
          <a:lstStyle/>
          <a:p>
            <a:pPr eaLnBrk="1" fontAlgn="auto" hangingPunct="1">
              <a:spcAft>
                <a:spcPts val="0"/>
              </a:spcAft>
              <a:defRPr/>
            </a:pPr>
            <a:r>
              <a:rPr lang="en-US" altLang="en-US" dirty="0"/>
              <a:t>If each family has a large number of children, it would be difficult to</a:t>
            </a:r>
            <a:r>
              <a:rPr lang="en-US" altLang="en-US" dirty="0">
                <a:cs typeface="Times New Roman" pitchFamily="18" charset="0"/>
              </a:rPr>
              <a:t>…</a:t>
            </a:r>
          </a:p>
          <a:p>
            <a:pPr lvl="1" eaLnBrk="1" fontAlgn="auto" hangingPunct="1">
              <a:spcAft>
                <a:spcPts val="0"/>
              </a:spcAft>
              <a:defRPr/>
            </a:pPr>
            <a:r>
              <a:rPr lang="en-US" altLang="en-US" dirty="0">
                <a:cs typeface="Times New Roman" pitchFamily="18" charset="0"/>
              </a:rPr>
              <a:t>…</a:t>
            </a:r>
            <a:r>
              <a:rPr lang="en-US" altLang="en-US" dirty="0"/>
              <a:t> Educate them all. The kids may grow up with less human capital, as a result.</a:t>
            </a:r>
          </a:p>
          <a:p>
            <a:pPr lvl="1" eaLnBrk="1" fontAlgn="auto" hangingPunct="1">
              <a:spcAft>
                <a:spcPts val="0"/>
              </a:spcAft>
              <a:defRPr/>
            </a:pPr>
            <a:r>
              <a:rPr lang="en-US" altLang="en-US" dirty="0">
                <a:cs typeface="Times New Roman" pitchFamily="18" charset="0"/>
              </a:rPr>
              <a:t>… equip them all with the necessary physical capital</a:t>
            </a:r>
          </a:p>
          <a:p>
            <a:pPr eaLnBrk="1" fontAlgn="auto" hangingPunct="1">
              <a:spcAft>
                <a:spcPts val="0"/>
              </a:spcAft>
              <a:defRPr/>
            </a:pPr>
            <a:r>
              <a:rPr lang="en-US" altLang="en-US" dirty="0"/>
              <a:t>Partly for these reasons, China limits the number of children a family may have</a:t>
            </a:r>
          </a:p>
          <a:p>
            <a:pPr lvl="1" eaLnBrk="1" fontAlgn="auto" hangingPunct="1">
              <a:spcAft>
                <a:spcPts val="0"/>
              </a:spcAft>
              <a:defRPr/>
            </a:pPr>
            <a:r>
              <a:rPr lang="en-US" altLang="en-US" dirty="0"/>
              <a:t>Some people may consider this to be an unacceptable reduction of human freedom</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ltLang="en-US" sz="4000" dirty="0"/>
              <a:t>Population Growth: Promoting Technological Progress</a:t>
            </a:r>
          </a:p>
        </p:txBody>
      </p:sp>
      <p:sp>
        <p:nvSpPr>
          <p:cNvPr id="62467" name="Rectangle 3"/>
          <p:cNvSpPr>
            <a:spLocks noGrp="1" noChangeArrowheads="1"/>
          </p:cNvSpPr>
          <p:nvPr>
            <p:ph idx="1"/>
          </p:nvPr>
        </p:nvSpPr>
        <p:spPr/>
        <p:txBody>
          <a:bodyPr/>
          <a:lstStyle/>
          <a:p>
            <a:pPr eaLnBrk="1" hangingPunct="1"/>
            <a:r>
              <a:rPr lang="en-US" altLang="en-US" dirty="0"/>
              <a:t>If there are more people, </a:t>
            </a:r>
          </a:p>
          <a:p>
            <a:pPr lvl="1" eaLnBrk="1" hangingPunct="1"/>
            <a:r>
              <a:rPr lang="en-US" altLang="en-US" dirty="0"/>
              <a:t>There are more scientists, inventors, and engineers to contribute to technological advance</a:t>
            </a:r>
          </a:p>
          <a:p>
            <a:pPr lvl="1" eaLnBrk="1" hangingPunct="1"/>
            <a:r>
              <a:rPr lang="en-US" altLang="en-US" dirty="0"/>
              <a:t>There is a larger market for innovative goods. This increases the incentive to innovate</a:t>
            </a:r>
          </a:p>
          <a:p>
            <a:pPr eaLnBrk="1" hangingPunct="1"/>
            <a:r>
              <a:rPr lang="en-US" altLang="en-US" dirty="0"/>
              <a:t>Over the broad span of human history, the world’s rate of economic growth has increased as world population has.</a:t>
            </a:r>
          </a:p>
          <a:p>
            <a:pPr eaLnBrk="1" hangingPunct="1"/>
            <a:r>
              <a:rPr lang="en-US" altLang="en-US" dirty="0"/>
              <a:t>Some countries are using economic incentives to encourage population growth. Example: </a:t>
            </a:r>
            <a:r>
              <a:rPr lang="en-US" altLang="en-US" dirty="0">
                <a:hlinkClick r:id="rId2"/>
              </a:rPr>
              <a:t>Greece</a:t>
            </a:r>
            <a:r>
              <a:rPr lang="en-US" altLang="en-US" dirty="0"/>
              <a:t>, </a:t>
            </a:r>
            <a:r>
              <a:rPr lang="en-US" altLang="en-US" dirty="0">
                <a:hlinkClick r:id="rId3"/>
              </a:rPr>
              <a:t>Hungary</a:t>
            </a:r>
            <a:r>
              <a:rPr lang="en-US" altLang="en-US" dirty="0"/>
              <a:t>, </a:t>
            </a:r>
            <a:r>
              <a:rPr lang="en-US" altLang="en-US" dirty="0">
                <a:hlinkClick r:id="rId4"/>
              </a:rPr>
              <a:t>Italy</a:t>
            </a:r>
            <a:r>
              <a:rPr lang="en-US" altLang="en-US" dirty="0"/>
              <a:t> (video)</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Alternative perspectives on population growth: Michael Kremer</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413275"/>
            <a:ext cx="8077200" cy="4994041"/>
          </a:xfrm>
        </p:spPr>
      </p:pic>
    </p:spTree>
    <p:extLst>
      <p:ext uri="{BB962C8B-B14F-4D97-AF65-F5344CB8AC3E}">
        <p14:creationId xmlns:p14="http://schemas.microsoft.com/office/powerpoint/2010/main" val="40035530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Melting of the Polar Ice Caps</a:t>
            </a:r>
          </a:p>
        </p:txBody>
      </p:sp>
      <p:sp>
        <p:nvSpPr>
          <p:cNvPr id="3" name="Content Placeholder 2"/>
          <p:cNvSpPr>
            <a:spLocks noGrp="1"/>
          </p:cNvSpPr>
          <p:nvPr>
            <p:ph idx="1"/>
          </p:nvPr>
        </p:nvSpPr>
        <p:spPr/>
        <p:txBody>
          <a:bodyPr/>
          <a:lstStyle/>
          <a:p>
            <a:r>
              <a:rPr lang="en-US" dirty="0"/>
              <a:t>The melting of the polar ice caps at the end of the Ice Age around 10,000 B.C. raised sea levels</a:t>
            </a:r>
          </a:p>
          <a:p>
            <a:r>
              <a:rPr lang="en-US" dirty="0"/>
              <a:t>This submerged land bridges that connected various land masses</a:t>
            </a:r>
          </a:p>
          <a:p>
            <a:r>
              <a:rPr lang="en-US" dirty="0"/>
              <a:t>This meant that some populations got isolated</a:t>
            </a:r>
          </a:p>
          <a:p>
            <a:r>
              <a:rPr lang="en-US" dirty="0"/>
              <a:t>The populations that happened to be in large connected areas back then were also the most successful ones around the year 1500 (when Columbus reached the Americas)</a:t>
            </a:r>
          </a:p>
        </p:txBody>
      </p:sp>
      <p:sp>
        <p:nvSpPr>
          <p:cNvPr id="5" name="Slide Number Placeholder 4"/>
          <p:cNvSpPr>
            <a:spLocks noGrp="1"/>
          </p:cNvSpPr>
          <p:nvPr>
            <p:ph type="sldNum" sz="quarter" idx="12"/>
          </p:nvPr>
        </p:nvSpPr>
        <p:spPr/>
        <p:txBody>
          <a:bodyPr/>
          <a:lstStyle/>
          <a:p>
            <a:pPr>
              <a:defRPr/>
            </a:pPr>
            <a:fld id="{44B3334D-4577-4A83-A56B-D6B54CDFB6D4}" type="slidenum">
              <a:rPr lang="en-US" smtClean="0"/>
              <a:pPr>
                <a:defRPr/>
              </a:pPr>
              <a:t>73</a:t>
            </a:fld>
            <a:endParaRPr lang="en-US"/>
          </a:p>
        </p:txBody>
      </p:sp>
    </p:spTree>
    <p:extLst>
      <p:ext uri="{BB962C8B-B14F-4D97-AF65-F5344CB8AC3E}">
        <p14:creationId xmlns:p14="http://schemas.microsoft.com/office/powerpoint/2010/main" val="23749464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a:t>
            </a:r>
          </a:p>
        </p:txBody>
      </p:sp>
      <p:sp>
        <p:nvSpPr>
          <p:cNvPr id="3" name="Content Placeholder 2"/>
          <p:cNvSpPr>
            <a:spLocks noGrp="1"/>
          </p:cNvSpPr>
          <p:nvPr>
            <p:ph idx="1"/>
          </p:nvPr>
        </p:nvSpPr>
        <p:spPr/>
        <p:txBody>
          <a:bodyPr/>
          <a:lstStyle/>
          <a:p>
            <a:r>
              <a:rPr lang="en-US" dirty="0"/>
              <a:t>So, a large population may be both bad and good for living standards</a:t>
            </a:r>
          </a:p>
          <a:p>
            <a:r>
              <a:rPr lang="en-US" dirty="0"/>
              <a:t>And it is not clear whether governments should encourage or discourage population growth</a:t>
            </a:r>
          </a:p>
        </p:txBody>
      </p:sp>
      <p:sp>
        <p:nvSpPr>
          <p:cNvPr id="5" name="Slide Number Placeholder 4"/>
          <p:cNvSpPr>
            <a:spLocks noGrp="1"/>
          </p:cNvSpPr>
          <p:nvPr>
            <p:ph type="sldNum" sz="quarter" idx="12"/>
          </p:nvPr>
        </p:nvSpPr>
        <p:spPr/>
        <p:txBody>
          <a:bodyPr/>
          <a:lstStyle/>
          <a:p>
            <a:pPr>
              <a:defRPr/>
            </a:pPr>
            <a:fld id="{44B3334D-4577-4A83-A56B-D6B54CDFB6D4}" type="slidenum">
              <a:rPr lang="en-US" smtClean="0"/>
              <a:pPr>
                <a:defRPr/>
              </a:pPr>
              <a:t>74</a:t>
            </a:fld>
            <a:endParaRPr lang="en-US"/>
          </a:p>
        </p:txBody>
      </p:sp>
    </p:spTree>
    <p:extLst>
      <p:ext uri="{BB962C8B-B14F-4D97-AF65-F5344CB8AC3E}">
        <p14:creationId xmlns:p14="http://schemas.microsoft.com/office/powerpoint/2010/main" val="26633120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1" name="Picture 4" descr="Ask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588" y="1295400"/>
            <a:ext cx="2651284"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2"/>
          <p:cNvSpPr>
            <a:spLocks noGrp="1" noChangeArrowheads="1"/>
          </p:cNvSpPr>
          <p:nvPr>
            <p:ph type="title"/>
          </p:nvPr>
        </p:nvSpPr>
        <p:spPr/>
        <p:txBody>
          <a:bodyPr/>
          <a:lstStyle/>
          <a:p>
            <a:r>
              <a:rPr lang="en-US" altLang="en-US" dirty="0"/>
              <a:t>Any questions?</a:t>
            </a:r>
          </a:p>
        </p:txBody>
      </p:sp>
    </p:spTree>
    <p:extLst>
      <p:ext uri="{BB962C8B-B14F-4D97-AF65-F5344CB8AC3E}">
        <p14:creationId xmlns:p14="http://schemas.microsoft.com/office/powerpoint/2010/main" val="4479591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dirty="0"/>
              <a:t>Summary</a:t>
            </a:r>
            <a:endParaRPr lang="en-US" altLang="en-US" dirty="0">
              <a:latin typeface="Tahoma" pitchFamily="34" charset="0"/>
            </a:endParaRPr>
          </a:p>
        </p:txBody>
      </p:sp>
      <p:sp>
        <p:nvSpPr>
          <p:cNvPr id="51203" name="Rectangle 3"/>
          <p:cNvSpPr>
            <a:spLocks noGrp="1" noChangeArrowheads="1"/>
          </p:cNvSpPr>
          <p:nvPr>
            <p:ph idx="1"/>
          </p:nvPr>
        </p:nvSpPr>
        <p:spPr/>
        <p:txBody>
          <a:bodyPr rtlCol="0">
            <a:normAutofit/>
          </a:bodyPr>
          <a:lstStyle/>
          <a:p>
            <a:pPr eaLnBrk="1" fontAlgn="auto" hangingPunct="1">
              <a:spcAft>
                <a:spcPts val="0"/>
              </a:spcAft>
              <a:defRPr/>
            </a:pPr>
            <a:r>
              <a:rPr lang="en-US" altLang="en-US" dirty="0"/>
              <a:t>Economic prosperity, as measured by real GDP per person, varies substantially around the world.</a:t>
            </a:r>
          </a:p>
          <a:p>
            <a:pPr eaLnBrk="1" fontAlgn="auto" hangingPunct="1">
              <a:spcAft>
                <a:spcPts val="0"/>
              </a:spcAft>
              <a:defRPr/>
            </a:pPr>
            <a:r>
              <a:rPr lang="en-US" altLang="en-US" dirty="0"/>
              <a:t>The average income of the world’s richest countries is more than ten times that in the world’s poorest countries.</a:t>
            </a:r>
          </a:p>
          <a:p>
            <a:pPr eaLnBrk="1" fontAlgn="auto" hangingPunct="1">
              <a:spcAft>
                <a:spcPts val="0"/>
              </a:spcAft>
              <a:defRPr/>
            </a:pPr>
            <a:r>
              <a:rPr lang="en-US" altLang="en-US" dirty="0"/>
              <a:t>The standard of living in an economy depends on the economy’s ability to produce goods and services.</a:t>
            </a:r>
          </a:p>
        </p:txBody>
      </p:sp>
      <p:sp>
        <p:nvSpPr>
          <p:cNvPr id="68612"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dirty="0"/>
              <a:t>Summary</a:t>
            </a:r>
            <a:endParaRPr lang="en-US" altLang="en-US" dirty="0">
              <a:latin typeface="Tahoma" pitchFamily="34" charset="0"/>
            </a:endParaRPr>
          </a:p>
        </p:txBody>
      </p:sp>
      <p:sp>
        <p:nvSpPr>
          <p:cNvPr id="69635" name="Rectangle 3"/>
          <p:cNvSpPr>
            <a:spLocks noGrp="1" noChangeArrowheads="1"/>
          </p:cNvSpPr>
          <p:nvPr>
            <p:ph idx="1"/>
          </p:nvPr>
        </p:nvSpPr>
        <p:spPr/>
        <p:txBody>
          <a:bodyPr/>
          <a:lstStyle/>
          <a:p>
            <a:pPr eaLnBrk="1" hangingPunct="1"/>
            <a:r>
              <a:rPr lang="en-US" altLang="en-US" dirty="0"/>
              <a:t>Productivity depends on the amounts of physical capital, human capital, natural resources, and technological knowledge available to workers.</a:t>
            </a:r>
          </a:p>
          <a:p>
            <a:pPr eaLnBrk="1" hangingPunct="1"/>
            <a:r>
              <a:rPr lang="en-US" altLang="en-US" dirty="0"/>
              <a:t>Government policies can influence the economy’s growth rate in many different ways.</a:t>
            </a:r>
          </a:p>
        </p:txBody>
      </p:sp>
      <p:sp>
        <p:nvSpPr>
          <p:cNvPr id="69636"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n-US" dirty="0"/>
              <a:t>Summary</a:t>
            </a:r>
            <a:endParaRPr lang="en-US" altLang="en-US" dirty="0">
              <a:latin typeface="Tahoma" pitchFamily="34" charset="0"/>
            </a:endParaRPr>
          </a:p>
        </p:txBody>
      </p:sp>
      <p:sp>
        <p:nvSpPr>
          <p:cNvPr id="70659" name="Rectangle 3"/>
          <p:cNvSpPr>
            <a:spLocks noGrp="1" noChangeArrowheads="1"/>
          </p:cNvSpPr>
          <p:nvPr>
            <p:ph idx="1"/>
          </p:nvPr>
        </p:nvSpPr>
        <p:spPr/>
        <p:txBody>
          <a:bodyPr/>
          <a:lstStyle/>
          <a:p>
            <a:pPr eaLnBrk="1" hangingPunct="1"/>
            <a:r>
              <a:rPr lang="en-US" altLang="en-US" dirty="0"/>
              <a:t>The accumulation of capital is subject to diminishing returns.</a:t>
            </a:r>
          </a:p>
          <a:p>
            <a:pPr eaLnBrk="1" hangingPunct="1"/>
            <a:r>
              <a:rPr lang="en-US" altLang="en-US" dirty="0"/>
              <a:t>Because of diminishing returns, higher saving leads to a higher growth for a period of time, but growth will eventually slow down.</a:t>
            </a:r>
          </a:p>
          <a:p>
            <a:pPr eaLnBrk="1" hangingPunct="1"/>
            <a:r>
              <a:rPr lang="en-US" altLang="en-US" dirty="0"/>
              <a:t>Also because of diminishing returns, the return to capital is especially high in poor countries.</a:t>
            </a:r>
          </a:p>
        </p:txBody>
      </p:sp>
      <p:sp>
        <p:nvSpPr>
          <p:cNvPr id="70660"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92528779"/>
              </p:ext>
            </p:extLst>
          </p:nvPr>
        </p:nvGraphicFramePr>
        <p:xfrm>
          <a:off x="4191000" y="228600"/>
          <a:ext cx="4949440" cy="5855652"/>
        </p:xfrm>
        <a:graphic>
          <a:graphicData uri="http://schemas.openxmlformats.org/drawingml/2006/table">
            <a:tbl>
              <a:tblPr>
                <a:tableStyleId>{616DA210-FB5B-4158-B5E0-FEB733F419BA}</a:tableStyleId>
              </a:tblPr>
              <a:tblGrid>
                <a:gridCol w="1406448">
                  <a:extLst>
                    <a:ext uri="{9D8B030D-6E8A-4147-A177-3AD203B41FA5}">
                      <a16:colId xmlns:a16="http://schemas.microsoft.com/office/drawing/2014/main" val="456417038"/>
                    </a:ext>
                  </a:extLst>
                </a:gridCol>
                <a:gridCol w="777798">
                  <a:extLst>
                    <a:ext uri="{9D8B030D-6E8A-4147-A177-3AD203B41FA5}">
                      <a16:colId xmlns:a16="http://schemas.microsoft.com/office/drawing/2014/main" val="1002864554"/>
                    </a:ext>
                  </a:extLst>
                </a:gridCol>
                <a:gridCol w="642861">
                  <a:extLst>
                    <a:ext uri="{9D8B030D-6E8A-4147-A177-3AD203B41FA5}">
                      <a16:colId xmlns:a16="http://schemas.microsoft.com/office/drawing/2014/main" val="96997977"/>
                    </a:ext>
                  </a:extLst>
                </a:gridCol>
                <a:gridCol w="1009573">
                  <a:extLst>
                    <a:ext uri="{9D8B030D-6E8A-4147-A177-3AD203B41FA5}">
                      <a16:colId xmlns:a16="http://schemas.microsoft.com/office/drawing/2014/main" val="2247132235"/>
                    </a:ext>
                  </a:extLst>
                </a:gridCol>
                <a:gridCol w="1112760">
                  <a:extLst>
                    <a:ext uri="{9D8B030D-6E8A-4147-A177-3AD203B41FA5}">
                      <a16:colId xmlns:a16="http://schemas.microsoft.com/office/drawing/2014/main" val="3273346259"/>
                    </a:ext>
                  </a:extLst>
                </a:gridCol>
              </a:tblGrid>
              <a:tr h="137007">
                <a:tc gridSpan="5">
                  <a:txBody>
                    <a:bodyPr/>
                    <a:lstStyle/>
                    <a:p>
                      <a:pPr algn="ctr" fontAlgn="b"/>
                      <a:r>
                        <a:rPr lang="en-US" sz="1100" b="1" u="none" strike="noStrike" dirty="0">
                          <a:effectLst/>
                        </a:rPr>
                        <a:t>GDP per capita, PPP (constant 2011 international $)</a:t>
                      </a:r>
                      <a:endParaRPr lang="en-US" sz="1100" b="1" i="0" u="none" strike="noStrike" dirty="0">
                        <a:solidFill>
                          <a:srgbClr val="000000"/>
                        </a:solidFill>
                        <a:effectLst/>
                        <a:latin typeface="Calibri" panose="020F0502020204030204" pitchFamily="34" charset="0"/>
                      </a:endParaRPr>
                    </a:p>
                  </a:txBody>
                  <a:tcPr marL="4724" marR="4724" marT="472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55125263"/>
                  </a:ext>
                </a:extLst>
              </a:tr>
              <a:tr h="137007">
                <a:tc>
                  <a:txBody>
                    <a:bodyPr/>
                    <a:lstStyle/>
                    <a:p>
                      <a:pPr algn="l" fontAlgn="b"/>
                      <a:r>
                        <a:rPr lang="en-US" sz="1100" b="1" u="none" strike="noStrike" dirty="0">
                          <a:effectLst/>
                        </a:rPr>
                        <a:t>Country Name</a:t>
                      </a:r>
                      <a:endParaRPr lang="en-US" sz="1100" b="1" i="0" u="none" strike="noStrike" dirty="0">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b="1" u="none" strike="noStrike" dirty="0">
                          <a:effectLst/>
                        </a:rPr>
                        <a:t>1990</a:t>
                      </a:r>
                      <a:endParaRPr lang="en-US" sz="1100" b="1" i="0" u="none" strike="noStrike" dirty="0">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b="1" u="none" strike="noStrike" dirty="0">
                          <a:effectLst/>
                        </a:rPr>
                        <a:t>2017</a:t>
                      </a:r>
                      <a:endParaRPr lang="en-US" sz="1100" b="1" i="0" u="none" strike="noStrike" dirty="0">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b="1" u="none" strike="noStrike">
                          <a:effectLst/>
                        </a:rPr>
                        <a:t>Growth Multiple</a:t>
                      </a:r>
                      <a:endParaRPr lang="en-US" sz="1100" b="1"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b="1" u="none" strike="noStrike" dirty="0">
                          <a:solidFill>
                            <a:srgbClr val="FF0000"/>
                          </a:solidFill>
                          <a:effectLst/>
                        </a:rPr>
                        <a:t>Annual Growth(%)</a:t>
                      </a:r>
                      <a:endParaRPr lang="en-US" sz="1100" b="1" i="0" u="none" strike="noStrike" dirty="0">
                        <a:solidFill>
                          <a:srgbClr val="FF0000"/>
                        </a:solidFill>
                        <a:effectLst/>
                        <a:latin typeface="Calibri" panose="020F0502020204030204" pitchFamily="34" charset="0"/>
                      </a:endParaRPr>
                    </a:p>
                  </a:txBody>
                  <a:tcPr marL="4724" marR="4724" marT="4724" marB="0" anchor="b"/>
                </a:tc>
                <a:extLst>
                  <a:ext uri="{0D108BD9-81ED-4DB2-BD59-A6C34878D82A}">
                    <a16:rowId xmlns:a16="http://schemas.microsoft.com/office/drawing/2014/main" val="818746962"/>
                  </a:ext>
                </a:extLst>
              </a:tr>
              <a:tr h="137007">
                <a:tc>
                  <a:txBody>
                    <a:bodyPr/>
                    <a:lstStyle/>
                    <a:p>
                      <a:pPr algn="l" fontAlgn="b"/>
                      <a:r>
                        <a:rPr lang="en-US" sz="1100" u="none" strike="noStrike">
                          <a:effectLst/>
                        </a:rPr>
                        <a:t>Equatorial Guinea</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dirty="0">
                          <a:effectLst/>
                        </a:rPr>
                        <a:t>         999.50 </a:t>
                      </a:r>
                      <a:endParaRPr lang="en-US" sz="1100" b="0" i="0" u="none" strike="noStrike" dirty="0">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22,604.87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22.62</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12.244</a:t>
                      </a:r>
                      <a:endParaRPr lang="en-US" sz="1100" b="0" i="0" u="none" strike="noStrike">
                        <a:solidFill>
                          <a:srgbClr val="000000"/>
                        </a:solidFill>
                        <a:effectLst/>
                        <a:latin typeface="Calibri" panose="020F0502020204030204" pitchFamily="34" charset="0"/>
                      </a:endParaRPr>
                    </a:p>
                  </a:txBody>
                  <a:tcPr marL="4724" marR="4724" marT="4724" marB="0" anchor="b"/>
                </a:tc>
                <a:extLst>
                  <a:ext uri="{0D108BD9-81ED-4DB2-BD59-A6C34878D82A}">
                    <a16:rowId xmlns:a16="http://schemas.microsoft.com/office/drawing/2014/main" val="1441528057"/>
                  </a:ext>
                </a:extLst>
              </a:tr>
              <a:tr h="137007">
                <a:tc>
                  <a:txBody>
                    <a:bodyPr/>
                    <a:lstStyle/>
                    <a:p>
                      <a:pPr algn="l" fontAlgn="b"/>
                      <a:r>
                        <a:rPr lang="en-US" sz="1100" u="none" strike="noStrike">
                          <a:effectLst/>
                        </a:rPr>
                        <a:t>China</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1,526.41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15,308.71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10.03</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8.914</a:t>
                      </a:r>
                      <a:endParaRPr lang="en-US" sz="1100" b="0" i="0" u="none" strike="noStrike">
                        <a:solidFill>
                          <a:srgbClr val="000000"/>
                        </a:solidFill>
                        <a:effectLst/>
                        <a:latin typeface="Calibri" panose="020F0502020204030204" pitchFamily="34" charset="0"/>
                      </a:endParaRPr>
                    </a:p>
                  </a:txBody>
                  <a:tcPr marL="4724" marR="4724" marT="4724" marB="0" anchor="b"/>
                </a:tc>
                <a:extLst>
                  <a:ext uri="{0D108BD9-81ED-4DB2-BD59-A6C34878D82A}">
                    <a16:rowId xmlns:a16="http://schemas.microsoft.com/office/drawing/2014/main" val="2272579396"/>
                  </a:ext>
                </a:extLst>
              </a:tr>
              <a:tr h="137007">
                <a:tc>
                  <a:txBody>
                    <a:bodyPr/>
                    <a:lstStyle/>
                    <a:p>
                      <a:pPr algn="l" fontAlgn="b"/>
                      <a:r>
                        <a:rPr lang="en-US" sz="1100" u="none" strike="noStrike">
                          <a:effectLst/>
                        </a:rPr>
                        <a:t>Myanmar</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742.97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5,591.60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7.53</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7.762</a:t>
                      </a:r>
                      <a:endParaRPr lang="en-US" sz="1100" b="0" i="0" u="none" strike="noStrike">
                        <a:solidFill>
                          <a:srgbClr val="000000"/>
                        </a:solidFill>
                        <a:effectLst/>
                        <a:latin typeface="Calibri" panose="020F0502020204030204" pitchFamily="34" charset="0"/>
                      </a:endParaRPr>
                    </a:p>
                  </a:txBody>
                  <a:tcPr marL="4724" marR="4724" marT="4724" marB="0" anchor="b"/>
                </a:tc>
                <a:extLst>
                  <a:ext uri="{0D108BD9-81ED-4DB2-BD59-A6C34878D82A}">
                    <a16:rowId xmlns:a16="http://schemas.microsoft.com/office/drawing/2014/main" val="4009364760"/>
                  </a:ext>
                </a:extLst>
              </a:tr>
              <a:tr h="137007">
                <a:tc>
                  <a:txBody>
                    <a:bodyPr/>
                    <a:lstStyle/>
                    <a:p>
                      <a:pPr algn="l" fontAlgn="b"/>
                      <a:r>
                        <a:rPr lang="en-US" sz="1100" u="none" strike="noStrike" dirty="0">
                          <a:effectLst/>
                        </a:rPr>
                        <a:t>Vietnam</a:t>
                      </a:r>
                      <a:endParaRPr lang="en-US" sz="1100" b="0" i="0" u="none" strike="noStrike" dirty="0">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dirty="0">
                          <a:effectLst/>
                        </a:rPr>
                        <a:t>      1,452.88 </a:t>
                      </a:r>
                      <a:endParaRPr lang="en-US" sz="1100" b="0" i="0" u="none" strike="noStrike" dirty="0">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6,171.88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4.25</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5.503</a:t>
                      </a:r>
                      <a:endParaRPr lang="en-US" sz="1100" b="0" i="0" u="none" strike="noStrike">
                        <a:solidFill>
                          <a:srgbClr val="000000"/>
                        </a:solidFill>
                        <a:effectLst/>
                        <a:latin typeface="Calibri" panose="020F0502020204030204" pitchFamily="34" charset="0"/>
                      </a:endParaRPr>
                    </a:p>
                  </a:txBody>
                  <a:tcPr marL="4724" marR="4724" marT="4724" marB="0" anchor="b"/>
                </a:tc>
                <a:extLst>
                  <a:ext uri="{0D108BD9-81ED-4DB2-BD59-A6C34878D82A}">
                    <a16:rowId xmlns:a16="http://schemas.microsoft.com/office/drawing/2014/main" val="307801014"/>
                  </a:ext>
                </a:extLst>
              </a:tr>
              <a:tr h="137007">
                <a:tc>
                  <a:txBody>
                    <a:bodyPr/>
                    <a:lstStyle/>
                    <a:p>
                      <a:pPr algn="l" fontAlgn="b"/>
                      <a:r>
                        <a:rPr lang="en-US" sz="1100" u="none" strike="noStrike">
                          <a:effectLst/>
                        </a:rPr>
                        <a:t>India</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1,754.86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6,426.67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3.66</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4.925</a:t>
                      </a:r>
                      <a:endParaRPr lang="en-US" sz="1100" b="0" i="0" u="none" strike="noStrike">
                        <a:solidFill>
                          <a:srgbClr val="000000"/>
                        </a:solidFill>
                        <a:effectLst/>
                        <a:latin typeface="Calibri" panose="020F0502020204030204" pitchFamily="34" charset="0"/>
                      </a:endParaRPr>
                    </a:p>
                  </a:txBody>
                  <a:tcPr marL="4724" marR="4724" marT="4724" marB="0" anchor="b"/>
                </a:tc>
                <a:extLst>
                  <a:ext uri="{0D108BD9-81ED-4DB2-BD59-A6C34878D82A}">
                    <a16:rowId xmlns:a16="http://schemas.microsoft.com/office/drawing/2014/main" val="3477653433"/>
                  </a:ext>
                </a:extLst>
              </a:tr>
              <a:tr h="137007">
                <a:tc>
                  <a:txBody>
                    <a:bodyPr/>
                    <a:lstStyle/>
                    <a:p>
                      <a:pPr algn="l" fontAlgn="b"/>
                      <a:r>
                        <a:rPr lang="en-US" sz="1100" u="none" strike="noStrike" dirty="0">
                          <a:effectLst/>
                        </a:rPr>
                        <a:t>Korea, Rep.</a:t>
                      </a:r>
                      <a:endParaRPr lang="en-US" sz="1100" b="0" i="0" u="none" strike="noStrike" dirty="0">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dirty="0">
                          <a:effectLst/>
                        </a:rPr>
                        <a:t>    11,632.60 </a:t>
                      </a:r>
                      <a:endParaRPr lang="en-US" sz="1100" b="0" i="0" u="none" strike="noStrike" dirty="0">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35,938.37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3.09</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4.266</a:t>
                      </a:r>
                      <a:endParaRPr lang="en-US" sz="1100" b="0" i="0" u="none" strike="noStrike">
                        <a:solidFill>
                          <a:srgbClr val="000000"/>
                        </a:solidFill>
                        <a:effectLst/>
                        <a:latin typeface="Calibri" panose="020F0502020204030204" pitchFamily="34" charset="0"/>
                      </a:endParaRPr>
                    </a:p>
                  </a:txBody>
                  <a:tcPr marL="4724" marR="4724" marT="4724" marB="0" anchor="b"/>
                </a:tc>
                <a:extLst>
                  <a:ext uri="{0D108BD9-81ED-4DB2-BD59-A6C34878D82A}">
                    <a16:rowId xmlns:a16="http://schemas.microsoft.com/office/drawing/2014/main" val="1215003096"/>
                  </a:ext>
                </a:extLst>
              </a:tr>
              <a:tr h="137007">
                <a:tc>
                  <a:txBody>
                    <a:bodyPr/>
                    <a:lstStyle/>
                    <a:p>
                      <a:pPr algn="l" fontAlgn="b"/>
                      <a:r>
                        <a:rPr lang="en-US" sz="1100" u="none" strike="noStrike">
                          <a:effectLst/>
                        </a:rPr>
                        <a:t>Mozambique</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378.53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1,136.10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3.00</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4.155</a:t>
                      </a:r>
                      <a:endParaRPr lang="en-US" sz="1100" b="0" i="0" u="none" strike="noStrike">
                        <a:solidFill>
                          <a:srgbClr val="000000"/>
                        </a:solidFill>
                        <a:effectLst/>
                        <a:latin typeface="Calibri" panose="020F0502020204030204" pitchFamily="34" charset="0"/>
                      </a:endParaRPr>
                    </a:p>
                  </a:txBody>
                  <a:tcPr marL="4724" marR="4724" marT="4724" marB="0" anchor="b"/>
                </a:tc>
                <a:extLst>
                  <a:ext uri="{0D108BD9-81ED-4DB2-BD59-A6C34878D82A}">
                    <a16:rowId xmlns:a16="http://schemas.microsoft.com/office/drawing/2014/main" val="14088212"/>
                  </a:ext>
                </a:extLst>
              </a:tr>
              <a:tr h="137007">
                <a:tc>
                  <a:txBody>
                    <a:bodyPr/>
                    <a:lstStyle/>
                    <a:p>
                      <a:pPr algn="l" fontAlgn="b"/>
                      <a:r>
                        <a:rPr lang="en-US" sz="1100" u="none" strike="noStrike">
                          <a:effectLst/>
                        </a:rPr>
                        <a:t>Egypt, Arab Rep.</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5,909.16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10,550.21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1.79</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2.170</a:t>
                      </a:r>
                      <a:endParaRPr lang="en-US" sz="1100" b="0" i="0" u="none" strike="noStrike">
                        <a:solidFill>
                          <a:srgbClr val="000000"/>
                        </a:solidFill>
                        <a:effectLst/>
                        <a:latin typeface="Calibri" panose="020F0502020204030204" pitchFamily="34" charset="0"/>
                      </a:endParaRPr>
                    </a:p>
                  </a:txBody>
                  <a:tcPr marL="4724" marR="4724" marT="4724" marB="0" anchor="b"/>
                </a:tc>
                <a:extLst>
                  <a:ext uri="{0D108BD9-81ED-4DB2-BD59-A6C34878D82A}">
                    <a16:rowId xmlns:a16="http://schemas.microsoft.com/office/drawing/2014/main" val="4272669667"/>
                  </a:ext>
                </a:extLst>
              </a:tr>
              <a:tr h="137007">
                <a:tc>
                  <a:txBody>
                    <a:bodyPr/>
                    <a:lstStyle/>
                    <a:p>
                      <a:pPr algn="l" fontAlgn="b"/>
                      <a:r>
                        <a:rPr lang="en-US" sz="1100" u="none" strike="noStrike">
                          <a:effectLst/>
                        </a:rPr>
                        <a:t>World</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8,925.59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15,469.21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1.73</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2.058</a:t>
                      </a:r>
                      <a:endParaRPr lang="en-US" sz="1100" b="0" i="0" u="none" strike="noStrike">
                        <a:solidFill>
                          <a:srgbClr val="000000"/>
                        </a:solidFill>
                        <a:effectLst/>
                        <a:latin typeface="Calibri" panose="020F0502020204030204" pitchFamily="34" charset="0"/>
                      </a:endParaRPr>
                    </a:p>
                  </a:txBody>
                  <a:tcPr marL="4724" marR="4724" marT="4724" marB="0" anchor="b"/>
                </a:tc>
                <a:extLst>
                  <a:ext uri="{0D108BD9-81ED-4DB2-BD59-A6C34878D82A}">
                    <a16:rowId xmlns:a16="http://schemas.microsoft.com/office/drawing/2014/main" val="3332321016"/>
                  </a:ext>
                </a:extLst>
              </a:tr>
              <a:tr h="137007">
                <a:tc>
                  <a:txBody>
                    <a:bodyPr/>
                    <a:lstStyle/>
                    <a:p>
                      <a:pPr algn="l" fontAlgn="b"/>
                      <a:r>
                        <a:rPr lang="en-US" sz="1100" u="none" strike="noStrike">
                          <a:effectLst/>
                        </a:rPr>
                        <a:t>Iran, Islamic Rep.</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11,392.56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19,082.62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1.68</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1.929</a:t>
                      </a:r>
                      <a:endParaRPr lang="en-US" sz="1100" b="0" i="0" u="none" strike="noStrike">
                        <a:solidFill>
                          <a:srgbClr val="000000"/>
                        </a:solidFill>
                        <a:effectLst/>
                        <a:latin typeface="Calibri" panose="020F0502020204030204" pitchFamily="34" charset="0"/>
                      </a:endParaRPr>
                    </a:p>
                  </a:txBody>
                  <a:tcPr marL="4724" marR="4724" marT="4724" marB="0" anchor="b"/>
                </a:tc>
                <a:extLst>
                  <a:ext uri="{0D108BD9-81ED-4DB2-BD59-A6C34878D82A}">
                    <a16:rowId xmlns:a16="http://schemas.microsoft.com/office/drawing/2014/main" val="2647743322"/>
                  </a:ext>
                </a:extLst>
              </a:tr>
              <a:tr h="137007">
                <a:tc>
                  <a:txBody>
                    <a:bodyPr/>
                    <a:lstStyle/>
                    <a:p>
                      <a:pPr algn="l" fontAlgn="b"/>
                      <a:r>
                        <a:rPr lang="en-US" sz="1100" u="none" strike="noStrike">
                          <a:effectLst/>
                        </a:rPr>
                        <a:t>Israel</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20,520.41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33,132.32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1.61</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1.790</a:t>
                      </a:r>
                      <a:endParaRPr lang="en-US" sz="1100" b="0" i="0" u="none" strike="noStrike">
                        <a:solidFill>
                          <a:srgbClr val="000000"/>
                        </a:solidFill>
                        <a:effectLst/>
                        <a:latin typeface="Calibri" panose="020F0502020204030204" pitchFamily="34" charset="0"/>
                      </a:endParaRPr>
                    </a:p>
                  </a:txBody>
                  <a:tcPr marL="4724" marR="4724" marT="4724" marB="0" anchor="b"/>
                </a:tc>
                <a:extLst>
                  <a:ext uri="{0D108BD9-81ED-4DB2-BD59-A6C34878D82A}">
                    <a16:rowId xmlns:a16="http://schemas.microsoft.com/office/drawing/2014/main" val="1781220860"/>
                  </a:ext>
                </a:extLst>
              </a:tr>
              <a:tr h="137007">
                <a:tc>
                  <a:txBody>
                    <a:bodyPr/>
                    <a:lstStyle/>
                    <a:p>
                      <a:pPr algn="l" fontAlgn="b"/>
                      <a:r>
                        <a:rPr lang="en-US" sz="1100" u="none" strike="noStrike">
                          <a:effectLst/>
                        </a:rPr>
                        <a:t>Australia</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28,658.37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44,648.71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1.56</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1.656</a:t>
                      </a:r>
                      <a:endParaRPr lang="en-US" sz="1100" b="0" i="0" u="none" strike="noStrike">
                        <a:solidFill>
                          <a:srgbClr val="000000"/>
                        </a:solidFill>
                        <a:effectLst/>
                        <a:latin typeface="Calibri" panose="020F0502020204030204" pitchFamily="34" charset="0"/>
                      </a:endParaRPr>
                    </a:p>
                  </a:txBody>
                  <a:tcPr marL="4724" marR="4724" marT="4724" marB="0" anchor="b"/>
                </a:tc>
                <a:extLst>
                  <a:ext uri="{0D108BD9-81ED-4DB2-BD59-A6C34878D82A}">
                    <a16:rowId xmlns:a16="http://schemas.microsoft.com/office/drawing/2014/main" val="2231990108"/>
                  </a:ext>
                </a:extLst>
              </a:tr>
              <a:tr h="137007">
                <a:tc>
                  <a:txBody>
                    <a:bodyPr/>
                    <a:lstStyle/>
                    <a:p>
                      <a:pPr algn="l" fontAlgn="b"/>
                      <a:r>
                        <a:rPr lang="en-US" sz="1100" u="none" strike="noStrike">
                          <a:effectLst/>
                        </a:rPr>
                        <a:t>Sweden</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30,933.63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46,949.28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1.52</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1.557</a:t>
                      </a:r>
                      <a:endParaRPr lang="en-US" sz="1100" b="0" i="0" u="none" strike="noStrike">
                        <a:solidFill>
                          <a:srgbClr val="000000"/>
                        </a:solidFill>
                        <a:effectLst/>
                        <a:latin typeface="Calibri" panose="020F0502020204030204" pitchFamily="34" charset="0"/>
                      </a:endParaRPr>
                    </a:p>
                  </a:txBody>
                  <a:tcPr marL="4724" marR="4724" marT="4724" marB="0" anchor="b"/>
                </a:tc>
                <a:extLst>
                  <a:ext uri="{0D108BD9-81ED-4DB2-BD59-A6C34878D82A}">
                    <a16:rowId xmlns:a16="http://schemas.microsoft.com/office/drawing/2014/main" val="3788495285"/>
                  </a:ext>
                </a:extLst>
              </a:tr>
              <a:tr h="137007">
                <a:tc>
                  <a:txBody>
                    <a:bodyPr/>
                    <a:lstStyle/>
                    <a:p>
                      <a:pPr algn="l" fontAlgn="b"/>
                      <a:r>
                        <a:rPr lang="en-US" sz="1100" u="none" strike="noStrike">
                          <a:effectLst/>
                        </a:rPr>
                        <a:t>United Kingdom</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26,827.84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39,753.24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1.48</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1.467</a:t>
                      </a:r>
                      <a:endParaRPr lang="en-US" sz="1100" b="0" i="0" u="none" strike="noStrike">
                        <a:solidFill>
                          <a:srgbClr val="000000"/>
                        </a:solidFill>
                        <a:effectLst/>
                        <a:latin typeface="Calibri" panose="020F0502020204030204" pitchFamily="34" charset="0"/>
                      </a:endParaRPr>
                    </a:p>
                  </a:txBody>
                  <a:tcPr marL="4724" marR="4724" marT="4724" marB="0" anchor="b"/>
                </a:tc>
                <a:extLst>
                  <a:ext uri="{0D108BD9-81ED-4DB2-BD59-A6C34878D82A}">
                    <a16:rowId xmlns:a16="http://schemas.microsoft.com/office/drawing/2014/main" val="483772568"/>
                  </a:ext>
                </a:extLst>
              </a:tr>
              <a:tr h="137007">
                <a:tc>
                  <a:txBody>
                    <a:bodyPr/>
                    <a:lstStyle/>
                    <a:p>
                      <a:pPr algn="l" fontAlgn="b"/>
                      <a:r>
                        <a:rPr lang="en-US" sz="1100" u="none" strike="noStrike">
                          <a:effectLst/>
                        </a:rPr>
                        <a:t>United States</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37,062.13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54,225.45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1.46</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1.419</a:t>
                      </a:r>
                      <a:endParaRPr lang="en-US" sz="1100" b="0" i="0" u="none" strike="noStrike">
                        <a:solidFill>
                          <a:srgbClr val="000000"/>
                        </a:solidFill>
                        <a:effectLst/>
                        <a:latin typeface="Calibri" panose="020F0502020204030204" pitchFamily="34" charset="0"/>
                      </a:endParaRPr>
                    </a:p>
                  </a:txBody>
                  <a:tcPr marL="4724" marR="4724" marT="4724" marB="0" anchor="b"/>
                </a:tc>
                <a:extLst>
                  <a:ext uri="{0D108BD9-81ED-4DB2-BD59-A6C34878D82A}">
                    <a16:rowId xmlns:a16="http://schemas.microsoft.com/office/drawing/2014/main" val="136399408"/>
                  </a:ext>
                </a:extLst>
              </a:tr>
              <a:tr h="137007">
                <a:tc>
                  <a:txBody>
                    <a:bodyPr/>
                    <a:lstStyle/>
                    <a:p>
                      <a:pPr algn="l" fontAlgn="b"/>
                      <a:r>
                        <a:rPr lang="en-US" sz="1100" u="none" strike="noStrike">
                          <a:effectLst/>
                        </a:rPr>
                        <a:t>Germany</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31,287.07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45,229.25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1.45</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1.374</a:t>
                      </a:r>
                      <a:endParaRPr lang="en-US" sz="1100" b="0" i="0" u="none" strike="noStrike">
                        <a:solidFill>
                          <a:srgbClr val="000000"/>
                        </a:solidFill>
                        <a:effectLst/>
                        <a:latin typeface="Calibri" panose="020F0502020204030204" pitchFamily="34" charset="0"/>
                      </a:endParaRPr>
                    </a:p>
                  </a:txBody>
                  <a:tcPr marL="4724" marR="4724" marT="4724" marB="0" anchor="b"/>
                </a:tc>
                <a:extLst>
                  <a:ext uri="{0D108BD9-81ED-4DB2-BD59-A6C34878D82A}">
                    <a16:rowId xmlns:a16="http://schemas.microsoft.com/office/drawing/2014/main" val="2619557849"/>
                  </a:ext>
                </a:extLst>
              </a:tr>
              <a:tr h="137007">
                <a:tc>
                  <a:txBody>
                    <a:bodyPr/>
                    <a:lstStyle/>
                    <a:p>
                      <a:pPr algn="l" fontAlgn="b"/>
                      <a:r>
                        <a:rPr lang="en-US" sz="1100" u="none" strike="noStrike">
                          <a:effectLst/>
                        </a:rPr>
                        <a:t>Canada</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31,299.65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44,017.59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1.41</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1.271</a:t>
                      </a:r>
                      <a:endParaRPr lang="en-US" sz="1100" b="0" i="0" u="none" strike="noStrike">
                        <a:solidFill>
                          <a:srgbClr val="000000"/>
                        </a:solidFill>
                        <a:effectLst/>
                        <a:latin typeface="Calibri" panose="020F0502020204030204" pitchFamily="34" charset="0"/>
                      </a:endParaRPr>
                    </a:p>
                  </a:txBody>
                  <a:tcPr marL="4724" marR="4724" marT="4724" marB="0" anchor="b"/>
                </a:tc>
                <a:extLst>
                  <a:ext uri="{0D108BD9-81ED-4DB2-BD59-A6C34878D82A}">
                    <a16:rowId xmlns:a16="http://schemas.microsoft.com/office/drawing/2014/main" val="2735211297"/>
                  </a:ext>
                </a:extLst>
              </a:tr>
              <a:tr h="137007">
                <a:tc>
                  <a:txBody>
                    <a:bodyPr/>
                    <a:lstStyle/>
                    <a:p>
                      <a:pPr algn="l" fontAlgn="b"/>
                      <a:r>
                        <a:rPr lang="en-US" sz="1100" u="none" strike="noStrike">
                          <a:effectLst/>
                        </a:rPr>
                        <a:t>Brazil</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10,344.86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14,103.45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1.36</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1.154</a:t>
                      </a:r>
                      <a:endParaRPr lang="en-US" sz="1100" b="0" i="0" u="none" strike="noStrike">
                        <a:solidFill>
                          <a:srgbClr val="000000"/>
                        </a:solidFill>
                        <a:effectLst/>
                        <a:latin typeface="Calibri" panose="020F0502020204030204" pitchFamily="34" charset="0"/>
                      </a:endParaRPr>
                    </a:p>
                  </a:txBody>
                  <a:tcPr marL="4724" marR="4724" marT="4724" marB="0" anchor="b"/>
                </a:tc>
                <a:extLst>
                  <a:ext uri="{0D108BD9-81ED-4DB2-BD59-A6C34878D82A}">
                    <a16:rowId xmlns:a16="http://schemas.microsoft.com/office/drawing/2014/main" val="1372569760"/>
                  </a:ext>
                </a:extLst>
              </a:tr>
              <a:tr h="137007">
                <a:tc>
                  <a:txBody>
                    <a:bodyPr/>
                    <a:lstStyle/>
                    <a:p>
                      <a:pPr algn="l" fontAlgn="b"/>
                      <a:r>
                        <a:rPr lang="en-US" sz="1100" u="none" strike="noStrike">
                          <a:effectLst/>
                        </a:rPr>
                        <a:t>Mexico</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13,070.44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17,336.47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1.33</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1.052</a:t>
                      </a:r>
                      <a:endParaRPr lang="en-US" sz="1100" b="0" i="0" u="none" strike="noStrike">
                        <a:solidFill>
                          <a:srgbClr val="000000"/>
                        </a:solidFill>
                        <a:effectLst/>
                        <a:latin typeface="Calibri" panose="020F0502020204030204" pitchFamily="34" charset="0"/>
                      </a:endParaRPr>
                    </a:p>
                  </a:txBody>
                  <a:tcPr marL="4724" marR="4724" marT="4724" marB="0" anchor="b"/>
                </a:tc>
                <a:extLst>
                  <a:ext uri="{0D108BD9-81ED-4DB2-BD59-A6C34878D82A}">
                    <a16:rowId xmlns:a16="http://schemas.microsoft.com/office/drawing/2014/main" val="215042574"/>
                  </a:ext>
                </a:extLst>
              </a:tr>
              <a:tr h="137007">
                <a:tc>
                  <a:txBody>
                    <a:bodyPr/>
                    <a:lstStyle/>
                    <a:p>
                      <a:pPr algn="l" fontAlgn="b"/>
                      <a:r>
                        <a:rPr lang="en-US" sz="1100" u="none" strike="noStrike">
                          <a:effectLst/>
                        </a:rPr>
                        <a:t>Japan</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30,582.43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39,002.22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1.28</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0.905</a:t>
                      </a:r>
                      <a:endParaRPr lang="en-US" sz="1100" b="0" i="0" u="none" strike="noStrike">
                        <a:solidFill>
                          <a:srgbClr val="000000"/>
                        </a:solidFill>
                        <a:effectLst/>
                        <a:latin typeface="Calibri" panose="020F0502020204030204" pitchFamily="34" charset="0"/>
                      </a:endParaRPr>
                    </a:p>
                  </a:txBody>
                  <a:tcPr marL="4724" marR="4724" marT="4724" marB="0" anchor="b"/>
                </a:tc>
                <a:extLst>
                  <a:ext uri="{0D108BD9-81ED-4DB2-BD59-A6C34878D82A}">
                    <a16:rowId xmlns:a16="http://schemas.microsoft.com/office/drawing/2014/main" val="1861536918"/>
                  </a:ext>
                </a:extLst>
              </a:tr>
              <a:tr h="137007">
                <a:tc>
                  <a:txBody>
                    <a:bodyPr/>
                    <a:lstStyle/>
                    <a:p>
                      <a:pPr algn="l" fontAlgn="b"/>
                      <a:r>
                        <a:rPr lang="en-US" sz="1100" u="none" strike="noStrike">
                          <a:effectLst/>
                        </a:rPr>
                        <a:t>Russian Federation</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20,639.00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24,765.95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1.20</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0.677</a:t>
                      </a:r>
                      <a:endParaRPr lang="en-US" sz="1100" b="0" i="0" u="none" strike="noStrike">
                        <a:solidFill>
                          <a:srgbClr val="000000"/>
                        </a:solidFill>
                        <a:effectLst/>
                        <a:latin typeface="Calibri" panose="020F0502020204030204" pitchFamily="34" charset="0"/>
                      </a:endParaRPr>
                    </a:p>
                  </a:txBody>
                  <a:tcPr marL="4724" marR="4724" marT="4724" marB="0" anchor="b"/>
                </a:tc>
                <a:extLst>
                  <a:ext uri="{0D108BD9-81ED-4DB2-BD59-A6C34878D82A}">
                    <a16:rowId xmlns:a16="http://schemas.microsoft.com/office/drawing/2014/main" val="3992248272"/>
                  </a:ext>
                </a:extLst>
              </a:tr>
              <a:tr h="137007">
                <a:tc>
                  <a:txBody>
                    <a:bodyPr/>
                    <a:lstStyle/>
                    <a:p>
                      <a:pPr algn="l" fontAlgn="b"/>
                      <a:r>
                        <a:rPr lang="en-US" sz="1100" u="none" strike="noStrike">
                          <a:effectLst/>
                        </a:rPr>
                        <a:t>Saudi Arabia</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42,457.11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49,045.41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1.16</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0.536</a:t>
                      </a:r>
                      <a:endParaRPr lang="en-US" sz="1100" b="0" i="0" u="none" strike="noStrike">
                        <a:solidFill>
                          <a:srgbClr val="000000"/>
                        </a:solidFill>
                        <a:effectLst/>
                        <a:latin typeface="Calibri" panose="020F0502020204030204" pitchFamily="34" charset="0"/>
                      </a:endParaRPr>
                    </a:p>
                  </a:txBody>
                  <a:tcPr marL="4724" marR="4724" marT="4724" marB="0" anchor="b"/>
                </a:tc>
                <a:extLst>
                  <a:ext uri="{0D108BD9-81ED-4DB2-BD59-A6C34878D82A}">
                    <a16:rowId xmlns:a16="http://schemas.microsoft.com/office/drawing/2014/main" val="527475439"/>
                  </a:ext>
                </a:extLst>
              </a:tr>
              <a:tr h="137007">
                <a:tc>
                  <a:txBody>
                    <a:bodyPr/>
                    <a:lstStyle/>
                    <a:p>
                      <a:pPr algn="l" fontAlgn="b"/>
                      <a:r>
                        <a:rPr lang="en-US" sz="1100" u="none" strike="noStrike">
                          <a:effectLst/>
                        </a:rPr>
                        <a:t>Brunei Darussalam</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84,672.39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71,809.25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0.85</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-0.608</a:t>
                      </a:r>
                      <a:endParaRPr lang="en-US" sz="1100" b="0" i="0" u="none" strike="noStrike">
                        <a:solidFill>
                          <a:srgbClr val="000000"/>
                        </a:solidFill>
                        <a:effectLst/>
                        <a:latin typeface="Calibri" panose="020F0502020204030204" pitchFamily="34" charset="0"/>
                      </a:endParaRPr>
                    </a:p>
                  </a:txBody>
                  <a:tcPr marL="4724" marR="4724" marT="4724" marB="0" anchor="b"/>
                </a:tc>
                <a:extLst>
                  <a:ext uri="{0D108BD9-81ED-4DB2-BD59-A6C34878D82A}">
                    <a16:rowId xmlns:a16="http://schemas.microsoft.com/office/drawing/2014/main" val="368069419"/>
                  </a:ext>
                </a:extLst>
              </a:tr>
              <a:tr h="137007">
                <a:tc>
                  <a:txBody>
                    <a:bodyPr/>
                    <a:lstStyle/>
                    <a:p>
                      <a:pPr algn="l" fontAlgn="b"/>
                      <a:r>
                        <a:rPr lang="en-US" sz="1100" u="none" strike="noStrike">
                          <a:effectLst/>
                        </a:rPr>
                        <a:t>Tajikistan</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3,644.67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2,896.91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0.79</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-0.847</a:t>
                      </a:r>
                      <a:endParaRPr lang="en-US" sz="1100" b="0" i="0" u="none" strike="noStrike">
                        <a:solidFill>
                          <a:srgbClr val="000000"/>
                        </a:solidFill>
                        <a:effectLst/>
                        <a:latin typeface="Calibri" panose="020F0502020204030204" pitchFamily="34" charset="0"/>
                      </a:endParaRPr>
                    </a:p>
                  </a:txBody>
                  <a:tcPr marL="4724" marR="4724" marT="4724" marB="0" anchor="b"/>
                </a:tc>
                <a:extLst>
                  <a:ext uri="{0D108BD9-81ED-4DB2-BD59-A6C34878D82A}">
                    <a16:rowId xmlns:a16="http://schemas.microsoft.com/office/drawing/2014/main" val="2999636608"/>
                  </a:ext>
                </a:extLst>
              </a:tr>
              <a:tr h="137007">
                <a:tc>
                  <a:txBody>
                    <a:bodyPr/>
                    <a:lstStyle/>
                    <a:p>
                      <a:pPr algn="l" fontAlgn="b"/>
                      <a:r>
                        <a:rPr lang="en-US" sz="1100" u="none" strike="noStrike">
                          <a:effectLst/>
                        </a:rPr>
                        <a:t>Ukraine</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10,463.96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7,894.39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0.75</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-1.038</a:t>
                      </a:r>
                      <a:endParaRPr lang="en-US" sz="1100" b="0" i="0" u="none" strike="noStrike">
                        <a:solidFill>
                          <a:srgbClr val="000000"/>
                        </a:solidFill>
                        <a:effectLst/>
                        <a:latin typeface="Calibri" panose="020F0502020204030204" pitchFamily="34" charset="0"/>
                      </a:endParaRPr>
                    </a:p>
                  </a:txBody>
                  <a:tcPr marL="4724" marR="4724" marT="4724" marB="0" anchor="b"/>
                </a:tc>
                <a:extLst>
                  <a:ext uri="{0D108BD9-81ED-4DB2-BD59-A6C34878D82A}">
                    <a16:rowId xmlns:a16="http://schemas.microsoft.com/office/drawing/2014/main" val="3764126624"/>
                  </a:ext>
                </a:extLst>
              </a:tr>
              <a:tr h="137007">
                <a:tc>
                  <a:txBody>
                    <a:bodyPr/>
                    <a:lstStyle/>
                    <a:p>
                      <a:pPr algn="l" fontAlgn="b"/>
                      <a:r>
                        <a:rPr lang="en-US" sz="1100" u="none" strike="noStrike">
                          <a:effectLst/>
                        </a:rPr>
                        <a:t>Zimbabwe</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2,605.79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1,899.77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0.73</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-1.164</a:t>
                      </a:r>
                      <a:endParaRPr lang="en-US" sz="1100" b="0" i="0" u="none" strike="noStrike">
                        <a:solidFill>
                          <a:srgbClr val="000000"/>
                        </a:solidFill>
                        <a:effectLst/>
                        <a:latin typeface="Calibri" panose="020F0502020204030204" pitchFamily="34" charset="0"/>
                      </a:endParaRPr>
                    </a:p>
                  </a:txBody>
                  <a:tcPr marL="4724" marR="4724" marT="4724" marB="0" anchor="b"/>
                </a:tc>
                <a:extLst>
                  <a:ext uri="{0D108BD9-81ED-4DB2-BD59-A6C34878D82A}">
                    <a16:rowId xmlns:a16="http://schemas.microsoft.com/office/drawing/2014/main" val="2932816483"/>
                  </a:ext>
                </a:extLst>
              </a:tr>
              <a:tr h="137007">
                <a:tc>
                  <a:txBody>
                    <a:bodyPr/>
                    <a:lstStyle/>
                    <a:p>
                      <a:pPr algn="l" fontAlgn="b"/>
                      <a:r>
                        <a:rPr lang="en-US" sz="1100" u="none" strike="noStrike">
                          <a:effectLst/>
                        </a:rPr>
                        <a:t>Central African Republic</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925.05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661.24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0.71</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-1.236</a:t>
                      </a:r>
                      <a:endParaRPr lang="en-US" sz="1100" b="0" i="0" u="none" strike="noStrike">
                        <a:solidFill>
                          <a:srgbClr val="000000"/>
                        </a:solidFill>
                        <a:effectLst/>
                        <a:latin typeface="Calibri" panose="020F0502020204030204" pitchFamily="34" charset="0"/>
                      </a:endParaRPr>
                    </a:p>
                  </a:txBody>
                  <a:tcPr marL="4724" marR="4724" marT="4724" marB="0" anchor="b"/>
                </a:tc>
                <a:extLst>
                  <a:ext uri="{0D108BD9-81ED-4DB2-BD59-A6C34878D82A}">
                    <a16:rowId xmlns:a16="http://schemas.microsoft.com/office/drawing/2014/main" val="3705606165"/>
                  </a:ext>
                </a:extLst>
              </a:tr>
              <a:tr h="137007">
                <a:tc>
                  <a:txBody>
                    <a:bodyPr/>
                    <a:lstStyle/>
                    <a:p>
                      <a:pPr algn="l" fontAlgn="b"/>
                      <a:r>
                        <a:rPr lang="en-US" sz="1100" u="none" strike="noStrike">
                          <a:effectLst/>
                        </a:rPr>
                        <a:t>Burundi</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1,087.49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702.23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0.65</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dirty="0">
                          <a:effectLst/>
                        </a:rPr>
                        <a:t>-1.607</a:t>
                      </a:r>
                      <a:endParaRPr lang="en-US" sz="1100" b="0" i="0" u="none" strike="noStrike" dirty="0">
                        <a:solidFill>
                          <a:srgbClr val="000000"/>
                        </a:solidFill>
                        <a:effectLst/>
                        <a:latin typeface="Calibri" panose="020F0502020204030204" pitchFamily="34" charset="0"/>
                      </a:endParaRPr>
                    </a:p>
                  </a:txBody>
                  <a:tcPr marL="4724" marR="4724" marT="4724" marB="0" anchor="b"/>
                </a:tc>
                <a:extLst>
                  <a:ext uri="{0D108BD9-81ED-4DB2-BD59-A6C34878D82A}">
                    <a16:rowId xmlns:a16="http://schemas.microsoft.com/office/drawing/2014/main" val="2483939419"/>
                  </a:ext>
                </a:extLst>
              </a:tr>
              <a:tr h="0">
                <a:tc>
                  <a:txBody>
                    <a:bodyPr/>
                    <a:lstStyle/>
                    <a:p>
                      <a:pPr algn="l" fontAlgn="b"/>
                      <a:r>
                        <a:rPr lang="en-US" sz="1100" u="none" strike="noStrike" dirty="0">
                          <a:effectLst/>
                        </a:rPr>
                        <a:t>United Arab Emirates</a:t>
                      </a:r>
                      <a:endParaRPr lang="en-US" sz="1100" b="0" i="0" u="none" strike="noStrike" dirty="0">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110,432.46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67,293.48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0.61</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dirty="0">
                          <a:effectLst/>
                        </a:rPr>
                        <a:t>-1.818</a:t>
                      </a:r>
                      <a:endParaRPr lang="en-US" sz="1100" b="0" i="0" u="none" strike="noStrike" dirty="0">
                        <a:solidFill>
                          <a:srgbClr val="000000"/>
                        </a:solidFill>
                        <a:effectLst/>
                        <a:latin typeface="Calibri" panose="020F0502020204030204" pitchFamily="34" charset="0"/>
                      </a:endParaRPr>
                    </a:p>
                  </a:txBody>
                  <a:tcPr marL="4724" marR="4724" marT="4724" marB="0" anchor="b"/>
                </a:tc>
                <a:extLst>
                  <a:ext uri="{0D108BD9-81ED-4DB2-BD59-A6C34878D82A}">
                    <a16:rowId xmlns:a16="http://schemas.microsoft.com/office/drawing/2014/main" val="2689852215"/>
                  </a:ext>
                </a:extLst>
              </a:tr>
              <a:tr h="137007">
                <a:tc>
                  <a:txBody>
                    <a:bodyPr/>
                    <a:lstStyle/>
                    <a:p>
                      <a:pPr algn="l" fontAlgn="b"/>
                      <a:r>
                        <a:rPr lang="en-US" sz="1100" u="none" strike="noStrike">
                          <a:effectLst/>
                        </a:rPr>
                        <a:t>Congo, Dem. Rep.</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1,386.83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l" fontAlgn="b"/>
                      <a:r>
                        <a:rPr lang="en-US" sz="1100" u="none" strike="noStrike">
                          <a:effectLst/>
                        </a:rPr>
                        <a:t>       808.13 </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a:effectLst/>
                        </a:rPr>
                        <a:t>0.58</a:t>
                      </a:r>
                      <a:endParaRPr lang="en-US" sz="1100" b="0" i="0" u="none" strike="noStrike">
                        <a:solidFill>
                          <a:srgbClr val="000000"/>
                        </a:solidFill>
                        <a:effectLst/>
                        <a:latin typeface="Calibri" panose="020F0502020204030204" pitchFamily="34" charset="0"/>
                      </a:endParaRPr>
                    </a:p>
                  </a:txBody>
                  <a:tcPr marL="4724" marR="4724" marT="4724" marB="0" anchor="b"/>
                </a:tc>
                <a:tc>
                  <a:txBody>
                    <a:bodyPr/>
                    <a:lstStyle/>
                    <a:p>
                      <a:pPr algn="ctr" fontAlgn="b"/>
                      <a:r>
                        <a:rPr lang="en-US" sz="1100" u="none" strike="noStrike" dirty="0">
                          <a:effectLst/>
                        </a:rPr>
                        <a:t>-1.980</a:t>
                      </a:r>
                      <a:endParaRPr lang="en-US" sz="1100" b="0" i="0" u="none" strike="noStrike" dirty="0">
                        <a:solidFill>
                          <a:srgbClr val="000000"/>
                        </a:solidFill>
                        <a:effectLst/>
                        <a:latin typeface="Calibri" panose="020F0502020204030204" pitchFamily="34" charset="0"/>
                      </a:endParaRPr>
                    </a:p>
                  </a:txBody>
                  <a:tcPr marL="4724" marR="4724" marT="4724" marB="0" anchor="b"/>
                </a:tc>
                <a:extLst>
                  <a:ext uri="{0D108BD9-81ED-4DB2-BD59-A6C34878D82A}">
                    <a16:rowId xmlns:a16="http://schemas.microsoft.com/office/drawing/2014/main" val="3808116940"/>
                  </a:ext>
                </a:extLst>
              </a:tr>
              <a:tr h="141732">
                <a:tc gridSpan="5">
                  <a:txBody>
                    <a:bodyPr/>
                    <a:lstStyle/>
                    <a:p>
                      <a:pPr algn="ctr" fontAlgn="b"/>
                      <a:r>
                        <a:rPr lang="en-US" sz="1100" u="none" strike="noStrike" dirty="0">
                          <a:effectLst/>
                        </a:rPr>
                        <a:t>Source: </a:t>
                      </a:r>
                      <a:r>
                        <a:rPr lang="en-US" sz="1100" u="none" strike="noStrike" dirty="0">
                          <a:effectLst/>
                          <a:hlinkClick r:id="rId2"/>
                        </a:rPr>
                        <a:t>https://data.worldbank.org/indicator/NY.GDP.PCAP.PP.KD</a:t>
                      </a:r>
                      <a:br>
                        <a:rPr lang="en-US" sz="1100" u="none" strike="noStrike" dirty="0">
                          <a:effectLst/>
                        </a:rPr>
                      </a:br>
                      <a:r>
                        <a:rPr lang="en-US" sz="1100" u="none" strike="noStrike" dirty="0">
                          <a:effectLst/>
                        </a:rPr>
                        <a:t>Downloaded</a:t>
                      </a:r>
                      <a:r>
                        <a:rPr lang="en-US" sz="1100" u="none" strike="noStrike" baseline="0" dirty="0">
                          <a:effectLst/>
                        </a:rPr>
                        <a:t> on January 16, 2019</a:t>
                      </a:r>
                      <a:endParaRPr lang="en-US" sz="1100" b="0" i="0" u="none" strike="noStrike" dirty="0">
                        <a:solidFill>
                          <a:srgbClr val="000000"/>
                        </a:solidFill>
                        <a:effectLst/>
                        <a:latin typeface="Calibri" panose="020F0502020204030204" pitchFamily="34" charset="0"/>
                      </a:endParaRPr>
                    </a:p>
                  </a:txBody>
                  <a:tcPr marL="4724" marR="4724" marT="472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17485063"/>
                  </a:ext>
                </a:extLst>
              </a:tr>
            </a:tbl>
          </a:graphicData>
        </a:graphic>
      </p:graphicFrame>
    </p:spTree>
    <p:extLst>
      <p:ext uri="{BB962C8B-B14F-4D97-AF65-F5344CB8AC3E}">
        <p14:creationId xmlns:p14="http://schemas.microsoft.com/office/powerpoint/2010/main" val="1772667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75" y="990600"/>
            <a:ext cx="6572250" cy="441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1267" name="Title 1"/>
          <p:cNvSpPr>
            <a:spLocks noGrp="1"/>
          </p:cNvSpPr>
          <p:nvPr>
            <p:ph type="title"/>
          </p:nvPr>
        </p:nvSpPr>
        <p:spPr/>
        <p:txBody>
          <a:bodyPr/>
          <a:lstStyle/>
          <a:p>
            <a:pPr eaLnBrk="1" hangingPunct="1"/>
            <a:r>
              <a:rPr lang="en-US" altLang="en-US" dirty="0"/>
              <a:t>A Picture Is Worth a Thousand Statistics</a:t>
            </a:r>
          </a:p>
        </p:txBody>
      </p:sp>
      <p:sp>
        <p:nvSpPr>
          <p:cNvPr id="11268" name="Content Placeholder 2"/>
          <p:cNvSpPr>
            <a:spLocks noGrp="1"/>
          </p:cNvSpPr>
          <p:nvPr>
            <p:ph idx="1"/>
          </p:nvPr>
        </p:nvSpPr>
        <p:spPr>
          <a:xfrm>
            <a:off x="1824038" y="5446713"/>
            <a:ext cx="8748712" cy="1371600"/>
          </a:xfrm>
        </p:spPr>
        <p:txBody>
          <a:bodyPr/>
          <a:lstStyle/>
          <a:p>
            <a:pPr marL="0" indent="0" eaLnBrk="1" hangingPunct="1">
              <a:buNone/>
            </a:pPr>
            <a:r>
              <a:rPr lang="en-US" altLang="en-US" sz="1800" dirty="0">
                <a:solidFill>
                  <a:srgbClr val="002060"/>
                </a:solidFill>
              </a:rPr>
              <a:t>Mali is a poor country. In 2011, its GDP per person was only $1,040. Extreme poverty is the norm: More than three-quarters of the population lives on less than $2 per day. Life is often cut short: 176 out of 1,000 children die before age 5. And educational attainment in Mali is low: Among those of high school age, only 31 percent are in school.</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83347434"/>
              </p:ext>
            </p:extLst>
          </p:nvPr>
        </p:nvGraphicFramePr>
        <p:xfrm>
          <a:off x="4251325" y="381000"/>
          <a:ext cx="5011600" cy="5855820"/>
        </p:xfrm>
        <a:graphic>
          <a:graphicData uri="http://schemas.openxmlformats.org/drawingml/2006/table">
            <a:tbl>
              <a:tblPr>
                <a:tableStyleId>{616DA210-FB5B-4158-B5E0-FEB733F419BA}</a:tableStyleId>
              </a:tblPr>
              <a:tblGrid>
                <a:gridCol w="1406180">
                  <a:extLst>
                    <a:ext uri="{9D8B030D-6E8A-4147-A177-3AD203B41FA5}">
                      <a16:colId xmlns:a16="http://schemas.microsoft.com/office/drawing/2014/main" val="3507903547"/>
                    </a:ext>
                  </a:extLst>
                </a:gridCol>
                <a:gridCol w="777530">
                  <a:extLst>
                    <a:ext uri="{9D8B030D-6E8A-4147-A177-3AD203B41FA5}">
                      <a16:colId xmlns:a16="http://schemas.microsoft.com/office/drawing/2014/main" val="2392387718"/>
                    </a:ext>
                  </a:extLst>
                </a:gridCol>
                <a:gridCol w="706093">
                  <a:extLst>
                    <a:ext uri="{9D8B030D-6E8A-4147-A177-3AD203B41FA5}">
                      <a16:colId xmlns:a16="http://schemas.microsoft.com/office/drawing/2014/main" val="866586332"/>
                    </a:ext>
                  </a:extLst>
                </a:gridCol>
                <a:gridCol w="1009305">
                  <a:extLst>
                    <a:ext uri="{9D8B030D-6E8A-4147-A177-3AD203B41FA5}">
                      <a16:colId xmlns:a16="http://schemas.microsoft.com/office/drawing/2014/main" val="1220474260"/>
                    </a:ext>
                  </a:extLst>
                </a:gridCol>
                <a:gridCol w="1112492">
                  <a:extLst>
                    <a:ext uri="{9D8B030D-6E8A-4147-A177-3AD203B41FA5}">
                      <a16:colId xmlns:a16="http://schemas.microsoft.com/office/drawing/2014/main" val="2957662154"/>
                    </a:ext>
                  </a:extLst>
                </a:gridCol>
              </a:tblGrid>
              <a:tr h="133117">
                <a:tc gridSpan="5">
                  <a:txBody>
                    <a:bodyPr/>
                    <a:lstStyle/>
                    <a:p>
                      <a:pPr algn="ctr" fontAlgn="b"/>
                      <a:r>
                        <a:rPr lang="en-US" sz="1100" b="1" u="none" strike="noStrike">
                          <a:effectLst/>
                        </a:rPr>
                        <a:t>GDP per capita, PPP (constant 2011 international $)</a:t>
                      </a:r>
                      <a:endParaRPr lang="en-US" sz="1100" b="1" i="0" u="none" strike="noStrike">
                        <a:solidFill>
                          <a:srgbClr val="000000"/>
                        </a:solidFill>
                        <a:effectLst/>
                        <a:latin typeface="Calibri" panose="020F0502020204030204" pitchFamily="34" charset="0"/>
                      </a:endParaRPr>
                    </a:p>
                  </a:txBody>
                  <a:tcPr marL="4590" marR="4590" marT="459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6874193"/>
                  </a:ext>
                </a:extLst>
              </a:tr>
              <a:tr h="133117">
                <a:tc>
                  <a:txBody>
                    <a:bodyPr/>
                    <a:lstStyle/>
                    <a:p>
                      <a:pPr algn="l" fontAlgn="b"/>
                      <a:r>
                        <a:rPr lang="en-US" sz="1100" b="1" u="none" strike="noStrike">
                          <a:effectLst/>
                        </a:rPr>
                        <a:t>Country Name</a:t>
                      </a:r>
                      <a:endParaRPr lang="en-US" sz="1100" b="1"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b="1" u="none" strike="noStrike" dirty="0">
                          <a:solidFill>
                            <a:srgbClr val="FF0000"/>
                          </a:solidFill>
                          <a:effectLst/>
                        </a:rPr>
                        <a:t>1990</a:t>
                      </a:r>
                      <a:endParaRPr lang="en-US" sz="1100" b="1" i="0" u="none" strike="noStrike" dirty="0">
                        <a:solidFill>
                          <a:srgbClr val="FF0000"/>
                        </a:solidFill>
                        <a:effectLst/>
                        <a:latin typeface="Calibri" panose="020F0502020204030204" pitchFamily="34" charset="0"/>
                      </a:endParaRPr>
                    </a:p>
                  </a:txBody>
                  <a:tcPr marL="4590" marR="4590" marT="4590" marB="0" anchor="b"/>
                </a:tc>
                <a:tc>
                  <a:txBody>
                    <a:bodyPr/>
                    <a:lstStyle/>
                    <a:p>
                      <a:pPr algn="ctr" fontAlgn="b"/>
                      <a:r>
                        <a:rPr lang="en-US" sz="1100" b="1" u="none" strike="noStrike" dirty="0">
                          <a:effectLst/>
                        </a:rPr>
                        <a:t>2017</a:t>
                      </a:r>
                      <a:endParaRPr lang="en-US" sz="1100" b="1" i="0" u="none" strike="noStrike" dirty="0">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b="1" u="none" strike="noStrike">
                          <a:effectLst/>
                        </a:rPr>
                        <a:t>Growth Multiple</a:t>
                      </a:r>
                      <a:endParaRPr lang="en-US" sz="1100" b="1"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b="1" u="none" strike="noStrike" dirty="0">
                          <a:effectLst/>
                        </a:rPr>
                        <a:t>Annual Growth(%)</a:t>
                      </a:r>
                      <a:endParaRPr lang="en-US" sz="1100" b="1" i="0" u="none" strike="noStrike" dirty="0">
                        <a:solidFill>
                          <a:srgbClr val="000000"/>
                        </a:solidFill>
                        <a:effectLst/>
                        <a:latin typeface="Calibri" panose="020F0502020204030204" pitchFamily="34" charset="0"/>
                      </a:endParaRPr>
                    </a:p>
                  </a:txBody>
                  <a:tcPr marL="4590" marR="4590" marT="4590" marB="0" anchor="b"/>
                </a:tc>
                <a:extLst>
                  <a:ext uri="{0D108BD9-81ED-4DB2-BD59-A6C34878D82A}">
                    <a16:rowId xmlns:a16="http://schemas.microsoft.com/office/drawing/2014/main" val="936890413"/>
                  </a:ext>
                </a:extLst>
              </a:tr>
              <a:tr h="133117">
                <a:tc>
                  <a:txBody>
                    <a:bodyPr/>
                    <a:lstStyle/>
                    <a:p>
                      <a:pPr algn="l" fontAlgn="b"/>
                      <a:r>
                        <a:rPr lang="en-US" sz="1100" u="none" strike="noStrike">
                          <a:effectLst/>
                        </a:rPr>
                        <a:t>United Arab Emirates</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110,432.46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67,293.48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0.61</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-1.818</a:t>
                      </a:r>
                      <a:endParaRPr lang="en-US" sz="1100" b="0" i="0" u="none" strike="noStrike">
                        <a:solidFill>
                          <a:srgbClr val="000000"/>
                        </a:solidFill>
                        <a:effectLst/>
                        <a:latin typeface="Calibri" panose="020F0502020204030204" pitchFamily="34" charset="0"/>
                      </a:endParaRPr>
                    </a:p>
                  </a:txBody>
                  <a:tcPr marL="4590" marR="4590" marT="4590" marB="0" anchor="b"/>
                </a:tc>
                <a:extLst>
                  <a:ext uri="{0D108BD9-81ED-4DB2-BD59-A6C34878D82A}">
                    <a16:rowId xmlns:a16="http://schemas.microsoft.com/office/drawing/2014/main" val="496257586"/>
                  </a:ext>
                </a:extLst>
              </a:tr>
              <a:tr h="133117">
                <a:tc>
                  <a:txBody>
                    <a:bodyPr/>
                    <a:lstStyle/>
                    <a:p>
                      <a:pPr algn="l" fontAlgn="b"/>
                      <a:r>
                        <a:rPr lang="en-US" sz="1100" u="none" strike="noStrike">
                          <a:effectLst/>
                        </a:rPr>
                        <a:t>Brunei Darussalam</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84,672.39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71,809.25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0.85</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-0.608</a:t>
                      </a:r>
                      <a:endParaRPr lang="en-US" sz="1100" b="0" i="0" u="none" strike="noStrike">
                        <a:solidFill>
                          <a:srgbClr val="000000"/>
                        </a:solidFill>
                        <a:effectLst/>
                        <a:latin typeface="Calibri" panose="020F0502020204030204" pitchFamily="34" charset="0"/>
                      </a:endParaRPr>
                    </a:p>
                  </a:txBody>
                  <a:tcPr marL="4590" marR="4590" marT="4590" marB="0" anchor="b"/>
                </a:tc>
                <a:extLst>
                  <a:ext uri="{0D108BD9-81ED-4DB2-BD59-A6C34878D82A}">
                    <a16:rowId xmlns:a16="http://schemas.microsoft.com/office/drawing/2014/main" val="203608137"/>
                  </a:ext>
                </a:extLst>
              </a:tr>
              <a:tr h="133117">
                <a:tc>
                  <a:txBody>
                    <a:bodyPr/>
                    <a:lstStyle/>
                    <a:p>
                      <a:pPr algn="l" fontAlgn="b"/>
                      <a:r>
                        <a:rPr lang="en-US" sz="1100" u="none" strike="noStrike" dirty="0">
                          <a:effectLst/>
                        </a:rPr>
                        <a:t>Saudi Arabia</a:t>
                      </a:r>
                      <a:endParaRPr lang="en-US" sz="1100" b="0" i="0" u="none" strike="noStrike" dirty="0">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42,457.11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49,045.41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1.16</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0.536</a:t>
                      </a:r>
                      <a:endParaRPr lang="en-US" sz="1100" b="0" i="0" u="none" strike="noStrike">
                        <a:solidFill>
                          <a:srgbClr val="000000"/>
                        </a:solidFill>
                        <a:effectLst/>
                        <a:latin typeface="Calibri" panose="020F0502020204030204" pitchFamily="34" charset="0"/>
                      </a:endParaRPr>
                    </a:p>
                  </a:txBody>
                  <a:tcPr marL="4590" marR="4590" marT="4590" marB="0" anchor="b"/>
                </a:tc>
                <a:extLst>
                  <a:ext uri="{0D108BD9-81ED-4DB2-BD59-A6C34878D82A}">
                    <a16:rowId xmlns:a16="http://schemas.microsoft.com/office/drawing/2014/main" val="3882894029"/>
                  </a:ext>
                </a:extLst>
              </a:tr>
              <a:tr h="133117">
                <a:tc>
                  <a:txBody>
                    <a:bodyPr/>
                    <a:lstStyle/>
                    <a:p>
                      <a:pPr algn="l" fontAlgn="b"/>
                      <a:r>
                        <a:rPr lang="en-US" sz="1100" u="none" strike="noStrike">
                          <a:effectLst/>
                        </a:rPr>
                        <a:t>United States</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37,062.13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54,225.45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1.46</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1.419</a:t>
                      </a:r>
                      <a:endParaRPr lang="en-US" sz="1100" b="0" i="0" u="none" strike="noStrike">
                        <a:solidFill>
                          <a:srgbClr val="000000"/>
                        </a:solidFill>
                        <a:effectLst/>
                        <a:latin typeface="Calibri" panose="020F0502020204030204" pitchFamily="34" charset="0"/>
                      </a:endParaRPr>
                    </a:p>
                  </a:txBody>
                  <a:tcPr marL="4590" marR="4590" marT="4590" marB="0" anchor="b"/>
                </a:tc>
                <a:extLst>
                  <a:ext uri="{0D108BD9-81ED-4DB2-BD59-A6C34878D82A}">
                    <a16:rowId xmlns:a16="http://schemas.microsoft.com/office/drawing/2014/main" val="3686632661"/>
                  </a:ext>
                </a:extLst>
              </a:tr>
              <a:tr h="133117">
                <a:tc>
                  <a:txBody>
                    <a:bodyPr/>
                    <a:lstStyle/>
                    <a:p>
                      <a:pPr algn="l" fontAlgn="b"/>
                      <a:r>
                        <a:rPr lang="en-US" sz="1100" u="none" strike="noStrike">
                          <a:effectLst/>
                        </a:rPr>
                        <a:t>Canada</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31,299.65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44,017.59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1.41</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1.271</a:t>
                      </a:r>
                      <a:endParaRPr lang="en-US" sz="1100" b="0" i="0" u="none" strike="noStrike">
                        <a:solidFill>
                          <a:srgbClr val="000000"/>
                        </a:solidFill>
                        <a:effectLst/>
                        <a:latin typeface="Calibri" panose="020F0502020204030204" pitchFamily="34" charset="0"/>
                      </a:endParaRPr>
                    </a:p>
                  </a:txBody>
                  <a:tcPr marL="4590" marR="4590" marT="4590" marB="0" anchor="b"/>
                </a:tc>
                <a:extLst>
                  <a:ext uri="{0D108BD9-81ED-4DB2-BD59-A6C34878D82A}">
                    <a16:rowId xmlns:a16="http://schemas.microsoft.com/office/drawing/2014/main" val="1741225092"/>
                  </a:ext>
                </a:extLst>
              </a:tr>
              <a:tr h="133117">
                <a:tc>
                  <a:txBody>
                    <a:bodyPr/>
                    <a:lstStyle/>
                    <a:p>
                      <a:pPr algn="l" fontAlgn="b"/>
                      <a:r>
                        <a:rPr lang="en-US" sz="1100" u="none" strike="noStrike">
                          <a:effectLst/>
                        </a:rPr>
                        <a:t>Germany</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31,287.07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45,229.25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1.45</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1.374</a:t>
                      </a:r>
                      <a:endParaRPr lang="en-US" sz="1100" b="0" i="0" u="none" strike="noStrike">
                        <a:solidFill>
                          <a:srgbClr val="000000"/>
                        </a:solidFill>
                        <a:effectLst/>
                        <a:latin typeface="Calibri" panose="020F0502020204030204" pitchFamily="34" charset="0"/>
                      </a:endParaRPr>
                    </a:p>
                  </a:txBody>
                  <a:tcPr marL="4590" marR="4590" marT="4590" marB="0" anchor="b"/>
                </a:tc>
                <a:extLst>
                  <a:ext uri="{0D108BD9-81ED-4DB2-BD59-A6C34878D82A}">
                    <a16:rowId xmlns:a16="http://schemas.microsoft.com/office/drawing/2014/main" val="1092597669"/>
                  </a:ext>
                </a:extLst>
              </a:tr>
              <a:tr h="133117">
                <a:tc>
                  <a:txBody>
                    <a:bodyPr/>
                    <a:lstStyle/>
                    <a:p>
                      <a:pPr algn="l" fontAlgn="b"/>
                      <a:r>
                        <a:rPr lang="en-US" sz="1100" u="none" strike="noStrike">
                          <a:effectLst/>
                        </a:rPr>
                        <a:t>Sweden</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30,933.63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46,949.28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1.52</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1.557</a:t>
                      </a:r>
                      <a:endParaRPr lang="en-US" sz="1100" b="0" i="0" u="none" strike="noStrike">
                        <a:solidFill>
                          <a:srgbClr val="000000"/>
                        </a:solidFill>
                        <a:effectLst/>
                        <a:latin typeface="Calibri" panose="020F0502020204030204" pitchFamily="34" charset="0"/>
                      </a:endParaRPr>
                    </a:p>
                  </a:txBody>
                  <a:tcPr marL="4590" marR="4590" marT="4590" marB="0" anchor="b"/>
                </a:tc>
                <a:extLst>
                  <a:ext uri="{0D108BD9-81ED-4DB2-BD59-A6C34878D82A}">
                    <a16:rowId xmlns:a16="http://schemas.microsoft.com/office/drawing/2014/main" val="3962142815"/>
                  </a:ext>
                </a:extLst>
              </a:tr>
              <a:tr h="133117">
                <a:tc>
                  <a:txBody>
                    <a:bodyPr/>
                    <a:lstStyle/>
                    <a:p>
                      <a:pPr algn="l" fontAlgn="b"/>
                      <a:r>
                        <a:rPr lang="en-US" sz="1100" u="none" strike="noStrike">
                          <a:effectLst/>
                        </a:rPr>
                        <a:t>Japan</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30,582.43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39,002.22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1.28</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0.905</a:t>
                      </a:r>
                      <a:endParaRPr lang="en-US" sz="1100" b="0" i="0" u="none" strike="noStrike">
                        <a:solidFill>
                          <a:srgbClr val="000000"/>
                        </a:solidFill>
                        <a:effectLst/>
                        <a:latin typeface="Calibri" panose="020F0502020204030204" pitchFamily="34" charset="0"/>
                      </a:endParaRPr>
                    </a:p>
                  </a:txBody>
                  <a:tcPr marL="4590" marR="4590" marT="4590" marB="0" anchor="b"/>
                </a:tc>
                <a:extLst>
                  <a:ext uri="{0D108BD9-81ED-4DB2-BD59-A6C34878D82A}">
                    <a16:rowId xmlns:a16="http://schemas.microsoft.com/office/drawing/2014/main" val="1105320960"/>
                  </a:ext>
                </a:extLst>
              </a:tr>
              <a:tr h="133117">
                <a:tc>
                  <a:txBody>
                    <a:bodyPr/>
                    <a:lstStyle/>
                    <a:p>
                      <a:pPr algn="l" fontAlgn="b"/>
                      <a:r>
                        <a:rPr lang="en-US" sz="1100" u="none" strike="noStrike">
                          <a:effectLst/>
                        </a:rPr>
                        <a:t>Australia</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28,658.37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44,648.71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1.56</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1.656</a:t>
                      </a:r>
                      <a:endParaRPr lang="en-US" sz="1100" b="0" i="0" u="none" strike="noStrike">
                        <a:solidFill>
                          <a:srgbClr val="000000"/>
                        </a:solidFill>
                        <a:effectLst/>
                        <a:latin typeface="Calibri" panose="020F0502020204030204" pitchFamily="34" charset="0"/>
                      </a:endParaRPr>
                    </a:p>
                  </a:txBody>
                  <a:tcPr marL="4590" marR="4590" marT="4590" marB="0" anchor="b"/>
                </a:tc>
                <a:extLst>
                  <a:ext uri="{0D108BD9-81ED-4DB2-BD59-A6C34878D82A}">
                    <a16:rowId xmlns:a16="http://schemas.microsoft.com/office/drawing/2014/main" val="272792155"/>
                  </a:ext>
                </a:extLst>
              </a:tr>
              <a:tr h="133117">
                <a:tc>
                  <a:txBody>
                    <a:bodyPr/>
                    <a:lstStyle/>
                    <a:p>
                      <a:pPr algn="l" fontAlgn="b"/>
                      <a:r>
                        <a:rPr lang="en-US" sz="1100" u="none" strike="noStrike">
                          <a:effectLst/>
                        </a:rPr>
                        <a:t>United Kingdom</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26,827.84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39,753.24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1.48</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1.467</a:t>
                      </a:r>
                      <a:endParaRPr lang="en-US" sz="1100" b="0" i="0" u="none" strike="noStrike">
                        <a:solidFill>
                          <a:srgbClr val="000000"/>
                        </a:solidFill>
                        <a:effectLst/>
                        <a:latin typeface="Calibri" panose="020F0502020204030204" pitchFamily="34" charset="0"/>
                      </a:endParaRPr>
                    </a:p>
                  </a:txBody>
                  <a:tcPr marL="4590" marR="4590" marT="4590" marB="0" anchor="b"/>
                </a:tc>
                <a:extLst>
                  <a:ext uri="{0D108BD9-81ED-4DB2-BD59-A6C34878D82A}">
                    <a16:rowId xmlns:a16="http://schemas.microsoft.com/office/drawing/2014/main" val="901687549"/>
                  </a:ext>
                </a:extLst>
              </a:tr>
              <a:tr h="133117">
                <a:tc>
                  <a:txBody>
                    <a:bodyPr/>
                    <a:lstStyle/>
                    <a:p>
                      <a:pPr algn="l" fontAlgn="b"/>
                      <a:r>
                        <a:rPr lang="en-US" sz="1100" u="none" strike="noStrike">
                          <a:effectLst/>
                        </a:rPr>
                        <a:t>Russian Federation</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20,639.00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24,765.95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1.20</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0.677</a:t>
                      </a:r>
                      <a:endParaRPr lang="en-US" sz="1100" b="0" i="0" u="none" strike="noStrike">
                        <a:solidFill>
                          <a:srgbClr val="000000"/>
                        </a:solidFill>
                        <a:effectLst/>
                        <a:latin typeface="Calibri" panose="020F0502020204030204" pitchFamily="34" charset="0"/>
                      </a:endParaRPr>
                    </a:p>
                  </a:txBody>
                  <a:tcPr marL="4590" marR="4590" marT="4590" marB="0" anchor="b"/>
                </a:tc>
                <a:extLst>
                  <a:ext uri="{0D108BD9-81ED-4DB2-BD59-A6C34878D82A}">
                    <a16:rowId xmlns:a16="http://schemas.microsoft.com/office/drawing/2014/main" val="3904252840"/>
                  </a:ext>
                </a:extLst>
              </a:tr>
              <a:tr h="133117">
                <a:tc>
                  <a:txBody>
                    <a:bodyPr/>
                    <a:lstStyle/>
                    <a:p>
                      <a:pPr algn="l" fontAlgn="b"/>
                      <a:r>
                        <a:rPr lang="en-US" sz="1100" u="none" strike="noStrike">
                          <a:effectLst/>
                        </a:rPr>
                        <a:t>Israel</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20,520.41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33,132.32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1.61</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1.790</a:t>
                      </a:r>
                      <a:endParaRPr lang="en-US" sz="1100" b="0" i="0" u="none" strike="noStrike">
                        <a:solidFill>
                          <a:srgbClr val="000000"/>
                        </a:solidFill>
                        <a:effectLst/>
                        <a:latin typeface="Calibri" panose="020F0502020204030204" pitchFamily="34" charset="0"/>
                      </a:endParaRPr>
                    </a:p>
                  </a:txBody>
                  <a:tcPr marL="4590" marR="4590" marT="4590" marB="0" anchor="b"/>
                </a:tc>
                <a:extLst>
                  <a:ext uri="{0D108BD9-81ED-4DB2-BD59-A6C34878D82A}">
                    <a16:rowId xmlns:a16="http://schemas.microsoft.com/office/drawing/2014/main" val="3693443885"/>
                  </a:ext>
                </a:extLst>
              </a:tr>
              <a:tr h="133117">
                <a:tc>
                  <a:txBody>
                    <a:bodyPr/>
                    <a:lstStyle/>
                    <a:p>
                      <a:pPr algn="l" fontAlgn="b"/>
                      <a:r>
                        <a:rPr lang="en-US" sz="1100" u="none" strike="noStrike">
                          <a:effectLst/>
                        </a:rPr>
                        <a:t>Mexico</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13,070.44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17,336.47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1.33</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1.052</a:t>
                      </a:r>
                      <a:endParaRPr lang="en-US" sz="1100" b="0" i="0" u="none" strike="noStrike">
                        <a:solidFill>
                          <a:srgbClr val="000000"/>
                        </a:solidFill>
                        <a:effectLst/>
                        <a:latin typeface="Calibri" panose="020F0502020204030204" pitchFamily="34" charset="0"/>
                      </a:endParaRPr>
                    </a:p>
                  </a:txBody>
                  <a:tcPr marL="4590" marR="4590" marT="4590" marB="0" anchor="b"/>
                </a:tc>
                <a:extLst>
                  <a:ext uri="{0D108BD9-81ED-4DB2-BD59-A6C34878D82A}">
                    <a16:rowId xmlns:a16="http://schemas.microsoft.com/office/drawing/2014/main" val="2613894544"/>
                  </a:ext>
                </a:extLst>
              </a:tr>
              <a:tr h="133117">
                <a:tc>
                  <a:txBody>
                    <a:bodyPr/>
                    <a:lstStyle/>
                    <a:p>
                      <a:pPr algn="l" fontAlgn="b"/>
                      <a:r>
                        <a:rPr lang="en-US" sz="1100" u="none" strike="noStrike">
                          <a:effectLst/>
                        </a:rPr>
                        <a:t>Korea, Rep.</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11,632.60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35,938.37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3.09</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4.266</a:t>
                      </a:r>
                      <a:endParaRPr lang="en-US" sz="1100" b="0" i="0" u="none" strike="noStrike">
                        <a:solidFill>
                          <a:srgbClr val="000000"/>
                        </a:solidFill>
                        <a:effectLst/>
                        <a:latin typeface="Calibri" panose="020F0502020204030204" pitchFamily="34" charset="0"/>
                      </a:endParaRPr>
                    </a:p>
                  </a:txBody>
                  <a:tcPr marL="4590" marR="4590" marT="4590" marB="0" anchor="b"/>
                </a:tc>
                <a:extLst>
                  <a:ext uri="{0D108BD9-81ED-4DB2-BD59-A6C34878D82A}">
                    <a16:rowId xmlns:a16="http://schemas.microsoft.com/office/drawing/2014/main" val="852663140"/>
                  </a:ext>
                </a:extLst>
              </a:tr>
              <a:tr h="133117">
                <a:tc>
                  <a:txBody>
                    <a:bodyPr/>
                    <a:lstStyle/>
                    <a:p>
                      <a:pPr algn="l" fontAlgn="b"/>
                      <a:r>
                        <a:rPr lang="en-US" sz="1100" u="none" strike="noStrike">
                          <a:effectLst/>
                        </a:rPr>
                        <a:t>Iran, Islamic Rep.</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11,392.56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19,082.62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1.68</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1.929</a:t>
                      </a:r>
                      <a:endParaRPr lang="en-US" sz="1100" b="0" i="0" u="none" strike="noStrike">
                        <a:solidFill>
                          <a:srgbClr val="000000"/>
                        </a:solidFill>
                        <a:effectLst/>
                        <a:latin typeface="Calibri" panose="020F0502020204030204" pitchFamily="34" charset="0"/>
                      </a:endParaRPr>
                    </a:p>
                  </a:txBody>
                  <a:tcPr marL="4590" marR="4590" marT="4590" marB="0" anchor="b"/>
                </a:tc>
                <a:extLst>
                  <a:ext uri="{0D108BD9-81ED-4DB2-BD59-A6C34878D82A}">
                    <a16:rowId xmlns:a16="http://schemas.microsoft.com/office/drawing/2014/main" val="898451628"/>
                  </a:ext>
                </a:extLst>
              </a:tr>
              <a:tr h="133117">
                <a:tc>
                  <a:txBody>
                    <a:bodyPr/>
                    <a:lstStyle/>
                    <a:p>
                      <a:pPr algn="l" fontAlgn="b"/>
                      <a:r>
                        <a:rPr lang="en-US" sz="1100" u="none" strike="noStrike">
                          <a:effectLst/>
                        </a:rPr>
                        <a:t>Ukraine</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10,463.96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7,894.39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0.75</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-1.038</a:t>
                      </a:r>
                      <a:endParaRPr lang="en-US" sz="1100" b="0" i="0" u="none" strike="noStrike">
                        <a:solidFill>
                          <a:srgbClr val="000000"/>
                        </a:solidFill>
                        <a:effectLst/>
                        <a:latin typeface="Calibri" panose="020F0502020204030204" pitchFamily="34" charset="0"/>
                      </a:endParaRPr>
                    </a:p>
                  </a:txBody>
                  <a:tcPr marL="4590" marR="4590" marT="4590" marB="0" anchor="b"/>
                </a:tc>
                <a:extLst>
                  <a:ext uri="{0D108BD9-81ED-4DB2-BD59-A6C34878D82A}">
                    <a16:rowId xmlns:a16="http://schemas.microsoft.com/office/drawing/2014/main" val="3799576353"/>
                  </a:ext>
                </a:extLst>
              </a:tr>
              <a:tr h="133117">
                <a:tc>
                  <a:txBody>
                    <a:bodyPr/>
                    <a:lstStyle/>
                    <a:p>
                      <a:pPr algn="l" fontAlgn="b"/>
                      <a:r>
                        <a:rPr lang="en-US" sz="1100" u="none" strike="noStrike">
                          <a:effectLst/>
                        </a:rPr>
                        <a:t>Brazil</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10,344.86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14,103.45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1.36</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1.154</a:t>
                      </a:r>
                      <a:endParaRPr lang="en-US" sz="1100" b="0" i="0" u="none" strike="noStrike">
                        <a:solidFill>
                          <a:srgbClr val="000000"/>
                        </a:solidFill>
                        <a:effectLst/>
                        <a:latin typeface="Calibri" panose="020F0502020204030204" pitchFamily="34" charset="0"/>
                      </a:endParaRPr>
                    </a:p>
                  </a:txBody>
                  <a:tcPr marL="4590" marR="4590" marT="4590" marB="0" anchor="b"/>
                </a:tc>
                <a:extLst>
                  <a:ext uri="{0D108BD9-81ED-4DB2-BD59-A6C34878D82A}">
                    <a16:rowId xmlns:a16="http://schemas.microsoft.com/office/drawing/2014/main" val="1375792414"/>
                  </a:ext>
                </a:extLst>
              </a:tr>
              <a:tr h="133117">
                <a:tc>
                  <a:txBody>
                    <a:bodyPr/>
                    <a:lstStyle/>
                    <a:p>
                      <a:pPr algn="l" fontAlgn="b"/>
                      <a:r>
                        <a:rPr lang="en-US" sz="1100" u="none" strike="noStrike">
                          <a:effectLst/>
                        </a:rPr>
                        <a:t>World</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8,925.59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15,469.21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1.73</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dirty="0">
                          <a:effectLst/>
                        </a:rPr>
                        <a:t>2.058</a:t>
                      </a:r>
                      <a:endParaRPr lang="en-US" sz="1100" b="0" i="0" u="none" strike="noStrike" dirty="0">
                        <a:solidFill>
                          <a:srgbClr val="000000"/>
                        </a:solidFill>
                        <a:effectLst/>
                        <a:latin typeface="Calibri" panose="020F0502020204030204" pitchFamily="34" charset="0"/>
                      </a:endParaRPr>
                    </a:p>
                  </a:txBody>
                  <a:tcPr marL="4590" marR="4590" marT="4590" marB="0" anchor="b"/>
                </a:tc>
                <a:extLst>
                  <a:ext uri="{0D108BD9-81ED-4DB2-BD59-A6C34878D82A}">
                    <a16:rowId xmlns:a16="http://schemas.microsoft.com/office/drawing/2014/main" val="2319193684"/>
                  </a:ext>
                </a:extLst>
              </a:tr>
              <a:tr h="133117">
                <a:tc>
                  <a:txBody>
                    <a:bodyPr/>
                    <a:lstStyle/>
                    <a:p>
                      <a:pPr algn="l" fontAlgn="b"/>
                      <a:r>
                        <a:rPr lang="en-US" sz="1100" u="none" strike="noStrike">
                          <a:effectLst/>
                        </a:rPr>
                        <a:t>Egypt, Arab Rep.</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5,909.16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10,550.21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1.79</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2.170</a:t>
                      </a:r>
                      <a:endParaRPr lang="en-US" sz="1100" b="0" i="0" u="none" strike="noStrike">
                        <a:solidFill>
                          <a:srgbClr val="000000"/>
                        </a:solidFill>
                        <a:effectLst/>
                        <a:latin typeface="Calibri" panose="020F0502020204030204" pitchFamily="34" charset="0"/>
                      </a:endParaRPr>
                    </a:p>
                  </a:txBody>
                  <a:tcPr marL="4590" marR="4590" marT="4590" marB="0" anchor="b"/>
                </a:tc>
                <a:extLst>
                  <a:ext uri="{0D108BD9-81ED-4DB2-BD59-A6C34878D82A}">
                    <a16:rowId xmlns:a16="http://schemas.microsoft.com/office/drawing/2014/main" val="65150817"/>
                  </a:ext>
                </a:extLst>
              </a:tr>
              <a:tr h="133117">
                <a:tc>
                  <a:txBody>
                    <a:bodyPr/>
                    <a:lstStyle/>
                    <a:p>
                      <a:pPr algn="l" fontAlgn="b"/>
                      <a:r>
                        <a:rPr lang="en-US" sz="1100" u="none" strike="noStrike">
                          <a:effectLst/>
                        </a:rPr>
                        <a:t>Tajikistan</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3,644.67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2,896.91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0.79</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-0.847</a:t>
                      </a:r>
                      <a:endParaRPr lang="en-US" sz="1100" b="0" i="0" u="none" strike="noStrike">
                        <a:solidFill>
                          <a:srgbClr val="000000"/>
                        </a:solidFill>
                        <a:effectLst/>
                        <a:latin typeface="Calibri" panose="020F0502020204030204" pitchFamily="34" charset="0"/>
                      </a:endParaRPr>
                    </a:p>
                  </a:txBody>
                  <a:tcPr marL="4590" marR="4590" marT="4590" marB="0" anchor="b"/>
                </a:tc>
                <a:extLst>
                  <a:ext uri="{0D108BD9-81ED-4DB2-BD59-A6C34878D82A}">
                    <a16:rowId xmlns:a16="http://schemas.microsoft.com/office/drawing/2014/main" val="3065145222"/>
                  </a:ext>
                </a:extLst>
              </a:tr>
              <a:tr h="133117">
                <a:tc>
                  <a:txBody>
                    <a:bodyPr/>
                    <a:lstStyle/>
                    <a:p>
                      <a:pPr algn="l" fontAlgn="b"/>
                      <a:r>
                        <a:rPr lang="en-US" sz="1100" u="none" strike="noStrike">
                          <a:effectLst/>
                        </a:rPr>
                        <a:t>Zimbabwe</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2,605.79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1,899.77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0.73</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-1.164</a:t>
                      </a:r>
                      <a:endParaRPr lang="en-US" sz="1100" b="0" i="0" u="none" strike="noStrike">
                        <a:solidFill>
                          <a:srgbClr val="000000"/>
                        </a:solidFill>
                        <a:effectLst/>
                        <a:latin typeface="Calibri" panose="020F0502020204030204" pitchFamily="34" charset="0"/>
                      </a:endParaRPr>
                    </a:p>
                  </a:txBody>
                  <a:tcPr marL="4590" marR="4590" marT="4590" marB="0" anchor="b"/>
                </a:tc>
                <a:extLst>
                  <a:ext uri="{0D108BD9-81ED-4DB2-BD59-A6C34878D82A}">
                    <a16:rowId xmlns:a16="http://schemas.microsoft.com/office/drawing/2014/main" val="1440314235"/>
                  </a:ext>
                </a:extLst>
              </a:tr>
              <a:tr h="133117">
                <a:tc>
                  <a:txBody>
                    <a:bodyPr/>
                    <a:lstStyle/>
                    <a:p>
                      <a:pPr algn="l" fontAlgn="b"/>
                      <a:r>
                        <a:rPr lang="en-US" sz="1100" u="none" strike="noStrike">
                          <a:effectLst/>
                        </a:rPr>
                        <a:t>India</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1,754.86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6,426.67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3.66</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4.925</a:t>
                      </a:r>
                      <a:endParaRPr lang="en-US" sz="1100" b="0" i="0" u="none" strike="noStrike">
                        <a:solidFill>
                          <a:srgbClr val="000000"/>
                        </a:solidFill>
                        <a:effectLst/>
                        <a:latin typeface="Calibri" panose="020F0502020204030204" pitchFamily="34" charset="0"/>
                      </a:endParaRPr>
                    </a:p>
                  </a:txBody>
                  <a:tcPr marL="4590" marR="4590" marT="4590" marB="0" anchor="b"/>
                </a:tc>
                <a:extLst>
                  <a:ext uri="{0D108BD9-81ED-4DB2-BD59-A6C34878D82A}">
                    <a16:rowId xmlns:a16="http://schemas.microsoft.com/office/drawing/2014/main" val="2788425213"/>
                  </a:ext>
                </a:extLst>
              </a:tr>
              <a:tr h="133117">
                <a:tc>
                  <a:txBody>
                    <a:bodyPr/>
                    <a:lstStyle/>
                    <a:p>
                      <a:pPr algn="l" fontAlgn="b"/>
                      <a:r>
                        <a:rPr lang="en-US" sz="1100" u="none" strike="noStrike">
                          <a:effectLst/>
                        </a:rPr>
                        <a:t>China</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1,526.41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15,308.71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10.03</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8.914</a:t>
                      </a:r>
                      <a:endParaRPr lang="en-US" sz="1100" b="0" i="0" u="none" strike="noStrike">
                        <a:solidFill>
                          <a:srgbClr val="000000"/>
                        </a:solidFill>
                        <a:effectLst/>
                        <a:latin typeface="Calibri" panose="020F0502020204030204" pitchFamily="34" charset="0"/>
                      </a:endParaRPr>
                    </a:p>
                  </a:txBody>
                  <a:tcPr marL="4590" marR="4590" marT="4590" marB="0" anchor="b"/>
                </a:tc>
                <a:extLst>
                  <a:ext uri="{0D108BD9-81ED-4DB2-BD59-A6C34878D82A}">
                    <a16:rowId xmlns:a16="http://schemas.microsoft.com/office/drawing/2014/main" val="505809428"/>
                  </a:ext>
                </a:extLst>
              </a:tr>
              <a:tr h="133117">
                <a:tc>
                  <a:txBody>
                    <a:bodyPr/>
                    <a:lstStyle/>
                    <a:p>
                      <a:pPr algn="l" fontAlgn="b"/>
                      <a:r>
                        <a:rPr lang="en-US" sz="1100" u="none" strike="noStrike">
                          <a:effectLst/>
                        </a:rPr>
                        <a:t>Vietnam</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1,452.88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6,171.88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4.25</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5.503</a:t>
                      </a:r>
                      <a:endParaRPr lang="en-US" sz="1100" b="0" i="0" u="none" strike="noStrike">
                        <a:solidFill>
                          <a:srgbClr val="000000"/>
                        </a:solidFill>
                        <a:effectLst/>
                        <a:latin typeface="Calibri" panose="020F0502020204030204" pitchFamily="34" charset="0"/>
                      </a:endParaRPr>
                    </a:p>
                  </a:txBody>
                  <a:tcPr marL="4590" marR="4590" marT="4590" marB="0" anchor="b"/>
                </a:tc>
                <a:extLst>
                  <a:ext uri="{0D108BD9-81ED-4DB2-BD59-A6C34878D82A}">
                    <a16:rowId xmlns:a16="http://schemas.microsoft.com/office/drawing/2014/main" val="3042593178"/>
                  </a:ext>
                </a:extLst>
              </a:tr>
              <a:tr h="133117">
                <a:tc>
                  <a:txBody>
                    <a:bodyPr/>
                    <a:lstStyle/>
                    <a:p>
                      <a:pPr algn="l" fontAlgn="b"/>
                      <a:r>
                        <a:rPr lang="en-US" sz="1100" u="none" strike="noStrike">
                          <a:effectLst/>
                        </a:rPr>
                        <a:t>Congo, Dem. Rep.</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1,386.83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808.13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0.58</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-1.980</a:t>
                      </a:r>
                      <a:endParaRPr lang="en-US" sz="1100" b="0" i="0" u="none" strike="noStrike">
                        <a:solidFill>
                          <a:srgbClr val="000000"/>
                        </a:solidFill>
                        <a:effectLst/>
                        <a:latin typeface="Calibri" panose="020F0502020204030204" pitchFamily="34" charset="0"/>
                      </a:endParaRPr>
                    </a:p>
                  </a:txBody>
                  <a:tcPr marL="4590" marR="4590" marT="4590" marB="0" anchor="b"/>
                </a:tc>
                <a:extLst>
                  <a:ext uri="{0D108BD9-81ED-4DB2-BD59-A6C34878D82A}">
                    <a16:rowId xmlns:a16="http://schemas.microsoft.com/office/drawing/2014/main" val="2279378031"/>
                  </a:ext>
                </a:extLst>
              </a:tr>
              <a:tr h="133117">
                <a:tc>
                  <a:txBody>
                    <a:bodyPr/>
                    <a:lstStyle/>
                    <a:p>
                      <a:pPr algn="l" fontAlgn="b"/>
                      <a:r>
                        <a:rPr lang="en-US" sz="1100" u="none" strike="noStrike">
                          <a:effectLst/>
                        </a:rPr>
                        <a:t>Burundi</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1,087.49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702.23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0.65</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-1.607</a:t>
                      </a:r>
                      <a:endParaRPr lang="en-US" sz="1100" b="0" i="0" u="none" strike="noStrike">
                        <a:solidFill>
                          <a:srgbClr val="000000"/>
                        </a:solidFill>
                        <a:effectLst/>
                        <a:latin typeface="Calibri" panose="020F0502020204030204" pitchFamily="34" charset="0"/>
                      </a:endParaRPr>
                    </a:p>
                  </a:txBody>
                  <a:tcPr marL="4590" marR="4590" marT="4590" marB="0" anchor="b"/>
                </a:tc>
                <a:extLst>
                  <a:ext uri="{0D108BD9-81ED-4DB2-BD59-A6C34878D82A}">
                    <a16:rowId xmlns:a16="http://schemas.microsoft.com/office/drawing/2014/main" val="1142398682"/>
                  </a:ext>
                </a:extLst>
              </a:tr>
              <a:tr h="133117">
                <a:tc>
                  <a:txBody>
                    <a:bodyPr/>
                    <a:lstStyle/>
                    <a:p>
                      <a:pPr algn="l" fontAlgn="b"/>
                      <a:r>
                        <a:rPr lang="en-US" sz="1100" u="none" strike="noStrike">
                          <a:effectLst/>
                        </a:rPr>
                        <a:t>Equatorial Guinea</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999.50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22,604.87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22.62</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12.244</a:t>
                      </a:r>
                      <a:endParaRPr lang="en-US" sz="1100" b="0" i="0" u="none" strike="noStrike">
                        <a:solidFill>
                          <a:srgbClr val="000000"/>
                        </a:solidFill>
                        <a:effectLst/>
                        <a:latin typeface="Calibri" panose="020F0502020204030204" pitchFamily="34" charset="0"/>
                      </a:endParaRPr>
                    </a:p>
                  </a:txBody>
                  <a:tcPr marL="4590" marR="4590" marT="4590" marB="0" anchor="b"/>
                </a:tc>
                <a:extLst>
                  <a:ext uri="{0D108BD9-81ED-4DB2-BD59-A6C34878D82A}">
                    <a16:rowId xmlns:a16="http://schemas.microsoft.com/office/drawing/2014/main" val="222679259"/>
                  </a:ext>
                </a:extLst>
              </a:tr>
              <a:tr h="133117">
                <a:tc>
                  <a:txBody>
                    <a:bodyPr/>
                    <a:lstStyle/>
                    <a:p>
                      <a:pPr algn="l" fontAlgn="b"/>
                      <a:r>
                        <a:rPr lang="en-US" sz="1100" u="none" strike="noStrike">
                          <a:effectLst/>
                        </a:rPr>
                        <a:t>Central African Republic</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925.05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661.24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0.71</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-1.236</a:t>
                      </a:r>
                      <a:endParaRPr lang="en-US" sz="1100" b="0" i="0" u="none" strike="noStrike">
                        <a:solidFill>
                          <a:srgbClr val="000000"/>
                        </a:solidFill>
                        <a:effectLst/>
                        <a:latin typeface="Calibri" panose="020F0502020204030204" pitchFamily="34" charset="0"/>
                      </a:endParaRPr>
                    </a:p>
                  </a:txBody>
                  <a:tcPr marL="4590" marR="4590" marT="4590" marB="0" anchor="b"/>
                </a:tc>
                <a:extLst>
                  <a:ext uri="{0D108BD9-81ED-4DB2-BD59-A6C34878D82A}">
                    <a16:rowId xmlns:a16="http://schemas.microsoft.com/office/drawing/2014/main" val="3468639959"/>
                  </a:ext>
                </a:extLst>
              </a:tr>
              <a:tr h="133117">
                <a:tc>
                  <a:txBody>
                    <a:bodyPr/>
                    <a:lstStyle/>
                    <a:p>
                      <a:pPr algn="l" fontAlgn="b"/>
                      <a:r>
                        <a:rPr lang="en-US" sz="1100" u="none" strike="noStrike">
                          <a:effectLst/>
                        </a:rPr>
                        <a:t>Myanmar</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742.97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5,591.60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7.53</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7.762</a:t>
                      </a:r>
                      <a:endParaRPr lang="en-US" sz="1100" b="0" i="0" u="none" strike="noStrike">
                        <a:solidFill>
                          <a:srgbClr val="000000"/>
                        </a:solidFill>
                        <a:effectLst/>
                        <a:latin typeface="Calibri" panose="020F0502020204030204" pitchFamily="34" charset="0"/>
                      </a:endParaRPr>
                    </a:p>
                  </a:txBody>
                  <a:tcPr marL="4590" marR="4590" marT="4590" marB="0" anchor="b"/>
                </a:tc>
                <a:extLst>
                  <a:ext uri="{0D108BD9-81ED-4DB2-BD59-A6C34878D82A}">
                    <a16:rowId xmlns:a16="http://schemas.microsoft.com/office/drawing/2014/main" val="3327362803"/>
                  </a:ext>
                </a:extLst>
              </a:tr>
              <a:tr h="133117">
                <a:tc>
                  <a:txBody>
                    <a:bodyPr/>
                    <a:lstStyle/>
                    <a:p>
                      <a:pPr algn="l" fontAlgn="b"/>
                      <a:r>
                        <a:rPr lang="en-US" sz="1100" u="none" strike="noStrike">
                          <a:effectLst/>
                        </a:rPr>
                        <a:t>Mozambique</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378.53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l" fontAlgn="b"/>
                      <a:r>
                        <a:rPr lang="en-US" sz="1100" u="none" strike="noStrike">
                          <a:effectLst/>
                        </a:rPr>
                        <a:t>    1,136.10 </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3.00</a:t>
                      </a:r>
                      <a:endParaRPr lang="en-US" sz="1100" b="0" i="0" u="none" strike="noStrike">
                        <a:solidFill>
                          <a:srgbClr val="000000"/>
                        </a:solidFill>
                        <a:effectLst/>
                        <a:latin typeface="Calibri" panose="020F0502020204030204" pitchFamily="34" charset="0"/>
                      </a:endParaRPr>
                    </a:p>
                  </a:txBody>
                  <a:tcPr marL="4590" marR="4590" marT="4590" marB="0" anchor="b"/>
                </a:tc>
                <a:tc>
                  <a:txBody>
                    <a:bodyPr/>
                    <a:lstStyle/>
                    <a:p>
                      <a:pPr algn="ctr" fontAlgn="b"/>
                      <a:r>
                        <a:rPr lang="en-US" sz="1100" u="none" strike="noStrike">
                          <a:effectLst/>
                        </a:rPr>
                        <a:t>4.155</a:t>
                      </a:r>
                      <a:endParaRPr lang="en-US" sz="1100" b="0" i="0" u="none" strike="noStrike">
                        <a:solidFill>
                          <a:srgbClr val="000000"/>
                        </a:solidFill>
                        <a:effectLst/>
                        <a:latin typeface="Calibri" panose="020F0502020204030204" pitchFamily="34" charset="0"/>
                      </a:endParaRPr>
                    </a:p>
                  </a:txBody>
                  <a:tcPr marL="4590" marR="4590" marT="4590" marB="0" anchor="b"/>
                </a:tc>
                <a:extLst>
                  <a:ext uri="{0D108BD9-81ED-4DB2-BD59-A6C34878D82A}">
                    <a16:rowId xmlns:a16="http://schemas.microsoft.com/office/drawing/2014/main" val="3678113198"/>
                  </a:ext>
                </a:extLst>
              </a:tr>
              <a:tr h="133117">
                <a:tc gridSpan="5">
                  <a:txBody>
                    <a:bodyPr/>
                    <a:lstStyle/>
                    <a:p>
                      <a:pPr algn="ctr" fontAlgn="b"/>
                      <a:r>
                        <a:rPr lang="en-US" sz="1100" u="none" strike="noStrike">
                          <a:effectLst/>
                        </a:rPr>
                        <a:t>Source: https://data.worldbank.org/indicator/NY.GDP.PCAP.PP.KD</a:t>
                      </a:r>
                      <a:endParaRPr lang="en-US" sz="1100" b="0" i="0" u="none" strike="noStrike">
                        <a:solidFill>
                          <a:srgbClr val="000000"/>
                        </a:solidFill>
                        <a:effectLst/>
                        <a:latin typeface="Calibri" panose="020F0502020204030204" pitchFamily="34" charset="0"/>
                      </a:endParaRPr>
                    </a:p>
                  </a:txBody>
                  <a:tcPr marL="4590" marR="4590" marT="459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2011153"/>
                  </a:ext>
                </a:extLst>
              </a:tr>
              <a:tr h="133117">
                <a:tc gridSpan="5">
                  <a:txBody>
                    <a:bodyPr/>
                    <a:lstStyle/>
                    <a:p>
                      <a:pPr algn="ctr" fontAlgn="b"/>
                      <a:r>
                        <a:rPr lang="en-US" sz="1100" u="none" strike="noStrike" dirty="0">
                          <a:effectLst/>
                        </a:rPr>
                        <a:t>Data downloaded on January 16, 2019</a:t>
                      </a:r>
                      <a:endParaRPr lang="en-US" sz="1100" b="0" i="0" u="none" strike="noStrike" dirty="0">
                        <a:solidFill>
                          <a:srgbClr val="000000"/>
                        </a:solidFill>
                        <a:effectLst/>
                        <a:latin typeface="Calibri" panose="020F0502020204030204" pitchFamily="34" charset="0"/>
                      </a:endParaRPr>
                    </a:p>
                  </a:txBody>
                  <a:tcPr marL="4590" marR="4590" marT="459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38938042"/>
                  </a:ext>
                </a:extLst>
              </a:tr>
            </a:tbl>
          </a:graphicData>
        </a:graphic>
      </p:graphicFrame>
    </p:spTree>
    <p:extLst>
      <p:ext uri="{BB962C8B-B14F-4D97-AF65-F5344CB8AC3E}">
        <p14:creationId xmlns:p14="http://schemas.microsoft.com/office/powerpoint/2010/main" val="876620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a:t>Basic Facts of Wealth</a:t>
            </a:r>
          </a:p>
        </p:txBody>
      </p:sp>
      <p:sp>
        <p:nvSpPr>
          <p:cNvPr id="12291" name="Content Placeholder 2"/>
          <p:cNvSpPr>
            <a:spLocks noGrp="1"/>
          </p:cNvSpPr>
          <p:nvPr>
            <p:ph idx="1"/>
          </p:nvPr>
        </p:nvSpPr>
        <p:spPr/>
        <p:txBody>
          <a:bodyPr/>
          <a:lstStyle/>
          <a:p>
            <a:r>
              <a:rPr lang="en-US" altLang="en-US" dirty="0"/>
              <a:t>Video: </a:t>
            </a:r>
            <a:r>
              <a:rPr lang="en-US" altLang="en-US" dirty="0">
                <a:hlinkClick r:id="rId2"/>
              </a:rPr>
              <a:t>https://youtu.be/PzAr_mL0Qd8</a:t>
            </a:r>
            <a:endParaRPr lang="en-US" altLang="en-US" dirty="0"/>
          </a:p>
          <a:p>
            <a:endParaRPr lang="en-US" alt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1026</TotalTime>
  <Words>4503</Words>
  <Application>Microsoft Office PowerPoint</Application>
  <PresentationFormat>Widescreen</PresentationFormat>
  <Paragraphs>712</Paragraphs>
  <Slides>80</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85" baseType="lpstr">
      <vt:lpstr>Arial</vt:lpstr>
      <vt:lpstr>Calibri</vt:lpstr>
      <vt:lpstr>Tahoma</vt:lpstr>
      <vt:lpstr>Office Theme</vt:lpstr>
      <vt:lpstr>Image</vt:lpstr>
      <vt:lpstr>PowerPoint Presentation</vt:lpstr>
      <vt:lpstr>Long Run and Short Run</vt:lpstr>
      <vt:lpstr>Long Run and Short Run</vt:lpstr>
      <vt:lpstr>7</vt:lpstr>
      <vt:lpstr>Production and Growth</vt:lpstr>
      <vt:lpstr>A Picture Is Worth a Thousand Statistics</vt:lpstr>
      <vt:lpstr>A Picture Is Worth a Thousand Statistics</vt:lpstr>
      <vt:lpstr>A Picture Is Worth a Thousand Statistics</vt:lpstr>
      <vt:lpstr>Basic Facts of Wealth</vt:lpstr>
      <vt:lpstr>Growth Rates Are Crucial</vt:lpstr>
      <vt:lpstr>Table 1 The Variety of Growth Experiences</vt:lpstr>
      <vt:lpstr>Economic Growth Around The World</vt:lpstr>
      <vt:lpstr>Economic Growth Around The World</vt:lpstr>
      <vt:lpstr>Productivity: Its Role and Determinants</vt:lpstr>
      <vt:lpstr>Productivity is key</vt:lpstr>
      <vt:lpstr>Productivity: Output per Hour</vt:lpstr>
      <vt:lpstr>A Worker’s Productivity Depends on …</vt:lpstr>
      <vt:lpstr>Determinants of Productivity: Physical Capital</vt:lpstr>
      <vt:lpstr>Determinants of Productivity: Physical Capital</vt:lpstr>
      <vt:lpstr>Determinants of Productivity: Human Capital</vt:lpstr>
      <vt:lpstr>Determinants of Productivity: Human Capital</vt:lpstr>
      <vt:lpstr>Determinants of Productivity: Natural Resources</vt:lpstr>
      <vt:lpstr>Determinants of Productivity: Natural Resources</vt:lpstr>
      <vt:lpstr>Case Study: are natural resources a limit to economic growth?</vt:lpstr>
      <vt:lpstr>Determinants of Productivity: Technological Knowledge</vt:lpstr>
      <vt:lpstr>The Hockey Stick of Human Prosperity</vt:lpstr>
      <vt:lpstr>An Orgy of Innovation</vt:lpstr>
      <vt:lpstr>Puzzle of Growth: Rich Countries and Poor Countries</vt:lpstr>
      <vt:lpstr>Determinants of Productivity: Government</vt:lpstr>
      <vt:lpstr>What Makes a Nation Rich?</vt:lpstr>
      <vt:lpstr>What Makes a Nation Rich?</vt:lpstr>
      <vt:lpstr>The Importance of Institutions</vt:lpstr>
      <vt:lpstr>What Makes a Nation Rich?</vt:lpstr>
      <vt:lpstr>Economic Growth And Public Policy </vt:lpstr>
      <vt:lpstr>Economic Growth And Public Policy </vt:lpstr>
      <vt:lpstr>The Importance of Saving and Investment </vt:lpstr>
      <vt:lpstr>The Importance of Saving and Investment</vt:lpstr>
      <vt:lpstr>The Importance of Saving and Investment</vt:lpstr>
      <vt:lpstr>Diminishing Returns and the Catch-up Effect</vt:lpstr>
      <vt:lpstr>Illustrating Diminishing Returns</vt:lpstr>
      <vt:lpstr>Diminishing Returns</vt:lpstr>
      <vt:lpstr>Bonus: Diminishing Returns and the Catch-up Effect</vt:lpstr>
      <vt:lpstr>Growth Miracles and Growth Disasters</vt:lpstr>
      <vt:lpstr>Economic Growth And Public Policy </vt:lpstr>
      <vt:lpstr>Investment from Abroad</vt:lpstr>
      <vt:lpstr>Investment from Abroad</vt:lpstr>
      <vt:lpstr>Investment from Abroad</vt:lpstr>
      <vt:lpstr>Investment from Abroad</vt:lpstr>
      <vt:lpstr>Economic Growth And Public Policy </vt:lpstr>
      <vt:lpstr>Education</vt:lpstr>
      <vt:lpstr>Education: A Question</vt:lpstr>
      <vt:lpstr>Education: A Beneficial Externality</vt:lpstr>
      <vt:lpstr>Education: Brain Drain</vt:lpstr>
      <vt:lpstr>Economic Growth And Public Policy </vt:lpstr>
      <vt:lpstr>Health and Nutrition</vt:lpstr>
      <vt:lpstr>Robert Fogel’s Research</vt:lpstr>
      <vt:lpstr>Robert Fogel’s Research</vt:lpstr>
      <vt:lpstr>Economic Growth And Public Policy </vt:lpstr>
      <vt:lpstr>Property Rights and Political Stability</vt:lpstr>
      <vt:lpstr>Economic Growth And Public Policy </vt:lpstr>
      <vt:lpstr>Free Trade</vt:lpstr>
      <vt:lpstr>Free Trade</vt:lpstr>
      <vt:lpstr>Free Trade: Geography</vt:lpstr>
      <vt:lpstr>Geography and Economic Growth</vt:lpstr>
      <vt:lpstr>Economic Growth And Public Policy </vt:lpstr>
      <vt:lpstr>Research and Development</vt:lpstr>
      <vt:lpstr>Economic Growth And Public Policy </vt:lpstr>
      <vt:lpstr>Population Growth</vt:lpstr>
      <vt:lpstr>Population Growth: Stretching Natural Resources</vt:lpstr>
      <vt:lpstr>Population Growth: Diluting the Capital Stock</vt:lpstr>
      <vt:lpstr>Population Growth: Promoting Technological Progress</vt:lpstr>
      <vt:lpstr>Alternative perspectives on population growth: Michael Kremer</vt:lpstr>
      <vt:lpstr>Melting of the Polar Ice Caps</vt:lpstr>
      <vt:lpstr>Population</vt:lpstr>
      <vt:lpstr>Any questions?</vt:lpstr>
      <vt:lpstr>Summary</vt:lpstr>
      <vt:lpstr>Summary</vt:lpstr>
      <vt:lpstr>Summary</vt:lpstr>
      <vt:lpstr>PowerPoint Presentation</vt:lpstr>
      <vt:lpstr>PowerPoint Presentation</vt:lpstr>
    </vt:vector>
  </TitlesOfParts>
  <Company>OffCenter Concepts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dc:title>
  <dc:creator>Compositor</dc:creator>
  <cp:lastModifiedBy>Udayan Roy</cp:lastModifiedBy>
  <cp:revision>108</cp:revision>
  <dcterms:created xsi:type="dcterms:W3CDTF">2003-02-03T18:27:15Z</dcterms:created>
  <dcterms:modified xsi:type="dcterms:W3CDTF">2023-09-28T18:18:04Z</dcterms:modified>
</cp:coreProperties>
</file>