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3" r:id="rId1"/>
  </p:sldMasterIdLst>
  <p:notesMasterIdLst>
    <p:notesMasterId r:id="rId72"/>
  </p:notesMasterIdLst>
  <p:sldIdLst>
    <p:sldId id="256" r:id="rId2"/>
    <p:sldId id="340" r:id="rId3"/>
    <p:sldId id="309" r:id="rId4"/>
    <p:sldId id="310" r:id="rId5"/>
    <p:sldId id="321" r:id="rId6"/>
    <p:sldId id="322" r:id="rId7"/>
    <p:sldId id="335" r:id="rId8"/>
    <p:sldId id="257" r:id="rId9"/>
    <p:sldId id="258" r:id="rId10"/>
    <p:sldId id="260" r:id="rId11"/>
    <p:sldId id="259" r:id="rId12"/>
    <p:sldId id="261" r:id="rId13"/>
    <p:sldId id="323" r:id="rId14"/>
    <p:sldId id="262" r:id="rId15"/>
    <p:sldId id="263" r:id="rId16"/>
    <p:sldId id="264" r:id="rId17"/>
    <p:sldId id="265" r:id="rId18"/>
    <p:sldId id="266" r:id="rId19"/>
    <p:sldId id="267" r:id="rId20"/>
    <p:sldId id="268" r:id="rId21"/>
    <p:sldId id="336" r:id="rId22"/>
    <p:sldId id="269" r:id="rId23"/>
    <p:sldId id="270" r:id="rId24"/>
    <p:sldId id="315" r:id="rId25"/>
    <p:sldId id="316" r:id="rId26"/>
    <p:sldId id="318" r:id="rId27"/>
    <p:sldId id="275" r:id="rId28"/>
    <p:sldId id="313" r:id="rId29"/>
    <p:sldId id="277" r:id="rId30"/>
    <p:sldId id="342" r:id="rId31"/>
    <p:sldId id="341" r:id="rId32"/>
    <p:sldId id="278" r:id="rId33"/>
    <p:sldId id="281" r:id="rId34"/>
    <p:sldId id="303" r:id="rId35"/>
    <p:sldId id="346" r:id="rId36"/>
    <p:sldId id="347" r:id="rId37"/>
    <p:sldId id="348" r:id="rId38"/>
    <p:sldId id="343" r:id="rId39"/>
    <p:sldId id="344" r:id="rId40"/>
    <p:sldId id="345" r:id="rId41"/>
    <p:sldId id="320" r:id="rId42"/>
    <p:sldId id="337" r:id="rId43"/>
    <p:sldId id="317" r:id="rId44"/>
    <p:sldId id="284" r:id="rId45"/>
    <p:sldId id="285" r:id="rId46"/>
    <p:sldId id="286" r:id="rId47"/>
    <p:sldId id="304" r:id="rId48"/>
    <p:sldId id="289" r:id="rId49"/>
    <p:sldId id="305" r:id="rId50"/>
    <p:sldId id="292" r:id="rId51"/>
    <p:sldId id="293" r:id="rId52"/>
    <p:sldId id="294" r:id="rId53"/>
    <p:sldId id="306" r:id="rId54"/>
    <p:sldId id="297" r:id="rId55"/>
    <p:sldId id="338" r:id="rId56"/>
    <p:sldId id="311" r:id="rId57"/>
    <p:sldId id="312" r:id="rId58"/>
    <p:sldId id="339" r:id="rId59"/>
    <p:sldId id="328" r:id="rId60"/>
    <p:sldId id="329" r:id="rId61"/>
    <p:sldId id="333" r:id="rId62"/>
    <p:sldId id="334" r:id="rId63"/>
    <p:sldId id="324" r:id="rId64"/>
    <p:sldId id="331" r:id="rId65"/>
    <p:sldId id="332" r:id="rId66"/>
    <p:sldId id="330" r:id="rId67"/>
    <p:sldId id="299" r:id="rId68"/>
    <p:sldId id="300" r:id="rId69"/>
    <p:sldId id="301" r:id="rId70"/>
    <p:sldId id="302" r:id="rId71"/>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451" autoAdjust="0"/>
    <p:restoredTop sz="78665" autoAdjust="0"/>
  </p:normalViewPr>
  <p:slideViewPr>
    <p:cSldViewPr>
      <p:cViewPr varScale="1">
        <p:scale>
          <a:sx n="54" d="100"/>
          <a:sy n="54" d="100"/>
        </p:scale>
        <p:origin x="288" y="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2219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7DE3ABF-0A50-4E6B-9D85-AA749296D078}" type="datetimeFigureOut">
              <a:rPr lang="en-US"/>
              <a:pPr>
                <a:defRPr/>
              </a:pPr>
              <a:t>2/16/2023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ABCC90A-5B2B-4FCC-BE8F-F5833ADB8AC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fred.stlouisfed.org/series/FYGFGDQ188S" TargetMode="External"/><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research.stlouisfed.org/fred2/series/FYGFDPUN" TargetMode="External"/><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Figure 4.1 of </a:t>
            </a:r>
            <a:r>
              <a:rPr lang="en-US" altLang="en-US" i="1" smtClean="0"/>
              <a:t>Macroeconomics: Policy and Practice </a:t>
            </a:r>
            <a:r>
              <a:rPr lang="en-US" altLang="en-US" smtClean="0"/>
              <a:t>by Frederic Mishkin</a:t>
            </a:r>
          </a:p>
          <a:p>
            <a:endParaRPr lang="en-US" altLang="en-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BE34A8E-899C-4724-B73C-FD61FFB5E40B}" type="slidenum">
              <a:rPr lang="en-US" altLang="en-US" sz="1200"/>
              <a:pPr/>
              <a:t>26</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a:t>
            </a:r>
            <a:r>
              <a:rPr lang="en-US" dirty="0" smtClean="0">
                <a:hlinkClick r:id="rId3"/>
              </a:rPr>
              <a:t>https://fred.stlouisfed.org/series/FYGFGDQ188S</a:t>
            </a:r>
            <a:r>
              <a:rPr lang="en-US" dirty="0" smtClean="0"/>
              <a:t>. Downloaded on 3/1/2022.</a:t>
            </a:r>
            <a:endParaRPr lang="en-US" dirty="0"/>
          </a:p>
        </p:txBody>
      </p:sp>
      <p:sp>
        <p:nvSpPr>
          <p:cNvPr id="4" name="Slide Number Placeholder 3"/>
          <p:cNvSpPr>
            <a:spLocks noGrp="1"/>
          </p:cNvSpPr>
          <p:nvPr>
            <p:ph type="sldNum" sz="quarter" idx="10"/>
          </p:nvPr>
        </p:nvSpPr>
        <p:spPr/>
        <p:txBody>
          <a:bodyPr/>
          <a:lstStyle/>
          <a:p>
            <a:fld id="{8B81DF3C-1564-4078-8979-7AC24B508510}" type="slidenum">
              <a:rPr lang="en-US" smtClean="0"/>
              <a:t>65</a:t>
            </a:fld>
            <a:endParaRPr lang="en-US"/>
          </a:p>
        </p:txBody>
      </p:sp>
    </p:spTree>
    <p:extLst>
      <p:ext uri="{BB962C8B-B14F-4D97-AF65-F5344CB8AC3E}">
        <p14:creationId xmlns:p14="http://schemas.microsoft.com/office/powerpoint/2010/main" val="3697115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For data, see http://www.cbo.gov/publication/45010 page 2.</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83F5771-829B-4D22-9AF3-EC687D6EBBE8}" type="slidenum">
              <a:rPr lang="en-US" altLang="en-US" sz="1200"/>
              <a:pPr/>
              <a:t>27</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It may be a good idea to mention that the income effect counteracts and may even exceed the substitution effect.</a:t>
            </a: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5CC7188-167F-444E-A11C-74AFDC2B9EE1}" type="slidenum">
              <a:rPr lang="en-US" altLang="en-US" sz="1200"/>
              <a:pPr/>
              <a:t>45</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Sources:</a:t>
            </a:r>
            <a:br>
              <a:rPr lang="en-US" dirty="0" smtClean="0"/>
            </a:br>
            <a:r>
              <a:rPr lang="en-US" dirty="0" smtClean="0"/>
              <a:t>Federal Receipts: https://fred.stlouisfed.org/series/FYFR</a:t>
            </a:r>
            <a:br>
              <a:rPr lang="en-US" dirty="0" smtClean="0"/>
            </a:br>
            <a:r>
              <a:rPr lang="en-US" dirty="0" smtClean="0"/>
              <a:t>Federal</a:t>
            </a:r>
            <a:r>
              <a:rPr lang="en-US" baseline="0" dirty="0" smtClean="0"/>
              <a:t> Net Outlays: https://fred.stlouisfed.org/series/FYONET</a:t>
            </a:r>
          </a:p>
          <a:p>
            <a:r>
              <a:rPr lang="en-US" baseline="0" dirty="0" smtClean="0"/>
              <a:t>Federal Surplus or Deficit: https://fred.stlouisfed.org/series/FYFSD</a:t>
            </a:r>
            <a:br>
              <a:rPr lang="en-US" baseline="0" dirty="0" smtClean="0"/>
            </a:br>
            <a:r>
              <a:rPr lang="en-US" baseline="0" dirty="0" smtClean="0"/>
              <a:t>Updated: 3/1/2022</a:t>
            </a:r>
            <a:endParaRPr lang="en-US" dirty="0"/>
          </a:p>
        </p:txBody>
      </p:sp>
      <p:sp>
        <p:nvSpPr>
          <p:cNvPr id="4" name="Slide Number Placeholder 3"/>
          <p:cNvSpPr>
            <a:spLocks noGrp="1"/>
          </p:cNvSpPr>
          <p:nvPr>
            <p:ph type="sldNum" sz="quarter" idx="10"/>
          </p:nvPr>
        </p:nvSpPr>
        <p:spPr/>
        <p:txBody>
          <a:bodyPr/>
          <a:lstStyle/>
          <a:p>
            <a:fld id="{EABCC90A-5B2B-4FCC-BE8F-F5833ADB8AC0}" type="slidenum">
              <a:rPr lang="en-US" altLang="en-US" smtClean="0"/>
              <a:pPr/>
              <a:t>59</a:t>
            </a:fld>
            <a:endParaRPr lang="en-US" altLang="en-US"/>
          </a:p>
        </p:txBody>
      </p:sp>
    </p:spTree>
    <p:extLst>
      <p:ext uri="{BB962C8B-B14F-4D97-AF65-F5344CB8AC3E}">
        <p14:creationId xmlns:p14="http://schemas.microsoft.com/office/powerpoint/2010/main" val="1902088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dirty="0" smtClean="0"/>
              <a:t>Sources:</a:t>
            </a:r>
            <a:br>
              <a:rPr lang="en-US" dirty="0" smtClean="0"/>
            </a:br>
            <a:r>
              <a:rPr lang="en-US" sz="1200" b="0" i="0" u="none" strike="noStrike" kern="1200" dirty="0" smtClean="0">
                <a:solidFill>
                  <a:schemeClr val="tx1"/>
                </a:solidFill>
                <a:effectLst/>
                <a:latin typeface="+mn-lt"/>
                <a:ea typeface="+mn-ea"/>
                <a:cs typeface="+mn-cs"/>
              </a:rPr>
              <a:t>Receipts: https://fred.stlouisfed.org/series/FYFRGDA188S</a:t>
            </a:r>
            <a:endParaRPr lang="en-US" b="0" dirty="0" smtClean="0">
              <a:effectLst/>
            </a:endParaRPr>
          </a:p>
          <a:p>
            <a:pPr rtl="0"/>
            <a:r>
              <a:rPr lang="en-US" sz="1200" b="0" i="0" u="none" strike="noStrike" kern="1200" dirty="0" smtClean="0">
                <a:solidFill>
                  <a:schemeClr val="tx1"/>
                </a:solidFill>
                <a:effectLst/>
                <a:latin typeface="+mn-lt"/>
                <a:ea typeface="+mn-ea"/>
                <a:cs typeface="+mn-cs"/>
              </a:rPr>
              <a:t>Outlays: https://fred.stlouisfed.org/series/FYONGDA188S</a:t>
            </a:r>
            <a:endParaRPr lang="en-US" b="0" dirty="0" smtClean="0">
              <a:effectLst/>
            </a:endParaRPr>
          </a:p>
          <a:p>
            <a:pPr rtl="0"/>
            <a:r>
              <a:rPr lang="en-US" sz="1200" b="0" i="0" u="none" strike="noStrike" kern="1200" dirty="0" smtClean="0">
                <a:solidFill>
                  <a:schemeClr val="tx1"/>
                </a:solidFill>
                <a:effectLst/>
                <a:latin typeface="+mn-lt"/>
                <a:ea typeface="+mn-ea"/>
                <a:cs typeface="+mn-cs"/>
              </a:rPr>
              <a:t>Surplus: https://fred.stlouisfed.org/series/FYFSGDA188S</a:t>
            </a:r>
          </a:p>
          <a:p>
            <a:pPr rtl="0"/>
            <a:r>
              <a:rPr lang="en-US" sz="1200" b="0" i="0" u="none" strike="noStrike" kern="1200" dirty="0" smtClean="0">
                <a:solidFill>
                  <a:schemeClr val="tx1"/>
                </a:solidFill>
                <a:effectLst/>
                <a:latin typeface="+mn-lt"/>
                <a:ea typeface="+mn-ea"/>
                <a:cs typeface="+mn-cs"/>
              </a:rPr>
              <a:t>Update: 3/1/2022</a:t>
            </a:r>
            <a:endParaRPr lang="en-US" b="0" dirty="0" smtClean="0">
              <a:effectLst/>
            </a:endParaRPr>
          </a:p>
        </p:txBody>
      </p:sp>
      <p:sp>
        <p:nvSpPr>
          <p:cNvPr id="4" name="Slide Number Placeholder 3"/>
          <p:cNvSpPr>
            <a:spLocks noGrp="1"/>
          </p:cNvSpPr>
          <p:nvPr>
            <p:ph type="sldNum" sz="quarter" idx="10"/>
          </p:nvPr>
        </p:nvSpPr>
        <p:spPr/>
        <p:txBody>
          <a:bodyPr/>
          <a:lstStyle/>
          <a:p>
            <a:fld id="{EABCC90A-5B2B-4FCC-BE8F-F5833ADB8AC0}" type="slidenum">
              <a:rPr lang="en-US" altLang="en-US" smtClean="0"/>
              <a:pPr/>
              <a:t>60</a:t>
            </a:fld>
            <a:endParaRPr lang="en-US" altLang="en-US"/>
          </a:p>
        </p:txBody>
      </p:sp>
    </p:spTree>
    <p:extLst>
      <p:ext uri="{BB962C8B-B14F-4D97-AF65-F5344CB8AC3E}">
        <p14:creationId xmlns:p14="http://schemas.microsoft.com/office/powerpoint/2010/main" val="274522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Downloaded from https://fred.stlouisfed.org/series/FYFSD on 3/1/2022. The years are fiscal years, which begin on October 1 and end on September</a:t>
            </a:r>
            <a:r>
              <a:rPr lang="en-US" baseline="0" dirty="0" smtClean="0"/>
              <a:t> 30.</a:t>
            </a:r>
            <a:endParaRPr lang="en-US" dirty="0"/>
          </a:p>
        </p:txBody>
      </p:sp>
      <p:sp>
        <p:nvSpPr>
          <p:cNvPr id="4" name="Slide Number Placeholder 3"/>
          <p:cNvSpPr>
            <a:spLocks noGrp="1"/>
          </p:cNvSpPr>
          <p:nvPr>
            <p:ph type="sldNum" sz="quarter" idx="10"/>
          </p:nvPr>
        </p:nvSpPr>
        <p:spPr/>
        <p:txBody>
          <a:bodyPr/>
          <a:lstStyle/>
          <a:p>
            <a:fld id="{8B81DF3C-1564-4078-8979-7AC24B508510}" type="slidenum">
              <a:rPr lang="en-US" smtClean="0"/>
              <a:t>61</a:t>
            </a:fld>
            <a:endParaRPr lang="en-US"/>
          </a:p>
        </p:txBody>
      </p:sp>
    </p:spTree>
    <p:extLst>
      <p:ext uri="{BB962C8B-B14F-4D97-AF65-F5344CB8AC3E}">
        <p14:creationId xmlns:p14="http://schemas.microsoft.com/office/powerpoint/2010/main" val="3353397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Downloaded from https://fred.stlouisfed.org/series/FYFSDFYGDP on 3/1/2022. The years are fiscal years, which begin on October 1 and end on September</a:t>
            </a:r>
            <a:r>
              <a:rPr lang="en-US" baseline="0" dirty="0" smtClean="0"/>
              <a:t> 30.</a:t>
            </a:r>
            <a:endParaRPr lang="en-US" dirty="0" smtClean="0"/>
          </a:p>
        </p:txBody>
      </p:sp>
      <p:sp>
        <p:nvSpPr>
          <p:cNvPr id="4" name="Slide Number Placeholder 3"/>
          <p:cNvSpPr>
            <a:spLocks noGrp="1"/>
          </p:cNvSpPr>
          <p:nvPr>
            <p:ph type="sldNum" sz="quarter" idx="10"/>
          </p:nvPr>
        </p:nvSpPr>
        <p:spPr/>
        <p:txBody>
          <a:bodyPr/>
          <a:lstStyle/>
          <a:p>
            <a:fld id="{8B81DF3C-1564-4078-8979-7AC24B508510}" type="slidenum">
              <a:rPr lang="en-US" smtClean="0"/>
              <a:t>62</a:t>
            </a:fld>
            <a:endParaRPr lang="en-US"/>
          </a:p>
        </p:txBody>
      </p:sp>
    </p:spTree>
    <p:extLst>
      <p:ext uri="{BB962C8B-B14F-4D97-AF65-F5344CB8AC3E}">
        <p14:creationId xmlns:p14="http://schemas.microsoft.com/office/powerpoint/2010/main" val="2249487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28600" y="4191000"/>
            <a:ext cx="6324600" cy="4648200"/>
          </a:xfrm>
        </p:spPr>
        <p:txBody>
          <a:bodyPr>
            <a:normAutofit fontScale="92500"/>
          </a:bodyPr>
          <a:lstStyle/>
          <a:p>
            <a:pPr eaLnBrk="1" hangingPunct="1"/>
            <a:r>
              <a:rPr lang="en-US" sz="1150" dirty="0" smtClean="0"/>
              <a:t>The details below come from the case study ‘The history of U.S. government debt.’</a:t>
            </a:r>
          </a:p>
          <a:p>
            <a:pPr eaLnBrk="1" hangingPunct="1"/>
            <a:r>
              <a:rPr lang="en-US" sz="1150" dirty="0" smtClean="0"/>
              <a:t>Note that in recent years, debt/GDP is higher than at any time besides WW2, including all other wars.  </a:t>
            </a:r>
          </a:p>
          <a:p>
            <a:pPr eaLnBrk="1" hangingPunct="1"/>
            <a:r>
              <a:rPr lang="en-US" sz="1150" dirty="0" smtClean="0"/>
              <a:t>	From the beginning of this long time series until about 1980, the data show a clear pattern:  the debt-GDP ratio jumps up during wartime, and comes back down during peacetime.  (Also, the Great Depression caused revenues to plummet, and led to a rise in the debt ratio during the 1930s.)  </a:t>
            </a:r>
          </a:p>
          <a:p>
            <a:pPr eaLnBrk="1" hangingPunct="1"/>
            <a:r>
              <a:rPr lang="en-US" sz="1150" dirty="0" smtClean="0"/>
              <a:t>	There are two reasons why many economists believe it is appropriate to allow the debt ratio to climb during wars.  First, it allows the government to keep tax rates smooth over time.  Wars are expensive, and financing them solely with tax increases would be disruptive to the economy and would cause a substantial reduction in economic efficiency.  Second, debt finance shifts part of the cost of the war to future generations.  This is appropriate, one could argue, because future generations benefit when the government goes to war to defend the nation against foreign aggressors.  </a:t>
            </a:r>
          </a:p>
          <a:p>
            <a:pPr eaLnBrk="1" hangingPunct="1"/>
            <a:r>
              <a:rPr lang="en-US" sz="1150" dirty="0" smtClean="0"/>
              <a:t>	The pattern visible throughout most of history breaks down around 1980, when the debt ratio started climbing despite the lack of a major war.  This was due to the Reagan tax cuts, and growth in federal entitlement outlays during the 1980s.  </a:t>
            </a:r>
          </a:p>
          <a:p>
            <a:pPr eaLnBrk="1" hangingPunct="1"/>
            <a:r>
              <a:rPr lang="en-US" sz="1150" dirty="0" smtClean="0"/>
              <a:t>	From 1992 to 2000, the longest expansion on record plus a strong stock market in 1995–2000 led to a surge in revenues, the first budget surpluses in many years, and a declining debt-GDP ratio.  </a:t>
            </a:r>
          </a:p>
          <a:p>
            <a:pPr eaLnBrk="1" hangingPunct="1"/>
            <a:r>
              <a:rPr lang="en-US" sz="1150" dirty="0" smtClean="0"/>
              <a:t>	From 2001–2005, the ratio to start climbing again due to the Bush tax cuts, the 2001 recession, and the wars (Afghanistan, Iraq, and the War on Terror).  </a:t>
            </a:r>
          </a:p>
          <a:p>
            <a:pPr eaLnBrk="1" hangingPunct="1"/>
            <a:r>
              <a:rPr lang="en-US" sz="1150" dirty="0" smtClean="0"/>
              <a:t>	The ratio shoots up dramatically in 2008–2012 due to the financial crisis and recession. (increase in the debt-to-GDP ratio from 39% in 2008 to 70% in 2012. )</a:t>
            </a:r>
          </a:p>
          <a:p>
            <a:pPr eaLnBrk="1" hangingPunct="1"/>
            <a:r>
              <a:rPr lang="en-US" sz="1150" dirty="0" smtClean="0"/>
              <a:t>	After 2012, as the economy recovered, the budget deficits shrank, and the increases in the debt-to-GDP ratio became smaller</a:t>
            </a:r>
          </a:p>
          <a:p>
            <a:pPr eaLnBrk="1" hangingPunct="1"/>
            <a:endParaRPr lang="en-US" sz="1150" dirty="0" smtClean="0"/>
          </a:p>
          <a:p>
            <a:pPr eaLnBrk="1" hangingPunct="1"/>
            <a:r>
              <a:rPr lang="en-US" sz="1150" dirty="0" smtClean="0"/>
              <a:t>Sources:  Same as text</a:t>
            </a:r>
          </a:p>
          <a:p>
            <a:endParaRPr lang="en-US" sz="1150" dirty="0"/>
          </a:p>
        </p:txBody>
      </p:sp>
      <p:sp>
        <p:nvSpPr>
          <p:cNvPr id="4" name="Slide Number Placeholder 3"/>
          <p:cNvSpPr>
            <a:spLocks noGrp="1"/>
          </p:cNvSpPr>
          <p:nvPr>
            <p:ph type="sldNum" sz="quarter" idx="10"/>
          </p:nvPr>
        </p:nvSpPr>
        <p:spPr/>
        <p:txBody>
          <a:bodyPr/>
          <a:lstStyle/>
          <a:p>
            <a:fld id="{2CAF6792-DBE1-4461-97FA-F85A7B48814E}" type="slidenum">
              <a:rPr lang="en-US" smtClean="0"/>
              <a:t>63</a:t>
            </a:fld>
            <a:endParaRPr lang="en-US"/>
          </a:p>
        </p:txBody>
      </p:sp>
    </p:spTree>
    <p:extLst>
      <p:ext uri="{BB962C8B-B14F-4D97-AF65-F5344CB8AC3E}">
        <p14:creationId xmlns:p14="http://schemas.microsoft.com/office/powerpoint/2010/main" val="176474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Downloaded from </a:t>
            </a:r>
            <a:r>
              <a:rPr lang="en-US" dirty="0" smtClean="0">
                <a:hlinkClick r:id="rId3"/>
              </a:rPr>
              <a:t>http://research.stlouisfed.org/fred2/series/FYGFDPUN</a:t>
            </a:r>
            <a:r>
              <a:rPr lang="en-US" dirty="0" smtClean="0"/>
              <a:t> on 3/1/2022.</a:t>
            </a:r>
            <a:endParaRPr lang="en-US" dirty="0"/>
          </a:p>
        </p:txBody>
      </p:sp>
      <p:sp>
        <p:nvSpPr>
          <p:cNvPr id="4" name="Slide Number Placeholder 3"/>
          <p:cNvSpPr>
            <a:spLocks noGrp="1"/>
          </p:cNvSpPr>
          <p:nvPr>
            <p:ph type="sldNum" sz="quarter" idx="10"/>
          </p:nvPr>
        </p:nvSpPr>
        <p:spPr/>
        <p:txBody>
          <a:bodyPr/>
          <a:lstStyle/>
          <a:p>
            <a:fld id="{8B81DF3C-1564-4078-8979-7AC24B508510}" type="slidenum">
              <a:rPr lang="en-US" smtClean="0"/>
              <a:t>64</a:t>
            </a:fld>
            <a:endParaRPr lang="en-US"/>
          </a:p>
        </p:txBody>
      </p:sp>
    </p:spTree>
    <p:extLst>
      <p:ext uri="{BB962C8B-B14F-4D97-AF65-F5344CB8AC3E}">
        <p14:creationId xmlns:p14="http://schemas.microsoft.com/office/powerpoint/2010/main" val="2064864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17ED86A-9CED-4CAC-96C1-316E79C12D22}" type="datetimeFigureOut">
              <a:rPr lang="en-US"/>
              <a:pPr>
                <a:defRPr/>
              </a:pPr>
              <a:t>2/16/2023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4FB93C8-297E-48DD-9947-0CFF3614C39E}" type="slidenum">
              <a:rPr lang="en-US" altLang="en-US"/>
              <a:pPr/>
              <a:t>‹#›</a:t>
            </a:fld>
            <a:endParaRPr lang="en-US" altLang="en-US"/>
          </a:p>
        </p:txBody>
      </p:sp>
    </p:spTree>
    <p:extLst>
      <p:ext uri="{BB962C8B-B14F-4D97-AF65-F5344CB8AC3E}">
        <p14:creationId xmlns:p14="http://schemas.microsoft.com/office/powerpoint/2010/main" val="1342302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0E63698-6AB0-437B-B388-13684A8BBEF2}" type="datetimeFigureOut">
              <a:rPr lang="en-US"/>
              <a:pPr>
                <a:defRPr/>
              </a:pPr>
              <a:t>2/16/2023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D20446F-E698-4290-928F-8E937C1CFDC2}" type="slidenum">
              <a:rPr lang="en-US" altLang="en-US"/>
              <a:pPr/>
              <a:t>‹#›</a:t>
            </a:fld>
            <a:endParaRPr lang="en-US" altLang="en-US"/>
          </a:p>
        </p:txBody>
      </p:sp>
    </p:spTree>
    <p:extLst>
      <p:ext uri="{BB962C8B-B14F-4D97-AF65-F5344CB8AC3E}">
        <p14:creationId xmlns:p14="http://schemas.microsoft.com/office/powerpoint/2010/main" val="3390424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0A86D6F-0F89-4BC0-9FA4-3DE26BAD7E3F}" type="datetimeFigureOut">
              <a:rPr lang="en-US"/>
              <a:pPr>
                <a:defRPr/>
              </a:pPr>
              <a:t>2/16/2023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BF0765F-DFC9-4AB4-8760-02AE7E93220A}" type="slidenum">
              <a:rPr lang="en-US" altLang="en-US"/>
              <a:pPr/>
              <a:t>‹#›</a:t>
            </a:fld>
            <a:endParaRPr lang="en-US" altLang="en-US"/>
          </a:p>
        </p:txBody>
      </p:sp>
    </p:spTree>
    <p:extLst>
      <p:ext uri="{BB962C8B-B14F-4D97-AF65-F5344CB8AC3E}">
        <p14:creationId xmlns:p14="http://schemas.microsoft.com/office/powerpoint/2010/main" val="19542686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1"/>
                </a:solidFill>
              </a:defRPr>
            </a:lvl1pPr>
          </a:lstStyle>
          <a:p>
            <a:r>
              <a:rPr lang="en-US" dirty="0" smtClean="0"/>
              <a:t>Click to edit Master title style</a:t>
            </a:r>
            <a:endParaRPr lang="en-US" dirty="0"/>
          </a:p>
        </p:txBody>
      </p:sp>
      <p:sp>
        <p:nvSpPr>
          <p:cNvPr id="6" name="Text Placeholder 5"/>
          <p:cNvSpPr>
            <a:spLocks noGrp="1"/>
          </p:cNvSpPr>
          <p:nvPr>
            <p:ph type="body" sz="quarter" idx="12"/>
          </p:nvPr>
        </p:nvSpPr>
        <p:spPr>
          <a:xfrm>
            <a:off x="7247467" y="901700"/>
            <a:ext cx="4487333" cy="4826000"/>
          </a:xfrm>
        </p:spPr>
        <p:txBody>
          <a:bodyPr/>
          <a:lstStyle>
            <a:lvl1pPr marL="0" indent="0" algn="l">
              <a:spcBef>
                <a:spcPts val="0"/>
              </a:spcBef>
              <a:defRPr sz="1600"/>
            </a:lvl1pPr>
          </a:lstStyle>
          <a:p>
            <a:pPr lvl="0"/>
            <a:r>
              <a:rPr lang="en-US" dirty="0" smtClean="0"/>
              <a:t>Click to edit Master text styles</a:t>
            </a:r>
          </a:p>
        </p:txBody>
      </p:sp>
      <p:sp>
        <p:nvSpPr>
          <p:cNvPr id="4" name="Rectangle 13"/>
          <p:cNvSpPr>
            <a:spLocks noGrp="1" noChangeArrowheads="1"/>
          </p:cNvSpPr>
          <p:nvPr>
            <p:ph type="sldNum" sz="quarter" idx="13"/>
          </p:nvPr>
        </p:nvSpPr>
        <p:spPr>
          <a:ln/>
        </p:spPr>
        <p:txBody>
          <a:bodyPr/>
          <a:lstStyle>
            <a:lvl1pPr>
              <a:defRPr/>
            </a:lvl1pPr>
          </a:lstStyle>
          <a:p>
            <a:pPr>
              <a:defRPr/>
            </a:pPr>
            <a:fld id="{2F37425F-5E17-4209-B948-B5CE2119E408}" type="slidenum">
              <a:rPr lang="en-US"/>
              <a:pPr>
                <a:defRPr/>
              </a:pPr>
              <a:t>‹#›</a:t>
            </a:fld>
            <a:endParaRPr lang="en-US" dirty="0"/>
          </a:p>
        </p:txBody>
      </p:sp>
      <p:sp>
        <p:nvSpPr>
          <p:cNvPr id="5" name="Footer Placeholder 4"/>
          <p:cNvSpPr>
            <a:spLocks noGrp="1"/>
          </p:cNvSpPr>
          <p:nvPr>
            <p:ph type="ftr" sz="quarter" idx="14"/>
          </p:nvPr>
        </p:nvSpPr>
        <p:spPr/>
        <p:txBody>
          <a:bodyPr/>
          <a:lstStyle>
            <a:lvl1pPr>
              <a:defRPr/>
            </a:lvl1pPr>
          </a:lstStyle>
          <a:p>
            <a:pPr>
              <a:defRPr/>
            </a:pPr>
            <a:r>
              <a:rPr lang="en-US" dirty="0" smtClean="0">
                <a:solidFill>
                  <a:srgbClr val="000000"/>
                </a:solidFill>
              </a:rPr>
              <a:t>© 2018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endParaRPr lang="en-US" dirty="0">
              <a:solidFill>
                <a:srgbClr val="000000"/>
              </a:solidFill>
            </a:endParaRPr>
          </a:p>
        </p:txBody>
      </p:sp>
    </p:spTree>
    <p:extLst>
      <p:ext uri="{BB962C8B-B14F-4D97-AF65-F5344CB8AC3E}">
        <p14:creationId xmlns:p14="http://schemas.microsoft.com/office/powerpoint/2010/main" val="366661026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188BE8D-E8A6-4B46-BC87-005EFF307E80}" type="datetimeFigureOut">
              <a:rPr lang="en-US"/>
              <a:pPr>
                <a:defRPr/>
              </a:pPr>
              <a:t>2/16/2023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E85B06D-CE67-430B-9A28-77E2DD65FF6C}" type="slidenum">
              <a:rPr lang="en-US" altLang="en-US"/>
              <a:pPr/>
              <a:t>‹#›</a:t>
            </a:fld>
            <a:endParaRPr lang="en-US" altLang="en-US"/>
          </a:p>
        </p:txBody>
      </p:sp>
    </p:spTree>
    <p:extLst>
      <p:ext uri="{BB962C8B-B14F-4D97-AF65-F5344CB8AC3E}">
        <p14:creationId xmlns:p14="http://schemas.microsoft.com/office/powerpoint/2010/main" val="3887931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C02D151-88E2-4BFE-805E-B56AABF30ACB}" type="datetimeFigureOut">
              <a:rPr lang="en-US"/>
              <a:pPr>
                <a:defRPr/>
              </a:pPr>
              <a:t>2/16/2023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A2500FA-3353-4C53-8880-C13B4CCC6338}" type="slidenum">
              <a:rPr lang="en-US" altLang="en-US"/>
              <a:pPr/>
              <a:t>‹#›</a:t>
            </a:fld>
            <a:endParaRPr lang="en-US" altLang="en-US"/>
          </a:p>
        </p:txBody>
      </p:sp>
    </p:spTree>
    <p:extLst>
      <p:ext uri="{BB962C8B-B14F-4D97-AF65-F5344CB8AC3E}">
        <p14:creationId xmlns:p14="http://schemas.microsoft.com/office/powerpoint/2010/main" val="3351054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EBBB56B-7566-41DE-8802-51C91B04BC9D}" type="datetimeFigureOut">
              <a:rPr lang="en-US"/>
              <a:pPr>
                <a:defRPr/>
              </a:pPr>
              <a:t>2/16/2023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1C1B199-1FB3-458C-846D-5D535EBF8946}" type="slidenum">
              <a:rPr lang="en-US" altLang="en-US"/>
              <a:pPr/>
              <a:t>‹#›</a:t>
            </a:fld>
            <a:endParaRPr lang="en-US" altLang="en-US"/>
          </a:p>
        </p:txBody>
      </p:sp>
    </p:spTree>
    <p:extLst>
      <p:ext uri="{BB962C8B-B14F-4D97-AF65-F5344CB8AC3E}">
        <p14:creationId xmlns:p14="http://schemas.microsoft.com/office/powerpoint/2010/main" val="3769921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5A9CB35-85AD-4034-B171-B7AEF0540115}" type="datetimeFigureOut">
              <a:rPr lang="en-US"/>
              <a:pPr>
                <a:defRPr/>
              </a:pPr>
              <a:t>2/16/2023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5ECBAB47-D20F-4F56-A17F-959D9CBD7E6C}" type="slidenum">
              <a:rPr lang="en-US" altLang="en-US"/>
              <a:pPr/>
              <a:t>‹#›</a:t>
            </a:fld>
            <a:endParaRPr lang="en-US" altLang="en-US"/>
          </a:p>
        </p:txBody>
      </p:sp>
    </p:spTree>
    <p:extLst>
      <p:ext uri="{BB962C8B-B14F-4D97-AF65-F5344CB8AC3E}">
        <p14:creationId xmlns:p14="http://schemas.microsoft.com/office/powerpoint/2010/main" val="3562181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9FF9066-1DA9-45F4-AA1E-1F1C0057F0A2}" type="datetimeFigureOut">
              <a:rPr lang="en-US"/>
              <a:pPr>
                <a:defRPr/>
              </a:pPr>
              <a:t>2/16/2023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6B8E6C98-F76E-4267-8C99-C0B6A2AAAA03}" type="slidenum">
              <a:rPr lang="en-US" altLang="en-US"/>
              <a:pPr/>
              <a:t>‹#›</a:t>
            </a:fld>
            <a:endParaRPr lang="en-US" altLang="en-US"/>
          </a:p>
        </p:txBody>
      </p:sp>
    </p:spTree>
    <p:extLst>
      <p:ext uri="{BB962C8B-B14F-4D97-AF65-F5344CB8AC3E}">
        <p14:creationId xmlns:p14="http://schemas.microsoft.com/office/powerpoint/2010/main" val="3946290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BA4A9D9-1279-4976-A527-91D953955FAD}" type="datetimeFigureOut">
              <a:rPr lang="en-US"/>
              <a:pPr>
                <a:defRPr/>
              </a:pPr>
              <a:t>2/16/2023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3F79CFD6-A317-44A8-A4A3-E366F872E26B}" type="slidenum">
              <a:rPr lang="en-US" altLang="en-US"/>
              <a:pPr/>
              <a:t>‹#›</a:t>
            </a:fld>
            <a:endParaRPr lang="en-US" altLang="en-US"/>
          </a:p>
        </p:txBody>
      </p:sp>
    </p:spTree>
    <p:extLst>
      <p:ext uri="{BB962C8B-B14F-4D97-AF65-F5344CB8AC3E}">
        <p14:creationId xmlns:p14="http://schemas.microsoft.com/office/powerpoint/2010/main" val="2312851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C131CAB-CB5B-410B-BD98-743BFCBCD93A}" type="datetimeFigureOut">
              <a:rPr lang="en-US"/>
              <a:pPr>
                <a:defRPr/>
              </a:pPr>
              <a:t>2/16/2023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1DCACC1-A3B2-42F1-9D46-694EAB180A27}" type="slidenum">
              <a:rPr lang="en-US" altLang="en-US"/>
              <a:pPr/>
              <a:t>‹#›</a:t>
            </a:fld>
            <a:endParaRPr lang="en-US" altLang="en-US"/>
          </a:p>
        </p:txBody>
      </p:sp>
    </p:spTree>
    <p:extLst>
      <p:ext uri="{BB962C8B-B14F-4D97-AF65-F5344CB8AC3E}">
        <p14:creationId xmlns:p14="http://schemas.microsoft.com/office/powerpoint/2010/main" val="151281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08363EF-5932-4DDB-BD75-00C05C6F5897}" type="datetimeFigureOut">
              <a:rPr lang="en-US"/>
              <a:pPr>
                <a:defRPr/>
              </a:pPr>
              <a:t>2/16/2023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6AEF7A2-D24E-46D3-BD02-F5C3B01EFD10}" type="slidenum">
              <a:rPr lang="en-US" altLang="en-US"/>
              <a:pPr/>
              <a:t>‹#›</a:t>
            </a:fld>
            <a:endParaRPr lang="en-US" altLang="en-US"/>
          </a:p>
        </p:txBody>
      </p:sp>
    </p:spTree>
    <p:extLst>
      <p:ext uri="{BB962C8B-B14F-4D97-AF65-F5344CB8AC3E}">
        <p14:creationId xmlns:p14="http://schemas.microsoft.com/office/powerpoint/2010/main" val="934397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2B84719-1337-4083-84F9-1A1F30FA6EDF}" type="datetimeFigureOut">
              <a:rPr lang="en-US"/>
              <a:pPr>
                <a:defRPr/>
              </a:pPr>
              <a:t>2/16/2023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68B9C7F-DEA6-4E4B-A2BF-9BF493648B0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up)">
                                      <p:cBhvr>
                                        <p:cTn id="18" dur="500"/>
                                        <p:tgtEl>
                                          <p:spTgt spid="3">
                                            <p:txEl>
                                              <p:pRg st="3" end="3"/>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up)">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autoUpdateAnimBg="0">
        <p:tmplLst>
          <p:tmpl lvl="1">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2">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3">
            <p:tnLst>
              <p:par>
                <p:cTn presetID="22" presetClass="entr" presetSubtype="1"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4">
            <p:tnLst>
              <p:par>
                <p:cTn presetID="22" presetClass="entr" presetSubtype="1"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5">
            <p:tnLst>
              <p:par>
                <p:cTn presetID="22" presetClass="entr" presetSubtype="1"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Lst>
      </p:bldP>
    </p:bld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56.xml"/><Relationship Id="rId5" Type="http://schemas.openxmlformats.org/officeDocument/2006/relationships/slide" Target="slide44.xml"/><Relationship Id="rId4" Type="http://schemas.openxmlformats.org/officeDocument/2006/relationships/slide" Target="slide2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3" Type="http://schemas.openxmlformats.org/officeDocument/2006/relationships/hyperlink" Target="https://fred.stlouisfed.org/series/FYFS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62.xml.rels><?xml version="1.0" encoding="UTF-8" standalone="yes"?>
<Relationships xmlns="http://schemas.openxmlformats.org/package/2006/relationships"><Relationship Id="rId3" Type="http://schemas.openxmlformats.org/officeDocument/2006/relationships/hyperlink" Target="https://fred.stlouisfed.org/series/FYFSDFYGDP"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6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3" Type="http://schemas.openxmlformats.org/officeDocument/2006/relationships/hyperlink" Target="https://fred.stlouisfed.org/series/FYGFGDQ188S"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6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4"/>
          <p:cNvSpPr>
            <a:spLocks noGrp="1" noChangeArrowheads="1"/>
          </p:cNvSpPr>
          <p:nvPr>
            <p:ph type="ctrTitle"/>
          </p:nvPr>
        </p:nvSpPr>
        <p:spPr/>
        <p:txBody>
          <a:bodyPr/>
          <a:lstStyle/>
          <a:p>
            <a:pPr eaLnBrk="1" hangingPunct="1"/>
            <a:r>
              <a:rPr lang="en-US" altLang="en-US" smtClean="0"/>
              <a:t>8</a:t>
            </a:r>
          </a:p>
        </p:txBody>
      </p:sp>
      <p:sp>
        <p:nvSpPr>
          <p:cNvPr id="13315" name="Rectangle 5"/>
          <p:cNvSpPr>
            <a:spLocks noGrp="1" noChangeArrowheads="1"/>
          </p:cNvSpPr>
          <p:nvPr>
            <p:ph type="subTitle" idx="1"/>
          </p:nvPr>
        </p:nvSpPr>
        <p:spPr/>
        <p:txBody>
          <a:bodyPr rtlCol="0">
            <a:normAutofit/>
          </a:bodyPr>
          <a:lstStyle/>
          <a:p>
            <a:pPr eaLnBrk="1" fontAlgn="auto" hangingPunct="1">
              <a:spcAft>
                <a:spcPts val="0"/>
              </a:spcAft>
              <a:defRPr/>
            </a:pPr>
            <a:r>
              <a:rPr lang="en-US" altLang="en-US" smtClean="0"/>
              <a:t>Saving, Investment, and the Financial System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rtlCol="0">
            <a:normAutofit/>
          </a:bodyPr>
          <a:lstStyle/>
          <a:p>
            <a:pPr eaLnBrk="1" fontAlgn="auto" hangingPunct="1">
              <a:spcAft>
                <a:spcPts val="0"/>
              </a:spcAft>
              <a:defRPr/>
            </a:pPr>
            <a:r>
              <a:rPr lang="en-US" altLang="en-US" smtClean="0"/>
              <a:t>Financial Institutions In The U.S. Economy</a:t>
            </a:r>
            <a:endParaRPr lang="en-US" altLang="en-US" smtClean="0">
              <a:latin typeface="Tahoma" pitchFamily="34" charset="0"/>
            </a:endParaRPr>
          </a:p>
        </p:txBody>
      </p:sp>
      <p:sp>
        <p:nvSpPr>
          <p:cNvPr id="7171" name="Rectangle 3"/>
          <p:cNvSpPr>
            <a:spLocks noGrp="1" noChangeArrowheads="1"/>
          </p:cNvSpPr>
          <p:nvPr>
            <p:ph idx="1"/>
          </p:nvPr>
        </p:nvSpPr>
        <p:spPr/>
        <p:txBody>
          <a:bodyPr/>
          <a:lstStyle/>
          <a:p>
            <a:pPr eaLnBrk="1" hangingPunct="1">
              <a:buClr>
                <a:srgbClr val="000000"/>
              </a:buClr>
            </a:pPr>
            <a:r>
              <a:rPr lang="en-US" altLang="en-US" i="1" smtClean="0">
                <a:solidFill>
                  <a:srgbClr val="25A9A6"/>
                </a:solidFill>
              </a:rPr>
              <a:t>Financial markets </a:t>
            </a:r>
            <a:r>
              <a:rPr lang="en-US" altLang="en-US" smtClean="0"/>
              <a:t>are the institutions through which savers can </a:t>
            </a:r>
            <a:r>
              <a:rPr lang="en-US" altLang="en-US" i="1" smtClean="0"/>
              <a:t>directly</a:t>
            </a:r>
            <a:r>
              <a:rPr lang="en-US" altLang="en-US" smtClean="0"/>
              <a:t> provide funds to borrowers.</a:t>
            </a:r>
          </a:p>
          <a:p>
            <a:pPr eaLnBrk="1" hangingPunct="1">
              <a:buClr>
                <a:srgbClr val="000000"/>
              </a:buClr>
            </a:pPr>
            <a:r>
              <a:rPr lang="en-US" altLang="en-US" i="1" smtClean="0">
                <a:solidFill>
                  <a:srgbClr val="25A9A6"/>
                </a:solidFill>
              </a:rPr>
              <a:t>Financial intermediaries </a:t>
            </a:r>
            <a:r>
              <a:rPr lang="en-US" altLang="en-US" smtClean="0"/>
              <a:t>are financial institutions through which savers can </a:t>
            </a:r>
            <a:r>
              <a:rPr lang="en-US" altLang="en-US" i="1" smtClean="0"/>
              <a:t>indirectly</a:t>
            </a:r>
            <a:r>
              <a:rPr lang="en-US" altLang="en-US" smtClean="0"/>
              <a:t> provide funds to borrowers.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rtlCol="0">
            <a:normAutofit/>
          </a:bodyPr>
          <a:lstStyle/>
          <a:p>
            <a:pPr eaLnBrk="1" fontAlgn="auto" hangingPunct="1">
              <a:spcAft>
                <a:spcPts val="0"/>
              </a:spcAft>
              <a:defRPr/>
            </a:pPr>
            <a:r>
              <a:rPr lang="en-US" altLang="en-US" smtClean="0"/>
              <a:t>Financial Institutions In The U.S. Economy</a:t>
            </a:r>
            <a:endParaRPr lang="en-US" altLang="en-US" smtClean="0">
              <a:latin typeface="Tahoma" pitchFamily="34" charset="0"/>
            </a:endParaRPr>
          </a:p>
        </p:txBody>
      </p:sp>
      <p:sp>
        <p:nvSpPr>
          <p:cNvPr id="8195" name="Rectangle 3"/>
          <p:cNvSpPr>
            <a:spLocks noGrp="1" noChangeArrowheads="1"/>
          </p:cNvSpPr>
          <p:nvPr>
            <p:ph idx="1"/>
          </p:nvPr>
        </p:nvSpPr>
        <p:spPr/>
        <p:txBody>
          <a:bodyPr/>
          <a:lstStyle/>
          <a:p>
            <a:pPr eaLnBrk="1" hangingPunct="1"/>
            <a:r>
              <a:rPr lang="en-US" altLang="en-US" smtClean="0"/>
              <a:t>Financial Markets</a:t>
            </a:r>
          </a:p>
          <a:p>
            <a:pPr lvl="1" eaLnBrk="1" hangingPunct="1"/>
            <a:r>
              <a:rPr lang="en-US" altLang="en-US" smtClean="0"/>
              <a:t>Stock Market</a:t>
            </a:r>
          </a:p>
          <a:p>
            <a:pPr lvl="1" eaLnBrk="1" hangingPunct="1"/>
            <a:r>
              <a:rPr lang="en-US" altLang="en-US" smtClean="0"/>
              <a:t>Bond Market</a:t>
            </a:r>
          </a:p>
          <a:p>
            <a:pPr eaLnBrk="1" hangingPunct="1"/>
            <a:r>
              <a:rPr lang="en-US" altLang="en-US" smtClean="0"/>
              <a:t>Financial Intermediaries</a:t>
            </a:r>
          </a:p>
          <a:p>
            <a:pPr lvl="1" eaLnBrk="1" hangingPunct="1"/>
            <a:r>
              <a:rPr lang="en-US" altLang="en-US" smtClean="0"/>
              <a:t>Banks</a:t>
            </a:r>
          </a:p>
          <a:p>
            <a:pPr lvl="1" eaLnBrk="1" hangingPunct="1"/>
            <a:r>
              <a:rPr lang="en-US" altLang="en-US" smtClean="0"/>
              <a:t>Mutual Funds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Financial Markets</a:t>
            </a:r>
          </a:p>
        </p:txBody>
      </p:sp>
      <p:sp>
        <p:nvSpPr>
          <p:cNvPr id="20483" name="Rectangle 3"/>
          <p:cNvSpPr>
            <a:spLocks noGrp="1" noChangeArrowheads="1"/>
          </p:cNvSpPr>
          <p:nvPr>
            <p:ph idx="1"/>
          </p:nvPr>
        </p:nvSpPr>
        <p:spPr/>
        <p:txBody>
          <a:bodyPr rtlCol="0">
            <a:normAutofit/>
          </a:bodyPr>
          <a:lstStyle/>
          <a:p>
            <a:pPr eaLnBrk="1" fontAlgn="auto" hangingPunct="1">
              <a:spcAft>
                <a:spcPts val="0"/>
              </a:spcAft>
              <a:defRPr/>
            </a:pPr>
            <a:r>
              <a:rPr lang="en-US" altLang="en-US" dirty="0" smtClean="0"/>
              <a:t>The Bond Market</a:t>
            </a:r>
            <a:endParaRPr lang="en-US" altLang="en-US" dirty="0" smtClean="0">
              <a:latin typeface="Tahoma" pitchFamily="34" charset="0"/>
            </a:endParaRPr>
          </a:p>
          <a:p>
            <a:pPr lvl="1" eaLnBrk="1" fontAlgn="auto" hangingPunct="1">
              <a:spcAft>
                <a:spcPts val="0"/>
              </a:spcAft>
              <a:buClr>
                <a:srgbClr val="000000"/>
              </a:buClr>
              <a:defRPr/>
            </a:pPr>
            <a:r>
              <a:rPr lang="en-US" altLang="en-US" dirty="0" smtClean="0"/>
              <a:t>A </a:t>
            </a:r>
            <a:r>
              <a:rPr lang="en-US" altLang="en-US" i="1" dirty="0" smtClean="0">
                <a:solidFill>
                  <a:srgbClr val="25A9A6"/>
                </a:solidFill>
              </a:rPr>
              <a:t>bond </a:t>
            </a:r>
            <a:r>
              <a:rPr lang="en-US" altLang="en-US" dirty="0" smtClean="0"/>
              <a:t>is a certificate of indebtedness that</a:t>
            </a:r>
            <a:br>
              <a:rPr lang="en-US" altLang="en-US" dirty="0" smtClean="0"/>
            </a:br>
            <a:r>
              <a:rPr lang="en-US" altLang="en-US" dirty="0" smtClean="0"/>
              <a:t>specifies obligations of the borrower to </a:t>
            </a:r>
            <a:br>
              <a:rPr lang="en-US" altLang="en-US" dirty="0" smtClean="0"/>
            </a:br>
            <a:r>
              <a:rPr lang="en-US" altLang="en-US" dirty="0" smtClean="0"/>
              <a:t>the holder of the bond.</a:t>
            </a:r>
          </a:p>
          <a:p>
            <a:pPr lvl="1" eaLnBrk="1" fontAlgn="auto" hangingPunct="1">
              <a:spcAft>
                <a:spcPts val="0"/>
              </a:spcAft>
              <a:defRPr/>
            </a:pPr>
            <a:r>
              <a:rPr lang="en-US" altLang="en-US" dirty="0"/>
              <a:t>The sale of </a:t>
            </a:r>
            <a:r>
              <a:rPr lang="en-US" altLang="en-US" dirty="0" smtClean="0"/>
              <a:t>bonds </a:t>
            </a:r>
            <a:r>
              <a:rPr lang="en-US" altLang="en-US" dirty="0"/>
              <a:t>to raise money is called </a:t>
            </a:r>
            <a:r>
              <a:rPr lang="en-US" altLang="en-US" i="1" dirty="0" smtClean="0"/>
              <a:t>debt </a:t>
            </a:r>
            <a:r>
              <a:rPr lang="en-US" altLang="en-US" i="1" dirty="0"/>
              <a:t>financing.</a:t>
            </a:r>
            <a:endParaRPr lang="en-US" alt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Financial Markets</a:t>
            </a:r>
          </a:p>
        </p:txBody>
      </p:sp>
      <p:sp>
        <p:nvSpPr>
          <p:cNvPr id="20483" name="Rectangle 3"/>
          <p:cNvSpPr>
            <a:spLocks noGrp="1" noChangeArrowheads="1"/>
          </p:cNvSpPr>
          <p:nvPr>
            <p:ph idx="1"/>
          </p:nvPr>
        </p:nvSpPr>
        <p:spPr/>
        <p:txBody>
          <a:bodyPr rtlCol="0">
            <a:normAutofit/>
          </a:bodyPr>
          <a:lstStyle/>
          <a:p>
            <a:pPr eaLnBrk="1" fontAlgn="auto" hangingPunct="1">
              <a:spcAft>
                <a:spcPts val="0"/>
              </a:spcAft>
              <a:defRPr/>
            </a:pPr>
            <a:r>
              <a:rPr lang="en-US" altLang="en-US" dirty="0" smtClean="0"/>
              <a:t>The Bond Market</a:t>
            </a:r>
            <a:endParaRPr lang="en-US" altLang="en-US" dirty="0" smtClean="0">
              <a:latin typeface="Tahoma" pitchFamily="34" charset="0"/>
            </a:endParaRPr>
          </a:p>
          <a:p>
            <a:pPr lvl="1" eaLnBrk="1" fontAlgn="auto" hangingPunct="1">
              <a:spcAft>
                <a:spcPts val="0"/>
              </a:spcAft>
              <a:defRPr/>
            </a:pPr>
            <a:r>
              <a:rPr lang="en-US" altLang="en-US" dirty="0" smtClean="0"/>
              <a:t>Characteristics of a Bond</a:t>
            </a:r>
            <a:endParaRPr lang="en-US" altLang="en-US" dirty="0" smtClean="0">
              <a:latin typeface="Tahoma" pitchFamily="34" charset="0"/>
            </a:endParaRPr>
          </a:p>
          <a:p>
            <a:pPr marL="1085850" lvl="2" eaLnBrk="1" fontAlgn="auto" hangingPunct="1">
              <a:spcAft>
                <a:spcPts val="0"/>
              </a:spcAft>
              <a:defRPr/>
            </a:pPr>
            <a:r>
              <a:rPr lang="en-US" altLang="en-US" i="1" dirty="0" smtClean="0"/>
              <a:t>Term</a:t>
            </a:r>
            <a:r>
              <a:rPr lang="en-US" altLang="en-US" dirty="0" smtClean="0"/>
              <a:t>:  The length of time until the bond matures.</a:t>
            </a:r>
          </a:p>
          <a:p>
            <a:pPr marL="1085850" lvl="2" eaLnBrk="1" fontAlgn="auto" hangingPunct="1">
              <a:spcAft>
                <a:spcPts val="0"/>
              </a:spcAft>
              <a:defRPr/>
            </a:pPr>
            <a:r>
              <a:rPr lang="en-US" altLang="en-US" i="1" dirty="0" smtClean="0"/>
              <a:t>Credit Risk</a:t>
            </a:r>
            <a:r>
              <a:rPr lang="en-US" altLang="en-US" dirty="0" smtClean="0"/>
              <a:t>:  The probability that the borrower will fail to pay some of the interest or principal.</a:t>
            </a:r>
          </a:p>
          <a:p>
            <a:pPr marL="1085850" lvl="2" eaLnBrk="1" fontAlgn="auto" hangingPunct="1">
              <a:spcAft>
                <a:spcPts val="0"/>
              </a:spcAft>
              <a:defRPr/>
            </a:pPr>
            <a:r>
              <a:rPr lang="en-US" altLang="en-US" i="1" dirty="0" smtClean="0"/>
              <a:t>Tax Treatment</a:t>
            </a:r>
            <a:r>
              <a:rPr lang="en-US" altLang="en-US" dirty="0" smtClean="0"/>
              <a:t>:  The way in which the tax laws treat the interest on the bond.</a:t>
            </a:r>
          </a:p>
          <a:p>
            <a:pPr marL="1428750" lvl="3" eaLnBrk="1" fontAlgn="auto" hangingPunct="1">
              <a:spcAft>
                <a:spcPts val="0"/>
              </a:spcAft>
              <a:defRPr/>
            </a:pPr>
            <a:r>
              <a:rPr lang="en-US" altLang="en-US" dirty="0" smtClean="0"/>
              <a:t>Municipal bonds are federal tax exempt.</a:t>
            </a:r>
          </a:p>
        </p:txBody>
      </p:sp>
    </p:spTree>
    <p:extLst>
      <p:ext uri="{BB962C8B-B14F-4D97-AF65-F5344CB8AC3E}">
        <p14:creationId xmlns:p14="http://schemas.microsoft.com/office/powerpoint/2010/main" val="492886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t>Financial Markets </a:t>
            </a:r>
          </a:p>
        </p:txBody>
      </p:sp>
      <p:sp>
        <p:nvSpPr>
          <p:cNvPr id="21507" name="Rectangle 3"/>
          <p:cNvSpPr>
            <a:spLocks noGrp="1" noChangeArrowheads="1"/>
          </p:cNvSpPr>
          <p:nvPr>
            <p:ph idx="1"/>
          </p:nvPr>
        </p:nvSpPr>
        <p:spPr/>
        <p:txBody>
          <a:bodyPr rtlCol="0">
            <a:normAutofit/>
          </a:bodyPr>
          <a:lstStyle/>
          <a:p>
            <a:pPr eaLnBrk="1" fontAlgn="auto" hangingPunct="1">
              <a:spcAft>
                <a:spcPts val="0"/>
              </a:spcAft>
              <a:defRPr/>
            </a:pPr>
            <a:r>
              <a:rPr lang="en-US" altLang="en-US" dirty="0" smtClean="0"/>
              <a:t>The Stock Market</a:t>
            </a:r>
            <a:endParaRPr lang="en-US" altLang="en-US" dirty="0" smtClean="0">
              <a:latin typeface="Tahoma" pitchFamily="34" charset="0"/>
            </a:endParaRPr>
          </a:p>
          <a:p>
            <a:pPr lvl="1" eaLnBrk="1" fontAlgn="auto" hangingPunct="1">
              <a:spcAft>
                <a:spcPts val="0"/>
              </a:spcAft>
              <a:buClr>
                <a:srgbClr val="000000"/>
              </a:buClr>
              <a:defRPr/>
            </a:pPr>
            <a:r>
              <a:rPr lang="en-US" altLang="en-US" i="1" dirty="0" smtClean="0">
                <a:solidFill>
                  <a:srgbClr val="25A9A6"/>
                </a:solidFill>
              </a:rPr>
              <a:t>Stock </a:t>
            </a:r>
            <a:r>
              <a:rPr lang="en-US" altLang="en-US" dirty="0" smtClean="0"/>
              <a:t>represents a claim to partial ownership in a firm and is therefore, a claim to the profits that the firm makes.</a:t>
            </a:r>
          </a:p>
          <a:p>
            <a:pPr lvl="1" eaLnBrk="1" fontAlgn="auto" hangingPunct="1">
              <a:spcAft>
                <a:spcPts val="0"/>
              </a:spcAft>
              <a:defRPr/>
            </a:pPr>
            <a:r>
              <a:rPr lang="en-US" altLang="en-US" dirty="0" smtClean="0"/>
              <a:t>The sale of stock to raise money is called </a:t>
            </a:r>
            <a:r>
              <a:rPr lang="en-US" altLang="en-US" i="1" dirty="0" smtClean="0"/>
              <a:t>equity financing.</a:t>
            </a:r>
          </a:p>
          <a:p>
            <a:pPr lvl="2" eaLnBrk="1" fontAlgn="auto" hangingPunct="1">
              <a:spcAft>
                <a:spcPts val="0"/>
              </a:spcAft>
              <a:defRPr/>
            </a:pPr>
            <a:r>
              <a:rPr lang="en-US" altLang="en-US" dirty="0" smtClean="0"/>
              <a:t>Compared to bonds, stocks offer both higher risk and potentially higher returns.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Financial Markets </a:t>
            </a:r>
          </a:p>
        </p:txBody>
      </p:sp>
      <p:sp>
        <p:nvSpPr>
          <p:cNvPr id="11267" name="Rectangle 3"/>
          <p:cNvSpPr>
            <a:spLocks noGrp="1" noChangeArrowheads="1"/>
          </p:cNvSpPr>
          <p:nvPr>
            <p:ph idx="1"/>
          </p:nvPr>
        </p:nvSpPr>
        <p:spPr/>
        <p:txBody>
          <a:bodyPr/>
          <a:lstStyle/>
          <a:p>
            <a:pPr eaLnBrk="1" hangingPunct="1"/>
            <a:r>
              <a:rPr lang="en-US" altLang="en-US" dirty="0" smtClean="0"/>
              <a:t>The Stock Market</a:t>
            </a:r>
            <a:endParaRPr lang="en-US" altLang="en-US" dirty="0" smtClean="0">
              <a:latin typeface="Tahoma" panose="020B0604030504040204" pitchFamily="34" charset="0"/>
            </a:endParaRPr>
          </a:p>
          <a:p>
            <a:pPr lvl="1" eaLnBrk="1" fontAlgn="auto" hangingPunct="1">
              <a:spcAft>
                <a:spcPts val="0"/>
              </a:spcAft>
              <a:defRPr/>
            </a:pPr>
            <a:r>
              <a:rPr lang="en-US" altLang="en-US" dirty="0"/>
              <a:t>The most important stock exchanges in the United States are the New York Stock Exchange, the American Stock Exchange, and NASDAQ.</a:t>
            </a:r>
          </a:p>
          <a:p>
            <a:pPr lvl="1" eaLnBrk="1" hangingPunct="1"/>
            <a:r>
              <a:rPr lang="en-US" altLang="en-US" dirty="0" smtClean="0"/>
              <a:t>Most newspaper stock tables provide the following information:</a:t>
            </a:r>
          </a:p>
          <a:p>
            <a:pPr lvl="2" eaLnBrk="1" hangingPunct="1"/>
            <a:r>
              <a:rPr lang="en-US" altLang="en-US" dirty="0" smtClean="0"/>
              <a:t>Price (of a share)</a:t>
            </a:r>
          </a:p>
          <a:p>
            <a:pPr lvl="2" eaLnBrk="1" hangingPunct="1"/>
            <a:r>
              <a:rPr lang="en-US" altLang="en-US" dirty="0" smtClean="0"/>
              <a:t>Volume (number of shares sold)</a:t>
            </a:r>
          </a:p>
          <a:p>
            <a:pPr lvl="2" eaLnBrk="1" hangingPunct="1"/>
            <a:r>
              <a:rPr lang="en-US" altLang="en-US" dirty="0" smtClean="0"/>
              <a:t>Dividend (profits paid to stockholders)</a:t>
            </a:r>
          </a:p>
          <a:p>
            <a:pPr lvl="2" eaLnBrk="1" hangingPunct="1"/>
            <a:r>
              <a:rPr lang="en-US" altLang="en-US" dirty="0" smtClean="0"/>
              <a:t>Price-earnings ratio</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Financial Intermediaries</a:t>
            </a:r>
          </a:p>
        </p:txBody>
      </p:sp>
      <p:sp>
        <p:nvSpPr>
          <p:cNvPr id="12291" name="Rectangle 3"/>
          <p:cNvSpPr>
            <a:spLocks noGrp="1" noChangeArrowheads="1"/>
          </p:cNvSpPr>
          <p:nvPr>
            <p:ph idx="1"/>
          </p:nvPr>
        </p:nvSpPr>
        <p:spPr/>
        <p:txBody>
          <a:bodyPr/>
          <a:lstStyle/>
          <a:p>
            <a:pPr eaLnBrk="1" hangingPunct="1">
              <a:buClr>
                <a:srgbClr val="000000"/>
              </a:buClr>
            </a:pPr>
            <a:r>
              <a:rPr lang="en-US" altLang="en-US" i="1" smtClean="0">
                <a:solidFill>
                  <a:srgbClr val="25A9A6"/>
                </a:solidFill>
              </a:rPr>
              <a:t>Financial intermediaries </a:t>
            </a:r>
            <a:r>
              <a:rPr lang="en-US" altLang="en-US" smtClean="0"/>
              <a:t>are financial institutions through which savers can </a:t>
            </a:r>
            <a:r>
              <a:rPr lang="en-US" altLang="en-US" i="1" smtClean="0"/>
              <a:t>indirectly</a:t>
            </a:r>
            <a:r>
              <a:rPr lang="en-US" altLang="en-US" smtClean="0"/>
              <a:t> provide funds to borrowers.</a:t>
            </a:r>
          </a:p>
          <a:p>
            <a:pPr eaLnBrk="1" hangingPunct="1">
              <a:buClr>
                <a:srgbClr val="000000"/>
              </a:buClr>
            </a:pPr>
            <a:r>
              <a:rPr lang="en-US" altLang="en-US" smtClean="0"/>
              <a:t>Examples:</a:t>
            </a:r>
          </a:p>
          <a:p>
            <a:pPr lvl="1" eaLnBrk="1" hangingPunct="1">
              <a:buClr>
                <a:srgbClr val="000000"/>
              </a:buClr>
            </a:pPr>
            <a:r>
              <a:rPr lang="en-US" altLang="en-US" smtClean="0"/>
              <a:t>Banks</a:t>
            </a:r>
          </a:p>
          <a:p>
            <a:pPr lvl="1" eaLnBrk="1" hangingPunct="1">
              <a:buClr>
                <a:srgbClr val="000000"/>
              </a:buClr>
            </a:pPr>
            <a:r>
              <a:rPr lang="en-US" altLang="en-US" smtClean="0"/>
              <a:t>Mutual funds</a:t>
            </a:r>
          </a:p>
          <a:p>
            <a:pPr lvl="1" eaLnBrk="1" hangingPunct="1">
              <a:buClr>
                <a:srgbClr val="000000"/>
              </a:buClr>
            </a:pPr>
            <a:r>
              <a:rPr lang="en-US" altLang="en-US" smtClean="0"/>
              <a:t>Other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Financial Intermediaries</a:t>
            </a:r>
          </a:p>
        </p:txBody>
      </p:sp>
      <p:sp>
        <p:nvSpPr>
          <p:cNvPr id="13315" name="Rectangle 3"/>
          <p:cNvSpPr>
            <a:spLocks noGrp="1" noChangeArrowheads="1"/>
          </p:cNvSpPr>
          <p:nvPr>
            <p:ph idx="1"/>
          </p:nvPr>
        </p:nvSpPr>
        <p:spPr/>
        <p:txBody>
          <a:bodyPr/>
          <a:lstStyle/>
          <a:p>
            <a:pPr eaLnBrk="1" hangingPunct="1"/>
            <a:r>
              <a:rPr lang="en-US" altLang="en-US" smtClean="0"/>
              <a:t>Banks</a:t>
            </a:r>
            <a:endParaRPr lang="en-US" altLang="en-US" smtClean="0">
              <a:latin typeface="Tahoma" panose="020B0604030504040204" pitchFamily="34" charset="0"/>
            </a:endParaRPr>
          </a:p>
          <a:p>
            <a:pPr lvl="1" eaLnBrk="1" hangingPunct="1"/>
            <a:r>
              <a:rPr lang="en-US" altLang="en-US" smtClean="0"/>
              <a:t>take deposits from people who want to save and use the deposits to make loans to people who want to borrow.</a:t>
            </a:r>
          </a:p>
          <a:p>
            <a:pPr lvl="1" eaLnBrk="1" hangingPunct="1"/>
            <a:r>
              <a:rPr lang="en-US" altLang="en-US" smtClean="0"/>
              <a:t>pay depositors interest on their deposits and charge borrowers slightly higher interest on their loans.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Financial Intermediaries</a:t>
            </a:r>
          </a:p>
        </p:txBody>
      </p:sp>
      <p:sp>
        <p:nvSpPr>
          <p:cNvPr id="14339" name="Rectangle 3"/>
          <p:cNvSpPr>
            <a:spLocks noGrp="1" noChangeArrowheads="1"/>
          </p:cNvSpPr>
          <p:nvPr>
            <p:ph idx="1"/>
          </p:nvPr>
        </p:nvSpPr>
        <p:spPr/>
        <p:txBody>
          <a:bodyPr/>
          <a:lstStyle/>
          <a:p>
            <a:pPr eaLnBrk="1" hangingPunct="1"/>
            <a:r>
              <a:rPr lang="en-US" altLang="en-US" dirty="0" smtClean="0"/>
              <a:t>Banks</a:t>
            </a:r>
            <a:endParaRPr lang="en-US" altLang="en-US" dirty="0" smtClean="0">
              <a:latin typeface="Tahoma" panose="020B0604030504040204" pitchFamily="34" charset="0"/>
            </a:endParaRPr>
          </a:p>
          <a:p>
            <a:pPr lvl="1" eaLnBrk="1" hangingPunct="1"/>
            <a:r>
              <a:rPr lang="en-US" altLang="en-US" dirty="0" smtClean="0"/>
              <a:t>Banks help create </a:t>
            </a:r>
            <a:r>
              <a:rPr lang="en-US" altLang="en-US" i="1" dirty="0" smtClean="0"/>
              <a:t>money </a:t>
            </a:r>
            <a:r>
              <a:rPr lang="en-US" altLang="en-US" dirty="0" smtClean="0"/>
              <a:t>by allowing people to write checks against their deposits.</a:t>
            </a:r>
          </a:p>
          <a:p>
            <a:pPr lvl="2" eaLnBrk="1" hangingPunct="1"/>
            <a:r>
              <a:rPr lang="en-US" altLang="en-US" dirty="0" smtClean="0"/>
              <a:t>Money is anything that people can easily use as payment in transactions.</a:t>
            </a:r>
          </a:p>
          <a:p>
            <a:pPr lvl="1" eaLnBrk="1" hangingPunct="1"/>
            <a:r>
              <a:rPr lang="en-US" altLang="en-US" dirty="0" smtClean="0"/>
              <a:t>This facilitates the purchases of goods and services.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Financial Intermediaries</a:t>
            </a:r>
          </a:p>
        </p:txBody>
      </p:sp>
      <p:sp>
        <p:nvSpPr>
          <p:cNvPr id="15363" name="Rectangle 3"/>
          <p:cNvSpPr>
            <a:spLocks noGrp="1" noChangeArrowheads="1"/>
          </p:cNvSpPr>
          <p:nvPr>
            <p:ph idx="1"/>
          </p:nvPr>
        </p:nvSpPr>
        <p:spPr/>
        <p:txBody>
          <a:bodyPr/>
          <a:lstStyle/>
          <a:p>
            <a:pPr eaLnBrk="1" hangingPunct="1"/>
            <a:r>
              <a:rPr lang="en-US" altLang="en-US" dirty="0" smtClean="0"/>
              <a:t>Mutual Funds</a:t>
            </a:r>
            <a:endParaRPr lang="en-US" altLang="en-US" dirty="0" smtClean="0">
              <a:latin typeface="Tahoma" panose="020B0604030504040204" pitchFamily="34" charset="0"/>
            </a:endParaRPr>
          </a:p>
          <a:p>
            <a:pPr lvl="1" eaLnBrk="1" hangingPunct="1">
              <a:buClr>
                <a:srgbClr val="000000"/>
              </a:buClr>
            </a:pPr>
            <a:r>
              <a:rPr lang="en-US" altLang="en-US" dirty="0" smtClean="0"/>
              <a:t>A </a:t>
            </a:r>
            <a:r>
              <a:rPr lang="en-US" altLang="en-US" i="1" dirty="0" smtClean="0">
                <a:solidFill>
                  <a:srgbClr val="25A9A6"/>
                </a:solidFill>
              </a:rPr>
              <a:t>mutual fund </a:t>
            </a:r>
            <a:r>
              <a:rPr lang="en-US" altLang="en-US" dirty="0" smtClean="0"/>
              <a:t>sells shares to the public and uses the proceeds to buy various types of stocks, bonds, and other financial assets. </a:t>
            </a:r>
          </a:p>
          <a:p>
            <a:pPr lvl="1" eaLnBrk="1" hangingPunct="1">
              <a:buClr>
                <a:srgbClr val="000000"/>
              </a:buClr>
            </a:pPr>
            <a:r>
              <a:rPr lang="en-US" altLang="en-US" dirty="0" smtClean="0"/>
              <a:t>The profits/losses are shared with the shareholders.</a:t>
            </a:r>
          </a:p>
          <a:p>
            <a:pPr lvl="1" eaLnBrk="1" hangingPunct="1"/>
            <a:r>
              <a:rPr lang="en-US" altLang="en-US" dirty="0" smtClean="0"/>
              <a:t>Mutual funds enable people with small amounts of money to easily diversify.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Prerequisites</a:t>
            </a:r>
            <a:endParaRPr lang="en-US" dirty="0"/>
          </a:p>
        </p:txBody>
      </p:sp>
      <p:sp>
        <p:nvSpPr>
          <p:cNvPr id="3" name="Content Placeholder 2"/>
          <p:cNvSpPr>
            <a:spLocks noGrp="1"/>
          </p:cNvSpPr>
          <p:nvPr>
            <p:ph idx="1"/>
          </p:nvPr>
        </p:nvSpPr>
        <p:spPr/>
        <p:txBody>
          <a:bodyPr/>
          <a:lstStyle/>
          <a:p>
            <a:r>
              <a:rPr lang="en-US" dirty="0" smtClean="0"/>
              <a:t>These are some of the things you need to know to understand this chapter:</a:t>
            </a:r>
          </a:p>
          <a:p>
            <a:pPr lvl="1"/>
            <a:r>
              <a:rPr lang="en-US" dirty="0" smtClean="0"/>
              <a:t>GDP, its components, and the national income identity</a:t>
            </a:r>
          </a:p>
          <a:p>
            <a:pPr lvl="1"/>
            <a:r>
              <a:rPr lang="en-US" dirty="0" smtClean="0"/>
              <a:t>Theory of supply and demand (microeconomics)</a:t>
            </a:r>
          </a:p>
          <a:p>
            <a:pPr lvl="1"/>
            <a:r>
              <a:rPr lang="en-US" dirty="0" smtClean="0"/>
              <a:t>Measurement of the inflation rate</a:t>
            </a:r>
          </a:p>
          <a:p>
            <a:pPr lvl="1"/>
            <a:r>
              <a:rPr lang="en-US" dirty="0" smtClean="0"/>
              <a:t>Real interest rate and nominal interest rate</a:t>
            </a:r>
          </a:p>
          <a:p>
            <a:endParaRPr lang="en-US" dirty="0"/>
          </a:p>
        </p:txBody>
      </p:sp>
    </p:spTree>
    <p:extLst>
      <p:ext uri="{BB962C8B-B14F-4D97-AF65-F5344CB8AC3E}">
        <p14:creationId xmlns:p14="http://schemas.microsoft.com/office/powerpoint/2010/main" val="18383674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buClr>
                <a:srgbClr val="000000"/>
              </a:buClr>
            </a:pPr>
            <a:r>
              <a:rPr lang="en-US" altLang="en-US" smtClean="0"/>
              <a:t>Financial Intermediaries</a:t>
            </a:r>
          </a:p>
        </p:txBody>
      </p:sp>
      <p:sp>
        <p:nvSpPr>
          <p:cNvPr id="16387" name="Rectangle 3"/>
          <p:cNvSpPr>
            <a:spLocks noGrp="1" noChangeArrowheads="1"/>
          </p:cNvSpPr>
          <p:nvPr>
            <p:ph idx="1"/>
          </p:nvPr>
        </p:nvSpPr>
        <p:spPr/>
        <p:txBody>
          <a:bodyPr/>
          <a:lstStyle/>
          <a:p>
            <a:pPr eaLnBrk="1" hangingPunct="1"/>
            <a:r>
              <a:rPr lang="en-US" altLang="en-US" smtClean="0"/>
              <a:t>Other Financial Institutions  </a:t>
            </a:r>
          </a:p>
          <a:p>
            <a:pPr lvl="1" eaLnBrk="1" hangingPunct="1"/>
            <a:r>
              <a:rPr lang="en-US" altLang="en-US" smtClean="0"/>
              <a:t>Credit unions</a:t>
            </a:r>
          </a:p>
          <a:p>
            <a:pPr lvl="1" eaLnBrk="1" hangingPunct="1"/>
            <a:r>
              <a:rPr lang="en-US" altLang="en-US" smtClean="0"/>
              <a:t>Pension funds</a:t>
            </a:r>
          </a:p>
          <a:p>
            <a:pPr lvl="1" eaLnBrk="1" hangingPunct="1"/>
            <a:r>
              <a:rPr lang="en-US" altLang="en-US" smtClean="0"/>
              <a:t>Insurance companies</a:t>
            </a:r>
          </a:p>
          <a:p>
            <a:pPr lvl="1" eaLnBrk="1" hangingPunct="1"/>
            <a:r>
              <a:rPr lang="en-US" altLang="en-US" smtClean="0"/>
              <a:t>Loan sharks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Saving And Investment In The National Income Accounts</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24138935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dirty="0" smtClean="0"/>
              <a:t>Saving And Investment In The National Income Accounts</a:t>
            </a:r>
            <a:endParaRPr lang="en-US" altLang="en-US" dirty="0" smtClean="0">
              <a:latin typeface="Tahoma" pitchFamily="34" charset="0"/>
            </a:endParaRPr>
          </a:p>
        </p:txBody>
      </p:sp>
      <p:sp>
        <p:nvSpPr>
          <p:cNvPr id="28675" name="Rectangle 3"/>
          <p:cNvSpPr>
            <a:spLocks noGrp="1" noChangeArrowheads="1"/>
          </p:cNvSpPr>
          <p:nvPr>
            <p:ph idx="1"/>
          </p:nvPr>
        </p:nvSpPr>
        <p:spPr/>
        <p:txBody>
          <a:bodyPr rtlCol="0">
            <a:normAutofit/>
          </a:bodyPr>
          <a:lstStyle/>
          <a:p>
            <a:pPr eaLnBrk="1" fontAlgn="auto" hangingPunct="1">
              <a:spcAft>
                <a:spcPts val="0"/>
              </a:spcAft>
              <a:defRPr/>
            </a:pPr>
            <a:r>
              <a:rPr lang="en-US" dirty="0" smtClean="0"/>
              <a:t>Recall that GDP is both total income in an economy and total expenditure on the economy’s output of goods and services:</a:t>
            </a:r>
          </a:p>
          <a:p>
            <a:pPr algn="ctr" eaLnBrk="1" fontAlgn="auto" hangingPunct="1">
              <a:spcAft>
                <a:spcPts val="0"/>
              </a:spcAft>
              <a:buNone/>
              <a:defRPr/>
            </a:pPr>
            <a:r>
              <a:rPr lang="en-US" i="1" dirty="0" smtClean="0">
                <a:effectLst>
                  <a:outerShdw blurRad="38100" dist="38100" dir="2700000" algn="tl">
                    <a:srgbClr val="FFFFFF"/>
                  </a:outerShdw>
                </a:effectLst>
              </a:rPr>
              <a:t>Y = C + I + G + NX</a:t>
            </a:r>
          </a:p>
        </p:txBody>
      </p:sp>
    </p:spTree>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Some Important Identities</a:t>
            </a:r>
          </a:p>
        </p:txBody>
      </p:sp>
      <p:sp>
        <p:nvSpPr>
          <p:cNvPr id="30723" name="Rectangle 3"/>
          <p:cNvSpPr>
            <a:spLocks noGrp="1" noChangeArrowheads="1"/>
          </p:cNvSpPr>
          <p:nvPr>
            <p:ph idx="1"/>
          </p:nvPr>
        </p:nvSpPr>
        <p:spPr/>
        <p:txBody>
          <a:bodyPr rtlCol="0">
            <a:normAutofit/>
          </a:bodyPr>
          <a:lstStyle/>
          <a:p>
            <a:pPr eaLnBrk="1" fontAlgn="auto" hangingPunct="1">
              <a:spcAft>
                <a:spcPts val="0"/>
              </a:spcAft>
              <a:defRPr/>
            </a:pPr>
            <a:r>
              <a:rPr lang="en-US" dirty="0" smtClean="0"/>
              <a:t>In this chapter we assume a </a:t>
            </a:r>
            <a:r>
              <a:rPr lang="en-US" i="1" dirty="0" smtClean="0">
                <a:effectLst>
                  <a:outerShdw blurRad="38100" dist="38100" dir="2700000" algn="tl">
                    <a:srgbClr val="FFFFFF"/>
                  </a:outerShdw>
                </a:effectLst>
              </a:rPr>
              <a:t>closed economy</a:t>
            </a:r>
            <a:r>
              <a:rPr lang="en-US" i="1" dirty="0" smtClean="0"/>
              <a:t> </a:t>
            </a:r>
            <a:r>
              <a:rPr lang="en-US" dirty="0" smtClean="0"/>
              <a:t>– one that does not engage in international trade. </a:t>
            </a:r>
          </a:p>
          <a:p>
            <a:pPr eaLnBrk="1" fontAlgn="auto" hangingPunct="1">
              <a:spcAft>
                <a:spcPts val="0"/>
              </a:spcAft>
              <a:defRPr/>
            </a:pPr>
            <a:r>
              <a:rPr lang="en-US" dirty="0" smtClean="0"/>
              <a:t>In such an economy, net exports is zero: </a:t>
            </a:r>
            <a:r>
              <a:rPr lang="en-US" i="1" dirty="0" smtClean="0"/>
              <a:t>NX</a:t>
            </a:r>
            <a:r>
              <a:rPr lang="en-US" dirty="0" smtClean="0"/>
              <a:t> = 0. </a:t>
            </a:r>
          </a:p>
          <a:p>
            <a:pPr eaLnBrk="1" fontAlgn="auto" hangingPunct="1">
              <a:spcAft>
                <a:spcPts val="0"/>
              </a:spcAft>
              <a:defRPr/>
            </a:pPr>
            <a:r>
              <a:rPr lang="en-US" dirty="0" smtClean="0"/>
              <a:t>Therefore,</a:t>
            </a:r>
            <a:r>
              <a:rPr lang="en-US" i="1" dirty="0" smtClean="0">
                <a:effectLst>
                  <a:outerShdw blurRad="38100" dist="38100" dir="2700000" algn="tl">
                    <a:srgbClr val="FFFFFF"/>
                  </a:outerShdw>
                </a:effectLst>
              </a:rPr>
              <a:t> Y = C + I + G + NX</a:t>
            </a:r>
            <a:r>
              <a:rPr lang="en-US" dirty="0" smtClean="0">
                <a:effectLst>
                  <a:outerShdw blurRad="38100" dist="38100" dir="2700000" algn="tl">
                    <a:srgbClr val="FFFFFF"/>
                  </a:outerShdw>
                </a:effectLst>
              </a:rPr>
              <a:t> becomes</a:t>
            </a:r>
            <a:endParaRPr lang="en-US" dirty="0" smtClean="0"/>
          </a:p>
          <a:p>
            <a:pPr algn="ctr" eaLnBrk="1" fontAlgn="auto" hangingPunct="1">
              <a:spcAft>
                <a:spcPts val="0"/>
              </a:spcAft>
              <a:buNone/>
              <a:defRPr/>
            </a:pPr>
            <a:r>
              <a:rPr lang="en-US" i="1" dirty="0" smtClean="0">
                <a:effectLst>
                  <a:outerShdw blurRad="38100" dist="38100" dir="2700000" algn="tl">
                    <a:srgbClr val="FFFFFF"/>
                  </a:outerShdw>
                </a:effectLst>
              </a:rPr>
              <a:t>Y = C + I + G</a:t>
            </a:r>
          </a:p>
          <a:p>
            <a:pPr eaLnBrk="1" fontAlgn="auto" hangingPunct="1">
              <a:spcAft>
                <a:spcPts val="0"/>
              </a:spcAft>
              <a:defRPr/>
            </a:pPr>
            <a:r>
              <a:rPr lang="en-US" dirty="0" smtClean="0"/>
              <a:t>Now, subtract </a:t>
            </a:r>
            <a:r>
              <a:rPr lang="en-US" i="1" dirty="0" smtClean="0"/>
              <a:t>C</a:t>
            </a:r>
            <a:r>
              <a:rPr lang="en-US" dirty="0" smtClean="0"/>
              <a:t> and </a:t>
            </a:r>
            <a:r>
              <a:rPr lang="en-US" i="1" dirty="0" smtClean="0"/>
              <a:t>G</a:t>
            </a:r>
            <a:r>
              <a:rPr lang="en-US" dirty="0" smtClean="0"/>
              <a:t> from both sides of the equation:</a:t>
            </a:r>
            <a:br>
              <a:rPr lang="en-US" dirty="0" smtClean="0"/>
            </a:br>
            <a:r>
              <a:rPr lang="en-US" dirty="0" smtClean="0"/>
              <a:t>			     </a:t>
            </a:r>
            <a:r>
              <a:rPr lang="en-US" i="1" dirty="0" smtClean="0">
                <a:effectLst>
                  <a:outerShdw blurRad="38100" dist="38100" dir="2700000" algn="tl">
                    <a:srgbClr val="FFFFFF"/>
                  </a:outerShdw>
                </a:effectLst>
              </a:rPr>
              <a:t>Y – C – G = I</a:t>
            </a:r>
          </a:p>
          <a:p>
            <a:pPr eaLnBrk="1" fontAlgn="auto" hangingPunct="1">
              <a:spcAft>
                <a:spcPts val="0"/>
              </a:spcAft>
              <a:defRPr/>
            </a:pPr>
            <a:endParaRPr lang="en-US" i="1" dirty="0" smtClean="0">
              <a:latin typeface="Tahoma" charset="0"/>
            </a:endParaRPr>
          </a:p>
          <a:p>
            <a:pPr eaLnBrk="1" fontAlgn="auto" hangingPunct="1">
              <a:spcAft>
                <a:spcPts val="0"/>
              </a:spcAft>
              <a:defRPr/>
            </a:pPr>
            <a:endParaRPr lang="en-US" dirty="0" smtClean="0">
              <a:latin typeface="Tahoma"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mtClean="0"/>
              <a:t>Saving = Investment</a:t>
            </a:r>
          </a:p>
        </p:txBody>
      </p:sp>
      <p:sp>
        <p:nvSpPr>
          <p:cNvPr id="19459" name="TextBox 4"/>
          <p:cNvSpPr txBox="1">
            <a:spLocks noChangeArrowheads="1"/>
          </p:cNvSpPr>
          <p:nvPr/>
        </p:nvSpPr>
        <p:spPr bwMode="auto">
          <a:xfrm>
            <a:off x="1981200" y="1524001"/>
            <a:ext cx="2438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3600" i="1">
                <a:cs typeface="Calibri" panose="020F0502020204030204" pitchFamily="34" charset="0"/>
              </a:rPr>
              <a:t>Y – C – G = I</a:t>
            </a:r>
          </a:p>
        </p:txBody>
      </p:sp>
      <p:sp>
        <p:nvSpPr>
          <p:cNvPr id="6" name="Left Brace 5"/>
          <p:cNvSpPr>
            <a:spLocks/>
          </p:cNvSpPr>
          <p:nvPr/>
        </p:nvSpPr>
        <p:spPr bwMode="auto">
          <a:xfrm rot="16200000">
            <a:off x="2628900" y="1562100"/>
            <a:ext cx="609600" cy="1600200"/>
          </a:xfrm>
          <a:prstGeom prst="leftBrace">
            <a:avLst>
              <a:gd name="adj1" fmla="val 8337"/>
              <a:gd name="adj2"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7" name="TextBox 6"/>
          <p:cNvSpPr txBox="1">
            <a:spLocks noChangeArrowheads="1"/>
          </p:cNvSpPr>
          <p:nvPr/>
        </p:nvSpPr>
        <p:spPr bwMode="auto">
          <a:xfrm>
            <a:off x="1676400" y="2732088"/>
            <a:ext cx="2514600" cy="3048000"/>
          </a:xfrm>
          <a:prstGeom prst="rect">
            <a:avLst/>
          </a:prstGeom>
          <a:noFill/>
          <a:ln w="9525">
            <a:solidFill>
              <a:srgbClr val="6633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2400">
                <a:cs typeface="Calibri" panose="020F0502020204030204" pitchFamily="34" charset="0"/>
              </a:rPr>
              <a:t>National Saving (</a:t>
            </a:r>
            <a:r>
              <a:rPr lang="en-US" altLang="en-US" sz="2400" i="1">
                <a:cs typeface="Calibri" panose="020F0502020204030204" pitchFamily="34" charset="0"/>
              </a:rPr>
              <a:t>S</a:t>
            </a:r>
            <a:r>
              <a:rPr lang="en-US" altLang="en-US" sz="2400">
                <a:cs typeface="Calibri" panose="020F0502020204030204" pitchFamily="34" charset="0"/>
              </a:rPr>
              <a:t>) is what’s left of total income (</a:t>
            </a:r>
            <a:r>
              <a:rPr lang="en-US" altLang="en-US" sz="2400" i="1">
                <a:cs typeface="Calibri" panose="020F0502020204030204" pitchFamily="34" charset="0"/>
              </a:rPr>
              <a:t>Y</a:t>
            </a:r>
            <a:r>
              <a:rPr lang="en-US" altLang="en-US" sz="2400">
                <a:cs typeface="Calibri" panose="020F0502020204030204" pitchFamily="34" charset="0"/>
              </a:rPr>
              <a:t>) after household consumption (</a:t>
            </a:r>
            <a:r>
              <a:rPr lang="en-US" altLang="en-US" sz="2400" i="1">
                <a:cs typeface="Calibri" panose="020F0502020204030204" pitchFamily="34" charset="0"/>
              </a:rPr>
              <a:t>C</a:t>
            </a:r>
            <a:r>
              <a:rPr lang="en-US" altLang="en-US" sz="2400">
                <a:cs typeface="Calibri" panose="020F0502020204030204" pitchFamily="34" charset="0"/>
              </a:rPr>
              <a:t>) and government purchases (</a:t>
            </a:r>
            <a:r>
              <a:rPr lang="en-US" altLang="en-US" sz="2400" i="1">
                <a:cs typeface="Calibri" panose="020F0502020204030204" pitchFamily="34" charset="0"/>
              </a:rPr>
              <a:t>G</a:t>
            </a:r>
            <a:r>
              <a:rPr lang="en-US" altLang="en-US" sz="2400">
                <a:cs typeface="Calibri" panose="020F0502020204030204" pitchFamily="34" charset="0"/>
              </a:rPr>
              <a:t>): </a:t>
            </a:r>
            <a:br>
              <a:rPr lang="en-US" altLang="en-US" sz="2400">
                <a:cs typeface="Calibri" panose="020F0502020204030204" pitchFamily="34" charset="0"/>
              </a:rPr>
            </a:br>
            <a:r>
              <a:rPr lang="en-US" altLang="en-US" sz="2400" i="1">
                <a:cs typeface="Calibri" panose="020F0502020204030204" pitchFamily="34" charset="0"/>
              </a:rPr>
              <a:t>S = Y – C – G </a:t>
            </a:r>
          </a:p>
        </p:txBody>
      </p:sp>
      <p:sp>
        <p:nvSpPr>
          <p:cNvPr id="8" name="TextBox 7"/>
          <p:cNvSpPr txBox="1">
            <a:spLocks noChangeArrowheads="1"/>
          </p:cNvSpPr>
          <p:nvPr/>
        </p:nvSpPr>
        <p:spPr bwMode="auto">
          <a:xfrm>
            <a:off x="5029200" y="1524001"/>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3600" i="1">
                <a:cs typeface="Calibri" panose="020F0502020204030204" pitchFamily="34" charset="0"/>
              </a:rPr>
              <a:t>S = I</a:t>
            </a:r>
          </a:p>
        </p:txBody>
      </p:sp>
      <p:sp>
        <p:nvSpPr>
          <p:cNvPr id="9" name="Right Arrow 8"/>
          <p:cNvSpPr>
            <a:spLocks noChangeArrowheads="1"/>
          </p:cNvSpPr>
          <p:nvPr/>
        </p:nvSpPr>
        <p:spPr bwMode="auto">
          <a:xfrm>
            <a:off x="4495800" y="1752600"/>
            <a:ext cx="381000" cy="152400"/>
          </a:xfrm>
          <a:prstGeom prst="rightArrow">
            <a:avLst>
              <a:gd name="adj1" fmla="val 50000"/>
              <a:gd name="adj2" fmla="val 50000"/>
            </a:avLst>
          </a:prstGeom>
          <a:solidFill>
            <a:schemeClr val="accent1"/>
          </a:solidFill>
          <a:ln w="12700" algn="ctr">
            <a:solidFill>
              <a:schemeClr val="tx1"/>
            </a:solidFill>
            <a:round/>
            <a:headEnd type="none" w="sm" len="sm"/>
            <a:tailEnd type="none" w="sm" len="sm"/>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Times New Roman" panose="02020603050405020304" pitchFamily="18" charset="0"/>
            </a:endParaRPr>
          </a:p>
        </p:txBody>
      </p:sp>
      <p:pic>
        <p:nvPicPr>
          <p:cNvPr id="73730" name="Picture 2" descr="http://www.sacramentoexecutive.com/images/piggy-bank-lar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5300" y="2314576"/>
            <a:ext cx="2857500"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a:spLocks noChangeArrowheads="1"/>
          </p:cNvSpPr>
          <p:nvPr/>
        </p:nvSpPr>
        <p:spPr bwMode="auto">
          <a:xfrm>
            <a:off x="4724400" y="4813300"/>
            <a:ext cx="5715000"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800">
                <a:cs typeface="Calibri" panose="020F0502020204030204" pitchFamily="34" charset="0"/>
              </a:rPr>
              <a:t>The saving of households ends up loaned to businesses, who then spend the borrowed money</a:t>
            </a:r>
          </a:p>
        </p:txBody>
      </p:sp>
      <p:pic>
        <p:nvPicPr>
          <p:cNvPr id="73732" name="Picture 4" descr="http://upload.wikimedia.org/wikipedia/commons/8/8d/Factory_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2365376"/>
            <a:ext cx="2590800" cy="213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ight Arrow 12"/>
          <p:cNvSpPr>
            <a:spLocks noChangeArrowheads="1"/>
          </p:cNvSpPr>
          <p:nvPr/>
        </p:nvSpPr>
        <p:spPr bwMode="auto">
          <a:xfrm>
            <a:off x="7391400" y="3505200"/>
            <a:ext cx="381000" cy="152400"/>
          </a:xfrm>
          <a:prstGeom prst="rightArrow">
            <a:avLst>
              <a:gd name="adj1" fmla="val 50000"/>
              <a:gd name="adj2" fmla="val 50000"/>
            </a:avLst>
          </a:prstGeom>
          <a:solidFill>
            <a:schemeClr val="accent1"/>
          </a:solidFill>
          <a:ln w="12700" algn="ctr">
            <a:solidFill>
              <a:schemeClr val="tx1"/>
            </a:solidFill>
            <a:round/>
            <a:headEnd type="none" w="sm" len="sm"/>
            <a:tailEnd type="none" w="sm" len="sm"/>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373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37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9" grpId="0" animBg="1"/>
      <p:bldP spid="10" grpId="0"/>
      <p:bldP spid="1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rtlCol="0">
            <a:normAutofit/>
          </a:bodyPr>
          <a:lstStyle/>
          <a:p>
            <a:pPr eaLnBrk="1" fontAlgn="auto" hangingPunct="1">
              <a:spcAft>
                <a:spcPts val="0"/>
              </a:spcAft>
              <a:defRPr/>
            </a:pPr>
            <a:r>
              <a:rPr lang="en-US" altLang="en-US" smtClean="0">
                <a:ea typeface="Calibri" pitchFamily="34" charset="0"/>
                <a:cs typeface="Calibri" pitchFamily="34" charset="0"/>
              </a:rPr>
              <a:t>National Saving = Private Saving + Public Saving</a:t>
            </a:r>
            <a:endParaRPr lang="en-US" altLang="en-US" smtClean="0"/>
          </a:p>
        </p:txBody>
      </p:sp>
      <p:sp>
        <p:nvSpPr>
          <p:cNvPr id="20483" name="TextBox 3"/>
          <p:cNvSpPr txBox="1">
            <a:spLocks noChangeArrowheads="1"/>
          </p:cNvSpPr>
          <p:nvPr/>
        </p:nvSpPr>
        <p:spPr bwMode="auto">
          <a:xfrm>
            <a:off x="1981200" y="1524001"/>
            <a:ext cx="2819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3600" i="1">
                <a:cs typeface="Calibri" panose="020F0502020204030204" pitchFamily="34" charset="0"/>
              </a:rPr>
              <a:t>S = Y – C – G </a:t>
            </a:r>
          </a:p>
        </p:txBody>
      </p:sp>
      <p:sp>
        <p:nvSpPr>
          <p:cNvPr id="5" name="TextBox 4"/>
          <p:cNvSpPr txBox="1">
            <a:spLocks noChangeArrowheads="1"/>
          </p:cNvSpPr>
          <p:nvPr/>
        </p:nvSpPr>
        <p:spPr bwMode="auto">
          <a:xfrm>
            <a:off x="1981200" y="2097088"/>
            <a:ext cx="3810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3600" i="1">
                <a:cs typeface="Calibri" panose="020F0502020204030204" pitchFamily="34" charset="0"/>
              </a:rPr>
              <a:t>S = Y – C – G </a:t>
            </a:r>
            <a:r>
              <a:rPr lang="en-US" altLang="en-US" sz="3600" i="1">
                <a:solidFill>
                  <a:srgbClr val="FF0000"/>
                </a:solidFill>
                <a:cs typeface="Calibri" panose="020F0502020204030204" pitchFamily="34" charset="0"/>
              </a:rPr>
              <a:t>– T </a:t>
            </a:r>
            <a:r>
              <a:rPr lang="en-US" altLang="en-US" sz="3600">
                <a:solidFill>
                  <a:srgbClr val="0070C0"/>
                </a:solidFill>
                <a:cs typeface="Calibri" panose="020F0502020204030204" pitchFamily="34" charset="0"/>
              </a:rPr>
              <a:t>+</a:t>
            </a:r>
            <a:r>
              <a:rPr lang="en-US" altLang="en-US" sz="3600" i="1">
                <a:solidFill>
                  <a:srgbClr val="0070C0"/>
                </a:solidFill>
                <a:cs typeface="Calibri" panose="020F0502020204030204" pitchFamily="34" charset="0"/>
              </a:rPr>
              <a:t> T</a:t>
            </a:r>
            <a:r>
              <a:rPr lang="en-US" altLang="en-US" sz="3600" i="1">
                <a:cs typeface="Calibri" panose="020F0502020204030204" pitchFamily="34" charset="0"/>
              </a:rPr>
              <a:t>  </a:t>
            </a:r>
          </a:p>
        </p:txBody>
      </p:sp>
      <p:sp>
        <p:nvSpPr>
          <p:cNvPr id="6" name="TextBox 5"/>
          <p:cNvSpPr txBox="1">
            <a:spLocks noChangeArrowheads="1"/>
          </p:cNvSpPr>
          <p:nvPr/>
        </p:nvSpPr>
        <p:spPr bwMode="auto">
          <a:xfrm>
            <a:off x="1981200" y="2706688"/>
            <a:ext cx="3810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3600" i="1">
                <a:cs typeface="Calibri" panose="020F0502020204030204" pitchFamily="34" charset="0"/>
              </a:rPr>
              <a:t>S = Y </a:t>
            </a:r>
            <a:r>
              <a:rPr lang="en-US" altLang="en-US" sz="3600" i="1">
                <a:solidFill>
                  <a:srgbClr val="FF0000"/>
                </a:solidFill>
                <a:cs typeface="Calibri" panose="020F0502020204030204" pitchFamily="34" charset="0"/>
              </a:rPr>
              <a:t>– T </a:t>
            </a:r>
            <a:r>
              <a:rPr lang="en-US" altLang="en-US" sz="3600" i="1">
                <a:cs typeface="Calibri" panose="020F0502020204030204" pitchFamily="34" charset="0"/>
              </a:rPr>
              <a:t>– C </a:t>
            </a:r>
            <a:r>
              <a:rPr lang="en-US" altLang="en-US" sz="3600">
                <a:solidFill>
                  <a:srgbClr val="0070C0"/>
                </a:solidFill>
                <a:cs typeface="Calibri" panose="020F0502020204030204" pitchFamily="34" charset="0"/>
              </a:rPr>
              <a:t>+</a:t>
            </a:r>
            <a:r>
              <a:rPr lang="en-US" altLang="en-US" sz="3600" i="1">
                <a:solidFill>
                  <a:srgbClr val="0070C0"/>
                </a:solidFill>
                <a:cs typeface="Calibri" panose="020F0502020204030204" pitchFamily="34" charset="0"/>
              </a:rPr>
              <a:t> T</a:t>
            </a:r>
            <a:r>
              <a:rPr lang="en-US" altLang="en-US" sz="3600" i="1">
                <a:solidFill>
                  <a:srgbClr val="FF0000"/>
                </a:solidFill>
                <a:cs typeface="Calibri" panose="020F0502020204030204" pitchFamily="34" charset="0"/>
              </a:rPr>
              <a:t> </a:t>
            </a:r>
            <a:r>
              <a:rPr lang="en-US" altLang="en-US" sz="3600" i="1">
                <a:cs typeface="Calibri" panose="020F0502020204030204" pitchFamily="34" charset="0"/>
              </a:rPr>
              <a:t>– G</a:t>
            </a:r>
          </a:p>
        </p:txBody>
      </p:sp>
      <p:sp>
        <p:nvSpPr>
          <p:cNvPr id="7" name="TextBox 6"/>
          <p:cNvSpPr txBox="1">
            <a:spLocks noChangeArrowheads="1"/>
          </p:cNvSpPr>
          <p:nvPr/>
        </p:nvSpPr>
        <p:spPr bwMode="auto">
          <a:xfrm>
            <a:off x="7315200" y="1676401"/>
            <a:ext cx="42672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800" dirty="0">
                <a:cs typeface="Calibri" panose="020F0502020204030204" pitchFamily="34" charset="0"/>
              </a:rPr>
              <a:t>The government’s net tax revenues are denoted </a:t>
            </a:r>
            <a:r>
              <a:rPr lang="en-US" altLang="en-US" sz="2800" b="1" i="1" dirty="0">
                <a:cs typeface="Calibri" panose="020F0502020204030204" pitchFamily="34" charset="0"/>
              </a:rPr>
              <a:t>T</a:t>
            </a:r>
            <a:r>
              <a:rPr lang="en-US" altLang="en-US" sz="2800" dirty="0">
                <a:cs typeface="Calibri" panose="020F0502020204030204" pitchFamily="34" charset="0"/>
              </a:rPr>
              <a:t>. </a:t>
            </a:r>
          </a:p>
          <a:p>
            <a:pPr>
              <a:spcBef>
                <a:spcPct val="0"/>
              </a:spcBef>
              <a:buFontTx/>
              <a:buNone/>
            </a:pPr>
            <a:r>
              <a:rPr lang="en-US" altLang="en-US" sz="2800" i="1" dirty="0">
                <a:solidFill>
                  <a:schemeClr val="accent2"/>
                </a:solidFill>
                <a:cs typeface="Calibri" panose="020F0502020204030204" pitchFamily="34" charset="0"/>
              </a:rPr>
              <a:t>T</a:t>
            </a:r>
            <a:r>
              <a:rPr lang="en-US" altLang="en-US" sz="2800" dirty="0">
                <a:solidFill>
                  <a:schemeClr val="accent2"/>
                </a:solidFill>
                <a:cs typeface="Calibri" panose="020F0502020204030204" pitchFamily="34" charset="0"/>
              </a:rPr>
              <a:t> = tax revenues – transfer payments</a:t>
            </a:r>
          </a:p>
          <a:p>
            <a:pPr>
              <a:spcBef>
                <a:spcPct val="0"/>
              </a:spcBef>
              <a:buFontTx/>
              <a:buNone/>
            </a:pPr>
            <a:r>
              <a:rPr lang="en-US" altLang="en-US" sz="2800" i="1" dirty="0">
                <a:solidFill>
                  <a:srgbClr val="FF0000"/>
                </a:solidFill>
                <a:cs typeface="Calibri" panose="020F0502020204030204" pitchFamily="34" charset="0"/>
              </a:rPr>
              <a:t>Y – T </a:t>
            </a:r>
            <a:r>
              <a:rPr lang="en-US" altLang="en-US" sz="2800" dirty="0">
                <a:cs typeface="Calibri" panose="020F0502020204030204" pitchFamily="34" charset="0"/>
              </a:rPr>
              <a:t>is total </a:t>
            </a:r>
            <a:r>
              <a:rPr lang="en-US" altLang="en-US" sz="2800" i="1" dirty="0">
                <a:cs typeface="Calibri" panose="020F0502020204030204" pitchFamily="34" charset="0"/>
              </a:rPr>
              <a:t>after-tax income</a:t>
            </a:r>
            <a:r>
              <a:rPr lang="en-US" altLang="en-US" sz="2800" dirty="0">
                <a:cs typeface="Calibri" panose="020F0502020204030204" pitchFamily="34" charset="0"/>
              </a:rPr>
              <a:t> or </a:t>
            </a:r>
            <a:r>
              <a:rPr lang="en-US" altLang="en-US" sz="2800" i="1" dirty="0">
                <a:cs typeface="Calibri" panose="020F0502020204030204" pitchFamily="34" charset="0"/>
              </a:rPr>
              <a:t>disposable income</a:t>
            </a:r>
          </a:p>
        </p:txBody>
      </p:sp>
      <p:sp>
        <p:nvSpPr>
          <p:cNvPr id="8" name="Left Brace 7"/>
          <p:cNvSpPr>
            <a:spLocks/>
          </p:cNvSpPr>
          <p:nvPr/>
        </p:nvSpPr>
        <p:spPr bwMode="auto">
          <a:xfrm rot="16200000">
            <a:off x="3200400" y="2743200"/>
            <a:ext cx="609600" cy="1524000"/>
          </a:xfrm>
          <a:prstGeom prst="leftBrace">
            <a:avLst>
              <a:gd name="adj1" fmla="val 8333"/>
              <a:gd name="adj2"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9" name="TextBox 8"/>
          <p:cNvSpPr txBox="1">
            <a:spLocks noChangeArrowheads="1"/>
          </p:cNvSpPr>
          <p:nvPr/>
        </p:nvSpPr>
        <p:spPr bwMode="auto">
          <a:xfrm>
            <a:off x="2362200" y="3811588"/>
            <a:ext cx="2057400" cy="830262"/>
          </a:xfrm>
          <a:prstGeom prst="rect">
            <a:avLst/>
          </a:prstGeom>
          <a:noFill/>
          <a:ln w="9525">
            <a:solidFill>
              <a:srgbClr val="6633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2400">
                <a:cs typeface="Calibri" panose="020F0502020204030204" pitchFamily="34" charset="0"/>
              </a:rPr>
              <a:t>Private Saving:</a:t>
            </a:r>
            <a:br>
              <a:rPr lang="en-US" altLang="en-US" sz="2400">
                <a:cs typeface="Calibri" panose="020F0502020204030204" pitchFamily="34" charset="0"/>
              </a:rPr>
            </a:br>
            <a:r>
              <a:rPr lang="en-US" altLang="en-US" sz="2400" i="1">
                <a:cs typeface="Calibri" panose="020F0502020204030204" pitchFamily="34" charset="0"/>
              </a:rPr>
              <a:t>S</a:t>
            </a:r>
            <a:r>
              <a:rPr lang="en-US" altLang="en-US" sz="2400" baseline="-25000">
                <a:cs typeface="Calibri" panose="020F0502020204030204" pitchFamily="34" charset="0"/>
              </a:rPr>
              <a:t>p</a:t>
            </a:r>
            <a:r>
              <a:rPr lang="en-US" altLang="en-US" sz="2400" i="1">
                <a:cs typeface="Calibri" panose="020F0502020204030204" pitchFamily="34" charset="0"/>
              </a:rPr>
              <a:t> = Y – T – C </a:t>
            </a:r>
          </a:p>
        </p:txBody>
      </p:sp>
      <p:sp>
        <p:nvSpPr>
          <p:cNvPr id="10" name="Left Brace 9"/>
          <p:cNvSpPr>
            <a:spLocks/>
          </p:cNvSpPr>
          <p:nvPr/>
        </p:nvSpPr>
        <p:spPr bwMode="auto">
          <a:xfrm rot="16200000">
            <a:off x="4876800" y="3048000"/>
            <a:ext cx="609600" cy="914400"/>
          </a:xfrm>
          <a:prstGeom prst="leftBrace">
            <a:avLst>
              <a:gd name="adj1" fmla="val 8333"/>
              <a:gd name="adj2"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11" name="TextBox 10"/>
          <p:cNvSpPr txBox="1">
            <a:spLocks noChangeArrowheads="1"/>
          </p:cNvSpPr>
          <p:nvPr/>
        </p:nvSpPr>
        <p:spPr bwMode="auto">
          <a:xfrm>
            <a:off x="4343400" y="3811588"/>
            <a:ext cx="1905000" cy="830262"/>
          </a:xfrm>
          <a:prstGeom prst="rect">
            <a:avLst/>
          </a:prstGeom>
          <a:noFill/>
          <a:ln w="9525">
            <a:solidFill>
              <a:srgbClr val="6633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2400">
                <a:cs typeface="Calibri" panose="020F0502020204030204" pitchFamily="34" charset="0"/>
              </a:rPr>
              <a:t>Public Saving:</a:t>
            </a:r>
            <a:br>
              <a:rPr lang="en-US" altLang="en-US" sz="2400">
                <a:cs typeface="Calibri" panose="020F0502020204030204" pitchFamily="34" charset="0"/>
              </a:rPr>
            </a:br>
            <a:r>
              <a:rPr lang="en-US" altLang="en-US" sz="2400" i="1">
                <a:cs typeface="Calibri" panose="020F0502020204030204" pitchFamily="34" charset="0"/>
              </a:rPr>
              <a:t>S</a:t>
            </a:r>
            <a:r>
              <a:rPr lang="en-US" altLang="en-US" sz="2400" baseline="-25000">
                <a:cs typeface="Calibri" panose="020F0502020204030204" pitchFamily="34" charset="0"/>
              </a:rPr>
              <a:t>g</a:t>
            </a:r>
            <a:r>
              <a:rPr lang="en-US" altLang="en-US" sz="2400" i="1">
                <a:cs typeface="Calibri" panose="020F0502020204030204" pitchFamily="34" charset="0"/>
              </a:rPr>
              <a:t> = T – G </a:t>
            </a:r>
          </a:p>
        </p:txBody>
      </p:sp>
      <p:sp>
        <p:nvSpPr>
          <p:cNvPr id="12" name="TextBox 11"/>
          <p:cNvSpPr txBox="1">
            <a:spLocks noChangeArrowheads="1"/>
          </p:cNvSpPr>
          <p:nvPr/>
        </p:nvSpPr>
        <p:spPr bwMode="auto">
          <a:xfrm>
            <a:off x="1752600" y="5105400"/>
            <a:ext cx="7543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2800">
                <a:cs typeface="Calibri" panose="020F0502020204030204" pitchFamily="34" charset="0"/>
              </a:rPr>
              <a:t>National Saving = Private Saving + Public Saving</a:t>
            </a:r>
          </a:p>
          <a:p>
            <a:pPr algn="ctr">
              <a:spcBef>
                <a:spcPct val="0"/>
              </a:spcBef>
              <a:buFontTx/>
              <a:buNone/>
            </a:pPr>
            <a:r>
              <a:rPr lang="en-US" altLang="en-US" sz="2800" i="1">
                <a:cs typeface="Calibri" panose="020F0502020204030204" pitchFamily="34" charset="0"/>
              </a:rPr>
              <a:t>S</a:t>
            </a:r>
            <a:r>
              <a:rPr lang="en-US" altLang="en-US" sz="2800">
                <a:cs typeface="Calibri" panose="020F0502020204030204" pitchFamily="34" charset="0"/>
              </a:rPr>
              <a:t> = </a:t>
            </a:r>
            <a:r>
              <a:rPr lang="en-US" altLang="en-US" sz="2800" i="1">
                <a:cs typeface="Calibri" panose="020F0502020204030204" pitchFamily="34" charset="0"/>
              </a:rPr>
              <a:t>S</a:t>
            </a:r>
            <a:r>
              <a:rPr lang="en-US" altLang="en-US" sz="2800" baseline="-25000">
                <a:cs typeface="Calibri" panose="020F0502020204030204" pitchFamily="34" charset="0"/>
              </a:rPr>
              <a:t>p</a:t>
            </a:r>
            <a:r>
              <a:rPr lang="en-US" altLang="en-US" sz="2800">
                <a:cs typeface="Calibri" panose="020F0502020204030204" pitchFamily="34" charset="0"/>
              </a:rPr>
              <a:t> + </a:t>
            </a:r>
            <a:r>
              <a:rPr lang="en-US" altLang="en-US" sz="2800" i="1">
                <a:cs typeface="Calibri" panose="020F0502020204030204" pitchFamily="34" charset="0"/>
              </a:rPr>
              <a:t>S</a:t>
            </a:r>
            <a:r>
              <a:rPr lang="en-US" altLang="en-US" sz="2800" baseline="-25000">
                <a:cs typeface="Calibri" panose="020F0502020204030204" pitchFamily="34" charset="0"/>
              </a:rPr>
              <a:t>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animBg="1"/>
      <p:bldP spid="9" grpId="0" animBg="1"/>
      <p:bldP spid="10" grpId="0" animBg="1"/>
      <p:bldP spid="11" grpId="0" animBg="1"/>
      <p:bldP spid="1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i="1" smtClean="0"/>
              <a:t>S</a:t>
            </a:r>
            <a:r>
              <a:rPr lang="en-US" altLang="en-US" smtClean="0"/>
              <a:t> = </a:t>
            </a:r>
            <a:r>
              <a:rPr lang="en-US" altLang="en-US" i="1" smtClean="0"/>
              <a:t>S</a:t>
            </a:r>
            <a:r>
              <a:rPr lang="en-US" altLang="en-US" baseline="-25000" smtClean="0"/>
              <a:t>p</a:t>
            </a:r>
            <a:r>
              <a:rPr lang="en-US" altLang="en-US" smtClean="0"/>
              <a:t> + </a:t>
            </a:r>
            <a:r>
              <a:rPr lang="en-US" altLang="en-US" i="1" smtClean="0"/>
              <a:t>S</a:t>
            </a:r>
            <a:r>
              <a:rPr lang="en-US" altLang="en-US" baseline="-25000" smtClean="0"/>
              <a:t>g</a:t>
            </a:r>
          </a:p>
        </p:txBody>
      </p:sp>
      <p:pic>
        <p:nvPicPr>
          <p:cNvPr id="21507"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981200" y="1403350"/>
            <a:ext cx="8382000" cy="5187950"/>
          </a:xfr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rtlCol="0">
            <a:normAutofit/>
          </a:bodyPr>
          <a:lstStyle/>
          <a:p>
            <a:pPr algn="l" eaLnBrk="1" fontAlgn="auto" hangingPunct="1">
              <a:spcAft>
                <a:spcPts val="0"/>
              </a:spcAft>
              <a:defRPr/>
            </a:pPr>
            <a:r>
              <a:rPr lang="en-US" altLang="en-US" smtClean="0"/>
              <a:t>The Meaning of Saving and Investment</a:t>
            </a:r>
          </a:p>
        </p:txBody>
      </p:sp>
      <p:sp>
        <p:nvSpPr>
          <p:cNvPr id="22531" name="Rectangle 3"/>
          <p:cNvSpPr>
            <a:spLocks noGrp="1" noChangeArrowheads="1"/>
          </p:cNvSpPr>
          <p:nvPr>
            <p:ph idx="1"/>
          </p:nvPr>
        </p:nvSpPr>
        <p:spPr/>
        <p:txBody>
          <a:bodyPr/>
          <a:lstStyle/>
          <a:p>
            <a:pPr eaLnBrk="1" hangingPunct="1"/>
            <a:r>
              <a:rPr lang="en-US" altLang="en-US" smtClean="0"/>
              <a:t>Budget Surplus and Budget Deficit</a:t>
            </a:r>
            <a:endParaRPr lang="en-US" altLang="en-US" smtClean="0">
              <a:latin typeface="Tahoma" panose="020B0604030504040204" pitchFamily="34" charset="0"/>
            </a:endParaRPr>
          </a:p>
          <a:p>
            <a:pPr lvl="1" eaLnBrk="1" hangingPunct="1">
              <a:buClr>
                <a:srgbClr val="000000"/>
              </a:buClr>
            </a:pPr>
            <a:r>
              <a:rPr lang="en-US" altLang="en-US" smtClean="0"/>
              <a:t>If </a:t>
            </a:r>
            <a:r>
              <a:rPr lang="en-US" altLang="en-US" i="1" smtClean="0"/>
              <a:t>T &gt; G</a:t>
            </a:r>
            <a:r>
              <a:rPr lang="en-US" altLang="en-US" smtClean="0"/>
              <a:t>, the government runs a </a:t>
            </a:r>
            <a:r>
              <a:rPr lang="en-US" altLang="en-US" i="1" smtClean="0">
                <a:solidFill>
                  <a:srgbClr val="25A9A6"/>
                </a:solidFill>
              </a:rPr>
              <a:t>budget surplus </a:t>
            </a:r>
            <a:r>
              <a:rPr lang="en-US" altLang="en-US" smtClean="0"/>
              <a:t>because it receives more money than it spends.</a:t>
            </a:r>
          </a:p>
          <a:p>
            <a:pPr lvl="2" eaLnBrk="1" hangingPunct="1"/>
            <a:r>
              <a:rPr lang="en-US" altLang="en-US" i="1" smtClean="0"/>
              <a:t>T – G </a:t>
            </a:r>
            <a:r>
              <a:rPr lang="en-US" altLang="en-US" smtClean="0"/>
              <a:t>represents public saving.</a:t>
            </a:r>
          </a:p>
          <a:p>
            <a:pPr lvl="1" eaLnBrk="1" hangingPunct="1">
              <a:buClr>
                <a:srgbClr val="000000"/>
              </a:buClr>
            </a:pPr>
            <a:r>
              <a:rPr lang="en-US" altLang="en-US" smtClean="0"/>
              <a:t>If </a:t>
            </a:r>
            <a:r>
              <a:rPr lang="en-US" altLang="en-US" i="1" smtClean="0"/>
              <a:t>G &gt; T</a:t>
            </a:r>
            <a:r>
              <a:rPr lang="en-US" altLang="en-US" smtClean="0"/>
              <a:t>, the government runs a </a:t>
            </a:r>
            <a:r>
              <a:rPr lang="en-US" altLang="en-US" i="1" smtClean="0">
                <a:solidFill>
                  <a:srgbClr val="25A9A6"/>
                </a:solidFill>
              </a:rPr>
              <a:t>budget deficit </a:t>
            </a:r>
            <a:r>
              <a:rPr lang="en-US" altLang="en-US" smtClean="0"/>
              <a:t>because it spends more money than it receives in tax revenue.</a:t>
            </a:r>
          </a:p>
          <a:p>
            <a:pPr lvl="2" eaLnBrk="1" hangingPunct="1">
              <a:buClr>
                <a:srgbClr val="000000"/>
              </a:buClr>
            </a:pPr>
            <a:r>
              <a:rPr lang="en-US" altLang="en-US" smtClean="0"/>
              <a:t>Fun fact: In the 2013 fiscal year, the US federal government ran a budget deficit of $680 billion (or, 4.1 percent of the GDP of the United States)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The market for </a:t>
            </a:r>
            <a:r>
              <a:rPr lang="en-US" dirty="0" err="1" smtClean="0"/>
              <a:t>loanable</a:t>
            </a:r>
            <a:r>
              <a:rPr lang="en-US" dirty="0" smtClean="0"/>
              <a:t> funds</a:t>
            </a:r>
            <a:endParaRPr lang="en-US" dirty="0"/>
          </a:p>
        </p:txBody>
      </p:sp>
      <p:sp>
        <p:nvSpPr>
          <p:cNvPr id="34819" name="Text Placeholder 3"/>
          <p:cNvSpPr>
            <a:spLocks noGrp="1"/>
          </p:cNvSpPr>
          <p:nvPr>
            <p:ph type="body" idx="1"/>
          </p:nvPr>
        </p:nvSpPr>
        <p:spPr/>
        <p:txBody>
          <a:bodyPr rtlCol="0">
            <a:normAutofit/>
          </a:bodyPr>
          <a:lstStyle/>
          <a:p>
            <a:pPr eaLnBrk="1" fontAlgn="auto" hangingPunct="1">
              <a:spcAft>
                <a:spcPts val="0"/>
              </a:spcAft>
              <a:defRPr/>
            </a:pPr>
            <a:r>
              <a:rPr lang="en-US" altLang="en-US" dirty="0" smtClean="0"/>
              <a:t>We have just seen that the amount of saving must be equal to the amount of investment. But what about </a:t>
            </a:r>
            <a:r>
              <a:rPr lang="en-US" altLang="en-US" i="1" dirty="0" smtClean="0"/>
              <a:t>desired</a:t>
            </a:r>
            <a:r>
              <a:rPr lang="en-US" altLang="en-US" dirty="0" smtClean="0"/>
              <a:t> saving and </a:t>
            </a:r>
            <a:r>
              <a:rPr lang="en-US" altLang="en-US" i="1" dirty="0" smtClean="0"/>
              <a:t>desired</a:t>
            </a:r>
            <a:r>
              <a:rPr lang="en-US" altLang="en-US" dirty="0" smtClean="0"/>
              <a:t> investment? They must be equal to their corresponding actual amounts, as households and businesses cannot be forced to do what they don’t want to do. So, what makes </a:t>
            </a:r>
            <a:r>
              <a:rPr lang="en-US" altLang="en-US" i="1" dirty="0"/>
              <a:t>desired</a:t>
            </a:r>
            <a:r>
              <a:rPr lang="en-US" altLang="en-US" dirty="0"/>
              <a:t> saving </a:t>
            </a:r>
            <a:r>
              <a:rPr lang="en-US" altLang="en-US" dirty="0" smtClean="0"/>
              <a:t>equal to </a:t>
            </a:r>
            <a:r>
              <a:rPr lang="en-US" altLang="en-US" i="1" dirty="0"/>
              <a:t>desired</a:t>
            </a:r>
            <a:r>
              <a:rPr lang="en-US" altLang="en-US" dirty="0"/>
              <a:t> investment? </a:t>
            </a:r>
            <a:endParaRPr lang="en-US" alt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dirty="0" smtClean="0"/>
              <a:t>The Market for Loanable Funds</a:t>
            </a:r>
            <a:endParaRPr lang="en-US" altLang="en-US" dirty="0" smtClean="0">
              <a:latin typeface="Tahoma" panose="020B0604030504040204" pitchFamily="34" charset="0"/>
            </a:endParaRPr>
          </a:p>
        </p:txBody>
      </p:sp>
      <p:sp>
        <p:nvSpPr>
          <p:cNvPr id="45059" name="Rectangle 3"/>
          <p:cNvSpPr>
            <a:spLocks noGrp="1" noChangeArrowheads="1"/>
          </p:cNvSpPr>
          <p:nvPr>
            <p:ph idx="1"/>
          </p:nvPr>
        </p:nvSpPr>
        <p:spPr/>
        <p:txBody>
          <a:bodyPr rtlCol="0">
            <a:noAutofit/>
          </a:bodyPr>
          <a:lstStyle/>
          <a:p>
            <a:pPr eaLnBrk="1" fontAlgn="auto" hangingPunct="1">
              <a:spcAft>
                <a:spcPts val="0"/>
              </a:spcAft>
              <a:defRPr/>
            </a:pPr>
            <a:r>
              <a:rPr lang="en-US" dirty="0" smtClean="0"/>
              <a:t>We have seen that, for the economy as a whole, the amount of saving must be equal to </a:t>
            </a:r>
            <a:r>
              <a:rPr lang="en-US" dirty="0"/>
              <a:t>the amount of investment</a:t>
            </a:r>
            <a:r>
              <a:rPr lang="en-US" dirty="0" smtClean="0"/>
              <a:t>:</a:t>
            </a:r>
          </a:p>
          <a:p>
            <a:pPr algn="ctr" eaLnBrk="1" fontAlgn="auto" hangingPunct="1">
              <a:spcAft>
                <a:spcPts val="0"/>
              </a:spcAft>
              <a:buNone/>
              <a:defRPr/>
            </a:pPr>
            <a:r>
              <a:rPr lang="en-US" i="1" dirty="0" smtClean="0">
                <a:effectLst>
                  <a:outerShdw blurRad="38100" dist="38100" dir="2700000" algn="tl">
                    <a:srgbClr val="FFFFFF"/>
                  </a:outerShdw>
                </a:effectLst>
              </a:rPr>
              <a:t>S = I</a:t>
            </a:r>
            <a:endParaRPr lang="en-US" dirty="0" smtClean="0"/>
          </a:p>
          <a:p>
            <a:pPr algn="ctr" eaLnBrk="1" fontAlgn="auto" hangingPunct="1">
              <a:spcAft>
                <a:spcPts val="0"/>
              </a:spcAft>
              <a:defRPr/>
            </a:pPr>
            <a:r>
              <a:rPr lang="en-US" dirty="0" smtClean="0"/>
              <a:t>As saving and investment are voluntary activities, this requires </a:t>
            </a:r>
            <a:r>
              <a:rPr lang="en-US" i="1" dirty="0" err="1" smtClean="0"/>
              <a:t>S</a:t>
            </a:r>
            <a:r>
              <a:rPr lang="en-US" baseline="-25000" dirty="0" err="1" smtClean="0"/>
              <a:t>desired</a:t>
            </a:r>
            <a:r>
              <a:rPr lang="en-US" dirty="0" smtClean="0"/>
              <a:t> = </a:t>
            </a:r>
            <a:r>
              <a:rPr lang="en-US" i="1" dirty="0" err="1" smtClean="0"/>
              <a:t>I</a:t>
            </a:r>
            <a:r>
              <a:rPr lang="en-US" baseline="-25000" dirty="0" err="1" smtClean="0"/>
              <a:t>desired</a:t>
            </a:r>
            <a:r>
              <a:rPr lang="en-US" dirty="0" smtClean="0"/>
              <a:t>. </a:t>
            </a:r>
          </a:p>
          <a:p>
            <a:pPr eaLnBrk="1" fontAlgn="auto" hangingPunct="1">
              <a:spcAft>
                <a:spcPts val="0"/>
              </a:spcAft>
              <a:defRPr/>
            </a:pPr>
            <a:endParaRPr lang="en-US" dirty="0"/>
          </a:p>
          <a:p>
            <a:pPr eaLnBrk="1" fontAlgn="auto" hangingPunct="1">
              <a:spcAft>
                <a:spcPts val="0"/>
              </a:spcAft>
              <a:defRPr/>
            </a:pPr>
            <a:endParaRPr lang="en-US" dirty="0" smtClean="0"/>
          </a:p>
          <a:p>
            <a:pPr eaLnBrk="1" fontAlgn="auto" hangingPunct="1">
              <a:spcAft>
                <a:spcPts val="0"/>
              </a:spcAft>
              <a:defRPr/>
            </a:pPr>
            <a:endParaRPr lang="en-US" dirty="0" smtClean="0"/>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smtClean="0"/>
              <a:t>What’s in This Chapter?</a:t>
            </a:r>
          </a:p>
        </p:txBody>
      </p:sp>
      <p:sp>
        <p:nvSpPr>
          <p:cNvPr id="14339" name="Rectangle 3"/>
          <p:cNvSpPr>
            <a:spLocks noGrp="1" noChangeArrowheads="1"/>
          </p:cNvSpPr>
          <p:nvPr>
            <p:ph idx="1"/>
          </p:nvPr>
        </p:nvSpPr>
        <p:spPr/>
        <p:txBody>
          <a:bodyPr rtlCol="0">
            <a:normAutofit fontScale="92500" lnSpcReduction="10000"/>
          </a:bodyPr>
          <a:lstStyle/>
          <a:p>
            <a:pPr eaLnBrk="1" fontAlgn="auto" hangingPunct="1">
              <a:lnSpc>
                <a:spcPct val="90000"/>
              </a:lnSpc>
              <a:spcAft>
                <a:spcPts val="0"/>
              </a:spcAft>
              <a:defRPr/>
            </a:pPr>
            <a:r>
              <a:rPr lang="en-US" altLang="en-US" smtClean="0">
                <a:hlinkClick r:id="rId2" action="ppaction://hlinksldjump"/>
              </a:rPr>
              <a:t>Why should we care</a:t>
            </a:r>
            <a:r>
              <a:rPr lang="en-US" altLang="en-US" smtClean="0"/>
              <a:t> about a country’s levels of saving and investment?</a:t>
            </a:r>
          </a:p>
          <a:p>
            <a:pPr eaLnBrk="1" fontAlgn="auto" hangingPunct="1">
              <a:lnSpc>
                <a:spcPct val="90000"/>
              </a:lnSpc>
              <a:spcAft>
                <a:spcPts val="0"/>
              </a:spcAft>
              <a:defRPr/>
            </a:pPr>
            <a:r>
              <a:rPr lang="en-US" altLang="en-US" smtClean="0"/>
              <a:t>What is a nation’s </a:t>
            </a:r>
            <a:r>
              <a:rPr lang="en-US" altLang="en-US" smtClean="0">
                <a:hlinkClick r:id="rId3" action="ppaction://hlinksldjump"/>
              </a:rPr>
              <a:t>financial system</a:t>
            </a:r>
            <a:r>
              <a:rPr lang="en-US" altLang="en-US" smtClean="0"/>
              <a:t>? What does it do and why does it matter?</a:t>
            </a:r>
          </a:p>
          <a:p>
            <a:pPr eaLnBrk="1" fontAlgn="auto" hangingPunct="1">
              <a:lnSpc>
                <a:spcPct val="90000"/>
              </a:lnSpc>
              <a:spcAft>
                <a:spcPts val="0"/>
              </a:spcAft>
              <a:defRPr/>
            </a:pPr>
            <a:r>
              <a:rPr lang="en-US" altLang="en-US" smtClean="0"/>
              <a:t>Why are the </a:t>
            </a:r>
            <a:r>
              <a:rPr lang="en-US" altLang="en-US" smtClean="0">
                <a:hlinkClick r:id="rId4" action="ppaction://hlinksldjump"/>
              </a:rPr>
              <a:t>levels of saving and investment</a:t>
            </a:r>
            <a:r>
              <a:rPr lang="en-US" altLang="en-US" smtClean="0"/>
              <a:t> high at some times (or, for some countries) and low at other times (or, for other countries)?</a:t>
            </a:r>
          </a:p>
          <a:p>
            <a:pPr eaLnBrk="1" fontAlgn="auto" hangingPunct="1">
              <a:lnSpc>
                <a:spcPct val="90000"/>
              </a:lnSpc>
              <a:spcAft>
                <a:spcPts val="0"/>
              </a:spcAft>
              <a:defRPr/>
            </a:pPr>
            <a:r>
              <a:rPr lang="en-US" altLang="en-US" smtClean="0">
                <a:hlinkClick r:id="rId5" action="ppaction://hlinksldjump"/>
              </a:rPr>
              <a:t>What can the government do</a:t>
            </a:r>
            <a:r>
              <a:rPr lang="en-US" altLang="en-US" smtClean="0"/>
              <a:t> to change a nation’s saving and investment levels?</a:t>
            </a:r>
          </a:p>
          <a:p>
            <a:pPr eaLnBrk="1" fontAlgn="auto" hangingPunct="1">
              <a:lnSpc>
                <a:spcPct val="90000"/>
              </a:lnSpc>
              <a:spcAft>
                <a:spcPts val="0"/>
              </a:spcAft>
              <a:defRPr/>
            </a:pPr>
            <a:r>
              <a:rPr lang="en-US" altLang="en-US" smtClean="0">
                <a:hlinkClick r:id="rId6" action="ppaction://hlinksldjump"/>
              </a:rPr>
              <a:t>What should the government do</a:t>
            </a:r>
            <a:r>
              <a:rPr lang="en-US" altLang="en-US" smtClean="0"/>
              <a:t> in this regard?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dirty="0" smtClean="0"/>
              <a:t>The Market for Loanable Funds</a:t>
            </a:r>
            <a:endParaRPr lang="en-US" altLang="en-US" dirty="0" smtClean="0">
              <a:latin typeface="Tahoma" panose="020B0604030504040204" pitchFamily="34" charset="0"/>
            </a:endParaRPr>
          </a:p>
        </p:txBody>
      </p:sp>
      <p:sp>
        <p:nvSpPr>
          <p:cNvPr id="45059" name="Rectangle 3"/>
          <p:cNvSpPr>
            <a:spLocks noGrp="1" noChangeArrowheads="1"/>
          </p:cNvSpPr>
          <p:nvPr>
            <p:ph idx="1"/>
          </p:nvPr>
        </p:nvSpPr>
        <p:spPr/>
        <p:txBody>
          <a:bodyPr rtlCol="0">
            <a:noAutofit/>
          </a:bodyPr>
          <a:lstStyle/>
          <a:p>
            <a:pPr eaLnBrk="1" fontAlgn="auto" hangingPunct="1">
              <a:spcAft>
                <a:spcPts val="0"/>
              </a:spcAft>
              <a:defRPr/>
            </a:pPr>
            <a:r>
              <a:rPr lang="en-US" dirty="0" smtClean="0"/>
              <a:t>As saving is done by the non-business sector—households and governments—and investment is done by the business sector, how would the desired saving of the non-business sector become equal to the desired investment by the business sector??</a:t>
            </a:r>
          </a:p>
        </p:txBody>
      </p:sp>
    </p:spTree>
    <p:extLst>
      <p:ext uri="{BB962C8B-B14F-4D97-AF65-F5344CB8AC3E}">
        <p14:creationId xmlns:p14="http://schemas.microsoft.com/office/powerpoint/2010/main" val="3700605005"/>
      </p:ext>
    </p:extLst>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dirty="0" smtClean="0"/>
              <a:t>The Market for Loanable Funds</a:t>
            </a:r>
            <a:endParaRPr lang="en-US" altLang="en-US" dirty="0" smtClean="0">
              <a:latin typeface="Tahoma" panose="020B0604030504040204" pitchFamily="34" charset="0"/>
            </a:endParaRPr>
          </a:p>
        </p:txBody>
      </p:sp>
      <p:sp>
        <p:nvSpPr>
          <p:cNvPr id="45059" name="Rectangle 3"/>
          <p:cNvSpPr>
            <a:spLocks noGrp="1" noChangeArrowheads="1"/>
          </p:cNvSpPr>
          <p:nvPr>
            <p:ph idx="1"/>
          </p:nvPr>
        </p:nvSpPr>
        <p:spPr/>
        <p:txBody>
          <a:bodyPr rtlCol="0">
            <a:noAutofit/>
          </a:bodyPr>
          <a:lstStyle/>
          <a:p>
            <a:pPr eaLnBrk="1" fontAlgn="auto" hangingPunct="1">
              <a:spcAft>
                <a:spcPts val="0"/>
              </a:spcAft>
              <a:defRPr/>
            </a:pPr>
            <a:r>
              <a:rPr lang="en-US" i="1" dirty="0" err="1"/>
              <a:t>S</a:t>
            </a:r>
            <a:r>
              <a:rPr lang="en-US" baseline="-25000" dirty="0" err="1"/>
              <a:t>desired</a:t>
            </a:r>
            <a:r>
              <a:rPr lang="en-US" dirty="0"/>
              <a:t> = </a:t>
            </a:r>
            <a:r>
              <a:rPr lang="en-US" i="1" dirty="0" err="1"/>
              <a:t>I</a:t>
            </a:r>
            <a:r>
              <a:rPr lang="en-US" baseline="-25000" dirty="0" err="1"/>
              <a:t>desired</a:t>
            </a:r>
            <a:r>
              <a:rPr lang="en-US" dirty="0" smtClean="0"/>
              <a:t> is achieved in the </a:t>
            </a:r>
            <a:r>
              <a:rPr lang="en-US" dirty="0" smtClean="0">
                <a:effectLst>
                  <a:outerShdw blurRad="38100" dist="38100" dir="2700000" algn="tl">
                    <a:srgbClr val="FFFFFF"/>
                  </a:outerShdw>
                </a:effectLst>
              </a:rPr>
              <a:t>market for loanable funds.</a:t>
            </a:r>
            <a:r>
              <a:rPr lang="en-US" dirty="0" smtClean="0"/>
              <a:t> </a:t>
            </a:r>
          </a:p>
          <a:p>
            <a:pPr lvl="1" eaLnBrk="1" fontAlgn="auto" hangingPunct="1">
              <a:spcAft>
                <a:spcPts val="0"/>
              </a:spcAft>
              <a:defRPr/>
            </a:pPr>
            <a:r>
              <a:rPr lang="en-US" dirty="0" smtClean="0"/>
              <a:t>You have seen how the buyers’ </a:t>
            </a:r>
            <a:r>
              <a:rPr lang="en-US" dirty="0"/>
              <a:t>desired </a:t>
            </a:r>
            <a:r>
              <a:rPr lang="en-US" dirty="0" smtClean="0"/>
              <a:t>quantity of ice cream is made equal to the sellers’ </a:t>
            </a:r>
            <a:r>
              <a:rPr lang="en-US" dirty="0"/>
              <a:t>desired quantity of ice cream </a:t>
            </a:r>
            <a:r>
              <a:rPr lang="en-US" dirty="0" smtClean="0"/>
              <a:t>in the ice cream market. </a:t>
            </a:r>
          </a:p>
          <a:p>
            <a:pPr lvl="1" eaLnBrk="1" fontAlgn="auto" hangingPunct="1">
              <a:spcAft>
                <a:spcPts val="0"/>
              </a:spcAft>
              <a:defRPr/>
            </a:pPr>
            <a:r>
              <a:rPr lang="en-US" dirty="0" smtClean="0"/>
              <a:t>A similar process in the </a:t>
            </a:r>
            <a:r>
              <a:rPr lang="en-US" dirty="0">
                <a:effectLst>
                  <a:outerShdw blurRad="38100" dist="38100" dir="2700000" algn="tl">
                    <a:srgbClr val="FFFFFF"/>
                  </a:outerShdw>
                </a:effectLst>
              </a:rPr>
              <a:t>market for loanable </a:t>
            </a:r>
            <a:r>
              <a:rPr lang="en-US" dirty="0" smtClean="0">
                <a:effectLst>
                  <a:outerShdw blurRad="38100" dist="38100" dir="2700000" algn="tl">
                    <a:srgbClr val="FFFFFF"/>
                  </a:outerShdw>
                </a:effectLst>
              </a:rPr>
              <a:t>funds makes </a:t>
            </a:r>
            <a:r>
              <a:rPr lang="en-US" dirty="0"/>
              <a:t>desired saving </a:t>
            </a:r>
            <a:r>
              <a:rPr lang="en-US" dirty="0" smtClean="0"/>
              <a:t>equal </a:t>
            </a:r>
            <a:r>
              <a:rPr lang="en-US" dirty="0"/>
              <a:t>to desired investment</a:t>
            </a:r>
            <a:endParaRPr lang="en-US" dirty="0" smtClean="0"/>
          </a:p>
        </p:txBody>
      </p:sp>
    </p:spTree>
    <p:extLst>
      <p:ext uri="{BB962C8B-B14F-4D97-AF65-F5344CB8AC3E}">
        <p14:creationId xmlns:p14="http://schemas.microsoft.com/office/powerpoint/2010/main" val="3726523888"/>
      </p:ext>
    </p:extLst>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The Market For Loanable Funds</a:t>
            </a:r>
          </a:p>
        </p:txBody>
      </p:sp>
      <p:sp>
        <p:nvSpPr>
          <p:cNvPr id="25603" name="Rectangle 3"/>
          <p:cNvSpPr>
            <a:spLocks noGrp="1" noChangeArrowheads="1"/>
          </p:cNvSpPr>
          <p:nvPr>
            <p:ph idx="1"/>
          </p:nvPr>
        </p:nvSpPr>
        <p:spPr/>
        <p:txBody>
          <a:bodyPr/>
          <a:lstStyle/>
          <a:p>
            <a:pPr eaLnBrk="1" hangingPunct="1">
              <a:buClr>
                <a:srgbClr val="000000"/>
              </a:buClr>
            </a:pPr>
            <a:r>
              <a:rPr lang="en-US" altLang="en-US" dirty="0" smtClean="0"/>
              <a:t>The </a:t>
            </a:r>
            <a:r>
              <a:rPr lang="en-US" altLang="en-US" i="1" dirty="0" smtClean="0">
                <a:solidFill>
                  <a:srgbClr val="25A9A6"/>
                </a:solidFill>
              </a:rPr>
              <a:t>market for loanable funds </a:t>
            </a:r>
            <a:r>
              <a:rPr lang="en-US" altLang="en-US" dirty="0" smtClean="0"/>
              <a:t>is the market in which </a:t>
            </a:r>
          </a:p>
          <a:p>
            <a:pPr lvl="1" eaLnBrk="1" hangingPunct="1">
              <a:buClr>
                <a:srgbClr val="000000"/>
              </a:buClr>
            </a:pPr>
            <a:r>
              <a:rPr lang="en-US" altLang="en-US" dirty="0" smtClean="0"/>
              <a:t>The </a:t>
            </a:r>
            <a:r>
              <a:rPr lang="en-US" altLang="en-US" i="1" dirty="0" smtClean="0"/>
              <a:t>supply of loans </a:t>
            </a:r>
            <a:r>
              <a:rPr lang="en-US" altLang="en-US" dirty="0" smtClean="0"/>
              <a:t>comes from the </a:t>
            </a:r>
            <a:r>
              <a:rPr lang="en-US" altLang="en-US" i="1" dirty="0"/>
              <a:t>saving</a:t>
            </a:r>
            <a:r>
              <a:rPr lang="en-US" altLang="en-US" dirty="0"/>
              <a:t> </a:t>
            </a:r>
            <a:r>
              <a:rPr lang="en-US" altLang="en-US" dirty="0" smtClean="0"/>
              <a:t>done by the non-business sector</a:t>
            </a:r>
            <a:endParaRPr lang="en-US" altLang="en-US" i="1" dirty="0" smtClean="0"/>
          </a:p>
          <a:p>
            <a:pPr lvl="1" eaLnBrk="1" hangingPunct="1">
              <a:buClr>
                <a:srgbClr val="000000"/>
              </a:buClr>
            </a:pPr>
            <a:r>
              <a:rPr lang="en-US" altLang="en-US" dirty="0" smtClean="0"/>
              <a:t>The </a:t>
            </a:r>
            <a:r>
              <a:rPr lang="en-US" altLang="en-US" i="1" dirty="0" smtClean="0"/>
              <a:t>demand for loans </a:t>
            </a:r>
            <a:r>
              <a:rPr lang="en-US" altLang="en-US" dirty="0" smtClean="0"/>
              <a:t>comes from the </a:t>
            </a:r>
            <a:r>
              <a:rPr lang="en-US" altLang="en-US" i="1" dirty="0"/>
              <a:t>investment </a:t>
            </a:r>
            <a:r>
              <a:rPr lang="en-US" altLang="en-US" dirty="0" smtClean="0"/>
              <a:t>spending done by businesses</a:t>
            </a:r>
            <a:endParaRPr lang="en-US" altLang="en-US" i="1" dirty="0" smtClean="0"/>
          </a:p>
          <a:p>
            <a:pPr lvl="1" eaLnBrk="1" hangingPunct="1">
              <a:buClr>
                <a:srgbClr val="000000"/>
              </a:buClr>
            </a:pPr>
            <a:r>
              <a:rPr lang="en-US" altLang="en-US" dirty="0" smtClean="0"/>
              <a:t>The price of loans reaches an equilibrium at which the supply of loans becomes equal to the demand for loans</a:t>
            </a:r>
          </a:p>
          <a:p>
            <a:pPr lvl="2" eaLnBrk="1" hangingPunct="1">
              <a:buClr>
                <a:srgbClr val="000000"/>
              </a:buClr>
            </a:pPr>
            <a:r>
              <a:rPr lang="en-US" altLang="en-US" dirty="0" smtClean="0"/>
              <a:t>The process is not unlike what goes on in other markets, such as the market for ice cream</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rtlCol="0">
            <a:normAutofit/>
          </a:bodyPr>
          <a:lstStyle/>
          <a:p>
            <a:pPr eaLnBrk="1" fontAlgn="auto" hangingPunct="1">
              <a:spcAft>
                <a:spcPts val="0"/>
              </a:spcAft>
              <a:defRPr/>
            </a:pPr>
            <a:r>
              <a:rPr lang="en-US" altLang="en-US" smtClean="0"/>
              <a:t>Supply and Demand for Loanable Funds</a:t>
            </a:r>
          </a:p>
        </p:txBody>
      </p:sp>
      <p:sp>
        <p:nvSpPr>
          <p:cNvPr id="28675" name="Rectangle 3"/>
          <p:cNvSpPr>
            <a:spLocks noGrp="1" noChangeArrowheads="1"/>
          </p:cNvSpPr>
          <p:nvPr>
            <p:ph idx="1"/>
          </p:nvPr>
        </p:nvSpPr>
        <p:spPr/>
        <p:txBody>
          <a:bodyPr rtlCol="0">
            <a:normAutofit/>
          </a:bodyPr>
          <a:lstStyle/>
          <a:p>
            <a:pPr eaLnBrk="1" fontAlgn="auto" hangingPunct="1">
              <a:spcAft>
                <a:spcPts val="0"/>
              </a:spcAft>
              <a:defRPr/>
            </a:pPr>
            <a:r>
              <a:rPr lang="en-US" dirty="0" smtClean="0"/>
              <a:t>The interest rate is the price of a loan.</a:t>
            </a:r>
          </a:p>
          <a:p>
            <a:pPr lvl="1" eaLnBrk="1" fontAlgn="auto" hangingPunct="1">
              <a:spcAft>
                <a:spcPts val="0"/>
              </a:spcAft>
              <a:defRPr/>
            </a:pPr>
            <a:r>
              <a:rPr lang="en-US" dirty="0" smtClean="0"/>
              <a:t>It represents the amount that borrowers to take a loan and the amount that lenders receive to make a loan.</a:t>
            </a:r>
          </a:p>
          <a:p>
            <a:pPr eaLnBrk="1" fontAlgn="auto" hangingPunct="1">
              <a:spcAft>
                <a:spcPts val="0"/>
              </a:spcAft>
              <a:defRPr/>
            </a:pPr>
            <a:r>
              <a:rPr lang="en-US" dirty="0" smtClean="0"/>
              <a:t>More precisely, </a:t>
            </a:r>
            <a:r>
              <a:rPr lang="en-US" dirty="0" smtClean="0">
                <a:solidFill>
                  <a:srgbClr val="FF0000"/>
                </a:solidFill>
              </a:rPr>
              <a:t>the price of a loan is the </a:t>
            </a:r>
            <a:r>
              <a:rPr lang="en-US" i="1" dirty="0" smtClean="0">
                <a:solidFill>
                  <a:srgbClr val="FF0000"/>
                </a:solidFill>
              </a:rPr>
              <a:t>real</a:t>
            </a:r>
            <a:r>
              <a:rPr lang="en-US" dirty="0" smtClean="0">
                <a:solidFill>
                  <a:srgbClr val="FF0000"/>
                </a:solidFill>
              </a:rPr>
              <a:t> interest rate</a:t>
            </a:r>
            <a:r>
              <a:rPr lang="en-US" dirty="0" smtClean="0"/>
              <a:t>.</a:t>
            </a:r>
          </a:p>
          <a:p>
            <a:pPr lvl="1" eaLnBrk="1" fontAlgn="auto" hangingPunct="1">
              <a:spcAft>
                <a:spcPts val="0"/>
              </a:spcAft>
              <a:defRPr/>
            </a:pPr>
            <a:r>
              <a:rPr lang="en-US" dirty="0" smtClean="0"/>
              <a:t>The </a:t>
            </a:r>
            <a:r>
              <a:rPr lang="en-US" i="1" dirty="0" smtClean="0"/>
              <a:t>real</a:t>
            </a:r>
            <a:r>
              <a:rPr lang="en-US" dirty="0" smtClean="0"/>
              <a:t> interest rate is the </a:t>
            </a:r>
            <a:r>
              <a:rPr lang="en-US" i="1" dirty="0" smtClean="0"/>
              <a:t>inflation-adjusted</a:t>
            </a:r>
            <a:r>
              <a:rPr lang="en-US" dirty="0" smtClean="0"/>
              <a:t> interest rate</a:t>
            </a:r>
          </a:p>
          <a:p>
            <a:pPr lvl="1" eaLnBrk="1" fontAlgn="auto" hangingPunct="1">
              <a:spcAft>
                <a:spcPts val="0"/>
              </a:spcAft>
              <a:defRPr/>
            </a:pPr>
            <a:r>
              <a:rPr lang="en-US" dirty="0" smtClean="0">
                <a:solidFill>
                  <a:srgbClr val="FF0000"/>
                </a:solidFill>
              </a:rPr>
              <a:t>real interest rate = nominal interest rate – inflation rate</a:t>
            </a:r>
          </a:p>
          <a:p>
            <a:pPr lvl="2" eaLnBrk="1" fontAlgn="auto" hangingPunct="1">
              <a:spcAft>
                <a:spcPts val="0"/>
              </a:spcAft>
              <a:defRPr/>
            </a:pPr>
            <a:r>
              <a:rPr lang="en-US" dirty="0" smtClean="0"/>
              <a:t>See the </a:t>
            </a:r>
            <a:r>
              <a:rPr lang="en-US" dirty="0"/>
              <a:t>chapter “Measuring the Cost of Living” </a:t>
            </a:r>
            <a:r>
              <a:rPr lang="en-US" dirty="0" smtClean="0"/>
              <a:t>for a reminder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 name="Picture 4" descr="http://upload.wikimedia.org/wikipedia/commons/8/8d/Factory_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8200" y="3432176"/>
            <a:ext cx="2057400"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Rectangle 3"/>
          <p:cNvSpPr>
            <a:spLocks noGrp="1" noChangeArrowheads="1"/>
          </p:cNvSpPr>
          <p:nvPr>
            <p:ph type="title"/>
          </p:nvPr>
        </p:nvSpPr>
        <p:spPr>
          <a:xfrm>
            <a:off x="2133600" y="50800"/>
            <a:ext cx="8229600" cy="685800"/>
          </a:xfrm>
        </p:spPr>
        <p:txBody>
          <a:bodyPr/>
          <a:lstStyle/>
          <a:p>
            <a:pPr algn="l" eaLnBrk="1" hangingPunct="1">
              <a:lnSpc>
                <a:spcPct val="80000"/>
              </a:lnSpc>
            </a:pPr>
            <a:r>
              <a:rPr lang="en-US" altLang="en-US" sz="2800"/>
              <a:t>Figure 1 The Market for Loanable Funds</a:t>
            </a:r>
          </a:p>
        </p:txBody>
      </p:sp>
      <p:sp>
        <p:nvSpPr>
          <p:cNvPr id="28676" name="Freeform 17"/>
          <p:cNvSpPr>
            <a:spLocks/>
          </p:cNvSpPr>
          <p:nvPr/>
        </p:nvSpPr>
        <p:spPr bwMode="auto">
          <a:xfrm>
            <a:off x="3013076" y="1271589"/>
            <a:ext cx="6697663" cy="4460875"/>
          </a:xfrm>
          <a:custGeom>
            <a:avLst/>
            <a:gdLst>
              <a:gd name="T0" fmla="*/ 0 w 4219"/>
              <a:gd name="T1" fmla="*/ 0 h 2810"/>
              <a:gd name="T2" fmla="*/ 0 w 4219"/>
              <a:gd name="T3" fmla="*/ 2147483647 h 2810"/>
              <a:gd name="T4" fmla="*/ 2147483647 w 4219"/>
              <a:gd name="T5" fmla="*/ 2147483647 h 2810"/>
              <a:gd name="T6" fmla="*/ 0 60000 65536"/>
              <a:gd name="T7" fmla="*/ 0 60000 65536"/>
              <a:gd name="T8" fmla="*/ 0 60000 65536"/>
              <a:gd name="T9" fmla="*/ 0 w 4219"/>
              <a:gd name="T10" fmla="*/ 0 h 2810"/>
              <a:gd name="T11" fmla="*/ 4219 w 4219"/>
              <a:gd name="T12" fmla="*/ 2810 h 2810"/>
            </a:gdLst>
            <a:ahLst/>
            <a:cxnLst>
              <a:cxn ang="T6">
                <a:pos x="T0" y="T1"/>
              </a:cxn>
              <a:cxn ang="T7">
                <a:pos x="T2" y="T3"/>
              </a:cxn>
              <a:cxn ang="T8">
                <a:pos x="T4" y="T5"/>
              </a:cxn>
            </a:cxnLst>
            <a:rect l="T9" t="T10" r="T11" b="T12"/>
            <a:pathLst>
              <a:path w="4219" h="2810">
                <a:moveTo>
                  <a:pt x="0" y="0"/>
                </a:moveTo>
                <a:lnTo>
                  <a:pt x="0" y="2810"/>
                </a:lnTo>
                <a:lnTo>
                  <a:pt x="4219" y="2810"/>
                </a:lnTo>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77" name="Rectangle 18"/>
          <p:cNvSpPr>
            <a:spLocks noChangeArrowheads="1"/>
          </p:cNvSpPr>
          <p:nvPr/>
        </p:nvSpPr>
        <p:spPr bwMode="auto">
          <a:xfrm>
            <a:off x="8027988" y="5791200"/>
            <a:ext cx="1752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a:solidFill>
                  <a:srgbClr val="000000"/>
                </a:solidFill>
                <a:latin typeface="Arial" panose="020B0604020202020204" pitchFamily="34" charset="0"/>
              </a:rPr>
              <a:t>Loanable Funds</a:t>
            </a:r>
            <a:endParaRPr lang="en-US" altLang="en-US" sz="2400">
              <a:latin typeface="Times New Roman" panose="02020603050405020304" pitchFamily="18" charset="0"/>
            </a:endParaRPr>
          </a:p>
        </p:txBody>
      </p:sp>
      <p:sp>
        <p:nvSpPr>
          <p:cNvPr id="28678" name="Rectangle 19"/>
          <p:cNvSpPr>
            <a:spLocks noChangeArrowheads="1"/>
          </p:cNvSpPr>
          <p:nvPr/>
        </p:nvSpPr>
        <p:spPr bwMode="auto">
          <a:xfrm>
            <a:off x="7481888" y="6070601"/>
            <a:ext cx="233397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a:solidFill>
                  <a:srgbClr val="000000"/>
                </a:solidFill>
                <a:latin typeface="Arial" panose="020B0604020202020204" pitchFamily="34" charset="0"/>
              </a:rPr>
              <a:t>(in billions of dollars)</a:t>
            </a:r>
            <a:endParaRPr lang="en-US" altLang="en-US" sz="2400">
              <a:latin typeface="Times New Roman" panose="02020603050405020304" pitchFamily="18" charset="0"/>
            </a:endParaRPr>
          </a:p>
        </p:txBody>
      </p:sp>
      <p:sp>
        <p:nvSpPr>
          <p:cNvPr id="28679" name="Rectangle 20"/>
          <p:cNvSpPr>
            <a:spLocks noChangeArrowheads="1"/>
          </p:cNvSpPr>
          <p:nvPr/>
        </p:nvSpPr>
        <p:spPr bwMode="auto">
          <a:xfrm>
            <a:off x="2789238" y="5797551"/>
            <a:ext cx="1282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Arial" panose="020B0604020202020204" pitchFamily="34" charset="0"/>
              </a:rPr>
              <a:t>0</a:t>
            </a:r>
            <a:endParaRPr lang="en-US" altLang="en-US" sz="2400">
              <a:latin typeface="Times New Roman" panose="02020603050405020304" pitchFamily="18" charset="0"/>
            </a:endParaRPr>
          </a:p>
        </p:txBody>
      </p:sp>
      <p:sp>
        <p:nvSpPr>
          <p:cNvPr id="28680" name="Rectangle 21"/>
          <p:cNvSpPr>
            <a:spLocks noChangeArrowheads="1"/>
          </p:cNvSpPr>
          <p:nvPr/>
        </p:nvSpPr>
        <p:spPr bwMode="auto">
          <a:xfrm>
            <a:off x="1828800" y="990601"/>
            <a:ext cx="194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a:solidFill>
                  <a:srgbClr val="000000"/>
                </a:solidFill>
                <a:latin typeface="Arial" panose="020B0604020202020204" pitchFamily="34" charset="0"/>
              </a:rPr>
              <a:t>Real Interest Rate</a:t>
            </a:r>
            <a:endParaRPr lang="en-US" altLang="en-US" sz="2400">
              <a:latin typeface="Times New Roman" panose="02020603050405020304" pitchFamily="18" charset="0"/>
            </a:endParaRPr>
          </a:p>
        </p:txBody>
      </p:sp>
      <p:grpSp>
        <p:nvGrpSpPr>
          <p:cNvPr id="2" name="Group 23"/>
          <p:cNvGrpSpPr>
            <a:grpSpLocks/>
          </p:cNvGrpSpPr>
          <p:nvPr/>
        </p:nvGrpSpPr>
        <p:grpSpPr bwMode="auto">
          <a:xfrm>
            <a:off x="3787776" y="1447801"/>
            <a:ext cx="3565525" cy="3781425"/>
            <a:chOff x="1426" y="912"/>
            <a:chExt cx="2246" cy="2382"/>
          </a:xfrm>
        </p:grpSpPr>
        <p:sp>
          <p:nvSpPr>
            <p:cNvPr id="28692" name="Line 24"/>
            <p:cNvSpPr>
              <a:spLocks noChangeShapeType="1"/>
            </p:cNvSpPr>
            <p:nvPr/>
          </p:nvSpPr>
          <p:spPr bwMode="auto">
            <a:xfrm flipV="1">
              <a:off x="1426" y="1012"/>
              <a:ext cx="1753" cy="2282"/>
            </a:xfrm>
            <a:prstGeom prst="line">
              <a:avLst/>
            </a:prstGeom>
            <a:noFill/>
            <a:ln w="63500">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3" name="Rectangle 25"/>
            <p:cNvSpPr>
              <a:spLocks noChangeArrowheads="1"/>
            </p:cNvSpPr>
            <p:nvPr/>
          </p:nvSpPr>
          <p:spPr bwMode="auto">
            <a:xfrm>
              <a:off x="3228" y="912"/>
              <a:ext cx="44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Arial" panose="020B0604020202020204" pitchFamily="34" charset="0"/>
                </a:rPr>
                <a:t>Supply</a:t>
              </a:r>
              <a:endParaRPr lang="en-US" altLang="en-US" sz="2400">
                <a:latin typeface="Times New Roman" panose="02020603050405020304" pitchFamily="18" charset="0"/>
              </a:endParaRPr>
            </a:p>
          </p:txBody>
        </p:sp>
      </p:grpSp>
      <p:grpSp>
        <p:nvGrpSpPr>
          <p:cNvPr id="3" name="Group 26"/>
          <p:cNvGrpSpPr>
            <a:grpSpLocks/>
          </p:cNvGrpSpPr>
          <p:nvPr/>
        </p:nvGrpSpPr>
        <p:grpSpPr bwMode="auto">
          <a:xfrm>
            <a:off x="3598863" y="1816101"/>
            <a:ext cx="4768850" cy="2652713"/>
            <a:chOff x="1307" y="1144"/>
            <a:chExt cx="3004" cy="1671"/>
          </a:xfrm>
        </p:grpSpPr>
        <p:sp>
          <p:nvSpPr>
            <p:cNvPr id="28690" name="Line 27"/>
            <p:cNvSpPr>
              <a:spLocks noChangeShapeType="1"/>
            </p:cNvSpPr>
            <p:nvPr/>
          </p:nvSpPr>
          <p:spPr bwMode="auto">
            <a:xfrm flipH="1" flipV="1">
              <a:off x="1307" y="1144"/>
              <a:ext cx="2400" cy="1583"/>
            </a:xfrm>
            <a:prstGeom prst="line">
              <a:avLst/>
            </a:prstGeom>
            <a:noFill/>
            <a:ln w="63500">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1" name="Rectangle 28"/>
            <p:cNvSpPr>
              <a:spLocks noChangeArrowheads="1"/>
            </p:cNvSpPr>
            <p:nvPr/>
          </p:nvSpPr>
          <p:spPr bwMode="auto">
            <a:xfrm>
              <a:off x="3762" y="2641"/>
              <a:ext cx="54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Arial" panose="020B0604020202020204" pitchFamily="34" charset="0"/>
                </a:rPr>
                <a:t>Demand</a:t>
              </a:r>
              <a:endParaRPr lang="en-US" altLang="en-US" sz="2400">
                <a:latin typeface="Times New Roman" panose="02020603050405020304" pitchFamily="18" charset="0"/>
              </a:endParaRPr>
            </a:p>
          </p:txBody>
        </p:sp>
      </p:grpSp>
      <p:grpSp>
        <p:nvGrpSpPr>
          <p:cNvPr id="4" name="Group 29"/>
          <p:cNvGrpSpPr>
            <a:grpSpLocks/>
          </p:cNvGrpSpPr>
          <p:nvPr/>
        </p:nvGrpSpPr>
        <p:grpSpPr bwMode="auto">
          <a:xfrm>
            <a:off x="2586039" y="2917826"/>
            <a:ext cx="3254375" cy="3133725"/>
            <a:chOff x="669" y="1838"/>
            <a:chExt cx="2050" cy="1974"/>
          </a:xfrm>
        </p:grpSpPr>
        <p:sp>
          <p:nvSpPr>
            <p:cNvPr id="28685" name="Freeform 30"/>
            <p:cNvSpPr>
              <a:spLocks/>
            </p:cNvSpPr>
            <p:nvPr/>
          </p:nvSpPr>
          <p:spPr bwMode="auto">
            <a:xfrm>
              <a:off x="938" y="1922"/>
              <a:ext cx="1543" cy="1689"/>
            </a:xfrm>
            <a:custGeom>
              <a:avLst/>
              <a:gdLst>
                <a:gd name="T0" fmla="*/ 1543 w 1543"/>
                <a:gd name="T1" fmla="*/ 1689 h 1689"/>
                <a:gd name="T2" fmla="*/ 1543 w 1543"/>
                <a:gd name="T3" fmla="*/ 0 h 1689"/>
                <a:gd name="T4" fmla="*/ 0 w 1543"/>
                <a:gd name="T5" fmla="*/ 0 h 1689"/>
                <a:gd name="T6" fmla="*/ 0 60000 65536"/>
                <a:gd name="T7" fmla="*/ 0 60000 65536"/>
                <a:gd name="T8" fmla="*/ 0 60000 65536"/>
                <a:gd name="T9" fmla="*/ 0 w 1543"/>
                <a:gd name="T10" fmla="*/ 0 h 1689"/>
                <a:gd name="T11" fmla="*/ 1543 w 1543"/>
                <a:gd name="T12" fmla="*/ 1689 h 1689"/>
              </a:gdLst>
              <a:ahLst/>
              <a:cxnLst>
                <a:cxn ang="T6">
                  <a:pos x="T0" y="T1"/>
                </a:cxn>
                <a:cxn ang="T7">
                  <a:pos x="T2" y="T3"/>
                </a:cxn>
                <a:cxn ang="T8">
                  <a:pos x="T4" y="T5"/>
                </a:cxn>
              </a:cxnLst>
              <a:rect l="T9" t="T10" r="T11" b="T12"/>
              <a:pathLst>
                <a:path w="1543" h="1689">
                  <a:moveTo>
                    <a:pt x="1543" y="1689"/>
                  </a:moveTo>
                  <a:lnTo>
                    <a:pt x="1543" y="0"/>
                  </a:lnTo>
                  <a:lnTo>
                    <a:pt x="0" y="0"/>
                  </a:lnTo>
                </a:path>
              </a:pathLst>
            </a:custGeom>
            <a:noFill/>
            <a:ln w="20638">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86" name="Line 31"/>
            <p:cNvSpPr>
              <a:spLocks noChangeShapeType="1"/>
            </p:cNvSpPr>
            <p:nvPr/>
          </p:nvSpPr>
          <p:spPr bwMode="auto">
            <a:xfrm flipH="1">
              <a:off x="938" y="1922"/>
              <a:ext cx="1543" cy="1"/>
            </a:xfrm>
            <a:prstGeom prst="line">
              <a:avLst/>
            </a:prstGeom>
            <a:noFill/>
            <a:ln w="20638">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8687" name="Rectangle 32"/>
            <p:cNvSpPr>
              <a:spLocks noChangeArrowheads="1"/>
            </p:cNvSpPr>
            <p:nvPr/>
          </p:nvSpPr>
          <p:spPr bwMode="auto">
            <a:xfrm>
              <a:off x="669" y="1838"/>
              <a:ext cx="21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Arial" panose="020B0604020202020204" pitchFamily="34" charset="0"/>
                </a:rPr>
                <a:t>5%</a:t>
              </a:r>
              <a:endParaRPr lang="en-US" altLang="en-US" sz="2400">
                <a:latin typeface="Times New Roman" panose="02020603050405020304" pitchFamily="18" charset="0"/>
              </a:endParaRPr>
            </a:p>
          </p:txBody>
        </p:sp>
        <p:sp>
          <p:nvSpPr>
            <p:cNvPr id="28688" name="Rectangle 33"/>
            <p:cNvSpPr>
              <a:spLocks noChangeArrowheads="1"/>
            </p:cNvSpPr>
            <p:nvPr/>
          </p:nvSpPr>
          <p:spPr bwMode="auto">
            <a:xfrm>
              <a:off x="2275" y="3638"/>
              <a:ext cx="44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Arial" panose="020B0604020202020204" pitchFamily="34" charset="0"/>
                </a:rPr>
                <a:t>$1,200</a:t>
              </a:r>
              <a:endParaRPr lang="en-US" altLang="en-US" sz="2400">
                <a:latin typeface="Times New Roman" panose="02020603050405020304" pitchFamily="18" charset="0"/>
              </a:endParaRPr>
            </a:p>
          </p:txBody>
        </p:sp>
        <p:sp>
          <p:nvSpPr>
            <p:cNvPr id="28689" name="Oval 34"/>
            <p:cNvSpPr>
              <a:spLocks noChangeArrowheads="1"/>
            </p:cNvSpPr>
            <p:nvPr/>
          </p:nvSpPr>
          <p:spPr bwMode="auto">
            <a:xfrm>
              <a:off x="2441" y="1870"/>
              <a:ext cx="92" cy="9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Times New Roman" panose="02020603050405020304" pitchFamily="18" charset="0"/>
              </a:endParaRPr>
            </a:p>
          </p:txBody>
        </p:sp>
      </p:grpSp>
      <p:pic>
        <p:nvPicPr>
          <p:cNvPr id="21" name="Picture 2" descr="http://www.sacramentoexecutive.com/images/piggy-bank-lar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762000"/>
            <a:ext cx="18669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up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Right)">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trips(upRigh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5" name="Rectangle 3"/>
          <p:cNvSpPr>
            <a:spLocks noGrp="1" noChangeArrowheads="1"/>
          </p:cNvSpPr>
          <p:nvPr>
            <p:ph type="title"/>
          </p:nvPr>
        </p:nvSpPr>
        <p:spPr>
          <a:xfrm>
            <a:off x="2133600" y="50800"/>
            <a:ext cx="8229600" cy="685800"/>
          </a:xfrm>
        </p:spPr>
        <p:txBody>
          <a:bodyPr/>
          <a:lstStyle/>
          <a:p>
            <a:pPr algn="l" eaLnBrk="1" hangingPunct="1">
              <a:lnSpc>
                <a:spcPct val="80000"/>
              </a:lnSpc>
            </a:pPr>
            <a:r>
              <a:rPr lang="en-US" altLang="en-US" sz="2800">
                <a:latin typeface="+mn-lt"/>
              </a:rPr>
              <a:t>Figure 1 The Market for Loanable Funds</a:t>
            </a:r>
          </a:p>
        </p:txBody>
      </p:sp>
      <p:sp>
        <p:nvSpPr>
          <p:cNvPr id="28676" name="Freeform 17"/>
          <p:cNvSpPr>
            <a:spLocks/>
          </p:cNvSpPr>
          <p:nvPr/>
        </p:nvSpPr>
        <p:spPr bwMode="auto">
          <a:xfrm>
            <a:off x="3013076" y="1271589"/>
            <a:ext cx="6697663" cy="4460875"/>
          </a:xfrm>
          <a:custGeom>
            <a:avLst/>
            <a:gdLst>
              <a:gd name="T0" fmla="*/ 0 w 4219"/>
              <a:gd name="T1" fmla="*/ 0 h 2810"/>
              <a:gd name="T2" fmla="*/ 0 w 4219"/>
              <a:gd name="T3" fmla="*/ 2147483647 h 2810"/>
              <a:gd name="T4" fmla="*/ 2147483647 w 4219"/>
              <a:gd name="T5" fmla="*/ 2147483647 h 2810"/>
              <a:gd name="T6" fmla="*/ 0 60000 65536"/>
              <a:gd name="T7" fmla="*/ 0 60000 65536"/>
              <a:gd name="T8" fmla="*/ 0 60000 65536"/>
              <a:gd name="T9" fmla="*/ 0 w 4219"/>
              <a:gd name="T10" fmla="*/ 0 h 2810"/>
              <a:gd name="T11" fmla="*/ 4219 w 4219"/>
              <a:gd name="T12" fmla="*/ 2810 h 2810"/>
            </a:gdLst>
            <a:ahLst/>
            <a:cxnLst>
              <a:cxn ang="T6">
                <a:pos x="T0" y="T1"/>
              </a:cxn>
              <a:cxn ang="T7">
                <a:pos x="T2" y="T3"/>
              </a:cxn>
              <a:cxn ang="T8">
                <a:pos x="T4" y="T5"/>
              </a:cxn>
            </a:cxnLst>
            <a:rect l="T9" t="T10" r="T11" b="T12"/>
            <a:pathLst>
              <a:path w="4219" h="2810">
                <a:moveTo>
                  <a:pt x="0" y="0"/>
                </a:moveTo>
                <a:lnTo>
                  <a:pt x="0" y="2810"/>
                </a:lnTo>
                <a:lnTo>
                  <a:pt x="4219" y="2810"/>
                </a:lnTo>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mn-lt"/>
            </a:endParaRPr>
          </a:p>
        </p:txBody>
      </p:sp>
      <p:sp>
        <p:nvSpPr>
          <p:cNvPr id="28677" name="Rectangle 18"/>
          <p:cNvSpPr>
            <a:spLocks noChangeArrowheads="1"/>
          </p:cNvSpPr>
          <p:nvPr/>
        </p:nvSpPr>
        <p:spPr bwMode="auto">
          <a:xfrm>
            <a:off x="8027988" y="5791200"/>
            <a:ext cx="14875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a:solidFill>
                  <a:srgbClr val="000000"/>
                </a:solidFill>
                <a:latin typeface="+mn-lt"/>
              </a:rPr>
              <a:t>Loanable Funds</a:t>
            </a:r>
            <a:endParaRPr lang="en-US" altLang="en-US" sz="2400">
              <a:latin typeface="+mn-lt"/>
            </a:endParaRPr>
          </a:p>
        </p:txBody>
      </p:sp>
      <p:sp>
        <p:nvSpPr>
          <p:cNvPr id="28678" name="Rectangle 19"/>
          <p:cNvSpPr>
            <a:spLocks noChangeArrowheads="1"/>
          </p:cNvSpPr>
          <p:nvPr/>
        </p:nvSpPr>
        <p:spPr bwMode="auto">
          <a:xfrm>
            <a:off x="7481888" y="6070601"/>
            <a:ext cx="200894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a:solidFill>
                  <a:srgbClr val="000000"/>
                </a:solidFill>
                <a:latin typeface="+mn-lt"/>
              </a:rPr>
              <a:t>(in billions of dollars)</a:t>
            </a:r>
            <a:endParaRPr lang="en-US" altLang="en-US" sz="2400">
              <a:latin typeface="+mn-lt"/>
            </a:endParaRPr>
          </a:p>
        </p:txBody>
      </p:sp>
      <p:sp>
        <p:nvSpPr>
          <p:cNvPr id="28679" name="Rectangle 20"/>
          <p:cNvSpPr>
            <a:spLocks noChangeArrowheads="1"/>
          </p:cNvSpPr>
          <p:nvPr/>
        </p:nvSpPr>
        <p:spPr bwMode="auto">
          <a:xfrm>
            <a:off x="2789238" y="5797551"/>
            <a:ext cx="1170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mn-lt"/>
              </a:rPr>
              <a:t>0</a:t>
            </a:r>
            <a:endParaRPr lang="en-US" altLang="en-US" sz="2400">
              <a:latin typeface="+mn-lt"/>
            </a:endParaRPr>
          </a:p>
        </p:txBody>
      </p:sp>
      <p:sp>
        <p:nvSpPr>
          <p:cNvPr id="28680" name="Rectangle 21"/>
          <p:cNvSpPr>
            <a:spLocks noChangeArrowheads="1"/>
          </p:cNvSpPr>
          <p:nvPr/>
        </p:nvSpPr>
        <p:spPr bwMode="auto">
          <a:xfrm>
            <a:off x="1828800" y="990601"/>
            <a:ext cx="16903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000000"/>
                </a:solidFill>
                <a:latin typeface="+mn-lt"/>
              </a:rPr>
              <a:t>Real Interest Rate</a:t>
            </a:r>
            <a:endParaRPr lang="en-US" altLang="en-US" sz="2400" dirty="0">
              <a:latin typeface="+mn-lt"/>
            </a:endParaRPr>
          </a:p>
        </p:txBody>
      </p:sp>
      <p:grpSp>
        <p:nvGrpSpPr>
          <p:cNvPr id="2" name="Group 23"/>
          <p:cNvGrpSpPr>
            <a:grpSpLocks/>
          </p:cNvGrpSpPr>
          <p:nvPr/>
        </p:nvGrpSpPr>
        <p:grpSpPr bwMode="auto">
          <a:xfrm>
            <a:off x="3787776" y="1447801"/>
            <a:ext cx="3489325" cy="3781425"/>
            <a:chOff x="1426" y="912"/>
            <a:chExt cx="2198" cy="2382"/>
          </a:xfrm>
        </p:grpSpPr>
        <p:sp>
          <p:nvSpPr>
            <p:cNvPr id="28692" name="Line 24"/>
            <p:cNvSpPr>
              <a:spLocks noChangeShapeType="1"/>
            </p:cNvSpPr>
            <p:nvPr/>
          </p:nvSpPr>
          <p:spPr bwMode="auto">
            <a:xfrm flipV="1">
              <a:off x="1426" y="1012"/>
              <a:ext cx="1753" cy="2282"/>
            </a:xfrm>
            <a:prstGeom prst="line">
              <a:avLst/>
            </a:prstGeom>
            <a:noFill/>
            <a:ln w="63500">
              <a:solidFill>
                <a:srgbClr val="003F95"/>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8693" name="Rectangle 25"/>
            <p:cNvSpPr>
              <a:spLocks noChangeArrowheads="1"/>
            </p:cNvSpPr>
            <p:nvPr/>
          </p:nvSpPr>
          <p:spPr bwMode="auto">
            <a:xfrm>
              <a:off x="3228" y="912"/>
              <a:ext cx="396"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mn-lt"/>
                </a:rPr>
                <a:t>Supply</a:t>
              </a:r>
              <a:endParaRPr lang="en-US" altLang="en-US" sz="2400">
                <a:latin typeface="+mn-lt"/>
              </a:endParaRPr>
            </a:p>
          </p:txBody>
        </p:sp>
      </p:grpSp>
      <p:grpSp>
        <p:nvGrpSpPr>
          <p:cNvPr id="4" name="Group 29"/>
          <p:cNvGrpSpPr>
            <a:grpSpLocks/>
          </p:cNvGrpSpPr>
          <p:nvPr/>
        </p:nvGrpSpPr>
        <p:grpSpPr bwMode="auto">
          <a:xfrm>
            <a:off x="2586039" y="2917826"/>
            <a:ext cx="3192463" cy="3133725"/>
            <a:chOff x="669" y="1838"/>
            <a:chExt cx="2011" cy="1974"/>
          </a:xfrm>
        </p:grpSpPr>
        <p:sp>
          <p:nvSpPr>
            <p:cNvPr id="28685" name="Freeform 30"/>
            <p:cNvSpPr>
              <a:spLocks/>
            </p:cNvSpPr>
            <p:nvPr/>
          </p:nvSpPr>
          <p:spPr bwMode="auto">
            <a:xfrm>
              <a:off x="938" y="1922"/>
              <a:ext cx="1543" cy="1689"/>
            </a:xfrm>
            <a:custGeom>
              <a:avLst/>
              <a:gdLst>
                <a:gd name="T0" fmla="*/ 1543 w 1543"/>
                <a:gd name="T1" fmla="*/ 1689 h 1689"/>
                <a:gd name="T2" fmla="*/ 1543 w 1543"/>
                <a:gd name="T3" fmla="*/ 0 h 1689"/>
                <a:gd name="T4" fmla="*/ 0 w 1543"/>
                <a:gd name="T5" fmla="*/ 0 h 1689"/>
                <a:gd name="T6" fmla="*/ 0 60000 65536"/>
                <a:gd name="T7" fmla="*/ 0 60000 65536"/>
                <a:gd name="T8" fmla="*/ 0 60000 65536"/>
                <a:gd name="T9" fmla="*/ 0 w 1543"/>
                <a:gd name="T10" fmla="*/ 0 h 1689"/>
                <a:gd name="T11" fmla="*/ 1543 w 1543"/>
                <a:gd name="T12" fmla="*/ 1689 h 1689"/>
              </a:gdLst>
              <a:ahLst/>
              <a:cxnLst>
                <a:cxn ang="T6">
                  <a:pos x="T0" y="T1"/>
                </a:cxn>
                <a:cxn ang="T7">
                  <a:pos x="T2" y="T3"/>
                </a:cxn>
                <a:cxn ang="T8">
                  <a:pos x="T4" y="T5"/>
                </a:cxn>
              </a:cxnLst>
              <a:rect l="T9" t="T10" r="T11" b="T12"/>
              <a:pathLst>
                <a:path w="1543" h="1689">
                  <a:moveTo>
                    <a:pt x="1543" y="1689"/>
                  </a:moveTo>
                  <a:lnTo>
                    <a:pt x="1543" y="0"/>
                  </a:lnTo>
                  <a:lnTo>
                    <a:pt x="0" y="0"/>
                  </a:lnTo>
                </a:path>
              </a:pathLst>
            </a:custGeom>
            <a:noFill/>
            <a:ln w="20638">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mn-lt"/>
              </a:endParaRPr>
            </a:p>
          </p:txBody>
        </p:sp>
        <p:sp>
          <p:nvSpPr>
            <p:cNvPr id="28686" name="Line 31"/>
            <p:cNvSpPr>
              <a:spLocks noChangeShapeType="1"/>
            </p:cNvSpPr>
            <p:nvPr/>
          </p:nvSpPr>
          <p:spPr bwMode="auto">
            <a:xfrm flipH="1">
              <a:off x="938" y="1922"/>
              <a:ext cx="1543" cy="1"/>
            </a:xfrm>
            <a:prstGeom prst="line">
              <a:avLst/>
            </a:prstGeom>
            <a:noFill/>
            <a:ln w="20638">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8687" name="Rectangle 32"/>
            <p:cNvSpPr>
              <a:spLocks noChangeArrowheads="1"/>
            </p:cNvSpPr>
            <p:nvPr/>
          </p:nvSpPr>
          <p:spPr bwMode="auto">
            <a:xfrm>
              <a:off x="669" y="1838"/>
              <a:ext cx="17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mn-lt"/>
                </a:rPr>
                <a:t>5%</a:t>
              </a:r>
              <a:endParaRPr lang="en-US" altLang="en-US" sz="2400">
                <a:latin typeface="+mn-lt"/>
              </a:endParaRPr>
            </a:p>
          </p:txBody>
        </p:sp>
        <p:sp>
          <p:nvSpPr>
            <p:cNvPr id="28688" name="Rectangle 33"/>
            <p:cNvSpPr>
              <a:spLocks noChangeArrowheads="1"/>
            </p:cNvSpPr>
            <p:nvPr/>
          </p:nvSpPr>
          <p:spPr bwMode="auto">
            <a:xfrm>
              <a:off x="2275" y="3638"/>
              <a:ext cx="40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mn-lt"/>
                </a:rPr>
                <a:t>$1,200</a:t>
              </a:r>
              <a:endParaRPr lang="en-US" altLang="en-US" sz="2400">
                <a:latin typeface="+mn-lt"/>
              </a:endParaRPr>
            </a:p>
          </p:txBody>
        </p:sp>
        <p:sp>
          <p:nvSpPr>
            <p:cNvPr id="28689" name="Oval 34"/>
            <p:cNvSpPr>
              <a:spLocks noChangeArrowheads="1"/>
            </p:cNvSpPr>
            <p:nvPr/>
          </p:nvSpPr>
          <p:spPr bwMode="auto">
            <a:xfrm>
              <a:off x="2441" y="1870"/>
              <a:ext cx="92" cy="9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mn-lt"/>
              </a:endParaRPr>
            </a:p>
          </p:txBody>
        </p:sp>
      </p:grpSp>
      <p:pic>
        <p:nvPicPr>
          <p:cNvPr id="21" name="Picture 2" descr="http://www.sacramentoexecutive.com/images/piggy-bank-lar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762000"/>
            <a:ext cx="18669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Box 22"/>
          <p:cNvSpPr txBox="1"/>
          <p:nvPr/>
        </p:nvSpPr>
        <p:spPr>
          <a:xfrm>
            <a:off x="6172200" y="2884944"/>
            <a:ext cx="5638800" cy="2677656"/>
          </a:xfrm>
          <a:prstGeom prst="rect">
            <a:avLst/>
          </a:prstGeom>
          <a:noFill/>
        </p:spPr>
        <p:txBody>
          <a:bodyPr wrap="square" rtlCol="0">
            <a:spAutoFit/>
          </a:bodyPr>
          <a:lstStyle/>
          <a:p>
            <a:r>
              <a:rPr lang="en-US" dirty="0" smtClean="0">
                <a:latin typeface="+mn-lt"/>
              </a:rPr>
              <a:t>The </a:t>
            </a:r>
            <a:r>
              <a:rPr lang="en-US" i="1" dirty="0" smtClean="0">
                <a:latin typeface="+mn-lt"/>
              </a:rPr>
              <a:t>supply</a:t>
            </a:r>
            <a:r>
              <a:rPr lang="en-US" dirty="0" smtClean="0">
                <a:latin typeface="+mn-lt"/>
              </a:rPr>
              <a:t> of </a:t>
            </a:r>
            <a:r>
              <a:rPr lang="en-US" dirty="0" smtClean="0">
                <a:latin typeface="+mn-lt"/>
              </a:rPr>
              <a:t>loans comes from the desired </a:t>
            </a:r>
            <a:r>
              <a:rPr lang="en-US" i="1" dirty="0" smtClean="0">
                <a:latin typeface="+mn-lt"/>
              </a:rPr>
              <a:t>saving</a:t>
            </a:r>
            <a:r>
              <a:rPr lang="en-US" dirty="0" smtClean="0">
                <a:latin typeface="+mn-lt"/>
              </a:rPr>
              <a:t> of the non-business sector. </a:t>
            </a:r>
            <a:r>
              <a:rPr lang="en-US" dirty="0" smtClean="0">
                <a:latin typeface="+mn-lt"/>
              </a:rPr>
              <a:t>This depends on:</a:t>
            </a:r>
          </a:p>
          <a:p>
            <a:pPr marL="342900" indent="-342900">
              <a:buFont typeface="Arial" panose="020B0604020202020204" pitchFamily="34" charset="0"/>
              <a:buChar char="•"/>
            </a:pPr>
            <a:r>
              <a:rPr lang="en-US" dirty="0" smtClean="0">
                <a:latin typeface="+mn-lt"/>
              </a:rPr>
              <a:t>The real interest rate</a:t>
            </a:r>
          </a:p>
          <a:p>
            <a:pPr marL="342900" indent="-342900">
              <a:buFont typeface="Arial" panose="020B0604020202020204" pitchFamily="34" charset="0"/>
              <a:buChar char="•"/>
            </a:pPr>
            <a:r>
              <a:rPr lang="en-US" dirty="0" smtClean="0">
                <a:latin typeface="+mn-lt"/>
              </a:rPr>
              <a:t>Tax incentives</a:t>
            </a:r>
          </a:p>
          <a:p>
            <a:pPr marL="342900" indent="-342900">
              <a:buFont typeface="Arial" panose="020B0604020202020204" pitchFamily="34" charset="0"/>
              <a:buChar char="•"/>
            </a:pPr>
            <a:r>
              <a:rPr lang="en-US" dirty="0" smtClean="0">
                <a:latin typeface="+mn-lt"/>
              </a:rPr>
              <a:t>Government saving (</a:t>
            </a:r>
            <a:r>
              <a:rPr lang="en-US" i="1" dirty="0" smtClean="0">
                <a:latin typeface="+mn-lt"/>
              </a:rPr>
              <a:t>T</a:t>
            </a:r>
            <a:r>
              <a:rPr lang="en-US" dirty="0" smtClean="0">
                <a:latin typeface="+mn-lt"/>
              </a:rPr>
              <a:t> – </a:t>
            </a:r>
            <a:r>
              <a:rPr lang="en-US" i="1" dirty="0" smtClean="0">
                <a:latin typeface="+mn-lt"/>
              </a:rPr>
              <a:t>G</a:t>
            </a:r>
            <a:r>
              <a:rPr lang="en-US" dirty="0" smtClean="0">
                <a:latin typeface="+mn-lt"/>
              </a:rPr>
              <a:t>)</a:t>
            </a:r>
            <a:endParaRPr lang="en-US" dirty="0" smtClean="0">
              <a:latin typeface="+mn-lt"/>
            </a:endParaRPr>
          </a:p>
          <a:p>
            <a:pPr marL="342900" indent="-342900">
              <a:buFont typeface="Arial" panose="020B0604020202020204" pitchFamily="34" charset="0"/>
              <a:buChar char="•"/>
            </a:pPr>
            <a:r>
              <a:rPr lang="en-US" dirty="0" smtClean="0">
                <a:latin typeface="+mn-lt"/>
              </a:rPr>
              <a:t>Households’ incomes and optimism</a:t>
            </a:r>
            <a:endParaRPr lang="en-US" dirty="0">
              <a:latin typeface="+mn-lt"/>
            </a:endParaRPr>
          </a:p>
        </p:txBody>
      </p:sp>
    </p:spTree>
    <p:extLst>
      <p:ext uri="{BB962C8B-B14F-4D97-AF65-F5344CB8AC3E}">
        <p14:creationId xmlns:p14="http://schemas.microsoft.com/office/powerpoint/2010/main" val="37008205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5" name="Rectangle 3"/>
          <p:cNvSpPr>
            <a:spLocks noGrp="1" noChangeArrowheads="1"/>
          </p:cNvSpPr>
          <p:nvPr>
            <p:ph type="title"/>
          </p:nvPr>
        </p:nvSpPr>
        <p:spPr>
          <a:xfrm>
            <a:off x="2133600" y="50800"/>
            <a:ext cx="8229600" cy="685800"/>
          </a:xfrm>
        </p:spPr>
        <p:txBody>
          <a:bodyPr/>
          <a:lstStyle/>
          <a:p>
            <a:pPr algn="l" eaLnBrk="1" hangingPunct="1">
              <a:lnSpc>
                <a:spcPct val="80000"/>
              </a:lnSpc>
            </a:pPr>
            <a:r>
              <a:rPr lang="en-US" altLang="en-US" sz="2800">
                <a:latin typeface="+mn-lt"/>
              </a:rPr>
              <a:t>Figure 1 The Market for Loanable Funds</a:t>
            </a:r>
          </a:p>
        </p:txBody>
      </p:sp>
      <p:sp>
        <p:nvSpPr>
          <p:cNvPr id="28676" name="Freeform 17"/>
          <p:cNvSpPr>
            <a:spLocks/>
          </p:cNvSpPr>
          <p:nvPr/>
        </p:nvSpPr>
        <p:spPr bwMode="auto">
          <a:xfrm>
            <a:off x="3013076" y="1271589"/>
            <a:ext cx="6697663" cy="4460875"/>
          </a:xfrm>
          <a:custGeom>
            <a:avLst/>
            <a:gdLst>
              <a:gd name="T0" fmla="*/ 0 w 4219"/>
              <a:gd name="T1" fmla="*/ 0 h 2810"/>
              <a:gd name="T2" fmla="*/ 0 w 4219"/>
              <a:gd name="T3" fmla="*/ 2147483647 h 2810"/>
              <a:gd name="T4" fmla="*/ 2147483647 w 4219"/>
              <a:gd name="T5" fmla="*/ 2147483647 h 2810"/>
              <a:gd name="T6" fmla="*/ 0 60000 65536"/>
              <a:gd name="T7" fmla="*/ 0 60000 65536"/>
              <a:gd name="T8" fmla="*/ 0 60000 65536"/>
              <a:gd name="T9" fmla="*/ 0 w 4219"/>
              <a:gd name="T10" fmla="*/ 0 h 2810"/>
              <a:gd name="T11" fmla="*/ 4219 w 4219"/>
              <a:gd name="T12" fmla="*/ 2810 h 2810"/>
            </a:gdLst>
            <a:ahLst/>
            <a:cxnLst>
              <a:cxn ang="T6">
                <a:pos x="T0" y="T1"/>
              </a:cxn>
              <a:cxn ang="T7">
                <a:pos x="T2" y="T3"/>
              </a:cxn>
              <a:cxn ang="T8">
                <a:pos x="T4" y="T5"/>
              </a:cxn>
            </a:cxnLst>
            <a:rect l="T9" t="T10" r="T11" b="T12"/>
            <a:pathLst>
              <a:path w="4219" h="2810">
                <a:moveTo>
                  <a:pt x="0" y="0"/>
                </a:moveTo>
                <a:lnTo>
                  <a:pt x="0" y="2810"/>
                </a:lnTo>
                <a:lnTo>
                  <a:pt x="4219" y="2810"/>
                </a:lnTo>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mn-lt"/>
            </a:endParaRPr>
          </a:p>
        </p:txBody>
      </p:sp>
      <p:sp>
        <p:nvSpPr>
          <p:cNvPr id="28677" name="Rectangle 18"/>
          <p:cNvSpPr>
            <a:spLocks noChangeArrowheads="1"/>
          </p:cNvSpPr>
          <p:nvPr/>
        </p:nvSpPr>
        <p:spPr bwMode="auto">
          <a:xfrm>
            <a:off x="8027988" y="5791200"/>
            <a:ext cx="14875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a:solidFill>
                  <a:srgbClr val="000000"/>
                </a:solidFill>
                <a:latin typeface="+mn-lt"/>
              </a:rPr>
              <a:t>Loanable Funds</a:t>
            </a:r>
            <a:endParaRPr lang="en-US" altLang="en-US" sz="2400">
              <a:latin typeface="+mn-lt"/>
            </a:endParaRPr>
          </a:p>
        </p:txBody>
      </p:sp>
      <p:sp>
        <p:nvSpPr>
          <p:cNvPr id="28678" name="Rectangle 19"/>
          <p:cNvSpPr>
            <a:spLocks noChangeArrowheads="1"/>
          </p:cNvSpPr>
          <p:nvPr/>
        </p:nvSpPr>
        <p:spPr bwMode="auto">
          <a:xfrm>
            <a:off x="7481888" y="6070601"/>
            <a:ext cx="200894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a:solidFill>
                  <a:srgbClr val="000000"/>
                </a:solidFill>
                <a:latin typeface="+mn-lt"/>
              </a:rPr>
              <a:t>(in billions of dollars)</a:t>
            </a:r>
            <a:endParaRPr lang="en-US" altLang="en-US" sz="2400">
              <a:latin typeface="+mn-lt"/>
            </a:endParaRPr>
          </a:p>
        </p:txBody>
      </p:sp>
      <p:sp>
        <p:nvSpPr>
          <p:cNvPr id="28679" name="Rectangle 20"/>
          <p:cNvSpPr>
            <a:spLocks noChangeArrowheads="1"/>
          </p:cNvSpPr>
          <p:nvPr/>
        </p:nvSpPr>
        <p:spPr bwMode="auto">
          <a:xfrm>
            <a:off x="2789238" y="5797551"/>
            <a:ext cx="1170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mn-lt"/>
              </a:rPr>
              <a:t>0</a:t>
            </a:r>
            <a:endParaRPr lang="en-US" altLang="en-US" sz="2400">
              <a:latin typeface="+mn-lt"/>
            </a:endParaRPr>
          </a:p>
        </p:txBody>
      </p:sp>
      <p:sp>
        <p:nvSpPr>
          <p:cNvPr id="28680" name="Rectangle 21"/>
          <p:cNvSpPr>
            <a:spLocks noChangeArrowheads="1"/>
          </p:cNvSpPr>
          <p:nvPr/>
        </p:nvSpPr>
        <p:spPr bwMode="auto">
          <a:xfrm>
            <a:off x="1828800" y="990601"/>
            <a:ext cx="16903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FF0000"/>
                </a:solidFill>
                <a:latin typeface="+mn-lt"/>
              </a:rPr>
              <a:t>Real Interest Rate</a:t>
            </a:r>
            <a:endParaRPr lang="en-US" altLang="en-US" sz="2400" dirty="0">
              <a:solidFill>
                <a:srgbClr val="FF0000"/>
              </a:solidFill>
              <a:latin typeface="+mn-lt"/>
            </a:endParaRPr>
          </a:p>
        </p:txBody>
      </p:sp>
      <p:grpSp>
        <p:nvGrpSpPr>
          <p:cNvPr id="2" name="Group 23"/>
          <p:cNvGrpSpPr>
            <a:grpSpLocks/>
          </p:cNvGrpSpPr>
          <p:nvPr/>
        </p:nvGrpSpPr>
        <p:grpSpPr bwMode="auto">
          <a:xfrm>
            <a:off x="3787776" y="1447801"/>
            <a:ext cx="3489325" cy="3781425"/>
            <a:chOff x="1426" y="912"/>
            <a:chExt cx="2198" cy="2382"/>
          </a:xfrm>
        </p:grpSpPr>
        <p:sp>
          <p:nvSpPr>
            <p:cNvPr id="28692" name="Line 24"/>
            <p:cNvSpPr>
              <a:spLocks noChangeShapeType="1"/>
            </p:cNvSpPr>
            <p:nvPr/>
          </p:nvSpPr>
          <p:spPr bwMode="auto">
            <a:xfrm flipV="1">
              <a:off x="1426" y="1012"/>
              <a:ext cx="1753" cy="2282"/>
            </a:xfrm>
            <a:prstGeom prst="line">
              <a:avLst/>
            </a:prstGeom>
            <a:noFill/>
            <a:ln w="63500">
              <a:solidFill>
                <a:srgbClr val="003F95"/>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8693" name="Rectangle 25"/>
            <p:cNvSpPr>
              <a:spLocks noChangeArrowheads="1"/>
            </p:cNvSpPr>
            <p:nvPr/>
          </p:nvSpPr>
          <p:spPr bwMode="auto">
            <a:xfrm>
              <a:off x="3228" y="912"/>
              <a:ext cx="396"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mn-lt"/>
                </a:rPr>
                <a:t>Supply</a:t>
              </a:r>
              <a:endParaRPr lang="en-US" altLang="en-US" sz="2400">
                <a:latin typeface="+mn-lt"/>
              </a:endParaRPr>
            </a:p>
          </p:txBody>
        </p:sp>
      </p:grpSp>
      <p:grpSp>
        <p:nvGrpSpPr>
          <p:cNvPr id="4" name="Group 29"/>
          <p:cNvGrpSpPr>
            <a:grpSpLocks/>
          </p:cNvGrpSpPr>
          <p:nvPr/>
        </p:nvGrpSpPr>
        <p:grpSpPr bwMode="auto">
          <a:xfrm>
            <a:off x="2586039" y="2917826"/>
            <a:ext cx="3192463" cy="3133725"/>
            <a:chOff x="669" y="1838"/>
            <a:chExt cx="2011" cy="1974"/>
          </a:xfrm>
        </p:grpSpPr>
        <p:sp>
          <p:nvSpPr>
            <p:cNvPr id="28685" name="Freeform 30"/>
            <p:cNvSpPr>
              <a:spLocks/>
            </p:cNvSpPr>
            <p:nvPr/>
          </p:nvSpPr>
          <p:spPr bwMode="auto">
            <a:xfrm>
              <a:off x="938" y="1922"/>
              <a:ext cx="1543" cy="1689"/>
            </a:xfrm>
            <a:custGeom>
              <a:avLst/>
              <a:gdLst>
                <a:gd name="T0" fmla="*/ 1543 w 1543"/>
                <a:gd name="T1" fmla="*/ 1689 h 1689"/>
                <a:gd name="T2" fmla="*/ 1543 w 1543"/>
                <a:gd name="T3" fmla="*/ 0 h 1689"/>
                <a:gd name="T4" fmla="*/ 0 w 1543"/>
                <a:gd name="T5" fmla="*/ 0 h 1689"/>
                <a:gd name="T6" fmla="*/ 0 60000 65536"/>
                <a:gd name="T7" fmla="*/ 0 60000 65536"/>
                <a:gd name="T8" fmla="*/ 0 60000 65536"/>
                <a:gd name="T9" fmla="*/ 0 w 1543"/>
                <a:gd name="T10" fmla="*/ 0 h 1689"/>
                <a:gd name="T11" fmla="*/ 1543 w 1543"/>
                <a:gd name="T12" fmla="*/ 1689 h 1689"/>
              </a:gdLst>
              <a:ahLst/>
              <a:cxnLst>
                <a:cxn ang="T6">
                  <a:pos x="T0" y="T1"/>
                </a:cxn>
                <a:cxn ang="T7">
                  <a:pos x="T2" y="T3"/>
                </a:cxn>
                <a:cxn ang="T8">
                  <a:pos x="T4" y="T5"/>
                </a:cxn>
              </a:cxnLst>
              <a:rect l="T9" t="T10" r="T11" b="T12"/>
              <a:pathLst>
                <a:path w="1543" h="1689">
                  <a:moveTo>
                    <a:pt x="1543" y="1689"/>
                  </a:moveTo>
                  <a:lnTo>
                    <a:pt x="1543" y="0"/>
                  </a:lnTo>
                  <a:lnTo>
                    <a:pt x="0" y="0"/>
                  </a:lnTo>
                </a:path>
              </a:pathLst>
            </a:custGeom>
            <a:noFill/>
            <a:ln w="20638">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mn-lt"/>
              </a:endParaRPr>
            </a:p>
          </p:txBody>
        </p:sp>
        <p:sp>
          <p:nvSpPr>
            <p:cNvPr id="28686" name="Line 31"/>
            <p:cNvSpPr>
              <a:spLocks noChangeShapeType="1"/>
            </p:cNvSpPr>
            <p:nvPr/>
          </p:nvSpPr>
          <p:spPr bwMode="auto">
            <a:xfrm flipH="1">
              <a:off x="938" y="1922"/>
              <a:ext cx="1543" cy="1"/>
            </a:xfrm>
            <a:prstGeom prst="line">
              <a:avLst/>
            </a:prstGeom>
            <a:noFill/>
            <a:ln w="20638">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8687" name="Rectangle 32"/>
            <p:cNvSpPr>
              <a:spLocks noChangeArrowheads="1"/>
            </p:cNvSpPr>
            <p:nvPr/>
          </p:nvSpPr>
          <p:spPr bwMode="auto">
            <a:xfrm>
              <a:off x="669" y="1838"/>
              <a:ext cx="17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mn-lt"/>
                </a:rPr>
                <a:t>5%</a:t>
              </a:r>
              <a:endParaRPr lang="en-US" altLang="en-US" sz="2400">
                <a:latin typeface="+mn-lt"/>
              </a:endParaRPr>
            </a:p>
          </p:txBody>
        </p:sp>
        <p:sp>
          <p:nvSpPr>
            <p:cNvPr id="28688" name="Rectangle 33"/>
            <p:cNvSpPr>
              <a:spLocks noChangeArrowheads="1"/>
            </p:cNvSpPr>
            <p:nvPr/>
          </p:nvSpPr>
          <p:spPr bwMode="auto">
            <a:xfrm>
              <a:off x="2275" y="3638"/>
              <a:ext cx="40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mn-lt"/>
                </a:rPr>
                <a:t>$1,200</a:t>
              </a:r>
              <a:endParaRPr lang="en-US" altLang="en-US" sz="2400">
                <a:latin typeface="+mn-lt"/>
              </a:endParaRPr>
            </a:p>
          </p:txBody>
        </p:sp>
        <p:sp>
          <p:nvSpPr>
            <p:cNvPr id="28689" name="Oval 34"/>
            <p:cNvSpPr>
              <a:spLocks noChangeArrowheads="1"/>
            </p:cNvSpPr>
            <p:nvPr/>
          </p:nvSpPr>
          <p:spPr bwMode="auto">
            <a:xfrm>
              <a:off x="2441" y="1870"/>
              <a:ext cx="92" cy="9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mn-lt"/>
              </a:endParaRPr>
            </a:p>
          </p:txBody>
        </p:sp>
      </p:grpSp>
      <p:pic>
        <p:nvPicPr>
          <p:cNvPr id="21" name="Picture 2" descr="http://www.sacramentoexecutive.com/images/piggy-bank-lar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762000"/>
            <a:ext cx="18669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Box 22"/>
          <p:cNvSpPr txBox="1"/>
          <p:nvPr/>
        </p:nvSpPr>
        <p:spPr>
          <a:xfrm>
            <a:off x="6172200" y="2884944"/>
            <a:ext cx="5638800" cy="2677656"/>
          </a:xfrm>
          <a:prstGeom prst="rect">
            <a:avLst/>
          </a:prstGeom>
          <a:noFill/>
        </p:spPr>
        <p:txBody>
          <a:bodyPr wrap="square" rtlCol="0">
            <a:spAutoFit/>
          </a:bodyPr>
          <a:lstStyle/>
          <a:p>
            <a:r>
              <a:rPr lang="en-US" dirty="0" smtClean="0">
                <a:latin typeface="+mn-lt"/>
              </a:rPr>
              <a:t>The </a:t>
            </a:r>
            <a:r>
              <a:rPr lang="en-US" i="1" dirty="0" smtClean="0">
                <a:latin typeface="+mn-lt"/>
              </a:rPr>
              <a:t>supply</a:t>
            </a:r>
            <a:r>
              <a:rPr lang="en-US" dirty="0" smtClean="0">
                <a:latin typeface="+mn-lt"/>
              </a:rPr>
              <a:t> of </a:t>
            </a:r>
            <a:r>
              <a:rPr lang="en-US" dirty="0" smtClean="0">
                <a:latin typeface="+mn-lt"/>
              </a:rPr>
              <a:t>loans comes from the desired </a:t>
            </a:r>
            <a:r>
              <a:rPr lang="en-US" i="1" dirty="0" smtClean="0">
                <a:latin typeface="+mn-lt"/>
              </a:rPr>
              <a:t>saving</a:t>
            </a:r>
            <a:r>
              <a:rPr lang="en-US" dirty="0" smtClean="0">
                <a:latin typeface="+mn-lt"/>
              </a:rPr>
              <a:t> of the non-business sector. </a:t>
            </a:r>
            <a:r>
              <a:rPr lang="en-US" dirty="0" smtClean="0">
                <a:latin typeface="+mn-lt"/>
              </a:rPr>
              <a:t>This depends on:</a:t>
            </a:r>
          </a:p>
          <a:p>
            <a:pPr marL="342900" indent="-342900">
              <a:buFont typeface="Arial" panose="020B0604020202020204" pitchFamily="34" charset="0"/>
              <a:buChar char="•"/>
            </a:pPr>
            <a:r>
              <a:rPr lang="en-US" dirty="0" smtClean="0">
                <a:solidFill>
                  <a:srgbClr val="FF0000"/>
                </a:solidFill>
                <a:latin typeface="+mn-lt"/>
              </a:rPr>
              <a:t>The real interest rate</a:t>
            </a:r>
          </a:p>
          <a:p>
            <a:pPr marL="342900" indent="-342900">
              <a:buFont typeface="Arial" panose="020B0604020202020204" pitchFamily="34" charset="0"/>
              <a:buChar char="•"/>
            </a:pPr>
            <a:r>
              <a:rPr lang="en-US" dirty="0" smtClean="0">
                <a:latin typeface="+mn-lt"/>
              </a:rPr>
              <a:t>Tax incentives</a:t>
            </a:r>
          </a:p>
          <a:p>
            <a:pPr marL="342900" indent="-342900">
              <a:buFont typeface="Arial" panose="020B0604020202020204" pitchFamily="34" charset="0"/>
              <a:buChar char="•"/>
            </a:pPr>
            <a:r>
              <a:rPr lang="en-US" dirty="0" smtClean="0">
                <a:latin typeface="+mn-lt"/>
              </a:rPr>
              <a:t>Government saving (</a:t>
            </a:r>
            <a:r>
              <a:rPr lang="en-US" i="1" dirty="0" smtClean="0">
                <a:latin typeface="+mn-lt"/>
              </a:rPr>
              <a:t>T</a:t>
            </a:r>
            <a:r>
              <a:rPr lang="en-US" dirty="0" smtClean="0">
                <a:latin typeface="+mn-lt"/>
              </a:rPr>
              <a:t> – </a:t>
            </a:r>
            <a:r>
              <a:rPr lang="en-US" i="1" dirty="0" smtClean="0">
                <a:latin typeface="+mn-lt"/>
              </a:rPr>
              <a:t>G</a:t>
            </a:r>
            <a:r>
              <a:rPr lang="en-US" dirty="0" smtClean="0">
                <a:latin typeface="+mn-lt"/>
              </a:rPr>
              <a:t>)</a:t>
            </a:r>
            <a:endParaRPr lang="en-US" dirty="0" smtClean="0">
              <a:latin typeface="+mn-lt"/>
            </a:endParaRPr>
          </a:p>
          <a:p>
            <a:pPr marL="342900" indent="-342900">
              <a:buFont typeface="Arial" panose="020B0604020202020204" pitchFamily="34" charset="0"/>
              <a:buChar char="•"/>
            </a:pPr>
            <a:r>
              <a:rPr lang="en-US" dirty="0" smtClean="0">
                <a:latin typeface="+mn-lt"/>
              </a:rPr>
              <a:t>Households’ incomes and optimism</a:t>
            </a:r>
            <a:endParaRPr lang="en-US" dirty="0">
              <a:latin typeface="+mn-lt"/>
            </a:endParaRPr>
          </a:p>
        </p:txBody>
      </p:sp>
      <p:sp>
        <p:nvSpPr>
          <p:cNvPr id="19" name="TextBox 18"/>
          <p:cNvSpPr txBox="1"/>
          <p:nvPr/>
        </p:nvSpPr>
        <p:spPr>
          <a:xfrm>
            <a:off x="152400" y="2590800"/>
            <a:ext cx="2433638" cy="2308324"/>
          </a:xfrm>
          <a:prstGeom prst="rect">
            <a:avLst/>
          </a:prstGeom>
          <a:noFill/>
        </p:spPr>
        <p:txBody>
          <a:bodyPr wrap="square" rtlCol="0">
            <a:spAutoFit/>
          </a:bodyPr>
          <a:lstStyle/>
          <a:p>
            <a:r>
              <a:rPr lang="en-US" dirty="0" smtClean="0">
                <a:latin typeface="+mn-lt"/>
              </a:rPr>
              <a:t>The effect of the real interest rate on the </a:t>
            </a:r>
            <a:r>
              <a:rPr lang="en-US" dirty="0" smtClean="0">
                <a:latin typeface="+mn-lt"/>
              </a:rPr>
              <a:t>supply of </a:t>
            </a:r>
            <a:r>
              <a:rPr lang="en-US" dirty="0" smtClean="0">
                <a:latin typeface="+mn-lt"/>
              </a:rPr>
              <a:t>loans is shown in the demand curve itself.</a:t>
            </a:r>
            <a:endParaRPr lang="en-US" dirty="0">
              <a:latin typeface="+mn-lt"/>
            </a:endParaRPr>
          </a:p>
        </p:txBody>
      </p:sp>
    </p:spTree>
    <p:extLst>
      <p:ext uri="{BB962C8B-B14F-4D97-AF65-F5344CB8AC3E}">
        <p14:creationId xmlns:p14="http://schemas.microsoft.com/office/powerpoint/2010/main" val="18171606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5" name="Rectangle 3"/>
          <p:cNvSpPr>
            <a:spLocks noGrp="1" noChangeArrowheads="1"/>
          </p:cNvSpPr>
          <p:nvPr>
            <p:ph type="title"/>
          </p:nvPr>
        </p:nvSpPr>
        <p:spPr>
          <a:xfrm>
            <a:off x="2133600" y="50800"/>
            <a:ext cx="8229600" cy="685800"/>
          </a:xfrm>
        </p:spPr>
        <p:txBody>
          <a:bodyPr/>
          <a:lstStyle/>
          <a:p>
            <a:pPr algn="l" eaLnBrk="1" hangingPunct="1">
              <a:lnSpc>
                <a:spcPct val="80000"/>
              </a:lnSpc>
            </a:pPr>
            <a:r>
              <a:rPr lang="en-US" altLang="en-US" sz="2800">
                <a:latin typeface="+mn-lt"/>
              </a:rPr>
              <a:t>Figure 1 The Market for Loanable Funds</a:t>
            </a:r>
          </a:p>
        </p:txBody>
      </p:sp>
      <p:sp>
        <p:nvSpPr>
          <p:cNvPr id="28676" name="Freeform 17"/>
          <p:cNvSpPr>
            <a:spLocks/>
          </p:cNvSpPr>
          <p:nvPr/>
        </p:nvSpPr>
        <p:spPr bwMode="auto">
          <a:xfrm>
            <a:off x="3013076" y="1271589"/>
            <a:ext cx="6697663" cy="4460875"/>
          </a:xfrm>
          <a:custGeom>
            <a:avLst/>
            <a:gdLst>
              <a:gd name="T0" fmla="*/ 0 w 4219"/>
              <a:gd name="T1" fmla="*/ 0 h 2810"/>
              <a:gd name="T2" fmla="*/ 0 w 4219"/>
              <a:gd name="T3" fmla="*/ 2147483647 h 2810"/>
              <a:gd name="T4" fmla="*/ 2147483647 w 4219"/>
              <a:gd name="T5" fmla="*/ 2147483647 h 2810"/>
              <a:gd name="T6" fmla="*/ 0 60000 65536"/>
              <a:gd name="T7" fmla="*/ 0 60000 65536"/>
              <a:gd name="T8" fmla="*/ 0 60000 65536"/>
              <a:gd name="T9" fmla="*/ 0 w 4219"/>
              <a:gd name="T10" fmla="*/ 0 h 2810"/>
              <a:gd name="T11" fmla="*/ 4219 w 4219"/>
              <a:gd name="T12" fmla="*/ 2810 h 2810"/>
            </a:gdLst>
            <a:ahLst/>
            <a:cxnLst>
              <a:cxn ang="T6">
                <a:pos x="T0" y="T1"/>
              </a:cxn>
              <a:cxn ang="T7">
                <a:pos x="T2" y="T3"/>
              </a:cxn>
              <a:cxn ang="T8">
                <a:pos x="T4" y="T5"/>
              </a:cxn>
            </a:cxnLst>
            <a:rect l="T9" t="T10" r="T11" b="T12"/>
            <a:pathLst>
              <a:path w="4219" h="2810">
                <a:moveTo>
                  <a:pt x="0" y="0"/>
                </a:moveTo>
                <a:lnTo>
                  <a:pt x="0" y="2810"/>
                </a:lnTo>
                <a:lnTo>
                  <a:pt x="4219" y="2810"/>
                </a:lnTo>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mn-lt"/>
            </a:endParaRPr>
          </a:p>
        </p:txBody>
      </p:sp>
      <p:sp>
        <p:nvSpPr>
          <p:cNvPr id="28677" name="Rectangle 18"/>
          <p:cNvSpPr>
            <a:spLocks noChangeArrowheads="1"/>
          </p:cNvSpPr>
          <p:nvPr/>
        </p:nvSpPr>
        <p:spPr bwMode="auto">
          <a:xfrm>
            <a:off x="8027988" y="5791200"/>
            <a:ext cx="14875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a:solidFill>
                  <a:srgbClr val="000000"/>
                </a:solidFill>
                <a:latin typeface="+mn-lt"/>
              </a:rPr>
              <a:t>Loanable Funds</a:t>
            </a:r>
            <a:endParaRPr lang="en-US" altLang="en-US" sz="2400">
              <a:latin typeface="+mn-lt"/>
            </a:endParaRPr>
          </a:p>
        </p:txBody>
      </p:sp>
      <p:sp>
        <p:nvSpPr>
          <p:cNvPr id="28678" name="Rectangle 19"/>
          <p:cNvSpPr>
            <a:spLocks noChangeArrowheads="1"/>
          </p:cNvSpPr>
          <p:nvPr/>
        </p:nvSpPr>
        <p:spPr bwMode="auto">
          <a:xfrm>
            <a:off x="7481888" y="6070601"/>
            <a:ext cx="200894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a:solidFill>
                  <a:srgbClr val="000000"/>
                </a:solidFill>
                <a:latin typeface="+mn-lt"/>
              </a:rPr>
              <a:t>(in billions of dollars)</a:t>
            </a:r>
            <a:endParaRPr lang="en-US" altLang="en-US" sz="2400">
              <a:latin typeface="+mn-lt"/>
            </a:endParaRPr>
          </a:p>
        </p:txBody>
      </p:sp>
      <p:sp>
        <p:nvSpPr>
          <p:cNvPr id="28679" name="Rectangle 20"/>
          <p:cNvSpPr>
            <a:spLocks noChangeArrowheads="1"/>
          </p:cNvSpPr>
          <p:nvPr/>
        </p:nvSpPr>
        <p:spPr bwMode="auto">
          <a:xfrm>
            <a:off x="2789238" y="5797551"/>
            <a:ext cx="1170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mn-lt"/>
              </a:rPr>
              <a:t>0</a:t>
            </a:r>
            <a:endParaRPr lang="en-US" altLang="en-US" sz="2400">
              <a:latin typeface="+mn-lt"/>
            </a:endParaRPr>
          </a:p>
        </p:txBody>
      </p:sp>
      <p:sp>
        <p:nvSpPr>
          <p:cNvPr id="28680" name="Rectangle 21"/>
          <p:cNvSpPr>
            <a:spLocks noChangeArrowheads="1"/>
          </p:cNvSpPr>
          <p:nvPr/>
        </p:nvSpPr>
        <p:spPr bwMode="auto">
          <a:xfrm>
            <a:off x="1828800" y="990601"/>
            <a:ext cx="16903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000000"/>
                </a:solidFill>
                <a:latin typeface="+mn-lt"/>
              </a:rPr>
              <a:t>Real Interest Rate</a:t>
            </a:r>
            <a:endParaRPr lang="en-US" altLang="en-US" sz="2400" dirty="0">
              <a:latin typeface="+mn-lt"/>
            </a:endParaRPr>
          </a:p>
        </p:txBody>
      </p:sp>
      <p:grpSp>
        <p:nvGrpSpPr>
          <p:cNvPr id="2" name="Group 23"/>
          <p:cNvGrpSpPr>
            <a:grpSpLocks/>
          </p:cNvGrpSpPr>
          <p:nvPr/>
        </p:nvGrpSpPr>
        <p:grpSpPr bwMode="auto">
          <a:xfrm>
            <a:off x="3787776" y="1447801"/>
            <a:ext cx="3489325" cy="3781425"/>
            <a:chOff x="1426" y="912"/>
            <a:chExt cx="2198" cy="2382"/>
          </a:xfrm>
        </p:grpSpPr>
        <p:sp>
          <p:nvSpPr>
            <p:cNvPr id="28692" name="Line 24"/>
            <p:cNvSpPr>
              <a:spLocks noChangeShapeType="1"/>
            </p:cNvSpPr>
            <p:nvPr/>
          </p:nvSpPr>
          <p:spPr bwMode="auto">
            <a:xfrm flipV="1">
              <a:off x="1426" y="1012"/>
              <a:ext cx="1753" cy="2282"/>
            </a:xfrm>
            <a:prstGeom prst="line">
              <a:avLst/>
            </a:prstGeom>
            <a:noFill/>
            <a:ln w="63500">
              <a:solidFill>
                <a:srgbClr val="003F95"/>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8693" name="Rectangle 25"/>
            <p:cNvSpPr>
              <a:spLocks noChangeArrowheads="1"/>
            </p:cNvSpPr>
            <p:nvPr/>
          </p:nvSpPr>
          <p:spPr bwMode="auto">
            <a:xfrm>
              <a:off x="3228" y="912"/>
              <a:ext cx="396"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mn-lt"/>
                </a:rPr>
                <a:t>Supply</a:t>
              </a:r>
              <a:endParaRPr lang="en-US" altLang="en-US" sz="2400">
                <a:latin typeface="+mn-lt"/>
              </a:endParaRPr>
            </a:p>
          </p:txBody>
        </p:sp>
      </p:grpSp>
      <p:grpSp>
        <p:nvGrpSpPr>
          <p:cNvPr id="4" name="Group 29"/>
          <p:cNvGrpSpPr>
            <a:grpSpLocks/>
          </p:cNvGrpSpPr>
          <p:nvPr/>
        </p:nvGrpSpPr>
        <p:grpSpPr bwMode="auto">
          <a:xfrm>
            <a:off x="2586039" y="2917826"/>
            <a:ext cx="3192463" cy="3133725"/>
            <a:chOff x="669" y="1838"/>
            <a:chExt cx="2011" cy="1974"/>
          </a:xfrm>
        </p:grpSpPr>
        <p:sp>
          <p:nvSpPr>
            <p:cNvPr id="28685" name="Freeform 30"/>
            <p:cNvSpPr>
              <a:spLocks/>
            </p:cNvSpPr>
            <p:nvPr/>
          </p:nvSpPr>
          <p:spPr bwMode="auto">
            <a:xfrm>
              <a:off x="938" y="1922"/>
              <a:ext cx="1543" cy="1689"/>
            </a:xfrm>
            <a:custGeom>
              <a:avLst/>
              <a:gdLst>
                <a:gd name="T0" fmla="*/ 1543 w 1543"/>
                <a:gd name="T1" fmla="*/ 1689 h 1689"/>
                <a:gd name="T2" fmla="*/ 1543 w 1543"/>
                <a:gd name="T3" fmla="*/ 0 h 1689"/>
                <a:gd name="T4" fmla="*/ 0 w 1543"/>
                <a:gd name="T5" fmla="*/ 0 h 1689"/>
                <a:gd name="T6" fmla="*/ 0 60000 65536"/>
                <a:gd name="T7" fmla="*/ 0 60000 65536"/>
                <a:gd name="T8" fmla="*/ 0 60000 65536"/>
                <a:gd name="T9" fmla="*/ 0 w 1543"/>
                <a:gd name="T10" fmla="*/ 0 h 1689"/>
                <a:gd name="T11" fmla="*/ 1543 w 1543"/>
                <a:gd name="T12" fmla="*/ 1689 h 1689"/>
              </a:gdLst>
              <a:ahLst/>
              <a:cxnLst>
                <a:cxn ang="T6">
                  <a:pos x="T0" y="T1"/>
                </a:cxn>
                <a:cxn ang="T7">
                  <a:pos x="T2" y="T3"/>
                </a:cxn>
                <a:cxn ang="T8">
                  <a:pos x="T4" y="T5"/>
                </a:cxn>
              </a:cxnLst>
              <a:rect l="T9" t="T10" r="T11" b="T12"/>
              <a:pathLst>
                <a:path w="1543" h="1689">
                  <a:moveTo>
                    <a:pt x="1543" y="1689"/>
                  </a:moveTo>
                  <a:lnTo>
                    <a:pt x="1543" y="0"/>
                  </a:lnTo>
                  <a:lnTo>
                    <a:pt x="0" y="0"/>
                  </a:lnTo>
                </a:path>
              </a:pathLst>
            </a:custGeom>
            <a:noFill/>
            <a:ln w="20638">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mn-lt"/>
              </a:endParaRPr>
            </a:p>
          </p:txBody>
        </p:sp>
        <p:sp>
          <p:nvSpPr>
            <p:cNvPr id="28686" name="Line 31"/>
            <p:cNvSpPr>
              <a:spLocks noChangeShapeType="1"/>
            </p:cNvSpPr>
            <p:nvPr/>
          </p:nvSpPr>
          <p:spPr bwMode="auto">
            <a:xfrm flipH="1">
              <a:off x="938" y="1922"/>
              <a:ext cx="1543" cy="1"/>
            </a:xfrm>
            <a:prstGeom prst="line">
              <a:avLst/>
            </a:prstGeom>
            <a:noFill/>
            <a:ln w="20638">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8687" name="Rectangle 32"/>
            <p:cNvSpPr>
              <a:spLocks noChangeArrowheads="1"/>
            </p:cNvSpPr>
            <p:nvPr/>
          </p:nvSpPr>
          <p:spPr bwMode="auto">
            <a:xfrm>
              <a:off x="669" y="1838"/>
              <a:ext cx="17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mn-lt"/>
                </a:rPr>
                <a:t>5%</a:t>
              </a:r>
              <a:endParaRPr lang="en-US" altLang="en-US" sz="2400">
                <a:latin typeface="+mn-lt"/>
              </a:endParaRPr>
            </a:p>
          </p:txBody>
        </p:sp>
        <p:sp>
          <p:nvSpPr>
            <p:cNvPr id="28688" name="Rectangle 33"/>
            <p:cNvSpPr>
              <a:spLocks noChangeArrowheads="1"/>
            </p:cNvSpPr>
            <p:nvPr/>
          </p:nvSpPr>
          <p:spPr bwMode="auto">
            <a:xfrm>
              <a:off x="2275" y="3638"/>
              <a:ext cx="40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mn-lt"/>
                </a:rPr>
                <a:t>$1,200</a:t>
              </a:r>
              <a:endParaRPr lang="en-US" altLang="en-US" sz="2400">
                <a:latin typeface="+mn-lt"/>
              </a:endParaRPr>
            </a:p>
          </p:txBody>
        </p:sp>
        <p:sp>
          <p:nvSpPr>
            <p:cNvPr id="28689" name="Oval 34"/>
            <p:cNvSpPr>
              <a:spLocks noChangeArrowheads="1"/>
            </p:cNvSpPr>
            <p:nvPr/>
          </p:nvSpPr>
          <p:spPr bwMode="auto">
            <a:xfrm>
              <a:off x="2441" y="1870"/>
              <a:ext cx="92" cy="9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mn-lt"/>
              </a:endParaRPr>
            </a:p>
          </p:txBody>
        </p:sp>
      </p:grpSp>
      <p:pic>
        <p:nvPicPr>
          <p:cNvPr id="21" name="Picture 2" descr="http://www.sacramentoexecutive.com/images/piggy-bank-lar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762000"/>
            <a:ext cx="18669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Box 22"/>
          <p:cNvSpPr txBox="1"/>
          <p:nvPr/>
        </p:nvSpPr>
        <p:spPr>
          <a:xfrm>
            <a:off x="6172200" y="2884944"/>
            <a:ext cx="5638800" cy="2677656"/>
          </a:xfrm>
          <a:prstGeom prst="rect">
            <a:avLst/>
          </a:prstGeom>
          <a:noFill/>
        </p:spPr>
        <p:txBody>
          <a:bodyPr wrap="square" rtlCol="0">
            <a:spAutoFit/>
          </a:bodyPr>
          <a:lstStyle/>
          <a:p>
            <a:r>
              <a:rPr lang="en-US" dirty="0" smtClean="0">
                <a:latin typeface="+mn-lt"/>
              </a:rPr>
              <a:t>The </a:t>
            </a:r>
            <a:r>
              <a:rPr lang="en-US" i="1" dirty="0" smtClean="0">
                <a:latin typeface="+mn-lt"/>
              </a:rPr>
              <a:t>supply</a:t>
            </a:r>
            <a:r>
              <a:rPr lang="en-US" dirty="0" smtClean="0">
                <a:latin typeface="+mn-lt"/>
              </a:rPr>
              <a:t> of </a:t>
            </a:r>
            <a:r>
              <a:rPr lang="en-US" dirty="0" smtClean="0">
                <a:latin typeface="+mn-lt"/>
              </a:rPr>
              <a:t>loans comes from the desired </a:t>
            </a:r>
            <a:r>
              <a:rPr lang="en-US" i="1" dirty="0" smtClean="0">
                <a:latin typeface="+mn-lt"/>
              </a:rPr>
              <a:t>saving</a:t>
            </a:r>
            <a:r>
              <a:rPr lang="en-US" dirty="0" smtClean="0">
                <a:latin typeface="+mn-lt"/>
              </a:rPr>
              <a:t> of the non-business sector. </a:t>
            </a:r>
            <a:r>
              <a:rPr lang="en-US" dirty="0" smtClean="0">
                <a:latin typeface="+mn-lt"/>
              </a:rPr>
              <a:t>This depends on:</a:t>
            </a:r>
          </a:p>
          <a:p>
            <a:pPr marL="342900" indent="-342900">
              <a:buFont typeface="Arial" panose="020B0604020202020204" pitchFamily="34" charset="0"/>
              <a:buChar char="•"/>
            </a:pPr>
            <a:r>
              <a:rPr lang="en-US" dirty="0" smtClean="0">
                <a:latin typeface="+mn-lt"/>
              </a:rPr>
              <a:t>The real interest rate</a:t>
            </a:r>
          </a:p>
          <a:p>
            <a:pPr marL="342900" indent="-342900">
              <a:buFont typeface="Arial" panose="020B0604020202020204" pitchFamily="34" charset="0"/>
              <a:buChar char="•"/>
            </a:pPr>
            <a:r>
              <a:rPr lang="en-US" dirty="0" smtClean="0">
                <a:solidFill>
                  <a:srgbClr val="FF0000"/>
                </a:solidFill>
                <a:latin typeface="+mn-lt"/>
              </a:rPr>
              <a:t>Tax incentives</a:t>
            </a:r>
          </a:p>
          <a:p>
            <a:pPr marL="342900" indent="-342900">
              <a:buFont typeface="Arial" panose="020B0604020202020204" pitchFamily="34" charset="0"/>
              <a:buChar char="•"/>
            </a:pPr>
            <a:r>
              <a:rPr lang="en-US" dirty="0" smtClean="0">
                <a:solidFill>
                  <a:srgbClr val="FF0000"/>
                </a:solidFill>
                <a:latin typeface="+mn-lt"/>
              </a:rPr>
              <a:t>Government saving (</a:t>
            </a:r>
            <a:r>
              <a:rPr lang="en-US" i="1" dirty="0" smtClean="0">
                <a:solidFill>
                  <a:srgbClr val="FF0000"/>
                </a:solidFill>
                <a:latin typeface="+mn-lt"/>
              </a:rPr>
              <a:t>T</a:t>
            </a:r>
            <a:r>
              <a:rPr lang="en-US" dirty="0" smtClean="0">
                <a:solidFill>
                  <a:srgbClr val="FF0000"/>
                </a:solidFill>
                <a:latin typeface="+mn-lt"/>
              </a:rPr>
              <a:t> – </a:t>
            </a:r>
            <a:r>
              <a:rPr lang="en-US" i="1" dirty="0" smtClean="0">
                <a:solidFill>
                  <a:srgbClr val="FF0000"/>
                </a:solidFill>
                <a:latin typeface="+mn-lt"/>
              </a:rPr>
              <a:t>G</a:t>
            </a:r>
            <a:r>
              <a:rPr lang="en-US" dirty="0" smtClean="0">
                <a:solidFill>
                  <a:srgbClr val="FF0000"/>
                </a:solidFill>
                <a:latin typeface="+mn-lt"/>
              </a:rPr>
              <a:t>)</a:t>
            </a:r>
            <a:endParaRPr lang="en-US" dirty="0" smtClean="0">
              <a:solidFill>
                <a:srgbClr val="FF0000"/>
              </a:solidFill>
              <a:latin typeface="+mn-lt"/>
            </a:endParaRPr>
          </a:p>
          <a:p>
            <a:pPr marL="342900" indent="-342900">
              <a:buFont typeface="Arial" panose="020B0604020202020204" pitchFamily="34" charset="0"/>
              <a:buChar char="•"/>
            </a:pPr>
            <a:r>
              <a:rPr lang="en-US" dirty="0" smtClean="0">
                <a:solidFill>
                  <a:srgbClr val="FF0000"/>
                </a:solidFill>
                <a:latin typeface="+mn-lt"/>
              </a:rPr>
              <a:t>Households’ incomes and optimism</a:t>
            </a:r>
            <a:endParaRPr lang="en-US" dirty="0">
              <a:solidFill>
                <a:srgbClr val="FF0000"/>
              </a:solidFill>
              <a:latin typeface="+mn-lt"/>
            </a:endParaRPr>
          </a:p>
        </p:txBody>
      </p:sp>
      <p:sp>
        <p:nvSpPr>
          <p:cNvPr id="19" name="TextBox 18"/>
          <p:cNvSpPr txBox="1"/>
          <p:nvPr/>
        </p:nvSpPr>
        <p:spPr>
          <a:xfrm>
            <a:off x="152400" y="2590800"/>
            <a:ext cx="2433638" cy="2308324"/>
          </a:xfrm>
          <a:prstGeom prst="rect">
            <a:avLst/>
          </a:prstGeom>
          <a:noFill/>
        </p:spPr>
        <p:txBody>
          <a:bodyPr wrap="square" rtlCol="0">
            <a:spAutoFit/>
          </a:bodyPr>
          <a:lstStyle/>
          <a:p>
            <a:r>
              <a:rPr lang="en-US" dirty="0" smtClean="0">
                <a:latin typeface="+mn-lt"/>
              </a:rPr>
              <a:t>The effects of </a:t>
            </a:r>
            <a:r>
              <a:rPr lang="en-US" dirty="0" smtClean="0">
                <a:solidFill>
                  <a:srgbClr val="FF0000"/>
                </a:solidFill>
                <a:latin typeface="+mn-lt"/>
              </a:rPr>
              <a:t>the other factors </a:t>
            </a:r>
            <a:r>
              <a:rPr lang="en-US" dirty="0" smtClean="0">
                <a:latin typeface="+mn-lt"/>
              </a:rPr>
              <a:t>on the </a:t>
            </a:r>
            <a:r>
              <a:rPr lang="en-US" dirty="0" smtClean="0">
                <a:latin typeface="+mn-lt"/>
              </a:rPr>
              <a:t>supply of loans </a:t>
            </a:r>
            <a:r>
              <a:rPr lang="en-US" dirty="0" smtClean="0">
                <a:latin typeface="+mn-lt"/>
              </a:rPr>
              <a:t>is shown as </a:t>
            </a:r>
            <a:r>
              <a:rPr lang="en-US" i="1" dirty="0" smtClean="0">
                <a:latin typeface="+mn-lt"/>
              </a:rPr>
              <a:t>shifts</a:t>
            </a:r>
            <a:r>
              <a:rPr lang="en-US" dirty="0" smtClean="0">
                <a:latin typeface="+mn-lt"/>
              </a:rPr>
              <a:t> of the </a:t>
            </a:r>
            <a:r>
              <a:rPr lang="en-US" dirty="0" smtClean="0">
                <a:latin typeface="+mn-lt"/>
              </a:rPr>
              <a:t>supply </a:t>
            </a:r>
            <a:r>
              <a:rPr lang="en-US" dirty="0" smtClean="0">
                <a:latin typeface="+mn-lt"/>
              </a:rPr>
              <a:t>curve.</a:t>
            </a:r>
            <a:endParaRPr lang="en-US" dirty="0">
              <a:latin typeface="+mn-lt"/>
            </a:endParaRPr>
          </a:p>
        </p:txBody>
      </p:sp>
      <p:grpSp>
        <p:nvGrpSpPr>
          <p:cNvPr id="20" name="Group 23"/>
          <p:cNvGrpSpPr>
            <a:grpSpLocks/>
          </p:cNvGrpSpPr>
          <p:nvPr/>
        </p:nvGrpSpPr>
        <p:grpSpPr bwMode="auto">
          <a:xfrm>
            <a:off x="3200400" y="685800"/>
            <a:ext cx="3489326" cy="3781425"/>
            <a:chOff x="1426" y="912"/>
            <a:chExt cx="2198" cy="2382"/>
          </a:xfrm>
        </p:grpSpPr>
        <p:sp>
          <p:nvSpPr>
            <p:cNvPr id="22" name="Line 24"/>
            <p:cNvSpPr>
              <a:spLocks noChangeShapeType="1"/>
            </p:cNvSpPr>
            <p:nvPr/>
          </p:nvSpPr>
          <p:spPr bwMode="auto">
            <a:xfrm flipV="1">
              <a:off x="1426" y="1012"/>
              <a:ext cx="1753" cy="2282"/>
            </a:xfrm>
            <a:prstGeom prst="line">
              <a:avLst/>
            </a:prstGeom>
            <a:noFill/>
            <a:ln w="635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4" name="Rectangle 25"/>
            <p:cNvSpPr>
              <a:spLocks noChangeArrowheads="1"/>
            </p:cNvSpPr>
            <p:nvPr/>
          </p:nvSpPr>
          <p:spPr bwMode="auto">
            <a:xfrm>
              <a:off x="3228" y="912"/>
              <a:ext cx="396"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mn-lt"/>
                </a:rPr>
                <a:t>Supply</a:t>
              </a:r>
              <a:endParaRPr lang="en-US" altLang="en-US" sz="2400">
                <a:latin typeface="+mn-lt"/>
              </a:endParaRPr>
            </a:p>
          </p:txBody>
        </p:sp>
      </p:grpSp>
      <p:grpSp>
        <p:nvGrpSpPr>
          <p:cNvPr id="25" name="Group 23"/>
          <p:cNvGrpSpPr>
            <a:grpSpLocks/>
          </p:cNvGrpSpPr>
          <p:nvPr/>
        </p:nvGrpSpPr>
        <p:grpSpPr bwMode="auto">
          <a:xfrm>
            <a:off x="4664074" y="1704975"/>
            <a:ext cx="3489326" cy="3781425"/>
            <a:chOff x="1426" y="912"/>
            <a:chExt cx="2198" cy="2382"/>
          </a:xfrm>
        </p:grpSpPr>
        <p:sp>
          <p:nvSpPr>
            <p:cNvPr id="26" name="Line 24"/>
            <p:cNvSpPr>
              <a:spLocks noChangeShapeType="1"/>
            </p:cNvSpPr>
            <p:nvPr/>
          </p:nvSpPr>
          <p:spPr bwMode="auto">
            <a:xfrm flipV="1">
              <a:off x="1426" y="1012"/>
              <a:ext cx="1753" cy="2282"/>
            </a:xfrm>
            <a:prstGeom prst="line">
              <a:avLst/>
            </a:prstGeom>
            <a:noFill/>
            <a:ln w="635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7" name="Rectangle 25"/>
            <p:cNvSpPr>
              <a:spLocks noChangeArrowheads="1"/>
            </p:cNvSpPr>
            <p:nvPr/>
          </p:nvSpPr>
          <p:spPr bwMode="auto">
            <a:xfrm>
              <a:off x="3228" y="912"/>
              <a:ext cx="396"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mn-lt"/>
                </a:rPr>
                <a:t>Supply</a:t>
              </a:r>
              <a:endParaRPr lang="en-US" altLang="en-US" sz="2400">
                <a:latin typeface="+mn-lt"/>
              </a:endParaRPr>
            </a:p>
          </p:txBody>
        </p:sp>
      </p:grpSp>
      <p:sp>
        <p:nvSpPr>
          <p:cNvPr id="3" name="Right Arrow 2"/>
          <p:cNvSpPr/>
          <p:nvPr/>
        </p:nvSpPr>
        <p:spPr>
          <a:xfrm>
            <a:off x="6610351" y="1898065"/>
            <a:ext cx="533400" cy="1802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flipH="1">
            <a:off x="5486400" y="1752600"/>
            <a:ext cx="533400" cy="1802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4514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8" grpId="0" animBg="1"/>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 name="Picture 4" descr="http://upload.wikimedia.org/wikipedia/commons/8/8d/Factory_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8200" y="3432176"/>
            <a:ext cx="2057400"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Rectangle 3"/>
          <p:cNvSpPr>
            <a:spLocks noGrp="1" noChangeArrowheads="1"/>
          </p:cNvSpPr>
          <p:nvPr>
            <p:ph type="title"/>
          </p:nvPr>
        </p:nvSpPr>
        <p:spPr>
          <a:xfrm>
            <a:off x="2133600" y="50800"/>
            <a:ext cx="8229600" cy="685800"/>
          </a:xfrm>
        </p:spPr>
        <p:txBody>
          <a:bodyPr/>
          <a:lstStyle/>
          <a:p>
            <a:pPr algn="l" eaLnBrk="1" hangingPunct="1">
              <a:lnSpc>
                <a:spcPct val="80000"/>
              </a:lnSpc>
            </a:pPr>
            <a:r>
              <a:rPr lang="en-US" altLang="en-US" sz="2800">
                <a:latin typeface="+mn-lt"/>
              </a:rPr>
              <a:t>Figure 1 The Market for Loanable Funds</a:t>
            </a:r>
          </a:p>
        </p:txBody>
      </p:sp>
      <p:sp>
        <p:nvSpPr>
          <p:cNvPr id="28676" name="Freeform 17"/>
          <p:cNvSpPr>
            <a:spLocks/>
          </p:cNvSpPr>
          <p:nvPr/>
        </p:nvSpPr>
        <p:spPr bwMode="auto">
          <a:xfrm>
            <a:off x="3013076" y="1271589"/>
            <a:ext cx="6697663" cy="4460875"/>
          </a:xfrm>
          <a:custGeom>
            <a:avLst/>
            <a:gdLst>
              <a:gd name="T0" fmla="*/ 0 w 4219"/>
              <a:gd name="T1" fmla="*/ 0 h 2810"/>
              <a:gd name="T2" fmla="*/ 0 w 4219"/>
              <a:gd name="T3" fmla="*/ 2147483647 h 2810"/>
              <a:gd name="T4" fmla="*/ 2147483647 w 4219"/>
              <a:gd name="T5" fmla="*/ 2147483647 h 2810"/>
              <a:gd name="T6" fmla="*/ 0 60000 65536"/>
              <a:gd name="T7" fmla="*/ 0 60000 65536"/>
              <a:gd name="T8" fmla="*/ 0 60000 65536"/>
              <a:gd name="T9" fmla="*/ 0 w 4219"/>
              <a:gd name="T10" fmla="*/ 0 h 2810"/>
              <a:gd name="T11" fmla="*/ 4219 w 4219"/>
              <a:gd name="T12" fmla="*/ 2810 h 2810"/>
            </a:gdLst>
            <a:ahLst/>
            <a:cxnLst>
              <a:cxn ang="T6">
                <a:pos x="T0" y="T1"/>
              </a:cxn>
              <a:cxn ang="T7">
                <a:pos x="T2" y="T3"/>
              </a:cxn>
              <a:cxn ang="T8">
                <a:pos x="T4" y="T5"/>
              </a:cxn>
            </a:cxnLst>
            <a:rect l="T9" t="T10" r="T11" b="T12"/>
            <a:pathLst>
              <a:path w="4219" h="2810">
                <a:moveTo>
                  <a:pt x="0" y="0"/>
                </a:moveTo>
                <a:lnTo>
                  <a:pt x="0" y="2810"/>
                </a:lnTo>
                <a:lnTo>
                  <a:pt x="4219" y="2810"/>
                </a:lnTo>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mn-lt"/>
            </a:endParaRPr>
          </a:p>
        </p:txBody>
      </p:sp>
      <p:sp>
        <p:nvSpPr>
          <p:cNvPr id="28677" name="Rectangle 18"/>
          <p:cNvSpPr>
            <a:spLocks noChangeArrowheads="1"/>
          </p:cNvSpPr>
          <p:nvPr/>
        </p:nvSpPr>
        <p:spPr bwMode="auto">
          <a:xfrm>
            <a:off x="8027988" y="5791200"/>
            <a:ext cx="14875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a:solidFill>
                  <a:srgbClr val="000000"/>
                </a:solidFill>
                <a:latin typeface="+mn-lt"/>
              </a:rPr>
              <a:t>Loanable Funds</a:t>
            </a:r>
            <a:endParaRPr lang="en-US" altLang="en-US" sz="2400">
              <a:latin typeface="+mn-lt"/>
            </a:endParaRPr>
          </a:p>
        </p:txBody>
      </p:sp>
      <p:sp>
        <p:nvSpPr>
          <p:cNvPr id="28678" name="Rectangle 19"/>
          <p:cNvSpPr>
            <a:spLocks noChangeArrowheads="1"/>
          </p:cNvSpPr>
          <p:nvPr/>
        </p:nvSpPr>
        <p:spPr bwMode="auto">
          <a:xfrm>
            <a:off x="7481888" y="6070601"/>
            <a:ext cx="200894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a:solidFill>
                  <a:srgbClr val="000000"/>
                </a:solidFill>
                <a:latin typeface="+mn-lt"/>
              </a:rPr>
              <a:t>(in billions of dollars)</a:t>
            </a:r>
            <a:endParaRPr lang="en-US" altLang="en-US" sz="2400">
              <a:latin typeface="+mn-lt"/>
            </a:endParaRPr>
          </a:p>
        </p:txBody>
      </p:sp>
      <p:sp>
        <p:nvSpPr>
          <p:cNvPr id="28679" name="Rectangle 20"/>
          <p:cNvSpPr>
            <a:spLocks noChangeArrowheads="1"/>
          </p:cNvSpPr>
          <p:nvPr/>
        </p:nvSpPr>
        <p:spPr bwMode="auto">
          <a:xfrm>
            <a:off x="2789238" y="5797551"/>
            <a:ext cx="1170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mn-lt"/>
              </a:rPr>
              <a:t>0</a:t>
            </a:r>
            <a:endParaRPr lang="en-US" altLang="en-US" sz="2400">
              <a:latin typeface="+mn-lt"/>
            </a:endParaRPr>
          </a:p>
        </p:txBody>
      </p:sp>
      <p:sp>
        <p:nvSpPr>
          <p:cNvPr id="28680" name="Rectangle 21"/>
          <p:cNvSpPr>
            <a:spLocks noChangeArrowheads="1"/>
          </p:cNvSpPr>
          <p:nvPr/>
        </p:nvSpPr>
        <p:spPr bwMode="auto">
          <a:xfrm>
            <a:off x="1828800" y="990601"/>
            <a:ext cx="16903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a:solidFill>
                  <a:srgbClr val="000000"/>
                </a:solidFill>
                <a:latin typeface="+mn-lt"/>
              </a:rPr>
              <a:t>Real Interest Rate</a:t>
            </a:r>
            <a:endParaRPr lang="en-US" altLang="en-US" sz="2400">
              <a:latin typeface="+mn-lt"/>
            </a:endParaRPr>
          </a:p>
        </p:txBody>
      </p:sp>
      <p:grpSp>
        <p:nvGrpSpPr>
          <p:cNvPr id="3" name="Group 26"/>
          <p:cNvGrpSpPr>
            <a:grpSpLocks/>
          </p:cNvGrpSpPr>
          <p:nvPr/>
        </p:nvGrpSpPr>
        <p:grpSpPr bwMode="auto">
          <a:xfrm>
            <a:off x="3598863" y="1816101"/>
            <a:ext cx="4694238" cy="2652713"/>
            <a:chOff x="1307" y="1144"/>
            <a:chExt cx="2957" cy="1671"/>
          </a:xfrm>
        </p:grpSpPr>
        <p:sp>
          <p:nvSpPr>
            <p:cNvPr id="28690" name="Line 27"/>
            <p:cNvSpPr>
              <a:spLocks noChangeShapeType="1"/>
            </p:cNvSpPr>
            <p:nvPr/>
          </p:nvSpPr>
          <p:spPr bwMode="auto">
            <a:xfrm flipH="1" flipV="1">
              <a:off x="1307" y="1144"/>
              <a:ext cx="2400" cy="1583"/>
            </a:xfrm>
            <a:prstGeom prst="line">
              <a:avLst/>
            </a:prstGeom>
            <a:noFill/>
            <a:ln w="63500">
              <a:solidFill>
                <a:srgbClr val="003F95"/>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8691" name="Rectangle 28"/>
            <p:cNvSpPr>
              <a:spLocks noChangeArrowheads="1"/>
            </p:cNvSpPr>
            <p:nvPr/>
          </p:nvSpPr>
          <p:spPr bwMode="auto">
            <a:xfrm>
              <a:off x="3762" y="2641"/>
              <a:ext cx="50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mn-lt"/>
                </a:rPr>
                <a:t>Demand</a:t>
              </a:r>
              <a:endParaRPr lang="en-US" altLang="en-US" sz="2400">
                <a:latin typeface="+mn-lt"/>
              </a:endParaRPr>
            </a:p>
          </p:txBody>
        </p:sp>
      </p:grpSp>
      <p:grpSp>
        <p:nvGrpSpPr>
          <p:cNvPr id="4" name="Group 29"/>
          <p:cNvGrpSpPr>
            <a:grpSpLocks/>
          </p:cNvGrpSpPr>
          <p:nvPr/>
        </p:nvGrpSpPr>
        <p:grpSpPr bwMode="auto">
          <a:xfrm>
            <a:off x="2586039" y="2917826"/>
            <a:ext cx="3192463" cy="3133725"/>
            <a:chOff x="669" y="1838"/>
            <a:chExt cx="2011" cy="1974"/>
          </a:xfrm>
        </p:grpSpPr>
        <p:sp>
          <p:nvSpPr>
            <p:cNvPr id="28685" name="Freeform 30"/>
            <p:cNvSpPr>
              <a:spLocks/>
            </p:cNvSpPr>
            <p:nvPr/>
          </p:nvSpPr>
          <p:spPr bwMode="auto">
            <a:xfrm>
              <a:off x="938" y="1922"/>
              <a:ext cx="1543" cy="1689"/>
            </a:xfrm>
            <a:custGeom>
              <a:avLst/>
              <a:gdLst>
                <a:gd name="T0" fmla="*/ 1543 w 1543"/>
                <a:gd name="T1" fmla="*/ 1689 h 1689"/>
                <a:gd name="T2" fmla="*/ 1543 w 1543"/>
                <a:gd name="T3" fmla="*/ 0 h 1689"/>
                <a:gd name="T4" fmla="*/ 0 w 1543"/>
                <a:gd name="T5" fmla="*/ 0 h 1689"/>
                <a:gd name="T6" fmla="*/ 0 60000 65536"/>
                <a:gd name="T7" fmla="*/ 0 60000 65536"/>
                <a:gd name="T8" fmla="*/ 0 60000 65536"/>
                <a:gd name="T9" fmla="*/ 0 w 1543"/>
                <a:gd name="T10" fmla="*/ 0 h 1689"/>
                <a:gd name="T11" fmla="*/ 1543 w 1543"/>
                <a:gd name="T12" fmla="*/ 1689 h 1689"/>
              </a:gdLst>
              <a:ahLst/>
              <a:cxnLst>
                <a:cxn ang="T6">
                  <a:pos x="T0" y="T1"/>
                </a:cxn>
                <a:cxn ang="T7">
                  <a:pos x="T2" y="T3"/>
                </a:cxn>
                <a:cxn ang="T8">
                  <a:pos x="T4" y="T5"/>
                </a:cxn>
              </a:cxnLst>
              <a:rect l="T9" t="T10" r="T11" b="T12"/>
              <a:pathLst>
                <a:path w="1543" h="1689">
                  <a:moveTo>
                    <a:pt x="1543" y="1689"/>
                  </a:moveTo>
                  <a:lnTo>
                    <a:pt x="1543" y="0"/>
                  </a:lnTo>
                  <a:lnTo>
                    <a:pt x="0" y="0"/>
                  </a:lnTo>
                </a:path>
              </a:pathLst>
            </a:custGeom>
            <a:noFill/>
            <a:ln w="20638">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mn-lt"/>
              </a:endParaRPr>
            </a:p>
          </p:txBody>
        </p:sp>
        <p:sp>
          <p:nvSpPr>
            <p:cNvPr id="28686" name="Line 31"/>
            <p:cNvSpPr>
              <a:spLocks noChangeShapeType="1"/>
            </p:cNvSpPr>
            <p:nvPr/>
          </p:nvSpPr>
          <p:spPr bwMode="auto">
            <a:xfrm flipH="1">
              <a:off x="938" y="1922"/>
              <a:ext cx="1543" cy="1"/>
            </a:xfrm>
            <a:prstGeom prst="line">
              <a:avLst/>
            </a:prstGeom>
            <a:noFill/>
            <a:ln w="20638">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8687" name="Rectangle 32"/>
            <p:cNvSpPr>
              <a:spLocks noChangeArrowheads="1"/>
            </p:cNvSpPr>
            <p:nvPr/>
          </p:nvSpPr>
          <p:spPr bwMode="auto">
            <a:xfrm>
              <a:off x="669" y="1838"/>
              <a:ext cx="17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mn-lt"/>
                </a:rPr>
                <a:t>5%</a:t>
              </a:r>
              <a:endParaRPr lang="en-US" altLang="en-US" sz="2400">
                <a:latin typeface="+mn-lt"/>
              </a:endParaRPr>
            </a:p>
          </p:txBody>
        </p:sp>
        <p:sp>
          <p:nvSpPr>
            <p:cNvPr id="28688" name="Rectangle 33"/>
            <p:cNvSpPr>
              <a:spLocks noChangeArrowheads="1"/>
            </p:cNvSpPr>
            <p:nvPr/>
          </p:nvSpPr>
          <p:spPr bwMode="auto">
            <a:xfrm>
              <a:off x="2275" y="3638"/>
              <a:ext cx="40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mn-lt"/>
                </a:rPr>
                <a:t>$1,200</a:t>
              </a:r>
              <a:endParaRPr lang="en-US" altLang="en-US" sz="2400">
                <a:latin typeface="+mn-lt"/>
              </a:endParaRPr>
            </a:p>
          </p:txBody>
        </p:sp>
        <p:sp>
          <p:nvSpPr>
            <p:cNvPr id="28689" name="Oval 34"/>
            <p:cNvSpPr>
              <a:spLocks noChangeArrowheads="1"/>
            </p:cNvSpPr>
            <p:nvPr/>
          </p:nvSpPr>
          <p:spPr bwMode="auto">
            <a:xfrm>
              <a:off x="2441" y="1870"/>
              <a:ext cx="92" cy="9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mn-lt"/>
              </a:endParaRPr>
            </a:p>
          </p:txBody>
        </p:sp>
      </p:grpSp>
      <p:sp>
        <p:nvSpPr>
          <p:cNvPr id="5" name="TextBox 4"/>
          <p:cNvSpPr txBox="1"/>
          <p:nvPr/>
        </p:nvSpPr>
        <p:spPr>
          <a:xfrm>
            <a:off x="6172200" y="914400"/>
            <a:ext cx="5638800" cy="2677656"/>
          </a:xfrm>
          <a:prstGeom prst="rect">
            <a:avLst/>
          </a:prstGeom>
          <a:noFill/>
        </p:spPr>
        <p:txBody>
          <a:bodyPr wrap="square" rtlCol="0">
            <a:spAutoFit/>
          </a:bodyPr>
          <a:lstStyle/>
          <a:p>
            <a:r>
              <a:rPr lang="en-US" dirty="0" smtClean="0">
                <a:latin typeface="+mn-lt"/>
              </a:rPr>
              <a:t>The </a:t>
            </a:r>
            <a:r>
              <a:rPr lang="en-US" i="1" dirty="0" smtClean="0">
                <a:latin typeface="+mn-lt"/>
              </a:rPr>
              <a:t>demand</a:t>
            </a:r>
            <a:r>
              <a:rPr lang="en-US" dirty="0" smtClean="0">
                <a:latin typeface="+mn-lt"/>
              </a:rPr>
              <a:t> for loans comes from the desired </a:t>
            </a:r>
            <a:r>
              <a:rPr lang="en-US" i="1" dirty="0" smtClean="0">
                <a:latin typeface="+mn-lt"/>
              </a:rPr>
              <a:t>investment</a:t>
            </a:r>
            <a:r>
              <a:rPr lang="en-US" dirty="0" smtClean="0">
                <a:latin typeface="+mn-lt"/>
              </a:rPr>
              <a:t> spending of businesses. This depends on:</a:t>
            </a:r>
          </a:p>
          <a:p>
            <a:pPr marL="342900" indent="-342900">
              <a:buFont typeface="Arial" panose="020B0604020202020204" pitchFamily="34" charset="0"/>
              <a:buChar char="•"/>
            </a:pPr>
            <a:r>
              <a:rPr lang="en-US" dirty="0" smtClean="0">
                <a:latin typeface="+mn-lt"/>
              </a:rPr>
              <a:t>The real interest rate</a:t>
            </a:r>
          </a:p>
          <a:p>
            <a:pPr marL="342900" indent="-342900">
              <a:buFont typeface="Arial" panose="020B0604020202020204" pitchFamily="34" charset="0"/>
              <a:buChar char="•"/>
            </a:pPr>
            <a:r>
              <a:rPr lang="en-US" dirty="0" smtClean="0">
                <a:latin typeface="+mn-lt"/>
              </a:rPr>
              <a:t>Tax incentives</a:t>
            </a:r>
          </a:p>
          <a:p>
            <a:pPr marL="342900" indent="-342900">
              <a:buFont typeface="Arial" panose="020B0604020202020204" pitchFamily="34" charset="0"/>
              <a:buChar char="•"/>
            </a:pPr>
            <a:r>
              <a:rPr lang="en-US" dirty="0" smtClean="0">
                <a:latin typeface="+mn-lt"/>
              </a:rPr>
              <a:t>Arrival of new technologies</a:t>
            </a:r>
          </a:p>
          <a:p>
            <a:pPr marL="342900" indent="-342900">
              <a:buFont typeface="Arial" panose="020B0604020202020204" pitchFamily="34" charset="0"/>
              <a:buChar char="•"/>
            </a:pPr>
            <a:r>
              <a:rPr lang="en-US" dirty="0" smtClean="0">
                <a:latin typeface="+mn-lt"/>
              </a:rPr>
              <a:t>Businesses’ optimism</a:t>
            </a:r>
            <a:endParaRPr lang="en-US" dirty="0">
              <a:latin typeface="+mn-lt"/>
            </a:endParaRPr>
          </a:p>
        </p:txBody>
      </p:sp>
    </p:spTree>
    <p:extLst>
      <p:ext uri="{BB962C8B-B14F-4D97-AF65-F5344CB8AC3E}">
        <p14:creationId xmlns:p14="http://schemas.microsoft.com/office/powerpoint/2010/main" val="25476367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 name="Picture 4" descr="http://upload.wikimedia.org/wikipedia/commons/8/8d/Factory_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8200" y="3432176"/>
            <a:ext cx="2057400"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Rectangle 3"/>
          <p:cNvSpPr>
            <a:spLocks noGrp="1" noChangeArrowheads="1"/>
          </p:cNvSpPr>
          <p:nvPr>
            <p:ph type="title"/>
          </p:nvPr>
        </p:nvSpPr>
        <p:spPr>
          <a:xfrm>
            <a:off x="2133600" y="50800"/>
            <a:ext cx="8229600" cy="685800"/>
          </a:xfrm>
        </p:spPr>
        <p:txBody>
          <a:bodyPr/>
          <a:lstStyle/>
          <a:p>
            <a:pPr algn="l" eaLnBrk="1" hangingPunct="1">
              <a:lnSpc>
                <a:spcPct val="80000"/>
              </a:lnSpc>
            </a:pPr>
            <a:r>
              <a:rPr lang="en-US" altLang="en-US" sz="2800">
                <a:latin typeface="+mn-lt"/>
              </a:rPr>
              <a:t>Figure 1 The Market for Loanable Funds</a:t>
            </a:r>
          </a:p>
        </p:txBody>
      </p:sp>
      <p:sp>
        <p:nvSpPr>
          <p:cNvPr id="28676" name="Freeform 17"/>
          <p:cNvSpPr>
            <a:spLocks/>
          </p:cNvSpPr>
          <p:nvPr/>
        </p:nvSpPr>
        <p:spPr bwMode="auto">
          <a:xfrm>
            <a:off x="3013076" y="1271589"/>
            <a:ext cx="6697663" cy="4460875"/>
          </a:xfrm>
          <a:custGeom>
            <a:avLst/>
            <a:gdLst>
              <a:gd name="T0" fmla="*/ 0 w 4219"/>
              <a:gd name="T1" fmla="*/ 0 h 2810"/>
              <a:gd name="T2" fmla="*/ 0 w 4219"/>
              <a:gd name="T3" fmla="*/ 2147483647 h 2810"/>
              <a:gd name="T4" fmla="*/ 2147483647 w 4219"/>
              <a:gd name="T5" fmla="*/ 2147483647 h 2810"/>
              <a:gd name="T6" fmla="*/ 0 60000 65536"/>
              <a:gd name="T7" fmla="*/ 0 60000 65536"/>
              <a:gd name="T8" fmla="*/ 0 60000 65536"/>
              <a:gd name="T9" fmla="*/ 0 w 4219"/>
              <a:gd name="T10" fmla="*/ 0 h 2810"/>
              <a:gd name="T11" fmla="*/ 4219 w 4219"/>
              <a:gd name="T12" fmla="*/ 2810 h 2810"/>
            </a:gdLst>
            <a:ahLst/>
            <a:cxnLst>
              <a:cxn ang="T6">
                <a:pos x="T0" y="T1"/>
              </a:cxn>
              <a:cxn ang="T7">
                <a:pos x="T2" y="T3"/>
              </a:cxn>
              <a:cxn ang="T8">
                <a:pos x="T4" y="T5"/>
              </a:cxn>
            </a:cxnLst>
            <a:rect l="T9" t="T10" r="T11" b="T12"/>
            <a:pathLst>
              <a:path w="4219" h="2810">
                <a:moveTo>
                  <a:pt x="0" y="0"/>
                </a:moveTo>
                <a:lnTo>
                  <a:pt x="0" y="2810"/>
                </a:lnTo>
                <a:lnTo>
                  <a:pt x="4219" y="2810"/>
                </a:lnTo>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mn-lt"/>
            </a:endParaRPr>
          </a:p>
        </p:txBody>
      </p:sp>
      <p:sp>
        <p:nvSpPr>
          <p:cNvPr id="28677" name="Rectangle 18"/>
          <p:cNvSpPr>
            <a:spLocks noChangeArrowheads="1"/>
          </p:cNvSpPr>
          <p:nvPr/>
        </p:nvSpPr>
        <p:spPr bwMode="auto">
          <a:xfrm>
            <a:off x="8027988" y="5791200"/>
            <a:ext cx="14875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a:solidFill>
                  <a:srgbClr val="000000"/>
                </a:solidFill>
                <a:latin typeface="+mn-lt"/>
              </a:rPr>
              <a:t>Loanable Funds</a:t>
            </a:r>
            <a:endParaRPr lang="en-US" altLang="en-US" sz="2400">
              <a:latin typeface="+mn-lt"/>
            </a:endParaRPr>
          </a:p>
        </p:txBody>
      </p:sp>
      <p:sp>
        <p:nvSpPr>
          <p:cNvPr id="28678" name="Rectangle 19"/>
          <p:cNvSpPr>
            <a:spLocks noChangeArrowheads="1"/>
          </p:cNvSpPr>
          <p:nvPr/>
        </p:nvSpPr>
        <p:spPr bwMode="auto">
          <a:xfrm>
            <a:off x="7481888" y="6070601"/>
            <a:ext cx="200894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a:solidFill>
                  <a:srgbClr val="000000"/>
                </a:solidFill>
                <a:latin typeface="+mn-lt"/>
              </a:rPr>
              <a:t>(in billions of dollars)</a:t>
            </a:r>
            <a:endParaRPr lang="en-US" altLang="en-US" sz="2400">
              <a:latin typeface="+mn-lt"/>
            </a:endParaRPr>
          </a:p>
        </p:txBody>
      </p:sp>
      <p:sp>
        <p:nvSpPr>
          <p:cNvPr id="28679" name="Rectangle 20"/>
          <p:cNvSpPr>
            <a:spLocks noChangeArrowheads="1"/>
          </p:cNvSpPr>
          <p:nvPr/>
        </p:nvSpPr>
        <p:spPr bwMode="auto">
          <a:xfrm>
            <a:off x="2789238" y="5797551"/>
            <a:ext cx="1170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mn-lt"/>
              </a:rPr>
              <a:t>0</a:t>
            </a:r>
            <a:endParaRPr lang="en-US" altLang="en-US" sz="2400">
              <a:latin typeface="+mn-lt"/>
            </a:endParaRPr>
          </a:p>
        </p:txBody>
      </p:sp>
      <p:sp>
        <p:nvSpPr>
          <p:cNvPr id="28680" name="Rectangle 21"/>
          <p:cNvSpPr>
            <a:spLocks noChangeArrowheads="1"/>
          </p:cNvSpPr>
          <p:nvPr/>
        </p:nvSpPr>
        <p:spPr bwMode="auto">
          <a:xfrm>
            <a:off x="1828800" y="990601"/>
            <a:ext cx="16903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FF0000"/>
                </a:solidFill>
                <a:latin typeface="+mn-lt"/>
              </a:rPr>
              <a:t>Real Interest Rate</a:t>
            </a:r>
            <a:endParaRPr lang="en-US" altLang="en-US" sz="2400" dirty="0">
              <a:solidFill>
                <a:srgbClr val="FF0000"/>
              </a:solidFill>
              <a:latin typeface="+mn-lt"/>
            </a:endParaRPr>
          </a:p>
        </p:txBody>
      </p:sp>
      <p:grpSp>
        <p:nvGrpSpPr>
          <p:cNvPr id="3" name="Group 26"/>
          <p:cNvGrpSpPr>
            <a:grpSpLocks/>
          </p:cNvGrpSpPr>
          <p:nvPr/>
        </p:nvGrpSpPr>
        <p:grpSpPr bwMode="auto">
          <a:xfrm>
            <a:off x="3598863" y="1816101"/>
            <a:ext cx="4694238" cy="2652713"/>
            <a:chOff x="1307" y="1144"/>
            <a:chExt cx="2957" cy="1671"/>
          </a:xfrm>
        </p:grpSpPr>
        <p:sp>
          <p:nvSpPr>
            <p:cNvPr id="28690" name="Line 27"/>
            <p:cNvSpPr>
              <a:spLocks noChangeShapeType="1"/>
            </p:cNvSpPr>
            <p:nvPr/>
          </p:nvSpPr>
          <p:spPr bwMode="auto">
            <a:xfrm flipH="1" flipV="1">
              <a:off x="1307" y="1144"/>
              <a:ext cx="2400" cy="1583"/>
            </a:xfrm>
            <a:prstGeom prst="line">
              <a:avLst/>
            </a:prstGeom>
            <a:noFill/>
            <a:ln w="63500">
              <a:solidFill>
                <a:srgbClr val="003F95"/>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8691" name="Rectangle 28"/>
            <p:cNvSpPr>
              <a:spLocks noChangeArrowheads="1"/>
            </p:cNvSpPr>
            <p:nvPr/>
          </p:nvSpPr>
          <p:spPr bwMode="auto">
            <a:xfrm>
              <a:off x="3762" y="2641"/>
              <a:ext cx="50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mn-lt"/>
                </a:rPr>
                <a:t>Demand</a:t>
              </a:r>
              <a:endParaRPr lang="en-US" altLang="en-US" sz="2400">
                <a:latin typeface="+mn-lt"/>
              </a:endParaRPr>
            </a:p>
          </p:txBody>
        </p:sp>
      </p:grpSp>
      <p:grpSp>
        <p:nvGrpSpPr>
          <p:cNvPr id="4" name="Group 29"/>
          <p:cNvGrpSpPr>
            <a:grpSpLocks/>
          </p:cNvGrpSpPr>
          <p:nvPr/>
        </p:nvGrpSpPr>
        <p:grpSpPr bwMode="auto">
          <a:xfrm>
            <a:off x="2586039" y="2917826"/>
            <a:ext cx="3192463" cy="3133725"/>
            <a:chOff x="669" y="1838"/>
            <a:chExt cx="2011" cy="1974"/>
          </a:xfrm>
        </p:grpSpPr>
        <p:sp>
          <p:nvSpPr>
            <p:cNvPr id="28685" name="Freeform 30"/>
            <p:cNvSpPr>
              <a:spLocks/>
            </p:cNvSpPr>
            <p:nvPr/>
          </p:nvSpPr>
          <p:spPr bwMode="auto">
            <a:xfrm>
              <a:off x="938" y="1922"/>
              <a:ext cx="1543" cy="1689"/>
            </a:xfrm>
            <a:custGeom>
              <a:avLst/>
              <a:gdLst>
                <a:gd name="T0" fmla="*/ 1543 w 1543"/>
                <a:gd name="T1" fmla="*/ 1689 h 1689"/>
                <a:gd name="T2" fmla="*/ 1543 w 1543"/>
                <a:gd name="T3" fmla="*/ 0 h 1689"/>
                <a:gd name="T4" fmla="*/ 0 w 1543"/>
                <a:gd name="T5" fmla="*/ 0 h 1689"/>
                <a:gd name="T6" fmla="*/ 0 60000 65536"/>
                <a:gd name="T7" fmla="*/ 0 60000 65536"/>
                <a:gd name="T8" fmla="*/ 0 60000 65536"/>
                <a:gd name="T9" fmla="*/ 0 w 1543"/>
                <a:gd name="T10" fmla="*/ 0 h 1689"/>
                <a:gd name="T11" fmla="*/ 1543 w 1543"/>
                <a:gd name="T12" fmla="*/ 1689 h 1689"/>
              </a:gdLst>
              <a:ahLst/>
              <a:cxnLst>
                <a:cxn ang="T6">
                  <a:pos x="T0" y="T1"/>
                </a:cxn>
                <a:cxn ang="T7">
                  <a:pos x="T2" y="T3"/>
                </a:cxn>
                <a:cxn ang="T8">
                  <a:pos x="T4" y="T5"/>
                </a:cxn>
              </a:cxnLst>
              <a:rect l="T9" t="T10" r="T11" b="T12"/>
              <a:pathLst>
                <a:path w="1543" h="1689">
                  <a:moveTo>
                    <a:pt x="1543" y="1689"/>
                  </a:moveTo>
                  <a:lnTo>
                    <a:pt x="1543" y="0"/>
                  </a:lnTo>
                  <a:lnTo>
                    <a:pt x="0" y="0"/>
                  </a:lnTo>
                </a:path>
              </a:pathLst>
            </a:custGeom>
            <a:noFill/>
            <a:ln w="20638">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mn-lt"/>
              </a:endParaRPr>
            </a:p>
          </p:txBody>
        </p:sp>
        <p:sp>
          <p:nvSpPr>
            <p:cNvPr id="28686" name="Line 31"/>
            <p:cNvSpPr>
              <a:spLocks noChangeShapeType="1"/>
            </p:cNvSpPr>
            <p:nvPr/>
          </p:nvSpPr>
          <p:spPr bwMode="auto">
            <a:xfrm flipH="1">
              <a:off x="938" y="1922"/>
              <a:ext cx="1543" cy="1"/>
            </a:xfrm>
            <a:prstGeom prst="line">
              <a:avLst/>
            </a:prstGeom>
            <a:noFill/>
            <a:ln w="20638">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8687" name="Rectangle 32"/>
            <p:cNvSpPr>
              <a:spLocks noChangeArrowheads="1"/>
            </p:cNvSpPr>
            <p:nvPr/>
          </p:nvSpPr>
          <p:spPr bwMode="auto">
            <a:xfrm>
              <a:off x="669" y="1838"/>
              <a:ext cx="17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mn-lt"/>
                </a:rPr>
                <a:t>5%</a:t>
              </a:r>
              <a:endParaRPr lang="en-US" altLang="en-US" sz="2400">
                <a:latin typeface="+mn-lt"/>
              </a:endParaRPr>
            </a:p>
          </p:txBody>
        </p:sp>
        <p:sp>
          <p:nvSpPr>
            <p:cNvPr id="28688" name="Rectangle 33"/>
            <p:cNvSpPr>
              <a:spLocks noChangeArrowheads="1"/>
            </p:cNvSpPr>
            <p:nvPr/>
          </p:nvSpPr>
          <p:spPr bwMode="auto">
            <a:xfrm>
              <a:off x="2275" y="3638"/>
              <a:ext cx="40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mn-lt"/>
                </a:rPr>
                <a:t>$1,200</a:t>
              </a:r>
              <a:endParaRPr lang="en-US" altLang="en-US" sz="2400">
                <a:latin typeface="+mn-lt"/>
              </a:endParaRPr>
            </a:p>
          </p:txBody>
        </p:sp>
        <p:sp>
          <p:nvSpPr>
            <p:cNvPr id="28689" name="Oval 34"/>
            <p:cNvSpPr>
              <a:spLocks noChangeArrowheads="1"/>
            </p:cNvSpPr>
            <p:nvPr/>
          </p:nvSpPr>
          <p:spPr bwMode="auto">
            <a:xfrm>
              <a:off x="2441" y="1870"/>
              <a:ext cx="92" cy="9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mn-lt"/>
              </a:endParaRPr>
            </a:p>
          </p:txBody>
        </p:sp>
      </p:grpSp>
      <p:sp>
        <p:nvSpPr>
          <p:cNvPr id="5" name="TextBox 4"/>
          <p:cNvSpPr txBox="1"/>
          <p:nvPr/>
        </p:nvSpPr>
        <p:spPr>
          <a:xfrm>
            <a:off x="6172200" y="914400"/>
            <a:ext cx="5638800" cy="2677656"/>
          </a:xfrm>
          <a:prstGeom prst="rect">
            <a:avLst/>
          </a:prstGeom>
          <a:noFill/>
        </p:spPr>
        <p:txBody>
          <a:bodyPr wrap="square" rtlCol="0">
            <a:spAutoFit/>
          </a:bodyPr>
          <a:lstStyle/>
          <a:p>
            <a:r>
              <a:rPr lang="en-US" dirty="0" smtClean="0">
                <a:latin typeface="+mn-lt"/>
              </a:rPr>
              <a:t>The </a:t>
            </a:r>
            <a:r>
              <a:rPr lang="en-US" i="1" dirty="0" smtClean="0">
                <a:latin typeface="+mn-lt"/>
              </a:rPr>
              <a:t>demand</a:t>
            </a:r>
            <a:r>
              <a:rPr lang="en-US" dirty="0" smtClean="0">
                <a:latin typeface="+mn-lt"/>
              </a:rPr>
              <a:t> for loans comes from the desired </a:t>
            </a:r>
            <a:r>
              <a:rPr lang="en-US" i="1" dirty="0" smtClean="0">
                <a:latin typeface="+mn-lt"/>
              </a:rPr>
              <a:t>investment</a:t>
            </a:r>
            <a:r>
              <a:rPr lang="en-US" dirty="0" smtClean="0">
                <a:latin typeface="+mn-lt"/>
              </a:rPr>
              <a:t> spending of businesses. This depends on:</a:t>
            </a:r>
          </a:p>
          <a:p>
            <a:pPr marL="342900" indent="-342900">
              <a:buFont typeface="Arial" panose="020B0604020202020204" pitchFamily="34" charset="0"/>
              <a:buChar char="•"/>
            </a:pPr>
            <a:r>
              <a:rPr lang="en-US" dirty="0" smtClean="0">
                <a:solidFill>
                  <a:srgbClr val="FF0000"/>
                </a:solidFill>
                <a:latin typeface="+mn-lt"/>
              </a:rPr>
              <a:t>The real interest rate</a:t>
            </a:r>
          </a:p>
          <a:p>
            <a:pPr marL="342900" indent="-342900">
              <a:buFont typeface="Arial" panose="020B0604020202020204" pitchFamily="34" charset="0"/>
              <a:buChar char="•"/>
            </a:pPr>
            <a:r>
              <a:rPr lang="en-US" dirty="0" smtClean="0">
                <a:latin typeface="+mn-lt"/>
              </a:rPr>
              <a:t>Tax incentives</a:t>
            </a:r>
          </a:p>
          <a:p>
            <a:pPr marL="342900" indent="-342900">
              <a:buFont typeface="Arial" panose="020B0604020202020204" pitchFamily="34" charset="0"/>
              <a:buChar char="•"/>
            </a:pPr>
            <a:r>
              <a:rPr lang="en-US" dirty="0" smtClean="0">
                <a:latin typeface="+mn-lt"/>
              </a:rPr>
              <a:t>Arrival of new technologies</a:t>
            </a:r>
          </a:p>
          <a:p>
            <a:pPr marL="342900" indent="-342900">
              <a:buFont typeface="Arial" panose="020B0604020202020204" pitchFamily="34" charset="0"/>
              <a:buChar char="•"/>
            </a:pPr>
            <a:r>
              <a:rPr lang="en-US" dirty="0" smtClean="0">
                <a:latin typeface="+mn-lt"/>
              </a:rPr>
              <a:t>Businesses’ optimism</a:t>
            </a:r>
            <a:endParaRPr lang="en-US" dirty="0">
              <a:latin typeface="+mn-lt"/>
            </a:endParaRPr>
          </a:p>
        </p:txBody>
      </p:sp>
      <p:sp>
        <p:nvSpPr>
          <p:cNvPr id="2" name="TextBox 1"/>
          <p:cNvSpPr txBox="1"/>
          <p:nvPr/>
        </p:nvSpPr>
        <p:spPr>
          <a:xfrm>
            <a:off x="152400" y="2590800"/>
            <a:ext cx="2433638" cy="2308324"/>
          </a:xfrm>
          <a:prstGeom prst="rect">
            <a:avLst/>
          </a:prstGeom>
          <a:noFill/>
        </p:spPr>
        <p:txBody>
          <a:bodyPr wrap="square" rtlCol="0">
            <a:spAutoFit/>
          </a:bodyPr>
          <a:lstStyle/>
          <a:p>
            <a:r>
              <a:rPr lang="en-US" dirty="0" smtClean="0">
                <a:latin typeface="+mn-lt"/>
              </a:rPr>
              <a:t>The effect of the real interest rate on the demand for loans is shown in the demand curve itself.</a:t>
            </a:r>
            <a:endParaRPr lang="en-US" dirty="0">
              <a:latin typeface="+mn-lt"/>
            </a:endParaRPr>
          </a:p>
        </p:txBody>
      </p:sp>
    </p:spTree>
    <p:extLst>
      <p:ext uri="{BB962C8B-B14F-4D97-AF65-F5344CB8AC3E}">
        <p14:creationId xmlns:p14="http://schemas.microsoft.com/office/powerpoint/2010/main" val="1195622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rtlCol="0">
            <a:normAutofit/>
          </a:bodyPr>
          <a:lstStyle/>
          <a:p>
            <a:pPr eaLnBrk="1" fontAlgn="auto" hangingPunct="1">
              <a:spcAft>
                <a:spcPts val="0"/>
              </a:spcAft>
              <a:defRPr/>
            </a:pPr>
            <a:r>
              <a:rPr lang="en-US" altLang="en-US" smtClean="0"/>
              <a:t>Importance of Saving and Investment</a:t>
            </a:r>
          </a:p>
        </p:txBody>
      </p:sp>
      <p:sp>
        <p:nvSpPr>
          <p:cNvPr id="15363" name="Rectangle 3"/>
          <p:cNvSpPr>
            <a:spLocks noGrp="1" noChangeArrowheads="1"/>
          </p:cNvSpPr>
          <p:nvPr>
            <p:ph idx="1"/>
          </p:nvPr>
        </p:nvSpPr>
        <p:spPr/>
        <p:txBody>
          <a:bodyPr rtlCol="0">
            <a:normAutofit/>
          </a:bodyPr>
          <a:lstStyle/>
          <a:p>
            <a:pPr eaLnBrk="1" fontAlgn="auto" hangingPunct="1">
              <a:spcAft>
                <a:spcPts val="0"/>
              </a:spcAft>
              <a:defRPr/>
            </a:pPr>
            <a:r>
              <a:rPr lang="en-US" altLang="en-US" smtClean="0"/>
              <a:t>Our standard of living depends on our productivity</a:t>
            </a:r>
          </a:p>
          <a:p>
            <a:pPr eaLnBrk="1" fontAlgn="auto" hangingPunct="1">
              <a:spcAft>
                <a:spcPts val="0"/>
              </a:spcAft>
              <a:defRPr/>
            </a:pPr>
            <a:r>
              <a:rPr lang="en-US" altLang="en-US" smtClean="0"/>
              <a:t>Our productivity depends on the availability of physical capital, human capital, natural resources and technology</a:t>
            </a:r>
          </a:p>
          <a:p>
            <a:pPr eaLnBrk="1" fontAlgn="auto" hangingPunct="1">
              <a:spcAft>
                <a:spcPts val="0"/>
              </a:spcAft>
              <a:defRPr/>
            </a:pPr>
            <a:r>
              <a:rPr lang="en-US" altLang="en-US" smtClean="0"/>
              <a:t>Improvements in our standard of living (or, simply, economic growth) requires increases in the availability of the above resources</a:t>
            </a:r>
          </a:p>
          <a:p>
            <a:pPr eaLnBrk="1" fontAlgn="auto" hangingPunct="1">
              <a:spcAft>
                <a:spcPts val="0"/>
              </a:spcAft>
              <a:defRPr/>
            </a:pPr>
            <a:r>
              <a:rPr lang="en-US" altLang="en-US" smtClean="0"/>
              <a:t>And that in turn requires saving and investment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 name="Picture 4" descr="http://upload.wikimedia.org/wikipedia/commons/8/8d/Factory_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8200" y="3432176"/>
            <a:ext cx="2057400"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Rectangle 3"/>
          <p:cNvSpPr>
            <a:spLocks noGrp="1" noChangeArrowheads="1"/>
          </p:cNvSpPr>
          <p:nvPr>
            <p:ph type="title"/>
          </p:nvPr>
        </p:nvSpPr>
        <p:spPr>
          <a:xfrm>
            <a:off x="2133600" y="50800"/>
            <a:ext cx="8229600" cy="685800"/>
          </a:xfrm>
        </p:spPr>
        <p:txBody>
          <a:bodyPr/>
          <a:lstStyle/>
          <a:p>
            <a:pPr algn="l" eaLnBrk="1" hangingPunct="1">
              <a:lnSpc>
                <a:spcPct val="80000"/>
              </a:lnSpc>
            </a:pPr>
            <a:r>
              <a:rPr lang="en-US" altLang="en-US" sz="2800">
                <a:latin typeface="+mn-lt"/>
              </a:rPr>
              <a:t>Figure 1 The Market for Loanable Funds</a:t>
            </a:r>
          </a:p>
        </p:txBody>
      </p:sp>
      <p:sp>
        <p:nvSpPr>
          <p:cNvPr id="28676" name="Freeform 17"/>
          <p:cNvSpPr>
            <a:spLocks/>
          </p:cNvSpPr>
          <p:nvPr/>
        </p:nvSpPr>
        <p:spPr bwMode="auto">
          <a:xfrm>
            <a:off x="3013076" y="1271589"/>
            <a:ext cx="6697663" cy="4460875"/>
          </a:xfrm>
          <a:custGeom>
            <a:avLst/>
            <a:gdLst>
              <a:gd name="T0" fmla="*/ 0 w 4219"/>
              <a:gd name="T1" fmla="*/ 0 h 2810"/>
              <a:gd name="T2" fmla="*/ 0 w 4219"/>
              <a:gd name="T3" fmla="*/ 2147483647 h 2810"/>
              <a:gd name="T4" fmla="*/ 2147483647 w 4219"/>
              <a:gd name="T5" fmla="*/ 2147483647 h 2810"/>
              <a:gd name="T6" fmla="*/ 0 60000 65536"/>
              <a:gd name="T7" fmla="*/ 0 60000 65536"/>
              <a:gd name="T8" fmla="*/ 0 60000 65536"/>
              <a:gd name="T9" fmla="*/ 0 w 4219"/>
              <a:gd name="T10" fmla="*/ 0 h 2810"/>
              <a:gd name="T11" fmla="*/ 4219 w 4219"/>
              <a:gd name="T12" fmla="*/ 2810 h 2810"/>
            </a:gdLst>
            <a:ahLst/>
            <a:cxnLst>
              <a:cxn ang="T6">
                <a:pos x="T0" y="T1"/>
              </a:cxn>
              <a:cxn ang="T7">
                <a:pos x="T2" y="T3"/>
              </a:cxn>
              <a:cxn ang="T8">
                <a:pos x="T4" y="T5"/>
              </a:cxn>
            </a:cxnLst>
            <a:rect l="T9" t="T10" r="T11" b="T12"/>
            <a:pathLst>
              <a:path w="4219" h="2810">
                <a:moveTo>
                  <a:pt x="0" y="0"/>
                </a:moveTo>
                <a:lnTo>
                  <a:pt x="0" y="2810"/>
                </a:lnTo>
                <a:lnTo>
                  <a:pt x="4219" y="2810"/>
                </a:lnTo>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mn-lt"/>
            </a:endParaRPr>
          </a:p>
        </p:txBody>
      </p:sp>
      <p:sp>
        <p:nvSpPr>
          <p:cNvPr id="28677" name="Rectangle 18"/>
          <p:cNvSpPr>
            <a:spLocks noChangeArrowheads="1"/>
          </p:cNvSpPr>
          <p:nvPr/>
        </p:nvSpPr>
        <p:spPr bwMode="auto">
          <a:xfrm>
            <a:off x="8027988" y="5791200"/>
            <a:ext cx="14875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a:solidFill>
                  <a:srgbClr val="000000"/>
                </a:solidFill>
                <a:latin typeface="+mn-lt"/>
              </a:rPr>
              <a:t>Loanable Funds</a:t>
            </a:r>
            <a:endParaRPr lang="en-US" altLang="en-US" sz="2400">
              <a:latin typeface="+mn-lt"/>
            </a:endParaRPr>
          </a:p>
        </p:txBody>
      </p:sp>
      <p:sp>
        <p:nvSpPr>
          <p:cNvPr id="28678" name="Rectangle 19"/>
          <p:cNvSpPr>
            <a:spLocks noChangeArrowheads="1"/>
          </p:cNvSpPr>
          <p:nvPr/>
        </p:nvSpPr>
        <p:spPr bwMode="auto">
          <a:xfrm>
            <a:off x="7481888" y="6070601"/>
            <a:ext cx="200894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a:solidFill>
                  <a:srgbClr val="000000"/>
                </a:solidFill>
                <a:latin typeface="+mn-lt"/>
              </a:rPr>
              <a:t>(in billions of dollars)</a:t>
            </a:r>
            <a:endParaRPr lang="en-US" altLang="en-US" sz="2400">
              <a:latin typeface="+mn-lt"/>
            </a:endParaRPr>
          </a:p>
        </p:txBody>
      </p:sp>
      <p:sp>
        <p:nvSpPr>
          <p:cNvPr id="28679" name="Rectangle 20"/>
          <p:cNvSpPr>
            <a:spLocks noChangeArrowheads="1"/>
          </p:cNvSpPr>
          <p:nvPr/>
        </p:nvSpPr>
        <p:spPr bwMode="auto">
          <a:xfrm>
            <a:off x="2789238" y="5797551"/>
            <a:ext cx="1170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mn-lt"/>
              </a:rPr>
              <a:t>0</a:t>
            </a:r>
            <a:endParaRPr lang="en-US" altLang="en-US" sz="2400">
              <a:latin typeface="+mn-lt"/>
            </a:endParaRPr>
          </a:p>
        </p:txBody>
      </p:sp>
      <p:sp>
        <p:nvSpPr>
          <p:cNvPr id="28680" name="Rectangle 21"/>
          <p:cNvSpPr>
            <a:spLocks noChangeArrowheads="1"/>
          </p:cNvSpPr>
          <p:nvPr/>
        </p:nvSpPr>
        <p:spPr bwMode="auto">
          <a:xfrm>
            <a:off x="1828800" y="990601"/>
            <a:ext cx="16903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latin typeface="+mn-lt"/>
              </a:rPr>
              <a:t>Real Interest Rate</a:t>
            </a:r>
            <a:endParaRPr lang="en-US" altLang="en-US" sz="2400" dirty="0">
              <a:latin typeface="+mn-lt"/>
            </a:endParaRPr>
          </a:p>
        </p:txBody>
      </p:sp>
      <p:grpSp>
        <p:nvGrpSpPr>
          <p:cNvPr id="3" name="Group 26"/>
          <p:cNvGrpSpPr>
            <a:grpSpLocks/>
          </p:cNvGrpSpPr>
          <p:nvPr/>
        </p:nvGrpSpPr>
        <p:grpSpPr bwMode="auto">
          <a:xfrm>
            <a:off x="3598863" y="1816101"/>
            <a:ext cx="4694238" cy="2652713"/>
            <a:chOff x="1307" y="1144"/>
            <a:chExt cx="2957" cy="1671"/>
          </a:xfrm>
        </p:grpSpPr>
        <p:sp>
          <p:nvSpPr>
            <p:cNvPr id="28690" name="Line 27"/>
            <p:cNvSpPr>
              <a:spLocks noChangeShapeType="1"/>
            </p:cNvSpPr>
            <p:nvPr/>
          </p:nvSpPr>
          <p:spPr bwMode="auto">
            <a:xfrm flipH="1" flipV="1">
              <a:off x="1307" y="1144"/>
              <a:ext cx="2400" cy="1583"/>
            </a:xfrm>
            <a:prstGeom prst="line">
              <a:avLst/>
            </a:prstGeom>
            <a:noFill/>
            <a:ln w="63500">
              <a:solidFill>
                <a:srgbClr val="003F95"/>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8691" name="Rectangle 28"/>
            <p:cNvSpPr>
              <a:spLocks noChangeArrowheads="1"/>
            </p:cNvSpPr>
            <p:nvPr/>
          </p:nvSpPr>
          <p:spPr bwMode="auto">
            <a:xfrm>
              <a:off x="3762" y="2641"/>
              <a:ext cx="50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mn-lt"/>
                </a:rPr>
                <a:t>Demand</a:t>
              </a:r>
              <a:endParaRPr lang="en-US" altLang="en-US" sz="2400">
                <a:latin typeface="+mn-lt"/>
              </a:endParaRPr>
            </a:p>
          </p:txBody>
        </p:sp>
      </p:grpSp>
      <p:grpSp>
        <p:nvGrpSpPr>
          <p:cNvPr id="4" name="Group 29"/>
          <p:cNvGrpSpPr>
            <a:grpSpLocks/>
          </p:cNvGrpSpPr>
          <p:nvPr/>
        </p:nvGrpSpPr>
        <p:grpSpPr bwMode="auto">
          <a:xfrm>
            <a:off x="2586039" y="2917826"/>
            <a:ext cx="3192463" cy="3133725"/>
            <a:chOff x="669" y="1838"/>
            <a:chExt cx="2011" cy="1974"/>
          </a:xfrm>
        </p:grpSpPr>
        <p:sp>
          <p:nvSpPr>
            <p:cNvPr id="28685" name="Freeform 30"/>
            <p:cNvSpPr>
              <a:spLocks/>
            </p:cNvSpPr>
            <p:nvPr/>
          </p:nvSpPr>
          <p:spPr bwMode="auto">
            <a:xfrm>
              <a:off x="938" y="1922"/>
              <a:ext cx="1543" cy="1689"/>
            </a:xfrm>
            <a:custGeom>
              <a:avLst/>
              <a:gdLst>
                <a:gd name="T0" fmla="*/ 1543 w 1543"/>
                <a:gd name="T1" fmla="*/ 1689 h 1689"/>
                <a:gd name="T2" fmla="*/ 1543 w 1543"/>
                <a:gd name="T3" fmla="*/ 0 h 1689"/>
                <a:gd name="T4" fmla="*/ 0 w 1543"/>
                <a:gd name="T5" fmla="*/ 0 h 1689"/>
                <a:gd name="T6" fmla="*/ 0 60000 65536"/>
                <a:gd name="T7" fmla="*/ 0 60000 65536"/>
                <a:gd name="T8" fmla="*/ 0 60000 65536"/>
                <a:gd name="T9" fmla="*/ 0 w 1543"/>
                <a:gd name="T10" fmla="*/ 0 h 1689"/>
                <a:gd name="T11" fmla="*/ 1543 w 1543"/>
                <a:gd name="T12" fmla="*/ 1689 h 1689"/>
              </a:gdLst>
              <a:ahLst/>
              <a:cxnLst>
                <a:cxn ang="T6">
                  <a:pos x="T0" y="T1"/>
                </a:cxn>
                <a:cxn ang="T7">
                  <a:pos x="T2" y="T3"/>
                </a:cxn>
                <a:cxn ang="T8">
                  <a:pos x="T4" y="T5"/>
                </a:cxn>
              </a:cxnLst>
              <a:rect l="T9" t="T10" r="T11" b="T12"/>
              <a:pathLst>
                <a:path w="1543" h="1689">
                  <a:moveTo>
                    <a:pt x="1543" y="1689"/>
                  </a:moveTo>
                  <a:lnTo>
                    <a:pt x="1543" y="0"/>
                  </a:lnTo>
                  <a:lnTo>
                    <a:pt x="0" y="0"/>
                  </a:lnTo>
                </a:path>
              </a:pathLst>
            </a:custGeom>
            <a:noFill/>
            <a:ln w="20638">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latin typeface="+mn-lt"/>
              </a:endParaRPr>
            </a:p>
          </p:txBody>
        </p:sp>
        <p:sp>
          <p:nvSpPr>
            <p:cNvPr id="28686" name="Line 31"/>
            <p:cNvSpPr>
              <a:spLocks noChangeShapeType="1"/>
            </p:cNvSpPr>
            <p:nvPr/>
          </p:nvSpPr>
          <p:spPr bwMode="auto">
            <a:xfrm flipH="1">
              <a:off x="938" y="1922"/>
              <a:ext cx="1543" cy="1"/>
            </a:xfrm>
            <a:prstGeom prst="line">
              <a:avLst/>
            </a:prstGeom>
            <a:noFill/>
            <a:ln w="20638">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8687" name="Rectangle 32"/>
            <p:cNvSpPr>
              <a:spLocks noChangeArrowheads="1"/>
            </p:cNvSpPr>
            <p:nvPr/>
          </p:nvSpPr>
          <p:spPr bwMode="auto">
            <a:xfrm>
              <a:off x="669" y="1838"/>
              <a:ext cx="17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mn-lt"/>
                </a:rPr>
                <a:t>5%</a:t>
              </a:r>
              <a:endParaRPr lang="en-US" altLang="en-US" sz="2400">
                <a:latin typeface="+mn-lt"/>
              </a:endParaRPr>
            </a:p>
          </p:txBody>
        </p:sp>
        <p:sp>
          <p:nvSpPr>
            <p:cNvPr id="28688" name="Rectangle 33"/>
            <p:cNvSpPr>
              <a:spLocks noChangeArrowheads="1"/>
            </p:cNvSpPr>
            <p:nvPr/>
          </p:nvSpPr>
          <p:spPr bwMode="auto">
            <a:xfrm>
              <a:off x="2275" y="3638"/>
              <a:ext cx="40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mn-lt"/>
                </a:rPr>
                <a:t>$1,200</a:t>
              </a:r>
              <a:endParaRPr lang="en-US" altLang="en-US" sz="2400">
                <a:latin typeface="+mn-lt"/>
              </a:endParaRPr>
            </a:p>
          </p:txBody>
        </p:sp>
        <p:sp>
          <p:nvSpPr>
            <p:cNvPr id="28689" name="Oval 34"/>
            <p:cNvSpPr>
              <a:spLocks noChangeArrowheads="1"/>
            </p:cNvSpPr>
            <p:nvPr/>
          </p:nvSpPr>
          <p:spPr bwMode="auto">
            <a:xfrm>
              <a:off x="2441" y="1870"/>
              <a:ext cx="92" cy="9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mn-lt"/>
              </a:endParaRPr>
            </a:p>
          </p:txBody>
        </p:sp>
      </p:grpSp>
      <p:sp>
        <p:nvSpPr>
          <p:cNvPr id="5" name="TextBox 4"/>
          <p:cNvSpPr txBox="1"/>
          <p:nvPr/>
        </p:nvSpPr>
        <p:spPr>
          <a:xfrm>
            <a:off x="6172200" y="914400"/>
            <a:ext cx="5638800" cy="2677656"/>
          </a:xfrm>
          <a:prstGeom prst="rect">
            <a:avLst/>
          </a:prstGeom>
          <a:noFill/>
        </p:spPr>
        <p:txBody>
          <a:bodyPr wrap="square" rtlCol="0">
            <a:spAutoFit/>
          </a:bodyPr>
          <a:lstStyle/>
          <a:p>
            <a:r>
              <a:rPr lang="en-US" dirty="0" smtClean="0">
                <a:latin typeface="+mn-lt"/>
              </a:rPr>
              <a:t>The </a:t>
            </a:r>
            <a:r>
              <a:rPr lang="en-US" i="1" dirty="0" smtClean="0">
                <a:latin typeface="+mn-lt"/>
              </a:rPr>
              <a:t>demand</a:t>
            </a:r>
            <a:r>
              <a:rPr lang="en-US" dirty="0" smtClean="0">
                <a:latin typeface="+mn-lt"/>
              </a:rPr>
              <a:t> for loans comes from the desired </a:t>
            </a:r>
            <a:r>
              <a:rPr lang="en-US" i="1" dirty="0" smtClean="0">
                <a:latin typeface="+mn-lt"/>
              </a:rPr>
              <a:t>investment</a:t>
            </a:r>
            <a:r>
              <a:rPr lang="en-US" dirty="0" smtClean="0">
                <a:latin typeface="+mn-lt"/>
              </a:rPr>
              <a:t> spending of businesses. This depends on:</a:t>
            </a:r>
          </a:p>
          <a:p>
            <a:pPr marL="342900" indent="-342900">
              <a:buFont typeface="Arial" panose="020B0604020202020204" pitchFamily="34" charset="0"/>
              <a:buChar char="•"/>
            </a:pPr>
            <a:r>
              <a:rPr lang="en-US" dirty="0" smtClean="0">
                <a:latin typeface="+mn-lt"/>
              </a:rPr>
              <a:t>The real interest rate</a:t>
            </a:r>
          </a:p>
          <a:p>
            <a:pPr marL="342900" indent="-342900">
              <a:buFont typeface="Arial" panose="020B0604020202020204" pitchFamily="34" charset="0"/>
              <a:buChar char="•"/>
            </a:pPr>
            <a:r>
              <a:rPr lang="en-US" dirty="0" smtClean="0">
                <a:solidFill>
                  <a:srgbClr val="FF0000"/>
                </a:solidFill>
                <a:latin typeface="+mn-lt"/>
              </a:rPr>
              <a:t>Tax incentives</a:t>
            </a:r>
          </a:p>
          <a:p>
            <a:pPr marL="342900" indent="-342900">
              <a:buFont typeface="Arial" panose="020B0604020202020204" pitchFamily="34" charset="0"/>
              <a:buChar char="•"/>
            </a:pPr>
            <a:r>
              <a:rPr lang="en-US" dirty="0" smtClean="0">
                <a:solidFill>
                  <a:srgbClr val="FF0000"/>
                </a:solidFill>
                <a:latin typeface="+mn-lt"/>
              </a:rPr>
              <a:t>Arrival of new technologies</a:t>
            </a:r>
          </a:p>
          <a:p>
            <a:pPr marL="342900" indent="-342900">
              <a:buFont typeface="Arial" panose="020B0604020202020204" pitchFamily="34" charset="0"/>
              <a:buChar char="•"/>
            </a:pPr>
            <a:r>
              <a:rPr lang="en-US" dirty="0" smtClean="0">
                <a:solidFill>
                  <a:srgbClr val="FF0000"/>
                </a:solidFill>
                <a:latin typeface="+mn-lt"/>
              </a:rPr>
              <a:t>Businesses’ optimism</a:t>
            </a:r>
            <a:endParaRPr lang="en-US" dirty="0">
              <a:solidFill>
                <a:srgbClr val="FF0000"/>
              </a:solidFill>
              <a:latin typeface="+mn-lt"/>
            </a:endParaRPr>
          </a:p>
        </p:txBody>
      </p:sp>
      <p:sp>
        <p:nvSpPr>
          <p:cNvPr id="2" name="TextBox 1"/>
          <p:cNvSpPr txBox="1"/>
          <p:nvPr/>
        </p:nvSpPr>
        <p:spPr>
          <a:xfrm>
            <a:off x="152400" y="2590800"/>
            <a:ext cx="2433638" cy="2308324"/>
          </a:xfrm>
          <a:prstGeom prst="rect">
            <a:avLst/>
          </a:prstGeom>
          <a:noFill/>
        </p:spPr>
        <p:txBody>
          <a:bodyPr wrap="square" rtlCol="0">
            <a:spAutoFit/>
          </a:bodyPr>
          <a:lstStyle/>
          <a:p>
            <a:r>
              <a:rPr lang="en-US" dirty="0" smtClean="0">
                <a:latin typeface="+mn-lt"/>
              </a:rPr>
              <a:t>The effects of </a:t>
            </a:r>
            <a:r>
              <a:rPr lang="en-US" dirty="0" smtClean="0">
                <a:solidFill>
                  <a:srgbClr val="FF0000"/>
                </a:solidFill>
                <a:latin typeface="+mn-lt"/>
              </a:rPr>
              <a:t>the other factors </a:t>
            </a:r>
            <a:r>
              <a:rPr lang="en-US" dirty="0" smtClean="0">
                <a:latin typeface="+mn-lt"/>
              </a:rPr>
              <a:t>on the demand for loans is shown as </a:t>
            </a:r>
            <a:r>
              <a:rPr lang="en-US" i="1" dirty="0" smtClean="0">
                <a:latin typeface="+mn-lt"/>
              </a:rPr>
              <a:t>shifts</a:t>
            </a:r>
            <a:r>
              <a:rPr lang="en-US" dirty="0" smtClean="0">
                <a:latin typeface="+mn-lt"/>
              </a:rPr>
              <a:t> of the demand curve.</a:t>
            </a:r>
            <a:endParaRPr lang="en-US" dirty="0">
              <a:latin typeface="+mn-lt"/>
            </a:endParaRPr>
          </a:p>
        </p:txBody>
      </p:sp>
      <p:sp>
        <p:nvSpPr>
          <p:cNvPr id="21" name="Line 27"/>
          <p:cNvSpPr>
            <a:spLocks noChangeShapeType="1"/>
          </p:cNvSpPr>
          <p:nvPr/>
        </p:nvSpPr>
        <p:spPr bwMode="auto">
          <a:xfrm flipH="1" flipV="1">
            <a:off x="3189514" y="2592685"/>
            <a:ext cx="3810000" cy="2513013"/>
          </a:xfrm>
          <a:prstGeom prst="line">
            <a:avLst/>
          </a:prstGeom>
          <a:ln w="57150">
            <a:headEnd/>
            <a:tailEnd/>
          </a:ln>
          <a:extLst/>
        </p:spPr>
        <p:style>
          <a:lnRef idx="1">
            <a:schemeClr val="accent2"/>
          </a:lnRef>
          <a:fillRef idx="0">
            <a:schemeClr val="accent2"/>
          </a:fillRef>
          <a:effectRef idx="0">
            <a:schemeClr val="accent2"/>
          </a:effectRef>
          <a:fontRef idx="minor">
            <a:schemeClr val="tx1"/>
          </a:fontRef>
        </p:style>
        <p:txBody>
          <a:bodyPr/>
          <a:lstStyle/>
          <a:p>
            <a:endParaRPr lang="en-US">
              <a:latin typeface="+mn-lt"/>
            </a:endParaRPr>
          </a:p>
        </p:txBody>
      </p:sp>
      <p:sp>
        <p:nvSpPr>
          <p:cNvPr id="24" name="Line 27"/>
          <p:cNvSpPr>
            <a:spLocks noChangeShapeType="1"/>
          </p:cNvSpPr>
          <p:nvPr/>
        </p:nvSpPr>
        <p:spPr bwMode="auto">
          <a:xfrm flipH="1" flipV="1">
            <a:off x="5105400" y="1752600"/>
            <a:ext cx="3810000" cy="2513013"/>
          </a:xfrm>
          <a:prstGeom prst="line">
            <a:avLst/>
          </a:prstGeom>
          <a:ln w="57150">
            <a:headEnd/>
            <a:tailEnd/>
          </a:ln>
          <a:extLst/>
        </p:spPr>
        <p:style>
          <a:lnRef idx="1">
            <a:schemeClr val="accent2"/>
          </a:lnRef>
          <a:fillRef idx="0">
            <a:schemeClr val="accent2"/>
          </a:fillRef>
          <a:effectRef idx="0">
            <a:schemeClr val="accent2"/>
          </a:effectRef>
          <a:fontRef idx="minor">
            <a:schemeClr val="tx1"/>
          </a:fontRef>
        </p:style>
        <p:txBody>
          <a:bodyPr/>
          <a:lstStyle/>
          <a:p>
            <a:endParaRPr lang="en-US">
              <a:latin typeface="+mn-lt"/>
            </a:endParaRPr>
          </a:p>
        </p:txBody>
      </p:sp>
      <p:sp>
        <p:nvSpPr>
          <p:cNvPr id="6" name="Right Arrow 5"/>
          <p:cNvSpPr/>
          <p:nvPr/>
        </p:nvSpPr>
        <p:spPr>
          <a:xfrm>
            <a:off x="4597153" y="2192108"/>
            <a:ext cx="642939" cy="1222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Arrow 24"/>
          <p:cNvSpPr/>
          <p:nvPr/>
        </p:nvSpPr>
        <p:spPr>
          <a:xfrm flipH="1">
            <a:off x="3776661" y="2620961"/>
            <a:ext cx="642939" cy="1222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3379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4" grpId="0" animBg="1"/>
      <p:bldP spid="6" grpId="0" animBg="1"/>
      <p:bldP spid="2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0400" y="457200"/>
            <a:ext cx="7493000" cy="617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04800" y="838200"/>
            <a:ext cx="3886200" cy="2308324"/>
          </a:xfrm>
          <a:prstGeom prst="rect">
            <a:avLst/>
          </a:prstGeom>
          <a:noFill/>
        </p:spPr>
        <p:txBody>
          <a:bodyPr wrap="square" rtlCol="0">
            <a:spAutoFit/>
          </a:bodyPr>
          <a:lstStyle/>
          <a:p>
            <a:r>
              <a:rPr lang="en-US" dirty="0" smtClean="0">
                <a:latin typeface="+mn-lt"/>
              </a:rPr>
              <a:t>What could cause the change shown in:</a:t>
            </a:r>
            <a:br>
              <a:rPr lang="en-US" dirty="0" smtClean="0">
                <a:latin typeface="+mn-lt"/>
              </a:rPr>
            </a:br>
            <a:r>
              <a:rPr lang="en-US" dirty="0" smtClean="0">
                <a:latin typeface="+mn-lt"/>
              </a:rPr>
              <a:t>Panel [A]?</a:t>
            </a:r>
          </a:p>
          <a:p>
            <a:r>
              <a:rPr lang="en-US" dirty="0">
                <a:latin typeface="+mn-lt"/>
              </a:rPr>
              <a:t>Panel </a:t>
            </a:r>
            <a:r>
              <a:rPr lang="en-US" dirty="0" smtClean="0">
                <a:latin typeface="+mn-lt"/>
              </a:rPr>
              <a:t>[B]?</a:t>
            </a:r>
            <a:endParaRPr lang="en-US" dirty="0">
              <a:latin typeface="+mn-lt"/>
            </a:endParaRPr>
          </a:p>
          <a:p>
            <a:r>
              <a:rPr lang="en-US" dirty="0">
                <a:latin typeface="+mn-lt"/>
              </a:rPr>
              <a:t>Panel </a:t>
            </a:r>
            <a:r>
              <a:rPr lang="en-US" dirty="0" smtClean="0">
                <a:latin typeface="+mn-lt"/>
              </a:rPr>
              <a:t>[C]?</a:t>
            </a:r>
            <a:endParaRPr lang="en-US" dirty="0">
              <a:latin typeface="+mn-lt"/>
            </a:endParaRPr>
          </a:p>
          <a:p>
            <a:r>
              <a:rPr lang="en-US" dirty="0">
                <a:latin typeface="+mn-lt"/>
              </a:rPr>
              <a:t>Panel </a:t>
            </a:r>
            <a:r>
              <a:rPr lang="en-US" dirty="0" smtClean="0">
                <a:latin typeface="+mn-lt"/>
              </a:rPr>
              <a:t>[D]?</a:t>
            </a:r>
            <a:endParaRPr lang="en-US" dirty="0">
              <a:latin typeface="+mn-lt"/>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effect of Government policies on saving and investment</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574508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9698" name="Picture 4" descr="http://upload.wikimedia.org/wikipedia/commons/8/8d/Factory_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8200" y="3432176"/>
            <a:ext cx="2057400"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Rectangle 3"/>
          <p:cNvSpPr>
            <a:spLocks noGrp="1" noChangeArrowheads="1"/>
          </p:cNvSpPr>
          <p:nvPr>
            <p:ph type="title"/>
          </p:nvPr>
        </p:nvSpPr>
        <p:spPr>
          <a:xfrm>
            <a:off x="2133600" y="50800"/>
            <a:ext cx="8229600" cy="685800"/>
          </a:xfrm>
        </p:spPr>
        <p:txBody>
          <a:bodyPr/>
          <a:lstStyle/>
          <a:p>
            <a:pPr algn="l" eaLnBrk="1" hangingPunct="1">
              <a:lnSpc>
                <a:spcPct val="80000"/>
              </a:lnSpc>
            </a:pPr>
            <a:r>
              <a:rPr lang="en-US" altLang="en-US" sz="2800"/>
              <a:t>Figure 1 The Market for Loanable Funds</a:t>
            </a:r>
          </a:p>
        </p:txBody>
      </p:sp>
      <p:sp>
        <p:nvSpPr>
          <p:cNvPr id="29700" name="Freeform 17"/>
          <p:cNvSpPr>
            <a:spLocks/>
          </p:cNvSpPr>
          <p:nvPr/>
        </p:nvSpPr>
        <p:spPr bwMode="auto">
          <a:xfrm>
            <a:off x="3013076" y="1271589"/>
            <a:ext cx="6697663" cy="4460875"/>
          </a:xfrm>
          <a:custGeom>
            <a:avLst/>
            <a:gdLst>
              <a:gd name="T0" fmla="*/ 0 w 4219"/>
              <a:gd name="T1" fmla="*/ 0 h 2810"/>
              <a:gd name="T2" fmla="*/ 0 w 4219"/>
              <a:gd name="T3" fmla="*/ 2147483647 h 2810"/>
              <a:gd name="T4" fmla="*/ 2147483647 w 4219"/>
              <a:gd name="T5" fmla="*/ 2147483647 h 2810"/>
              <a:gd name="T6" fmla="*/ 0 60000 65536"/>
              <a:gd name="T7" fmla="*/ 0 60000 65536"/>
              <a:gd name="T8" fmla="*/ 0 60000 65536"/>
              <a:gd name="T9" fmla="*/ 0 w 4219"/>
              <a:gd name="T10" fmla="*/ 0 h 2810"/>
              <a:gd name="T11" fmla="*/ 4219 w 4219"/>
              <a:gd name="T12" fmla="*/ 2810 h 2810"/>
            </a:gdLst>
            <a:ahLst/>
            <a:cxnLst>
              <a:cxn ang="T6">
                <a:pos x="T0" y="T1"/>
              </a:cxn>
              <a:cxn ang="T7">
                <a:pos x="T2" y="T3"/>
              </a:cxn>
              <a:cxn ang="T8">
                <a:pos x="T4" y="T5"/>
              </a:cxn>
            </a:cxnLst>
            <a:rect l="T9" t="T10" r="T11" b="T12"/>
            <a:pathLst>
              <a:path w="4219" h="2810">
                <a:moveTo>
                  <a:pt x="0" y="0"/>
                </a:moveTo>
                <a:lnTo>
                  <a:pt x="0" y="2810"/>
                </a:lnTo>
                <a:lnTo>
                  <a:pt x="4219" y="2810"/>
                </a:lnTo>
              </a:path>
            </a:pathLst>
          </a:custGeom>
          <a:noFill/>
          <a:ln w="2063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01" name="Rectangle 18"/>
          <p:cNvSpPr>
            <a:spLocks noChangeArrowheads="1"/>
          </p:cNvSpPr>
          <p:nvPr/>
        </p:nvSpPr>
        <p:spPr bwMode="auto">
          <a:xfrm>
            <a:off x="8027988" y="5791200"/>
            <a:ext cx="1752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a:solidFill>
                  <a:srgbClr val="000000"/>
                </a:solidFill>
                <a:latin typeface="Arial" panose="020B0604020202020204" pitchFamily="34" charset="0"/>
              </a:rPr>
              <a:t>Loanable Funds</a:t>
            </a:r>
            <a:endParaRPr lang="en-US" altLang="en-US" sz="2400">
              <a:latin typeface="Times New Roman" panose="02020603050405020304" pitchFamily="18" charset="0"/>
            </a:endParaRPr>
          </a:p>
        </p:txBody>
      </p:sp>
      <p:sp>
        <p:nvSpPr>
          <p:cNvPr id="29702" name="Rectangle 19"/>
          <p:cNvSpPr>
            <a:spLocks noChangeArrowheads="1"/>
          </p:cNvSpPr>
          <p:nvPr/>
        </p:nvSpPr>
        <p:spPr bwMode="auto">
          <a:xfrm>
            <a:off x="7481888" y="6070601"/>
            <a:ext cx="233397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a:solidFill>
                  <a:srgbClr val="000000"/>
                </a:solidFill>
                <a:latin typeface="Arial" panose="020B0604020202020204" pitchFamily="34" charset="0"/>
              </a:rPr>
              <a:t>(in billions of dollars)</a:t>
            </a:r>
            <a:endParaRPr lang="en-US" altLang="en-US" sz="2400">
              <a:latin typeface="Times New Roman" panose="02020603050405020304" pitchFamily="18" charset="0"/>
            </a:endParaRPr>
          </a:p>
        </p:txBody>
      </p:sp>
      <p:sp>
        <p:nvSpPr>
          <p:cNvPr id="29703" name="Rectangle 20"/>
          <p:cNvSpPr>
            <a:spLocks noChangeArrowheads="1"/>
          </p:cNvSpPr>
          <p:nvPr/>
        </p:nvSpPr>
        <p:spPr bwMode="auto">
          <a:xfrm>
            <a:off x="2789238" y="5797551"/>
            <a:ext cx="12824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Arial" panose="020B0604020202020204" pitchFamily="34" charset="0"/>
              </a:rPr>
              <a:t>0</a:t>
            </a:r>
            <a:endParaRPr lang="en-US" altLang="en-US" sz="2400">
              <a:latin typeface="Times New Roman" panose="02020603050405020304" pitchFamily="18" charset="0"/>
            </a:endParaRPr>
          </a:p>
        </p:txBody>
      </p:sp>
      <p:sp>
        <p:nvSpPr>
          <p:cNvPr id="29704" name="Rectangle 21"/>
          <p:cNvSpPr>
            <a:spLocks noChangeArrowheads="1"/>
          </p:cNvSpPr>
          <p:nvPr/>
        </p:nvSpPr>
        <p:spPr bwMode="auto">
          <a:xfrm>
            <a:off x="1828800" y="990601"/>
            <a:ext cx="194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a:solidFill>
                  <a:srgbClr val="000000"/>
                </a:solidFill>
                <a:latin typeface="Arial" panose="020B0604020202020204" pitchFamily="34" charset="0"/>
              </a:rPr>
              <a:t>Real Interest Rate</a:t>
            </a:r>
            <a:endParaRPr lang="en-US" altLang="en-US" sz="2400">
              <a:latin typeface="Times New Roman" panose="02020603050405020304" pitchFamily="18" charset="0"/>
            </a:endParaRPr>
          </a:p>
        </p:txBody>
      </p:sp>
      <p:grpSp>
        <p:nvGrpSpPr>
          <p:cNvPr id="29705" name="Group 23"/>
          <p:cNvGrpSpPr>
            <a:grpSpLocks/>
          </p:cNvGrpSpPr>
          <p:nvPr/>
        </p:nvGrpSpPr>
        <p:grpSpPr bwMode="auto">
          <a:xfrm>
            <a:off x="3787776" y="1447801"/>
            <a:ext cx="3565525" cy="3781425"/>
            <a:chOff x="1426" y="912"/>
            <a:chExt cx="2246" cy="2382"/>
          </a:xfrm>
        </p:grpSpPr>
        <p:sp>
          <p:nvSpPr>
            <p:cNvPr id="29717" name="Line 24"/>
            <p:cNvSpPr>
              <a:spLocks noChangeShapeType="1"/>
            </p:cNvSpPr>
            <p:nvPr/>
          </p:nvSpPr>
          <p:spPr bwMode="auto">
            <a:xfrm flipV="1">
              <a:off x="1426" y="1012"/>
              <a:ext cx="1753" cy="2282"/>
            </a:xfrm>
            <a:prstGeom prst="line">
              <a:avLst/>
            </a:prstGeom>
            <a:noFill/>
            <a:ln w="63500">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8" name="Rectangle 25"/>
            <p:cNvSpPr>
              <a:spLocks noChangeArrowheads="1"/>
            </p:cNvSpPr>
            <p:nvPr/>
          </p:nvSpPr>
          <p:spPr bwMode="auto">
            <a:xfrm>
              <a:off x="3228" y="912"/>
              <a:ext cx="44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Arial" panose="020B0604020202020204" pitchFamily="34" charset="0"/>
                </a:rPr>
                <a:t>Supply</a:t>
              </a:r>
              <a:endParaRPr lang="en-US" altLang="en-US" sz="2400">
                <a:latin typeface="Times New Roman" panose="02020603050405020304" pitchFamily="18" charset="0"/>
              </a:endParaRPr>
            </a:p>
          </p:txBody>
        </p:sp>
      </p:grpSp>
      <p:grpSp>
        <p:nvGrpSpPr>
          <p:cNvPr id="29706" name="Group 26"/>
          <p:cNvGrpSpPr>
            <a:grpSpLocks/>
          </p:cNvGrpSpPr>
          <p:nvPr/>
        </p:nvGrpSpPr>
        <p:grpSpPr bwMode="auto">
          <a:xfrm>
            <a:off x="3598863" y="1816101"/>
            <a:ext cx="4768850" cy="2652713"/>
            <a:chOff x="1307" y="1144"/>
            <a:chExt cx="3004" cy="1671"/>
          </a:xfrm>
        </p:grpSpPr>
        <p:sp>
          <p:nvSpPr>
            <p:cNvPr id="29715" name="Line 27"/>
            <p:cNvSpPr>
              <a:spLocks noChangeShapeType="1"/>
            </p:cNvSpPr>
            <p:nvPr/>
          </p:nvSpPr>
          <p:spPr bwMode="auto">
            <a:xfrm flipH="1" flipV="1">
              <a:off x="1307" y="1144"/>
              <a:ext cx="2400" cy="1583"/>
            </a:xfrm>
            <a:prstGeom prst="line">
              <a:avLst/>
            </a:prstGeom>
            <a:noFill/>
            <a:ln w="63500">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6" name="Rectangle 28"/>
            <p:cNvSpPr>
              <a:spLocks noChangeArrowheads="1"/>
            </p:cNvSpPr>
            <p:nvPr/>
          </p:nvSpPr>
          <p:spPr bwMode="auto">
            <a:xfrm>
              <a:off x="3762" y="2641"/>
              <a:ext cx="54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Arial" panose="020B0604020202020204" pitchFamily="34" charset="0"/>
                </a:rPr>
                <a:t>Demand</a:t>
              </a:r>
              <a:endParaRPr lang="en-US" altLang="en-US" sz="2400">
                <a:latin typeface="Times New Roman" panose="02020603050405020304" pitchFamily="18" charset="0"/>
              </a:endParaRPr>
            </a:p>
          </p:txBody>
        </p:sp>
      </p:grpSp>
      <p:grpSp>
        <p:nvGrpSpPr>
          <p:cNvPr id="4" name="Group 29"/>
          <p:cNvGrpSpPr>
            <a:grpSpLocks/>
          </p:cNvGrpSpPr>
          <p:nvPr/>
        </p:nvGrpSpPr>
        <p:grpSpPr bwMode="auto">
          <a:xfrm>
            <a:off x="2586039" y="2917826"/>
            <a:ext cx="3254375" cy="3133725"/>
            <a:chOff x="669" y="1838"/>
            <a:chExt cx="2050" cy="1974"/>
          </a:xfrm>
        </p:grpSpPr>
        <p:sp>
          <p:nvSpPr>
            <p:cNvPr id="29710" name="Freeform 30"/>
            <p:cNvSpPr>
              <a:spLocks/>
            </p:cNvSpPr>
            <p:nvPr/>
          </p:nvSpPr>
          <p:spPr bwMode="auto">
            <a:xfrm>
              <a:off x="938" y="1922"/>
              <a:ext cx="1543" cy="1689"/>
            </a:xfrm>
            <a:custGeom>
              <a:avLst/>
              <a:gdLst>
                <a:gd name="T0" fmla="*/ 1543 w 1543"/>
                <a:gd name="T1" fmla="*/ 1689 h 1689"/>
                <a:gd name="T2" fmla="*/ 1543 w 1543"/>
                <a:gd name="T3" fmla="*/ 0 h 1689"/>
                <a:gd name="T4" fmla="*/ 0 w 1543"/>
                <a:gd name="T5" fmla="*/ 0 h 1689"/>
                <a:gd name="T6" fmla="*/ 0 60000 65536"/>
                <a:gd name="T7" fmla="*/ 0 60000 65536"/>
                <a:gd name="T8" fmla="*/ 0 60000 65536"/>
                <a:gd name="T9" fmla="*/ 0 w 1543"/>
                <a:gd name="T10" fmla="*/ 0 h 1689"/>
                <a:gd name="T11" fmla="*/ 1543 w 1543"/>
                <a:gd name="T12" fmla="*/ 1689 h 1689"/>
              </a:gdLst>
              <a:ahLst/>
              <a:cxnLst>
                <a:cxn ang="T6">
                  <a:pos x="T0" y="T1"/>
                </a:cxn>
                <a:cxn ang="T7">
                  <a:pos x="T2" y="T3"/>
                </a:cxn>
                <a:cxn ang="T8">
                  <a:pos x="T4" y="T5"/>
                </a:cxn>
              </a:cxnLst>
              <a:rect l="T9" t="T10" r="T11" b="T12"/>
              <a:pathLst>
                <a:path w="1543" h="1689">
                  <a:moveTo>
                    <a:pt x="1543" y="1689"/>
                  </a:moveTo>
                  <a:lnTo>
                    <a:pt x="1543" y="0"/>
                  </a:lnTo>
                  <a:lnTo>
                    <a:pt x="0" y="0"/>
                  </a:lnTo>
                </a:path>
              </a:pathLst>
            </a:custGeom>
            <a:noFill/>
            <a:ln w="20638">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9711" name="Line 31"/>
            <p:cNvSpPr>
              <a:spLocks noChangeShapeType="1"/>
            </p:cNvSpPr>
            <p:nvPr/>
          </p:nvSpPr>
          <p:spPr bwMode="auto">
            <a:xfrm flipH="1">
              <a:off x="938" y="1922"/>
              <a:ext cx="1543" cy="1"/>
            </a:xfrm>
            <a:prstGeom prst="line">
              <a:avLst/>
            </a:prstGeom>
            <a:noFill/>
            <a:ln w="20638">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9712" name="Rectangle 32"/>
            <p:cNvSpPr>
              <a:spLocks noChangeArrowheads="1"/>
            </p:cNvSpPr>
            <p:nvPr/>
          </p:nvSpPr>
          <p:spPr bwMode="auto">
            <a:xfrm>
              <a:off x="669" y="1838"/>
              <a:ext cx="21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Arial" panose="020B0604020202020204" pitchFamily="34" charset="0"/>
                </a:rPr>
                <a:t>5%</a:t>
              </a:r>
              <a:endParaRPr lang="en-US" altLang="en-US" sz="2400">
                <a:latin typeface="Times New Roman" panose="02020603050405020304" pitchFamily="18" charset="0"/>
              </a:endParaRPr>
            </a:p>
          </p:txBody>
        </p:sp>
        <p:sp>
          <p:nvSpPr>
            <p:cNvPr id="29713" name="Rectangle 33"/>
            <p:cNvSpPr>
              <a:spLocks noChangeArrowheads="1"/>
            </p:cNvSpPr>
            <p:nvPr/>
          </p:nvSpPr>
          <p:spPr bwMode="auto">
            <a:xfrm>
              <a:off x="2275" y="3638"/>
              <a:ext cx="44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a:solidFill>
                    <a:srgbClr val="000000"/>
                  </a:solidFill>
                  <a:latin typeface="Arial" panose="020B0604020202020204" pitchFamily="34" charset="0"/>
                </a:rPr>
                <a:t>$1,200</a:t>
              </a:r>
              <a:endParaRPr lang="en-US" altLang="en-US" sz="2400">
                <a:latin typeface="Times New Roman" panose="02020603050405020304" pitchFamily="18" charset="0"/>
              </a:endParaRPr>
            </a:p>
          </p:txBody>
        </p:sp>
        <p:sp>
          <p:nvSpPr>
            <p:cNvPr id="29714" name="Oval 34"/>
            <p:cNvSpPr>
              <a:spLocks noChangeArrowheads="1"/>
            </p:cNvSpPr>
            <p:nvPr/>
          </p:nvSpPr>
          <p:spPr bwMode="auto">
            <a:xfrm>
              <a:off x="2441" y="1870"/>
              <a:ext cx="92" cy="9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Times New Roman" panose="02020603050405020304" pitchFamily="18" charset="0"/>
              </a:endParaRPr>
            </a:p>
          </p:txBody>
        </p:sp>
      </p:grpSp>
      <p:pic>
        <p:nvPicPr>
          <p:cNvPr id="29708" name="Picture 2" descr="http://www.sacramentoexecutive.com/images/piggy-bank-lar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762000"/>
            <a:ext cx="18669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676400" y="2514601"/>
            <a:ext cx="6477000" cy="1446213"/>
          </a:xfrm>
          <a:prstGeom prst="rect">
            <a:avLst/>
          </a:prstGeom>
          <a:solidFill>
            <a:schemeClr val="accent1">
              <a:lumMod val="20000"/>
              <a:lumOff val="80000"/>
            </a:schemeClr>
          </a:solidFill>
        </p:spPr>
        <p:txBody>
          <a:bodyPr>
            <a:spAutoFit/>
          </a:bodyPr>
          <a:lstStyle/>
          <a:p>
            <a:pPr>
              <a:defRPr/>
            </a:pPr>
            <a:r>
              <a:rPr lang="en-US" sz="4400" dirty="0">
                <a:latin typeface="Calibri" pitchFamily="34" charset="0"/>
                <a:cs typeface="Calibri" pitchFamily="34" charset="0"/>
              </a:rPr>
              <a:t>How can government policies affect this market?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up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rtlCol="0">
            <a:normAutofit/>
          </a:bodyPr>
          <a:lstStyle/>
          <a:p>
            <a:pPr eaLnBrk="1" fontAlgn="auto" hangingPunct="1">
              <a:spcAft>
                <a:spcPts val="0"/>
              </a:spcAft>
              <a:defRPr/>
            </a:pPr>
            <a:r>
              <a:rPr lang="en-US" altLang="en-US" smtClean="0"/>
              <a:t>Supply and Demand for Loanable Funds</a:t>
            </a:r>
          </a:p>
        </p:txBody>
      </p:sp>
      <p:sp>
        <p:nvSpPr>
          <p:cNvPr id="30723" name="Rectangle 3"/>
          <p:cNvSpPr>
            <a:spLocks noGrp="1" noChangeArrowheads="1"/>
          </p:cNvSpPr>
          <p:nvPr>
            <p:ph idx="1"/>
          </p:nvPr>
        </p:nvSpPr>
        <p:spPr/>
        <p:txBody>
          <a:bodyPr/>
          <a:lstStyle/>
          <a:p>
            <a:pPr eaLnBrk="1" hangingPunct="1"/>
            <a:r>
              <a:rPr lang="en-US" altLang="en-US" smtClean="0"/>
              <a:t>Government Policies can affect Saving and Investment</a:t>
            </a:r>
            <a:endParaRPr lang="en-US" altLang="en-US" smtClean="0">
              <a:latin typeface="Tahoma" panose="020B0604030504040204" pitchFamily="34" charset="0"/>
            </a:endParaRPr>
          </a:p>
          <a:p>
            <a:pPr lvl="1" eaLnBrk="1" hangingPunct="1"/>
            <a:r>
              <a:rPr lang="en-US" altLang="en-US" smtClean="0"/>
              <a:t>Taxes can affect saving</a:t>
            </a:r>
          </a:p>
          <a:p>
            <a:pPr lvl="1" eaLnBrk="1" hangingPunct="1"/>
            <a:r>
              <a:rPr lang="en-US" altLang="en-US" smtClean="0"/>
              <a:t>Taxes can affect investment</a:t>
            </a:r>
          </a:p>
          <a:p>
            <a:pPr lvl="1" eaLnBrk="1" hangingPunct="1"/>
            <a:r>
              <a:rPr lang="en-US" altLang="en-US" smtClean="0"/>
              <a:t>Government budgets can affect saving</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mtClean="0"/>
              <a:t>Policy 1: Saving Incentives</a:t>
            </a:r>
          </a:p>
        </p:txBody>
      </p:sp>
      <p:sp>
        <p:nvSpPr>
          <p:cNvPr id="31747" name="Rectangle 3"/>
          <p:cNvSpPr>
            <a:spLocks noGrp="1" noChangeArrowheads="1"/>
          </p:cNvSpPr>
          <p:nvPr>
            <p:ph idx="1"/>
          </p:nvPr>
        </p:nvSpPr>
        <p:spPr/>
        <p:txBody>
          <a:bodyPr/>
          <a:lstStyle/>
          <a:p>
            <a:pPr eaLnBrk="1" hangingPunct="1"/>
            <a:r>
              <a:rPr lang="en-US" altLang="en-US" dirty="0" smtClean="0"/>
              <a:t>The interest earned on savings is considered taxable income</a:t>
            </a:r>
          </a:p>
          <a:p>
            <a:pPr eaLnBrk="1" hangingPunct="1"/>
            <a:r>
              <a:rPr lang="en-US" altLang="en-US" dirty="0" smtClean="0"/>
              <a:t>Taxes on interest income substantially reduce the future payoff from current saving</a:t>
            </a:r>
          </a:p>
          <a:p>
            <a:pPr eaLnBrk="1" hangingPunct="1"/>
            <a:r>
              <a:rPr lang="en-US" altLang="en-US" dirty="0" smtClean="0"/>
              <a:t>As a result, such taxes reduce the incentive to save.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mtClean="0"/>
              <a:t>Policy 1: Saving Incentives</a:t>
            </a:r>
          </a:p>
        </p:txBody>
      </p:sp>
      <p:sp>
        <p:nvSpPr>
          <p:cNvPr id="32771" name="Rectangle 3"/>
          <p:cNvSpPr>
            <a:spLocks noGrp="1" noChangeArrowheads="1"/>
          </p:cNvSpPr>
          <p:nvPr>
            <p:ph idx="1"/>
          </p:nvPr>
        </p:nvSpPr>
        <p:spPr/>
        <p:txBody>
          <a:bodyPr/>
          <a:lstStyle/>
          <a:p>
            <a:pPr eaLnBrk="1" hangingPunct="1"/>
            <a:r>
              <a:rPr lang="en-US" altLang="en-US" smtClean="0">
                <a:solidFill>
                  <a:srgbClr val="FF0000"/>
                </a:solidFill>
              </a:rPr>
              <a:t>An income tax cut </a:t>
            </a:r>
            <a:r>
              <a:rPr lang="en-US" altLang="en-US" smtClean="0"/>
              <a:t>increases the incentive for households to save, at any given interest rate. </a:t>
            </a:r>
          </a:p>
          <a:p>
            <a:pPr lvl="1" eaLnBrk="1" hangingPunct="1"/>
            <a:r>
              <a:rPr lang="en-US" altLang="en-US" smtClean="0">
                <a:solidFill>
                  <a:srgbClr val="FF0000"/>
                </a:solidFill>
              </a:rPr>
              <a:t>The supply curve of loanable funds shifts to the right.</a:t>
            </a:r>
          </a:p>
          <a:p>
            <a:pPr lvl="1" eaLnBrk="1" hangingPunct="1"/>
            <a:r>
              <a:rPr lang="en-US" altLang="en-US" smtClean="0">
                <a:solidFill>
                  <a:srgbClr val="FF0000"/>
                </a:solidFill>
              </a:rPr>
              <a:t>The equilibrium </a:t>
            </a:r>
            <a:r>
              <a:rPr lang="en-US" altLang="en-US" b="1" smtClean="0">
                <a:solidFill>
                  <a:srgbClr val="FF0000"/>
                </a:solidFill>
              </a:rPr>
              <a:t>interest rate decreases</a:t>
            </a:r>
            <a:r>
              <a:rPr lang="en-US" altLang="en-US" smtClean="0">
                <a:solidFill>
                  <a:srgbClr val="FF0000"/>
                </a:solidFill>
              </a:rPr>
              <a:t>.</a:t>
            </a:r>
          </a:p>
          <a:p>
            <a:pPr lvl="1" eaLnBrk="1" hangingPunct="1"/>
            <a:r>
              <a:rPr lang="en-US" altLang="en-US" smtClean="0">
                <a:solidFill>
                  <a:srgbClr val="FF0000"/>
                </a:solidFill>
              </a:rPr>
              <a:t>The quantity of </a:t>
            </a:r>
            <a:r>
              <a:rPr lang="en-US" altLang="en-US" b="1" smtClean="0">
                <a:solidFill>
                  <a:srgbClr val="FF0000"/>
                </a:solidFill>
              </a:rPr>
              <a:t>saving and investment increases</a:t>
            </a:r>
            <a:r>
              <a:rPr lang="en-US" altLang="en-US" smtClean="0">
                <a:solidFill>
                  <a:srgbClr val="FF0000"/>
                </a:solidFill>
              </a:rPr>
              <a: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3"/>
          <p:cNvSpPr>
            <a:spLocks noGrp="1" noChangeArrowheads="1"/>
          </p:cNvSpPr>
          <p:nvPr>
            <p:ph type="title"/>
          </p:nvPr>
        </p:nvSpPr>
        <p:spPr>
          <a:xfrm>
            <a:off x="2133600" y="50800"/>
            <a:ext cx="8229600" cy="685800"/>
          </a:xfrm>
        </p:spPr>
        <p:txBody>
          <a:bodyPr/>
          <a:lstStyle/>
          <a:p>
            <a:pPr algn="l" eaLnBrk="1" hangingPunct="1">
              <a:lnSpc>
                <a:spcPct val="80000"/>
              </a:lnSpc>
            </a:pPr>
            <a:r>
              <a:rPr lang="en-US" altLang="en-US" sz="2400"/>
              <a:t>Figure 2 An Increase in the Supply of Loanable Funds</a:t>
            </a:r>
          </a:p>
        </p:txBody>
      </p:sp>
      <p:sp>
        <p:nvSpPr>
          <p:cNvPr id="33795" name="Freeform 17"/>
          <p:cNvSpPr>
            <a:spLocks/>
          </p:cNvSpPr>
          <p:nvPr/>
        </p:nvSpPr>
        <p:spPr bwMode="auto">
          <a:xfrm>
            <a:off x="3836989" y="1233488"/>
            <a:ext cx="5957887" cy="3973512"/>
          </a:xfrm>
          <a:custGeom>
            <a:avLst/>
            <a:gdLst>
              <a:gd name="T0" fmla="*/ 0 w 3753"/>
              <a:gd name="T1" fmla="*/ 0 h 2503"/>
              <a:gd name="T2" fmla="*/ 0 w 3753"/>
              <a:gd name="T3" fmla="*/ 2147483647 h 2503"/>
              <a:gd name="T4" fmla="*/ 2147483647 w 3753"/>
              <a:gd name="T5" fmla="*/ 2147483647 h 2503"/>
              <a:gd name="T6" fmla="*/ 0 60000 65536"/>
              <a:gd name="T7" fmla="*/ 0 60000 65536"/>
              <a:gd name="T8" fmla="*/ 0 60000 65536"/>
              <a:gd name="T9" fmla="*/ 0 w 3753"/>
              <a:gd name="T10" fmla="*/ 0 h 2503"/>
              <a:gd name="T11" fmla="*/ 3753 w 3753"/>
              <a:gd name="T12" fmla="*/ 2503 h 2503"/>
            </a:gdLst>
            <a:ahLst/>
            <a:cxnLst>
              <a:cxn ang="T6">
                <a:pos x="T0" y="T1"/>
              </a:cxn>
              <a:cxn ang="T7">
                <a:pos x="T2" y="T3"/>
              </a:cxn>
              <a:cxn ang="T8">
                <a:pos x="T4" y="T5"/>
              </a:cxn>
            </a:cxnLst>
            <a:rect l="T9" t="T10" r="T11" b="T12"/>
            <a:pathLst>
              <a:path w="3753" h="2503">
                <a:moveTo>
                  <a:pt x="0" y="0"/>
                </a:moveTo>
                <a:lnTo>
                  <a:pt x="0" y="2503"/>
                </a:lnTo>
                <a:lnTo>
                  <a:pt x="3753" y="2503"/>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9346" name="Line 18"/>
          <p:cNvSpPr>
            <a:spLocks noChangeShapeType="1"/>
          </p:cNvSpPr>
          <p:nvPr/>
        </p:nvSpPr>
        <p:spPr bwMode="auto">
          <a:xfrm flipH="1">
            <a:off x="6127751" y="5356225"/>
            <a:ext cx="525463" cy="1588"/>
          </a:xfrm>
          <a:prstGeom prst="line">
            <a:avLst/>
          </a:prstGeom>
          <a:noFill/>
          <a:ln w="19050">
            <a:solidFill>
              <a:srgbClr val="000000"/>
            </a:solidFill>
            <a:round/>
            <a:headEnd type="stealth" w="med" len="med"/>
            <a:tailEnd/>
          </a:ln>
          <a:extLst>
            <a:ext uri="{909E8E84-426E-40DD-AFC4-6F175D3DCCD1}">
              <a14:hiddenFill xmlns:a14="http://schemas.microsoft.com/office/drawing/2010/main">
                <a:noFill/>
              </a14:hiddenFill>
            </a:ext>
          </a:extLst>
        </p:spPr>
        <p:txBody>
          <a:bodyPr/>
          <a:lstStyle/>
          <a:p>
            <a:endParaRPr lang="en-US"/>
          </a:p>
        </p:txBody>
      </p:sp>
      <p:sp>
        <p:nvSpPr>
          <p:cNvPr id="99347" name="Line 19"/>
          <p:cNvSpPr>
            <a:spLocks noChangeShapeType="1"/>
          </p:cNvSpPr>
          <p:nvPr/>
        </p:nvSpPr>
        <p:spPr bwMode="auto">
          <a:xfrm flipH="1">
            <a:off x="6629400" y="2165350"/>
            <a:ext cx="782638" cy="1588"/>
          </a:xfrm>
          <a:prstGeom prst="line">
            <a:avLst/>
          </a:prstGeom>
          <a:noFill/>
          <a:ln w="19050">
            <a:solidFill>
              <a:srgbClr val="000000"/>
            </a:solidFill>
            <a:round/>
            <a:headEnd type="stealth" w="med" len="med"/>
            <a:tailEnd/>
          </a:ln>
          <a:extLst>
            <a:ext uri="{909E8E84-426E-40DD-AFC4-6F175D3DCCD1}">
              <a14:hiddenFill xmlns:a14="http://schemas.microsoft.com/office/drawing/2010/main">
                <a:noFill/>
              </a14:hiddenFill>
            </a:ext>
          </a:extLst>
        </p:spPr>
        <p:txBody>
          <a:bodyPr/>
          <a:lstStyle/>
          <a:p>
            <a:endParaRPr lang="en-US"/>
          </a:p>
        </p:txBody>
      </p:sp>
      <p:sp>
        <p:nvSpPr>
          <p:cNvPr id="99348" name="Line 20"/>
          <p:cNvSpPr>
            <a:spLocks noChangeShapeType="1"/>
          </p:cNvSpPr>
          <p:nvPr/>
        </p:nvSpPr>
        <p:spPr bwMode="auto">
          <a:xfrm flipV="1">
            <a:off x="3613151" y="2930525"/>
            <a:ext cx="3175" cy="279400"/>
          </a:xfrm>
          <a:prstGeom prst="line">
            <a:avLst/>
          </a:prstGeom>
          <a:noFill/>
          <a:ln w="19050">
            <a:solidFill>
              <a:srgbClr val="000000"/>
            </a:solidFill>
            <a:round/>
            <a:headEnd type="stealth" w="med" len="med"/>
            <a:tailEnd/>
          </a:ln>
          <a:extLst>
            <a:ext uri="{909E8E84-426E-40DD-AFC4-6F175D3DCCD1}">
              <a14:hiddenFill xmlns:a14="http://schemas.microsoft.com/office/drawing/2010/main">
                <a:noFill/>
              </a14:hiddenFill>
            </a:ext>
          </a:extLst>
        </p:spPr>
        <p:txBody>
          <a:bodyPr/>
          <a:lstStyle/>
          <a:p>
            <a:endParaRPr lang="en-US"/>
          </a:p>
        </p:txBody>
      </p:sp>
      <p:sp>
        <p:nvSpPr>
          <p:cNvPr id="33799" name="Rectangle 21"/>
          <p:cNvSpPr>
            <a:spLocks noChangeArrowheads="1"/>
          </p:cNvSpPr>
          <p:nvPr/>
        </p:nvSpPr>
        <p:spPr bwMode="auto">
          <a:xfrm>
            <a:off x="8286750" y="5281614"/>
            <a:ext cx="15557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b="1">
                <a:solidFill>
                  <a:srgbClr val="000000"/>
                </a:solidFill>
                <a:latin typeface="Arial" panose="020B0604020202020204" pitchFamily="34" charset="0"/>
              </a:rPr>
              <a:t>Loanable Funds</a:t>
            </a:r>
            <a:endParaRPr lang="en-US" altLang="en-US" sz="2400">
              <a:latin typeface="Times New Roman" panose="02020603050405020304" pitchFamily="18" charset="0"/>
            </a:endParaRPr>
          </a:p>
        </p:txBody>
      </p:sp>
      <p:sp>
        <p:nvSpPr>
          <p:cNvPr id="33800" name="Rectangle 22"/>
          <p:cNvSpPr>
            <a:spLocks noChangeArrowheads="1"/>
          </p:cNvSpPr>
          <p:nvPr/>
        </p:nvSpPr>
        <p:spPr bwMode="auto">
          <a:xfrm>
            <a:off x="7799388" y="5530851"/>
            <a:ext cx="208069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b="1">
                <a:solidFill>
                  <a:srgbClr val="000000"/>
                </a:solidFill>
                <a:latin typeface="Arial" panose="020B0604020202020204" pitchFamily="34" charset="0"/>
              </a:rPr>
              <a:t>(in billions of dollars)</a:t>
            </a:r>
            <a:endParaRPr lang="en-US" altLang="en-US" sz="2400">
              <a:latin typeface="Times New Roman" panose="02020603050405020304" pitchFamily="18" charset="0"/>
            </a:endParaRPr>
          </a:p>
        </p:txBody>
      </p:sp>
      <p:sp>
        <p:nvSpPr>
          <p:cNvPr id="33801" name="Rectangle 23"/>
          <p:cNvSpPr>
            <a:spLocks noChangeArrowheads="1"/>
          </p:cNvSpPr>
          <p:nvPr/>
        </p:nvSpPr>
        <p:spPr bwMode="auto">
          <a:xfrm>
            <a:off x="3624263" y="5287964"/>
            <a:ext cx="1138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0</a:t>
            </a:r>
            <a:endParaRPr lang="en-US" altLang="en-US" sz="2400">
              <a:latin typeface="Times New Roman" panose="02020603050405020304" pitchFamily="18" charset="0"/>
            </a:endParaRPr>
          </a:p>
        </p:txBody>
      </p:sp>
      <p:sp>
        <p:nvSpPr>
          <p:cNvPr id="33802" name="Rectangle 24"/>
          <p:cNvSpPr>
            <a:spLocks noChangeArrowheads="1"/>
          </p:cNvSpPr>
          <p:nvPr/>
        </p:nvSpPr>
        <p:spPr bwMode="auto">
          <a:xfrm>
            <a:off x="3011489" y="1192214"/>
            <a:ext cx="7421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b="1">
                <a:solidFill>
                  <a:srgbClr val="000000"/>
                </a:solidFill>
                <a:latin typeface="Arial" panose="020B0604020202020204" pitchFamily="34" charset="0"/>
              </a:rPr>
              <a:t>Interest</a:t>
            </a:r>
            <a:endParaRPr lang="en-US" altLang="en-US" sz="2400">
              <a:latin typeface="Times New Roman" panose="02020603050405020304" pitchFamily="18" charset="0"/>
            </a:endParaRPr>
          </a:p>
        </p:txBody>
      </p:sp>
      <p:sp>
        <p:nvSpPr>
          <p:cNvPr id="33803" name="Rectangle 25"/>
          <p:cNvSpPr>
            <a:spLocks noChangeArrowheads="1"/>
          </p:cNvSpPr>
          <p:nvPr/>
        </p:nvSpPr>
        <p:spPr bwMode="auto">
          <a:xfrm>
            <a:off x="3298825" y="1443039"/>
            <a:ext cx="44403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b="1">
                <a:solidFill>
                  <a:srgbClr val="000000"/>
                </a:solidFill>
                <a:latin typeface="Arial" panose="020B0604020202020204" pitchFamily="34" charset="0"/>
              </a:rPr>
              <a:t>Rate</a:t>
            </a:r>
            <a:endParaRPr lang="en-US" altLang="en-US" sz="2400">
              <a:latin typeface="Times New Roman" panose="02020603050405020304" pitchFamily="18" charset="0"/>
            </a:endParaRPr>
          </a:p>
        </p:txBody>
      </p:sp>
      <p:grpSp>
        <p:nvGrpSpPr>
          <p:cNvPr id="2" name="Group 26"/>
          <p:cNvGrpSpPr>
            <a:grpSpLocks/>
          </p:cNvGrpSpPr>
          <p:nvPr/>
        </p:nvGrpSpPr>
        <p:grpSpPr bwMode="auto">
          <a:xfrm>
            <a:off x="4545013" y="1292225"/>
            <a:ext cx="2635250" cy="3467100"/>
            <a:chOff x="1903" y="814"/>
            <a:chExt cx="1660" cy="2184"/>
          </a:xfrm>
        </p:grpSpPr>
        <p:sp>
          <p:nvSpPr>
            <p:cNvPr id="33847" name="Line 27"/>
            <p:cNvSpPr>
              <a:spLocks noChangeShapeType="1"/>
            </p:cNvSpPr>
            <p:nvPr/>
          </p:nvSpPr>
          <p:spPr bwMode="auto">
            <a:xfrm flipV="1">
              <a:off x="1903" y="965"/>
              <a:ext cx="1548" cy="2033"/>
            </a:xfrm>
            <a:prstGeom prst="line">
              <a:avLst/>
            </a:prstGeom>
            <a:noFill/>
            <a:ln w="55563">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48" name="Rectangle 28"/>
            <p:cNvSpPr>
              <a:spLocks noChangeArrowheads="1"/>
            </p:cNvSpPr>
            <p:nvPr/>
          </p:nvSpPr>
          <p:spPr bwMode="auto">
            <a:xfrm>
              <a:off x="2973" y="814"/>
              <a:ext cx="45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Supply, </a:t>
              </a:r>
              <a:endParaRPr lang="en-US" altLang="en-US" sz="2400">
                <a:latin typeface="Times New Roman" panose="02020603050405020304" pitchFamily="18" charset="0"/>
              </a:endParaRPr>
            </a:p>
          </p:txBody>
        </p:sp>
        <p:sp>
          <p:nvSpPr>
            <p:cNvPr id="33849" name="Rectangle 29"/>
            <p:cNvSpPr>
              <a:spLocks noChangeArrowheads="1"/>
            </p:cNvSpPr>
            <p:nvPr/>
          </p:nvSpPr>
          <p:spPr bwMode="auto">
            <a:xfrm>
              <a:off x="3429" y="814"/>
              <a:ext cx="13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i="1">
                  <a:solidFill>
                    <a:srgbClr val="000000"/>
                  </a:solidFill>
                  <a:latin typeface="Arial" panose="020B0604020202020204" pitchFamily="34" charset="0"/>
                </a:rPr>
                <a:t>S</a:t>
              </a:r>
              <a:r>
                <a:rPr lang="en-US" altLang="en-US" sz="1600" baseline="-25000">
                  <a:solidFill>
                    <a:srgbClr val="000000"/>
                  </a:solidFill>
                  <a:latin typeface="Arial" panose="020B0604020202020204" pitchFamily="34" charset="0"/>
                </a:rPr>
                <a:t>1</a:t>
              </a:r>
              <a:endParaRPr lang="en-US" altLang="en-US" sz="2400">
                <a:latin typeface="Times New Roman" panose="02020603050405020304" pitchFamily="18" charset="0"/>
              </a:endParaRPr>
            </a:p>
          </p:txBody>
        </p:sp>
      </p:grpSp>
      <p:grpSp>
        <p:nvGrpSpPr>
          <p:cNvPr id="3" name="Group 30"/>
          <p:cNvGrpSpPr>
            <a:grpSpLocks/>
          </p:cNvGrpSpPr>
          <p:nvPr/>
        </p:nvGrpSpPr>
        <p:grpSpPr bwMode="auto">
          <a:xfrm>
            <a:off x="5643564" y="1292225"/>
            <a:ext cx="2619375" cy="3467100"/>
            <a:chOff x="2595" y="814"/>
            <a:chExt cx="1650" cy="2184"/>
          </a:xfrm>
        </p:grpSpPr>
        <p:sp>
          <p:nvSpPr>
            <p:cNvPr id="33845" name="Line 31"/>
            <p:cNvSpPr>
              <a:spLocks noChangeShapeType="1"/>
            </p:cNvSpPr>
            <p:nvPr/>
          </p:nvSpPr>
          <p:spPr bwMode="auto">
            <a:xfrm flipV="1">
              <a:off x="2595" y="965"/>
              <a:ext cx="1548" cy="2033"/>
            </a:xfrm>
            <a:prstGeom prst="line">
              <a:avLst/>
            </a:prstGeom>
            <a:noFill/>
            <a:ln w="55563">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46" name="Rectangle 32"/>
            <p:cNvSpPr>
              <a:spLocks noChangeArrowheads="1"/>
            </p:cNvSpPr>
            <p:nvPr/>
          </p:nvSpPr>
          <p:spPr bwMode="auto">
            <a:xfrm>
              <a:off x="4111" y="814"/>
              <a:ext cx="13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i="1">
                  <a:solidFill>
                    <a:srgbClr val="000000"/>
                  </a:solidFill>
                  <a:latin typeface="Arial" panose="020B0604020202020204" pitchFamily="34" charset="0"/>
                </a:rPr>
                <a:t>S</a:t>
              </a:r>
              <a:r>
                <a:rPr lang="en-US" altLang="en-US" sz="1600" baseline="-25000">
                  <a:solidFill>
                    <a:srgbClr val="000000"/>
                  </a:solidFill>
                  <a:latin typeface="Arial" panose="020B0604020202020204" pitchFamily="34" charset="0"/>
                </a:rPr>
                <a:t>2</a:t>
              </a:r>
              <a:endParaRPr lang="en-US" altLang="en-US" sz="2400">
                <a:latin typeface="Times New Roman" panose="02020603050405020304" pitchFamily="18" charset="0"/>
              </a:endParaRPr>
            </a:p>
          </p:txBody>
        </p:sp>
      </p:grpSp>
      <p:grpSp>
        <p:nvGrpSpPr>
          <p:cNvPr id="4" name="Group 33"/>
          <p:cNvGrpSpPr>
            <a:grpSpLocks/>
          </p:cNvGrpSpPr>
          <p:nvPr/>
        </p:nvGrpSpPr>
        <p:grpSpPr bwMode="auto">
          <a:xfrm>
            <a:off x="2106613" y="3024188"/>
            <a:ext cx="1638300" cy="1809750"/>
            <a:chOff x="367" y="1905"/>
            <a:chExt cx="1032" cy="1140"/>
          </a:xfrm>
        </p:grpSpPr>
        <p:sp>
          <p:nvSpPr>
            <p:cNvPr id="33837" name="Line 34"/>
            <p:cNvSpPr>
              <a:spLocks noChangeShapeType="1"/>
            </p:cNvSpPr>
            <p:nvPr/>
          </p:nvSpPr>
          <p:spPr bwMode="auto">
            <a:xfrm flipH="1">
              <a:off x="836" y="1905"/>
              <a:ext cx="410" cy="482"/>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38" name="Rectangle 35"/>
            <p:cNvSpPr>
              <a:spLocks noChangeArrowheads="1"/>
            </p:cNvSpPr>
            <p:nvPr/>
          </p:nvSpPr>
          <p:spPr bwMode="auto">
            <a:xfrm>
              <a:off x="367" y="2328"/>
              <a:ext cx="1032" cy="717"/>
            </a:xfrm>
            <a:prstGeom prst="rect">
              <a:avLst/>
            </a:prstGeom>
            <a:solidFill>
              <a:srgbClr val="E1E5E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3839" name="Rectangle 36"/>
            <p:cNvSpPr>
              <a:spLocks noChangeArrowheads="1"/>
            </p:cNvSpPr>
            <p:nvPr/>
          </p:nvSpPr>
          <p:spPr bwMode="auto">
            <a:xfrm>
              <a:off x="413" y="2385"/>
              <a:ext cx="14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2. </a:t>
              </a:r>
              <a:endParaRPr lang="en-US" altLang="en-US" sz="2400">
                <a:latin typeface="Times New Roman" panose="02020603050405020304" pitchFamily="18" charset="0"/>
              </a:endParaRPr>
            </a:p>
          </p:txBody>
        </p:sp>
        <p:sp>
          <p:nvSpPr>
            <p:cNvPr id="33840" name="Rectangle 37"/>
            <p:cNvSpPr>
              <a:spLocks noChangeArrowheads="1"/>
            </p:cNvSpPr>
            <p:nvPr/>
          </p:nvSpPr>
          <p:spPr bwMode="auto">
            <a:xfrm>
              <a:off x="555" y="2385"/>
              <a:ext cx="5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 . . which</a:t>
              </a:r>
              <a:endParaRPr lang="en-US" altLang="en-US" sz="2400">
                <a:latin typeface="Times New Roman" panose="02020603050405020304" pitchFamily="18" charset="0"/>
              </a:endParaRPr>
            </a:p>
          </p:txBody>
        </p:sp>
        <p:sp>
          <p:nvSpPr>
            <p:cNvPr id="33841" name="Rectangle 38"/>
            <p:cNvSpPr>
              <a:spLocks noChangeArrowheads="1"/>
            </p:cNvSpPr>
            <p:nvPr/>
          </p:nvSpPr>
          <p:spPr bwMode="auto">
            <a:xfrm>
              <a:off x="413" y="2543"/>
              <a:ext cx="67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reduces the</a:t>
              </a:r>
              <a:endParaRPr lang="en-US" altLang="en-US" sz="2400">
                <a:latin typeface="Times New Roman" panose="02020603050405020304" pitchFamily="18" charset="0"/>
              </a:endParaRPr>
            </a:p>
          </p:txBody>
        </p:sp>
        <p:sp>
          <p:nvSpPr>
            <p:cNvPr id="33842" name="Rectangle 39"/>
            <p:cNvSpPr>
              <a:spLocks noChangeArrowheads="1"/>
            </p:cNvSpPr>
            <p:nvPr/>
          </p:nvSpPr>
          <p:spPr bwMode="auto">
            <a:xfrm>
              <a:off x="413" y="2700"/>
              <a:ext cx="62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equilibrium</a:t>
              </a:r>
              <a:endParaRPr lang="en-US" altLang="en-US" sz="2400">
                <a:latin typeface="Times New Roman" panose="02020603050405020304" pitchFamily="18" charset="0"/>
              </a:endParaRPr>
            </a:p>
          </p:txBody>
        </p:sp>
        <p:sp>
          <p:nvSpPr>
            <p:cNvPr id="33843" name="Rectangle 40"/>
            <p:cNvSpPr>
              <a:spLocks noChangeArrowheads="1"/>
            </p:cNvSpPr>
            <p:nvPr/>
          </p:nvSpPr>
          <p:spPr bwMode="auto">
            <a:xfrm>
              <a:off x="413" y="2858"/>
              <a:ext cx="61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interest rat</a:t>
              </a:r>
              <a:endParaRPr lang="en-US" altLang="en-US" sz="2400">
                <a:latin typeface="Times New Roman" panose="02020603050405020304" pitchFamily="18" charset="0"/>
              </a:endParaRPr>
            </a:p>
          </p:txBody>
        </p:sp>
        <p:sp>
          <p:nvSpPr>
            <p:cNvPr id="33844" name="Rectangle 41"/>
            <p:cNvSpPr>
              <a:spLocks noChangeArrowheads="1"/>
            </p:cNvSpPr>
            <p:nvPr/>
          </p:nvSpPr>
          <p:spPr bwMode="auto">
            <a:xfrm>
              <a:off x="1008" y="2858"/>
              <a:ext cx="29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e . . .</a:t>
              </a:r>
              <a:endParaRPr lang="en-US" altLang="en-US" sz="2400">
                <a:latin typeface="Times New Roman" panose="02020603050405020304" pitchFamily="18" charset="0"/>
              </a:endParaRPr>
            </a:p>
          </p:txBody>
        </p:sp>
      </p:grpSp>
      <p:grpSp>
        <p:nvGrpSpPr>
          <p:cNvPr id="5" name="Group 42"/>
          <p:cNvGrpSpPr>
            <a:grpSpLocks/>
          </p:cNvGrpSpPr>
          <p:nvPr/>
        </p:nvGrpSpPr>
        <p:grpSpPr bwMode="auto">
          <a:xfrm>
            <a:off x="4675189" y="5413376"/>
            <a:ext cx="3201987" cy="989013"/>
            <a:chOff x="1985" y="3410"/>
            <a:chExt cx="2017" cy="623"/>
          </a:xfrm>
        </p:grpSpPr>
        <p:sp>
          <p:nvSpPr>
            <p:cNvPr id="33832" name="Line 43"/>
            <p:cNvSpPr>
              <a:spLocks noChangeShapeType="1"/>
            </p:cNvSpPr>
            <p:nvPr/>
          </p:nvSpPr>
          <p:spPr bwMode="auto">
            <a:xfrm flipV="1">
              <a:off x="2970" y="3410"/>
              <a:ext cx="59" cy="23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33" name="Rectangle 44"/>
            <p:cNvSpPr>
              <a:spLocks noChangeArrowheads="1"/>
            </p:cNvSpPr>
            <p:nvPr/>
          </p:nvSpPr>
          <p:spPr bwMode="auto">
            <a:xfrm>
              <a:off x="1985" y="3621"/>
              <a:ext cx="2017" cy="412"/>
            </a:xfrm>
            <a:prstGeom prst="rect">
              <a:avLst/>
            </a:prstGeom>
            <a:solidFill>
              <a:srgbClr val="E1E5E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3834" name="Rectangle 45"/>
            <p:cNvSpPr>
              <a:spLocks noChangeArrowheads="1"/>
            </p:cNvSpPr>
            <p:nvPr/>
          </p:nvSpPr>
          <p:spPr bwMode="auto">
            <a:xfrm>
              <a:off x="2083" y="3685"/>
              <a:ext cx="14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3. </a:t>
              </a:r>
              <a:endParaRPr lang="en-US" altLang="en-US" sz="2400">
                <a:latin typeface="Times New Roman" panose="02020603050405020304" pitchFamily="18" charset="0"/>
              </a:endParaRPr>
            </a:p>
          </p:txBody>
        </p:sp>
        <p:sp>
          <p:nvSpPr>
            <p:cNvPr id="33835" name="Rectangle 46"/>
            <p:cNvSpPr>
              <a:spLocks noChangeArrowheads="1"/>
            </p:cNvSpPr>
            <p:nvPr/>
          </p:nvSpPr>
          <p:spPr bwMode="auto">
            <a:xfrm>
              <a:off x="2220" y="3685"/>
              <a:ext cx="168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 . . and raises the equilibrium</a:t>
              </a:r>
              <a:endParaRPr lang="en-US" altLang="en-US" sz="2400">
                <a:latin typeface="Times New Roman" panose="02020603050405020304" pitchFamily="18" charset="0"/>
              </a:endParaRPr>
            </a:p>
          </p:txBody>
        </p:sp>
        <p:sp>
          <p:nvSpPr>
            <p:cNvPr id="33836" name="Rectangle 47"/>
            <p:cNvSpPr>
              <a:spLocks noChangeArrowheads="1"/>
            </p:cNvSpPr>
            <p:nvPr/>
          </p:nvSpPr>
          <p:spPr bwMode="auto">
            <a:xfrm>
              <a:off x="2083" y="3842"/>
              <a:ext cx="150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quantity of loanable funds.</a:t>
              </a:r>
              <a:endParaRPr lang="en-US" altLang="en-US" sz="2400">
                <a:latin typeface="Times New Roman" panose="02020603050405020304" pitchFamily="18" charset="0"/>
              </a:endParaRPr>
            </a:p>
          </p:txBody>
        </p:sp>
      </p:grpSp>
      <p:grpSp>
        <p:nvGrpSpPr>
          <p:cNvPr id="6" name="Group 48"/>
          <p:cNvGrpSpPr>
            <a:grpSpLocks/>
          </p:cNvGrpSpPr>
          <p:nvPr/>
        </p:nvGrpSpPr>
        <p:grpSpPr bwMode="auto">
          <a:xfrm>
            <a:off x="4359276" y="1717676"/>
            <a:ext cx="4240213" cy="2384425"/>
            <a:chOff x="1786" y="1082"/>
            <a:chExt cx="2671" cy="1502"/>
          </a:xfrm>
        </p:grpSpPr>
        <p:sp>
          <p:nvSpPr>
            <p:cNvPr id="33830" name="Line 49"/>
            <p:cNvSpPr>
              <a:spLocks noChangeShapeType="1"/>
            </p:cNvSpPr>
            <p:nvPr/>
          </p:nvSpPr>
          <p:spPr bwMode="auto">
            <a:xfrm flipH="1" flipV="1">
              <a:off x="1786" y="1082"/>
              <a:ext cx="2134" cy="1411"/>
            </a:xfrm>
            <a:prstGeom prst="line">
              <a:avLst/>
            </a:prstGeom>
            <a:noFill/>
            <a:ln w="55563">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31" name="Rectangle 50"/>
            <p:cNvSpPr>
              <a:spLocks noChangeArrowheads="1"/>
            </p:cNvSpPr>
            <p:nvPr/>
          </p:nvSpPr>
          <p:spPr bwMode="auto">
            <a:xfrm>
              <a:off x="3969" y="2429"/>
              <a:ext cx="48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Demand</a:t>
              </a:r>
              <a:endParaRPr lang="en-US" altLang="en-US" sz="2400">
                <a:latin typeface="Times New Roman" panose="02020603050405020304" pitchFamily="18" charset="0"/>
              </a:endParaRPr>
            </a:p>
          </p:txBody>
        </p:sp>
      </p:grpSp>
      <p:grpSp>
        <p:nvGrpSpPr>
          <p:cNvPr id="7" name="Group 51"/>
          <p:cNvGrpSpPr>
            <a:grpSpLocks/>
          </p:cNvGrpSpPr>
          <p:nvPr/>
        </p:nvGrpSpPr>
        <p:grpSpPr bwMode="auto">
          <a:xfrm>
            <a:off x="7021515" y="2222500"/>
            <a:ext cx="2587625" cy="1417638"/>
            <a:chOff x="3463" y="1400"/>
            <a:chExt cx="1630" cy="893"/>
          </a:xfrm>
        </p:grpSpPr>
        <p:grpSp>
          <p:nvGrpSpPr>
            <p:cNvPr id="33822" name="Group 52"/>
            <p:cNvGrpSpPr>
              <a:grpSpLocks/>
            </p:cNvGrpSpPr>
            <p:nvPr/>
          </p:nvGrpSpPr>
          <p:grpSpPr bwMode="auto">
            <a:xfrm>
              <a:off x="3463" y="1400"/>
              <a:ext cx="1630" cy="893"/>
              <a:chOff x="3463" y="1400"/>
              <a:chExt cx="1630" cy="893"/>
            </a:xfrm>
          </p:grpSpPr>
          <p:sp>
            <p:nvSpPr>
              <p:cNvPr id="33824" name="Line 53"/>
              <p:cNvSpPr>
                <a:spLocks noChangeShapeType="1"/>
              </p:cNvSpPr>
              <p:nvPr/>
            </p:nvSpPr>
            <p:spPr bwMode="auto">
              <a:xfrm flipH="1" flipV="1">
                <a:off x="3463" y="1400"/>
                <a:ext cx="434" cy="30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25" name="Rectangle 54"/>
              <p:cNvSpPr>
                <a:spLocks noChangeArrowheads="1"/>
              </p:cNvSpPr>
              <p:nvPr/>
            </p:nvSpPr>
            <p:spPr bwMode="auto">
              <a:xfrm>
                <a:off x="3861" y="1576"/>
                <a:ext cx="1232" cy="717"/>
              </a:xfrm>
              <a:prstGeom prst="rect">
                <a:avLst/>
              </a:prstGeom>
              <a:solidFill>
                <a:srgbClr val="E1E5E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3826" name="Rectangle 55"/>
              <p:cNvSpPr>
                <a:spLocks noChangeArrowheads="1"/>
              </p:cNvSpPr>
              <p:nvPr/>
            </p:nvSpPr>
            <p:spPr bwMode="auto">
              <a:xfrm>
                <a:off x="3933" y="1625"/>
                <a:ext cx="114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1. Tax incentives for</a:t>
                </a:r>
                <a:endParaRPr lang="en-US" altLang="en-US" sz="2400">
                  <a:latin typeface="Times New Roman" panose="02020603050405020304" pitchFamily="18" charset="0"/>
                </a:endParaRPr>
              </a:p>
            </p:txBody>
          </p:sp>
          <p:sp>
            <p:nvSpPr>
              <p:cNvPr id="33827" name="Rectangle 56"/>
              <p:cNvSpPr>
                <a:spLocks noChangeArrowheads="1"/>
              </p:cNvSpPr>
              <p:nvPr/>
            </p:nvSpPr>
            <p:spPr bwMode="auto">
              <a:xfrm>
                <a:off x="3933" y="1783"/>
                <a:ext cx="111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saving increase the</a:t>
                </a:r>
                <a:endParaRPr lang="en-US" altLang="en-US" sz="2400">
                  <a:latin typeface="Times New Roman" panose="02020603050405020304" pitchFamily="18" charset="0"/>
                </a:endParaRPr>
              </a:p>
            </p:txBody>
          </p:sp>
          <p:sp>
            <p:nvSpPr>
              <p:cNvPr id="33828" name="Rectangle 57"/>
              <p:cNvSpPr>
                <a:spLocks noChangeArrowheads="1"/>
              </p:cNvSpPr>
              <p:nvPr/>
            </p:nvSpPr>
            <p:spPr bwMode="auto">
              <a:xfrm>
                <a:off x="3933" y="1940"/>
                <a:ext cx="104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supply of loanable</a:t>
                </a:r>
                <a:endParaRPr lang="en-US" altLang="en-US" sz="2400">
                  <a:latin typeface="Times New Roman" panose="02020603050405020304" pitchFamily="18" charset="0"/>
                </a:endParaRPr>
              </a:p>
            </p:txBody>
          </p:sp>
          <p:sp>
            <p:nvSpPr>
              <p:cNvPr id="33829" name="Rectangle 58"/>
              <p:cNvSpPr>
                <a:spLocks noChangeArrowheads="1"/>
              </p:cNvSpPr>
              <p:nvPr/>
            </p:nvSpPr>
            <p:spPr bwMode="auto">
              <a:xfrm>
                <a:off x="3933" y="2098"/>
                <a:ext cx="25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fund</a:t>
                </a:r>
                <a:endParaRPr lang="en-US" altLang="en-US" sz="2400">
                  <a:latin typeface="Times New Roman" panose="02020603050405020304" pitchFamily="18" charset="0"/>
                </a:endParaRPr>
              </a:p>
            </p:txBody>
          </p:sp>
        </p:grpSp>
        <p:sp>
          <p:nvSpPr>
            <p:cNvPr id="33823" name="Rectangle 59"/>
            <p:cNvSpPr>
              <a:spLocks noChangeArrowheads="1"/>
            </p:cNvSpPr>
            <p:nvPr/>
          </p:nvSpPr>
          <p:spPr bwMode="auto">
            <a:xfrm>
              <a:off x="4178" y="2098"/>
              <a:ext cx="28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s . . .</a:t>
              </a:r>
              <a:endParaRPr lang="en-US" altLang="en-US" sz="2400">
                <a:latin typeface="Times New Roman" panose="02020603050405020304" pitchFamily="18" charset="0"/>
              </a:endParaRPr>
            </a:p>
          </p:txBody>
        </p:sp>
      </p:grpSp>
      <p:grpSp>
        <p:nvGrpSpPr>
          <p:cNvPr id="9" name="Group 60"/>
          <p:cNvGrpSpPr>
            <a:grpSpLocks/>
          </p:cNvGrpSpPr>
          <p:nvPr/>
        </p:nvGrpSpPr>
        <p:grpSpPr bwMode="auto">
          <a:xfrm>
            <a:off x="3448050" y="2711451"/>
            <a:ext cx="2641600" cy="2803525"/>
            <a:chOff x="1212" y="1708"/>
            <a:chExt cx="1664" cy="1766"/>
          </a:xfrm>
        </p:grpSpPr>
        <p:grpSp>
          <p:nvGrpSpPr>
            <p:cNvPr id="33817" name="Group 61"/>
            <p:cNvGrpSpPr>
              <a:grpSpLocks/>
            </p:cNvGrpSpPr>
            <p:nvPr/>
          </p:nvGrpSpPr>
          <p:grpSpPr bwMode="auto">
            <a:xfrm>
              <a:off x="1457" y="1741"/>
              <a:ext cx="1419" cy="1539"/>
              <a:chOff x="1457" y="1741"/>
              <a:chExt cx="1419" cy="1539"/>
            </a:xfrm>
          </p:grpSpPr>
          <p:sp>
            <p:nvSpPr>
              <p:cNvPr id="33820" name="Freeform 62"/>
              <p:cNvSpPr>
                <a:spLocks/>
              </p:cNvSpPr>
              <p:nvPr/>
            </p:nvSpPr>
            <p:spPr bwMode="auto">
              <a:xfrm>
                <a:off x="1457" y="1776"/>
                <a:ext cx="1372" cy="1504"/>
              </a:xfrm>
              <a:custGeom>
                <a:avLst/>
                <a:gdLst>
                  <a:gd name="T0" fmla="*/ 1372 w 1372"/>
                  <a:gd name="T1" fmla="*/ 1504 h 1504"/>
                  <a:gd name="T2" fmla="*/ 1372 w 1372"/>
                  <a:gd name="T3" fmla="*/ 0 h 1504"/>
                  <a:gd name="T4" fmla="*/ 0 w 1372"/>
                  <a:gd name="T5" fmla="*/ 0 h 1504"/>
                  <a:gd name="T6" fmla="*/ 0 60000 65536"/>
                  <a:gd name="T7" fmla="*/ 0 60000 65536"/>
                  <a:gd name="T8" fmla="*/ 0 60000 65536"/>
                  <a:gd name="T9" fmla="*/ 0 w 1372"/>
                  <a:gd name="T10" fmla="*/ 0 h 1504"/>
                  <a:gd name="T11" fmla="*/ 1372 w 1372"/>
                  <a:gd name="T12" fmla="*/ 1504 h 1504"/>
                </a:gdLst>
                <a:ahLst/>
                <a:cxnLst>
                  <a:cxn ang="T6">
                    <a:pos x="T0" y="T1"/>
                  </a:cxn>
                  <a:cxn ang="T7">
                    <a:pos x="T2" y="T3"/>
                  </a:cxn>
                  <a:cxn ang="T8">
                    <a:pos x="T4" y="T5"/>
                  </a:cxn>
                </a:cxnLst>
                <a:rect l="T9" t="T10" r="T11" b="T12"/>
                <a:pathLst>
                  <a:path w="1372" h="1504">
                    <a:moveTo>
                      <a:pt x="1372" y="1504"/>
                    </a:moveTo>
                    <a:lnTo>
                      <a:pt x="1372" y="0"/>
                    </a:lnTo>
                    <a:lnTo>
                      <a:pt x="0" y="0"/>
                    </a:lnTo>
                  </a:path>
                </a:pathLst>
              </a:custGeom>
              <a:noFill/>
              <a:ln w="19050">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21" name="Oval 63"/>
              <p:cNvSpPr>
                <a:spLocks noChangeArrowheads="1"/>
              </p:cNvSpPr>
              <p:nvPr/>
            </p:nvSpPr>
            <p:spPr bwMode="auto">
              <a:xfrm>
                <a:off x="2794" y="1741"/>
                <a:ext cx="82" cy="7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Times New Roman" panose="02020603050405020304" pitchFamily="18" charset="0"/>
                </a:endParaRPr>
              </a:p>
            </p:txBody>
          </p:sp>
        </p:grpSp>
        <p:sp>
          <p:nvSpPr>
            <p:cNvPr id="33818" name="Rectangle 64"/>
            <p:cNvSpPr>
              <a:spLocks noChangeArrowheads="1"/>
            </p:cNvSpPr>
            <p:nvPr/>
          </p:nvSpPr>
          <p:spPr bwMode="auto">
            <a:xfrm>
              <a:off x="1212" y="1708"/>
              <a:ext cx="18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5%</a:t>
              </a:r>
              <a:endParaRPr lang="en-US" altLang="en-US" sz="2400">
                <a:latin typeface="Times New Roman" panose="02020603050405020304" pitchFamily="18" charset="0"/>
              </a:endParaRPr>
            </a:p>
          </p:txBody>
        </p:sp>
        <p:sp>
          <p:nvSpPr>
            <p:cNvPr id="33819" name="Rectangle 65"/>
            <p:cNvSpPr>
              <a:spLocks noChangeArrowheads="1"/>
            </p:cNvSpPr>
            <p:nvPr/>
          </p:nvSpPr>
          <p:spPr bwMode="auto">
            <a:xfrm>
              <a:off x="2469" y="3319"/>
              <a:ext cx="39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$1,200</a:t>
              </a:r>
              <a:endParaRPr lang="en-US" altLang="en-US" sz="2400">
                <a:latin typeface="Times New Roman" panose="02020603050405020304" pitchFamily="18" charset="0"/>
              </a:endParaRPr>
            </a:p>
          </p:txBody>
        </p:sp>
      </p:grpSp>
      <p:grpSp>
        <p:nvGrpSpPr>
          <p:cNvPr id="11" name="Group 66"/>
          <p:cNvGrpSpPr>
            <a:grpSpLocks/>
          </p:cNvGrpSpPr>
          <p:nvPr/>
        </p:nvGrpSpPr>
        <p:grpSpPr bwMode="auto">
          <a:xfrm>
            <a:off x="3448051" y="3211513"/>
            <a:ext cx="3910013" cy="2303462"/>
            <a:chOff x="1212" y="2023"/>
            <a:chExt cx="2463" cy="1451"/>
          </a:xfrm>
        </p:grpSpPr>
        <p:grpSp>
          <p:nvGrpSpPr>
            <p:cNvPr id="33812" name="Group 67"/>
            <p:cNvGrpSpPr>
              <a:grpSpLocks/>
            </p:cNvGrpSpPr>
            <p:nvPr/>
          </p:nvGrpSpPr>
          <p:grpSpPr bwMode="auto">
            <a:xfrm>
              <a:off x="1457" y="2034"/>
              <a:ext cx="1877" cy="1246"/>
              <a:chOff x="1457" y="2034"/>
              <a:chExt cx="1877" cy="1246"/>
            </a:xfrm>
          </p:grpSpPr>
          <p:sp>
            <p:nvSpPr>
              <p:cNvPr id="33815" name="Freeform 68"/>
              <p:cNvSpPr>
                <a:spLocks/>
              </p:cNvSpPr>
              <p:nvPr/>
            </p:nvSpPr>
            <p:spPr bwMode="auto">
              <a:xfrm>
                <a:off x="1457" y="2081"/>
                <a:ext cx="1842" cy="1199"/>
              </a:xfrm>
              <a:custGeom>
                <a:avLst/>
                <a:gdLst>
                  <a:gd name="T0" fmla="*/ 1842 w 1842"/>
                  <a:gd name="T1" fmla="*/ 1199 h 1199"/>
                  <a:gd name="T2" fmla="*/ 1842 w 1842"/>
                  <a:gd name="T3" fmla="*/ 0 h 1199"/>
                  <a:gd name="T4" fmla="*/ 0 w 1842"/>
                  <a:gd name="T5" fmla="*/ 0 h 1199"/>
                  <a:gd name="T6" fmla="*/ 0 60000 65536"/>
                  <a:gd name="T7" fmla="*/ 0 60000 65536"/>
                  <a:gd name="T8" fmla="*/ 0 60000 65536"/>
                  <a:gd name="T9" fmla="*/ 0 w 1842"/>
                  <a:gd name="T10" fmla="*/ 0 h 1199"/>
                  <a:gd name="T11" fmla="*/ 1842 w 1842"/>
                  <a:gd name="T12" fmla="*/ 1199 h 1199"/>
                </a:gdLst>
                <a:ahLst/>
                <a:cxnLst>
                  <a:cxn ang="T6">
                    <a:pos x="T0" y="T1"/>
                  </a:cxn>
                  <a:cxn ang="T7">
                    <a:pos x="T2" y="T3"/>
                  </a:cxn>
                  <a:cxn ang="T8">
                    <a:pos x="T4" y="T5"/>
                  </a:cxn>
                </a:cxnLst>
                <a:rect l="T9" t="T10" r="T11" b="T12"/>
                <a:pathLst>
                  <a:path w="1842" h="1199">
                    <a:moveTo>
                      <a:pt x="1842" y="1199"/>
                    </a:moveTo>
                    <a:lnTo>
                      <a:pt x="1842" y="0"/>
                    </a:lnTo>
                    <a:lnTo>
                      <a:pt x="0" y="0"/>
                    </a:lnTo>
                  </a:path>
                </a:pathLst>
              </a:custGeom>
              <a:noFill/>
              <a:ln w="19050">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16" name="Oval 69"/>
              <p:cNvSpPr>
                <a:spLocks noChangeArrowheads="1"/>
              </p:cNvSpPr>
              <p:nvPr/>
            </p:nvSpPr>
            <p:spPr bwMode="auto">
              <a:xfrm>
                <a:off x="3252" y="2034"/>
                <a:ext cx="82" cy="8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Times New Roman" panose="02020603050405020304" pitchFamily="18" charset="0"/>
                </a:endParaRPr>
              </a:p>
            </p:txBody>
          </p:sp>
        </p:grpSp>
        <p:sp>
          <p:nvSpPr>
            <p:cNvPr id="33813" name="Rectangle 70"/>
            <p:cNvSpPr>
              <a:spLocks noChangeArrowheads="1"/>
            </p:cNvSpPr>
            <p:nvPr/>
          </p:nvSpPr>
          <p:spPr bwMode="auto">
            <a:xfrm>
              <a:off x="1212" y="2023"/>
              <a:ext cx="18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4%</a:t>
              </a:r>
              <a:endParaRPr lang="en-US" altLang="en-US" sz="2400">
                <a:latin typeface="Times New Roman" panose="02020603050405020304" pitchFamily="18" charset="0"/>
              </a:endParaRPr>
            </a:p>
          </p:txBody>
        </p:sp>
        <p:sp>
          <p:nvSpPr>
            <p:cNvPr id="33814" name="Rectangle 71"/>
            <p:cNvSpPr>
              <a:spLocks noChangeArrowheads="1"/>
            </p:cNvSpPr>
            <p:nvPr/>
          </p:nvSpPr>
          <p:spPr bwMode="auto">
            <a:xfrm>
              <a:off x="3280" y="3319"/>
              <a:ext cx="39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$1,600</a:t>
              </a:r>
              <a:endParaRPr lang="en-US" altLang="en-US" sz="2400">
                <a:latin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up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Right)">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strips(upRight)">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3" presetClass="entr" presetSubtype="288" fill="hold" nodeType="clickEffect">
                                  <p:stCondLst>
                                    <p:cond delay="0"/>
                                  </p:stCondLst>
                                  <p:childTnLst>
                                    <p:set>
                                      <p:cBhvr>
                                        <p:cTn id="21" dur="1" fill="hold">
                                          <p:stCondLst>
                                            <p:cond delay="0"/>
                                          </p:stCondLst>
                                        </p:cTn>
                                        <p:tgtEl>
                                          <p:spTgt spid="99347"/>
                                        </p:tgtEl>
                                        <p:attrNameLst>
                                          <p:attrName>style.visibility</p:attrName>
                                        </p:attrNameLst>
                                      </p:cBhvr>
                                      <p:to>
                                        <p:strVal val="visible"/>
                                      </p:to>
                                    </p:set>
                                    <p:anim calcmode="lin" valueType="num">
                                      <p:cBhvr>
                                        <p:cTn id="22" dur="500" fill="hold"/>
                                        <p:tgtEl>
                                          <p:spTgt spid="99347"/>
                                        </p:tgtEl>
                                        <p:attrNameLst>
                                          <p:attrName>ppt_w</p:attrName>
                                        </p:attrNameLst>
                                      </p:cBhvr>
                                      <p:tavLst>
                                        <p:tav tm="0">
                                          <p:val>
                                            <p:strVal val="4/3*#ppt_w"/>
                                          </p:val>
                                        </p:tav>
                                        <p:tav tm="100000">
                                          <p:val>
                                            <p:strVal val="#ppt_w"/>
                                          </p:val>
                                        </p:tav>
                                      </p:tavLst>
                                    </p:anim>
                                    <p:anim calcmode="lin" valueType="num">
                                      <p:cBhvr>
                                        <p:cTn id="23" dur="500" fill="hold"/>
                                        <p:tgtEl>
                                          <p:spTgt spid="99347"/>
                                        </p:tgtEl>
                                        <p:attrNameLst>
                                          <p:attrName>ppt_h</p:attrName>
                                        </p:attrNameLst>
                                      </p:cBhvr>
                                      <p:tavLst>
                                        <p:tav tm="0">
                                          <p:val>
                                            <p:strVal val="4/3*#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ntr" presetSubtype="6"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strips(downRight)">
                                      <p:cBhvr>
                                        <p:cTn id="28" dur="500"/>
                                        <p:tgtEl>
                                          <p:spTgt spid="7"/>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3" fill="hold"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strips(upRight)">
                                      <p:cBhvr>
                                        <p:cTn id="33" dur="500"/>
                                        <p:tgtEl>
                                          <p:spTgt spid="3"/>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3" presetClass="entr" presetSubtype="288" fill="hold" nodeType="clickEffect">
                                  <p:stCondLst>
                                    <p:cond delay="0"/>
                                  </p:stCondLst>
                                  <p:childTnLst>
                                    <p:set>
                                      <p:cBhvr>
                                        <p:cTn id="37" dur="1" fill="hold">
                                          <p:stCondLst>
                                            <p:cond delay="0"/>
                                          </p:stCondLst>
                                        </p:cTn>
                                        <p:tgtEl>
                                          <p:spTgt spid="99348"/>
                                        </p:tgtEl>
                                        <p:attrNameLst>
                                          <p:attrName>style.visibility</p:attrName>
                                        </p:attrNameLst>
                                      </p:cBhvr>
                                      <p:to>
                                        <p:strVal val="visible"/>
                                      </p:to>
                                    </p:set>
                                    <p:anim calcmode="lin" valueType="num">
                                      <p:cBhvr>
                                        <p:cTn id="38" dur="500" fill="hold"/>
                                        <p:tgtEl>
                                          <p:spTgt spid="99348"/>
                                        </p:tgtEl>
                                        <p:attrNameLst>
                                          <p:attrName>ppt_w</p:attrName>
                                        </p:attrNameLst>
                                      </p:cBhvr>
                                      <p:tavLst>
                                        <p:tav tm="0">
                                          <p:val>
                                            <p:strVal val="4/3*#ppt_w"/>
                                          </p:val>
                                        </p:tav>
                                        <p:tav tm="100000">
                                          <p:val>
                                            <p:strVal val="#ppt_w"/>
                                          </p:val>
                                        </p:tav>
                                      </p:tavLst>
                                    </p:anim>
                                    <p:anim calcmode="lin" valueType="num">
                                      <p:cBhvr>
                                        <p:cTn id="39" dur="500" fill="hold"/>
                                        <p:tgtEl>
                                          <p:spTgt spid="99348"/>
                                        </p:tgtEl>
                                        <p:attrNameLst>
                                          <p:attrName>ppt_h</p:attrName>
                                        </p:attrNameLst>
                                      </p:cBhvr>
                                      <p:tavLst>
                                        <p:tav tm="0">
                                          <p:val>
                                            <p:strVal val="4/3*#ppt_h"/>
                                          </p:val>
                                        </p:tav>
                                        <p:tav tm="100000">
                                          <p:val>
                                            <p:strVal val="#ppt_h"/>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18" presetClass="entr" presetSubtype="12" fill="hold" nodeType="click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strips(downLeft)">
                                      <p:cBhvr>
                                        <p:cTn id="44" dur="500"/>
                                        <p:tgtEl>
                                          <p:spTgt spid="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8" presetClass="entr" presetSubtype="3" fill="hold"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strips(upRight)">
                                      <p:cBhvr>
                                        <p:cTn id="49" dur="500"/>
                                        <p:tgtEl>
                                          <p:spTgt spid="11"/>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3" presetClass="entr" presetSubtype="288" fill="hold" nodeType="clickEffect">
                                  <p:stCondLst>
                                    <p:cond delay="0"/>
                                  </p:stCondLst>
                                  <p:childTnLst>
                                    <p:set>
                                      <p:cBhvr>
                                        <p:cTn id="53" dur="1" fill="hold">
                                          <p:stCondLst>
                                            <p:cond delay="0"/>
                                          </p:stCondLst>
                                        </p:cTn>
                                        <p:tgtEl>
                                          <p:spTgt spid="99346"/>
                                        </p:tgtEl>
                                        <p:attrNameLst>
                                          <p:attrName>style.visibility</p:attrName>
                                        </p:attrNameLst>
                                      </p:cBhvr>
                                      <p:to>
                                        <p:strVal val="visible"/>
                                      </p:to>
                                    </p:set>
                                    <p:anim calcmode="lin" valueType="num">
                                      <p:cBhvr>
                                        <p:cTn id="54" dur="500" fill="hold"/>
                                        <p:tgtEl>
                                          <p:spTgt spid="99346"/>
                                        </p:tgtEl>
                                        <p:attrNameLst>
                                          <p:attrName>ppt_w</p:attrName>
                                        </p:attrNameLst>
                                      </p:cBhvr>
                                      <p:tavLst>
                                        <p:tav tm="0">
                                          <p:val>
                                            <p:strVal val="4/3*#ppt_w"/>
                                          </p:val>
                                        </p:tav>
                                        <p:tav tm="100000">
                                          <p:val>
                                            <p:strVal val="#ppt_w"/>
                                          </p:val>
                                        </p:tav>
                                      </p:tavLst>
                                    </p:anim>
                                    <p:anim calcmode="lin" valueType="num">
                                      <p:cBhvr>
                                        <p:cTn id="55" dur="500" fill="hold"/>
                                        <p:tgtEl>
                                          <p:spTgt spid="99346"/>
                                        </p:tgtEl>
                                        <p:attrNameLst>
                                          <p:attrName>ppt_h</p:attrName>
                                        </p:attrNameLst>
                                      </p:cBhvr>
                                      <p:tavLst>
                                        <p:tav tm="0">
                                          <p:val>
                                            <p:strVal val="4/3*#ppt_h"/>
                                          </p:val>
                                        </p:tav>
                                        <p:tav tm="100000">
                                          <p:val>
                                            <p:strVal val="#ppt_h"/>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1" fill="hold" nodeType="click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wipe(up)">
                                      <p:cBhvr>
                                        <p:cTn id="6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mtClean="0"/>
              <a:t>Policy 2: Investment Incentives</a:t>
            </a:r>
          </a:p>
        </p:txBody>
      </p:sp>
      <p:sp>
        <p:nvSpPr>
          <p:cNvPr id="34819" name="Rectangle 3"/>
          <p:cNvSpPr>
            <a:spLocks noGrp="1" noChangeArrowheads="1"/>
          </p:cNvSpPr>
          <p:nvPr>
            <p:ph idx="1"/>
          </p:nvPr>
        </p:nvSpPr>
        <p:spPr/>
        <p:txBody>
          <a:bodyPr/>
          <a:lstStyle/>
          <a:p>
            <a:pPr eaLnBrk="1" hangingPunct="1"/>
            <a:r>
              <a:rPr lang="en-US" altLang="en-US" dirty="0" smtClean="0"/>
              <a:t>Businesses pay taxes on their profits</a:t>
            </a:r>
          </a:p>
          <a:p>
            <a:pPr eaLnBrk="1" hangingPunct="1"/>
            <a:r>
              <a:rPr lang="en-US" altLang="en-US" dirty="0" smtClean="0"/>
              <a:t>The government may reduce a firm’s profits tax on the condition that it spends more on investment</a:t>
            </a:r>
          </a:p>
          <a:p>
            <a:pPr eaLnBrk="1" hangingPunct="1"/>
            <a:r>
              <a:rPr lang="en-US" altLang="en-US" dirty="0" smtClean="0"/>
              <a:t>This is called an investment tax credit</a:t>
            </a:r>
          </a:p>
          <a:p>
            <a:pPr eaLnBrk="1" hangingPunct="1"/>
            <a:r>
              <a:rPr lang="en-US" altLang="en-US" dirty="0" smtClean="0">
                <a:solidFill>
                  <a:srgbClr val="FF0000"/>
                </a:solidFill>
              </a:rPr>
              <a:t>An investment tax credit</a:t>
            </a:r>
            <a:r>
              <a:rPr lang="en-US" altLang="en-US" dirty="0" smtClean="0"/>
              <a:t> increases the incentive firms have to borrow for investment purposes. So, it</a:t>
            </a:r>
          </a:p>
          <a:p>
            <a:pPr lvl="1" eaLnBrk="1" hangingPunct="1"/>
            <a:r>
              <a:rPr lang="en-US" altLang="en-US" dirty="0" smtClean="0">
                <a:solidFill>
                  <a:srgbClr val="FF0000"/>
                </a:solidFill>
              </a:rPr>
              <a:t>Shifts the demand curve for loanable funds to the right.</a:t>
            </a:r>
          </a:p>
          <a:p>
            <a:pPr lvl="1" eaLnBrk="1" hangingPunct="1"/>
            <a:r>
              <a:rPr lang="en-US" altLang="en-US" dirty="0" smtClean="0">
                <a:solidFill>
                  <a:srgbClr val="FF0000"/>
                </a:solidFill>
              </a:rPr>
              <a:t>The </a:t>
            </a:r>
            <a:r>
              <a:rPr lang="en-US" altLang="en-US" b="1" dirty="0" smtClean="0">
                <a:solidFill>
                  <a:srgbClr val="FF0000"/>
                </a:solidFill>
              </a:rPr>
              <a:t>interest rate increases </a:t>
            </a:r>
            <a:r>
              <a:rPr lang="en-US" altLang="en-US" dirty="0" smtClean="0">
                <a:solidFill>
                  <a:srgbClr val="FF0000"/>
                </a:solidFill>
              </a:rPr>
              <a:t>and </a:t>
            </a:r>
            <a:r>
              <a:rPr lang="en-US" altLang="en-US" b="1" dirty="0" smtClean="0">
                <a:solidFill>
                  <a:srgbClr val="FF0000"/>
                </a:solidFill>
              </a:rPr>
              <a:t>saving and investment increase </a:t>
            </a:r>
            <a:r>
              <a:rPr lang="en-US" altLang="en-US" dirty="0" smtClean="0">
                <a:solidFill>
                  <a:srgbClr val="FF0000"/>
                </a:solidFill>
              </a:rPr>
              <a:t>as well.</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3"/>
          <p:cNvSpPr>
            <a:spLocks noGrp="1" noChangeArrowheads="1"/>
          </p:cNvSpPr>
          <p:nvPr>
            <p:ph type="title"/>
          </p:nvPr>
        </p:nvSpPr>
        <p:spPr>
          <a:xfrm>
            <a:off x="2133600" y="228600"/>
            <a:ext cx="8229600" cy="685800"/>
          </a:xfrm>
        </p:spPr>
        <p:txBody>
          <a:bodyPr/>
          <a:lstStyle/>
          <a:p>
            <a:pPr algn="l" eaLnBrk="1" hangingPunct="1">
              <a:lnSpc>
                <a:spcPct val="80000"/>
              </a:lnSpc>
            </a:pPr>
            <a:r>
              <a:rPr lang="en-US" altLang="en-US" sz="2800"/>
              <a:t>Figure 3 An Increase in the Demand for Loanable Funds</a:t>
            </a:r>
          </a:p>
        </p:txBody>
      </p:sp>
      <p:sp>
        <p:nvSpPr>
          <p:cNvPr id="35843" name="Freeform 17"/>
          <p:cNvSpPr>
            <a:spLocks/>
          </p:cNvSpPr>
          <p:nvPr/>
        </p:nvSpPr>
        <p:spPr bwMode="auto">
          <a:xfrm>
            <a:off x="3794126" y="1271588"/>
            <a:ext cx="6043613" cy="4038600"/>
          </a:xfrm>
          <a:custGeom>
            <a:avLst/>
            <a:gdLst>
              <a:gd name="T0" fmla="*/ 0 w 3807"/>
              <a:gd name="T1" fmla="*/ 0 h 2544"/>
              <a:gd name="T2" fmla="*/ 0 w 3807"/>
              <a:gd name="T3" fmla="*/ 2147483647 h 2544"/>
              <a:gd name="T4" fmla="*/ 2147483647 w 3807"/>
              <a:gd name="T5" fmla="*/ 2147483647 h 2544"/>
              <a:gd name="T6" fmla="*/ 0 60000 65536"/>
              <a:gd name="T7" fmla="*/ 0 60000 65536"/>
              <a:gd name="T8" fmla="*/ 0 60000 65536"/>
              <a:gd name="T9" fmla="*/ 0 w 3807"/>
              <a:gd name="T10" fmla="*/ 0 h 2544"/>
              <a:gd name="T11" fmla="*/ 3807 w 3807"/>
              <a:gd name="T12" fmla="*/ 2544 h 2544"/>
            </a:gdLst>
            <a:ahLst/>
            <a:cxnLst>
              <a:cxn ang="T6">
                <a:pos x="T0" y="T1"/>
              </a:cxn>
              <a:cxn ang="T7">
                <a:pos x="T2" y="T3"/>
              </a:cxn>
              <a:cxn ang="T8">
                <a:pos x="T4" y="T5"/>
              </a:cxn>
            </a:cxnLst>
            <a:rect l="T9" t="T10" r="T11" b="T12"/>
            <a:pathLst>
              <a:path w="3807" h="2544">
                <a:moveTo>
                  <a:pt x="0" y="0"/>
                </a:moveTo>
                <a:lnTo>
                  <a:pt x="0" y="2544"/>
                </a:lnTo>
                <a:lnTo>
                  <a:pt x="3807" y="2544"/>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0370" name="Line 18"/>
          <p:cNvSpPr>
            <a:spLocks noChangeShapeType="1"/>
          </p:cNvSpPr>
          <p:nvPr/>
        </p:nvSpPr>
        <p:spPr bwMode="auto">
          <a:xfrm flipH="1">
            <a:off x="6053139" y="5461001"/>
            <a:ext cx="242887" cy="3175"/>
          </a:xfrm>
          <a:prstGeom prst="line">
            <a:avLst/>
          </a:prstGeom>
          <a:noFill/>
          <a:ln w="19050">
            <a:solidFill>
              <a:srgbClr val="000000"/>
            </a:solidFill>
            <a:round/>
            <a:headEnd type="stealth" w="med" len="med"/>
            <a:tailEnd/>
          </a:ln>
          <a:extLst>
            <a:ext uri="{909E8E84-426E-40DD-AFC4-6F175D3DCCD1}">
              <a14:hiddenFill xmlns:a14="http://schemas.microsoft.com/office/drawing/2010/main">
                <a:noFill/>
              </a14:hiddenFill>
            </a:ext>
          </a:extLst>
        </p:spPr>
        <p:txBody>
          <a:bodyPr/>
          <a:lstStyle/>
          <a:p>
            <a:endParaRPr lang="en-US"/>
          </a:p>
        </p:txBody>
      </p:sp>
      <p:sp>
        <p:nvSpPr>
          <p:cNvPr id="100371" name="Line 19"/>
          <p:cNvSpPr>
            <a:spLocks noChangeShapeType="1"/>
          </p:cNvSpPr>
          <p:nvPr/>
        </p:nvSpPr>
        <p:spPr bwMode="auto">
          <a:xfrm flipH="1">
            <a:off x="6927850" y="3395664"/>
            <a:ext cx="719138" cy="1587"/>
          </a:xfrm>
          <a:prstGeom prst="line">
            <a:avLst/>
          </a:prstGeom>
          <a:noFill/>
          <a:ln w="19050">
            <a:solidFill>
              <a:srgbClr val="000000"/>
            </a:solidFill>
            <a:round/>
            <a:headEnd type="stealth" w="med" len="med"/>
            <a:tailEnd/>
          </a:ln>
          <a:extLst>
            <a:ext uri="{909E8E84-426E-40DD-AFC4-6F175D3DCCD1}">
              <a14:hiddenFill xmlns:a14="http://schemas.microsoft.com/office/drawing/2010/main">
                <a:noFill/>
              </a14:hiddenFill>
            </a:ext>
          </a:extLst>
        </p:spPr>
        <p:txBody>
          <a:bodyPr/>
          <a:lstStyle/>
          <a:p>
            <a:endParaRPr lang="en-US"/>
          </a:p>
        </p:txBody>
      </p:sp>
      <p:sp>
        <p:nvSpPr>
          <p:cNvPr id="100372" name="Line 20"/>
          <p:cNvSpPr>
            <a:spLocks noChangeShapeType="1"/>
          </p:cNvSpPr>
          <p:nvPr/>
        </p:nvSpPr>
        <p:spPr bwMode="auto">
          <a:xfrm>
            <a:off x="3565526" y="2520950"/>
            <a:ext cx="3175" cy="274638"/>
          </a:xfrm>
          <a:prstGeom prst="line">
            <a:avLst/>
          </a:prstGeom>
          <a:noFill/>
          <a:ln w="19050">
            <a:solidFill>
              <a:srgbClr val="000000"/>
            </a:solidFill>
            <a:round/>
            <a:headEnd type="stealth" w="med" len="med"/>
            <a:tailEnd/>
          </a:ln>
          <a:extLst>
            <a:ext uri="{909E8E84-426E-40DD-AFC4-6F175D3DCCD1}">
              <a14:hiddenFill xmlns:a14="http://schemas.microsoft.com/office/drawing/2010/main">
                <a:noFill/>
              </a14:hiddenFill>
            </a:ext>
          </a:extLst>
        </p:spPr>
        <p:txBody>
          <a:bodyPr/>
          <a:lstStyle/>
          <a:p>
            <a:endParaRPr lang="en-US"/>
          </a:p>
        </p:txBody>
      </p:sp>
      <p:sp>
        <p:nvSpPr>
          <p:cNvPr id="35847" name="Rectangle 21"/>
          <p:cNvSpPr>
            <a:spLocks noChangeArrowheads="1"/>
          </p:cNvSpPr>
          <p:nvPr/>
        </p:nvSpPr>
        <p:spPr bwMode="auto">
          <a:xfrm>
            <a:off x="8316913" y="5414964"/>
            <a:ext cx="15557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b="1">
                <a:solidFill>
                  <a:srgbClr val="000000"/>
                </a:solidFill>
                <a:latin typeface="Arial" panose="020B0604020202020204" pitchFamily="34" charset="0"/>
              </a:rPr>
              <a:t>Loanable Funds</a:t>
            </a:r>
            <a:endParaRPr lang="en-US" altLang="en-US" sz="2400">
              <a:latin typeface="Times New Roman" panose="02020603050405020304" pitchFamily="18" charset="0"/>
            </a:endParaRPr>
          </a:p>
        </p:txBody>
      </p:sp>
      <p:sp>
        <p:nvSpPr>
          <p:cNvPr id="35848" name="Rectangle 22"/>
          <p:cNvSpPr>
            <a:spLocks noChangeArrowheads="1"/>
          </p:cNvSpPr>
          <p:nvPr/>
        </p:nvSpPr>
        <p:spPr bwMode="auto">
          <a:xfrm>
            <a:off x="7808913" y="5672139"/>
            <a:ext cx="208069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b="1">
                <a:solidFill>
                  <a:srgbClr val="000000"/>
                </a:solidFill>
                <a:latin typeface="Arial" panose="020B0604020202020204" pitchFamily="34" charset="0"/>
              </a:rPr>
              <a:t>(in billions of dollars)</a:t>
            </a:r>
            <a:endParaRPr lang="en-US" altLang="en-US" sz="2400">
              <a:latin typeface="Times New Roman" panose="02020603050405020304" pitchFamily="18" charset="0"/>
            </a:endParaRPr>
          </a:p>
        </p:txBody>
      </p:sp>
      <p:sp>
        <p:nvSpPr>
          <p:cNvPr id="35849" name="Rectangle 23"/>
          <p:cNvSpPr>
            <a:spLocks noChangeArrowheads="1"/>
          </p:cNvSpPr>
          <p:nvPr/>
        </p:nvSpPr>
        <p:spPr bwMode="auto">
          <a:xfrm>
            <a:off x="3513138" y="5421314"/>
            <a:ext cx="1138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0</a:t>
            </a:r>
            <a:endParaRPr lang="en-US" altLang="en-US" sz="2400">
              <a:latin typeface="Times New Roman" panose="02020603050405020304" pitchFamily="18" charset="0"/>
            </a:endParaRPr>
          </a:p>
        </p:txBody>
      </p:sp>
      <p:sp>
        <p:nvSpPr>
          <p:cNvPr id="35850" name="Rectangle 24"/>
          <p:cNvSpPr>
            <a:spLocks noChangeArrowheads="1"/>
          </p:cNvSpPr>
          <p:nvPr/>
        </p:nvSpPr>
        <p:spPr bwMode="auto">
          <a:xfrm>
            <a:off x="2890839" y="1214439"/>
            <a:ext cx="7421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b="1">
                <a:solidFill>
                  <a:srgbClr val="000000"/>
                </a:solidFill>
                <a:latin typeface="Arial" panose="020B0604020202020204" pitchFamily="34" charset="0"/>
              </a:rPr>
              <a:t>Interest</a:t>
            </a:r>
            <a:endParaRPr lang="en-US" altLang="en-US" sz="2400">
              <a:latin typeface="Times New Roman" panose="02020603050405020304" pitchFamily="18" charset="0"/>
            </a:endParaRPr>
          </a:p>
        </p:txBody>
      </p:sp>
      <p:sp>
        <p:nvSpPr>
          <p:cNvPr id="35851" name="Rectangle 25"/>
          <p:cNvSpPr>
            <a:spLocks noChangeArrowheads="1"/>
          </p:cNvSpPr>
          <p:nvPr/>
        </p:nvSpPr>
        <p:spPr bwMode="auto">
          <a:xfrm>
            <a:off x="3186113" y="1471614"/>
            <a:ext cx="44403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b="1">
                <a:solidFill>
                  <a:srgbClr val="000000"/>
                </a:solidFill>
                <a:latin typeface="Arial" panose="020B0604020202020204" pitchFamily="34" charset="0"/>
              </a:rPr>
              <a:t>Rate</a:t>
            </a:r>
            <a:endParaRPr lang="en-US" altLang="en-US" sz="2400">
              <a:latin typeface="Times New Roman" panose="02020603050405020304" pitchFamily="18" charset="0"/>
            </a:endParaRPr>
          </a:p>
        </p:txBody>
      </p:sp>
      <p:grpSp>
        <p:nvGrpSpPr>
          <p:cNvPr id="2" name="Group 26"/>
          <p:cNvGrpSpPr>
            <a:grpSpLocks/>
          </p:cNvGrpSpPr>
          <p:nvPr/>
        </p:nvGrpSpPr>
        <p:grpSpPr bwMode="auto">
          <a:xfrm>
            <a:off x="7250114" y="1631951"/>
            <a:ext cx="2511425" cy="1706563"/>
            <a:chOff x="3607" y="1028"/>
            <a:chExt cx="1582" cy="1075"/>
          </a:xfrm>
        </p:grpSpPr>
        <p:sp>
          <p:nvSpPr>
            <p:cNvPr id="35890" name="Line 27"/>
            <p:cNvSpPr>
              <a:spLocks noChangeShapeType="1"/>
            </p:cNvSpPr>
            <p:nvPr/>
          </p:nvSpPr>
          <p:spPr bwMode="auto">
            <a:xfrm flipH="1">
              <a:off x="3607" y="1422"/>
              <a:ext cx="499" cy="68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91" name="Rectangle 28"/>
            <p:cNvSpPr>
              <a:spLocks noChangeArrowheads="1"/>
            </p:cNvSpPr>
            <p:nvPr/>
          </p:nvSpPr>
          <p:spPr bwMode="auto">
            <a:xfrm>
              <a:off x="3999" y="1028"/>
              <a:ext cx="1190" cy="872"/>
            </a:xfrm>
            <a:prstGeom prst="rect">
              <a:avLst/>
            </a:prstGeom>
            <a:solidFill>
              <a:srgbClr val="E7EBE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5892" name="Rectangle 29"/>
            <p:cNvSpPr>
              <a:spLocks noChangeArrowheads="1"/>
            </p:cNvSpPr>
            <p:nvPr/>
          </p:nvSpPr>
          <p:spPr bwMode="auto">
            <a:xfrm>
              <a:off x="4073" y="1073"/>
              <a:ext cx="95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1. An investment</a:t>
              </a:r>
              <a:endParaRPr lang="en-US" altLang="en-US" sz="2400">
                <a:latin typeface="Times New Roman" panose="02020603050405020304" pitchFamily="18" charset="0"/>
              </a:endParaRPr>
            </a:p>
          </p:txBody>
        </p:sp>
        <p:sp>
          <p:nvSpPr>
            <p:cNvPr id="35893" name="Rectangle 30"/>
            <p:cNvSpPr>
              <a:spLocks noChangeArrowheads="1"/>
            </p:cNvSpPr>
            <p:nvPr/>
          </p:nvSpPr>
          <p:spPr bwMode="auto">
            <a:xfrm>
              <a:off x="4073" y="1234"/>
              <a:ext cx="52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tax credit</a:t>
              </a:r>
              <a:endParaRPr lang="en-US" altLang="en-US" sz="2400">
                <a:latin typeface="Times New Roman" panose="02020603050405020304" pitchFamily="18" charset="0"/>
              </a:endParaRPr>
            </a:p>
          </p:txBody>
        </p:sp>
        <p:sp>
          <p:nvSpPr>
            <p:cNvPr id="35894" name="Rectangle 31"/>
            <p:cNvSpPr>
              <a:spLocks noChangeArrowheads="1"/>
            </p:cNvSpPr>
            <p:nvPr/>
          </p:nvSpPr>
          <p:spPr bwMode="auto">
            <a:xfrm>
              <a:off x="4073" y="1396"/>
              <a:ext cx="76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increases the</a:t>
              </a:r>
              <a:endParaRPr lang="en-US" altLang="en-US" sz="2400">
                <a:latin typeface="Times New Roman" panose="02020603050405020304" pitchFamily="18" charset="0"/>
              </a:endParaRPr>
            </a:p>
          </p:txBody>
        </p:sp>
        <p:sp>
          <p:nvSpPr>
            <p:cNvPr id="35895" name="Rectangle 32"/>
            <p:cNvSpPr>
              <a:spLocks noChangeArrowheads="1"/>
            </p:cNvSpPr>
            <p:nvPr/>
          </p:nvSpPr>
          <p:spPr bwMode="auto">
            <a:xfrm>
              <a:off x="4073" y="1558"/>
              <a:ext cx="69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demand for </a:t>
              </a:r>
              <a:endParaRPr lang="en-US" altLang="en-US" sz="2400">
                <a:latin typeface="Times New Roman" panose="02020603050405020304" pitchFamily="18" charset="0"/>
              </a:endParaRPr>
            </a:p>
          </p:txBody>
        </p:sp>
        <p:sp>
          <p:nvSpPr>
            <p:cNvPr id="35896" name="Rectangle 33"/>
            <p:cNvSpPr>
              <a:spLocks noChangeArrowheads="1"/>
            </p:cNvSpPr>
            <p:nvPr/>
          </p:nvSpPr>
          <p:spPr bwMode="auto">
            <a:xfrm>
              <a:off x="4073" y="1720"/>
              <a:ext cx="77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loanable fund</a:t>
              </a:r>
              <a:endParaRPr lang="en-US" altLang="en-US" sz="2400">
                <a:latin typeface="Times New Roman" panose="02020603050405020304" pitchFamily="18" charset="0"/>
              </a:endParaRPr>
            </a:p>
          </p:txBody>
        </p:sp>
        <p:sp>
          <p:nvSpPr>
            <p:cNvPr id="35897" name="Rectangle 34"/>
            <p:cNvSpPr>
              <a:spLocks noChangeArrowheads="1"/>
            </p:cNvSpPr>
            <p:nvPr/>
          </p:nvSpPr>
          <p:spPr bwMode="auto">
            <a:xfrm>
              <a:off x="4849" y="1720"/>
              <a:ext cx="28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s . . .</a:t>
              </a:r>
              <a:endParaRPr lang="en-US" altLang="en-US" sz="2400">
                <a:latin typeface="Times New Roman" panose="02020603050405020304" pitchFamily="18" charset="0"/>
              </a:endParaRPr>
            </a:p>
          </p:txBody>
        </p:sp>
      </p:grpSp>
      <p:grpSp>
        <p:nvGrpSpPr>
          <p:cNvPr id="3" name="Group 35"/>
          <p:cNvGrpSpPr>
            <a:grpSpLocks/>
          </p:cNvGrpSpPr>
          <p:nvPr/>
        </p:nvGrpSpPr>
        <p:grpSpPr bwMode="auto">
          <a:xfrm>
            <a:off x="2036763" y="2636838"/>
            <a:ext cx="1587500" cy="1782762"/>
            <a:chOff x="323" y="1661"/>
            <a:chExt cx="1000" cy="1123"/>
          </a:xfrm>
        </p:grpSpPr>
        <p:sp>
          <p:nvSpPr>
            <p:cNvPr id="35883" name="Line 36"/>
            <p:cNvSpPr>
              <a:spLocks noChangeShapeType="1"/>
            </p:cNvSpPr>
            <p:nvPr/>
          </p:nvSpPr>
          <p:spPr bwMode="auto">
            <a:xfrm flipH="1">
              <a:off x="763" y="1661"/>
              <a:ext cx="464" cy="466"/>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84" name="Rectangle 37"/>
            <p:cNvSpPr>
              <a:spLocks noChangeArrowheads="1"/>
            </p:cNvSpPr>
            <p:nvPr/>
          </p:nvSpPr>
          <p:spPr bwMode="auto">
            <a:xfrm>
              <a:off x="323" y="2055"/>
              <a:ext cx="1000" cy="729"/>
            </a:xfrm>
            <a:prstGeom prst="rect">
              <a:avLst/>
            </a:prstGeom>
            <a:solidFill>
              <a:srgbClr val="E7EBE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5885" name="Rectangle 38"/>
            <p:cNvSpPr>
              <a:spLocks noChangeArrowheads="1"/>
            </p:cNvSpPr>
            <p:nvPr/>
          </p:nvSpPr>
          <p:spPr bwMode="auto">
            <a:xfrm>
              <a:off x="379" y="2100"/>
              <a:ext cx="14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2. </a:t>
              </a:r>
              <a:endParaRPr lang="en-US" altLang="en-US" sz="2400">
                <a:latin typeface="Times New Roman" panose="02020603050405020304" pitchFamily="18" charset="0"/>
              </a:endParaRPr>
            </a:p>
          </p:txBody>
        </p:sp>
        <p:sp>
          <p:nvSpPr>
            <p:cNvPr id="35886" name="Rectangle 39"/>
            <p:cNvSpPr>
              <a:spLocks noChangeArrowheads="1"/>
            </p:cNvSpPr>
            <p:nvPr/>
          </p:nvSpPr>
          <p:spPr bwMode="auto">
            <a:xfrm>
              <a:off x="525" y="2100"/>
              <a:ext cx="5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 . . which</a:t>
              </a:r>
              <a:endParaRPr lang="en-US" altLang="en-US" sz="2400">
                <a:latin typeface="Times New Roman" panose="02020603050405020304" pitchFamily="18" charset="0"/>
              </a:endParaRPr>
            </a:p>
          </p:txBody>
        </p:sp>
        <p:sp>
          <p:nvSpPr>
            <p:cNvPr id="35887" name="Rectangle 40"/>
            <p:cNvSpPr>
              <a:spLocks noChangeArrowheads="1"/>
            </p:cNvSpPr>
            <p:nvPr/>
          </p:nvSpPr>
          <p:spPr bwMode="auto">
            <a:xfrm>
              <a:off x="379" y="2262"/>
              <a:ext cx="55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raises the</a:t>
              </a:r>
              <a:endParaRPr lang="en-US" altLang="en-US" sz="2400">
                <a:latin typeface="Times New Roman" panose="02020603050405020304" pitchFamily="18" charset="0"/>
              </a:endParaRPr>
            </a:p>
          </p:txBody>
        </p:sp>
        <p:sp>
          <p:nvSpPr>
            <p:cNvPr id="35888" name="Rectangle 41"/>
            <p:cNvSpPr>
              <a:spLocks noChangeArrowheads="1"/>
            </p:cNvSpPr>
            <p:nvPr/>
          </p:nvSpPr>
          <p:spPr bwMode="auto">
            <a:xfrm>
              <a:off x="379" y="2424"/>
              <a:ext cx="61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equilibrium</a:t>
              </a:r>
              <a:endParaRPr lang="en-US" altLang="en-US" sz="2400">
                <a:latin typeface="Times New Roman" panose="02020603050405020304" pitchFamily="18" charset="0"/>
              </a:endParaRPr>
            </a:p>
          </p:txBody>
        </p:sp>
        <p:sp>
          <p:nvSpPr>
            <p:cNvPr id="35889" name="Rectangle 42"/>
            <p:cNvSpPr>
              <a:spLocks noChangeArrowheads="1"/>
            </p:cNvSpPr>
            <p:nvPr/>
          </p:nvSpPr>
          <p:spPr bwMode="auto">
            <a:xfrm>
              <a:off x="379" y="2586"/>
              <a:ext cx="89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interest rate . . .</a:t>
              </a:r>
              <a:endParaRPr lang="en-US" altLang="en-US" sz="2400">
                <a:latin typeface="Times New Roman" panose="02020603050405020304" pitchFamily="18" charset="0"/>
              </a:endParaRPr>
            </a:p>
          </p:txBody>
        </p:sp>
      </p:grpSp>
      <p:grpSp>
        <p:nvGrpSpPr>
          <p:cNvPr id="4" name="Group 43"/>
          <p:cNvGrpSpPr>
            <a:grpSpLocks/>
          </p:cNvGrpSpPr>
          <p:nvPr/>
        </p:nvGrpSpPr>
        <p:grpSpPr bwMode="auto">
          <a:xfrm>
            <a:off x="4719639" y="5576889"/>
            <a:ext cx="3171825" cy="947737"/>
            <a:chOff x="2013" y="3513"/>
            <a:chExt cx="1998" cy="597"/>
          </a:xfrm>
        </p:grpSpPr>
        <p:sp>
          <p:nvSpPr>
            <p:cNvPr id="35878" name="Line 44"/>
            <p:cNvSpPr>
              <a:spLocks noChangeShapeType="1"/>
            </p:cNvSpPr>
            <p:nvPr/>
          </p:nvSpPr>
          <p:spPr bwMode="auto">
            <a:xfrm flipH="1" flipV="1">
              <a:off x="2929" y="3513"/>
              <a:ext cx="107" cy="22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79" name="Rectangle 45"/>
            <p:cNvSpPr>
              <a:spLocks noChangeArrowheads="1"/>
            </p:cNvSpPr>
            <p:nvPr/>
          </p:nvSpPr>
          <p:spPr bwMode="auto">
            <a:xfrm>
              <a:off x="2013" y="3692"/>
              <a:ext cx="1998" cy="418"/>
            </a:xfrm>
            <a:prstGeom prst="rect">
              <a:avLst/>
            </a:prstGeom>
            <a:solidFill>
              <a:srgbClr val="E7EBE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5880" name="Rectangle 46"/>
            <p:cNvSpPr>
              <a:spLocks noChangeArrowheads="1"/>
            </p:cNvSpPr>
            <p:nvPr/>
          </p:nvSpPr>
          <p:spPr bwMode="auto">
            <a:xfrm>
              <a:off x="2050" y="3747"/>
              <a:ext cx="14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3. </a:t>
              </a:r>
              <a:endParaRPr lang="en-US" altLang="en-US" sz="2400">
                <a:latin typeface="Times New Roman" panose="02020603050405020304" pitchFamily="18" charset="0"/>
              </a:endParaRPr>
            </a:p>
          </p:txBody>
        </p:sp>
        <p:sp>
          <p:nvSpPr>
            <p:cNvPr id="35881" name="Rectangle 47"/>
            <p:cNvSpPr>
              <a:spLocks noChangeArrowheads="1"/>
            </p:cNvSpPr>
            <p:nvPr/>
          </p:nvSpPr>
          <p:spPr bwMode="auto">
            <a:xfrm>
              <a:off x="2196" y="3747"/>
              <a:ext cx="167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 . . and raises the equilibrium</a:t>
              </a:r>
              <a:endParaRPr lang="en-US" altLang="en-US" sz="2400">
                <a:latin typeface="Times New Roman" panose="02020603050405020304" pitchFamily="18" charset="0"/>
              </a:endParaRPr>
            </a:p>
          </p:txBody>
        </p:sp>
        <p:sp>
          <p:nvSpPr>
            <p:cNvPr id="35882" name="Rectangle 48"/>
            <p:cNvSpPr>
              <a:spLocks noChangeArrowheads="1"/>
            </p:cNvSpPr>
            <p:nvPr/>
          </p:nvSpPr>
          <p:spPr bwMode="auto">
            <a:xfrm>
              <a:off x="2050" y="3909"/>
              <a:ext cx="149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quantity of loanable funds.</a:t>
              </a:r>
              <a:endParaRPr lang="en-US" altLang="en-US" sz="2400">
                <a:latin typeface="Times New Roman" panose="02020603050405020304" pitchFamily="18" charset="0"/>
              </a:endParaRPr>
            </a:p>
          </p:txBody>
        </p:sp>
      </p:grpSp>
      <p:grpSp>
        <p:nvGrpSpPr>
          <p:cNvPr id="5" name="Group 49"/>
          <p:cNvGrpSpPr>
            <a:grpSpLocks/>
          </p:cNvGrpSpPr>
          <p:nvPr/>
        </p:nvGrpSpPr>
        <p:grpSpPr bwMode="auto">
          <a:xfrm>
            <a:off x="4492626" y="1433513"/>
            <a:ext cx="3190875" cy="3422650"/>
            <a:chOff x="1870" y="903"/>
            <a:chExt cx="2010" cy="2156"/>
          </a:xfrm>
        </p:grpSpPr>
        <p:sp>
          <p:nvSpPr>
            <p:cNvPr id="35876" name="Line 50"/>
            <p:cNvSpPr>
              <a:spLocks noChangeShapeType="1"/>
            </p:cNvSpPr>
            <p:nvPr/>
          </p:nvSpPr>
          <p:spPr bwMode="auto">
            <a:xfrm flipV="1">
              <a:off x="1870" y="992"/>
              <a:ext cx="1582" cy="2067"/>
            </a:xfrm>
            <a:prstGeom prst="line">
              <a:avLst/>
            </a:prstGeom>
            <a:noFill/>
            <a:ln w="57150">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77" name="Rectangle 51"/>
            <p:cNvSpPr>
              <a:spLocks noChangeArrowheads="1"/>
            </p:cNvSpPr>
            <p:nvPr/>
          </p:nvSpPr>
          <p:spPr bwMode="auto">
            <a:xfrm>
              <a:off x="3486" y="903"/>
              <a:ext cx="39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Supply</a:t>
              </a:r>
              <a:endParaRPr lang="en-US" altLang="en-US" sz="2400">
                <a:latin typeface="Times New Roman" panose="02020603050405020304" pitchFamily="18" charset="0"/>
              </a:endParaRPr>
            </a:p>
          </p:txBody>
        </p:sp>
      </p:grpSp>
      <p:grpSp>
        <p:nvGrpSpPr>
          <p:cNvPr id="6" name="Group 52"/>
          <p:cNvGrpSpPr>
            <a:grpSpLocks/>
          </p:cNvGrpSpPr>
          <p:nvPr/>
        </p:nvGrpSpPr>
        <p:grpSpPr bwMode="auto">
          <a:xfrm>
            <a:off x="4322763" y="1763714"/>
            <a:ext cx="4083050" cy="2581275"/>
            <a:chOff x="1763" y="1111"/>
            <a:chExt cx="2572" cy="1626"/>
          </a:xfrm>
        </p:grpSpPr>
        <p:sp>
          <p:nvSpPr>
            <p:cNvPr id="35872" name="Line 53"/>
            <p:cNvSpPr>
              <a:spLocks noChangeShapeType="1"/>
            </p:cNvSpPr>
            <p:nvPr/>
          </p:nvSpPr>
          <p:spPr bwMode="auto">
            <a:xfrm flipH="1" flipV="1">
              <a:off x="1763" y="1111"/>
              <a:ext cx="2165" cy="1434"/>
            </a:xfrm>
            <a:prstGeom prst="line">
              <a:avLst/>
            </a:prstGeom>
            <a:noFill/>
            <a:ln w="57150">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5873" name="Group 54"/>
            <p:cNvGrpSpPr>
              <a:grpSpLocks/>
            </p:cNvGrpSpPr>
            <p:nvPr/>
          </p:nvGrpSpPr>
          <p:grpSpPr bwMode="auto">
            <a:xfrm>
              <a:off x="3632" y="2582"/>
              <a:ext cx="703" cy="155"/>
              <a:chOff x="3632" y="2582"/>
              <a:chExt cx="703" cy="155"/>
            </a:xfrm>
          </p:grpSpPr>
          <p:sp>
            <p:nvSpPr>
              <p:cNvPr id="35874" name="Rectangle 55"/>
              <p:cNvSpPr>
                <a:spLocks noChangeArrowheads="1"/>
              </p:cNvSpPr>
              <p:nvPr/>
            </p:nvSpPr>
            <p:spPr bwMode="auto">
              <a:xfrm>
                <a:off x="3632" y="2582"/>
                <a:ext cx="56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Demand, </a:t>
                </a:r>
                <a:endParaRPr lang="en-US" altLang="en-US" sz="2400">
                  <a:latin typeface="Times New Roman" panose="02020603050405020304" pitchFamily="18" charset="0"/>
                </a:endParaRPr>
              </a:p>
            </p:txBody>
          </p:sp>
          <p:sp>
            <p:nvSpPr>
              <p:cNvPr id="35875" name="Rectangle 56"/>
              <p:cNvSpPr>
                <a:spLocks noChangeArrowheads="1"/>
              </p:cNvSpPr>
              <p:nvPr/>
            </p:nvSpPr>
            <p:spPr bwMode="auto">
              <a:xfrm>
                <a:off x="4194" y="2582"/>
                <a:ext cx="14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i="1">
                    <a:solidFill>
                      <a:srgbClr val="000000"/>
                    </a:solidFill>
                    <a:latin typeface="Arial" panose="020B0604020202020204" pitchFamily="34" charset="0"/>
                  </a:rPr>
                  <a:t>D</a:t>
                </a:r>
                <a:r>
                  <a:rPr lang="en-US" altLang="en-US" sz="1600" baseline="-25000">
                    <a:solidFill>
                      <a:srgbClr val="000000"/>
                    </a:solidFill>
                    <a:latin typeface="Arial" panose="020B0604020202020204" pitchFamily="34" charset="0"/>
                  </a:rPr>
                  <a:t>1</a:t>
                </a:r>
                <a:endParaRPr lang="en-US" altLang="en-US" sz="2400">
                  <a:latin typeface="Times New Roman" panose="02020603050405020304" pitchFamily="18" charset="0"/>
                </a:endParaRPr>
              </a:p>
            </p:txBody>
          </p:sp>
        </p:grpSp>
      </p:grpSp>
      <p:sp>
        <p:nvSpPr>
          <p:cNvPr id="35857" name="Rectangle 57"/>
          <p:cNvSpPr>
            <a:spLocks noChangeArrowheads="1"/>
          </p:cNvSpPr>
          <p:nvPr/>
        </p:nvSpPr>
        <p:spPr bwMode="auto">
          <a:xfrm>
            <a:off x="8413750" y="4098926"/>
            <a:ext cx="5770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 </a:t>
            </a:r>
            <a:endParaRPr lang="en-US" altLang="en-US" sz="2400">
              <a:latin typeface="Times New Roman" panose="02020603050405020304" pitchFamily="18" charset="0"/>
            </a:endParaRPr>
          </a:p>
        </p:txBody>
      </p:sp>
      <p:grpSp>
        <p:nvGrpSpPr>
          <p:cNvPr id="8" name="Group 58"/>
          <p:cNvGrpSpPr>
            <a:grpSpLocks/>
          </p:cNvGrpSpPr>
          <p:nvPr/>
        </p:nvGrpSpPr>
        <p:grpSpPr bwMode="auto">
          <a:xfrm>
            <a:off x="5002213" y="1479550"/>
            <a:ext cx="3757612" cy="2425700"/>
            <a:chOff x="2191" y="932"/>
            <a:chExt cx="2367" cy="1528"/>
          </a:xfrm>
        </p:grpSpPr>
        <p:sp>
          <p:nvSpPr>
            <p:cNvPr id="35870" name="Line 59"/>
            <p:cNvSpPr>
              <a:spLocks noChangeShapeType="1"/>
            </p:cNvSpPr>
            <p:nvPr/>
          </p:nvSpPr>
          <p:spPr bwMode="auto">
            <a:xfrm flipH="1" flipV="1">
              <a:off x="2191" y="932"/>
              <a:ext cx="2165" cy="1434"/>
            </a:xfrm>
            <a:prstGeom prst="line">
              <a:avLst/>
            </a:prstGeom>
            <a:noFill/>
            <a:ln w="57150">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71" name="Rectangle 60"/>
            <p:cNvSpPr>
              <a:spLocks noChangeArrowheads="1"/>
            </p:cNvSpPr>
            <p:nvPr/>
          </p:nvSpPr>
          <p:spPr bwMode="auto">
            <a:xfrm>
              <a:off x="4417" y="2306"/>
              <a:ext cx="14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i="1">
                  <a:solidFill>
                    <a:srgbClr val="000000"/>
                  </a:solidFill>
                  <a:latin typeface="Arial" panose="020B0604020202020204" pitchFamily="34" charset="0"/>
                </a:rPr>
                <a:t>D</a:t>
              </a:r>
              <a:r>
                <a:rPr lang="en-US" altLang="en-US" sz="1600" baseline="-25000">
                  <a:solidFill>
                    <a:srgbClr val="000000"/>
                  </a:solidFill>
                  <a:latin typeface="Arial" panose="020B0604020202020204" pitchFamily="34" charset="0"/>
                </a:rPr>
                <a:t>2</a:t>
              </a:r>
              <a:endParaRPr lang="en-US" altLang="en-US" sz="2400">
                <a:latin typeface="Times New Roman" panose="02020603050405020304" pitchFamily="18" charset="0"/>
              </a:endParaRPr>
            </a:p>
          </p:txBody>
        </p:sp>
      </p:grpSp>
      <p:grpSp>
        <p:nvGrpSpPr>
          <p:cNvPr id="9" name="Group 61"/>
          <p:cNvGrpSpPr>
            <a:grpSpLocks/>
          </p:cNvGrpSpPr>
          <p:nvPr/>
        </p:nvGrpSpPr>
        <p:grpSpPr bwMode="auto">
          <a:xfrm>
            <a:off x="3416300" y="2774951"/>
            <a:ext cx="2662238" cy="2873375"/>
            <a:chOff x="1192" y="1748"/>
            <a:chExt cx="1677" cy="1810"/>
          </a:xfrm>
        </p:grpSpPr>
        <p:sp>
          <p:nvSpPr>
            <p:cNvPr id="35865" name="Freeform 62"/>
            <p:cNvSpPr>
              <a:spLocks/>
            </p:cNvSpPr>
            <p:nvPr/>
          </p:nvSpPr>
          <p:spPr bwMode="auto">
            <a:xfrm>
              <a:off x="1430" y="1816"/>
              <a:ext cx="1392" cy="1529"/>
            </a:xfrm>
            <a:custGeom>
              <a:avLst/>
              <a:gdLst>
                <a:gd name="T0" fmla="*/ 1392 w 1392"/>
                <a:gd name="T1" fmla="*/ 1529 h 1529"/>
                <a:gd name="T2" fmla="*/ 1392 w 1392"/>
                <a:gd name="T3" fmla="*/ 0 h 1529"/>
                <a:gd name="T4" fmla="*/ 0 w 1392"/>
                <a:gd name="T5" fmla="*/ 0 h 1529"/>
                <a:gd name="T6" fmla="*/ 0 60000 65536"/>
                <a:gd name="T7" fmla="*/ 0 60000 65536"/>
                <a:gd name="T8" fmla="*/ 0 60000 65536"/>
                <a:gd name="T9" fmla="*/ 0 w 1392"/>
                <a:gd name="T10" fmla="*/ 0 h 1529"/>
                <a:gd name="T11" fmla="*/ 1392 w 1392"/>
                <a:gd name="T12" fmla="*/ 1529 h 1529"/>
              </a:gdLst>
              <a:ahLst/>
              <a:cxnLst>
                <a:cxn ang="T6">
                  <a:pos x="T0" y="T1"/>
                </a:cxn>
                <a:cxn ang="T7">
                  <a:pos x="T2" y="T3"/>
                </a:cxn>
                <a:cxn ang="T8">
                  <a:pos x="T4" y="T5"/>
                </a:cxn>
              </a:cxnLst>
              <a:rect l="T9" t="T10" r="T11" b="T12"/>
              <a:pathLst>
                <a:path w="1392" h="1529">
                  <a:moveTo>
                    <a:pt x="1392" y="1529"/>
                  </a:moveTo>
                  <a:lnTo>
                    <a:pt x="1392" y="0"/>
                  </a:lnTo>
                  <a:lnTo>
                    <a:pt x="0" y="0"/>
                  </a:lnTo>
                </a:path>
              </a:pathLst>
            </a:custGeom>
            <a:noFill/>
            <a:ln w="19050">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5866" name="Oval 63"/>
            <p:cNvSpPr>
              <a:spLocks noChangeArrowheads="1"/>
            </p:cNvSpPr>
            <p:nvPr/>
          </p:nvSpPr>
          <p:spPr bwMode="auto">
            <a:xfrm>
              <a:off x="2786" y="1780"/>
              <a:ext cx="83" cy="7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5867" name="Line 64"/>
            <p:cNvSpPr>
              <a:spLocks noChangeShapeType="1"/>
            </p:cNvSpPr>
            <p:nvPr/>
          </p:nvSpPr>
          <p:spPr bwMode="auto">
            <a:xfrm flipV="1">
              <a:off x="2822" y="1816"/>
              <a:ext cx="1" cy="1529"/>
            </a:xfrm>
            <a:prstGeom prst="line">
              <a:avLst/>
            </a:prstGeom>
            <a:noFill/>
            <a:ln w="1905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5868" name="Rectangle 65"/>
            <p:cNvSpPr>
              <a:spLocks noChangeArrowheads="1"/>
            </p:cNvSpPr>
            <p:nvPr/>
          </p:nvSpPr>
          <p:spPr bwMode="auto">
            <a:xfrm>
              <a:off x="1192" y="1748"/>
              <a:ext cx="1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5%</a:t>
              </a:r>
              <a:endParaRPr lang="en-US" altLang="en-US" sz="2400">
                <a:latin typeface="Times New Roman" panose="02020603050405020304" pitchFamily="18" charset="0"/>
              </a:endParaRPr>
            </a:p>
          </p:txBody>
        </p:sp>
        <p:sp>
          <p:nvSpPr>
            <p:cNvPr id="35869" name="Rectangle 66"/>
            <p:cNvSpPr>
              <a:spLocks noChangeArrowheads="1"/>
            </p:cNvSpPr>
            <p:nvPr/>
          </p:nvSpPr>
          <p:spPr bwMode="auto">
            <a:xfrm>
              <a:off x="2410" y="3403"/>
              <a:ext cx="39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$1,200</a:t>
              </a:r>
              <a:endParaRPr lang="en-US" altLang="en-US" sz="2400">
                <a:latin typeface="Times New Roman" panose="02020603050405020304" pitchFamily="18" charset="0"/>
              </a:endParaRPr>
            </a:p>
          </p:txBody>
        </p:sp>
      </p:grpSp>
      <p:grpSp>
        <p:nvGrpSpPr>
          <p:cNvPr id="10" name="Group 67"/>
          <p:cNvGrpSpPr>
            <a:grpSpLocks/>
          </p:cNvGrpSpPr>
          <p:nvPr/>
        </p:nvGrpSpPr>
        <p:grpSpPr bwMode="auto">
          <a:xfrm>
            <a:off x="3416300" y="2281238"/>
            <a:ext cx="3536950" cy="3367088"/>
            <a:chOff x="1192" y="1437"/>
            <a:chExt cx="2228" cy="2121"/>
          </a:xfrm>
        </p:grpSpPr>
        <p:sp>
          <p:nvSpPr>
            <p:cNvPr id="35861" name="Freeform 68"/>
            <p:cNvSpPr>
              <a:spLocks/>
            </p:cNvSpPr>
            <p:nvPr/>
          </p:nvSpPr>
          <p:spPr bwMode="auto">
            <a:xfrm>
              <a:off x="1430" y="1506"/>
              <a:ext cx="1629" cy="1839"/>
            </a:xfrm>
            <a:custGeom>
              <a:avLst/>
              <a:gdLst>
                <a:gd name="T0" fmla="*/ 1629 w 1629"/>
                <a:gd name="T1" fmla="*/ 1839 h 1839"/>
                <a:gd name="T2" fmla="*/ 1629 w 1629"/>
                <a:gd name="T3" fmla="*/ 0 h 1839"/>
                <a:gd name="T4" fmla="*/ 0 w 1629"/>
                <a:gd name="T5" fmla="*/ 0 h 1839"/>
                <a:gd name="T6" fmla="*/ 0 60000 65536"/>
                <a:gd name="T7" fmla="*/ 0 60000 65536"/>
                <a:gd name="T8" fmla="*/ 0 60000 65536"/>
                <a:gd name="T9" fmla="*/ 0 w 1629"/>
                <a:gd name="T10" fmla="*/ 0 h 1839"/>
                <a:gd name="T11" fmla="*/ 1629 w 1629"/>
                <a:gd name="T12" fmla="*/ 1839 h 1839"/>
              </a:gdLst>
              <a:ahLst/>
              <a:cxnLst>
                <a:cxn ang="T6">
                  <a:pos x="T0" y="T1"/>
                </a:cxn>
                <a:cxn ang="T7">
                  <a:pos x="T2" y="T3"/>
                </a:cxn>
                <a:cxn ang="T8">
                  <a:pos x="T4" y="T5"/>
                </a:cxn>
              </a:cxnLst>
              <a:rect l="T9" t="T10" r="T11" b="T12"/>
              <a:pathLst>
                <a:path w="1629" h="1839">
                  <a:moveTo>
                    <a:pt x="1629" y="1839"/>
                  </a:moveTo>
                  <a:lnTo>
                    <a:pt x="1629" y="0"/>
                  </a:lnTo>
                  <a:lnTo>
                    <a:pt x="0" y="0"/>
                  </a:lnTo>
                </a:path>
              </a:pathLst>
            </a:custGeom>
            <a:noFill/>
            <a:ln w="19050">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5862" name="Oval 69"/>
            <p:cNvSpPr>
              <a:spLocks noChangeArrowheads="1"/>
            </p:cNvSpPr>
            <p:nvPr/>
          </p:nvSpPr>
          <p:spPr bwMode="auto">
            <a:xfrm>
              <a:off x="3024" y="1470"/>
              <a:ext cx="71" cy="8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5863" name="Rectangle 70"/>
            <p:cNvSpPr>
              <a:spLocks noChangeArrowheads="1"/>
            </p:cNvSpPr>
            <p:nvPr/>
          </p:nvSpPr>
          <p:spPr bwMode="auto">
            <a:xfrm>
              <a:off x="1192" y="1437"/>
              <a:ext cx="18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6%</a:t>
              </a:r>
              <a:endParaRPr lang="en-US" altLang="en-US" sz="2400">
                <a:latin typeface="Times New Roman" panose="02020603050405020304" pitchFamily="18" charset="0"/>
              </a:endParaRPr>
            </a:p>
          </p:txBody>
        </p:sp>
        <p:sp>
          <p:nvSpPr>
            <p:cNvPr id="35864" name="Rectangle 71"/>
            <p:cNvSpPr>
              <a:spLocks noChangeArrowheads="1"/>
            </p:cNvSpPr>
            <p:nvPr/>
          </p:nvSpPr>
          <p:spPr bwMode="auto">
            <a:xfrm>
              <a:off x="3025" y="3403"/>
              <a:ext cx="39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$1,400</a:t>
              </a:r>
              <a:endParaRPr lang="en-US" altLang="en-US" sz="2400">
                <a:latin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upRigh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Right)">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strips(upRight)">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3" presetClass="entr" presetSubtype="288" fill="hold" nodeType="clickEffect">
                                  <p:stCondLst>
                                    <p:cond delay="0"/>
                                  </p:stCondLst>
                                  <p:childTnLst>
                                    <p:set>
                                      <p:cBhvr>
                                        <p:cTn id="21" dur="1" fill="hold">
                                          <p:stCondLst>
                                            <p:cond delay="0"/>
                                          </p:stCondLst>
                                        </p:cTn>
                                        <p:tgtEl>
                                          <p:spTgt spid="100371"/>
                                        </p:tgtEl>
                                        <p:attrNameLst>
                                          <p:attrName>style.visibility</p:attrName>
                                        </p:attrNameLst>
                                      </p:cBhvr>
                                      <p:to>
                                        <p:strVal val="visible"/>
                                      </p:to>
                                    </p:set>
                                    <p:anim calcmode="lin" valueType="num">
                                      <p:cBhvr>
                                        <p:cTn id="22" dur="500" fill="hold"/>
                                        <p:tgtEl>
                                          <p:spTgt spid="100371"/>
                                        </p:tgtEl>
                                        <p:attrNameLst>
                                          <p:attrName>ppt_w</p:attrName>
                                        </p:attrNameLst>
                                      </p:cBhvr>
                                      <p:tavLst>
                                        <p:tav tm="0">
                                          <p:val>
                                            <p:strVal val="4/3*#ppt_w"/>
                                          </p:val>
                                        </p:tav>
                                        <p:tav tm="100000">
                                          <p:val>
                                            <p:strVal val="#ppt_w"/>
                                          </p:val>
                                        </p:tav>
                                      </p:tavLst>
                                    </p:anim>
                                    <p:anim calcmode="lin" valueType="num">
                                      <p:cBhvr>
                                        <p:cTn id="23" dur="500" fill="hold"/>
                                        <p:tgtEl>
                                          <p:spTgt spid="100371"/>
                                        </p:tgtEl>
                                        <p:attrNameLst>
                                          <p:attrName>ppt_h</p:attrName>
                                        </p:attrNameLst>
                                      </p:cBhvr>
                                      <p:tavLst>
                                        <p:tav tm="0">
                                          <p:val>
                                            <p:strVal val="4/3*#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ntr" presetSubtype="3" fill="hold"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strips(upRight)">
                                      <p:cBhvr>
                                        <p:cTn id="28" dur="500"/>
                                        <p:tgtEl>
                                          <p:spTgt spid="2"/>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6"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strips(downRight)">
                                      <p:cBhvr>
                                        <p:cTn id="33" dur="500"/>
                                        <p:tgtEl>
                                          <p:spTgt spid="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3" presetClass="entr" presetSubtype="288" fill="hold" nodeType="clickEffect">
                                  <p:stCondLst>
                                    <p:cond delay="0"/>
                                  </p:stCondLst>
                                  <p:childTnLst>
                                    <p:set>
                                      <p:cBhvr>
                                        <p:cTn id="37" dur="1" fill="hold">
                                          <p:stCondLst>
                                            <p:cond delay="0"/>
                                          </p:stCondLst>
                                        </p:cTn>
                                        <p:tgtEl>
                                          <p:spTgt spid="100372"/>
                                        </p:tgtEl>
                                        <p:attrNameLst>
                                          <p:attrName>style.visibility</p:attrName>
                                        </p:attrNameLst>
                                      </p:cBhvr>
                                      <p:to>
                                        <p:strVal val="visible"/>
                                      </p:to>
                                    </p:set>
                                    <p:anim calcmode="lin" valueType="num">
                                      <p:cBhvr>
                                        <p:cTn id="38" dur="500" fill="hold"/>
                                        <p:tgtEl>
                                          <p:spTgt spid="100372"/>
                                        </p:tgtEl>
                                        <p:attrNameLst>
                                          <p:attrName>ppt_w</p:attrName>
                                        </p:attrNameLst>
                                      </p:cBhvr>
                                      <p:tavLst>
                                        <p:tav tm="0">
                                          <p:val>
                                            <p:strVal val="4/3*#ppt_w"/>
                                          </p:val>
                                        </p:tav>
                                        <p:tav tm="100000">
                                          <p:val>
                                            <p:strVal val="#ppt_w"/>
                                          </p:val>
                                        </p:tav>
                                      </p:tavLst>
                                    </p:anim>
                                    <p:anim calcmode="lin" valueType="num">
                                      <p:cBhvr>
                                        <p:cTn id="39" dur="500" fill="hold"/>
                                        <p:tgtEl>
                                          <p:spTgt spid="100372"/>
                                        </p:tgtEl>
                                        <p:attrNameLst>
                                          <p:attrName>ppt_h</p:attrName>
                                        </p:attrNameLst>
                                      </p:cBhvr>
                                      <p:tavLst>
                                        <p:tav tm="0">
                                          <p:val>
                                            <p:strVal val="4/3*#ppt_h"/>
                                          </p:val>
                                        </p:tav>
                                        <p:tav tm="100000">
                                          <p:val>
                                            <p:strVal val="#ppt_h"/>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18" presetClass="entr" presetSubtype="3" fill="hold"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strips(upRight)">
                                      <p:cBhvr>
                                        <p:cTn id="44" dur="500"/>
                                        <p:tgtEl>
                                          <p:spTgt spid="10"/>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1" fill="hold"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wipe(up)">
                                      <p:cBhvr>
                                        <p:cTn id="49" dur="500"/>
                                        <p:tgtEl>
                                          <p:spTgt spid="3"/>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3" presetClass="entr" presetSubtype="288" fill="hold" nodeType="clickEffect">
                                  <p:stCondLst>
                                    <p:cond delay="0"/>
                                  </p:stCondLst>
                                  <p:childTnLst>
                                    <p:set>
                                      <p:cBhvr>
                                        <p:cTn id="53" dur="1" fill="hold">
                                          <p:stCondLst>
                                            <p:cond delay="0"/>
                                          </p:stCondLst>
                                        </p:cTn>
                                        <p:tgtEl>
                                          <p:spTgt spid="100370"/>
                                        </p:tgtEl>
                                        <p:attrNameLst>
                                          <p:attrName>style.visibility</p:attrName>
                                        </p:attrNameLst>
                                      </p:cBhvr>
                                      <p:to>
                                        <p:strVal val="visible"/>
                                      </p:to>
                                    </p:set>
                                    <p:anim calcmode="lin" valueType="num">
                                      <p:cBhvr>
                                        <p:cTn id="54" dur="500" fill="hold"/>
                                        <p:tgtEl>
                                          <p:spTgt spid="100370"/>
                                        </p:tgtEl>
                                        <p:attrNameLst>
                                          <p:attrName>ppt_w</p:attrName>
                                        </p:attrNameLst>
                                      </p:cBhvr>
                                      <p:tavLst>
                                        <p:tav tm="0">
                                          <p:val>
                                            <p:strVal val="4/3*#ppt_w"/>
                                          </p:val>
                                        </p:tav>
                                        <p:tav tm="100000">
                                          <p:val>
                                            <p:strVal val="#ppt_w"/>
                                          </p:val>
                                        </p:tav>
                                      </p:tavLst>
                                    </p:anim>
                                    <p:anim calcmode="lin" valueType="num">
                                      <p:cBhvr>
                                        <p:cTn id="55" dur="500" fill="hold"/>
                                        <p:tgtEl>
                                          <p:spTgt spid="100370"/>
                                        </p:tgtEl>
                                        <p:attrNameLst>
                                          <p:attrName>ppt_h</p:attrName>
                                        </p:attrNameLst>
                                      </p:cBhvr>
                                      <p:tavLst>
                                        <p:tav tm="0">
                                          <p:val>
                                            <p:strVal val="4/3*#ppt_h"/>
                                          </p:val>
                                        </p:tav>
                                        <p:tav tm="100000">
                                          <p:val>
                                            <p:strVal val="#ppt_h"/>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1" fill="hold" nodeType="clickEffect">
                                  <p:stCondLst>
                                    <p:cond delay="0"/>
                                  </p:stCondLst>
                                  <p:childTnLst>
                                    <p:set>
                                      <p:cBhvr>
                                        <p:cTn id="59" dur="1" fill="hold">
                                          <p:stCondLst>
                                            <p:cond delay="0"/>
                                          </p:stCondLst>
                                        </p:cTn>
                                        <p:tgtEl>
                                          <p:spTgt spid="4"/>
                                        </p:tgtEl>
                                        <p:attrNameLst>
                                          <p:attrName>style.visibility</p:attrName>
                                        </p:attrNameLst>
                                      </p:cBhvr>
                                      <p:to>
                                        <p:strVal val="visible"/>
                                      </p:to>
                                    </p:set>
                                    <p:animEffect transition="in" filter="wipe(up)">
                                      <p:cBhvr>
                                        <p:cTn id="6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 and Investment</a:t>
            </a:r>
            <a:endParaRPr lang="en-US" dirty="0"/>
          </a:p>
        </p:txBody>
      </p:sp>
      <p:sp>
        <p:nvSpPr>
          <p:cNvPr id="3" name="Content Placeholder 2"/>
          <p:cNvSpPr>
            <a:spLocks noGrp="1"/>
          </p:cNvSpPr>
          <p:nvPr>
            <p:ph idx="1"/>
          </p:nvPr>
        </p:nvSpPr>
        <p:spPr/>
        <p:txBody>
          <a:bodyPr/>
          <a:lstStyle/>
          <a:p>
            <a:r>
              <a:rPr lang="en-US" dirty="0" smtClean="0"/>
              <a:t>In an earlier chapter (Ch. 5 </a:t>
            </a:r>
            <a:r>
              <a:rPr lang="en-US" i="1" dirty="0" smtClean="0"/>
              <a:t>Measuring a Nation’s Income</a:t>
            </a:r>
            <a:r>
              <a:rPr lang="en-US" dirty="0" smtClean="0"/>
              <a:t>) </a:t>
            </a:r>
            <a:r>
              <a:rPr lang="en-US" dirty="0" smtClean="0">
                <a:solidFill>
                  <a:srgbClr val="FF0000"/>
                </a:solidFill>
              </a:rPr>
              <a:t>investment</a:t>
            </a:r>
            <a:r>
              <a:rPr lang="en-US" dirty="0" smtClean="0"/>
              <a:t> was defined as:</a:t>
            </a:r>
          </a:p>
          <a:p>
            <a:pPr lvl="1"/>
            <a:r>
              <a:rPr lang="en-US" dirty="0" smtClean="0"/>
              <a:t>“the purchase of goods (called capital goods) that will be used in the future to produce more goods and services. Investment is the sum of purchases of business capital, residential capital, and inventories.”</a:t>
            </a:r>
          </a:p>
          <a:p>
            <a:pPr lvl="1"/>
            <a:r>
              <a:rPr lang="en-US" dirty="0" smtClean="0"/>
              <a:t>In short, investment is spending by businesses on equipment, structures, and software, and spending by households on new homes</a:t>
            </a:r>
            <a:endParaRPr lang="en-US" dirty="0"/>
          </a:p>
        </p:txBody>
      </p:sp>
    </p:spTree>
    <p:extLst>
      <p:ext uri="{BB962C8B-B14F-4D97-AF65-F5344CB8AC3E}">
        <p14:creationId xmlns:p14="http://schemas.microsoft.com/office/powerpoint/2010/main" val="183712130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Policy 3: Government Budget Deficits and Surpluses</a:t>
            </a:r>
          </a:p>
        </p:txBody>
      </p:sp>
      <p:sp>
        <p:nvSpPr>
          <p:cNvPr id="36867" name="Rectangle 3"/>
          <p:cNvSpPr>
            <a:spLocks noGrp="1" noChangeArrowheads="1"/>
          </p:cNvSpPr>
          <p:nvPr>
            <p:ph idx="1"/>
          </p:nvPr>
        </p:nvSpPr>
        <p:spPr/>
        <p:txBody>
          <a:bodyPr/>
          <a:lstStyle/>
          <a:p>
            <a:pPr eaLnBrk="1" hangingPunct="1"/>
            <a:r>
              <a:rPr lang="en-US" altLang="en-US" smtClean="0"/>
              <a:t>When the government spends more than it receives in tax revenues, </a:t>
            </a:r>
            <a:r>
              <a:rPr lang="en-US" altLang="en-US" i="1" smtClean="0"/>
              <a:t>T</a:t>
            </a:r>
            <a:r>
              <a:rPr lang="en-US" altLang="en-US" smtClean="0"/>
              <a:t> – </a:t>
            </a:r>
            <a:r>
              <a:rPr lang="en-US" altLang="en-US" i="1" smtClean="0"/>
              <a:t>G</a:t>
            </a:r>
            <a:r>
              <a:rPr lang="en-US" altLang="en-US" smtClean="0"/>
              <a:t> &lt; 0.</a:t>
            </a:r>
          </a:p>
          <a:p>
            <a:pPr lvl="1" eaLnBrk="1" hangingPunct="1"/>
            <a:r>
              <a:rPr lang="en-US" altLang="en-US" smtClean="0"/>
              <a:t>the gap is called the </a:t>
            </a:r>
            <a:r>
              <a:rPr lang="en-US" altLang="en-US" i="1" smtClean="0"/>
              <a:t>budget deficit</a:t>
            </a:r>
            <a:r>
              <a:rPr lang="en-US" altLang="en-US" smtClean="0"/>
              <a:t>.</a:t>
            </a:r>
          </a:p>
          <a:p>
            <a:pPr lvl="1" eaLnBrk="1" hangingPunct="1"/>
            <a:r>
              <a:rPr lang="en-US" altLang="en-US" smtClean="0"/>
              <a:t>The government must borrow money in the market for loanable funds to fill the gap</a:t>
            </a:r>
          </a:p>
          <a:p>
            <a:pPr eaLnBrk="1" hangingPunct="1"/>
            <a:r>
              <a:rPr lang="en-US" altLang="en-US" smtClean="0"/>
              <a:t>The </a:t>
            </a:r>
            <a:r>
              <a:rPr lang="en-US" altLang="en-US" i="1" smtClean="0"/>
              <a:t>accumulation</a:t>
            </a:r>
            <a:r>
              <a:rPr lang="en-US" altLang="en-US" smtClean="0"/>
              <a:t> of past budget deficits is called the government </a:t>
            </a:r>
            <a:r>
              <a:rPr lang="en-US" altLang="en-US" i="1" smtClean="0"/>
              <a:t>debt.</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Policy 3: Government Budget Deficits and Surpluses</a:t>
            </a:r>
          </a:p>
        </p:txBody>
      </p:sp>
      <p:sp>
        <p:nvSpPr>
          <p:cNvPr id="37891" name="Rectangle 3"/>
          <p:cNvSpPr>
            <a:spLocks noGrp="1" noChangeArrowheads="1"/>
          </p:cNvSpPr>
          <p:nvPr>
            <p:ph idx="1"/>
          </p:nvPr>
        </p:nvSpPr>
        <p:spPr/>
        <p:txBody>
          <a:bodyPr/>
          <a:lstStyle/>
          <a:p>
            <a:pPr eaLnBrk="1" hangingPunct="1"/>
            <a:r>
              <a:rPr lang="en-US" altLang="en-US" dirty="0" smtClean="0"/>
              <a:t>Government borrowing to pay for its budget deficit reduces the supply of loanable funds available to pay for investment by households and firms (the private sector).  </a:t>
            </a:r>
          </a:p>
          <a:p>
            <a:pPr eaLnBrk="1" hangingPunct="1">
              <a:buClr>
                <a:srgbClr val="000000"/>
              </a:buClr>
            </a:pPr>
            <a:r>
              <a:rPr lang="en-US" altLang="en-US" dirty="0" smtClean="0"/>
              <a:t>This fall in investment is referred to as </a:t>
            </a:r>
            <a:r>
              <a:rPr lang="en-US" altLang="en-US" i="1" dirty="0" smtClean="0">
                <a:solidFill>
                  <a:srgbClr val="25A9A6"/>
                </a:solidFill>
              </a:rPr>
              <a:t>crowding out</a:t>
            </a:r>
            <a:r>
              <a:rPr lang="en-US" altLang="en-US" dirty="0" smtClean="0"/>
              <a:t>.</a:t>
            </a:r>
          </a:p>
          <a:p>
            <a:pPr lvl="1" eaLnBrk="1" hangingPunct="1"/>
            <a:r>
              <a:rPr lang="en-US" altLang="en-US" dirty="0" smtClean="0"/>
              <a:t>The budget deficit borrowing crowds out private borrowers who are trying to find loans for investment.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Policy 3: Government Budget Deficits and Surpluses</a:t>
            </a:r>
          </a:p>
        </p:txBody>
      </p:sp>
      <p:sp>
        <p:nvSpPr>
          <p:cNvPr id="38915" name="Rectangle 3"/>
          <p:cNvSpPr>
            <a:spLocks noGrp="1" noChangeArrowheads="1"/>
          </p:cNvSpPr>
          <p:nvPr>
            <p:ph idx="1"/>
          </p:nvPr>
        </p:nvSpPr>
        <p:spPr/>
        <p:txBody>
          <a:bodyPr/>
          <a:lstStyle/>
          <a:p>
            <a:pPr eaLnBrk="1" hangingPunct="1"/>
            <a:r>
              <a:rPr lang="en-US" altLang="en-US" dirty="0" smtClean="0">
                <a:solidFill>
                  <a:srgbClr val="FF0000"/>
                </a:solidFill>
              </a:rPr>
              <a:t>An increase in the budget deficit </a:t>
            </a:r>
            <a:r>
              <a:rPr lang="en-US" altLang="en-US" dirty="0" smtClean="0"/>
              <a:t>decreases the supply of loanable funds. </a:t>
            </a:r>
          </a:p>
          <a:p>
            <a:pPr lvl="1" eaLnBrk="1" hangingPunct="1"/>
            <a:r>
              <a:rPr lang="en-US" altLang="en-US" dirty="0" smtClean="0">
                <a:solidFill>
                  <a:srgbClr val="FF0000"/>
                </a:solidFill>
              </a:rPr>
              <a:t>The supply curve of loanable funds shifts to the left. </a:t>
            </a:r>
          </a:p>
          <a:p>
            <a:pPr lvl="1" eaLnBrk="1" hangingPunct="1"/>
            <a:r>
              <a:rPr lang="en-US" altLang="en-US" dirty="0" smtClean="0">
                <a:solidFill>
                  <a:srgbClr val="FF0000"/>
                </a:solidFill>
              </a:rPr>
              <a:t>The interest rate increases.</a:t>
            </a:r>
          </a:p>
          <a:p>
            <a:pPr lvl="1" eaLnBrk="1" hangingPunct="1"/>
            <a:r>
              <a:rPr lang="en-US" altLang="en-US" dirty="0" smtClean="0">
                <a:solidFill>
                  <a:srgbClr val="FF0000"/>
                </a:solidFill>
              </a:rPr>
              <a:t>Saving and investment decrease.</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3"/>
          <p:cNvSpPr>
            <a:spLocks noGrp="1" noChangeArrowheads="1"/>
          </p:cNvSpPr>
          <p:nvPr>
            <p:ph type="title"/>
          </p:nvPr>
        </p:nvSpPr>
        <p:spPr>
          <a:xfrm>
            <a:off x="2133600" y="50800"/>
            <a:ext cx="8229600" cy="685800"/>
          </a:xfrm>
        </p:spPr>
        <p:txBody>
          <a:bodyPr/>
          <a:lstStyle/>
          <a:p>
            <a:pPr algn="l" eaLnBrk="1" hangingPunct="1">
              <a:lnSpc>
                <a:spcPct val="80000"/>
              </a:lnSpc>
            </a:pPr>
            <a:r>
              <a:rPr lang="en-US" altLang="en-US" sz="2400"/>
              <a:t>Figure 4: The Effect of a Government Budget Deficit</a:t>
            </a:r>
          </a:p>
        </p:txBody>
      </p:sp>
      <p:sp>
        <p:nvSpPr>
          <p:cNvPr id="101393" name="Line 17"/>
          <p:cNvSpPr>
            <a:spLocks noChangeShapeType="1"/>
          </p:cNvSpPr>
          <p:nvPr/>
        </p:nvSpPr>
        <p:spPr bwMode="auto">
          <a:xfrm>
            <a:off x="5503864" y="5380039"/>
            <a:ext cx="415925" cy="1587"/>
          </a:xfrm>
          <a:prstGeom prst="line">
            <a:avLst/>
          </a:prstGeom>
          <a:noFill/>
          <a:ln w="19050">
            <a:solidFill>
              <a:srgbClr val="000000"/>
            </a:solidFill>
            <a:round/>
            <a:headEnd type="stealth" w="med" len="med"/>
            <a:tailEnd/>
          </a:ln>
          <a:extLst>
            <a:ext uri="{909E8E84-426E-40DD-AFC4-6F175D3DCCD1}">
              <a14:hiddenFill xmlns:a14="http://schemas.microsoft.com/office/drawing/2010/main">
                <a:noFill/>
              </a14:hiddenFill>
            </a:ext>
          </a:extLst>
        </p:spPr>
        <p:txBody>
          <a:bodyPr/>
          <a:lstStyle/>
          <a:p>
            <a:endParaRPr lang="en-US"/>
          </a:p>
        </p:txBody>
      </p:sp>
      <p:sp>
        <p:nvSpPr>
          <p:cNvPr id="101394" name="Line 18"/>
          <p:cNvSpPr>
            <a:spLocks noChangeShapeType="1"/>
          </p:cNvSpPr>
          <p:nvPr/>
        </p:nvSpPr>
        <p:spPr bwMode="auto">
          <a:xfrm>
            <a:off x="5767388" y="1947864"/>
            <a:ext cx="793750" cy="1587"/>
          </a:xfrm>
          <a:prstGeom prst="line">
            <a:avLst/>
          </a:prstGeom>
          <a:noFill/>
          <a:ln w="19050">
            <a:solidFill>
              <a:srgbClr val="000000"/>
            </a:solidFill>
            <a:round/>
            <a:headEnd type="stealth" w="med" len="med"/>
            <a:tailEnd/>
          </a:ln>
          <a:extLst>
            <a:ext uri="{909E8E84-426E-40DD-AFC4-6F175D3DCCD1}">
              <a14:hiddenFill xmlns:a14="http://schemas.microsoft.com/office/drawing/2010/main">
                <a:noFill/>
              </a14:hiddenFill>
            </a:ext>
          </a:extLst>
        </p:spPr>
        <p:txBody>
          <a:bodyPr/>
          <a:lstStyle/>
          <a:p>
            <a:endParaRPr lang="en-US"/>
          </a:p>
        </p:txBody>
      </p:sp>
      <p:sp>
        <p:nvSpPr>
          <p:cNvPr id="101395" name="Line 19"/>
          <p:cNvSpPr>
            <a:spLocks noChangeShapeType="1"/>
          </p:cNvSpPr>
          <p:nvPr/>
        </p:nvSpPr>
        <p:spPr bwMode="auto">
          <a:xfrm>
            <a:off x="3575051" y="2455864"/>
            <a:ext cx="3175" cy="244475"/>
          </a:xfrm>
          <a:prstGeom prst="line">
            <a:avLst/>
          </a:prstGeom>
          <a:noFill/>
          <a:ln w="19050">
            <a:solidFill>
              <a:srgbClr val="000000"/>
            </a:solidFill>
            <a:round/>
            <a:headEnd type="stealth" w="med" len="med"/>
            <a:tailEnd/>
          </a:ln>
          <a:extLst>
            <a:ext uri="{909E8E84-426E-40DD-AFC4-6F175D3DCCD1}">
              <a14:hiddenFill xmlns:a14="http://schemas.microsoft.com/office/drawing/2010/main">
                <a:noFill/>
              </a14:hiddenFill>
            </a:ext>
          </a:extLst>
        </p:spPr>
        <p:txBody>
          <a:bodyPr/>
          <a:lstStyle/>
          <a:p>
            <a:endParaRPr lang="en-US"/>
          </a:p>
        </p:txBody>
      </p:sp>
      <p:sp>
        <p:nvSpPr>
          <p:cNvPr id="39942" name="Freeform 20"/>
          <p:cNvSpPr>
            <a:spLocks/>
          </p:cNvSpPr>
          <p:nvPr/>
        </p:nvSpPr>
        <p:spPr bwMode="auto">
          <a:xfrm>
            <a:off x="3784601" y="1189039"/>
            <a:ext cx="6043613" cy="4040187"/>
          </a:xfrm>
          <a:custGeom>
            <a:avLst/>
            <a:gdLst>
              <a:gd name="T0" fmla="*/ 0 w 3807"/>
              <a:gd name="T1" fmla="*/ 0 h 2545"/>
              <a:gd name="T2" fmla="*/ 0 w 3807"/>
              <a:gd name="T3" fmla="*/ 2147483647 h 2545"/>
              <a:gd name="T4" fmla="*/ 2147483647 w 3807"/>
              <a:gd name="T5" fmla="*/ 2147483647 h 2545"/>
              <a:gd name="T6" fmla="*/ 0 60000 65536"/>
              <a:gd name="T7" fmla="*/ 0 60000 65536"/>
              <a:gd name="T8" fmla="*/ 0 60000 65536"/>
              <a:gd name="T9" fmla="*/ 0 w 3807"/>
              <a:gd name="T10" fmla="*/ 0 h 2545"/>
              <a:gd name="T11" fmla="*/ 3807 w 3807"/>
              <a:gd name="T12" fmla="*/ 2545 h 2545"/>
            </a:gdLst>
            <a:ahLst/>
            <a:cxnLst>
              <a:cxn ang="T6">
                <a:pos x="T0" y="T1"/>
              </a:cxn>
              <a:cxn ang="T7">
                <a:pos x="T2" y="T3"/>
              </a:cxn>
              <a:cxn ang="T8">
                <a:pos x="T4" y="T5"/>
              </a:cxn>
            </a:cxnLst>
            <a:rect l="T9" t="T10" r="T11" b="T12"/>
            <a:pathLst>
              <a:path w="3807" h="2545">
                <a:moveTo>
                  <a:pt x="0" y="0"/>
                </a:moveTo>
                <a:lnTo>
                  <a:pt x="0" y="2545"/>
                </a:lnTo>
                <a:lnTo>
                  <a:pt x="3807" y="2545"/>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943" name="Rectangle 21"/>
          <p:cNvSpPr>
            <a:spLocks noChangeArrowheads="1"/>
          </p:cNvSpPr>
          <p:nvPr/>
        </p:nvSpPr>
        <p:spPr bwMode="auto">
          <a:xfrm>
            <a:off x="8285163" y="5299076"/>
            <a:ext cx="15557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b="1">
                <a:solidFill>
                  <a:srgbClr val="000000"/>
                </a:solidFill>
                <a:latin typeface="Arial" panose="020B0604020202020204" pitchFamily="34" charset="0"/>
              </a:rPr>
              <a:t>Loanable Funds</a:t>
            </a:r>
            <a:endParaRPr lang="en-US" altLang="en-US" sz="2400">
              <a:latin typeface="Times New Roman" panose="02020603050405020304" pitchFamily="18" charset="0"/>
            </a:endParaRPr>
          </a:p>
        </p:txBody>
      </p:sp>
      <p:sp>
        <p:nvSpPr>
          <p:cNvPr id="39944" name="Rectangle 22"/>
          <p:cNvSpPr>
            <a:spLocks noChangeArrowheads="1"/>
          </p:cNvSpPr>
          <p:nvPr/>
        </p:nvSpPr>
        <p:spPr bwMode="auto">
          <a:xfrm>
            <a:off x="7791450" y="5551489"/>
            <a:ext cx="208069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b="1">
                <a:solidFill>
                  <a:srgbClr val="000000"/>
                </a:solidFill>
                <a:latin typeface="Arial" panose="020B0604020202020204" pitchFamily="34" charset="0"/>
              </a:rPr>
              <a:t>(in billions of dollars)</a:t>
            </a:r>
            <a:endParaRPr lang="en-US" altLang="en-US" sz="2400">
              <a:latin typeface="Times New Roman" panose="02020603050405020304" pitchFamily="18" charset="0"/>
            </a:endParaRPr>
          </a:p>
        </p:txBody>
      </p:sp>
      <p:sp>
        <p:nvSpPr>
          <p:cNvPr id="39945" name="Rectangle 23"/>
          <p:cNvSpPr>
            <a:spLocks noChangeArrowheads="1"/>
          </p:cNvSpPr>
          <p:nvPr/>
        </p:nvSpPr>
        <p:spPr bwMode="auto">
          <a:xfrm>
            <a:off x="3554413" y="5305426"/>
            <a:ext cx="1138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0</a:t>
            </a:r>
            <a:endParaRPr lang="en-US" altLang="en-US" sz="2400">
              <a:latin typeface="Times New Roman" panose="02020603050405020304" pitchFamily="18" charset="0"/>
            </a:endParaRPr>
          </a:p>
        </p:txBody>
      </p:sp>
      <p:sp>
        <p:nvSpPr>
          <p:cNvPr id="39946" name="Rectangle 24"/>
          <p:cNvSpPr>
            <a:spLocks noChangeArrowheads="1"/>
          </p:cNvSpPr>
          <p:nvPr/>
        </p:nvSpPr>
        <p:spPr bwMode="auto">
          <a:xfrm>
            <a:off x="2933701" y="1158876"/>
            <a:ext cx="74219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b="1">
                <a:solidFill>
                  <a:srgbClr val="000000"/>
                </a:solidFill>
                <a:latin typeface="Arial" panose="020B0604020202020204" pitchFamily="34" charset="0"/>
              </a:rPr>
              <a:t>Interest</a:t>
            </a:r>
            <a:endParaRPr lang="en-US" altLang="en-US" sz="2400">
              <a:latin typeface="Times New Roman" panose="02020603050405020304" pitchFamily="18" charset="0"/>
            </a:endParaRPr>
          </a:p>
        </p:txBody>
      </p:sp>
      <p:sp>
        <p:nvSpPr>
          <p:cNvPr id="39947" name="Rectangle 25"/>
          <p:cNvSpPr>
            <a:spLocks noChangeArrowheads="1"/>
          </p:cNvSpPr>
          <p:nvPr/>
        </p:nvSpPr>
        <p:spPr bwMode="auto">
          <a:xfrm>
            <a:off x="3225800" y="1411289"/>
            <a:ext cx="44403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b="1">
                <a:solidFill>
                  <a:srgbClr val="000000"/>
                </a:solidFill>
                <a:latin typeface="Arial" panose="020B0604020202020204" pitchFamily="34" charset="0"/>
              </a:rPr>
              <a:t>Rate</a:t>
            </a:r>
            <a:endParaRPr lang="en-US" altLang="en-US" sz="2400">
              <a:latin typeface="Times New Roman" panose="02020603050405020304" pitchFamily="18" charset="0"/>
            </a:endParaRPr>
          </a:p>
        </p:txBody>
      </p:sp>
      <p:grpSp>
        <p:nvGrpSpPr>
          <p:cNvPr id="2" name="Group 26"/>
          <p:cNvGrpSpPr>
            <a:grpSpLocks/>
          </p:cNvGrpSpPr>
          <p:nvPr/>
        </p:nvGrpSpPr>
        <p:grpSpPr bwMode="auto">
          <a:xfrm>
            <a:off x="4559301" y="5437189"/>
            <a:ext cx="3343275" cy="1004887"/>
            <a:chOff x="1912" y="3425"/>
            <a:chExt cx="2106" cy="633"/>
          </a:xfrm>
        </p:grpSpPr>
        <p:sp>
          <p:nvSpPr>
            <p:cNvPr id="39987" name="Line 27"/>
            <p:cNvSpPr>
              <a:spLocks noChangeShapeType="1"/>
            </p:cNvSpPr>
            <p:nvPr/>
          </p:nvSpPr>
          <p:spPr bwMode="auto">
            <a:xfrm flipH="1" flipV="1">
              <a:off x="2650" y="3425"/>
              <a:ext cx="119" cy="26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88" name="Rectangle 28"/>
            <p:cNvSpPr>
              <a:spLocks noChangeArrowheads="1"/>
            </p:cNvSpPr>
            <p:nvPr/>
          </p:nvSpPr>
          <p:spPr bwMode="auto">
            <a:xfrm>
              <a:off x="1912" y="3640"/>
              <a:ext cx="2106" cy="418"/>
            </a:xfrm>
            <a:prstGeom prst="rect">
              <a:avLst/>
            </a:prstGeom>
            <a:solidFill>
              <a:srgbClr val="E1E5E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9989" name="Rectangle 29"/>
            <p:cNvSpPr>
              <a:spLocks noChangeArrowheads="1"/>
            </p:cNvSpPr>
            <p:nvPr/>
          </p:nvSpPr>
          <p:spPr bwMode="auto">
            <a:xfrm>
              <a:off x="1949" y="3685"/>
              <a:ext cx="14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3. </a:t>
              </a:r>
              <a:endParaRPr lang="en-US" altLang="en-US" sz="2400">
                <a:latin typeface="Times New Roman" panose="02020603050405020304" pitchFamily="18" charset="0"/>
              </a:endParaRPr>
            </a:p>
          </p:txBody>
        </p:sp>
        <p:sp>
          <p:nvSpPr>
            <p:cNvPr id="39990" name="Rectangle 30"/>
            <p:cNvSpPr>
              <a:spLocks noChangeArrowheads="1"/>
            </p:cNvSpPr>
            <p:nvPr/>
          </p:nvSpPr>
          <p:spPr bwMode="auto">
            <a:xfrm>
              <a:off x="2093" y="3685"/>
              <a:ext cx="178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 . . and reduces the equilibrium</a:t>
              </a:r>
              <a:endParaRPr lang="en-US" altLang="en-US" sz="2400">
                <a:latin typeface="Times New Roman" panose="02020603050405020304" pitchFamily="18" charset="0"/>
              </a:endParaRPr>
            </a:p>
          </p:txBody>
        </p:sp>
        <p:sp>
          <p:nvSpPr>
            <p:cNvPr id="39991" name="Rectangle 31"/>
            <p:cNvSpPr>
              <a:spLocks noChangeArrowheads="1"/>
            </p:cNvSpPr>
            <p:nvPr/>
          </p:nvSpPr>
          <p:spPr bwMode="auto">
            <a:xfrm>
              <a:off x="1949" y="3844"/>
              <a:ext cx="149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quantity of loanable funds.</a:t>
              </a:r>
              <a:endParaRPr lang="en-US" altLang="en-US" sz="2400">
                <a:latin typeface="Times New Roman" panose="02020603050405020304" pitchFamily="18" charset="0"/>
              </a:endParaRPr>
            </a:p>
          </p:txBody>
        </p:sp>
      </p:grpSp>
      <p:grpSp>
        <p:nvGrpSpPr>
          <p:cNvPr id="3" name="Group 32"/>
          <p:cNvGrpSpPr>
            <a:grpSpLocks/>
          </p:cNvGrpSpPr>
          <p:nvPr/>
        </p:nvGrpSpPr>
        <p:grpSpPr bwMode="auto">
          <a:xfrm>
            <a:off x="3916364" y="1246188"/>
            <a:ext cx="2092325" cy="2844800"/>
            <a:chOff x="1507" y="785"/>
            <a:chExt cx="1318" cy="1792"/>
          </a:xfrm>
        </p:grpSpPr>
        <p:sp>
          <p:nvSpPr>
            <p:cNvPr id="39985" name="Line 33"/>
            <p:cNvSpPr>
              <a:spLocks noChangeShapeType="1"/>
            </p:cNvSpPr>
            <p:nvPr/>
          </p:nvSpPr>
          <p:spPr bwMode="auto">
            <a:xfrm flipV="1">
              <a:off x="1507" y="940"/>
              <a:ext cx="1250" cy="1637"/>
            </a:xfrm>
            <a:prstGeom prst="line">
              <a:avLst/>
            </a:prstGeom>
            <a:noFill/>
            <a:ln w="57150">
              <a:solidFill>
                <a:srgbClr val="AD0D1B"/>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86" name="Rectangle 34"/>
            <p:cNvSpPr>
              <a:spLocks noChangeArrowheads="1"/>
            </p:cNvSpPr>
            <p:nvPr/>
          </p:nvSpPr>
          <p:spPr bwMode="auto">
            <a:xfrm>
              <a:off x="2691" y="785"/>
              <a:ext cx="13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i="1">
                  <a:solidFill>
                    <a:srgbClr val="000000"/>
                  </a:solidFill>
                  <a:latin typeface="Arial" panose="020B0604020202020204" pitchFamily="34" charset="0"/>
                </a:rPr>
                <a:t>S</a:t>
              </a:r>
              <a:r>
                <a:rPr lang="en-US" altLang="en-US" sz="1600" baseline="-25000">
                  <a:solidFill>
                    <a:srgbClr val="000000"/>
                  </a:solidFill>
                  <a:latin typeface="Arial" panose="020B0604020202020204" pitchFamily="34" charset="0"/>
                </a:rPr>
                <a:t>2</a:t>
              </a:r>
              <a:endParaRPr lang="en-US" altLang="en-US" sz="2400">
                <a:latin typeface="Times New Roman" panose="02020603050405020304" pitchFamily="18" charset="0"/>
              </a:endParaRPr>
            </a:p>
          </p:txBody>
        </p:sp>
      </p:grpSp>
      <p:grpSp>
        <p:nvGrpSpPr>
          <p:cNvPr id="4" name="Group 35"/>
          <p:cNvGrpSpPr>
            <a:grpSpLocks/>
          </p:cNvGrpSpPr>
          <p:nvPr/>
        </p:nvGrpSpPr>
        <p:grpSpPr bwMode="auto">
          <a:xfrm>
            <a:off x="2009776" y="2573338"/>
            <a:ext cx="1662113" cy="1801812"/>
            <a:chOff x="306" y="1621"/>
            <a:chExt cx="1047" cy="1135"/>
          </a:xfrm>
        </p:grpSpPr>
        <p:sp>
          <p:nvSpPr>
            <p:cNvPr id="39977" name="Line 36"/>
            <p:cNvSpPr>
              <a:spLocks noChangeShapeType="1"/>
            </p:cNvSpPr>
            <p:nvPr/>
          </p:nvSpPr>
          <p:spPr bwMode="auto">
            <a:xfrm flipH="1">
              <a:off x="806" y="1621"/>
              <a:ext cx="428" cy="43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78" name="Rectangle 37"/>
            <p:cNvSpPr>
              <a:spLocks noChangeArrowheads="1"/>
            </p:cNvSpPr>
            <p:nvPr/>
          </p:nvSpPr>
          <p:spPr bwMode="auto">
            <a:xfrm>
              <a:off x="306" y="2028"/>
              <a:ext cx="1047" cy="728"/>
            </a:xfrm>
            <a:prstGeom prst="rect">
              <a:avLst/>
            </a:prstGeom>
            <a:solidFill>
              <a:srgbClr val="E1E5E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9979" name="Rectangle 38"/>
            <p:cNvSpPr>
              <a:spLocks noChangeArrowheads="1"/>
            </p:cNvSpPr>
            <p:nvPr/>
          </p:nvSpPr>
          <p:spPr bwMode="auto">
            <a:xfrm>
              <a:off x="338" y="2086"/>
              <a:ext cx="14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2. </a:t>
              </a:r>
              <a:endParaRPr lang="en-US" altLang="en-US" sz="2400">
                <a:latin typeface="Times New Roman" panose="02020603050405020304" pitchFamily="18" charset="0"/>
              </a:endParaRPr>
            </a:p>
          </p:txBody>
        </p:sp>
        <p:sp>
          <p:nvSpPr>
            <p:cNvPr id="39980" name="Rectangle 39"/>
            <p:cNvSpPr>
              <a:spLocks noChangeArrowheads="1"/>
            </p:cNvSpPr>
            <p:nvPr/>
          </p:nvSpPr>
          <p:spPr bwMode="auto">
            <a:xfrm>
              <a:off x="482" y="2086"/>
              <a:ext cx="5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 . . which</a:t>
              </a:r>
              <a:endParaRPr lang="en-US" altLang="en-US" sz="2400">
                <a:latin typeface="Times New Roman" panose="02020603050405020304" pitchFamily="18" charset="0"/>
              </a:endParaRPr>
            </a:p>
          </p:txBody>
        </p:sp>
        <p:sp>
          <p:nvSpPr>
            <p:cNvPr id="39981" name="Rectangle 40"/>
            <p:cNvSpPr>
              <a:spLocks noChangeArrowheads="1"/>
            </p:cNvSpPr>
            <p:nvPr/>
          </p:nvSpPr>
          <p:spPr bwMode="auto">
            <a:xfrm>
              <a:off x="338" y="2245"/>
              <a:ext cx="56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raises the</a:t>
              </a:r>
              <a:endParaRPr lang="en-US" altLang="en-US" sz="2400">
                <a:latin typeface="Times New Roman" panose="02020603050405020304" pitchFamily="18" charset="0"/>
              </a:endParaRPr>
            </a:p>
          </p:txBody>
        </p:sp>
        <p:sp>
          <p:nvSpPr>
            <p:cNvPr id="39982" name="Rectangle 41"/>
            <p:cNvSpPr>
              <a:spLocks noChangeArrowheads="1"/>
            </p:cNvSpPr>
            <p:nvPr/>
          </p:nvSpPr>
          <p:spPr bwMode="auto">
            <a:xfrm>
              <a:off x="338" y="2405"/>
              <a:ext cx="62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equilibrium</a:t>
              </a:r>
              <a:endParaRPr lang="en-US" altLang="en-US" sz="2400">
                <a:latin typeface="Times New Roman" panose="02020603050405020304" pitchFamily="18" charset="0"/>
              </a:endParaRPr>
            </a:p>
          </p:txBody>
        </p:sp>
        <p:sp>
          <p:nvSpPr>
            <p:cNvPr id="39983" name="Rectangle 42"/>
            <p:cNvSpPr>
              <a:spLocks noChangeArrowheads="1"/>
            </p:cNvSpPr>
            <p:nvPr/>
          </p:nvSpPr>
          <p:spPr bwMode="auto">
            <a:xfrm>
              <a:off x="338" y="2564"/>
              <a:ext cx="61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interest rat</a:t>
              </a:r>
              <a:endParaRPr lang="en-US" altLang="en-US" sz="2400">
                <a:latin typeface="Times New Roman" panose="02020603050405020304" pitchFamily="18" charset="0"/>
              </a:endParaRPr>
            </a:p>
          </p:txBody>
        </p:sp>
        <p:sp>
          <p:nvSpPr>
            <p:cNvPr id="39984" name="Rectangle 43"/>
            <p:cNvSpPr>
              <a:spLocks noChangeArrowheads="1"/>
            </p:cNvSpPr>
            <p:nvPr/>
          </p:nvSpPr>
          <p:spPr bwMode="auto">
            <a:xfrm>
              <a:off x="940" y="2564"/>
              <a:ext cx="29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e . . .</a:t>
              </a:r>
              <a:endParaRPr lang="en-US" altLang="en-US" sz="2400">
                <a:latin typeface="Times New Roman" panose="02020603050405020304" pitchFamily="18" charset="0"/>
              </a:endParaRPr>
            </a:p>
          </p:txBody>
        </p:sp>
      </p:grpSp>
      <p:grpSp>
        <p:nvGrpSpPr>
          <p:cNvPr id="5" name="Group 44"/>
          <p:cNvGrpSpPr>
            <a:grpSpLocks/>
          </p:cNvGrpSpPr>
          <p:nvPr/>
        </p:nvGrpSpPr>
        <p:grpSpPr bwMode="auto">
          <a:xfrm>
            <a:off x="4502151" y="1347789"/>
            <a:ext cx="3489325" cy="3425825"/>
            <a:chOff x="1876" y="849"/>
            <a:chExt cx="2198" cy="2158"/>
          </a:xfrm>
        </p:grpSpPr>
        <p:sp>
          <p:nvSpPr>
            <p:cNvPr id="39974" name="Line 45"/>
            <p:cNvSpPr>
              <a:spLocks noChangeShapeType="1"/>
            </p:cNvSpPr>
            <p:nvPr/>
          </p:nvSpPr>
          <p:spPr bwMode="auto">
            <a:xfrm flipV="1">
              <a:off x="1876" y="940"/>
              <a:ext cx="1583" cy="2067"/>
            </a:xfrm>
            <a:prstGeom prst="line">
              <a:avLst/>
            </a:prstGeom>
            <a:noFill/>
            <a:ln w="57150">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75" name="Rectangle 46"/>
            <p:cNvSpPr>
              <a:spLocks noChangeArrowheads="1"/>
            </p:cNvSpPr>
            <p:nvPr/>
          </p:nvSpPr>
          <p:spPr bwMode="auto">
            <a:xfrm>
              <a:off x="3477" y="849"/>
              <a:ext cx="45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Supply, </a:t>
              </a:r>
              <a:endParaRPr lang="en-US" altLang="en-US" sz="2400">
                <a:latin typeface="Times New Roman" panose="02020603050405020304" pitchFamily="18" charset="0"/>
              </a:endParaRPr>
            </a:p>
          </p:txBody>
        </p:sp>
        <p:sp>
          <p:nvSpPr>
            <p:cNvPr id="39976" name="Rectangle 47"/>
            <p:cNvSpPr>
              <a:spLocks noChangeArrowheads="1"/>
            </p:cNvSpPr>
            <p:nvPr/>
          </p:nvSpPr>
          <p:spPr bwMode="auto">
            <a:xfrm>
              <a:off x="3940" y="849"/>
              <a:ext cx="13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i="1">
                  <a:solidFill>
                    <a:srgbClr val="000000"/>
                  </a:solidFill>
                  <a:latin typeface="Arial" panose="020B0604020202020204" pitchFamily="34" charset="0"/>
                </a:rPr>
                <a:t>S</a:t>
              </a:r>
              <a:r>
                <a:rPr lang="en-US" altLang="en-US" sz="1600" baseline="-25000">
                  <a:solidFill>
                    <a:srgbClr val="000000"/>
                  </a:solidFill>
                  <a:latin typeface="Arial" panose="020B0604020202020204" pitchFamily="34" charset="0"/>
                </a:rPr>
                <a:t>1</a:t>
              </a:r>
              <a:endParaRPr lang="en-US" altLang="en-US" sz="2400">
                <a:latin typeface="Times New Roman" panose="02020603050405020304" pitchFamily="18" charset="0"/>
              </a:endParaRPr>
            </a:p>
          </p:txBody>
        </p:sp>
      </p:grpSp>
      <p:grpSp>
        <p:nvGrpSpPr>
          <p:cNvPr id="6" name="Group 48"/>
          <p:cNvGrpSpPr>
            <a:grpSpLocks/>
          </p:cNvGrpSpPr>
          <p:nvPr/>
        </p:nvGrpSpPr>
        <p:grpSpPr bwMode="auto">
          <a:xfrm>
            <a:off x="4332288" y="1682751"/>
            <a:ext cx="4252912" cy="2417763"/>
            <a:chOff x="1769" y="1060"/>
            <a:chExt cx="2679" cy="1523"/>
          </a:xfrm>
        </p:grpSpPr>
        <p:sp>
          <p:nvSpPr>
            <p:cNvPr id="39972" name="Line 49"/>
            <p:cNvSpPr>
              <a:spLocks noChangeShapeType="1"/>
            </p:cNvSpPr>
            <p:nvPr/>
          </p:nvSpPr>
          <p:spPr bwMode="auto">
            <a:xfrm flipH="1" flipV="1">
              <a:off x="1769" y="1060"/>
              <a:ext cx="2165" cy="1433"/>
            </a:xfrm>
            <a:prstGeom prst="line">
              <a:avLst/>
            </a:prstGeom>
            <a:noFill/>
            <a:ln w="57150">
              <a:solidFill>
                <a:srgbClr val="003F95"/>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73" name="Rectangle 50"/>
            <p:cNvSpPr>
              <a:spLocks noChangeArrowheads="1"/>
            </p:cNvSpPr>
            <p:nvPr/>
          </p:nvSpPr>
          <p:spPr bwMode="auto">
            <a:xfrm>
              <a:off x="3960" y="2428"/>
              <a:ext cx="48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Demand</a:t>
              </a:r>
              <a:endParaRPr lang="en-US" altLang="en-US" sz="2400">
                <a:latin typeface="Times New Roman" panose="02020603050405020304" pitchFamily="18" charset="0"/>
              </a:endParaRPr>
            </a:p>
          </p:txBody>
        </p:sp>
      </p:grpSp>
      <p:grpSp>
        <p:nvGrpSpPr>
          <p:cNvPr id="7" name="Group 51"/>
          <p:cNvGrpSpPr>
            <a:grpSpLocks/>
          </p:cNvGrpSpPr>
          <p:nvPr/>
        </p:nvGrpSpPr>
        <p:grpSpPr bwMode="auto">
          <a:xfrm>
            <a:off x="3378201" y="2697164"/>
            <a:ext cx="3203575" cy="2835275"/>
            <a:chOff x="1168" y="1699"/>
            <a:chExt cx="2018" cy="1786"/>
          </a:xfrm>
        </p:grpSpPr>
        <p:sp>
          <p:nvSpPr>
            <p:cNvPr id="39968" name="Freeform 52"/>
            <p:cNvSpPr>
              <a:spLocks/>
            </p:cNvSpPr>
            <p:nvPr/>
          </p:nvSpPr>
          <p:spPr bwMode="auto">
            <a:xfrm>
              <a:off x="1436" y="1765"/>
              <a:ext cx="1392" cy="1529"/>
            </a:xfrm>
            <a:custGeom>
              <a:avLst/>
              <a:gdLst>
                <a:gd name="T0" fmla="*/ 1392 w 1392"/>
                <a:gd name="T1" fmla="*/ 1529 h 1529"/>
                <a:gd name="T2" fmla="*/ 1392 w 1392"/>
                <a:gd name="T3" fmla="*/ 0 h 1529"/>
                <a:gd name="T4" fmla="*/ 0 w 1392"/>
                <a:gd name="T5" fmla="*/ 0 h 1529"/>
                <a:gd name="T6" fmla="*/ 0 60000 65536"/>
                <a:gd name="T7" fmla="*/ 0 60000 65536"/>
                <a:gd name="T8" fmla="*/ 0 60000 65536"/>
                <a:gd name="T9" fmla="*/ 0 w 1392"/>
                <a:gd name="T10" fmla="*/ 0 h 1529"/>
                <a:gd name="T11" fmla="*/ 1392 w 1392"/>
                <a:gd name="T12" fmla="*/ 1529 h 1529"/>
              </a:gdLst>
              <a:ahLst/>
              <a:cxnLst>
                <a:cxn ang="T6">
                  <a:pos x="T0" y="T1"/>
                </a:cxn>
                <a:cxn ang="T7">
                  <a:pos x="T2" y="T3"/>
                </a:cxn>
                <a:cxn ang="T8">
                  <a:pos x="T4" y="T5"/>
                </a:cxn>
              </a:cxnLst>
              <a:rect l="T9" t="T10" r="T11" b="T12"/>
              <a:pathLst>
                <a:path w="1392" h="1529">
                  <a:moveTo>
                    <a:pt x="1392" y="1529"/>
                  </a:moveTo>
                  <a:lnTo>
                    <a:pt x="1392" y="0"/>
                  </a:lnTo>
                  <a:lnTo>
                    <a:pt x="0" y="0"/>
                  </a:lnTo>
                </a:path>
              </a:pathLst>
            </a:custGeom>
            <a:noFill/>
            <a:ln w="19050">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969" name="Oval 53"/>
            <p:cNvSpPr>
              <a:spLocks noChangeArrowheads="1"/>
            </p:cNvSpPr>
            <p:nvPr/>
          </p:nvSpPr>
          <p:spPr bwMode="auto">
            <a:xfrm>
              <a:off x="2792" y="1729"/>
              <a:ext cx="72" cy="7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9970" name="Rectangle 54"/>
            <p:cNvSpPr>
              <a:spLocks noChangeArrowheads="1"/>
            </p:cNvSpPr>
            <p:nvPr/>
          </p:nvSpPr>
          <p:spPr bwMode="auto">
            <a:xfrm>
              <a:off x="2791" y="3330"/>
              <a:ext cx="39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$1,200</a:t>
              </a:r>
              <a:endParaRPr lang="en-US" altLang="en-US" sz="2400">
                <a:latin typeface="Times New Roman" panose="02020603050405020304" pitchFamily="18" charset="0"/>
              </a:endParaRPr>
            </a:p>
          </p:txBody>
        </p:sp>
        <p:sp>
          <p:nvSpPr>
            <p:cNvPr id="39971" name="Rectangle 55"/>
            <p:cNvSpPr>
              <a:spLocks noChangeArrowheads="1"/>
            </p:cNvSpPr>
            <p:nvPr/>
          </p:nvSpPr>
          <p:spPr bwMode="auto">
            <a:xfrm>
              <a:off x="1168" y="1699"/>
              <a:ext cx="18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5%</a:t>
              </a:r>
              <a:endParaRPr lang="en-US" altLang="en-US" sz="2400">
                <a:latin typeface="Times New Roman" panose="02020603050405020304" pitchFamily="18" charset="0"/>
              </a:endParaRPr>
            </a:p>
          </p:txBody>
        </p:sp>
      </p:grpSp>
      <p:grpSp>
        <p:nvGrpSpPr>
          <p:cNvPr id="8" name="Group 56"/>
          <p:cNvGrpSpPr>
            <a:grpSpLocks/>
          </p:cNvGrpSpPr>
          <p:nvPr/>
        </p:nvGrpSpPr>
        <p:grpSpPr bwMode="auto">
          <a:xfrm>
            <a:off x="3378200" y="2209800"/>
            <a:ext cx="1955800" cy="3322638"/>
            <a:chOff x="1168" y="1392"/>
            <a:chExt cx="1232" cy="2093"/>
          </a:xfrm>
        </p:grpSpPr>
        <p:grpSp>
          <p:nvGrpSpPr>
            <p:cNvPr id="39963" name="Group 57"/>
            <p:cNvGrpSpPr>
              <a:grpSpLocks/>
            </p:cNvGrpSpPr>
            <p:nvPr/>
          </p:nvGrpSpPr>
          <p:grpSpPr bwMode="auto">
            <a:xfrm>
              <a:off x="1424" y="1418"/>
              <a:ext cx="976" cy="1876"/>
              <a:chOff x="1424" y="1418"/>
              <a:chExt cx="976" cy="1876"/>
            </a:xfrm>
          </p:grpSpPr>
          <p:sp>
            <p:nvSpPr>
              <p:cNvPr id="39966" name="Freeform 58"/>
              <p:cNvSpPr>
                <a:spLocks/>
              </p:cNvSpPr>
              <p:nvPr/>
            </p:nvSpPr>
            <p:spPr bwMode="auto">
              <a:xfrm>
                <a:off x="1424" y="1454"/>
                <a:ext cx="940" cy="1840"/>
              </a:xfrm>
              <a:custGeom>
                <a:avLst/>
                <a:gdLst>
                  <a:gd name="T0" fmla="*/ 940 w 940"/>
                  <a:gd name="T1" fmla="*/ 1840 h 1840"/>
                  <a:gd name="T2" fmla="*/ 940 w 940"/>
                  <a:gd name="T3" fmla="*/ 0 h 1840"/>
                  <a:gd name="T4" fmla="*/ 0 w 940"/>
                  <a:gd name="T5" fmla="*/ 0 h 1840"/>
                  <a:gd name="T6" fmla="*/ 0 60000 65536"/>
                  <a:gd name="T7" fmla="*/ 0 60000 65536"/>
                  <a:gd name="T8" fmla="*/ 0 60000 65536"/>
                  <a:gd name="T9" fmla="*/ 0 w 940"/>
                  <a:gd name="T10" fmla="*/ 0 h 1840"/>
                  <a:gd name="T11" fmla="*/ 940 w 940"/>
                  <a:gd name="T12" fmla="*/ 1840 h 1840"/>
                </a:gdLst>
                <a:ahLst/>
                <a:cxnLst>
                  <a:cxn ang="T6">
                    <a:pos x="T0" y="T1"/>
                  </a:cxn>
                  <a:cxn ang="T7">
                    <a:pos x="T2" y="T3"/>
                  </a:cxn>
                  <a:cxn ang="T8">
                    <a:pos x="T4" y="T5"/>
                  </a:cxn>
                </a:cxnLst>
                <a:rect l="T9" t="T10" r="T11" b="T12"/>
                <a:pathLst>
                  <a:path w="940" h="1840">
                    <a:moveTo>
                      <a:pt x="940" y="1840"/>
                    </a:moveTo>
                    <a:lnTo>
                      <a:pt x="940" y="0"/>
                    </a:lnTo>
                    <a:lnTo>
                      <a:pt x="0" y="0"/>
                    </a:lnTo>
                  </a:path>
                </a:pathLst>
              </a:custGeom>
              <a:noFill/>
              <a:ln w="19050">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967" name="Oval 59"/>
              <p:cNvSpPr>
                <a:spLocks noChangeArrowheads="1"/>
              </p:cNvSpPr>
              <p:nvPr/>
            </p:nvSpPr>
            <p:spPr bwMode="auto">
              <a:xfrm>
                <a:off x="2328" y="1418"/>
                <a:ext cx="72" cy="7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Times New Roman" panose="02020603050405020304" pitchFamily="18" charset="0"/>
                </a:endParaRPr>
              </a:p>
            </p:txBody>
          </p:sp>
        </p:grpSp>
        <p:sp>
          <p:nvSpPr>
            <p:cNvPr id="39964" name="Rectangle 60"/>
            <p:cNvSpPr>
              <a:spLocks noChangeArrowheads="1"/>
            </p:cNvSpPr>
            <p:nvPr/>
          </p:nvSpPr>
          <p:spPr bwMode="auto">
            <a:xfrm>
              <a:off x="2077" y="3330"/>
              <a:ext cx="28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$800</a:t>
              </a:r>
              <a:endParaRPr lang="en-US" altLang="en-US" sz="2400">
                <a:latin typeface="Times New Roman" panose="02020603050405020304" pitchFamily="18" charset="0"/>
              </a:endParaRPr>
            </a:p>
          </p:txBody>
        </p:sp>
        <p:sp>
          <p:nvSpPr>
            <p:cNvPr id="39965" name="Rectangle 61"/>
            <p:cNvSpPr>
              <a:spLocks noChangeArrowheads="1"/>
            </p:cNvSpPr>
            <p:nvPr/>
          </p:nvSpPr>
          <p:spPr bwMode="auto">
            <a:xfrm>
              <a:off x="1168" y="1392"/>
              <a:ext cx="18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6%</a:t>
              </a:r>
              <a:endParaRPr lang="en-US" altLang="en-US" sz="2400">
                <a:latin typeface="Times New Roman" panose="02020603050405020304" pitchFamily="18" charset="0"/>
              </a:endParaRPr>
            </a:p>
          </p:txBody>
        </p:sp>
      </p:grpSp>
      <p:grpSp>
        <p:nvGrpSpPr>
          <p:cNvPr id="10" name="Group 62"/>
          <p:cNvGrpSpPr>
            <a:grpSpLocks/>
          </p:cNvGrpSpPr>
          <p:nvPr/>
        </p:nvGrpSpPr>
        <p:grpSpPr bwMode="auto">
          <a:xfrm>
            <a:off x="6145214" y="2005014"/>
            <a:ext cx="2890837" cy="1157287"/>
            <a:chOff x="2911" y="1263"/>
            <a:chExt cx="1821" cy="729"/>
          </a:xfrm>
        </p:grpSpPr>
        <p:sp>
          <p:nvSpPr>
            <p:cNvPr id="39956" name="Line 63"/>
            <p:cNvSpPr>
              <a:spLocks noChangeShapeType="1"/>
            </p:cNvSpPr>
            <p:nvPr/>
          </p:nvSpPr>
          <p:spPr bwMode="auto">
            <a:xfrm flipH="1" flipV="1">
              <a:off x="2911" y="1263"/>
              <a:ext cx="714" cy="37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7" name="Rectangle 64"/>
            <p:cNvSpPr>
              <a:spLocks noChangeArrowheads="1"/>
            </p:cNvSpPr>
            <p:nvPr/>
          </p:nvSpPr>
          <p:spPr bwMode="auto">
            <a:xfrm>
              <a:off x="3578" y="1275"/>
              <a:ext cx="1154" cy="717"/>
            </a:xfrm>
            <a:prstGeom prst="rect">
              <a:avLst/>
            </a:prstGeom>
            <a:solidFill>
              <a:srgbClr val="E1E5E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39958" name="Rectangle 65"/>
            <p:cNvSpPr>
              <a:spLocks noChangeArrowheads="1"/>
            </p:cNvSpPr>
            <p:nvPr/>
          </p:nvSpPr>
          <p:spPr bwMode="auto">
            <a:xfrm>
              <a:off x="3637" y="1324"/>
              <a:ext cx="102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1. A budget deficit</a:t>
              </a:r>
              <a:endParaRPr lang="en-US" altLang="en-US" sz="2400">
                <a:latin typeface="Times New Roman" panose="02020603050405020304" pitchFamily="18" charset="0"/>
              </a:endParaRPr>
            </a:p>
          </p:txBody>
        </p:sp>
        <p:sp>
          <p:nvSpPr>
            <p:cNvPr id="39959" name="Rectangle 66"/>
            <p:cNvSpPr>
              <a:spLocks noChangeArrowheads="1"/>
            </p:cNvSpPr>
            <p:nvPr/>
          </p:nvSpPr>
          <p:spPr bwMode="auto">
            <a:xfrm>
              <a:off x="3637" y="1483"/>
              <a:ext cx="81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decreases the</a:t>
              </a:r>
              <a:endParaRPr lang="en-US" altLang="en-US" sz="2400">
                <a:latin typeface="Times New Roman" panose="02020603050405020304" pitchFamily="18" charset="0"/>
              </a:endParaRPr>
            </a:p>
          </p:txBody>
        </p:sp>
        <p:sp>
          <p:nvSpPr>
            <p:cNvPr id="39960" name="Rectangle 67"/>
            <p:cNvSpPr>
              <a:spLocks noChangeArrowheads="1"/>
            </p:cNvSpPr>
            <p:nvPr/>
          </p:nvSpPr>
          <p:spPr bwMode="auto">
            <a:xfrm>
              <a:off x="3637" y="1643"/>
              <a:ext cx="104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supply of loanable</a:t>
              </a:r>
              <a:endParaRPr lang="en-US" altLang="en-US" sz="2400">
                <a:latin typeface="Times New Roman" panose="02020603050405020304" pitchFamily="18" charset="0"/>
              </a:endParaRPr>
            </a:p>
          </p:txBody>
        </p:sp>
        <p:sp>
          <p:nvSpPr>
            <p:cNvPr id="39961" name="Rectangle 68"/>
            <p:cNvSpPr>
              <a:spLocks noChangeArrowheads="1"/>
            </p:cNvSpPr>
            <p:nvPr/>
          </p:nvSpPr>
          <p:spPr bwMode="auto">
            <a:xfrm>
              <a:off x="3637" y="1802"/>
              <a:ext cx="25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fund</a:t>
              </a:r>
              <a:endParaRPr lang="en-US" altLang="en-US" sz="2400">
                <a:latin typeface="Times New Roman" panose="02020603050405020304" pitchFamily="18" charset="0"/>
              </a:endParaRPr>
            </a:p>
          </p:txBody>
        </p:sp>
        <p:sp>
          <p:nvSpPr>
            <p:cNvPr id="39962" name="Rectangle 69"/>
            <p:cNvSpPr>
              <a:spLocks noChangeArrowheads="1"/>
            </p:cNvSpPr>
            <p:nvPr/>
          </p:nvSpPr>
          <p:spPr bwMode="auto">
            <a:xfrm>
              <a:off x="3884" y="1802"/>
              <a:ext cx="28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600">
                  <a:solidFill>
                    <a:srgbClr val="000000"/>
                  </a:solidFill>
                  <a:latin typeface="Arial" panose="020B0604020202020204" pitchFamily="34" charset="0"/>
                </a:rPr>
                <a:t>s . . .</a:t>
              </a:r>
              <a:endParaRPr lang="en-US" altLang="en-US" sz="2400">
                <a:latin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upRigh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Right)">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trips(upRight)">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nodeType="clickEffect">
                                  <p:stCondLst>
                                    <p:cond delay="0"/>
                                  </p:stCondLst>
                                  <p:childTnLst>
                                    <p:set>
                                      <p:cBhvr>
                                        <p:cTn id="21" dur="1" fill="hold">
                                          <p:stCondLst>
                                            <p:cond delay="0"/>
                                          </p:stCondLst>
                                        </p:cTn>
                                        <p:tgtEl>
                                          <p:spTgt spid="101394"/>
                                        </p:tgtEl>
                                        <p:attrNameLst>
                                          <p:attrName>style.visibility</p:attrName>
                                        </p:attrNameLst>
                                      </p:cBhvr>
                                      <p:to>
                                        <p:strVal val="visible"/>
                                      </p:to>
                                    </p:set>
                                    <p:animEffect transition="in" filter="wipe(right)">
                                      <p:cBhvr>
                                        <p:cTn id="22" dur="500"/>
                                        <p:tgtEl>
                                          <p:spTgt spid="10139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3"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strips(upRight)">
                                      <p:cBhvr>
                                        <p:cTn id="32" dur="500"/>
                                        <p:tgtEl>
                                          <p:spTgt spid="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288" fill="hold" nodeType="clickEffect">
                                  <p:stCondLst>
                                    <p:cond delay="0"/>
                                  </p:stCondLst>
                                  <p:childTnLst>
                                    <p:set>
                                      <p:cBhvr>
                                        <p:cTn id="36" dur="1" fill="hold">
                                          <p:stCondLst>
                                            <p:cond delay="0"/>
                                          </p:stCondLst>
                                        </p:cTn>
                                        <p:tgtEl>
                                          <p:spTgt spid="101395"/>
                                        </p:tgtEl>
                                        <p:attrNameLst>
                                          <p:attrName>style.visibility</p:attrName>
                                        </p:attrNameLst>
                                      </p:cBhvr>
                                      <p:to>
                                        <p:strVal val="visible"/>
                                      </p:to>
                                    </p:set>
                                    <p:anim calcmode="lin" valueType="num">
                                      <p:cBhvr>
                                        <p:cTn id="37" dur="500" fill="hold"/>
                                        <p:tgtEl>
                                          <p:spTgt spid="101395"/>
                                        </p:tgtEl>
                                        <p:attrNameLst>
                                          <p:attrName>ppt_w</p:attrName>
                                        </p:attrNameLst>
                                      </p:cBhvr>
                                      <p:tavLst>
                                        <p:tav tm="0">
                                          <p:val>
                                            <p:strVal val="4/3*#ppt_w"/>
                                          </p:val>
                                        </p:tav>
                                        <p:tav tm="100000">
                                          <p:val>
                                            <p:strVal val="#ppt_w"/>
                                          </p:val>
                                        </p:tav>
                                      </p:tavLst>
                                    </p:anim>
                                    <p:anim calcmode="lin" valueType="num">
                                      <p:cBhvr>
                                        <p:cTn id="38" dur="500" fill="hold"/>
                                        <p:tgtEl>
                                          <p:spTgt spid="101395"/>
                                        </p:tgtEl>
                                        <p:attrNameLst>
                                          <p:attrName>ppt_h</p:attrName>
                                        </p:attrNameLst>
                                      </p:cBhvr>
                                      <p:tavLst>
                                        <p:tav tm="0">
                                          <p:val>
                                            <p:strVal val="4/3*#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8" presetClass="entr" presetSubtype="3"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strips(upRight)">
                                      <p:cBhvr>
                                        <p:cTn id="43" dur="500"/>
                                        <p:tgtEl>
                                          <p:spTgt spid="8"/>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1" fill="hold" nodeType="click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wipe(up)">
                                      <p:cBhvr>
                                        <p:cTn id="48" dur="500"/>
                                        <p:tgtEl>
                                          <p:spTgt spid="4"/>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3" presetClass="entr" presetSubtype="288" fill="hold" nodeType="clickEffect">
                                  <p:stCondLst>
                                    <p:cond delay="0"/>
                                  </p:stCondLst>
                                  <p:childTnLst>
                                    <p:set>
                                      <p:cBhvr>
                                        <p:cTn id="52" dur="1" fill="hold">
                                          <p:stCondLst>
                                            <p:cond delay="0"/>
                                          </p:stCondLst>
                                        </p:cTn>
                                        <p:tgtEl>
                                          <p:spTgt spid="101393"/>
                                        </p:tgtEl>
                                        <p:attrNameLst>
                                          <p:attrName>style.visibility</p:attrName>
                                        </p:attrNameLst>
                                      </p:cBhvr>
                                      <p:to>
                                        <p:strVal val="visible"/>
                                      </p:to>
                                    </p:set>
                                    <p:anim calcmode="lin" valueType="num">
                                      <p:cBhvr>
                                        <p:cTn id="53" dur="500" fill="hold"/>
                                        <p:tgtEl>
                                          <p:spTgt spid="101393"/>
                                        </p:tgtEl>
                                        <p:attrNameLst>
                                          <p:attrName>ppt_w</p:attrName>
                                        </p:attrNameLst>
                                      </p:cBhvr>
                                      <p:tavLst>
                                        <p:tav tm="0">
                                          <p:val>
                                            <p:strVal val="4/3*#ppt_w"/>
                                          </p:val>
                                        </p:tav>
                                        <p:tav tm="100000">
                                          <p:val>
                                            <p:strVal val="#ppt_w"/>
                                          </p:val>
                                        </p:tav>
                                      </p:tavLst>
                                    </p:anim>
                                    <p:anim calcmode="lin" valueType="num">
                                      <p:cBhvr>
                                        <p:cTn id="54" dur="500" fill="hold"/>
                                        <p:tgtEl>
                                          <p:spTgt spid="101393"/>
                                        </p:tgtEl>
                                        <p:attrNameLst>
                                          <p:attrName>ppt_h</p:attrName>
                                        </p:attrNameLst>
                                      </p:cBhvr>
                                      <p:tavLst>
                                        <p:tav tm="0">
                                          <p:val>
                                            <p:strVal val="4/3*#ppt_h"/>
                                          </p:val>
                                        </p:tav>
                                        <p:tav tm="100000">
                                          <p:val>
                                            <p:strVal val="#ppt_h"/>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1" fill="hold" nodeType="clickEffect">
                                  <p:stCondLst>
                                    <p:cond delay="0"/>
                                  </p:stCondLst>
                                  <p:childTnLst>
                                    <p:set>
                                      <p:cBhvr>
                                        <p:cTn id="58" dur="1" fill="hold">
                                          <p:stCondLst>
                                            <p:cond delay="0"/>
                                          </p:stCondLst>
                                        </p:cTn>
                                        <p:tgtEl>
                                          <p:spTgt spid="2"/>
                                        </p:tgtEl>
                                        <p:attrNameLst>
                                          <p:attrName>style.visibility</p:attrName>
                                        </p:attrNameLst>
                                      </p:cBhvr>
                                      <p:to>
                                        <p:strVal val="visible"/>
                                      </p:to>
                                    </p:set>
                                    <p:animEffect transition="in" filter="wipe(up)">
                                      <p:cBhvr>
                                        <p:cTn id="5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smtClean="0"/>
              <a:t>Policy 3: Government Budget Deficits and Surpluses</a:t>
            </a:r>
          </a:p>
        </p:txBody>
      </p:sp>
      <p:sp>
        <p:nvSpPr>
          <p:cNvPr id="40963" name="Rectangle 3"/>
          <p:cNvSpPr>
            <a:spLocks noGrp="1" noChangeArrowheads="1"/>
          </p:cNvSpPr>
          <p:nvPr>
            <p:ph idx="1"/>
          </p:nvPr>
        </p:nvSpPr>
        <p:spPr/>
        <p:txBody>
          <a:bodyPr/>
          <a:lstStyle/>
          <a:p>
            <a:pPr eaLnBrk="1" hangingPunct="1"/>
            <a:r>
              <a:rPr lang="en-US" altLang="en-US" dirty="0" smtClean="0"/>
              <a:t>Conversely, an increase in the budget surplus </a:t>
            </a:r>
            <a:r>
              <a:rPr lang="en-US" altLang="en-US" i="1" dirty="0" smtClean="0"/>
              <a:t>increases</a:t>
            </a:r>
            <a:r>
              <a:rPr lang="en-US" altLang="en-US" dirty="0" smtClean="0"/>
              <a:t> the supply of loanable funds, </a:t>
            </a:r>
            <a:r>
              <a:rPr lang="en-US" altLang="en-US" i="1" dirty="0" smtClean="0"/>
              <a:t>reduces</a:t>
            </a:r>
            <a:r>
              <a:rPr lang="en-US" altLang="en-US" dirty="0" smtClean="0"/>
              <a:t> the interest rate, and </a:t>
            </a:r>
            <a:r>
              <a:rPr lang="en-US" altLang="en-US" i="1" dirty="0" smtClean="0"/>
              <a:t>increases</a:t>
            </a:r>
            <a:r>
              <a:rPr lang="en-US" altLang="en-US" dirty="0" smtClean="0"/>
              <a:t> the quantity of saving and investment.</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Should a government use its policy tools to affect saving and investment?</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221859808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sz="3200"/>
              <a:t>Should a Nation’s Government Try to Change Its Levels of Saving and Investment?</a:t>
            </a:r>
          </a:p>
        </p:txBody>
      </p:sp>
      <p:sp>
        <p:nvSpPr>
          <p:cNvPr id="41987" name="Rectangle 3"/>
          <p:cNvSpPr>
            <a:spLocks noGrp="1" noChangeArrowheads="1"/>
          </p:cNvSpPr>
          <p:nvPr>
            <p:ph idx="1"/>
          </p:nvPr>
        </p:nvSpPr>
        <p:spPr/>
        <p:txBody>
          <a:bodyPr/>
          <a:lstStyle/>
          <a:p>
            <a:pPr eaLnBrk="1" hangingPunct="1"/>
            <a:r>
              <a:rPr lang="en-US" altLang="en-US" b="1" dirty="0" smtClean="0"/>
              <a:t>There’s no clear answer</a:t>
            </a:r>
          </a:p>
          <a:p>
            <a:pPr eaLnBrk="1" hangingPunct="1"/>
            <a:r>
              <a:rPr lang="en-US" altLang="en-US" dirty="0" smtClean="0"/>
              <a:t>More saving and investment is not always good for us. </a:t>
            </a:r>
          </a:p>
          <a:p>
            <a:pPr lvl="1" eaLnBrk="1" hangingPunct="1"/>
            <a:r>
              <a:rPr lang="en-US" altLang="en-US" dirty="0" smtClean="0"/>
              <a:t>While the future is important, so is the present. </a:t>
            </a:r>
          </a:p>
          <a:p>
            <a:pPr lvl="1" eaLnBrk="1" hangingPunct="1"/>
            <a:r>
              <a:rPr lang="en-US" altLang="en-US" dirty="0" smtClean="0"/>
              <a:t>While saving and investment improve our future standard of living, they reduce our current standard of living</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sz="3200"/>
              <a:t>Should a Nation’s Government Try to Change Its Levels of Saving and Investment?</a:t>
            </a:r>
          </a:p>
        </p:txBody>
      </p:sp>
      <p:sp>
        <p:nvSpPr>
          <p:cNvPr id="43011" name="Rectangle 3"/>
          <p:cNvSpPr>
            <a:spLocks noGrp="1" noChangeArrowheads="1"/>
          </p:cNvSpPr>
          <p:nvPr>
            <p:ph idx="1"/>
          </p:nvPr>
        </p:nvSpPr>
        <p:spPr/>
        <p:txBody>
          <a:bodyPr/>
          <a:lstStyle/>
          <a:p>
            <a:pPr eaLnBrk="1" hangingPunct="1"/>
            <a:r>
              <a:rPr lang="en-US" altLang="en-US" smtClean="0"/>
              <a:t>The level of saving and investment that comes out of the interactions of savers and investors in the market for loanable funds is usually—though not always—just right</a:t>
            </a:r>
          </a:p>
          <a:p>
            <a:pPr eaLnBrk="1" hangingPunct="1"/>
            <a:r>
              <a:rPr lang="en-US" altLang="en-US" smtClean="0"/>
              <a:t>The government should intervene only when </a:t>
            </a:r>
          </a:p>
          <a:p>
            <a:pPr lvl="1" eaLnBrk="1" hangingPunct="1"/>
            <a:r>
              <a:rPr lang="en-US" altLang="en-US" smtClean="0"/>
              <a:t>It is clear that the market is likely to malfunction, and</a:t>
            </a:r>
          </a:p>
          <a:p>
            <a:pPr lvl="1" eaLnBrk="1" hangingPunct="1"/>
            <a:r>
              <a:rPr lang="en-US" altLang="en-US" smtClean="0"/>
              <a:t>The government is reasonably sure that it would be able to do a better job than the market</a:t>
            </a:r>
          </a:p>
          <a:p>
            <a:pPr eaLnBrk="1" hangingPunct="1"/>
            <a:endParaRPr lang="en-US" altLang="en-US"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data</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26847376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US Federal Government Budget</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599" y="1315044"/>
            <a:ext cx="10983175" cy="4227911"/>
          </a:xfrm>
          <a:prstGeom prst="rect">
            <a:avLst/>
          </a:prstGeom>
        </p:spPr>
      </p:pic>
      <p:sp>
        <p:nvSpPr>
          <p:cNvPr id="4" name="TextBox 3"/>
          <p:cNvSpPr txBox="1"/>
          <p:nvPr/>
        </p:nvSpPr>
        <p:spPr>
          <a:xfrm>
            <a:off x="609599" y="5562600"/>
            <a:ext cx="10983175" cy="1200329"/>
          </a:xfrm>
          <a:prstGeom prst="rect">
            <a:avLst/>
          </a:prstGeom>
          <a:noFill/>
        </p:spPr>
        <p:txBody>
          <a:bodyPr wrap="square" rtlCol="0">
            <a:spAutoFit/>
          </a:bodyPr>
          <a:lstStyle/>
          <a:p>
            <a:r>
              <a:rPr lang="en-US" dirty="0" smtClean="0">
                <a:latin typeface="+mn-lt"/>
              </a:rPr>
              <a:t>In fiscal year 2021 (October 1, 2020 -- September 30, 2021), the US federal government had $6,818,158 million in net outlays and $4,045,970 million in receipts. The difference was a budget deficit of $2,772,179 million.</a:t>
            </a:r>
            <a:endParaRPr lang="en-US" dirty="0">
              <a:latin typeface="+mn-lt"/>
            </a:endParaRPr>
          </a:p>
        </p:txBody>
      </p:sp>
    </p:spTree>
    <p:extLst>
      <p:ext uri="{BB962C8B-B14F-4D97-AF65-F5344CB8AC3E}">
        <p14:creationId xmlns:p14="http://schemas.microsoft.com/office/powerpoint/2010/main" val="18421517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 and Investment</a:t>
            </a:r>
            <a:endParaRPr lang="en-US" dirty="0"/>
          </a:p>
        </p:txBody>
      </p:sp>
      <p:sp>
        <p:nvSpPr>
          <p:cNvPr id="3" name="Content Placeholder 2"/>
          <p:cNvSpPr>
            <a:spLocks noGrp="1"/>
          </p:cNvSpPr>
          <p:nvPr>
            <p:ph idx="1"/>
          </p:nvPr>
        </p:nvSpPr>
        <p:spPr/>
        <p:txBody>
          <a:bodyPr/>
          <a:lstStyle/>
          <a:p>
            <a:r>
              <a:rPr lang="en-US" dirty="0" smtClean="0">
                <a:solidFill>
                  <a:srgbClr val="FF0000"/>
                </a:solidFill>
              </a:rPr>
              <a:t>Saving</a:t>
            </a:r>
            <a:r>
              <a:rPr lang="en-US" dirty="0" smtClean="0"/>
              <a:t> is the part of income that is </a:t>
            </a:r>
            <a:r>
              <a:rPr lang="en-US" i="1" dirty="0" smtClean="0"/>
              <a:t>not</a:t>
            </a:r>
            <a:r>
              <a:rPr lang="en-US" dirty="0" smtClean="0"/>
              <a:t> spent on consumption. This unspent income is used to buy financial assets such as bank deposits, stocks, and bonds.</a:t>
            </a:r>
          </a:p>
          <a:p>
            <a:endParaRPr lang="en-US" dirty="0"/>
          </a:p>
          <a:p>
            <a:r>
              <a:rPr lang="en-US" dirty="0" smtClean="0"/>
              <a:t>Warning: Non-economists usually refer to the purchase of stocks, bonds, etc., as investment. Economists call that saving.</a:t>
            </a:r>
            <a:endParaRPr lang="en-US" dirty="0"/>
          </a:p>
        </p:txBody>
      </p:sp>
    </p:spTree>
    <p:extLst>
      <p:ext uri="{BB962C8B-B14F-4D97-AF65-F5344CB8AC3E}">
        <p14:creationId xmlns:p14="http://schemas.microsoft.com/office/powerpoint/2010/main" val="16038714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US Federal Government Budget</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599" y="1514136"/>
            <a:ext cx="11058131" cy="4256765"/>
          </a:xfrm>
          <a:prstGeom prst="rect">
            <a:avLst/>
          </a:prstGeom>
        </p:spPr>
      </p:pic>
      <p:sp>
        <p:nvSpPr>
          <p:cNvPr id="4" name="TextBox 3"/>
          <p:cNvSpPr txBox="1"/>
          <p:nvPr/>
        </p:nvSpPr>
        <p:spPr>
          <a:xfrm>
            <a:off x="609599" y="5791200"/>
            <a:ext cx="10983175" cy="707886"/>
          </a:xfrm>
          <a:prstGeom prst="rect">
            <a:avLst/>
          </a:prstGeom>
          <a:noFill/>
        </p:spPr>
        <p:txBody>
          <a:bodyPr wrap="square" rtlCol="0">
            <a:spAutoFit/>
          </a:bodyPr>
          <a:lstStyle/>
          <a:p>
            <a:r>
              <a:rPr lang="en-US" sz="2000" dirty="0" smtClean="0">
                <a:latin typeface="+mn-lt"/>
              </a:rPr>
              <a:t>In fiscal year 2021 (October 1, 2020 -- September 30, 2021), the US federal government’s net outlays were 29.65% of GDP, and receipts were 17.59%. The difference was a budget deficit of 12.05% of GDP.</a:t>
            </a:r>
            <a:endParaRPr lang="en-US" sz="2000" dirty="0">
              <a:latin typeface="+mn-lt"/>
            </a:endParaRPr>
          </a:p>
        </p:txBody>
      </p:sp>
    </p:spTree>
    <p:extLst>
      <p:ext uri="{BB962C8B-B14F-4D97-AF65-F5344CB8AC3E}">
        <p14:creationId xmlns:p14="http://schemas.microsoft.com/office/powerpoint/2010/main" val="97401621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U.S. Federal Government </a:t>
            </a:r>
            <a:r>
              <a:rPr lang="en-US" dirty="0" smtClean="0"/>
              <a:t>Surplus/Deficit</a:t>
            </a:r>
            <a:endParaRPr lang="en-US" dirty="0"/>
          </a:p>
        </p:txBody>
      </p:sp>
      <p:sp>
        <p:nvSpPr>
          <p:cNvPr id="5" name="TextBox 4"/>
          <p:cNvSpPr txBox="1"/>
          <p:nvPr/>
        </p:nvSpPr>
        <p:spPr>
          <a:xfrm>
            <a:off x="482886" y="6226139"/>
            <a:ext cx="7654247" cy="400110"/>
          </a:xfrm>
          <a:prstGeom prst="rect">
            <a:avLst/>
          </a:prstGeom>
          <a:noFill/>
        </p:spPr>
        <p:txBody>
          <a:bodyPr wrap="square" rtlCol="0">
            <a:spAutoFit/>
          </a:bodyPr>
          <a:lstStyle/>
          <a:p>
            <a:r>
              <a:rPr lang="en-US" sz="2000" dirty="0">
                <a:latin typeface="+mn-lt"/>
              </a:rPr>
              <a:t>Source: </a:t>
            </a:r>
            <a:r>
              <a:rPr lang="en-US" sz="2000" dirty="0">
                <a:latin typeface="+mn-lt"/>
                <a:hlinkClick r:id="rId3"/>
              </a:rPr>
              <a:t>https://</a:t>
            </a:r>
            <a:r>
              <a:rPr lang="en-US" sz="2000" dirty="0" smtClean="0">
                <a:latin typeface="+mn-lt"/>
                <a:hlinkClick r:id="rId3"/>
              </a:rPr>
              <a:t>fred.stlouisfed.org/series/FYFSD</a:t>
            </a:r>
            <a:r>
              <a:rPr lang="en-US" sz="2000" dirty="0" smtClean="0">
                <a:latin typeface="+mn-lt"/>
              </a:rPr>
              <a:t> </a:t>
            </a:r>
            <a:endParaRPr lang="en-US" sz="2000" dirty="0">
              <a:latin typeface="+mn-lt"/>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399" y="1287720"/>
            <a:ext cx="11196037" cy="4309851"/>
          </a:xfrm>
          <a:prstGeom prst="rect">
            <a:avLst/>
          </a:prstGeom>
        </p:spPr>
      </p:pic>
    </p:spTree>
    <p:extLst>
      <p:ext uri="{BB962C8B-B14F-4D97-AF65-F5344CB8AC3E}">
        <p14:creationId xmlns:p14="http://schemas.microsoft.com/office/powerpoint/2010/main" val="253851581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 Federal Government </a:t>
            </a:r>
            <a:r>
              <a:rPr lang="en-US" dirty="0" smtClean="0"/>
              <a:t>Surplus/Deficit </a:t>
            </a:r>
            <a:r>
              <a:rPr lang="en-US" sz="4000" dirty="0" smtClean="0"/>
              <a:t>(% </a:t>
            </a:r>
            <a:r>
              <a:rPr lang="en-US" sz="4000" dirty="0"/>
              <a:t>of GDP)</a:t>
            </a:r>
            <a:endParaRPr lang="en-US" dirty="0"/>
          </a:p>
        </p:txBody>
      </p:sp>
      <p:sp>
        <p:nvSpPr>
          <p:cNvPr id="5" name="TextBox 4"/>
          <p:cNvSpPr txBox="1"/>
          <p:nvPr/>
        </p:nvSpPr>
        <p:spPr>
          <a:xfrm>
            <a:off x="462337" y="6256962"/>
            <a:ext cx="7161088" cy="400110"/>
          </a:xfrm>
          <a:prstGeom prst="rect">
            <a:avLst/>
          </a:prstGeom>
          <a:noFill/>
        </p:spPr>
        <p:txBody>
          <a:bodyPr wrap="square" rtlCol="0">
            <a:spAutoFit/>
          </a:bodyPr>
          <a:lstStyle/>
          <a:p>
            <a:r>
              <a:rPr lang="en-US" sz="2000" dirty="0">
                <a:latin typeface="+mn-lt"/>
              </a:rPr>
              <a:t>Source: </a:t>
            </a:r>
            <a:r>
              <a:rPr lang="en-US" sz="2000" dirty="0">
                <a:latin typeface="+mn-lt"/>
                <a:hlinkClick r:id="rId3"/>
              </a:rPr>
              <a:t>https://</a:t>
            </a:r>
            <a:r>
              <a:rPr lang="en-US" sz="2000" dirty="0" smtClean="0">
                <a:latin typeface="+mn-lt"/>
                <a:hlinkClick r:id="rId3"/>
              </a:rPr>
              <a:t>fred.stlouisfed.org/series/FYFSDFYGDP</a:t>
            </a:r>
            <a:r>
              <a:rPr lang="en-US" sz="2000" dirty="0" smtClean="0">
                <a:latin typeface="+mn-lt"/>
              </a:rPr>
              <a:t> </a:t>
            </a:r>
            <a:endParaRPr lang="en-US" sz="2000" dirty="0">
              <a:latin typeface="+mn-lt"/>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399" y="1287720"/>
            <a:ext cx="11196037" cy="4309851"/>
          </a:xfrm>
          <a:prstGeom prst="rect">
            <a:avLst/>
          </a:prstGeom>
        </p:spPr>
      </p:pic>
    </p:spTree>
    <p:extLst>
      <p:ext uri="{BB962C8B-B14F-4D97-AF65-F5344CB8AC3E}">
        <p14:creationId xmlns:p14="http://schemas.microsoft.com/office/powerpoint/2010/main" val="253082684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931165"/>
            <a:ext cx="7655503" cy="57744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3010" name="Title 1"/>
          <p:cNvSpPr>
            <a:spLocks noGrp="1"/>
          </p:cNvSpPr>
          <p:nvPr>
            <p:ph type="title"/>
          </p:nvPr>
        </p:nvSpPr>
        <p:spPr>
          <a:xfrm>
            <a:off x="1733550" y="76200"/>
            <a:ext cx="8770938" cy="990600"/>
          </a:xfrm>
        </p:spPr>
        <p:txBody>
          <a:bodyPr/>
          <a:lstStyle/>
          <a:p>
            <a:r>
              <a:rPr lang="en-US" altLang="en-US" sz="2800" dirty="0"/>
              <a:t>U.S. Government Debt as a Percentage of </a:t>
            </a:r>
            <a:r>
              <a:rPr lang="en-US" altLang="en-US" sz="2800" dirty="0" smtClean="0"/>
              <a:t>GDP, 1790–2012</a:t>
            </a:r>
            <a:endParaRPr lang="en-US" altLang="en-US" sz="2000" dirty="0"/>
          </a:p>
        </p:txBody>
      </p:sp>
      <p:sp>
        <p:nvSpPr>
          <p:cNvPr id="43011" name="Slide Number Placeholder 1"/>
          <p:cNvSpPr>
            <a:spLocks noGrp="1"/>
          </p:cNvSpPr>
          <p:nvPr>
            <p:ph type="sldNum" sz="quarter" idx="13"/>
          </p:nvPr>
        </p:nvSpPr>
        <p:spPr>
          <a:prstGeom prst="rect">
            <a:avLst/>
          </a:prstGeom>
          <a:noFill/>
          <a:ln w="9525">
            <a:prstDash val="soli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prstDash val="sysDash"/>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fld id="{7B2AE4E8-77A1-48C2-A968-659C8D74AC33}" type="slidenum">
              <a:rPr lang="en-US" altLang="en-US" smtClean="0">
                <a:solidFill>
                  <a:srgbClr val="002060"/>
                </a:solidFill>
              </a:rPr>
              <a:pPr algn="ctr" eaLnBrk="1" hangingPunct="1"/>
              <a:t>63</a:t>
            </a:fld>
            <a:endParaRPr lang="en-US" altLang="en-US" smtClean="0">
              <a:solidFill>
                <a:srgbClr val="002060"/>
              </a:solidFill>
            </a:endParaRPr>
          </a:p>
        </p:txBody>
      </p:sp>
      <p:sp>
        <p:nvSpPr>
          <p:cNvPr id="6" name="TextBox 5"/>
          <p:cNvSpPr txBox="1">
            <a:spLocks noChangeArrowheads="1"/>
          </p:cNvSpPr>
          <p:nvPr/>
        </p:nvSpPr>
        <p:spPr bwMode="auto">
          <a:xfrm>
            <a:off x="8737601" y="1460501"/>
            <a:ext cx="3378200" cy="2446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eaLnBrk="1" hangingPunct="1">
              <a:defRPr/>
            </a:pPr>
            <a:r>
              <a:rPr lang="en-US" altLang="en-US" sz="1700" dirty="0">
                <a:latin typeface="+mn-lt"/>
              </a:rPr>
              <a:t>The debt of the U.S. federal government, expressed here as a percentage of GDP, has varied throughout history. Wartime spending is typically associated with substantial increases in government debt</a:t>
            </a:r>
            <a:r>
              <a:rPr lang="en-US" altLang="en-US" sz="1700" dirty="0" smtClean="0">
                <a:latin typeface="+mn-lt"/>
              </a:rPr>
              <a:t>.</a:t>
            </a:r>
            <a:br>
              <a:rPr lang="en-US" altLang="en-US" sz="1700" dirty="0" smtClean="0">
                <a:latin typeface="+mn-lt"/>
              </a:rPr>
            </a:br>
            <a:r>
              <a:rPr lang="en-US" altLang="en-US" sz="1700" dirty="0" smtClean="0">
                <a:latin typeface="+mn-lt"/>
              </a:rPr>
              <a:t/>
            </a:r>
            <a:br>
              <a:rPr lang="en-US" altLang="en-US" sz="1700" dirty="0" smtClean="0">
                <a:latin typeface="+mn-lt"/>
              </a:rPr>
            </a:br>
            <a:r>
              <a:rPr lang="en-US" altLang="en-US" sz="1700" dirty="0" smtClean="0">
                <a:latin typeface="+mn-lt"/>
              </a:rPr>
              <a:t>More recent data on next slide.</a:t>
            </a:r>
            <a:endParaRPr lang="en-US" altLang="en-US" sz="1700" dirty="0">
              <a:latin typeface="+mn-lt"/>
            </a:endParaRPr>
          </a:p>
        </p:txBody>
      </p:sp>
    </p:spTree>
    <p:extLst>
      <p:ext uri="{BB962C8B-B14F-4D97-AF65-F5344CB8AC3E}">
        <p14:creationId xmlns:p14="http://schemas.microsoft.com/office/powerpoint/2010/main" val="15737988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Federal Government Debt</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1287724"/>
            <a:ext cx="11222704" cy="4320117"/>
          </a:xfrm>
          <a:prstGeom prst="rect">
            <a:avLst/>
          </a:prstGeom>
        </p:spPr>
      </p:pic>
    </p:spTree>
    <p:extLst>
      <p:ext uri="{BB962C8B-B14F-4D97-AF65-F5344CB8AC3E}">
        <p14:creationId xmlns:p14="http://schemas.microsoft.com/office/powerpoint/2010/main" val="217255639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U.S. Federal Government </a:t>
            </a:r>
            <a:r>
              <a:rPr lang="en-US" dirty="0" smtClean="0"/>
              <a:t>Debt </a:t>
            </a:r>
            <a:r>
              <a:rPr lang="en-US" sz="4000" dirty="0" smtClean="0"/>
              <a:t>(% </a:t>
            </a:r>
            <a:r>
              <a:rPr lang="en-US" sz="4000" dirty="0"/>
              <a:t>of GDP)</a:t>
            </a:r>
            <a:endParaRPr lang="en-US" dirty="0"/>
          </a:p>
        </p:txBody>
      </p:sp>
      <p:sp>
        <p:nvSpPr>
          <p:cNvPr id="4" name="TextBox 3"/>
          <p:cNvSpPr txBox="1"/>
          <p:nvPr/>
        </p:nvSpPr>
        <p:spPr>
          <a:xfrm>
            <a:off x="609599" y="6318607"/>
            <a:ext cx="7455614" cy="369332"/>
          </a:xfrm>
          <a:prstGeom prst="rect">
            <a:avLst/>
          </a:prstGeom>
          <a:noFill/>
        </p:spPr>
        <p:txBody>
          <a:bodyPr wrap="square" rtlCol="0">
            <a:spAutoFit/>
          </a:bodyPr>
          <a:lstStyle/>
          <a:p>
            <a:r>
              <a:rPr lang="en-US" dirty="0"/>
              <a:t>Source: </a:t>
            </a:r>
            <a:r>
              <a:rPr lang="en-US" dirty="0">
                <a:hlinkClick r:id="rId3"/>
              </a:rPr>
              <a:t>https://</a:t>
            </a:r>
            <a:r>
              <a:rPr lang="en-US" dirty="0" smtClean="0">
                <a:hlinkClick r:id="rId3"/>
              </a:rPr>
              <a:t>fred.stlouisfed.org/series/FYGFGDQ188S</a:t>
            </a:r>
            <a:r>
              <a:rPr lang="en-US" dirty="0" smtClean="0"/>
              <a:t> </a:t>
            </a:r>
            <a:endParaRPr lang="en-US"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399" y="1287706"/>
            <a:ext cx="11116035" cy="4279055"/>
          </a:xfrm>
          <a:prstGeom prst="rect">
            <a:avLst/>
          </a:prstGeom>
        </p:spPr>
      </p:pic>
    </p:spTree>
    <p:extLst>
      <p:ext uri="{BB962C8B-B14F-4D97-AF65-F5344CB8AC3E}">
        <p14:creationId xmlns:p14="http://schemas.microsoft.com/office/powerpoint/2010/main" val="56731401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Any Questions?</a:t>
            </a:r>
            <a:endParaRPr lang="en-US" dirty="0"/>
          </a:p>
        </p:txBody>
      </p:sp>
      <p:pic>
        <p:nvPicPr>
          <p:cNvPr id="4" name="Picture 4" descr="Ask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6775" y="1219200"/>
            <a:ext cx="2716403"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728162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smtClean="0"/>
              <a:t>Summary</a:t>
            </a:r>
            <a:endParaRPr lang="en-US" altLang="en-US" smtClean="0">
              <a:latin typeface="Tahoma" panose="020B0604030504040204" pitchFamily="34" charset="0"/>
            </a:endParaRPr>
          </a:p>
        </p:txBody>
      </p:sp>
      <p:sp>
        <p:nvSpPr>
          <p:cNvPr id="46083" name="Rectangle 3"/>
          <p:cNvSpPr>
            <a:spLocks noGrp="1" noChangeArrowheads="1"/>
          </p:cNvSpPr>
          <p:nvPr>
            <p:ph idx="1"/>
          </p:nvPr>
        </p:nvSpPr>
        <p:spPr/>
        <p:txBody>
          <a:bodyPr/>
          <a:lstStyle/>
          <a:p>
            <a:pPr eaLnBrk="1" hangingPunct="1"/>
            <a:r>
              <a:rPr lang="en-US" altLang="en-US" smtClean="0"/>
              <a:t>The U.S. financial system is made up of financial institutions such as the bond market, the stock market, banks, and mutual funds.</a:t>
            </a:r>
          </a:p>
          <a:p>
            <a:pPr eaLnBrk="1" hangingPunct="1"/>
            <a:r>
              <a:rPr lang="en-US" altLang="en-US" smtClean="0"/>
              <a:t>All these institutions act to direct the resources of households who want to save some of their income into the hands of households and firms who want to borrow.</a:t>
            </a:r>
          </a:p>
        </p:txBody>
      </p:sp>
      <p:sp>
        <p:nvSpPr>
          <p:cNvPr id="46084" name="Line 4"/>
          <p:cNvSpPr>
            <a:spLocks noChangeShapeType="1"/>
          </p:cNvSpPr>
          <p:nvPr/>
        </p:nvSpPr>
        <p:spPr bwMode="auto">
          <a:xfrm>
            <a:off x="1997075" y="1108075"/>
            <a:ext cx="8293100" cy="0"/>
          </a:xfrm>
          <a:prstGeom prst="line">
            <a:avLst/>
          </a:prstGeom>
          <a:noFill/>
          <a:ln w="12700">
            <a:solidFill>
              <a:srgbClr val="FFFFCC"/>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p:zoom/>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smtClean="0"/>
              <a:t>Summary</a:t>
            </a:r>
            <a:endParaRPr lang="en-US" altLang="en-US" smtClean="0">
              <a:latin typeface="Tahoma" panose="020B0604030504040204" pitchFamily="34" charset="0"/>
            </a:endParaRPr>
          </a:p>
        </p:txBody>
      </p:sp>
      <p:sp>
        <p:nvSpPr>
          <p:cNvPr id="47107" name="Rectangle 3"/>
          <p:cNvSpPr>
            <a:spLocks noGrp="1" noChangeArrowheads="1"/>
          </p:cNvSpPr>
          <p:nvPr>
            <p:ph idx="1"/>
          </p:nvPr>
        </p:nvSpPr>
        <p:spPr/>
        <p:txBody>
          <a:bodyPr/>
          <a:lstStyle/>
          <a:p>
            <a:pPr eaLnBrk="1" hangingPunct="1"/>
            <a:r>
              <a:rPr lang="en-US" altLang="en-US" smtClean="0"/>
              <a:t>National income accounting identities reveal some important relationships among macroeconomic variables.</a:t>
            </a:r>
          </a:p>
          <a:p>
            <a:pPr eaLnBrk="1" hangingPunct="1"/>
            <a:r>
              <a:rPr lang="en-US" altLang="en-US" smtClean="0"/>
              <a:t>In particular, in a closed economy, national saving must equal investment.</a:t>
            </a:r>
          </a:p>
          <a:p>
            <a:pPr eaLnBrk="1" hangingPunct="1"/>
            <a:r>
              <a:rPr lang="en-US" altLang="en-US" smtClean="0"/>
              <a:t>Financial institutions attempt to match one person’s saving with another person’s investment.</a:t>
            </a:r>
          </a:p>
        </p:txBody>
      </p:sp>
      <p:sp>
        <p:nvSpPr>
          <p:cNvPr id="47108" name="Line 4"/>
          <p:cNvSpPr>
            <a:spLocks noChangeShapeType="1"/>
          </p:cNvSpPr>
          <p:nvPr/>
        </p:nvSpPr>
        <p:spPr bwMode="auto">
          <a:xfrm>
            <a:off x="1997075" y="1108075"/>
            <a:ext cx="8293100" cy="0"/>
          </a:xfrm>
          <a:prstGeom prst="line">
            <a:avLst/>
          </a:prstGeom>
          <a:noFill/>
          <a:ln w="12700">
            <a:solidFill>
              <a:srgbClr val="FFFFCC"/>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smtClean="0"/>
              <a:t>Summary</a:t>
            </a:r>
            <a:endParaRPr lang="en-US" altLang="en-US" smtClean="0">
              <a:latin typeface="Tahoma" panose="020B0604030504040204" pitchFamily="34" charset="0"/>
            </a:endParaRPr>
          </a:p>
        </p:txBody>
      </p:sp>
      <p:sp>
        <p:nvSpPr>
          <p:cNvPr id="48131" name="Rectangle 3"/>
          <p:cNvSpPr>
            <a:spLocks noGrp="1" noChangeArrowheads="1"/>
          </p:cNvSpPr>
          <p:nvPr>
            <p:ph idx="1"/>
          </p:nvPr>
        </p:nvSpPr>
        <p:spPr/>
        <p:txBody>
          <a:bodyPr/>
          <a:lstStyle/>
          <a:p>
            <a:pPr eaLnBrk="1" hangingPunct="1"/>
            <a:r>
              <a:rPr lang="en-US" altLang="en-US" smtClean="0"/>
              <a:t>The interest rate is determined by the supply and demand for loanable funds.</a:t>
            </a:r>
          </a:p>
          <a:p>
            <a:pPr eaLnBrk="1" hangingPunct="1"/>
            <a:r>
              <a:rPr lang="en-US" altLang="en-US" smtClean="0"/>
              <a:t>The supply of loanable funds comes from households who want to save some of their income.</a:t>
            </a:r>
          </a:p>
          <a:p>
            <a:pPr eaLnBrk="1" hangingPunct="1"/>
            <a:r>
              <a:rPr lang="en-US" altLang="en-US" smtClean="0"/>
              <a:t>The demand for loanable funds comes from households and firms who want to borrow for investment.</a:t>
            </a:r>
          </a:p>
        </p:txBody>
      </p:sp>
      <p:sp>
        <p:nvSpPr>
          <p:cNvPr id="48132" name="Line 4"/>
          <p:cNvSpPr>
            <a:spLocks noChangeShapeType="1"/>
          </p:cNvSpPr>
          <p:nvPr/>
        </p:nvSpPr>
        <p:spPr bwMode="auto">
          <a:xfrm>
            <a:off x="1997075" y="1108075"/>
            <a:ext cx="8293100" cy="0"/>
          </a:xfrm>
          <a:prstGeom prst="line">
            <a:avLst/>
          </a:prstGeom>
          <a:noFill/>
          <a:ln w="12700">
            <a:solidFill>
              <a:srgbClr val="FFFFCC"/>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Financial System</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292144416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smtClean="0"/>
              <a:t>Summary</a:t>
            </a:r>
            <a:endParaRPr lang="en-US" altLang="en-US" smtClean="0">
              <a:latin typeface="Tahoma" panose="020B0604030504040204" pitchFamily="34" charset="0"/>
            </a:endParaRPr>
          </a:p>
        </p:txBody>
      </p:sp>
      <p:sp>
        <p:nvSpPr>
          <p:cNvPr id="60419" name="Rectangle 3"/>
          <p:cNvSpPr>
            <a:spLocks noGrp="1" noChangeArrowheads="1"/>
          </p:cNvSpPr>
          <p:nvPr>
            <p:ph idx="1"/>
          </p:nvPr>
        </p:nvSpPr>
        <p:spPr/>
        <p:txBody>
          <a:bodyPr rtlCol="0">
            <a:normAutofit/>
          </a:bodyPr>
          <a:lstStyle/>
          <a:p>
            <a:pPr eaLnBrk="1" fontAlgn="auto" hangingPunct="1">
              <a:spcAft>
                <a:spcPts val="0"/>
              </a:spcAft>
              <a:defRPr/>
            </a:pPr>
            <a:r>
              <a:rPr lang="en-US" altLang="en-US" smtClean="0"/>
              <a:t>National saving equals private saving plus public saving.</a:t>
            </a:r>
          </a:p>
          <a:p>
            <a:pPr eaLnBrk="1" fontAlgn="auto" hangingPunct="1">
              <a:spcAft>
                <a:spcPts val="0"/>
              </a:spcAft>
              <a:defRPr/>
            </a:pPr>
            <a:r>
              <a:rPr lang="en-US" altLang="en-US" smtClean="0"/>
              <a:t>A government budget deficit represents negative public saving and, therefore, reduces national saving and the supply of loanable funds.</a:t>
            </a:r>
          </a:p>
          <a:p>
            <a:pPr eaLnBrk="1" fontAlgn="auto" hangingPunct="1">
              <a:spcAft>
                <a:spcPts val="0"/>
              </a:spcAft>
              <a:defRPr/>
            </a:pPr>
            <a:r>
              <a:rPr lang="en-US" altLang="en-US" smtClean="0"/>
              <a:t>When a government budget deficit crowds out investment, it reduces the growth of productivity and GDP.</a:t>
            </a:r>
          </a:p>
          <a:p>
            <a:pPr eaLnBrk="1" fontAlgn="auto" hangingPunct="1">
              <a:spcAft>
                <a:spcPts val="0"/>
              </a:spcAft>
              <a:defRPr/>
            </a:pPr>
            <a:endParaRPr lang="en-US" altLang="en-US" smtClean="0"/>
          </a:p>
        </p:txBody>
      </p:sp>
      <p:sp>
        <p:nvSpPr>
          <p:cNvPr id="49156" name="Line 4"/>
          <p:cNvSpPr>
            <a:spLocks noChangeShapeType="1"/>
          </p:cNvSpPr>
          <p:nvPr/>
        </p:nvSpPr>
        <p:spPr bwMode="auto">
          <a:xfrm>
            <a:off x="1997075" y="1108075"/>
            <a:ext cx="8293100" cy="0"/>
          </a:xfrm>
          <a:prstGeom prst="line">
            <a:avLst/>
          </a:prstGeom>
          <a:noFill/>
          <a:ln w="12700">
            <a:solidFill>
              <a:srgbClr val="FFFFCC"/>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dirty="0" smtClean="0"/>
              <a:t>The Financial System</a:t>
            </a:r>
            <a:r>
              <a:rPr lang="en-US" altLang="en-US" dirty="0" smtClean="0">
                <a:latin typeface="Tahoma" panose="020B0604030504040204" pitchFamily="34" charset="0"/>
              </a:rPr>
              <a:t> </a:t>
            </a:r>
          </a:p>
        </p:txBody>
      </p:sp>
      <p:sp>
        <p:nvSpPr>
          <p:cNvPr id="4099" name="Rectangle 3"/>
          <p:cNvSpPr>
            <a:spLocks noGrp="1" noChangeArrowheads="1"/>
          </p:cNvSpPr>
          <p:nvPr>
            <p:ph idx="1"/>
          </p:nvPr>
        </p:nvSpPr>
        <p:spPr/>
        <p:txBody>
          <a:bodyPr rtlCol="0">
            <a:normAutofit/>
          </a:bodyPr>
          <a:lstStyle/>
          <a:p>
            <a:pPr eaLnBrk="1" fontAlgn="auto" hangingPunct="1">
              <a:spcAft>
                <a:spcPts val="0"/>
              </a:spcAft>
              <a:defRPr/>
            </a:pPr>
            <a:r>
              <a:rPr lang="en-US" dirty="0" smtClean="0"/>
              <a:t>The </a:t>
            </a:r>
            <a:r>
              <a:rPr lang="en-US" dirty="0" smtClean="0">
                <a:effectLst>
                  <a:outerShdw blurRad="38100" dist="38100" dir="2700000" algn="tl">
                    <a:srgbClr val="FFFFFF"/>
                  </a:outerShdw>
                </a:effectLst>
              </a:rPr>
              <a:t>financial system</a:t>
            </a:r>
            <a:r>
              <a:rPr lang="en-US" dirty="0" smtClean="0"/>
              <a:t> consists of the institutions in the economy that help to match households’ saving with firms’ investment.</a:t>
            </a:r>
          </a:p>
          <a:p>
            <a:pPr eaLnBrk="1" fontAlgn="auto" hangingPunct="1">
              <a:spcAft>
                <a:spcPts val="0"/>
              </a:spcAft>
              <a:defRPr/>
            </a:pPr>
            <a:r>
              <a:rPr lang="en-US" dirty="0" smtClean="0"/>
              <a:t>It moves the economy’s scarce resources from savers to investors (or, from lenders to borrowers).</a:t>
            </a:r>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rtlCol="0">
            <a:normAutofit/>
          </a:bodyPr>
          <a:lstStyle/>
          <a:p>
            <a:pPr eaLnBrk="1" fontAlgn="auto" hangingPunct="1">
              <a:spcAft>
                <a:spcPts val="0"/>
              </a:spcAft>
              <a:defRPr/>
            </a:pPr>
            <a:r>
              <a:rPr lang="en-US" altLang="en-US" smtClean="0"/>
              <a:t>Financial Institutions In The U.S. Economy</a:t>
            </a:r>
            <a:endParaRPr lang="en-US" altLang="en-US" smtClean="0">
              <a:latin typeface="Tahoma" pitchFamily="34" charset="0"/>
            </a:endParaRPr>
          </a:p>
        </p:txBody>
      </p:sp>
      <p:sp>
        <p:nvSpPr>
          <p:cNvPr id="6147" name="Rectangle 3"/>
          <p:cNvSpPr>
            <a:spLocks noGrp="1" noChangeArrowheads="1"/>
          </p:cNvSpPr>
          <p:nvPr>
            <p:ph idx="1"/>
          </p:nvPr>
        </p:nvSpPr>
        <p:spPr/>
        <p:txBody>
          <a:bodyPr/>
          <a:lstStyle/>
          <a:p>
            <a:pPr eaLnBrk="1" hangingPunct="1">
              <a:buClr>
                <a:srgbClr val="000000"/>
              </a:buClr>
            </a:pPr>
            <a:r>
              <a:rPr lang="en-US" altLang="en-US" smtClean="0"/>
              <a:t>The </a:t>
            </a:r>
            <a:r>
              <a:rPr lang="en-US" altLang="en-US" i="1" smtClean="0">
                <a:solidFill>
                  <a:srgbClr val="25A9A6"/>
                </a:solidFill>
              </a:rPr>
              <a:t>financial system </a:t>
            </a:r>
            <a:r>
              <a:rPr lang="en-US" altLang="en-US" smtClean="0"/>
              <a:t>is made up of financial institutions that coordinate the actions of savers and borrowers.</a:t>
            </a:r>
          </a:p>
          <a:p>
            <a:pPr eaLnBrk="1" hangingPunct="1"/>
            <a:r>
              <a:rPr lang="en-US" altLang="en-US" smtClean="0"/>
              <a:t>Financial institutions can be grouped into two categories: </a:t>
            </a:r>
          </a:p>
          <a:p>
            <a:pPr lvl="1" eaLnBrk="1" hangingPunct="1"/>
            <a:r>
              <a:rPr lang="en-US" altLang="en-US" smtClean="0"/>
              <a:t>financial markets and </a:t>
            </a:r>
          </a:p>
          <a:p>
            <a:pPr lvl="1" eaLnBrk="1" hangingPunct="1"/>
            <a:r>
              <a:rPr lang="en-US" altLang="en-US" smtClean="0"/>
              <a:t>financial intermediaries.</a:t>
            </a:r>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870</TotalTime>
  <Words>3883</Words>
  <Application>Microsoft Office PowerPoint</Application>
  <PresentationFormat>Widescreen</PresentationFormat>
  <Paragraphs>461</Paragraphs>
  <Slides>70</Slides>
  <Notes>10</Notes>
  <HiddenSlides>3</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70</vt:i4>
      </vt:variant>
    </vt:vector>
  </HeadingPairs>
  <TitlesOfParts>
    <vt:vector size="75" baseType="lpstr">
      <vt:lpstr>Arial</vt:lpstr>
      <vt:lpstr>Calibri</vt:lpstr>
      <vt:lpstr>Tahoma</vt:lpstr>
      <vt:lpstr>Times New Roman</vt:lpstr>
      <vt:lpstr>Office Theme</vt:lpstr>
      <vt:lpstr>8</vt:lpstr>
      <vt:lpstr>Prerequisites</vt:lpstr>
      <vt:lpstr>What’s in This Chapter?</vt:lpstr>
      <vt:lpstr>Importance of Saving and Investment</vt:lpstr>
      <vt:lpstr>Saving and Investment</vt:lpstr>
      <vt:lpstr>Saving and Investment</vt:lpstr>
      <vt:lpstr>The Financial System</vt:lpstr>
      <vt:lpstr>The Financial System </vt:lpstr>
      <vt:lpstr>Financial Institutions In The U.S. Economy</vt:lpstr>
      <vt:lpstr>Financial Institutions In The U.S. Economy</vt:lpstr>
      <vt:lpstr>Financial Institutions In The U.S. Economy</vt:lpstr>
      <vt:lpstr>Financial Markets</vt:lpstr>
      <vt:lpstr>Financial Markets</vt:lpstr>
      <vt:lpstr>Financial Markets </vt:lpstr>
      <vt:lpstr>Financial Markets </vt:lpstr>
      <vt:lpstr>Financial Intermediaries</vt:lpstr>
      <vt:lpstr>Financial Intermediaries</vt:lpstr>
      <vt:lpstr>Financial Intermediaries</vt:lpstr>
      <vt:lpstr>Financial Intermediaries</vt:lpstr>
      <vt:lpstr>Financial Intermediaries</vt:lpstr>
      <vt:lpstr>Saving And Investment In The National Income Accounts</vt:lpstr>
      <vt:lpstr>Saving And Investment In The National Income Accounts</vt:lpstr>
      <vt:lpstr>Some Important Identities</vt:lpstr>
      <vt:lpstr>Saving = Investment</vt:lpstr>
      <vt:lpstr>National Saving = Private Saving + Public Saving</vt:lpstr>
      <vt:lpstr>S = Sp + Sg</vt:lpstr>
      <vt:lpstr>The Meaning of Saving and Investment</vt:lpstr>
      <vt:lpstr>The market for loanable funds</vt:lpstr>
      <vt:lpstr>The Market for Loanable Funds</vt:lpstr>
      <vt:lpstr>The Market for Loanable Funds</vt:lpstr>
      <vt:lpstr>The Market for Loanable Funds</vt:lpstr>
      <vt:lpstr>The Market For Loanable Funds</vt:lpstr>
      <vt:lpstr>Supply and Demand for Loanable Funds</vt:lpstr>
      <vt:lpstr>Figure 1 The Market for Loanable Funds</vt:lpstr>
      <vt:lpstr>Figure 1 The Market for Loanable Funds</vt:lpstr>
      <vt:lpstr>Figure 1 The Market for Loanable Funds</vt:lpstr>
      <vt:lpstr>Figure 1 The Market for Loanable Funds</vt:lpstr>
      <vt:lpstr>Figure 1 The Market for Loanable Funds</vt:lpstr>
      <vt:lpstr>Figure 1 The Market for Loanable Funds</vt:lpstr>
      <vt:lpstr>Figure 1 The Market for Loanable Funds</vt:lpstr>
      <vt:lpstr>PowerPoint Presentation</vt:lpstr>
      <vt:lpstr>The effect of Government policies on saving and investment</vt:lpstr>
      <vt:lpstr>Figure 1 The Market for Loanable Funds</vt:lpstr>
      <vt:lpstr>Supply and Demand for Loanable Funds</vt:lpstr>
      <vt:lpstr>Policy 1: Saving Incentives</vt:lpstr>
      <vt:lpstr>Policy 1: Saving Incentives</vt:lpstr>
      <vt:lpstr>Figure 2 An Increase in the Supply of Loanable Funds</vt:lpstr>
      <vt:lpstr>Policy 2: Investment Incentives</vt:lpstr>
      <vt:lpstr>Figure 3 An Increase in the Demand for Loanable Funds</vt:lpstr>
      <vt:lpstr>Policy 3: Government Budget Deficits and Surpluses</vt:lpstr>
      <vt:lpstr>Policy 3: Government Budget Deficits and Surpluses</vt:lpstr>
      <vt:lpstr>Policy 3: Government Budget Deficits and Surpluses</vt:lpstr>
      <vt:lpstr>Figure 4: The Effect of a Government Budget Deficit</vt:lpstr>
      <vt:lpstr>Policy 3: Government Budget Deficits and Surpluses</vt:lpstr>
      <vt:lpstr>Should a government use its policy tools to affect saving and investment?</vt:lpstr>
      <vt:lpstr>Should a Nation’s Government Try to Change Its Levels of Saving and Investment?</vt:lpstr>
      <vt:lpstr>Should a Nation’s Government Try to Change Its Levels of Saving and Investment?</vt:lpstr>
      <vt:lpstr>The data</vt:lpstr>
      <vt:lpstr>US Federal Government Budget</vt:lpstr>
      <vt:lpstr>US Federal Government Budget</vt:lpstr>
      <vt:lpstr>U.S. Federal Government Surplus/Deficit</vt:lpstr>
      <vt:lpstr>U.S. Federal Government Surplus/Deficit (% of GDP)</vt:lpstr>
      <vt:lpstr>U.S. Government Debt as a Percentage of GDP, 1790–2012</vt:lpstr>
      <vt:lpstr>U.S. Federal Government Debt</vt:lpstr>
      <vt:lpstr>U.S. Federal Government Debt (% of GDP)</vt:lpstr>
      <vt:lpstr>Any Questions?</vt:lpstr>
      <vt:lpstr>Summary</vt:lpstr>
      <vt:lpstr>Summary</vt:lpstr>
      <vt:lpstr>Summary</vt:lpstr>
      <vt:lpstr>Summary</vt:lpstr>
    </vt:vector>
  </TitlesOfParts>
  <Company>OffCenter Concepts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26</dc:title>
  <dc:creator>Compositor</dc:creator>
  <cp:lastModifiedBy>Udayan Roy</cp:lastModifiedBy>
  <cp:revision>99</cp:revision>
  <dcterms:created xsi:type="dcterms:W3CDTF">2003-02-03T18:27:15Z</dcterms:created>
  <dcterms:modified xsi:type="dcterms:W3CDTF">2023-02-16T14:16:51Z</dcterms:modified>
</cp:coreProperties>
</file>