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77"/>
  </p:notesMasterIdLst>
  <p:sldIdLst>
    <p:sldId id="256" r:id="rId2"/>
    <p:sldId id="346" r:id="rId3"/>
    <p:sldId id="257" r:id="rId4"/>
    <p:sldId id="258" r:id="rId5"/>
    <p:sldId id="259" r:id="rId6"/>
    <p:sldId id="348" r:id="rId7"/>
    <p:sldId id="342" r:id="rId8"/>
    <p:sldId id="260" r:id="rId9"/>
    <p:sldId id="261" r:id="rId10"/>
    <p:sldId id="262" r:id="rId11"/>
    <p:sldId id="263" r:id="rId12"/>
    <p:sldId id="266" r:id="rId13"/>
    <p:sldId id="320" r:id="rId14"/>
    <p:sldId id="269" r:id="rId15"/>
    <p:sldId id="333" r:id="rId16"/>
    <p:sldId id="270" r:id="rId17"/>
    <p:sldId id="334" r:id="rId18"/>
    <p:sldId id="336" r:id="rId19"/>
    <p:sldId id="344" r:id="rId20"/>
    <p:sldId id="323" r:id="rId21"/>
    <p:sldId id="337" r:id="rId22"/>
    <p:sldId id="338" r:id="rId23"/>
    <p:sldId id="339" r:id="rId24"/>
    <p:sldId id="340" r:id="rId25"/>
    <p:sldId id="335" r:id="rId26"/>
    <p:sldId id="315" r:id="rId27"/>
    <p:sldId id="316" r:id="rId28"/>
    <p:sldId id="345" r:id="rId29"/>
    <p:sldId id="274" r:id="rId30"/>
    <p:sldId id="326" r:id="rId31"/>
    <p:sldId id="275" r:id="rId32"/>
    <p:sldId id="349" r:id="rId33"/>
    <p:sldId id="341" r:id="rId34"/>
    <p:sldId id="313" r:id="rId35"/>
    <p:sldId id="351" r:id="rId36"/>
    <p:sldId id="277" r:id="rId37"/>
    <p:sldId id="278" r:id="rId38"/>
    <p:sldId id="308" r:id="rId39"/>
    <p:sldId id="352" r:id="rId40"/>
    <p:sldId id="353" r:id="rId41"/>
    <p:sldId id="354" r:id="rId42"/>
    <p:sldId id="355" r:id="rId43"/>
    <p:sldId id="356" r:id="rId44"/>
    <p:sldId id="282" r:id="rId45"/>
    <p:sldId id="283" r:id="rId46"/>
    <p:sldId id="284" r:id="rId47"/>
    <p:sldId id="285" r:id="rId48"/>
    <p:sldId id="286" r:id="rId49"/>
    <p:sldId id="350" r:id="rId50"/>
    <p:sldId id="310" r:id="rId51"/>
    <p:sldId id="289" r:id="rId52"/>
    <p:sldId id="314" r:id="rId53"/>
    <p:sldId id="327" r:id="rId54"/>
    <p:sldId id="328" r:id="rId55"/>
    <p:sldId id="329" r:id="rId56"/>
    <p:sldId id="330" r:id="rId57"/>
    <p:sldId id="331" r:id="rId58"/>
    <p:sldId id="332" r:id="rId59"/>
    <p:sldId id="291" r:id="rId60"/>
    <p:sldId id="292" r:id="rId61"/>
    <p:sldId id="293" r:id="rId62"/>
    <p:sldId id="294" r:id="rId63"/>
    <p:sldId id="295" r:id="rId64"/>
    <p:sldId id="296" r:id="rId65"/>
    <p:sldId id="297" r:id="rId66"/>
    <p:sldId id="298" r:id="rId67"/>
    <p:sldId id="299" r:id="rId68"/>
    <p:sldId id="317" r:id="rId69"/>
    <p:sldId id="318" r:id="rId70"/>
    <p:sldId id="343" r:id="rId71"/>
    <p:sldId id="347" r:id="rId72"/>
    <p:sldId id="301" r:id="rId73"/>
    <p:sldId id="302" r:id="rId74"/>
    <p:sldId id="303" r:id="rId75"/>
    <p:sldId id="304" r:id="rId7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4948" autoAdjust="0"/>
  </p:normalViewPr>
  <p:slideViewPr>
    <p:cSldViewPr>
      <p:cViewPr varScale="1">
        <p:scale>
          <a:sx n="58" d="100"/>
          <a:sy n="58" d="100"/>
        </p:scale>
        <p:origin x="964" y="52"/>
      </p:cViewPr>
      <p:guideLst>
        <p:guide orient="horz" pos="2160"/>
        <p:guide pos="3840"/>
      </p:guideLst>
    </p:cSldViewPr>
  </p:slideViewPr>
  <p:outlineViewPr>
    <p:cViewPr>
      <p:scale>
        <a:sx n="33" d="100"/>
        <a:sy n="33" d="100"/>
      </p:scale>
      <p:origin x="0" y="-1336"/>
    </p:cViewPr>
  </p:outlineViewPr>
  <p:notesTextViewPr>
    <p:cViewPr>
      <p:scale>
        <a:sx n="100" d="100"/>
        <a:sy n="100" d="100"/>
      </p:scale>
      <p:origin x="0" y="0"/>
    </p:cViewPr>
  </p:notesTextViewPr>
  <p:sorterViewPr>
    <p:cViewPr varScale="1">
      <p:scale>
        <a:sx n="1" d="1"/>
        <a:sy n="1" d="1"/>
      </p:scale>
      <p:origin x="0" y="-305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6499"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6503"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ED2D908-848E-4139-AEDC-7A7D148B53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ed.stlouisfed.org/series/LNU0400001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fred.stlouisfed.org/series/LNU0400006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ed.stlouisfed.org/series/LNU04000006"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fred.stlouisfed.org/series/LNU0400000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ed.stlouisfed.org/series/LNS1400000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fred.stlouisfed.org/series/LNS1400000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ed.stlouisfed.org/series/LNU04027662"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fred.stlouisfed.org/series/LNU0402765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Unemployment rate and LFPR,</a:t>
            </a:r>
            <a:r>
              <a:rPr lang="en-US" baseline="0" dirty="0" smtClean="0"/>
              <a:t> definitions and formulas; unemployment = natural + cyclical; natural unemployment = frictional + structural; frictional </a:t>
            </a:r>
            <a:r>
              <a:rPr lang="en-US" baseline="0" dirty="0" err="1" smtClean="0"/>
              <a:t>unemp</a:t>
            </a:r>
            <a:r>
              <a:rPr lang="en-US" baseline="0" dirty="0" smtClean="0"/>
              <a:t> depends on (a) stability of consumer </a:t>
            </a:r>
            <a:r>
              <a:rPr lang="en-US" baseline="0" dirty="0" err="1" smtClean="0"/>
              <a:t>prefs</a:t>
            </a:r>
            <a:r>
              <a:rPr lang="en-US" baseline="0" dirty="0" smtClean="0"/>
              <a:t>, (b) stability of comparative advantage, (c) geographical clustering of industries, and (d) unemployment insurance. </a:t>
            </a:r>
            <a:r>
              <a:rPr lang="en-US" baseline="0" dirty="0" err="1" smtClean="0"/>
              <a:t>Unemp</a:t>
            </a:r>
            <a:r>
              <a:rPr lang="en-US" baseline="0" dirty="0" smtClean="0"/>
              <a:t> insurance can increase </a:t>
            </a:r>
            <a:r>
              <a:rPr lang="en-US" baseline="0" dirty="0" err="1" smtClean="0"/>
              <a:t>fric</a:t>
            </a:r>
            <a:r>
              <a:rPr lang="en-US" baseline="0" dirty="0" smtClean="0"/>
              <a:t> </a:t>
            </a:r>
            <a:r>
              <a:rPr lang="en-US" baseline="0" dirty="0" err="1" smtClean="0"/>
              <a:t>unemp</a:t>
            </a:r>
            <a:r>
              <a:rPr lang="en-US" baseline="0" dirty="0" smtClean="0"/>
              <a:t> but it can have benefits too; </a:t>
            </a:r>
            <a:r>
              <a:rPr lang="en-US" baseline="0" dirty="0" err="1" smtClean="0"/>
              <a:t>struc</a:t>
            </a:r>
            <a:r>
              <a:rPr lang="en-US" baseline="0" dirty="0" smtClean="0"/>
              <a:t> </a:t>
            </a:r>
            <a:r>
              <a:rPr lang="en-US" baseline="0" dirty="0" err="1" smtClean="0"/>
              <a:t>unemp</a:t>
            </a:r>
            <a:r>
              <a:rPr lang="en-US" baseline="0" dirty="0" smtClean="0"/>
              <a:t> depends on (a) min wage laws, (b) unions, (c) efficiency wages. Pros and cons of min wage laws and unions. Unions have shrunk in the US. Efficiency wages paid to increase worker effort and worker productivity, and to attract talent.</a:t>
            </a:r>
            <a:endParaRPr lang="en-US" dirty="0"/>
          </a:p>
        </p:txBody>
      </p:sp>
      <p:sp>
        <p:nvSpPr>
          <p:cNvPr id="4" name="Slide Number Placeholder 3"/>
          <p:cNvSpPr>
            <a:spLocks noGrp="1"/>
          </p:cNvSpPr>
          <p:nvPr>
            <p:ph type="sldNum" sz="quarter" idx="10"/>
          </p:nvPr>
        </p:nvSpPr>
        <p:spPr/>
        <p:txBody>
          <a:bodyPr/>
          <a:lstStyle/>
          <a:p>
            <a:pPr>
              <a:defRPr/>
            </a:pPr>
            <a:fld id="{9ED2D908-848E-4139-AEDC-7A7D148B5338}" type="slidenum">
              <a:rPr lang="en-US" altLang="en-US" smtClean="0"/>
              <a:pPr>
                <a:defRPr/>
              </a:pPr>
              <a:t>1</a:t>
            </a:fld>
            <a:endParaRPr lang="en-US" altLang="en-US"/>
          </a:p>
        </p:txBody>
      </p:sp>
    </p:spTree>
    <p:extLst>
      <p:ext uri="{BB962C8B-B14F-4D97-AF65-F5344CB8AC3E}">
        <p14:creationId xmlns:p14="http://schemas.microsoft.com/office/powerpoint/2010/main" val="27361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on Feb. </a:t>
            </a:r>
            <a:r>
              <a:rPr lang="en-US" dirty="0" smtClean="0"/>
              <a:t>27, 2023</a:t>
            </a:r>
            <a:endParaRPr lang="en-US" dirty="0"/>
          </a:p>
        </p:txBody>
      </p:sp>
      <p:sp>
        <p:nvSpPr>
          <p:cNvPr id="4" name="Slide Number Placeholder 3"/>
          <p:cNvSpPr>
            <a:spLocks noGrp="1"/>
          </p:cNvSpPr>
          <p:nvPr>
            <p:ph type="sldNum" sz="quarter" idx="10"/>
          </p:nvPr>
        </p:nvSpPr>
        <p:spPr/>
        <p:txBody>
          <a:bodyPr/>
          <a:lstStyle/>
          <a:p>
            <a:pPr>
              <a:defRPr/>
            </a:pPr>
            <a:fld id="{9ED2D908-848E-4139-AEDC-7A7D148B5338}" type="slidenum">
              <a:rPr lang="en-US" altLang="en-US" smtClean="0"/>
              <a:pPr>
                <a:defRPr/>
              </a:pPr>
              <a:t>15</a:t>
            </a:fld>
            <a:endParaRPr lang="en-US" altLang="en-US"/>
          </a:p>
        </p:txBody>
      </p:sp>
    </p:spTree>
    <p:extLst>
      <p:ext uri="{BB962C8B-B14F-4D97-AF65-F5344CB8AC3E}">
        <p14:creationId xmlns:p14="http://schemas.microsoft.com/office/powerpoint/2010/main" val="359351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on Feb. </a:t>
            </a:r>
            <a:r>
              <a:rPr lang="en-US" dirty="0" smtClean="0"/>
              <a:t>27, 2023</a:t>
            </a:r>
            <a:endParaRPr lang="en-US" dirty="0"/>
          </a:p>
        </p:txBody>
      </p:sp>
      <p:sp>
        <p:nvSpPr>
          <p:cNvPr id="4" name="Slide Number Placeholder 3"/>
          <p:cNvSpPr>
            <a:spLocks noGrp="1"/>
          </p:cNvSpPr>
          <p:nvPr>
            <p:ph type="sldNum" sz="quarter" idx="10"/>
          </p:nvPr>
        </p:nvSpPr>
        <p:spPr/>
        <p:txBody>
          <a:bodyPr/>
          <a:lstStyle/>
          <a:p>
            <a:pPr>
              <a:defRPr/>
            </a:pPr>
            <a:fld id="{9ED2D908-848E-4139-AEDC-7A7D148B5338}" type="slidenum">
              <a:rPr lang="en-US" altLang="en-US" smtClean="0"/>
              <a:pPr>
                <a:defRPr/>
              </a:pPr>
              <a:t>17</a:t>
            </a:fld>
            <a:endParaRPr lang="en-US" altLang="en-US"/>
          </a:p>
        </p:txBody>
      </p:sp>
    </p:spTree>
    <p:extLst>
      <p:ext uri="{BB962C8B-B14F-4D97-AF65-F5344CB8AC3E}">
        <p14:creationId xmlns:p14="http://schemas.microsoft.com/office/powerpoint/2010/main" val="180851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Unemployment Rate: 16 to 19 years </a:t>
            </a:r>
            <a:r>
              <a:rPr lang="en-US" dirty="0" smtClean="0">
                <a:hlinkClick r:id="rId3"/>
              </a:rPr>
              <a:t>https://fred.stlouisfed.org/series/LNU04000012</a:t>
            </a:r>
            <a:r>
              <a:rPr lang="en-US" dirty="0" smtClean="0"/>
              <a:t>.</a:t>
            </a:r>
          </a:p>
          <a:p>
            <a:r>
              <a:rPr lang="en-US" dirty="0" smtClean="0"/>
              <a:t>Unemployment Rate: 25 to 54 years </a:t>
            </a:r>
            <a:r>
              <a:rPr lang="en-US" dirty="0" smtClean="0">
                <a:hlinkClick r:id="rId4"/>
              </a:rPr>
              <a:t>https://fred.stlouisfed.org/series/LNU04000060</a:t>
            </a:r>
            <a:r>
              <a:rPr lang="en-US" dirty="0" smtClean="0"/>
              <a:t>.</a:t>
            </a:r>
          </a:p>
          <a:p>
            <a:r>
              <a:rPr lang="en-US" dirty="0" smtClean="0"/>
              <a:t>Neither series is seasonally adjusted.</a:t>
            </a:r>
          </a:p>
        </p:txBody>
      </p:sp>
      <p:sp>
        <p:nvSpPr>
          <p:cNvPr id="4" name="Slide Number Placeholder 3"/>
          <p:cNvSpPr>
            <a:spLocks noGrp="1"/>
          </p:cNvSpPr>
          <p:nvPr>
            <p:ph type="sldNum" sz="quarter" idx="10"/>
          </p:nvPr>
        </p:nvSpPr>
        <p:spPr/>
        <p:txBody>
          <a:bodyPr/>
          <a:lstStyle/>
          <a:p>
            <a:fld id="{40A737AB-01D7-4470-91D6-118408EFB8C2}" type="slidenum">
              <a:rPr lang="en-US" smtClean="0"/>
              <a:t>21</a:t>
            </a:fld>
            <a:endParaRPr lang="en-US"/>
          </a:p>
        </p:txBody>
      </p:sp>
    </p:spTree>
    <p:extLst>
      <p:ext uri="{BB962C8B-B14F-4D97-AF65-F5344CB8AC3E}">
        <p14:creationId xmlns:p14="http://schemas.microsoft.com/office/powerpoint/2010/main" val="145943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Unemployment Rate: Black or African American</a:t>
            </a:r>
            <a:r>
              <a:rPr lang="en-US" dirty="0" smtClean="0"/>
              <a:t> </a:t>
            </a:r>
            <a:r>
              <a:rPr lang="en-US" dirty="0" smtClean="0">
                <a:hlinkClick r:id="rId3"/>
              </a:rPr>
              <a:t>https://fred.stlouisfed.org/series/LNU04000006</a:t>
            </a:r>
            <a:r>
              <a:rPr lang="en-US" dirty="0" smtClean="0"/>
              <a:t>.</a:t>
            </a:r>
          </a:p>
          <a:p>
            <a:r>
              <a:rPr lang="en-US" sz="1200" b="0" i="0" kern="1200" dirty="0" smtClean="0">
                <a:solidFill>
                  <a:schemeClr val="tx1"/>
                </a:solidFill>
                <a:effectLst/>
                <a:latin typeface="+mn-lt"/>
                <a:ea typeface="+mn-ea"/>
                <a:cs typeface="+mn-cs"/>
              </a:rPr>
              <a:t>Unemployment Rate: White </a:t>
            </a:r>
            <a:r>
              <a:rPr lang="en-US" dirty="0" smtClean="0">
                <a:hlinkClick r:id="rId4"/>
              </a:rPr>
              <a:t>https://fred.stlouisfed.org/series/LNU04000003</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seasonally adjusted.</a:t>
            </a:r>
          </a:p>
        </p:txBody>
      </p:sp>
      <p:sp>
        <p:nvSpPr>
          <p:cNvPr id="4" name="Slide Number Placeholder 3"/>
          <p:cNvSpPr>
            <a:spLocks noGrp="1"/>
          </p:cNvSpPr>
          <p:nvPr>
            <p:ph type="sldNum" sz="quarter" idx="10"/>
          </p:nvPr>
        </p:nvSpPr>
        <p:spPr/>
        <p:txBody>
          <a:bodyPr/>
          <a:lstStyle/>
          <a:p>
            <a:fld id="{40A737AB-01D7-4470-91D6-118408EFB8C2}" type="slidenum">
              <a:rPr lang="en-US" smtClean="0"/>
              <a:t>22</a:t>
            </a:fld>
            <a:endParaRPr lang="en-US"/>
          </a:p>
        </p:txBody>
      </p:sp>
    </p:spTree>
    <p:extLst>
      <p:ext uri="{BB962C8B-B14F-4D97-AF65-F5344CB8AC3E}">
        <p14:creationId xmlns:p14="http://schemas.microsoft.com/office/powerpoint/2010/main" val="218534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Unemployment Rate: Men </a:t>
            </a:r>
            <a:r>
              <a:rPr lang="en-US" dirty="0" smtClean="0">
                <a:hlinkClick r:id="rId3"/>
              </a:rPr>
              <a:t>https://fred.stlouisfed.org/series/LNS14000001</a:t>
            </a:r>
            <a:r>
              <a:rPr lang="en-US" dirty="0" smtClean="0"/>
              <a:t>.</a:t>
            </a:r>
          </a:p>
          <a:p>
            <a:r>
              <a:rPr lang="en-US" dirty="0" smtClean="0"/>
              <a:t>Unemployment Rate: Women </a:t>
            </a:r>
            <a:r>
              <a:rPr lang="en-US" dirty="0" smtClean="0">
                <a:hlinkClick r:id="rId4"/>
              </a:rPr>
              <a:t>https://fred.stlouisfed.org/series/LNS14000002</a:t>
            </a:r>
            <a:r>
              <a:rPr lang="en-US" dirty="0" smtClean="0"/>
              <a:t>.</a:t>
            </a:r>
          </a:p>
          <a:p>
            <a:r>
              <a:rPr lang="en-US" dirty="0" smtClean="0"/>
              <a:t>Seasonally adjusted.</a:t>
            </a:r>
            <a:endParaRPr lang="en-US" dirty="0"/>
          </a:p>
        </p:txBody>
      </p:sp>
      <p:sp>
        <p:nvSpPr>
          <p:cNvPr id="4" name="Slide Number Placeholder 3"/>
          <p:cNvSpPr>
            <a:spLocks noGrp="1"/>
          </p:cNvSpPr>
          <p:nvPr>
            <p:ph type="sldNum" sz="quarter" idx="10"/>
          </p:nvPr>
        </p:nvSpPr>
        <p:spPr/>
        <p:txBody>
          <a:bodyPr/>
          <a:lstStyle/>
          <a:p>
            <a:fld id="{40A737AB-01D7-4470-91D6-118408EFB8C2}" type="slidenum">
              <a:rPr lang="en-US" smtClean="0"/>
              <a:t>23</a:t>
            </a:fld>
            <a:endParaRPr lang="en-US"/>
          </a:p>
        </p:txBody>
      </p:sp>
    </p:spTree>
    <p:extLst>
      <p:ext uri="{BB962C8B-B14F-4D97-AF65-F5344CB8AC3E}">
        <p14:creationId xmlns:p14="http://schemas.microsoft.com/office/powerpoint/2010/main" val="419778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Unemployment Rate: College Graduates: Bachelor's Degree and Higher, 25 years and over </a:t>
            </a:r>
            <a:r>
              <a:rPr lang="en-US" dirty="0" smtClean="0">
                <a:hlinkClick r:id="rId3"/>
              </a:rPr>
              <a:t>https://fred.stlouisfed.org/series/LNU04027662</a:t>
            </a:r>
            <a:r>
              <a:rPr lang="en-US" dirty="0" smtClean="0"/>
              <a:t>.</a:t>
            </a:r>
          </a:p>
          <a:p>
            <a:r>
              <a:rPr lang="en-US" sz="1200" b="0" i="0" kern="1200" dirty="0" smtClean="0">
                <a:solidFill>
                  <a:schemeClr val="tx1"/>
                </a:solidFill>
                <a:effectLst/>
                <a:latin typeface="+mn-lt"/>
                <a:ea typeface="+mn-ea"/>
                <a:cs typeface="+mn-cs"/>
              </a:rPr>
              <a:t>Unemployment Rate: High School Graduates, No College, 25 years and over https://fred.stlouisfed.org/series/LNU04027660.</a:t>
            </a:r>
          </a:p>
          <a:p>
            <a:r>
              <a:rPr lang="en-US" sz="1200" b="0" i="0" kern="1200" dirty="0" smtClean="0">
                <a:solidFill>
                  <a:schemeClr val="tx1"/>
                </a:solidFill>
                <a:effectLst/>
                <a:latin typeface="+mn-lt"/>
                <a:ea typeface="+mn-ea"/>
                <a:cs typeface="+mn-cs"/>
              </a:rPr>
              <a:t>Unemployment Rate: Less than a High School Diploma, 25 years and over </a:t>
            </a:r>
            <a:r>
              <a:rPr lang="en-US" dirty="0" smtClean="0">
                <a:hlinkClick r:id="rId4"/>
              </a:rPr>
              <a:t>https://fred.stlouisfed.org/series/LNU04027659</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seasonally adjusted.</a:t>
            </a:r>
          </a:p>
        </p:txBody>
      </p:sp>
      <p:sp>
        <p:nvSpPr>
          <p:cNvPr id="4" name="Slide Number Placeholder 3"/>
          <p:cNvSpPr>
            <a:spLocks noGrp="1"/>
          </p:cNvSpPr>
          <p:nvPr>
            <p:ph type="sldNum" sz="quarter" idx="10"/>
          </p:nvPr>
        </p:nvSpPr>
        <p:spPr/>
        <p:txBody>
          <a:bodyPr/>
          <a:lstStyle/>
          <a:p>
            <a:fld id="{40A737AB-01D7-4470-91D6-118408EFB8C2}" type="slidenum">
              <a:rPr lang="en-US" smtClean="0"/>
              <a:t>24</a:t>
            </a:fld>
            <a:endParaRPr lang="en-US"/>
          </a:p>
        </p:txBody>
      </p:sp>
    </p:spTree>
    <p:extLst>
      <p:ext uri="{BB962C8B-B14F-4D97-AF65-F5344CB8AC3E}">
        <p14:creationId xmlns:p14="http://schemas.microsoft.com/office/powerpoint/2010/main" val="103534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Civilian Labor Force Participation Rate: Men </a:t>
            </a:r>
            <a:r>
              <a:rPr lang="en-US" dirty="0" smtClean="0"/>
              <a:t>https://fred.stlouisfed.org/series/LNU01300001.</a:t>
            </a:r>
          </a:p>
          <a:p>
            <a:r>
              <a:rPr lang="en-US" sz="1200" b="0" i="0" kern="1200" dirty="0" smtClean="0">
                <a:solidFill>
                  <a:schemeClr val="tx1"/>
                </a:solidFill>
                <a:effectLst/>
                <a:latin typeface="+mn-lt"/>
                <a:ea typeface="+mn-ea"/>
                <a:cs typeface="+mn-cs"/>
              </a:rPr>
              <a:t>Civilian Labor Force Participation Rate: Women </a:t>
            </a:r>
            <a:r>
              <a:rPr lang="en-US" dirty="0" smtClean="0"/>
              <a:t>https://fred.stlouisfed.org/series/LNU01300002</a:t>
            </a:r>
            <a:endParaRPr lang="en-US" dirty="0"/>
          </a:p>
        </p:txBody>
      </p:sp>
      <p:sp>
        <p:nvSpPr>
          <p:cNvPr id="4" name="Slide Number Placeholder 3"/>
          <p:cNvSpPr>
            <a:spLocks noGrp="1"/>
          </p:cNvSpPr>
          <p:nvPr>
            <p:ph type="sldNum" sz="quarter" idx="10"/>
          </p:nvPr>
        </p:nvSpPr>
        <p:spPr/>
        <p:txBody>
          <a:bodyPr/>
          <a:lstStyle/>
          <a:p>
            <a:fld id="{40A737AB-01D7-4470-91D6-118408EFB8C2}" type="slidenum">
              <a:rPr lang="en-US" smtClean="0"/>
              <a:t>25</a:t>
            </a:fld>
            <a:endParaRPr lang="en-US"/>
          </a:p>
        </p:txBody>
      </p:sp>
    </p:spTree>
    <p:extLst>
      <p:ext uri="{BB962C8B-B14F-4D97-AF65-F5344CB8AC3E}">
        <p14:creationId xmlns:p14="http://schemas.microsoft.com/office/powerpoint/2010/main" val="2986472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1480800" y="0"/>
            <a:ext cx="711200" cy="6858000"/>
          </a:xfrm>
          <a:prstGeom prst="rect">
            <a:avLst/>
          </a:prstGeom>
          <a:solidFill>
            <a:srgbClr val="411D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smtClean="0">
              <a:latin typeface="+mj-lt"/>
            </a:endParaRPr>
          </a:p>
        </p:txBody>
      </p:sp>
      <p:sp>
        <p:nvSpPr>
          <p:cNvPr id="5" name="Oval 3"/>
          <p:cNvSpPr>
            <a:spLocks noChangeArrowheads="1"/>
          </p:cNvSpPr>
          <p:nvPr/>
        </p:nvSpPr>
        <p:spPr bwMode="auto">
          <a:xfrm>
            <a:off x="10261600" y="2514600"/>
            <a:ext cx="1422400" cy="18288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smtClean="0">
              <a:latin typeface="+mj-lt"/>
            </a:endParaRPr>
          </a:p>
        </p:txBody>
      </p:sp>
      <p:graphicFrame>
        <p:nvGraphicFramePr>
          <p:cNvPr id="7" name="Object 8"/>
          <p:cNvGraphicFramePr>
            <a:graphicFrameLocks noChangeAspect="1"/>
          </p:cNvGraphicFramePr>
          <p:nvPr>
            <p:extLst>
              <p:ext uri="{D42A27DB-BD31-4B8C-83A1-F6EECF244321}">
                <p14:modId xmlns:p14="http://schemas.microsoft.com/office/powerpoint/2010/main" val="2115727202"/>
              </p:ext>
            </p:extLst>
          </p:nvPr>
        </p:nvGraphicFramePr>
        <p:xfrm>
          <a:off x="516467" y="304801"/>
          <a:ext cx="7010400" cy="3127375"/>
        </p:xfrm>
        <a:graphic>
          <a:graphicData uri="http://schemas.openxmlformats.org/presentationml/2006/ole">
            <mc:AlternateContent xmlns:mc="http://schemas.openxmlformats.org/markup-compatibility/2006">
              <mc:Choice xmlns:v="urn:schemas-microsoft-com:vml" Requires="v">
                <p:oleObj spid="_x0000_s85028" name="Image" r:id="rId3" imgW="6836569" imgH="4066361" progId="Photoshop.Image.4">
                  <p:embed/>
                </p:oleObj>
              </mc:Choice>
              <mc:Fallback>
                <p:oleObj name="Image" r:id="rId3" imgW="6836569" imgH="4066361" progId="Photoshop.Image.4">
                  <p:embed/>
                  <p:pic>
                    <p:nvPicPr>
                      <p:cNvPr id="2053"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7" y="304801"/>
                        <a:ext cx="7010400" cy="31273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80" name="Rectangle 4"/>
          <p:cNvSpPr>
            <a:spLocks noGrp="1" noChangeArrowheads="1"/>
          </p:cNvSpPr>
          <p:nvPr>
            <p:ph type="ctrTitle"/>
          </p:nvPr>
        </p:nvSpPr>
        <p:spPr>
          <a:xfrm>
            <a:off x="7620000" y="2895600"/>
            <a:ext cx="4165600" cy="1143000"/>
          </a:xfrm>
        </p:spPr>
        <p:txBody>
          <a:bodyPr anchorCtr="1"/>
          <a:lstStyle>
            <a:lvl1pPr>
              <a:defRPr sz="15000" b="1">
                <a:solidFill>
                  <a:schemeClr val="tx1"/>
                </a:solidFill>
                <a:effectLst>
                  <a:outerShdw blurRad="38100" dist="38100" dir="2700000" algn="tl">
                    <a:srgbClr val="C0C0C0"/>
                  </a:outerShdw>
                </a:effectLst>
                <a:latin typeface="+mj-lt"/>
              </a:defRPr>
            </a:lvl1pPr>
          </a:lstStyle>
          <a:p>
            <a:r>
              <a:rPr lang="en-US" altLang="en-US"/>
              <a:t>Click to editaster title style</a:t>
            </a:r>
          </a:p>
        </p:txBody>
      </p:sp>
      <p:sp>
        <p:nvSpPr>
          <p:cNvPr id="101381" name="Rectangle 5"/>
          <p:cNvSpPr>
            <a:spLocks noGrp="1" noChangeArrowheads="1"/>
          </p:cNvSpPr>
          <p:nvPr>
            <p:ph type="subTitle" idx="1"/>
          </p:nvPr>
        </p:nvSpPr>
        <p:spPr>
          <a:xfrm>
            <a:off x="508000" y="3810000"/>
            <a:ext cx="7112000" cy="2590800"/>
          </a:xfrm>
        </p:spPr>
        <p:txBody>
          <a:bodyPr/>
          <a:lstStyle>
            <a:lvl1pPr marL="0" indent="0" algn="ctr">
              <a:buFontTx/>
              <a:buNone/>
              <a:defRPr sz="4000" b="1">
                <a:solidFill>
                  <a:srgbClr val="0094B9"/>
                </a:solidFill>
                <a:latin typeface="+mj-lt"/>
              </a:defRPr>
            </a:lvl1pPr>
          </a:lstStyle>
          <a:p>
            <a:r>
              <a:rPr lang="en-US" altLang="en-US"/>
              <a:t>Click to edit Master subtitle style</a:t>
            </a:r>
          </a:p>
        </p:txBody>
      </p:sp>
    </p:spTree>
    <p:extLst>
      <p:ext uri="{BB962C8B-B14F-4D97-AF65-F5344CB8AC3E}">
        <p14:creationId xmlns:p14="http://schemas.microsoft.com/office/powerpoint/2010/main" val="22843518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UNEMPLOYMENT</a:t>
            </a:r>
          </a:p>
        </p:txBody>
      </p:sp>
      <p:sp>
        <p:nvSpPr>
          <p:cNvPr id="5" name="Rectangle 7"/>
          <p:cNvSpPr>
            <a:spLocks noGrp="1" noChangeArrowheads="1"/>
          </p:cNvSpPr>
          <p:nvPr>
            <p:ph type="sldNum" sz="quarter" idx="11"/>
          </p:nvPr>
        </p:nvSpPr>
        <p:spPr>
          <a:ln/>
        </p:spPr>
        <p:txBody>
          <a:bodyPr/>
          <a:lstStyle>
            <a:lvl1pPr>
              <a:defRPr/>
            </a:lvl1pPr>
          </a:lstStyle>
          <a:p>
            <a:pPr>
              <a:defRPr/>
            </a:pPr>
            <a:fld id="{1BFB0FF3-3CDA-4EB8-A449-14465B1D6A61}" type="slidenum">
              <a:rPr lang="en-US" altLang="en-US"/>
              <a:pPr>
                <a:defRPr/>
              </a:pPr>
              <a:t>‹#›</a:t>
            </a:fld>
            <a:endParaRPr lang="en-US" altLang="en-US"/>
          </a:p>
        </p:txBody>
      </p:sp>
    </p:spTree>
    <p:extLst>
      <p:ext uri="{BB962C8B-B14F-4D97-AF65-F5344CB8AC3E}">
        <p14:creationId xmlns:p14="http://schemas.microsoft.com/office/powerpoint/2010/main" val="1521984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152400"/>
            <a:ext cx="27940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8178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UNEMPLOYMENT</a:t>
            </a:r>
          </a:p>
        </p:txBody>
      </p:sp>
      <p:sp>
        <p:nvSpPr>
          <p:cNvPr id="5" name="Rectangle 7"/>
          <p:cNvSpPr>
            <a:spLocks noGrp="1" noChangeArrowheads="1"/>
          </p:cNvSpPr>
          <p:nvPr>
            <p:ph type="sldNum" sz="quarter" idx="11"/>
          </p:nvPr>
        </p:nvSpPr>
        <p:spPr>
          <a:ln/>
        </p:spPr>
        <p:txBody>
          <a:bodyPr/>
          <a:lstStyle>
            <a:lvl1pPr>
              <a:defRPr/>
            </a:lvl1pPr>
          </a:lstStyle>
          <a:p>
            <a:pPr>
              <a:defRPr/>
            </a:pPr>
            <a:fld id="{1F363372-45F3-474A-A57D-AD69C03D8575}" type="slidenum">
              <a:rPr lang="en-US" altLang="en-US"/>
              <a:pPr>
                <a:defRPr/>
              </a:pPr>
              <a:t>‹#›</a:t>
            </a:fld>
            <a:endParaRPr lang="en-US" altLang="en-US"/>
          </a:p>
        </p:txBody>
      </p:sp>
    </p:spTree>
    <p:extLst>
      <p:ext uri="{BB962C8B-B14F-4D97-AF65-F5344CB8AC3E}">
        <p14:creationId xmlns:p14="http://schemas.microsoft.com/office/powerpoint/2010/main" val="1006430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p:txBody>
          <a:bodyPr/>
          <a:lstStyle>
            <a:lvl1pPr>
              <a:defRPr smtClean="0"/>
            </a:lvl1pPr>
          </a:lstStyle>
          <a:p>
            <a:pPr>
              <a:defRPr/>
            </a:pPr>
            <a:fld id="{CA17F8B0-1E30-4878-8D91-255E3ECC3925}" type="slidenum">
              <a:rPr lang="en-US" altLang="en-US"/>
              <a:pPr>
                <a:defRPr/>
              </a:pPr>
              <a:t>‹#›</a:t>
            </a:fld>
            <a:endParaRPr lang="en-US" altLang="en-US"/>
          </a:p>
        </p:txBody>
      </p:sp>
    </p:spTree>
    <p:extLst>
      <p:ext uri="{BB962C8B-B14F-4D97-AF65-F5344CB8AC3E}">
        <p14:creationId xmlns:p14="http://schemas.microsoft.com/office/powerpoint/2010/main" val="847077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p:txBody>
          <a:bodyPr/>
          <a:lstStyle>
            <a:lvl1pPr>
              <a:defRPr smtClean="0"/>
            </a:lvl1pPr>
          </a:lstStyle>
          <a:p>
            <a:pPr>
              <a:defRPr/>
            </a:pPr>
            <a:fld id="{B6989ABA-E707-48F4-8081-5AFFB2D40D29}"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7805281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p:txBody>
          <a:bodyPr/>
          <a:lstStyle>
            <a:lvl1pPr>
              <a:defRPr smtClean="0"/>
            </a:lvl1pPr>
          </a:lstStyle>
          <a:p>
            <a:pPr>
              <a:defRPr/>
            </a:pPr>
            <a:fld id="{2DB4C0CA-1805-45BE-A454-EA576E5DD2D2}"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879906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atin typeface="+mn-lt"/>
              </a:defRPr>
            </a:lvl1pPr>
          </a:lstStyle>
          <a:p>
            <a:pPr>
              <a:defRPr/>
            </a:pPr>
            <a:r>
              <a:rPr lang="en-US" smtClean="0"/>
              <a:t>UNEMPLOYMENT</a:t>
            </a:r>
            <a:endParaRPr lang="en-US"/>
          </a:p>
        </p:txBody>
      </p:sp>
      <p:sp>
        <p:nvSpPr>
          <p:cNvPr id="5" name="Rectangle 7"/>
          <p:cNvSpPr>
            <a:spLocks noGrp="1" noChangeArrowheads="1"/>
          </p:cNvSpPr>
          <p:nvPr>
            <p:ph type="sldNum" sz="quarter" idx="11"/>
          </p:nvPr>
        </p:nvSpPr>
        <p:spPr>
          <a:ln/>
        </p:spPr>
        <p:txBody>
          <a:bodyPr/>
          <a:lstStyle>
            <a:lvl1pPr>
              <a:defRPr>
                <a:latin typeface="+mn-lt"/>
              </a:defRPr>
            </a:lvl1pPr>
          </a:lstStyle>
          <a:p>
            <a:pPr>
              <a:defRPr/>
            </a:pPr>
            <a:fld id="{CDDE2031-4B41-4209-A291-F08046E54467}" type="slidenum">
              <a:rPr lang="en-US" altLang="en-US" smtClean="0"/>
              <a:pPr>
                <a:defRPr/>
              </a:pPr>
              <a:t>‹#›</a:t>
            </a:fld>
            <a:endParaRPr lang="en-US" altLang="en-US"/>
          </a:p>
        </p:txBody>
      </p:sp>
    </p:spTree>
    <p:extLst>
      <p:ext uri="{BB962C8B-B14F-4D97-AF65-F5344CB8AC3E}">
        <p14:creationId xmlns:p14="http://schemas.microsoft.com/office/powerpoint/2010/main" val="3780092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UNEMPLOYMENT</a:t>
            </a:r>
          </a:p>
        </p:txBody>
      </p:sp>
      <p:sp>
        <p:nvSpPr>
          <p:cNvPr id="5" name="Rectangle 7"/>
          <p:cNvSpPr>
            <a:spLocks noGrp="1" noChangeArrowheads="1"/>
          </p:cNvSpPr>
          <p:nvPr>
            <p:ph type="sldNum" sz="quarter" idx="11"/>
          </p:nvPr>
        </p:nvSpPr>
        <p:spPr>
          <a:ln/>
        </p:spPr>
        <p:txBody>
          <a:bodyPr/>
          <a:lstStyle>
            <a:lvl1pPr>
              <a:defRPr/>
            </a:lvl1pPr>
          </a:lstStyle>
          <a:p>
            <a:pPr>
              <a:defRPr/>
            </a:pPr>
            <a:fld id="{B627298F-F965-4BD2-B516-25EF5FB83391}" type="slidenum">
              <a:rPr lang="en-US" altLang="en-US"/>
              <a:pPr>
                <a:defRPr/>
              </a:pPr>
              <a:t>‹#›</a:t>
            </a:fld>
            <a:endParaRPr lang="en-US" altLang="en-US"/>
          </a:p>
        </p:txBody>
      </p:sp>
    </p:spTree>
    <p:extLst>
      <p:ext uri="{BB962C8B-B14F-4D97-AF65-F5344CB8AC3E}">
        <p14:creationId xmlns:p14="http://schemas.microsoft.com/office/powerpoint/2010/main" val="41096008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48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1447800"/>
            <a:ext cx="548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atin typeface="+mn-lt"/>
              </a:defRPr>
            </a:lvl1pPr>
          </a:lstStyle>
          <a:p>
            <a:pPr>
              <a:defRPr/>
            </a:pPr>
            <a:r>
              <a:rPr lang="en-US" smtClean="0"/>
              <a:t>UNEMPLOYMENT</a:t>
            </a:r>
            <a:endParaRPr lang="en-US" dirty="0"/>
          </a:p>
        </p:txBody>
      </p:sp>
      <p:sp>
        <p:nvSpPr>
          <p:cNvPr id="6" name="Rectangle 7"/>
          <p:cNvSpPr>
            <a:spLocks noGrp="1" noChangeArrowheads="1"/>
          </p:cNvSpPr>
          <p:nvPr>
            <p:ph type="sldNum" sz="quarter" idx="11"/>
          </p:nvPr>
        </p:nvSpPr>
        <p:spPr>
          <a:ln/>
        </p:spPr>
        <p:txBody>
          <a:bodyPr/>
          <a:lstStyle>
            <a:lvl1pPr>
              <a:defRPr>
                <a:latin typeface="+mn-lt"/>
              </a:defRPr>
            </a:lvl1pPr>
          </a:lstStyle>
          <a:p>
            <a:pPr>
              <a:defRPr/>
            </a:pPr>
            <a:fld id="{D28B7ABF-20CE-408E-91FB-E40DDF3B288A}" type="slidenum">
              <a:rPr lang="en-US" altLang="en-US" smtClean="0"/>
              <a:pPr>
                <a:defRPr/>
              </a:pPr>
              <a:t>‹#›</a:t>
            </a:fld>
            <a:endParaRPr lang="en-US" altLang="en-US"/>
          </a:p>
        </p:txBody>
      </p:sp>
    </p:spTree>
    <p:extLst>
      <p:ext uri="{BB962C8B-B14F-4D97-AF65-F5344CB8AC3E}">
        <p14:creationId xmlns:p14="http://schemas.microsoft.com/office/powerpoint/2010/main" val="42787413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atin typeface="+mn-lt"/>
              </a:defRPr>
            </a:lvl1pPr>
          </a:lstStyle>
          <a:p>
            <a:pPr>
              <a:defRPr/>
            </a:pPr>
            <a:r>
              <a:rPr lang="en-US" smtClean="0"/>
              <a:t>UNEMPLOYMENT</a:t>
            </a:r>
            <a:endParaRPr lang="en-US"/>
          </a:p>
        </p:txBody>
      </p:sp>
      <p:sp>
        <p:nvSpPr>
          <p:cNvPr id="8" name="Rectangle 7"/>
          <p:cNvSpPr>
            <a:spLocks noGrp="1" noChangeArrowheads="1"/>
          </p:cNvSpPr>
          <p:nvPr>
            <p:ph type="sldNum" sz="quarter" idx="11"/>
          </p:nvPr>
        </p:nvSpPr>
        <p:spPr>
          <a:ln/>
        </p:spPr>
        <p:txBody>
          <a:bodyPr/>
          <a:lstStyle>
            <a:lvl1pPr>
              <a:defRPr>
                <a:latin typeface="+mn-lt"/>
              </a:defRPr>
            </a:lvl1pPr>
          </a:lstStyle>
          <a:p>
            <a:pPr>
              <a:defRPr/>
            </a:pPr>
            <a:fld id="{9BB6C963-7499-4F7A-B64C-BED8EDE0CD37}" type="slidenum">
              <a:rPr lang="en-US" altLang="en-US" smtClean="0"/>
              <a:pPr>
                <a:defRPr/>
              </a:pPr>
              <a:t>‹#›</a:t>
            </a:fld>
            <a:endParaRPr lang="en-US" altLang="en-US"/>
          </a:p>
        </p:txBody>
      </p:sp>
    </p:spTree>
    <p:extLst>
      <p:ext uri="{BB962C8B-B14F-4D97-AF65-F5344CB8AC3E}">
        <p14:creationId xmlns:p14="http://schemas.microsoft.com/office/powerpoint/2010/main" val="35325110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UNEMPLOYMENT</a:t>
            </a:r>
          </a:p>
        </p:txBody>
      </p:sp>
      <p:sp>
        <p:nvSpPr>
          <p:cNvPr id="4" name="Rectangle 7"/>
          <p:cNvSpPr>
            <a:spLocks noGrp="1" noChangeArrowheads="1"/>
          </p:cNvSpPr>
          <p:nvPr>
            <p:ph type="sldNum" sz="quarter" idx="11"/>
          </p:nvPr>
        </p:nvSpPr>
        <p:spPr>
          <a:ln/>
        </p:spPr>
        <p:txBody>
          <a:bodyPr/>
          <a:lstStyle>
            <a:lvl1pPr>
              <a:defRPr/>
            </a:lvl1pPr>
          </a:lstStyle>
          <a:p>
            <a:pPr>
              <a:defRPr/>
            </a:pPr>
            <a:fld id="{96B0BDE5-9B6A-4289-8422-3DF6FF6D35CE}" type="slidenum">
              <a:rPr lang="en-US" altLang="en-US"/>
              <a:pPr>
                <a:defRPr/>
              </a:pPr>
              <a:t>‹#›</a:t>
            </a:fld>
            <a:endParaRPr lang="en-US" altLang="en-US"/>
          </a:p>
        </p:txBody>
      </p:sp>
    </p:spTree>
    <p:extLst>
      <p:ext uri="{BB962C8B-B14F-4D97-AF65-F5344CB8AC3E}">
        <p14:creationId xmlns:p14="http://schemas.microsoft.com/office/powerpoint/2010/main" val="1954243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UNEMPLOYMENT</a:t>
            </a:r>
          </a:p>
        </p:txBody>
      </p:sp>
      <p:sp>
        <p:nvSpPr>
          <p:cNvPr id="3" name="Rectangle 7"/>
          <p:cNvSpPr>
            <a:spLocks noGrp="1" noChangeArrowheads="1"/>
          </p:cNvSpPr>
          <p:nvPr>
            <p:ph type="sldNum" sz="quarter" idx="11"/>
          </p:nvPr>
        </p:nvSpPr>
        <p:spPr>
          <a:ln/>
        </p:spPr>
        <p:txBody>
          <a:bodyPr/>
          <a:lstStyle>
            <a:lvl1pPr>
              <a:defRPr/>
            </a:lvl1pPr>
          </a:lstStyle>
          <a:p>
            <a:pPr>
              <a:defRPr/>
            </a:pPr>
            <a:fld id="{D9604D5F-1B4A-48ED-8EEB-078845134A5C}" type="slidenum">
              <a:rPr lang="en-US" altLang="en-US"/>
              <a:pPr>
                <a:defRPr/>
              </a:pPr>
              <a:t>‹#›</a:t>
            </a:fld>
            <a:endParaRPr lang="en-US" altLang="en-US"/>
          </a:p>
        </p:txBody>
      </p:sp>
    </p:spTree>
    <p:extLst>
      <p:ext uri="{BB962C8B-B14F-4D97-AF65-F5344CB8AC3E}">
        <p14:creationId xmlns:p14="http://schemas.microsoft.com/office/powerpoint/2010/main" val="2801020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atin typeface="+mn-lt"/>
              </a:defRPr>
            </a:lvl1pPr>
          </a:lstStyle>
          <a:p>
            <a:pPr>
              <a:defRPr/>
            </a:pPr>
            <a:r>
              <a:rPr lang="en-US" smtClean="0"/>
              <a:t>UNEMPLOYMENT</a:t>
            </a:r>
            <a:endParaRPr lang="en-US"/>
          </a:p>
        </p:txBody>
      </p:sp>
      <p:sp>
        <p:nvSpPr>
          <p:cNvPr id="6" name="Rectangle 7"/>
          <p:cNvSpPr>
            <a:spLocks noGrp="1" noChangeArrowheads="1"/>
          </p:cNvSpPr>
          <p:nvPr>
            <p:ph type="sldNum" sz="quarter" idx="11"/>
          </p:nvPr>
        </p:nvSpPr>
        <p:spPr>
          <a:ln/>
        </p:spPr>
        <p:txBody>
          <a:bodyPr/>
          <a:lstStyle>
            <a:lvl1pPr>
              <a:defRPr>
                <a:latin typeface="+mn-lt"/>
              </a:defRPr>
            </a:lvl1pPr>
          </a:lstStyle>
          <a:p>
            <a:pPr>
              <a:defRPr/>
            </a:pPr>
            <a:fld id="{CBF2C1D4-8A8E-428E-8B01-C31EF510B785}" type="slidenum">
              <a:rPr lang="en-US" altLang="en-US" smtClean="0"/>
              <a:pPr>
                <a:defRPr/>
              </a:pPr>
              <a:t>‹#›</a:t>
            </a:fld>
            <a:endParaRPr lang="en-US" altLang="en-US"/>
          </a:p>
        </p:txBody>
      </p:sp>
    </p:spTree>
    <p:extLst>
      <p:ext uri="{BB962C8B-B14F-4D97-AF65-F5344CB8AC3E}">
        <p14:creationId xmlns:p14="http://schemas.microsoft.com/office/powerpoint/2010/main" val="16918181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atin typeface="+mn-lt"/>
              </a:defRPr>
            </a:lvl1pPr>
          </a:lstStyle>
          <a:p>
            <a:pPr>
              <a:defRPr/>
            </a:pPr>
            <a:r>
              <a:rPr lang="en-US" smtClean="0"/>
              <a:t>UNEMPLOYMENT</a:t>
            </a:r>
            <a:endParaRPr lang="en-US"/>
          </a:p>
        </p:txBody>
      </p:sp>
      <p:sp>
        <p:nvSpPr>
          <p:cNvPr id="6" name="Rectangle 7"/>
          <p:cNvSpPr>
            <a:spLocks noGrp="1" noChangeArrowheads="1"/>
          </p:cNvSpPr>
          <p:nvPr>
            <p:ph type="sldNum" sz="quarter" idx="11"/>
          </p:nvPr>
        </p:nvSpPr>
        <p:spPr>
          <a:ln/>
        </p:spPr>
        <p:txBody>
          <a:bodyPr/>
          <a:lstStyle>
            <a:lvl1pPr>
              <a:defRPr>
                <a:latin typeface="+mn-lt"/>
              </a:defRPr>
            </a:lvl1pPr>
          </a:lstStyle>
          <a:p>
            <a:pPr>
              <a:defRPr/>
            </a:pPr>
            <a:fld id="{2A459592-5456-41B0-A495-4AC9726B8B92}" type="slidenum">
              <a:rPr lang="en-US" altLang="en-US" smtClean="0"/>
              <a:pPr>
                <a:defRPr/>
              </a:pPr>
              <a:t>‹#›</a:t>
            </a:fld>
            <a:endParaRPr lang="en-US" altLang="en-US"/>
          </a:p>
        </p:txBody>
      </p:sp>
    </p:spTree>
    <p:extLst>
      <p:ext uri="{BB962C8B-B14F-4D97-AF65-F5344CB8AC3E}">
        <p14:creationId xmlns:p14="http://schemas.microsoft.com/office/powerpoint/2010/main" val="2460443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09600" y="152400"/>
            <a:ext cx="1117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0356" name="Rectangle 4"/>
          <p:cNvSpPr>
            <a:spLocks noGrp="1" noChangeArrowheads="1"/>
          </p:cNvSpPr>
          <p:nvPr>
            <p:ph type="body" idx="1"/>
          </p:nvPr>
        </p:nvSpPr>
        <p:spPr bwMode="auto">
          <a:xfrm>
            <a:off x="609600" y="1447800"/>
            <a:ext cx="11176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Text Box 5"/>
          <p:cNvSpPr txBox="1">
            <a:spLocks noChangeArrowheads="1"/>
          </p:cNvSpPr>
          <p:nvPr/>
        </p:nvSpPr>
        <p:spPr bwMode="auto">
          <a:xfrm>
            <a:off x="9448800" y="6643688"/>
            <a:ext cx="1819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800" b="1" smtClean="0">
                <a:solidFill>
                  <a:schemeClr val="bg1"/>
                </a:solidFill>
                <a:latin typeface="Arial" pitchFamily="34" charset="0"/>
              </a:rPr>
              <a:t>Copyright © 2004  South-Western</a:t>
            </a:r>
          </a:p>
        </p:txBody>
      </p:sp>
      <p:sp>
        <p:nvSpPr>
          <p:cNvPr id="100358" name="Rectangle 6"/>
          <p:cNvSpPr>
            <a:spLocks noGrp="1" noChangeArrowheads="1"/>
          </p:cNvSpPr>
          <p:nvPr>
            <p:ph type="ftr" sz="quarter" idx="3"/>
          </p:nvPr>
        </p:nvSpPr>
        <p:spPr bwMode="auto">
          <a:xfrm>
            <a:off x="609600" y="6245225"/>
            <a:ext cx="741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Unicode MS" pitchFamily="34" charset="-128"/>
              </a:defRPr>
            </a:lvl1pPr>
          </a:lstStyle>
          <a:p>
            <a:pPr>
              <a:defRPr/>
            </a:pPr>
            <a:r>
              <a:rPr lang="en-US"/>
              <a:t>UNEMPLOYMENT</a:t>
            </a:r>
          </a:p>
        </p:txBody>
      </p:sp>
      <p:sp>
        <p:nvSpPr>
          <p:cNvPr id="100359" name="Rectangle 7"/>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Unicode MS" pitchFamily="34" charset="-128"/>
              </a:defRPr>
            </a:lvl1pPr>
          </a:lstStyle>
          <a:p>
            <a:pPr>
              <a:defRPr/>
            </a:pPr>
            <a:fld id="{D40107BE-DA66-4DC8-859A-C9E1052184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8" r:id="rId12"/>
    <p:sldLayoutId id="2147483819" r:id="rId13"/>
    <p:sldLayoutId id="2147483821"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wipe(up)">
                                      <p:cBhvr>
                                        <p:cTn id="7" dur="500"/>
                                        <p:tgtEl>
                                          <p:spTgt spid="1003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wipe(up)">
                                      <p:cBhvr>
                                        <p:cTn id="12" dur="500"/>
                                        <p:tgtEl>
                                          <p:spTgt spid="100356">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0356">
                                            <p:txEl>
                                              <p:pRg st="2" end="2"/>
                                            </p:txEl>
                                          </p:spTgt>
                                        </p:tgtEl>
                                        <p:attrNameLst>
                                          <p:attrName>style.visibility</p:attrName>
                                        </p:attrNameLst>
                                      </p:cBhvr>
                                      <p:to>
                                        <p:strVal val="visible"/>
                                      </p:to>
                                    </p:set>
                                    <p:animEffect transition="in" filter="wipe(up)">
                                      <p:cBhvr>
                                        <p:cTn id="15" dur="500"/>
                                        <p:tgtEl>
                                          <p:spTgt spid="100356">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0356">
                                            <p:txEl>
                                              <p:pRg st="3" end="3"/>
                                            </p:txEl>
                                          </p:spTgt>
                                        </p:tgtEl>
                                        <p:attrNameLst>
                                          <p:attrName>style.visibility</p:attrName>
                                        </p:attrNameLst>
                                      </p:cBhvr>
                                      <p:to>
                                        <p:strVal val="visible"/>
                                      </p:to>
                                    </p:set>
                                    <p:animEffect transition="in" filter="wipe(up)">
                                      <p:cBhvr>
                                        <p:cTn id="18" dur="500"/>
                                        <p:tgtEl>
                                          <p:spTgt spid="100356">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0356">
                                            <p:txEl>
                                              <p:pRg st="4" end="4"/>
                                            </p:txEl>
                                          </p:spTgt>
                                        </p:tgtEl>
                                        <p:attrNameLst>
                                          <p:attrName>style.visibility</p:attrName>
                                        </p:attrNameLst>
                                      </p:cBhvr>
                                      <p:to>
                                        <p:strVal val="visible"/>
                                      </p:to>
                                    </p:set>
                                    <p:animEffect transition="in" filter="wipe(up)">
                                      <p:cBhvr>
                                        <p:cTn id="21"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Lst>
      </p:bldP>
    </p:bldLst>
  </p:timing>
  <p:hf hdr="0" dt="0"/>
  <p:txStyles>
    <p:titleStyle>
      <a:lvl1pPr algn="ctr" rtl="0" eaLnBrk="0" fontAlgn="base" hangingPunct="0">
        <a:lnSpc>
          <a:spcPct val="90000"/>
        </a:lnSpc>
        <a:spcBef>
          <a:spcPct val="0"/>
        </a:spcBef>
        <a:spcAft>
          <a:spcPct val="0"/>
        </a:spcAft>
        <a:defRPr sz="4000">
          <a:solidFill>
            <a:schemeClr val="accent2"/>
          </a:solidFill>
          <a:latin typeface="+mj-lt"/>
          <a:ea typeface="+mj-ea"/>
          <a:cs typeface="+mj-cs"/>
        </a:defRPr>
      </a:lvl1pPr>
      <a:lvl2pPr algn="ctr" rtl="0" eaLnBrk="0" fontAlgn="base" hangingPunct="0">
        <a:lnSpc>
          <a:spcPct val="90000"/>
        </a:lnSpc>
        <a:spcBef>
          <a:spcPct val="0"/>
        </a:spcBef>
        <a:spcAft>
          <a:spcPct val="0"/>
        </a:spcAft>
        <a:defRPr sz="4000">
          <a:solidFill>
            <a:schemeClr val="accent2"/>
          </a:solidFill>
          <a:latin typeface="Calibri" pitchFamily="34" charset="0"/>
        </a:defRPr>
      </a:lvl2pPr>
      <a:lvl3pPr algn="ctr" rtl="0" eaLnBrk="0" fontAlgn="base" hangingPunct="0">
        <a:lnSpc>
          <a:spcPct val="90000"/>
        </a:lnSpc>
        <a:spcBef>
          <a:spcPct val="0"/>
        </a:spcBef>
        <a:spcAft>
          <a:spcPct val="0"/>
        </a:spcAft>
        <a:defRPr sz="4000">
          <a:solidFill>
            <a:schemeClr val="accent2"/>
          </a:solidFill>
          <a:latin typeface="Calibri" pitchFamily="34" charset="0"/>
        </a:defRPr>
      </a:lvl3pPr>
      <a:lvl4pPr algn="ctr" rtl="0" eaLnBrk="0" fontAlgn="base" hangingPunct="0">
        <a:lnSpc>
          <a:spcPct val="90000"/>
        </a:lnSpc>
        <a:spcBef>
          <a:spcPct val="0"/>
        </a:spcBef>
        <a:spcAft>
          <a:spcPct val="0"/>
        </a:spcAft>
        <a:defRPr sz="4000">
          <a:solidFill>
            <a:schemeClr val="accent2"/>
          </a:solidFill>
          <a:latin typeface="Calibri" pitchFamily="34" charset="0"/>
        </a:defRPr>
      </a:lvl4pPr>
      <a:lvl5pPr algn="ctr" rtl="0" eaLnBrk="0" fontAlgn="base" hangingPunct="0">
        <a:lnSpc>
          <a:spcPct val="90000"/>
        </a:lnSpc>
        <a:spcBef>
          <a:spcPct val="0"/>
        </a:spcBef>
        <a:spcAft>
          <a:spcPct val="0"/>
        </a:spcAft>
        <a:defRPr sz="4000">
          <a:solidFill>
            <a:schemeClr val="accent2"/>
          </a:solidFill>
          <a:latin typeface="Calibri" pitchFamily="34" charset="0"/>
        </a:defRPr>
      </a:lvl5pPr>
      <a:lvl6pPr marL="457200" algn="ctr" rtl="0" eaLnBrk="0" fontAlgn="base" hangingPunct="0">
        <a:lnSpc>
          <a:spcPct val="90000"/>
        </a:lnSpc>
        <a:spcBef>
          <a:spcPct val="0"/>
        </a:spcBef>
        <a:spcAft>
          <a:spcPct val="0"/>
        </a:spcAft>
        <a:defRPr sz="4000">
          <a:solidFill>
            <a:schemeClr val="accent2"/>
          </a:solidFill>
          <a:latin typeface="Arial" charset="0"/>
        </a:defRPr>
      </a:lvl6pPr>
      <a:lvl7pPr marL="914400" algn="ctr" rtl="0" eaLnBrk="0" fontAlgn="base" hangingPunct="0">
        <a:lnSpc>
          <a:spcPct val="90000"/>
        </a:lnSpc>
        <a:spcBef>
          <a:spcPct val="0"/>
        </a:spcBef>
        <a:spcAft>
          <a:spcPct val="0"/>
        </a:spcAft>
        <a:defRPr sz="4000">
          <a:solidFill>
            <a:schemeClr val="accent2"/>
          </a:solidFill>
          <a:latin typeface="Arial" charset="0"/>
        </a:defRPr>
      </a:lvl7pPr>
      <a:lvl8pPr marL="1371600" algn="ctr" rtl="0" eaLnBrk="0" fontAlgn="base" hangingPunct="0">
        <a:lnSpc>
          <a:spcPct val="90000"/>
        </a:lnSpc>
        <a:spcBef>
          <a:spcPct val="0"/>
        </a:spcBef>
        <a:spcAft>
          <a:spcPct val="0"/>
        </a:spcAft>
        <a:defRPr sz="4000">
          <a:solidFill>
            <a:schemeClr val="accent2"/>
          </a:solidFill>
          <a:latin typeface="Arial" charset="0"/>
        </a:defRPr>
      </a:lvl8pPr>
      <a:lvl9pPr marL="1828800" algn="ctr" rtl="0" eaLnBrk="0" fontAlgn="base" hangingPunct="0">
        <a:lnSpc>
          <a:spcPct val="90000"/>
        </a:lnSpc>
        <a:spcBef>
          <a:spcPct val="0"/>
        </a:spcBef>
        <a:spcAft>
          <a:spcPct val="0"/>
        </a:spcAft>
        <a:defRPr sz="40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fred.stlouisfed.org/series/CIVPART" TargetMode="External"/><Relationship Id="rId3" Type="http://schemas.openxmlformats.org/officeDocument/2006/relationships/hyperlink" Target="http://research.stlouisfed.org/fred2/series/CLF16OV" TargetMode="External"/><Relationship Id="rId7" Type="http://schemas.openxmlformats.org/officeDocument/2006/relationships/hyperlink" Target="https://fred.stlouisfed.org/series/UNRATE" TargetMode="External"/><Relationship Id="rId2" Type="http://schemas.openxmlformats.org/officeDocument/2006/relationships/hyperlink" Target="http://research.stlouisfed.org/fred2/series/CNP16OV" TargetMode="External"/><Relationship Id="rId1" Type="http://schemas.openxmlformats.org/officeDocument/2006/relationships/slideLayout" Target="../slideLayouts/slideLayout6.xml"/><Relationship Id="rId6" Type="http://schemas.openxmlformats.org/officeDocument/2006/relationships/hyperlink" Target="http://research.stlouisfed.org/fred2/series/LNS15000000" TargetMode="External"/><Relationship Id="rId5" Type="http://schemas.openxmlformats.org/officeDocument/2006/relationships/hyperlink" Target="http://research.stlouisfed.org/fred2/series/unemploy" TargetMode="External"/><Relationship Id="rId4" Type="http://schemas.openxmlformats.org/officeDocument/2006/relationships/hyperlink" Target="http://research.stlouisfed.org/fred2/series/CE16OV"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hyperlink" Target="https://fred.stlouisfed.org/series/UNRAT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s://fred.stlouisfed.org/series/NROU"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hyperlink" Target="http://research.stlouisfed.org/fred2/series/CIVPART"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fred.stlouisfed.org/series/LNU0400001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fred.stlouisfed.org/series/LNU0400006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red.stlouisfed.org/series/LNU04000006"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fred.stlouisfed.org/series/LNU0400000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fred.stlouisfed.org/series/LNS1400000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fred.stlouisfed.org/series/LNS1400000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fred.stlouisfed.org/series/LNU0402766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fred.stlouisfed.org/series/LNU04027659" TargetMode="External"/><Relationship Id="rId4" Type="http://schemas.openxmlformats.org/officeDocument/2006/relationships/hyperlink" Target="https://fred.stlouisfed.org/series/LNU0402766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s://fred.stlouisfed.org/series/LNU01300002" TargetMode="External"/><Relationship Id="rId4" Type="http://schemas.openxmlformats.org/officeDocument/2006/relationships/hyperlink" Target="https://fred.stlouisfed.org/series/LNU01300001"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1.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ls.gov/data/inflation_calculator.ht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pPr>
              <a:defRPr/>
            </a:pPr>
            <a:r>
              <a:rPr lang="en-US" dirty="0" smtClean="0"/>
              <a:t>10</a:t>
            </a:r>
          </a:p>
        </p:txBody>
      </p:sp>
      <p:sp>
        <p:nvSpPr>
          <p:cNvPr id="8195" name="Rectangle 7"/>
          <p:cNvSpPr>
            <a:spLocks noGrp="1" noChangeArrowheads="1"/>
          </p:cNvSpPr>
          <p:nvPr>
            <p:ph type="subTitle" idx="1"/>
          </p:nvPr>
        </p:nvSpPr>
        <p:spPr/>
        <p:txBody>
          <a:bodyPr/>
          <a:lstStyle/>
          <a:p>
            <a:r>
              <a:rPr lang="en-US" altLang="en-US" dirty="0" smtClean="0">
                <a:latin typeface="Arial" panose="020B0604020202020204" pitchFamily="34" charset="0"/>
              </a:rPr>
              <a:t>Unemployment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US" altLang="en-US" sz="3200" dirty="0"/>
              <a:t>How Is Unemployment Measured?</a:t>
            </a:r>
          </a:p>
        </p:txBody>
      </p:sp>
      <p:sp>
        <p:nvSpPr>
          <p:cNvPr id="12291" name="Rectangle 3"/>
          <p:cNvSpPr>
            <a:spLocks noGrp="1" noChangeArrowheads="1"/>
          </p:cNvSpPr>
          <p:nvPr>
            <p:ph type="body" idx="1"/>
          </p:nvPr>
        </p:nvSpPr>
        <p:spPr/>
        <p:txBody>
          <a:bodyPr/>
          <a:lstStyle/>
          <a:p>
            <a:pPr>
              <a:defRPr/>
            </a:pPr>
            <a:r>
              <a:rPr lang="en-US" dirty="0" smtClean="0"/>
              <a:t>Based on the answers to the survey questions, the BLS places each adult into one of three categories:</a:t>
            </a:r>
          </a:p>
          <a:p>
            <a:pPr lvl="1">
              <a:defRPr/>
            </a:pPr>
            <a:r>
              <a:rPr lang="en-US" dirty="0" smtClean="0"/>
              <a:t>Employed</a:t>
            </a:r>
          </a:p>
          <a:p>
            <a:pPr lvl="1">
              <a:defRPr/>
            </a:pPr>
            <a:r>
              <a:rPr lang="en-US" dirty="0" smtClean="0"/>
              <a:t>Unemployed</a:t>
            </a:r>
          </a:p>
          <a:p>
            <a:pPr lvl="1">
              <a:defRPr/>
            </a:pPr>
            <a:r>
              <a:rPr lang="en-US" dirty="0" smtClean="0"/>
              <a:t>Not in the labor force</a:t>
            </a:r>
          </a:p>
          <a:p>
            <a:pPr marL="342900" lvl="1" indent="-342900">
              <a:defRPr/>
            </a:pPr>
            <a:r>
              <a:rPr lang="en-US" sz="3200" dirty="0">
                <a:solidFill>
                  <a:srgbClr val="FF0000"/>
                </a:solidFill>
              </a:rPr>
              <a:t>Labor force = employed + unemployed</a:t>
            </a:r>
            <a:endParaRPr lang="en-US" sz="3200" dirty="0"/>
          </a:p>
          <a:p>
            <a:pPr marL="342900" lvl="1" indent="-342900">
              <a:defRPr/>
            </a:pPr>
            <a:r>
              <a:rPr lang="en-US" sz="3200" dirty="0"/>
              <a:t>Adult population = labor force + not in the labor force</a:t>
            </a:r>
          </a:p>
          <a:p>
            <a:pPr>
              <a:defRPr/>
            </a:pPr>
            <a:endParaRPr lang="en-US" dirty="0" smtClean="0"/>
          </a:p>
        </p:txBody>
      </p:sp>
      <p:sp>
        <p:nvSpPr>
          <p:cNvPr id="1434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434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85587B85-6589-456E-8C03-1DB618E95CBB}" type="slidenum">
              <a:rPr lang="en-US" altLang="en-US" sz="1400">
                <a:latin typeface="Arial Unicode MS" pitchFamily="34" charset="-128"/>
              </a:rPr>
              <a:pPr>
                <a:spcBef>
                  <a:spcPct val="0"/>
                </a:spcBef>
                <a:buFontTx/>
                <a:buNone/>
              </a:pPr>
              <a:t>10</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altLang="en-US" sz="3200" dirty="0"/>
              <a:t>How Is Unemployment Measured?</a:t>
            </a:r>
          </a:p>
        </p:txBody>
      </p:sp>
      <p:sp>
        <p:nvSpPr>
          <p:cNvPr id="15363" name="Rectangle 3"/>
          <p:cNvSpPr>
            <a:spLocks noGrp="1" noChangeArrowheads="1"/>
          </p:cNvSpPr>
          <p:nvPr>
            <p:ph type="body" idx="1"/>
          </p:nvPr>
        </p:nvSpPr>
        <p:spPr/>
        <p:txBody>
          <a:bodyPr/>
          <a:lstStyle/>
          <a:p>
            <a:r>
              <a:rPr lang="en-US" altLang="en-US" dirty="0" smtClean="0"/>
              <a:t>The BLS considers a person an </a:t>
            </a:r>
            <a:r>
              <a:rPr lang="en-US" altLang="en-US" i="1" dirty="0" smtClean="0"/>
              <a:t>adult</a:t>
            </a:r>
            <a:r>
              <a:rPr lang="en-US" altLang="en-US" dirty="0" smtClean="0"/>
              <a:t> if he or she is over 16 years old.</a:t>
            </a:r>
          </a:p>
          <a:p>
            <a:r>
              <a:rPr lang="en-US" altLang="en-US" dirty="0" smtClean="0"/>
              <a:t>An adult is considered </a:t>
            </a:r>
            <a:r>
              <a:rPr lang="en-US" altLang="en-US" i="1" dirty="0" smtClean="0"/>
              <a:t>employed</a:t>
            </a:r>
            <a:r>
              <a:rPr lang="en-US" altLang="en-US" dirty="0" smtClean="0"/>
              <a:t> if he or she has spent most of the previous week working at a paid job.</a:t>
            </a:r>
          </a:p>
          <a:p>
            <a:r>
              <a:rPr lang="en-US" altLang="en-US" dirty="0" smtClean="0"/>
              <a:t>An adult is considered </a:t>
            </a:r>
            <a:r>
              <a:rPr lang="en-US" altLang="en-US" i="1" dirty="0" smtClean="0"/>
              <a:t>unemployed</a:t>
            </a:r>
            <a:r>
              <a:rPr lang="en-US" altLang="en-US" dirty="0" smtClean="0"/>
              <a:t> if he or she </a:t>
            </a:r>
          </a:p>
          <a:p>
            <a:pPr lvl="1"/>
            <a:r>
              <a:rPr lang="en-US" altLang="en-US" dirty="0" smtClean="0"/>
              <a:t>is on temporary layoff, </a:t>
            </a:r>
          </a:p>
          <a:p>
            <a:pPr lvl="1"/>
            <a:r>
              <a:rPr lang="en-US" altLang="en-US" dirty="0" smtClean="0"/>
              <a:t>is looking for a job, or </a:t>
            </a:r>
          </a:p>
          <a:p>
            <a:pPr lvl="1"/>
            <a:r>
              <a:rPr lang="en-US" altLang="en-US" dirty="0" smtClean="0"/>
              <a:t>is waiting for the start date of a new job.</a:t>
            </a:r>
          </a:p>
          <a:p>
            <a:endParaRPr lang="en-US" altLang="en-US" dirty="0" smtClean="0"/>
          </a:p>
        </p:txBody>
      </p:sp>
      <p:sp>
        <p:nvSpPr>
          <p:cNvPr id="1536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536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C38D95F7-983E-45B4-923F-CE1BC48CF3D1}" type="slidenum">
              <a:rPr lang="en-US" altLang="en-US" sz="1400">
                <a:latin typeface="Arial Unicode MS" pitchFamily="34" charset="-128"/>
              </a:rPr>
              <a:pPr>
                <a:spcBef>
                  <a:spcPct val="0"/>
                </a:spcBef>
                <a:buFontTx/>
                <a:buNone/>
              </a:pPr>
              <a:t>11</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altLang="en-US" sz="3200" dirty="0"/>
              <a:t>How Is Unemployment Measured?</a:t>
            </a:r>
          </a:p>
        </p:txBody>
      </p:sp>
      <p:sp>
        <p:nvSpPr>
          <p:cNvPr id="16387" name="Rectangle 3"/>
          <p:cNvSpPr>
            <a:spLocks noGrp="1" noChangeArrowheads="1"/>
          </p:cNvSpPr>
          <p:nvPr>
            <p:ph type="body" idx="1"/>
          </p:nvPr>
        </p:nvSpPr>
        <p:spPr/>
        <p:txBody>
          <a:bodyPr/>
          <a:lstStyle/>
          <a:p>
            <a:r>
              <a:rPr lang="en-US" altLang="en-US" dirty="0" smtClean="0"/>
              <a:t>A person who is neither employed nor unemployed is </a:t>
            </a:r>
            <a:r>
              <a:rPr lang="en-US" altLang="en-US" i="1" dirty="0" smtClean="0"/>
              <a:t>not in the labor force</a:t>
            </a:r>
          </a:p>
          <a:p>
            <a:pPr lvl="1"/>
            <a:r>
              <a:rPr lang="en-US" altLang="en-US" dirty="0" smtClean="0"/>
              <a:t>Examples: </a:t>
            </a:r>
          </a:p>
          <a:p>
            <a:pPr lvl="2"/>
            <a:r>
              <a:rPr lang="en-US" altLang="en-US" dirty="0" smtClean="0"/>
              <a:t>a full-time student, </a:t>
            </a:r>
          </a:p>
          <a:p>
            <a:pPr lvl="2"/>
            <a:r>
              <a:rPr lang="en-US" altLang="en-US" dirty="0" smtClean="0"/>
              <a:t>a homemaker, or </a:t>
            </a:r>
          </a:p>
          <a:p>
            <a:pPr lvl="2"/>
            <a:r>
              <a:rPr lang="en-US" altLang="en-US" dirty="0" smtClean="0"/>
              <a:t>a retiree. </a:t>
            </a:r>
          </a:p>
        </p:txBody>
      </p:sp>
      <p:sp>
        <p:nvSpPr>
          <p:cNvPr id="1638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638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FF53CA53-42C9-49EE-B906-7CCF02ADA143}" type="slidenum">
              <a:rPr lang="en-US" altLang="en-US" sz="1400">
                <a:latin typeface="Arial Unicode MS" pitchFamily="34" charset="-128"/>
              </a:rPr>
              <a:pPr>
                <a:spcBef>
                  <a:spcPct val="0"/>
                </a:spcBef>
                <a:buFontTx/>
                <a:buNone/>
              </a:pPr>
              <a:t>12</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6"/>
          <p:cNvSpPr>
            <a:spLocks noGrp="1" noChangeArrowheads="1"/>
          </p:cNvSpPr>
          <p:nvPr>
            <p:ph type="title"/>
          </p:nvPr>
        </p:nvSpPr>
        <p:spPr/>
        <p:txBody>
          <a:bodyPr/>
          <a:lstStyle/>
          <a:p>
            <a:r>
              <a:rPr lang="en-US" altLang="en-US" dirty="0" smtClean="0">
                <a:latin typeface="+mn-lt"/>
              </a:rPr>
              <a:t>Figure 1 </a:t>
            </a:r>
            <a:r>
              <a:rPr lang="en-US" altLang="en-US" dirty="0" smtClean="0"/>
              <a:t>The</a:t>
            </a:r>
            <a:r>
              <a:rPr lang="en-US" altLang="en-US" dirty="0" smtClean="0">
                <a:latin typeface="+mn-lt"/>
              </a:rPr>
              <a:t> Breakdown of the Population in August 2021</a:t>
            </a:r>
          </a:p>
        </p:txBody>
      </p:sp>
      <p:grpSp>
        <p:nvGrpSpPr>
          <p:cNvPr id="2" name="Group 5"/>
          <p:cNvGrpSpPr>
            <a:grpSpLocks/>
          </p:cNvGrpSpPr>
          <p:nvPr/>
        </p:nvGrpSpPr>
        <p:grpSpPr bwMode="auto">
          <a:xfrm>
            <a:off x="1309688" y="1250950"/>
            <a:ext cx="1562100" cy="5162550"/>
            <a:chOff x="873" y="788"/>
            <a:chExt cx="984" cy="3252"/>
          </a:xfrm>
        </p:grpSpPr>
        <p:sp>
          <p:nvSpPr>
            <p:cNvPr id="17432" name="Freeform 6"/>
            <p:cNvSpPr>
              <a:spLocks/>
            </p:cNvSpPr>
            <p:nvPr/>
          </p:nvSpPr>
          <p:spPr bwMode="auto">
            <a:xfrm>
              <a:off x="1774" y="788"/>
              <a:ext cx="83" cy="3252"/>
            </a:xfrm>
            <a:custGeom>
              <a:avLst/>
              <a:gdLst>
                <a:gd name="T0" fmla="*/ 2147483646 w 8"/>
                <a:gd name="T1" fmla="*/ 0 h 314"/>
                <a:gd name="T2" fmla="*/ 2147483646 w 8"/>
                <a:gd name="T3" fmla="*/ 2147483646 h 314"/>
                <a:gd name="T4" fmla="*/ 2147483646 w 8"/>
                <a:gd name="T5" fmla="*/ 2147483646 h 314"/>
                <a:gd name="T6" fmla="*/ 0 w 8"/>
                <a:gd name="T7" fmla="*/ 2147483646 h 314"/>
                <a:gd name="T8" fmla="*/ 2147483646 w 8"/>
                <a:gd name="T9" fmla="*/ 2147483646 h 314"/>
                <a:gd name="T10" fmla="*/ 2147483646 w 8"/>
                <a:gd name="T11" fmla="*/ 2147483646 h 314"/>
                <a:gd name="T12" fmla="*/ 2147483646 w 8"/>
                <a:gd name="T13" fmla="*/ 2147483646 h 314"/>
                <a:gd name="T14" fmla="*/ 0 60000 65536"/>
                <a:gd name="T15" fmla="*/ 0 60000 65536"/>
                <a:gd name="T16" fmla="*/ 0 60000 65536"/>
                <a:gd name="T17" fmla="*/ 0 60000 65536"/>
                <a:gd name="T18" fmla="*/ 0 60000 65536"/>
                <a:gd name="T19" fmla="*/ 0 60000 65536"/>
                <a:gd name="T20" fmla="*/ 0 60000 65536"/>
                <a:gd name="T21" fmla="*/ 0 w 8"/>
                <a:gd name="T22" fmla="*/ 0 h 314"/>
                <a:gd name="T23" fmla="*/ 8 w 8"/>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4">
                  <a:moveTo>
                    <a:pt x="8" y="0"/>
                  </a:moveTo>
                  <a:cubicBezTo>
                    <a:pt x="6" y="0"/>
                    <a:pt x="4" y="3"/>
                    <a:pt x="4" y="6"/>
                  </a:cubicBezTo>
                  <a:cubicBezTo>
                    <a:pt x="4" y="153"/>
                    <a:pt x="4" y="153"/>
                    <a:pt x="4" y="153"/>
                  </a:cubicBezTo>
                  <a:cubicBezTo>
                    <a:pt x="4" y="155"/>
                    <a:pt x="3" y="157"/>
                    <a:pt x="0" y="157"/>
                  </a:cubicBezTo>
                  <a:cubicBezTo>
                    <a:pt x="3" y="157"/>
                    <a:pt x="4" y="159"/>
                    <a:pt x="4" y="161"/>
                  </a:cubicBezTo>
                  <a:cubicBezTo>
                    <a:pt x="4" y="308"/>
                    <a:pt x="4" y="308"/>
                    <a:pt x="4" y="308"/>
                  </a:cubicBezTo>
                  <a:cubicBezTo>
                    <a:pt x="4" y="311"/>
                    <a:pt x="6" y="314"/>
                    <a:pt x="8" y="314"/>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17433" name="Rectangle 7"/>
            <p:cNvSpPr>
              <a:spLocks noChangeArrowheads="1"/>
            </p:cNvSpPr>
            <p:nvPr/>
          </p:nvSpPr>
          <p:spPr bwMode="auto">
            <a:xfrm>
              <a:off x="1119" y="2154"/>
              <a:ext cx="2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mn-lt"/>
                </a:rPr>
                <a:t>Adult</a:t>
              </a:r>
              <a:endParaRPr lang="en-US" altLang="en-US" sz="2400">
                <a:latin typeface="+mn-lt"/>
              </a:endParaRPr>
            </a:p>
          </p:txBody>
        </p:sp>
        <p:sp>
          <p:nvSpPr>
            <p:cNvPr id="17434" name="Rectangle 8"/>
            <p:cNvSpPr>
              <a:spLocks noChangeArrowheads="1"/>
            </p:cNvSpPr>
            <p:nvPr/>
          </p:nvSpPr>
          <p:spPr bwMode="auto">
            <a:xfrm>
              <a:off x="964" y="2306"/>
              <a:ext cx="5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mn-lt"/>
                </a:rPr>
                <a:t>Population</a:t>
              </a:r>
              <a:endParaRPr lang="en-US" altLang="en-US" sz="2400">
                <a:latin typeface="+mn-lt"/>
              </a:endParaRPr>
            </a:p>
          </p:txBody>
        </p:sp>
        <p:sp>
          <p:nvSpPr>
            <p:cNvPr id="17435" name="Rectangle 9"/>
            <p:cNvSpPr>
              <a:spLocks noChangeArrowheads="1"/>
            </p:cNvSpPr>
            <p:nvPr/>
          </p:nvSpPr>
          <p:spPr bwMode="auto">
            <a:xfrm>
              <a:off x="873" y="2458"/>
              <a:ext cx="7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dirty="0">
                  <a:solidFill>
                    <a:srgbClr val="000000"/>
                  </a:solidFill>
                  <a:latin typeface="+mn-lt"/>
                </a:rPr>
                <a:t>(</a:t>
              </a:r>
              <a:r>
                <a:rPr lang="en-US" altLang="en-US" sz="1500" b="1" dirty="0" smtClean="0">
                  <a:solidFill>
                    <a:srgbClr val="000000"/>
                  </a:solidFill>
                  <a:latin typeface="+mn-lt"/>
                </a:rPr>
                <a:t>261.6 </a:t>
              </a:r>
              <a:r>
                <a:rPr lang="en-US" altLang="en-US" sz="1500" b="1" dirty="0">
                  <a:solidFill>
                    <a:srgbClr val="000000"/>
                  </a:solidFill>
                  <a:latin typeface="+mn-lt"/>
                </a:rPr>
                <a:t>million)</a:t>
              </a:r>
              <a:endParaRPr lang="en-US" altLang="en-US" sz="2400" dirty="0">
                <a:latin typeface="+mn-lt"/>
              </a:endParaRPr>
            </a:p>
          </p:txBody>
        </p:sp>
      </p:grpSp>
      <p:grpSp>
        <p:nvGrpSpPr>
          <p:cNvPr id="3" name="Group 10"/>
          <p:cNvGrpSpPr>
            <a:grpSpLocks/>
          </p:cNvGrpSpPr>
          <p:nvPr/>
        </p:nvGrpSpPr>
        <p:grpSpPr bwMode="auto">
          <a:xfrm>
            <a:off x="6280151" y="1284288"/>
            <a:ext cx="1719263" cy="3402012"/>
            <a:chOff x="4004" y="809"/>
            <a:chExt cx="1083" cy="2143"/>
          </a:xfrm>
        </p:grpSpPr>
        <p:sp>
          <p:nvSpPr>
            <p:cNvPr id="17429" name="Freeform 11"/>
            <p:cNvSpPr>
              <a:spLocks/>
            </p:cNvSpPr>
            <p:nvPr/>
          </p:nvSpPr>
          <p:spPr bwMode="auto">
            <a:xfrm>
              <a:off x="4004" y="809"/>
              <a:ext cx="82" cy="2143"/>
            </a:xfrm>
            <a:custGeom>
              <a:avLst/>
              <a:gdLst>
                <a:gd name="T0" fmla="*/ 0 w 8"/>
                <a:gd name="T1" fmla="*/ 0 h 207"/>
                <a:gd name="T2" fmla="*/ 2147483646 w 8"/>
                <a:gd name="T3" fmla="*/ 2147483646 h 207"/>
                <a:gd name="T4" fmla="*/ 2147483646 w 8"/>
                <a:gd name="T5" fmla="*/ 2147483646 h 207"/>
                <a:gd name="T6" fmla="*/ 2147483646 w 8"/>
                <a:gd name="T7" fmla="*/ 2147483646 h 207"/>
                <a:gd name="T8" fmla="*/ 2147483646 w 8"/>
                <a:gd name="T9" fmla="*/ 2147483646 h 207"/>
                <a:gd name="T10" fmla="*/ 2147483646 w 8"/>
                <a:gd name="T11" fmla="*/ 2147483646 h 207"/>
                <a:gd name="T12" fmla="*/ 0 w 8"/>
                <a:gd name="T13" fmla="*/ 2147483646 h 207"/>
                <a:gd name="T14" fmla="*/ 0 60000 65536"/>
                <a:gd name="T15" fmla="*/ 0 60000 65536"/>
                <a:gd name="T16" fmla="*/ 0 60000 65536"/>
                <a:gd name="T17" fmla="*/ 0 60000 65536"/>
                <a:gd name="T18" fmla="*/ 0 60000 65536"/>
                <a:gd name="T19" fmla="*/ 0 60000 65536"/>
                <a:gd name="T20" fmla="*/ 0 60000 65536"/>
                <a:gd name="T21" fmla="*/ 0 w 8"/>
                <a:gd name="T22" fmla="*/ 0 h 207"/>
                <a:gd name="T23" fmla="*/ 8 w 8"/>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07">
                  <a:moveTo>
                    <a:pt x="0" y="0"/>
                  </a:moveTo>
                  <a:cubicBezTo>
                    <a:pt x="3" y="0"/>
                    <a:pt x="4" y="3"/>
                    <a:pt x="4" y="5"/>
                  </a:cubicBezTo>
                  <a:cubicBezTo>
                    <a:pt x="4" y="99"/>
                    <a:pt x="4" y="99"/>
                    <a:pt x="4" y="99"/>
                  </a:cubicBezTo>
                  <a:cubicBezTo>
                    <a:pt x="4" y="101"/>
                    <a:pt x="6" y="103"/>
                    <a:pt x="8" y="103"/>
                  </a:cubicBezTo>
                  <a:cubicBezTo>
                    <a:pt x="6" y="103"/>
                    <a:pt x="4" y="105"/>
                    <a:pt x="4" y="107"/>
                  </a:cubicBezTo>
                  <a:cubicBezTo>
                    <a:pt x="4" y="202"/>
                    <a:pt x="4" y="202"/>
                    <a:pt x="4" y="202"/>
                  </a:cubicBezTo>
                  <a:cubicBezTo>
                    <a:pt x="4" y="204"/>
                    <a:pt x="3" y="207"/>
                    <a:pt x="0" y="207"/>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17430" name="Rectangle 12"/>
            <p:cNvSpPr>
              <a:spLocks noChangeArrowheads="1"/>
            </p:cNvSpPr>
            <p:nvPr/>
          </p:nvSpPr>
          <p:spPr bwMode="auto">
            <a:xfrm>
              <a:off x="4416" y="1645"/>
              <a:ext cx="5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mn-lt"/>
                </a:rPr>
                <a:t>Labor Force</a:t>
              </a:r>
              <a:endParaRPr lang="en-US" altLang="en-US" sz="2400">
                <a:latin typeface="+mn-lt"/>
              </a:endParaRPr>
            </a:p>
          </p:txBody>
        </p:sp>
        <p:sp>
          <p:nvSpPr>
            <p:cNvPr id="17431" name="Rectangle 13"/>
            <p:cNvSpPr>
              <a:spLocks noChangeArrowheads="1"/>
            </p:cNvSpPr>
            <p:nvPr/>
          </p:nvSpPr>
          <p:spPr bwMode="auto">
            <a:xfrm>
              <a:off x="4360" y="1797"/>
              <a:ext cx="7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dirty="0">
                  <a:solidFill>
                    <a:srgbClr val="000000"/>
                  </a:solidFill>
                  <a:latin typeface="+mn-lt"/>
                </a:rPr>
                <a:t>(</a:t>
              </a:r>
              <a:r>
                <a:rPr lang="en-US" altLang="en-US" sz="1500" b="1" dirty="0" smtClean="0">
                  <a:solidFill>
                    <a:srgbClr val="000000"/>
                  </a:solidFill>
                  <a:latin typeface="+mn-lt"/>
                </a:rPr>
                <a:t>161.5 </a:t>
              </a:r>
              <a:r>
                <a:rPr lang="en-US" altLang="en-US" sz="1500" b="1" dirty="0">
                  <a:solidFill>
                    <a:srgbClr val="000000"/>
                  </a:solidFill>
                  <a:latin typeface="+mn-lt"/>
                </a:rPr>
                <a:t>million)</a:t>
              </a:r>
              <a:endParaRPr lang="en-US" altLang="en-US" sz="2400" dirty="0">
                <a:latin typeface="+mn-lt"/>
              </a:endParaRPr>
            </a:p>
          </p:txBody>
        </p:sp>
      </p:grpSp>
      <p:grpSp>
        <p:nvGrpSpPr>
          <p:cNvPr id="4" name="Group 14"/>
          <p:cNvGrpSpPr>
            <a:grpSpLocks/>
          </p:cNvGrpSpPr>
          <p:nvPr/>
        </p:nvGrpSpPr>
        <p:grpSpPr bwMode="auto">
          <a:xfrm>
            <a:off x="2970213" y="1266826"/>
            <a:ext cx="3211512" cy="3338513"/>
            <a:chOff x="1919" y="798"/>
            <a:chExt cx="2023" cy="2103"/>
          </a:xfrm>
        </p:grpSpPr>
        <p:sp>
          <p:nvSpPr>
            <p:cNvPr id="17426" name="Rectangle 15"/>
            <p:cNvSpPr>
              <a:spLocks noChangeArrowheads="1"/>
            </p:cNvSpPr>
            <p:nvPr/>
          </p:nvSpPr>
          <p:spPr bwMode="auto">
            <a:xfrm>
              <a:off x="1919" y="798"/>
              <a:ext cx="2023" cy="2103"/>
            </a:xfrm>
            <a:prstGeom prst="rect">
              <a:avLst/>
            </a:prstGeom>
            <a:solidFill>
              <a:srgbClr val="6CCEE6"/>
            </a:solidFill>
            <a:ln w="15875">
              <a:solidFill>
                <a:srgbClr val="000000"/>
              </a:solidFill>
              <a:miter lim="800000"/>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mn-lt"/>
              </a:endParaRPr>
            </a:p>
          </p:txBody>
        </p:sp>
        <p:sp>
          <p:nvSpPr>
            <p:cNvPr id="17427" name="Rectangle 16"/>
            <p:cNvSpPr>
              <a:spLocks noChangeArrowheads="1"/>
            </p:cNvSpPr>
            <p:nvPr/>
          </p:nvSpPr>
          <p:spPr bwMode="auto">
            <a:xfrm>
              <a:off x="2698" y="1566"/>
              <a:ext cx="4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mn-lt"/>
                </a:rPr>
                <a:t>Employed</a:t>
              </a:r>
              <a:endParaRPr lang="en-US" altLang="en-US" sz="2400">
                <a:latin typeface="+mn-lt"/>
              </a:endParaRPr>
            </a:p>
          </p:txBody>
        </p:sp>
        <p:sp>
          <p:nvSpPr>
            <p:cNvPr id="17428" name="Rectangle 17"/>
            <p:cNvSpPr>
              <a:spLocks noChangeArrowheads="1"/>
            </p:cNvSpPr>
            <p:nvPr/>
          </p:nvSpPr>
          <p:spPr bwMode="auto">
            <a:xfrm>
              <a:off x="2588" y="1717"/>
              <a:ext cx="71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dirty="0">
                  <a:solidFill>
                    <a:srgbClr val="000000"/>
                  </a:solidFill>
                  <a:latin typeface="+mn-lt"/>
                </a:rPr>
                <a:t>(</a:t>
              </a:r>
              <a:r>
                <a:rPr lang="en-US" altLang="en-US" sz="1500" dirty="0" smtClean="0">
                  <a:solidFill>
                    <a:srgbClr val="000000"/>
                  </a:solidFill>
                  <a:latin typeface="+mn-lt"/>
                </a:rPr>
                <a:t>153.2 </a:t>
              </a:r>
              <a:r>
                <a:rPr lang="en-US" altLang="en-US" sz="1500" dirty="0">
                  <a:solidFill>
                    <a:srgbClr val="000000"/>
                  </a:solidFill>
                  <a:latin typeface="+mn-lt"/>
                </a:rPr>
                <a:t>million)</a:t>
              </a:r>
              <a:endParaRPr lang="en-US" altLang="en-US" sz="2400" dirty="0">
                <a:latin typeface="+mn-lt"/>
              </a:endParaRPr>
            </a:p>
          </p:txBody>
        </p:sp>
      </p:grpSp>
      <p:grpSp>
        <p:nvGrpSpPr>
          <p:cNvPr id="5" name="Group 18"/>
          <p:cNvGrpSpPr>
            <a:grpSpLocks/>
          </p:cNvGrpSpPr>
          <p:nvPr/>
        </p:nvGrpSpPr>
        <p:grpSpPr bwMode="auto">
          <a:xfrm>
            <a:off x="2970213" y="4670426"/>
            <a:ext cx="3211512" cy="1743075"/>
            <a:chOff x="1919" y="2942"/>
            <a:chExt cx="2023" cy="1098"/>
          </a:xfrm>
        </p:grpSpPr>
        <p:sp>
          <p:nvSpPr>
            <p:cNvPr id="17423" name="Rectangle 19"/>
            <p:cNvSpPr>
              <a:spLocks noChangeArrowheads="1"/>
            </p:cNvSpPr>
            <p:nvPr/>
          </p:nvSpPr>
          <p:spPr bwMode="auto">
            <a:xfrm>
              <a:off x="1919" y="2942"/>
              <a:ext cx="2023" cy="1098"/>
            </a:xfrm>
            <a:prstGeom prst="rect">
              <a:avLst/>
            </a:prstGeom>
            <a:solidFill>
              <a:srgbClr val="84C1EE"/>
            </a:solidFill>
            <a:ln w="15875">
              <a:solidFill>
                <a:srgbClr val="000000"/>
              </a:solidFill>
              <a:miter lim="800000"/>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mn-lt"/>
              </a:endParaRPr>
            </a:p>
          </p:txBody>
        </p:sp>
        <p:sp>
          <p:nvSpPr>
            <p:cNvPr id="17424" name="Rectangle 20"/>
            <p:cNvSpPr>
              <a:spLocks noChangeArrowheads="1"/>
            </p:cNvSpPr>
            <p:nvPr/>
          </p:nvSpPr>
          <p:spPr bwMode="auto">
            <a:xfrm>
              <a:off x="2508" y="3415"/>
              <a:ext cx="8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mn-lt"/>
                </a:rPr>
                <a:t>Not in labor force</a:t>
              </a:r>
              <a:endParaRPr lang="en-US" altLang="en-US" sz="2400">
                <a:latin typeface="+mn-lt"/>
              </a:endParaRPr>
            </a:p>
          </p:txBody>
        </p:sp>
        <p:sp>
          <p:nvSpPr>
            <p:cNvPr id="17425" name="Rectangle 21"/>
            <p:cNvSpPr>
              <a:spLocks noChangeArrowheads="1"/>
            </p:cNvSpPr>
            <p:nvPr/>
          </p:nvSpPr>
          <p:spPr bwMode="auto">
            <a:xfrm>
              <a:off x="2621" y="3566"/>
              <a:ext cx="71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dirty="0" smtClean="0">
                  <a:solidFill>
                    <a:srgbClr val="000000"/>
                  </a:solidFill>
                  <a:latin typeface="+mn-lt"/>
                </a:rPr>
                <a:t>(100.1 </a:t>
              </a:r>
              <a:r>
                <a:rPr lang="en-US" altLang="en-US" sz="1500" dirty="0">
                  <a:solidFill>
                    <a:srgbClr val="000000"/>
                  </a:solidFill>
                  <a:latin typeface="+mn-lt"/>
                </a:rPr>
                <a:t>million)</a:t>
              </a:r>
              <a:endParaRPr lang="en-US" altLang="en-US" sz="2400" dirty="0">
                <a:latin typeface="+mn-lt"/>
              </a:endParaRPr>
            </a:p>
          </p:txBody>
        </p:sp>
      </p:grpSp>
      <p:grpSp>
        <p:nvGrpSpPr>
          <p:cNvPr id="6" name="Group 22"/>
          <p:cNvGrpSpPr>
            <a:grpSpLocks/>
          </p:cNvGrpSpPr>
          <p:nvPr/>
        </p:nvGrpSpPr>
        <p:grpSpPr bwMode="auto">
          <a:xfrm>
            <a:off x="2970213" y="4181476"/>
            <a:ext cx="3211512" cy="504825"/>
            <a:chOff x="1919" y="2634"/>
            <a:chExt cx="2023" cy="318"/>
          </a:xfrm>
        </p:grpSpPr>
        <p:sp>
          <p:nvSpPr>
            <p:cNvPr id="17420" name="Rectangle 23"/>
            <p:cNvSpPr>
              <a:spLocks noChangeArrowheads="1"/>
            </p:cNvSpPr>
            <p:nvPr/>
          </p:nvSpPr>
          <p:spPr bwMode="auto">
            <a:xfrm>
              <a:off x="1919" y="2859"/>
              <a:ext cx="2023" cy="93"/>
            </a:xfrm>
            <a:prstGeom prst="rect">
              <a:avLst/>
            </a:prstGeom>
            <a:solidFill>
              <a:srgbClr val="E391A7"/>
            </a:solidFill>
            <a:ln w="15875">
              <a:solidFill>
                <a:srgbClr val="000000"/>
              </a:solidFill>
              <a:miter lim="800000"/>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mn-lt"/>
              </a:endParaRPr>
            </a:p>
          </p:txBody>
        </p:sp>
        <p:sp>
          <p:nvSpPr>
            <p:cNvPr id="17421" name="Line 24"/>
            <p:cNvSpPr>
              <a:spLocks noChangeShapeType="1"/>
            </p:cNvSpPr>
            <p:nvPr/>
          </p:nvSpPr>
          <p:spPr bwMode="auto">
            <a:xfrm>
              <a:off x="2899" y="2807"/>
              <a:ext cx="1" cy="10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7422" name="Rectangle 25"/>
            <p:cNvSpPr>
              <a:spLocks noChangeArrowheads="1"/>
            </p:cNvSpPr>
            <p:nvPr/>
          </p:nvSpPr>
          <p:spPr bwMode="auto">
            <a:xfrm>
              <a:off x="2300" y="2634"/>
              <a:ext cx="124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dirty="0">
                  <a:solidFill>
                    <a:srgbClr val="000000"/>
                  </a:solidFill>
                  <a:latin typeface="+mn-lt"/>
                </a:rPr>
                <a:t>Unemployed </a:t>
              </a:r>
              <a:r>
                <a:rPr lang="en-US" altLang="en-US" sz="1500" dirty="0" smtClean="0">
                  <a:solidFill>
                    <a:srgbClr val="000000"/>
                  </a:solidFill>
                  <a:latin typeface="+mn-lt"/>
                </a:rPr>
                <a:t>(8.4 </a:t>
              </a:r>
              <a:r>
                <a:rPr lang="en-US" altLang="en-US" sz="1500" dirty="0">
                  <a:solidFill>
                    <a:srgbClr val="000000"/>
                  </a:solidFill>
                  <a:latin typeface="+mn-lt"/>
                </a:rPr>
                <a:t>million)</a:t>
              </a:r>
              <a:endParaRPr lang="en-US" altLang="en-US" sz="2400" dirty="0">
                <a:latin typeface="+mn-lt"/>
              </a:endParaRPr>
            </a:p>
          </p:txBody>
        </p:sp>
      </p:grpSp>
      <p:sp>
        <p:nvSpPr>
          <p:cNvPr id="24" name="TextBox 23"/>
          <p:cNvSpPr txBox="1">
            <a:spLocks noChangeArrowheads="1"/>
          </p:cNvSpPr>
          <p:nvPr/>
        </p:nvSpPr>
        <p:spPr bwMode="auto">
          <a:xfrm>
            <a:off x="76200" y="16764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dirty="0">
                <a:latin typeface="+mn-lt"/>
                <a:cs typeface="Calibri" panose="020F0502020204030204" pitchFamily="34" charset="0"/>
              </a:rPr>
              <a:t>Unemployment Rate = 100 </a:t>
            </a:r>
            <a:r>
              <a:rPr lang="en-US" altLang="en-US" sz="1600" dirty="0">
                <a:latin typeface="+mn-lt"/>
                <a:cs typeface="Calibri" panose="020F0502020204030204" pitchFamily="34" charset="0"/>
                <a:sym typeface="Symbol" panose="05050102010706020507" pitchFamily="18" charset="2"/>
              </a:rPr>
              <a:t> </a:t>
            </a:r>
            <a:r>
              <a:rPr lang="en-US" altLang="en-US" sz="1600" dirty="0" smtClean="0">
                <a:latin typeface="+mn-lt"/>
                <a:cs typeface="Calibri" panose="020F0502020204030204" pitchFamily="34" charset="0"/>
                <a:sym typeface="Symbol" panose="05050102010706020507" pitchFamily="18" charset="2"/>
              </a:rPr>
              <a:t>8.4 </a:t>
            </a:r>
            <a:r>
              <a:rPr lang="en-US" altLang="en-US" sz="1600" dirty="0">
                <a:latin typeface="+mn-lt"/>
                <a:cs typeface="Calibri" panose="020F0502020204030204" pitchFamily="34" charset="0"/>
                <a:sym typeface="Symbol" panose="05050102010706020507" pitchFamily="18" charset="2"/>
              </a:rPr>
              <a:t>÷</a:t>
            </a:r>
            <a:r>
              <a:rPr lang="en-US" altLang="en-US" sz="1600" dirty="0">
                <a:latin typeface="+mn-lt"/>
                <a:cs typeface="Calibri" panose="020F0502020204030204" pitchFamily="34" charset="0"/>
                <a:sym typeface="Mathematica1" pitchFamily="2" charset="2"/>
              </a:rPr>
              <a:t> </a:t>
            </a:r>
            <a:r>
              <a:rPr lang="en-US" altLang="en-US" sz="1600" dirty="0" smtClean="0">
                <a:latin typeface="+mn-lt"/>
                <a:cs typeface="Calibri" panose="020F0502020204030204" pitchFamily="34" charset="0"/>
                <a:sym typeface="Mathematica1" pitchFamily="2" charset="2"/>
              </a:rPr>
              <a:t>161.5 </a:t>
            </a:r>
            <a:r>
              <a:rPr lang="en-US" altLang="en-US" sz="1600" dirty="0">
                <a:latin typeface="+mn-lt"/>
                <a:cs typeface="Calibri" panose="020F0502020204030204" pitchFamily="34" charset="0"/>
                <a:sym typeface="Mathematica1" pitchFamily="2" charset="2"/>
              </a:rPr>
              <a:t>= </a:t>
            </a:r>
            <a:r>
              <a:rPr lang="en-US" altLang="en-US" sz="1600" dirty="0" smtClean="0">
                <a:latin typeface="+mn-lt"/>
                <a:cs typeface="Calibri" panose="020F0502020204030204" pitchFamily="34" charset="0"/>
                <a:sym typeface="Mathematica1" pitchFamily="2" charset="2"/>
              </a:rPr>
              <a:t>5.2%</a:t>
            </a:r>
            <a:endParaRPr lang="en-US" altLang="en-US" sz="1600" dirty="0">
              <a:latin typeface="+mn-lt"/>
              <a:cs typeface="Calibri" panose="020F0502020204030204" pitchFamily="34" charset="0"/>
            </a:endParaRPr>
          </a:p>
        </p:txBody>
      </p:sp>
      <p:sp>
        <p:nvSpPr>
          <p:cNvPr id="25" name="TextBox 24"/>
          <p:cNvSpPr txBox="1">
            <a:spLocks noChangeArrowheads="1"/>
          </p:cNvSpPr>
          <p:nvPr/>
        </p:nvSpPr>
        <p:spPr bwMode="auto">
          <a:xfrm>
            <a:off x="76200" y="4637088"/>
            <a:ext cx="228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dirty="0">
                <a:latin typeface="+mn-lt"/>
                <a:cs typeface="Calibri" panose="020F0502020204030204" pitchFamily="34" charset="0"/>
              </a:rPr>
              <a:t>Labor Force Participation Rate = 100 </a:t>
            </a:r>
            <a:r>
              <a:rPr lang="en-US" altLang="en-US" sz="1600" dirty="0">
                <a:latin typeface="+mn-lt"/>
                <a:cs typeface="Calibri" panose="020F0502020204030204" pitchFamily="34" charset="0"/>
                <a:sym typeface="Symbol" panose="05050102010706020507" pitchFamily="18" charset="2"/>
              </a:rPr>
              <a:t> </a:t>
            </a:r>
            <a:r>
              <a:rPr lang="en-US" altLang="en-US" sz="1600" dirty="0" smtClean="0">
                <a:latin typeface="+mn-lt"/>
                <a:cs typeface="Calibri" panose="020F0502020204030204" pitchFamily="34" charset="0"/>
                <a:sym typeface="Mathematica1" pitchFamily="2" charset="2"/>
              </a:rPr>
              <a:t>161.5</a:t>
            </a:r>
            <a:r>
              <a:rPr lang="en-US" altLang="en-US" sz="1600" dirty="0" smtClean="0">
                <a:latin typeface="+mn-lt"/>
                <a:cs typeface="Calibri" panose="020F0502020204030204" pitchFamily="34" charset="0"/>
                <a:sym typeface="Symbol" panose="05050102010706020507" pitchFamily="18" charset="2"/>
              </a:rPr>
              <a:t> </a:t>
            </a:r>
            <a:r>
              <a:rPr lang="en-US" altLang="en-US" sz="1600" dirty="0">
                <a:latin typeface="+mn-lt"/>
                <a:cs typeface="Calibri" panose="020F0502020204030204" pitchFamily="34" charset="0"/>
                <a:sym typeface="Symbol" panose="05050102010706020507" pitchFamily="18" charset="2"/>
              </a:rPr>
              <a:t>÷ </a:t>
            </a:r>
            <a:r>
              <a:rPr lang="en-US" altLang="en-US" sz="1600" dirty="0" smtClean="0">
                <a:latin typeface="+mn-lt"/>
                <a:cs typeface="Calibri" panose="020F0502020204030204" pitchFamily="34" charset="0"/>
                <a:sym typeface="Mathematica1" pitchFamily="2" charset="2"/>
              </a:rPr>
              <a:t>261.6 </a:t>
            </a:r>
            <a:r>
              <a:rPr lang="en-US" altLang="en-US" sz="1600" dirty="0">
                <a:latin typeface="+mn-lt"/>
                <a:cs typeface="Calibri" panose="020F0502020204030204" pitchFamily="34" charset="0"/>
                <a:sym typeface="Mathematica1" pitchFamily="2" charset="2"/>
              </a:rPr>
              <a:t>= </a:t>
            </a:r>
            <a:r>
              <a:rPr lang="en-US" altLang="en-US" sz="1600" dirty="0" smtClean="0">
                <a:latin typeface="+mn-lt"/>
                <a:cs typeface="Calibri" panose="020F0502020204030204" pitchFamily="34" charset="0"/>
                <a:sym typeface="Mathematica1" pitchFamily="2" charset="2"/>
              </a:rPr>
              <a:t>61.7</a:t>
            </a:r>
            <a:r>
              <a:rPr lang="en-US" altLang="en-US" sz="1600" dirty="0">
                <a:latin typeface="+mn-lt"/>
                <a:cs typeface="Calibri" panose="020F0502020204030204" pitchFamily="34" charset="0"/>
                <a:sym typeface="Mathematica1" pitchFamily="2" charset="2"/>
              </a:rPr>
              <a:t>%</a:t>
            </a:r>
            <a:endParaRPr lang="en-US" altLang="en-US" sz="1600" dirty="0">
              <a:latin typeface="+mn-lt"/>
              <a:cs typeface="Calibri" panose="020F0502020204030204" pitchFamily="34" charset="0"/>
            </a:endParaRPr>
          </a:p>
        </p:txBody>
      </p:sp>
      <p:sp>
        <p:nvSpPr>
          <p:cNvPr id="8" name="TextBox 7"/>
          <p:cNvSpPr txBox="1"/>
          <p:nvPr/>
        </p:nvSpPr>
        <p:spPr>
          <a:xfrm>
            <a:off x="6553200" y="3352800"/>
            <a:ext cx="5486399" cy="3293209"/>
          </a:xfrm>
          <a:prstGeom prst="rect">
            <a:avLst/>
          </a:prstGeom>
          <a:noFill/>
        </p:spPr>
        <p:txBody>
          <a:bodyPr wrap="square" rtlCol="0">
            <a:spAutoFit/>
          </a:bodyPr>
          <a:lstStyle/>
          <a:p>
            <a:r>
              <a:rPr lang="en-US" sz="1600" b="1" dirty="0" smtClean="0">
                <a:latin typeface="+mn-lt"/>
              </a:rPr>
              <a:t>US data:</a:t>
            </a:r>
            <a:br>
              <a:rPr lang="en-US" sz="1600" b="1" dirty="0" smtClean="0">
                <a:latin typeface="+mn-lt"/>
              </a:rPr>
            </a:br>
            <a:r>
              <a:rPr lang="en-US" sz="1600" dirty="0" smtClean="0">
                <a:latin typeface="+mn-lt"/>
              </a:rPr>
              <a:t>Population:</a:t>
            </a:r>
            <a:r>
              <a:rPr lang="en-US" sz="1600" dirty="0">
                <a:latin typeface="+mn-lt"/>
                <a:hlinkClick r:id="rId2"/>
              </a:rPr>
              <a:t> http://</a:t>
            </a:r>
            <a:r>
              <a:rPr lang="en-US" sz="1600" dirty="0" smtClean="0">
                <a:latin typeface="+mn-lt"/>
                <a:hlinkClick r:id="rId2"/>
              </a:rPr>
              <a:t>research.stlouisfed.org/fred2/series/CNP16OV</a:t>
            </a:r>
            <a:endParaRPr lang="en-US" sz="1600" dirty="0" smtClean="0">
              <a:latin typeface="+mn-lt"/>
            </a:endParaRPr>
          </a:p>
          <a:p>
            <a:r>
              <a:rPr lang="en-US" sz="1600" dirty="0" smtClean="0">
                <a:latin typeface="+mn-lt"/>
              </a:rPr>
              <a:t>Labor Force: </a:t>
            </a:r>
            <a:r>
              <a:rPr lang="en-US" sz="1600" dirty="0">
                <a:latin typeface="+mn-lt"/>
                <a:hlinkClick r:id="rId3"/>
              </a:rPr>
              <a:t>http://research.stlouisfed.org/fred2/series/CLF16OV</a:t>
            </a:r>
            <a:endParaRPr lang="en-US" sz="1600" dirty="0" smtClean="0">
              <a:latin typeface="+mn-lt"/>
            </a:endParaRPr>
          </a:p>
          <a:p>
            <a:r>
              <a:rPr lang="en-US" sz="1600" dirty="0" smtClean="0">
                <a:latin typeface="+mn-lt"/>
              </a:rPr>
              <a:t>Employed: </a:t>
            </a:r>
            <a:r>
              <a:rPr lang="en-US" sz="1600" dirty="0">
                <a:latin typeface="+mn-lt"/>
                <a:hlinkClick r:id="rId4"/>
              </a:rPr>
              <a:t>http://research.stlouisfed.org/fred2/series/CE16OV</a:t>
            </a:r>
            <a:endParaRPr lang="en-US" sz="1600" dirty="0" smtClean="0">
              <a:latin typeface="+mn-lt"/>
            </a:endParaRPr>
          </a:p>
          <a:p>
            <a:r>
              <a:rPr lang="en-US" sz="1600" dirty="0" smtClean="0">
                <a:latin typeface="+mn-lt"/>
              </a:rPr>
              <a:t>Unemployed: </a:t>
            </a:r>
            <a:r>
              <a:rPr lang="en-US" sz="1600" dirty="0">
                <a:latin typeface="+mn-lt"/>
                <a:hlinkClick r:id="rId5"/>
              </a:rPr>
              <a:t>http://research.stlouisfed.org/fred2/series/unemploy</a:t>
            </a:r>
            <a:endParaRPr lang="en-US" sz="1600" dirty="0" smtClean="0">
              <a:latin typeface="+mn-lt"/>
            </a:endParaRPr>
          </a:p>
          <a:p>
            <a:r>
              <a:rPr lang="en-US" sz="1600" dirty="0" smtClean="0">
                <a:latin typeface="+mn-lt"/>
              </a:rPr>
              <a:t>Not in the Labor Force: </a:t>
            </a:r>
            <a:r>
              <a:rPr lang="en-US" sz="1600" dirty="0">
                <a:latin typeface="+mn-lt"/>
                <a:hlinkClick r:id="rId6"/>
              </a:rPr>
              <a:t>http://</a:t>
            </a:r>
            <a:r>
              <a:rPr lang="en-US" sz="1600" dirty="0" smtClean="0">
                <a:latin typeface="+mn-lt"/>
                <a:hlinkClick r:id="rId6"/>
              </a:rPr>
              <a:t>research.stlouisfed.org/fred2/series/LNS15000000</a:t>
            </a:r>
            <a:endParaRPr lang="en-US" sz="1600" dirty="0" smtClean="0">
              <a:latin typeface="+mn-lt"/>
            </a:endParaRPr>
          </a:p>
          <a:p>
            <a:r>
              <a:rPr lang="en-US" sz="1600" dirty="0" smtClean="0">
                <a:latin typeface="+mn-lt"/>
              </a:rPr>
              <a:t>Unemployment Rate</a:t>
            </a:r>
            <a:r>
              <a:rPr lang="en-US" sz="1600" dirty="0">
                <a:latin typeface="+mn-lt"/>
              </a:rPr>
              <a:t>: </a:t>
            </a:r>
            <a:r>
              <a:rPr lang="en-US" sz="1600" dirty="0">
                <a:latin typeface="+mn-lt"/>
                <a:hlinkClick r:id="rId7"/>
              </a:rPr>
              <a:t>https://</a:t>
            </a:r>
            <a:r>
              <a:rPr lang="en-US" sz="1600" dirty="0" smtClean="0">
                <a:latin typeface="+mn-lt"/>
                <a:hlinkClick r:id="rId7"/>
              </a:rPr>
              <a:t>fred.stlouisfed.org/series/UNRATE</a:t>
            </a:r>
            <a:r>
              <a:rPr lang="en-US" sz="1600" dirty="0" smtClean="0">
                <a:latin typeface="+mn-lt"/>
              </a:rPr>
              <a:t> </a:t>
            </a:r>
          </a:p>
          <a:p>
            <a:r>
              <a:rPr lang="en-US" sz="1600" dirty="0" smtClean="0">
                <a:latin typeface="+mn-lt"/>
              </a:rPr>
              <a:t>Labor Force Participation Rate</a:t>
            </a:r>
            <a:r>
              <a:rPr lang="en-US" sz="1600" dirty="0">
                <a:latin typeface="+mn-lt"/>
              </a:rPr>
              <a:t>: </a:t>
            </a:r>
            <a:r>
              <a:rPr lang="en-US" sz="1600" dirty="0">
                <a:latin typeface="+mn-lt"/>
                <a:hlinkClick r:id="rId8"/>
              </a:rPr>
              <a:t>https://</a:t>
            </a:r>
            <a:r>
              <a:rPr lang="en-US" sz="1600" dirty="0" smtClean="0">
                <a:latin typeface="+mn-lt"/>
                <a:hlinkClick r:id="rId8"/>
              </a:rPr>
              <a:t>fred.stlouisfed.org/series/CIVPART</a:t>
            </a:r>
            <a:r>
              <a:rPr lang="en-US" sz="1600" dirty="0" smtClean="0">
                <a:latin typeface="+mn-lt"/>
              </a:rPr>
              <a:t> </a:t>
            </a:r>
            <a:endParaRPr lang="en-US" sz="16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US" altLang="en-US" sz="3200" dirty="0"/>
              <a:t>How Is Unemployment Measured?</a:t>
            </a:r>
          </a:p>
        </p:txBody>
      </p:sp>
      <p:sp>
        <p:nvSpPr>
          <p:cNvPr id="18435" name="Rectangle 3"/>
          <p:cNvSpPr>
            <a:spLocks noGrp="1" noChangeArrowheads="1"/>
          </p:cNvSpPr>
          <p:nvPr>
            <p:ph type="body" idx="1"/>
          </p:nvPr>
        </p:nvSpPr>
        <p:spPr/>
        <p:txBody>
          <a:bodyPr/>
          <a:lstStyle/>
          <a:p>
            <a:pPr>
              <a:buClr>
                <a:srgbClr val="000000"/>
              </a:buClr>
            </a:pPr>
            <a:r>
              <a:rPr lang="en-US" altLang="en-US" dirty="0" smtClean="0"/>
              <a:t>The </a:t>
            </a:r>
            <a:r>
              <a:rPr lang="en-US" altLang="en-US" i="1" dirty="0" smtClean="0">
                <a:solidFill>
                  <a:srgbClr val="25A9A6"/>
                </a:solidFill>
              </a:rPr>
              <a:t>unemployment rate </a:t>
            </a:r>
            <a:r>
              <a:rPr lang="en-US" altLang="en-US" dirty="0" smtClean="0"/>
              <a:t>is the percentage of the labor force that is unemployed.</a:t>
            </a:r>
          </a:p>
        </p:txBody>
      </p:sp>
      <p:graphicFrame>
        <p:nvGraphicFramePr>
          <p:cNvPr id="18436" name="Object 4"/>
          <p:cNvGraphicFramePr>
            <a:graphicFrameLocks noChangeAspect="1"/>
          </p:cNvGraphicFramePr>
          <p:nvPr/>
        </p:nvGraphicFramePr>
        <p:xfrm>
          <a:off x="2209800" y="3429001"/>
          <a:ext cx="7848600" cy="930275"/>
        </p:xfrm>
        <a:graphic>
          <a:graphicData uri="http://schemas.openxmlformats.org/presentationml/2006/ole">
            <mc:AlternateContent xmlns:mc="http://schemas.openxmlformats.org/markup-compatibility/2006">
              <mc:Choice xmlns:v="urn:schemas-microsoft-com:vml" Requires="v">
                <p:oleObj spid="_x0000_s18473" name="Equation" r:id="rId3" imgW="4597400" imgH="546100" progId="Equation.COEE2">
                  <p:embed/>
                </p:oleObj>
              </mc:Choice>
              <mc:Fallback>
                <p:oleObj name="Equation" r:id="rId3" imgW="4597400" imgH="546100" progId="Equation.COEE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1"/>
                        <a:ext cx="784860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843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AC2BC699-969D-4481-BD00-B3282A6DD7E4}" type="slidenum">
              <a:rPr lang="en-US" altLang="en-US" sz="1400">
                <a:latin typeface="Arial Unicode MS" pitchFamily="34" charset="-128"/>
              </a:rPr>
              <a:pPr>
                <a:spcBef>
                  <a:spcPct val="0"/>
                </a:spcBef>
                <a:buFontTx/>
                <a:buNone/>
              </a:pPr>
              <a:t>14</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solidFill>
                  <a:srgbClr val="C00000"/>
                </a:solidFill>
              </a:rPr>
              <a:t>Figure 2: Unemployment Rate since 1950</a:t>
            </a:r>
            <a:endParaRPr lang="en-US" altLang="en-US" dirty="0" smtClean="0"/>
          </a:p>
        </p:txBody>
      </p:sp>
      <p:sp>
        <p:nvSpPr>
          <p:cNvPr id="22533" name="TextBox 5"/>
          <p:cNvSpPr txBox="1">
            <a:spLocks noChangeArrowheads="1"/>
          </p:cNvSpPr>
          <p:nvPr/>
        </p:nvSpPr>
        <p:spPr bwMode="auto">
          <a:xfrm>
            <a:off x="1524000" y="5562601"/>
            <a:ext cx="9448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2000" dirty="0"/>
              <a:t>Sources</a:t>
            </a:r>
            <a:r>
              <a:rPr lang="en-US" altLang="en-US" sz="2000" dirty="0" smtClean="0"/>
              <a:t>:</a:t>
            </a:r>
            <a:br>
              <a:rPr lang="en-US" altLang="en-US" sz="2000" dirty="0" smtClean="0"/>
            </a:br>
            <a:r>
              <a:rPr lang="en-US" altLang="en-US" sz="2000" dirty="0" smtClean="0"/>
              <a:t>Unemployment Rate: </a:t>
            </a:r>
            <a:r>
              <a:rPr lang="en-US" altLang="en-US" sz="2000" dirty="0">
                <a:hlinkClick r:id="rId3"/>
              </a:rPr>
              <a:t>https://</a:t>
            </a:r>
            <a:r>
              <a:rPr lang="en-US" altLang="en-US" sz="2000" dirty="0" smtClean="0">
                <a:hlinkClick r:id="rId3"/>
              </a:rPr>
              <a:t>fred.stlouisfed.org/series/UNRATE</a:t>
            </a:r>
            <a:r>
              <a:rPr lang="en-US" altLang="en-US" sz="2000" dirty="0" smtClean="0"/>
              <a:t/>
            </a:r>
            <a:br>
              <a:rPr lang="en-US" altLang="en-US" sz="2000" dirty="0" smtClean="0"/>
            </a:br>
            <a:r>
              <a:rPr lang="en-US" altLang="en-US" sz="2000" dirty="0" smtClean="0"/>
              <a:t>Natural Unemployment Rate: </a:t>
            </a:r>
            <a:r>
              <a:rPr lang="en-US" altLang="en-US" sz="2000" dirty="0" smtClean="0">
                <a:hlinkClick r:id="rId4"/>
              </a:rPr>
              <a:t>https://fred.stlouisfed.org/series/NROU</a:t>
            </a:r>
            <a:r>
              <a:rPr lang="en-US" altLang="en-US" sz="2000" dirty="0" smtClean="0"/>
              <a:t> </a:t>
            </a:r>
            <a:r>
              <a:rPr lang="en-US" altLang="en-US" sz="2000" dirty="0"/>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1" y="1371600"/>
            <a:ext cx="10058398" cy="38719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a:buClr>
                <a:srgbClr val="000000"/>
              </a:buClr>
            </a:pPr>
            <a:r>
              <a:rPr lang="en-US" altLang="en-US" dirty="0" smtClean="0"/>
              <a:t>The </a:t>
            </a:r>
            <a:r>
              <a:rPr lang="en-US" altLang="en-US" i="1" dirty="0" smtClean="0">
                <a:solidFill>
                  <a:srgbClr val="25A9A6"/>
                </a:solidFill>
              </a:rPr>
              <a:t>labor-force participation rate </a:t>
            </a:r>
            <a:r>
              <a:rPr lang="en-US" altLang="en-US" dirty="0" smtClean="0"/>
              <a:t>is the percentage of the adult population that is in the labor force.</a:t>
            </a:r>
          </a:p>
        </p:txBody>
      </p:sp>
      <p:sp>
        <p:nvSpPr>
          <p:cNvPr id="19459" name="Rectangle 2"/>
          <p:cNvSpPr>
            <a:spLocks noGrp="1" noChangeArrowheads="1"/>
          </p:cNvSpPr>
          <p:nvPr>
            <p:ph type="title"/>
          </p:nvPr>
        </p:nvSpPr>
        <p:spPr/>
        <p:txBody>
          <a:bodyPr/>
          <a:lstStyle/>
          <a:p>
            <a:pPr algn="l"/>
            <a:r>
              <a:rPr lang="en-US" altLang="en-US" sz="3200" dirty="0"/>
              <a:t>How Is Unemployment Measured?</a:t>
            </a:r>
          </a:p>
        </p:txBody>
      </p:sp>
      <p:graphicFrame>
        <p:nvGraphicFramePr>
          <p:cNvPr id="19460" name="Object 5"/>
          <p:cNvGraphicFramePr>
            <a:graphicFrameLocks noChangeAspect="1"/>
          </p:cNvGraphicFramePr>
          <p:nvPr/>
        </p:nvGraphicFramePr>
        <p:xfrm>
          <a:off x="3533776" y="3200400"/>
          <a:ext cx="5580063" cy="2465388"/>
        </p:xfrm>
        <a:graphic>
          <a:graphicData uri="http://schemas.openxmlformats.org/presentationml/2006/ole">
            <mc:AlternateContent xmlns:mc="http://schemas.openxmlformats.org/markup-compatibility/2006">
              <mc:Choice xmlns:v="urn:schemas-microsoft-com:vml" Requires="v">
                <p:oleObj spid="_x0000_s19497" name="Equation" r:id="rId3" imgW="2730500" imgH="1206500" progId="Equation.COEE2">
                  <p:embed/>
                </p:oleObj>
              </mc:Choice>
              <mc:Fallback>
                <p:oleObj name="Equation" r:id="rId3" imgW="2730500" imgH="1206500" progId="Equation.COEE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776" y="3200400"/>
                        <a:ext cx="5580063" cy="246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946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8F698CA8-1676-48A6-B3EE-BC37A343D0CE}" type="slidenum">
              <a:rPr lang="en-US" altLang="en-US" sz="1400">
                <a:latin typeface="Arial Unicode MS" pitchFamily="34" charset="-128"/>
              </a:rPr>
              <a:pPr>
                <a:spcBef>
                  <a:spcPct val="0"/>
                </a:spcBef>
                <a:buFontTx/>
                <a:buNone/>
              </a:pPr>
              <a:t>16</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Civilian Labor Force Participation </a:t>
            </a:r>
            <a:r>
              <a:rPr lang="en-US" dirty="0" smtClean="0"/>
              <a:t>Rate</a:t>
            </a:r>
            <a:endParaRPr lang="en-US" dirty="0"/>
          </a:p>
        </p:txBody>
      </p:sp>
      <p:sp>
        <p:nvSpPr>
          <p:cNvPr id="4" name="TextBox 3"/>
          <p:cNvSpPr txBox="1"/>
          <p:nvPr/>
        </p:nvSpPr>
        <p:spPr>
          <a:xfrm>
            <a:off x="2057400" y="6412468"/>
            <a:ext cx="8153400" cy="400110"/>
          </a:xfrm>
          <a:prstGeom prst="rect">
            <a:avLst/>
          </a:prstGeom>
          <a:noFill/>
        </p:spPr>
        <p:txBody>
          <a:bodyPr wrap="square" rtlCol="0">
            <a:spAutoFit/>
          </a:bodyPr>
          <a:lstStyle/>
          <a:p>
            <a:pPr algn="ctr"/>
            <a:r>
              <a:rPr lang="en-US" sz="2000" dirty="0">
                <a:latin typeface="+mn-lt"/>
              </a:rPr>
              <a:t>Source: </a:t>
            </a:r>
            <a:r>
              <a:rPr lang="en-US" sz="2000" dirty="0">
                <a:latin typeface="+mn-lt"/>
                <a:hlinkClick r:id="rId3"/>
              </a:rPr>
              <a:t>http://research.stlouisfed.org/fred2/series/CIVPART</a:t>
            </a:r>
            <a:endParaRPr lang="en-US" sz="2000" dirty="0">
              <a:latin typeface="+mn-lt"/>
            </a:endParaRPr>
          </a:p>
        </p:txBody>
      </p:sp>
      <p:sp>
        <p:nvSpPr>
          <p:cNvPr id="5" name="TextBox 4"/>
          <p:cNvSpPr txBox="1"/>
          <p:nvPr/>
        </p:nvSpPr>
        <p:spPr>
          <a:xfrm>
            <a:off x="2286000" y="5562601"/>
            <a:ext cx="6781800" cy="707886"/>
          </a:xfrm>
          <a:prstGeom prst="rect">
            <a:avLst/>
          </a:prstGeom>
          <a:noFill/>
        </p:spPr>
        <p:txBody>
          <a:bodyPr wrap="square" rtlCol="0">
            <a:spAutoFit/>
          </a:bodyPr>
          <a:lstStyle/>
          <a:p>
            <a:pPr algn="ctr"/>
            <a:r>
              <a:rPr lang="en-US" sz="2000" dirty="0">
                <a:latin typeface="+mn-lt"/>
              </a:rPr>
              <a:t>Participation Rate = 100 × Labor Force / Population</a:t>
            </a:r>
          </a:p>
          <a:p>
            <a:pPr algn="ctr"/>
            <a:r>
              <a:rPr lang="en-US" sz="2000" dirty="0">
                <a:latin typeface="+mn-lt"/>
              </a:rPr>
              <a:t>CIVPART = 100</a:t>
            </a:r>
            <a:r>
              <a:rPr lang="en-US" sz="2000" dirty="0">
                <a:latin typeface="+mn-lt"/>
                <a:ea typeface="OpenSymbol"/>
              </a:rPr>
              <a:t> </a:t>
            </a:r>
            <a:r>
              <a:rPr lang="en-US" sz="2000" dirty="0">
                <a:latin typeface="+mn-lt"/>
              </a:rPr>
              <a:t>× CLF16OV / CNP16OV</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401" y="1508991"/>
            <a:ext cx="10058398" cy="3871924"/>
          </a:xfrm>
          <a:prstGeom prst="rect">
            <a:avLst/>
          </a:prstGeom>
        </p:spPr>
      </p:pic>
    </p:spTree>
    <p:extLst>
      <p:ext uri="{BB962C8B-B14F-4D97-AF65-F5344CB8AC3E}">
        <p14:creationId xmlns:p14="http://schemas.microsoft.com/office/powerpoint/2010/main" val="1641936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 and Eye on the Unemployment Rate </a:t>
            </a:r>
            <a:r>
              <a:rPr lang="en-US" i="1" dirty="0" smtClean="0"/>
              <a:t>and</a:t>
            </a:r>
            <a:r>
              <a:rPr lang="en-US" dirty="0" smtClean="0"/>
              <a:t> the Participation Rate</a:t>
            </a:r>
            <a:endParaRPr lang="en-US" dirty="0"/>
          </a:p>
        </p:txBody>
      </p:sp>
      <p:graphicFrame>
        <p:nvGraphicFramePr>
          <p:cNvPr id="3" name="Table 2"/>
          <p:cNvGraphicFramePr>
            <a:graphicFrameLocks noGrp="1"/>
          </p:cNvGraphicFramePr>
          <p:nvPr>
            <p:extLst/>
          </p:nvPr>
        </p:nvGraphicFramePr>
        <p:xfrm>
          <a:off x="457200" y="1859280"/>
          <a:ext cx="11347959" cy="1112520"/>
        </p:xfrm>
        <a:graphic>
          <a:graphicData uri="http://schemas.openxmlformats.org/drawingml/2006/table">
            <a:tbl>
              <a:tblPr firstRow="1" bandRow="1">
                <a:tableStyleId>{5C22544A-7EE6-4342-B048-85BDC9FD1C3A}</a:tableStyleId>
              </a:tblPr>
              <a:tblGrid>
                <a:gridCol w="1280922">
                  <a:extLst>
                    <a:ext uri="{9D8B030D-6E8A-4147-A177-3AD203B41FA5}">
                      <a16:colId xmlns:a16="http://schemas.microsoft.com/office/drawing/2014/main" val="1323614425"/>
                    </a:ext>
                  </a:extLst>
                </a:gridCol>
                <a:gridCol w="1266127">
                  <a:extLst>
                    <a:ext uri="{9D8B030D-6E8A-4147-A177-3AD203B41FA5}">
                      <a16:colId xmlns:a16="http://schemas.microsoft.com/office/drawing/2014/main" val="147161449"/>
                    </a:ext>
                  </a:extLst>
                </a:gridCol>
                <a:gridCol w="1334135">
                  <a:extLst>
                    <a:ext uri="{9D8B030D-6E8A-4147-A177-3AD203B41FA5}">
                      <a16:colId xmlns:a16="http://schemas.microsoft.com/office/drawing/2014/main" val="1969604497"/>
                    </a:ext>
                  </a:extLst>
                </a:gridCol>
                <a:gridCol w="1172782">
                  <a:extLst>
                    <a:ext uri="{9D8B030D-6E8A-4147-A177-3AD203B41FA5}">
                      <a16:colId xmlns:a16="http://schemas.microsoft.com/office/drawing/2014/main" val="897700485"/>
                    </a:ext>
                  </a:extLst>
                </a:gridCol>
                <a:gridCol w="1447419">
                  <a:extLst>
                    <a:ext uri="{9D8B030D-6E8A-4147-A177-3AD203B41FA5}">
                      <a16:colId xmlns:a16="http://schemas.microsoft.com/office/drawing/2014/main" val="1708852539"/>
                    </a:ext>
                  </a:extLst>
                </a:gridCol>
                <a:gridCol w="2557399">
                  <a:extLst>
                    <a:ext uri="{9D8B030D-6E8A-4147-A177-3AD203B41FA5}">
                      <a16:colId xmlns:a16="http://schemas.microsoft.com/office/drawing/2014/main" val="663860489"/>
                    </a:ext>
                  </a:extLst>
                </a:gridCol>
                <a:gridCol w="2289175">
                  <a:extLst>
                    <a:ext uri="{9D8B030D-6E8A-4147-A177-3AD203B41FA5}">
                      <a16:colId xmlns:a16="http://schemas.microsoft.com/office/drawing/2014/main" val="1459071341"/>
                    </a:ext>
                  </a:extLst>
                </a:gridCol>
              </a:tblGrid>
              <a:tr h="370840">
                <a:tc>
                  <a:txBody>
                    <a:bodyPr/>
                    <a:lstStyle/>
                    <a:p>
                      <a:endParaRPr lang="en-US" dirty="0"/>
                    </a:p>
                  </a:txBody>
                  <a:tcPr/>
                </a:tc>
                <a:tc>
                  <a:txBody>
                    <a:bodyPr/>
                    <a:lstStyle/>
                    <a:p>
                      <a:pPr algn="ctr"/>
                      <a:r>
                        <a:rPr lang="en-US" dirty="0" smtClean="0"/>
                        <a:t>Population</a:t>
                      </a:r>
                      <a:endParaRPr lang="en-US" dirty="0"/>
                    </a:p>
                  </a:txBody>
                  <a:tcPr/>
                </a:tc>
                <a:tc>
                  <a:txBody>
                    <a:bodyPr/>
                    <a:lstStyle/>
                    <a:p>
                      <a:pPr algn="ctr"/>
                      <a:r>
                        <a:rPr lang="en-US" dirty="0" smtClean="0"/>
                        <a:t>Labor Force</a:t>
                      </a:r>
                      <a:endParaRPr lang="en-US" dirty="0"/>
                    </a:p>
                  </a:txBody>
                  <a:tcPr/>
                </a:tc>
                <a:tc>
                  <a:txBody>
                    <a:bodyPr/>
                    <a:lstStyle/>
                    <a:p>
                      <a:pPr algn="ctr"/>
                      <a:r>
                        <a:rPr lang="en-US" dirty="0" smtClean="0"/>
                        <a:t>Employed</a:t>
                      </a:r>
                      <a:endParaRPr lang="en-US" dirty="0"/>
                    </a:p>
                  </a:txBody>
                  <a:tcPr/>
                </a:tc>
                <a:tc>
                  <a:txBody>
                    <a:bodyPr/>
                    <a:lstStyle/>
                    <a:p>
                      <a:pPr algn="ctr"/>
                      <a:r>
                        <a:rPr lang="en-US" dirty="0" smtClean="0"/>
                        <a:t>Unemployed</a:t>
                      </a:r>
                      <a:endParaRPr lang="en-US" dirty="0"/>
                    </a:p>
                  </a:txBody>
                  <a:tcPr/>
                </a:tc>
                <a:tc>
                  <a:txBody>
                    <a:bodyPr/>
                    <a:lstStyle/>
                    <a:p>
                      <a:pPr algn="ctr"/>
                      <a:r>
                        <a:rPr lang="en-US" dirty="0" smtClean="0"/>
                        <a:t>Unemployment Rate (%)</a:t>
                      </a:r>
                      <a:endParaRPr lang="en-US" dirty="0"/>
                    </a:p>
                  </a:txBody>
                  <a:tcPr/>
                </a:tc>
                <a:tc>
                  <a:txBody>
                    <a:bodyPr/>
                    <a:lstStyle/>
                    <a:p>
                      <a:pPr algn="ctr"/>
                      <a:r>
                        <a:rPr lang="en-US" dirty="0" smtClean="0"/>
                        <a:t>Participation Rate (%)</a:t>
                      </a:r>
                      <a:endParaRPr lang="en-US" dirty="0"/>
                    </a:p>
                  </a:txBody>
                  <a:tcPr/>
                </a:tc>
                <a:extLst>
                  <a:ext uri="{0D108BD9-81ED-4DB2-BD59-A6C34878D82A}">
                    <a16:rowId xmlns:a16="http://schemas.microsoft.com/office/drawing/2014/main" val="1601096480"/>
                  </a:ext>
                </a:extLst>
              </a:tr>
              <a:tr h="370840">
                <a:tc>
                  <a:txBody>
                    <a:bodyPr/>
                    <a:lstStyle/>
                    <a:p>
                      <a:r>
                        <a:rPr lang="en-US" b="1" dirty="0" smtClean="0"/>
                        <a:t>Situation </a:t>
                      </a:r>
                      <a:r>
                        <a:rPr lang="en-US" b="1" i="1" dirty="0" smtClean="0"/>
                        <a:t>A</a:t>
                      </a:r>
                      <a:endParaRPr lang="en-US" b="1" i="1" dirty="0"/>
                    </a:p>
                  </a:txBody>
                  <a:tcPr/>
                </a:tc>
                <a:tc>
                  <a:txBody>
                    <a:bodyPr/>
                    <a:lstStyle/>
                    <a:p>
                      <a:pPr algn="ctr"/>
                      <a:r>
                        <a:rPr lang="en-US" dirty="0" smtClean="0"/>
                        <a:t>10</a:t>
                      </a:r>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100</a:t>
                      </a:r>
                      <a:endParaRPr lang="en-US" dirty="0"/>
                    </a:p>
                  </a:txBody>
                  <a:tcPr/>
                </a:tc>
                <a:extLst>
                  <a:ext uri="{0D108BD9-81ED-4DB2-BD59-A6C34878D82A}">
                    <a16:rowId xmlns:a16="http://schemas.microsoft.com/office/drawing/2014/main" val="1980010997"/>
                  </a:ext>
                </a:extLst>
              </a:tr>
              <a:tr h="370840">
                <a:tc>
                  <a:txBody>
                    <a:bodyPr/>
                    <a:lstStyle/>
                    <a:p>
                      <a:r>
                        <a:rPr lang="en-US" b="1" dirty="0" smtClean="0"/>
                        <a:t>Situation </a:t>
                      </a:r>
                      <a:r>
                        <a:rPr lang="en-US" b="1" i="1" dirty="0" smtClean="0"/>
                        <a:t>B</a:t>
                      </a:r>
                      <a:endParaRPr lang="en-US" b="1" i="1"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9</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90</a:t>
                      </a:r>
                      <a:endParaRPr lang="en-US" dirty="0"/>
                    </a:p>
                  </a:txBody>
                  <a:tcPr/>
                </a:tc>
                <a:extLst>
                  <a:ext uri="{0D108BD9-81ED-4DB2-BD59-A6C34878D82A}">
                    <a16:rowId xmlns:a16="http://schemas.microsoft.com/office/drawing/2014/main" val="2492839349"/>
                  </a:ext>
                </a:extLst>
              </a:tr>
            </a:tbl>
          </a:graphicData>
        </a:graphic>
      </p:graphicFrame>
      <p:sp>
        <p:nvSpPr>
          <p:cNvPr id="4" name="TextBox 3"/>
          <p:cNvSpPr txBox="1"/>
          <p:nvPr/>
        </p:nvSpPr>
        <p:spPr>
          <a:xfrm>
            <a:off x="685800" y="3657600"/>
            <a:ext cx="8991600" cy="1938992"/>
          </a:xfrm>
          <a:prstGeom prst="rect">
            <a:avLst/>
          </a:prstGeom>
          <a:noFill/>
        </p:spPr>
        <p:txBody>
          <a:bodyPr wrap="square" rtlCol="0">
            <a:spAutoFit/>
          </a:bodyPr>
          <a:lstStyle/>
          <a:p>
            <a:r>
              <a:rPr lang="en-US" sz="2000" dirty="0" smtClean="0">
                <a:latin typeface="+mn-lt"/>
              </a:rPr>
              <a:t>In this made-up example, an unemployed person drops out of the labor force after repeated failures to find a job. (Such people are called </a:t>
            </a:r>
            <a:r>
              <a:rPr lang="en-US" sz="2000" i="1" dirty="0" smtClean="0">
                <a:latin typeface="+mn-lt"/>
              </a:rPr>
              <a:t>discouraged workers</a:t>
            </a:r>
            <a:r>
              <a:rPr lang="en-US" sz="2000" dirty="0" smtClean="0">
                <a:latin typeface="+mn-lt"/>
              </a:rPr>
              <a:t>.) The unemployment rate “improves”. But the labor market picture is unchanged.</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Lesson: A fall in the unemployment rate represents a genuine improvement only if the participation rate has not fallen at the same time.</a:t>
            </a:r>
            <a:endParaRPr lang="en-US" sz="2000" dirty="0">
              <a:latin typeface="+mn-lt"/>
            </a:endParaRPr>
          </a:p>
        </p:txBody>
      </p:sp>
    </p:spTree>
    <p:extLst>
      <p:ext uri="{BB962C8B-B14F-4D97-AF65-F5344CB8AC3E}">
        <p14:creationId xmlns:p14="http://schemas.microsoft.com/office/powerpoint/2010/main" val="1094164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Bonus: Variation across groups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7001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lstStyle/>
          <a:p>
            <a:r>
              <a:rPr lang="en-US" dirty="0"/>
              <a:t>These are some of the things you need to know to understand this </a:t>
            </a:r>
            <a:r>
              <a:rPr lang="en-US" dirty="0" smtClean="0"/>
              <a:t>chapter:</a:t>
            </a:r>
          </a:p>
          <a:p>
            <a:pPr lvl="1"/>
            <a:r>
              <a:rPr lang="en-US" dirty="0" smtClean="0"/>
              <a:t>Theory of supply and demand (microeconomics)</a:t>
            </a:r>
            <a:endParaRPr lang="en-US" dirty="0"/>
          </a:p>
        </p:txBody>
      </p:sp>
      <p:sp>
        <p:nvSpPr>
          <p:cNvPr id="4" name="Footer Placeholder 3"/>
          <p:cNvSpPr>
            <a:spLocks noGrp="1"/>
          </p:cNvSpPr>
          <p:nvPr>
            <p:ph type="ftr" sz="quarter" idx="10"/>
          </p:nvPr>
        </p:nvSpPr>
        <p:spPr/>
        <p:txBody>
          <a:bodyPr/>
          <a:lstStyle/>
          <a:p>
            <a:pPr>
              <a:defRPr/>
            </a:pPr>
            <a:r>
              <a:rPr lang="en-US" smtClean="0"/>
              <a:t>UNEMPLOYMENT</a:t>
            </a:r>
            <a:endParaRPr lang="en-US"/>
          </a:p>
        </p:txBody>
      </p:sp>
      <p:sp>
        <p:nvSpPr>
          <p:cNvPr id="5" name="Slide Number Placeholder 4"/>
          <p:cNvSpPr>
            <a:spLocks noGrp="1"/>
          </p:cNvSpPr>
          <p:nvPr>
            <p:ph type="sldNum" sz="quarter" idx="11"/>
          </p:nvPr>
        </p:nvSpPr>
        <p:spPr/>
        <p:txBody>
          <a:bodyPr/>
          <a:lstStyle/>
          <a:p>
            <a:pPr>
              <a:defRPr/>
            </a:pPr>
            <a:fld id="{CDDE2031-4B41-4209-A291-F08046E54467}" type="slidenum">
              <a:rPr lang="en-US" altLang="en-US" smtClean="0"/>
              <a:pPr>
                <a:defRPr/>
              </a:pPr>
              <a:t>2</a:t>
            </a:fld>
            <a:endParaRPr lang="en-US" altLang="en-US"/>
          </a:p>
        </p:txBody>
      </p:sp>
    </p:spTree>
    <p:extLst>
      <p:ext uri="{BB962C8B-B14F-4D97-AF65-F5344CB8AC3E}">
        <p14:creationId xmlns:p14="http://schemas.microsoft.com/office/powerpoint/2010/main" val="2007333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Table 1: </a:t>
            </a:r>
            <a:r>
              <a:rPr lang="en-US" altLang="en-US" dirty="0" smtClean="0">
                <a:solidFill>
                  <a:srgbClr val="005EA4"/>
                </a:solidFill>
              </a:rPr>
              <a:t>The Labor-Market Experiences of Various Demographic Groups</a:t>
            </a:r>
            <a:endParaRPr lang="en-US" altLang="en-US" dirty="0" smtClean="0"/>
          </a:p>
        </p:txBody>
      </p:sp>
      <p:sp>
        <p:nvSpPr>
          <p:cNvPr id="2048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fld id="{18C52206-C7F8-4F1F-972B-270A62205322}" type="slidenum">
              <a:rPr lang="en-US" altLang="en-US" sz="1200">
                <a:latin typeface="Arial" panose="020B0604020202020204" pitchFamily="34" charset="0"/>
              </a:rPr>
              <a:pPr eaLnBrk="1" hangingPunct="1">
                <a:spcBef>
                  <a:spcPct val="0"/>
                </a:spcBef>
                <a:buFontTx/>
                <a:buNone/>
              </a:pPr>
              <a:t>20</a:t>
            </a:fld>
            <a:endParaRPr lang="en-US" altLang="en-US" sz="1200">
              <a:latin typeface="Arial" panose="020B0604020202020204" pitchFamily="34" charset="0"/>
            </a:endParaRPr>
          </a:p>
        </p:txBody>
      </p:sp>
      <p:sp>
        <p:nvSpPr>
          <p:cNvPr id="7" name="TextBox 6"/>
          <p:cNvSpPr txBox="1">
            <a:spLocks noChangeArrowheads="1"/>
          </p:cNvSpPr>
          <p:nvPr/>
        </p:nvSpPr>
        <p:spPr bwMode="auto">
          <a:xfrm>
            <a:off x="1674813" y="5842001"/>
            <a:ext cx="896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This table shows the unemployment rate and the labor-force participation rate of various groups in the U.S. population for 2014.</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8382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and Age</a:t>
            </a:r>
            <a:endParaRPr lang="en-US" dirty="0"/>
          </a:p>
        </p:txBody>
      </p:sp>
      <p:sp>
        <p:nvSpPr>
          <p:cNvPr id="4" name="TextBox 3"/>
          <p:cNvSpPr txBox="1"/>
          <p:nvPr/>
        </p:nvSpPr>
        <p:spPr>
          <a:xfrm>
            <a:off x="609600" y="5562600"/>
            <a:ext cx="9625070" cy="1323439"/>
          </a:xfrm>
          <a:prstGeom prst="rect">
            <a:avLst/>
          </a:prstGeom>
          <a:noFill/>
        </p:spPr>
        <p:txBody>
          <a:bodyPr wrap="square" rtlCol="0">
            <a:spAutoFit/>
          </a:bodyPr>
          <a:lstStyle/>
          <a:p>
            <a:r>
              <a:rPr lang="en-US" sz="2000" dirty="0">
                <a:latin typeface="+mn-lt"/>
              </a:rPr>
              <a:t>Source</a:t>
            </a:r>
            <a:r>
              <a:rPr lang="en-US" sz="2000" dirty="0" smtClean="0">
                <a:latin typeface="+mn-lt"/>
              </a:rPr>
              <a:t>:</a:t>
            </a:r>
            <a:br>
              <a:rPr lang="en-US" sz="2000" dirty="0" smtClean="0">
                <a:latin typeface="+mn-lt"/>
              </a:rPr>
            </a:br>
            <a:r>
              <a:rPr lang="en-US" sz="2000" dirty="0">
                <a:latin typeface="+mn-lt"/>
              </a:rPr>
              <a:t>Unemployment Rate: 16 to 19 years </a:t>
            </a:r>
            <a:r>
              <a:rPr lang="en-US" sz="2000" dirty="0">
                <a:latin typeface="+mn-lt"/>
                <a:hlinkClick r:id="rId3"/>
              </a:rPr>
              <a:t>https://fred.stlouisfed.org/series/LNU04000012</a:t>
            </a:r>
            <a:r>
              <a:rPr lang="en-US" sz="2000" dirty="0">
                <a:latin typeface="+mn-lt"/>
              </a:rPr>
              <a:t>.</a:t>
            </a:r>
          </a:p>
          <a:p>
            <a:r>
              <a:rPr lang="en-US" sz="2000" dirty="0">
                <a:latin typeface="+mn-lt"/>
              </a:rPr>
              <a:t>Unemployment Rate: 25 to 54 years </a:t>
            </a:r>
            <a:r>
              <a:rPr lang="en-US" sz="2000" dirty="0">
                <a:latin typeface="+mn-lt"/>
                <a:hlinkClick r:id="rId4"/>
              </a:rPr>
              <a:t>https://fred.stlouisfed.org/series/LNU04000060</a:t>
            </a:r>
            <a:r>
              <a:rPr lang="en-US" sz="2000" dirty="0">
                <a:latin typeface="+mn-lt"/>
              </a:rPr>
              <a:t>.</a:t>
            </a:r>
          </a:p>
          <a:p>
            <a:r>
              <a:rPr lang="en-US" sz="2000" dirty="0">
                <a:latin typeface="+mn-lt"/>
              </a:rPr>
              <a:t>Neither series is seasonally adjusted.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417638"/>
            <a:ext cx="10058400" cy="4047473"/>
          </a:xfrm>
          <a:prstGeom prst="rect">
            <a:avLst/>
          </a:prstGeom>
        </p:spPr>
      </p:pic>
    </p:spTree>
    <p:extLst>
      <p:ext uri="{BB962C8B-B14F-4D97-AF65-F5344CB8AC3E}">
        <p14:creationId xmlns:p14="http://schemas.microsoft.com/office/powerpoint/2010/main" val="3776740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and Race</a:t>
            </a:r>
            <a:endParaRPr lang="en-US" dirty="0"/>
          </a:p>
        </p:txBody>
      </p:sp>
      <p:sp>
        <p:nvSpPr>
          <p:cNvPr id="6" name="TextBox 5"/>
          <p:cNvSpPr txBox="1"/>
          <p:nvPr/>
        </p:nvSpPr>
        <p:spPr>
          <a:xfrm>
            <a:off x="609600" y="5562600"/>
            <a:ext cx="10210800" cy="1323439"/>
          </a:xfrm>
          <a:prstGeom prst="rect">
            <a:avLst/>
          </a:prstGeom>
          <a:noFill/>
        </p:spPr>
        <p:txBody>
          <a:bodyPr wrap="square" rtlCol="0">
            <a:spAutoFit/>
          </a:bodyPr>
          <a:lstStyle/>
          <a:p>
            <a:r>
              <a:rPr lang="en-US" sz="2000" dirty="0">
                <a:latin typeface="+mn-lt"/>
              </a:rPr>
              <a:t>Source</a:t>
            </a:r>
            <a:r>
              <a:rPr lang="en-US" sz="2000" dirty="0" smtClean="0">
                <a:latin typeface="+mn-lt"/>
              </a:rPr>
              <a:t>:</a:t>
            </a:r>
            <a:br>
              <a:rPr lang="en-US" sz="2000" dirty="0" smtClean="0">
                <a:latin typeface="+mn-lt"/>
              </a:rPr>
            </a:br>
            <a:r>
              <a:rPr lang="en-US" sz="2000" dirty="0">
                <a:latin typeface="+mn-lt"/>
              </a:rPr>
              <a:t>Unemployment Rate: Black or African American </a:t>
            </a:r>
            <a:r>
              <a:rPr lang="en-US" sz="2000" dirty="0">
                <a:latin typeface="+mn-lt"/>
                <a:hlinkClick r:id="rId3"/>
              </a:rPr>
              <a:t>https://fred.stlouisfed.org/series/LNU04000006</a:t>
            </a:r>
            <a:r>
              <a:rPr lang="en-US" sz="2000" dirty="0">
                <a:latin typeface="+mn-lt"/>
              </a:rPr>
              <a:t>.</a:t>
            </a:r>
          </a:p>
          <a:p>
            <a:r>
              <a:rPr lang="en-US" sz="2000" dirty="0">
                <a:latin typeface="+mn-lt"/>
              </a:rPr>
              <a:t>Unemployment Rate: White </a:t>
            </a:r>
            <a:r>
              <a:rPr lang="en-US" sz="2000" dirty="0">
                <a:latin typeface="+mn-lt"/>
                <a:hlinkClick r:id="rId4"/>
              </a:rPr>
              <a:t>https://fred.stlouisfed.org/series/LNU04000003</a:t>
            </a:r>
            <a:r>
              <a:rPr lang="en-US" sz="2000" dirty="0">
                <a:latin typeface="+mn-lt"/>
              </a:rPr>
              <a:t>.</a:t>
            </a:r>
          </a:p>
          <a:p>
            <a:r>
              <a:rPr lang="en-US" sz="2000" dirty="0" smtClean="0">
                <a:latin typeface="+mn-lt"/>
              </a:rPr>
              <a:t>Neither </a:t>
            </a:r>
            <a:r>
              <a:rPr lang="en-US" sz="2000" dirty="0">
                <a:latin typeface="+mn-lt"/>
              </a:rPr>
              <a:t>series is seasonally adjusted.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417638"/>
            <a:ext cx="10058400" cy="4047473"/>
          </a:xfrm>
          <a:prstGeom prst="rect">
            <a:avLst/>
          </a:prstGeom>
        </p:spPr>
      </p:pic>
    </p:spTree>
    <p:extLst>
      <p:ext uri="{BB962C8B-B14F-4D97-AF65-F5344CB8AC3E}">
        <p14:creationId xmlns:p14="http://schemas.microsoft.com/office/powerpoint/2010/main" val="1905237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and Sex</a:t>
            </a:r>
            <a:endParaRPr lang="en-US" dirty="0"/>
          </a:p>
        </p:txBody>
      </p:sp>
      <p:sp>
        <p:nvSpPr>
          <p:cNvPr id="4" name="TextBox 3"/>
          <p:cNvSpPr txBox="1"/>
          <p:nvPr/>
        </p:nvSpPr>
        <p:spPr>
          <a:xfrm>
            <a:off x="609600" y="5562600"/>
            <a:ext cx="9601200" cy="1323439"/>
          </a:xfrm>
          <a:prstGeom prst="rect">
            <a:avLst/>
          </a:prstGeom>
          <a:noFill/>
        </p:spPr>
        <p:txBody>
          <a:bodyPr wrap="square" rtlCol="0">
            <a:spAutoFit/>
          </a:bodyPr>
          <a:lstStyle/>
          <a:p>
            <a:r>
              <a:rPr lang="en-US" sz="2000" dirty="0">
                <a:latin typeface="+mn-lt"/>
              </a:rPr>
              <a:t>Source</a:t>
            </a:r>
            <a:r>
              <a:rPr lang="en-US" sz="2000" dirty="0" smtClean="0">
                <a:latin typeface="+mn-lt"/>
              </a:rPr>
              <a:t>:</a:t>
            </a:r>
          </a:p>
          <a:p>
            <a:r>
              <a:rPr lang="en-US" sz="2000" dirty="0">
                <a:latin typeface="+mn-lt"/>
              </a:rPr>
              <a:t>Unemployment Rate: Men </a:t>
            </a:r>
            <a:r>
              <a:rPr lang="en-US" sz="2000" dirty="0">
                <a:latin typeface="+mn-lt"/>
                <a:hlinkClick r:id="rId3"/>
              </a:rPr>
              <a:t>https://fred.stlouisfed.org/series/LNS14000001</a:t>
            </a:r>
            <a:r>
              <a:rPr lang="en-US" sz="2000" dirty="0">
                <a:latin typeface="+mn-lt"/>
              </a:rPr>
              <a:t>.</a:t>
            </a:r>
          </a:p>
          <a:p>
            <a:r>
              <a:rPr lang="en-US" sz="2000" dirty="0">
                <a:latin typeface="+mn-lt"/>
              </a:rPr>
              <a:t>Unemployment Rate: Women </a:t>
            </a:r>
            <a:r>
              <a:rPr lang="en-US" sz="2000" dirty="0">
                <a:latin typeface="+mn-lt"/>
                <a:hlinkClick r:id="rId4"/>
              </a:rPr>
              <a:t>https://fred.stlouisfed.org/series/LNS14000002</a:t>
            </a:r>
            <a:r>
              <a:rPr lang="en-US" sz="2000" dirty="0">
                <a:latin typeface="+mn-lt"/>
              </a:rPr>
              <a:t>.</a:t>
            </a:r>
          </a:p>
          <a:p>
            <a:r>
              <a:rPr lang="en-US" sz="2000" dirty="0">
                <a:latin typeface="+mn-lt"/>
              </a:rPr>
              <a:t>Seasonally adjusted.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417638"/>
            <a:ext cx="10058400" cy="4047473"/>
          </a:xfrm>
          <a:prstGeom prst="rect">
            <a:avLst/>
          </a:prstGeom>
        </p:spPr>
      </p:pic>
    </p:spTree>
    <p:extLst>
      <p:ext uri="{BB962C8B-B14F-4D97-AF65-F5344CB8AC3E}">
        <p14:creationId xmlns:p14="http://schemas.microsoft.com/office/powerpoint/2010/main" val="2397066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and Education</a:t>
            </a:r>
            <a:endParaRPr lang="en-US" dirty="0"/>
          </a:p>
        </p:txBody>
      </p:sp>
      <p:sp>
        <p:nvSpPr>
          <p:cNvPr id="4" name="TextBox 3"/>
          <p:cNvSpPr txBox="1"/>
          <p:nvPr/>
        </p:nvSpPr>
        <p:spPr>
          <a:xfrm>
            <a:off x="152400" y="5458361"/>
            <a:ext cx="11811000" cy="1323439"/>
          </a:xfrm>
          <a:prstGeom prst="rect">
            <a:avLst/>
          </a:prstGeom>
          <a:noFill/>
        </p:spPr>
        <p:txBody>
          <a:bodyPr wrap="square" rtlCol="0">
            <a:spAutoFit/>
          </a:bodyPr>
          <a:lstStyle/>
          <a:p>
            <a:r>
              <a:rPr lang="en-US" sz="1600" dirty="0">
                <a:latin typeface="+mn-lt"/>
              </a:rPr>
              <a:t>Source</a:t>
            </a:r>
            <a:r>
              <a:rPr lang="en-US" sz="1600" dirty="0" smtClean="0">
                <a:latin typeface="+mn-lt"/>
              </a:rPr>
              <a:t>:</a:t>
            </a:r>
            <a:br>
              <a:rPr lang="en-US" sz="1600" dirty="0" smtClean="0">
                <a:latin typeface="+mn-lt"/>
              </a:rPr>
            </a:br>
            <a:r>
              <a:rPr lang="en-US" sz="1600" dirty="0">
                <a:latin typeface="+mn-lt"/>
              </a:rPr>
              <a:t>Unemployment Rate: College Graduates: Bachelor's Degree and Higher, 25 years and over </a:t>
            </a:r>
            <a:r>
              <a:rPr lang="en-US" sz="1600" dirty="0">
                <a:latin typeface="+mn-lt"/>
                <a:hlinkClick r:id="rId3"/>
              </a:rPr>
              <a:t>https://fred.stlouisfed.org/series/LNU04027662</a:t>
            </a:r>
            <a:r>
              <a:rPr lang="en-US" sz="1600" dirty="0">
                <a:latin typeface="+mn-lt"/>
              </a:rPr>
              <a:t>.</a:t>
            </a:r>
          </a:p>
          <a:p>
            <a:r>
              <a:rPr lang="en-US" sz="1600" dirty="0">
                <a:latin typeface="+mn-lt"/>
              </a:rPr>
              <a:t>Unemployment Rate: High School Graduates, No College, 25 years and over </a:t>
            </a:r>
            <a:r>
              <a:rPr lang="en-US" sz="1600" dirty="0">
                <a:latin typeface="+mn-lt"/>
                <a:hlinkClick r:id="rId4"/>
              </a:rPr>
              <a:t>https://fred.stlouisfed.org/series/LNU04027660</a:t>
            </a:r>
            <a:r>
              <a:rPr lang="en-US" sz="1600" dirty="0" smtClean="0">
                <a:latin typeface="+mn-lt"/>
              </a:rPr>
              <a:t>. </a:t>
            </a:r>
            <a:endParaRPr lang="en-US" sz="1600" dirty="0">
              <a:latin typeface="+mn-lt"/>
            </a:endParaRPr>
          </a:p>
          <a:p>
            <a:r>
              <a:rPr lang="en-US" sz="1600" dirty="0">
                <a:latin typeface="+mn-lt"/>
              </a:rPr>
              <a:t>Unemployment Rate: Less than a High School Diploma, 25 years and over </a:t>
            </a:r>
            <a:r>
              <a:rPr lang="en-US" sz="1600" dirty="0">
                <a:latin typeface="+mn-lt"/>
                <a:hlinkClick r:id="rId5"/>
              </a:rPr>
              <a:t>https://fred.stlouisfed.org/series/LNU04027659</a:t>
            </a:r>
            <a:r>
              <a:rPr lang="en-US" sz="1600" dirty="0">
                <a:latin typeface="+mn-lt"/>
              </a:rPr>
              <a:t>.</a:t>
            </a:r>
          </a:p>
          <a:p>
            <a:pPr lvl="0">
              <a:defRPr/>
            </a:pPr>
            <a:r>
              <a:rPr lang="en-US" sz="1600" dirty="0">
                <a:latin typeface="+mn-lt"/>
              </a:rPr>
              <a:t>Not seasonally adjusted</a:t>
            </a:r>
            <a:r>
              <a:rPr lang="en-US" sz="1600" dirty="0" smtClean="0">
                <a:latin typeface="+mn-lt"/>
              </a:rPr>
              <a:t>.</a:t>
            </a:r>
            <a:endParaRPr lang="en-US" sz="1600" dirty="0">
              <a:latin typeface="+mn-lt"/>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1414263"/>
            <a:ext cx="10058400" cy="4047473"/>
          </a:xfrm>
          <a:prstGeom prst="rect">
            <a:avLst/>
          </a:prstGeom>
        </p:spPr>
      </p:pic>
    </p:spTree>
    <p:extLst>
      <p:ext uri="{BB962C8B-B14F-4D97-AF65-F5344CB8AC3E}">
        <p14:creationId xmlns:p14="http://schemas.microsoft.com/office/powerpoint/2010/main" val="3259420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 Labor </a:t>
            </a:r>
            <a:r>
              <a:rPr lang="en-US" dirty="0"/>
              <a:t>Force Participation </a:t>
            </a:r>
            <a:r>
              <a:rPr lang="en-US" dirty="0" smtClean="0"/>
              <a:t>Rate: Sex</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17638"/>
            <a:ext cx="7415873" cy="2984127"/>
          </a:xfrm>
          <a:prstGeom prst="rect">
            <a:avLst/>
          </a:prstGeom>
        </p:spPr>
      </p:pic>
      <p:sp>
        <p:nvSpPr>
          <p:cNvPr id="4" name="TextBox 3"/>
          <p:cNvSpPr txBox="1"/>
          <p:nvPr/>
        </p:nvSpPr>
        <p:spPr>
          <a:xfrm>
            <a:off x="604284" y="5867400"/>
            <a:ext cx="10978116" cy="1015663"/>
          </a:xfrm>
          <a:prstGeom prst="rect">
            <a:avLst/>
          </a:prstGeom>
          <a:noFill/>
        </p:spPr>
        <p:txBody>
          <a:bodyPr wrap="square" rtlCol="0">
            <a:spAutoFit/>
          </a:bodyPr>
          <a:lstStyle/>
          <a:p>
            <a:r>
              <a:rPr lang="en-US" sz="2000" dirty="0">
                <a:latin typeface="+mn-lt"/>
              </a:rPr>
              <a:t>Source</a:t>
            </a:r>
            <a:r>
              <a:rPr lang="en-US" sz="2000" dirty="0" smtClean="0">
                <a:latin typeface="+mn-lt"/>
              </a:rPr>
              <a:t>: </a:t>
            </a:r>
            <a:br>
              <a:rPr lang="en-US" sz="2000" dirty="0" smtClean="0">
                <a:latin typeface="+mn-lt"/>
              </a:rPr>
            </a:br>
            <a:r>
              <a:rPr lang="en-US" sz="2000" dirty="0">
                <a:latin typeface="+mn-lt"/>
              </a:rPr>
              <a:t>Civilian Labor Force Participation Rate: Men </a:t>
            </a:r>
            <a:r>
              <a:rPr lang="en-US" sz="2000" dirty="0">
                <a:latin typeface="+mn-lt"/>
                <a:hlinkClick r:id="rId4"/>
              </a:rPr>
              <a:t>https://fred.stlouisfed.org/series/LNU01300001</a:t>
            </a:r>
            <a:r>
              <a:rPr lang="en-US" sz="2000" dirty="0" smtClean="0">
                <a:latin typeface="+mn-lt"/>
              </a:rPr>
              <a:t>. </a:t>
            </a:r>
            <a:endParaRPr lang="en-US" sz="2000" dirty="0">
              <a:latin typeface="+mn-lt"/>
            </a:endParaRPr>
          </a:p>
          <a:p>
            <a:r>
              <a:rPr lang="en-US" sz="2000" dirty="0">
                <a:latin typeface="+mn-lt"/>
              </a:rPr>
              <a:t>Civilian Labor Force Participation Rate: Women </a:t>
            </a:r>
            <a:r>
              <a:rPr lang="en-US" sz="2000" dirty="0">
                <a:latin typeface="+mn-lt"/>
                <a:hlinkClick r:id="rId5"/>
              </a:rPr>
              <a:t>https://</a:t>
            </a:r>
            <a:r>
              <a:rPr lang="en-US" sz="2000" dirty="0" smtClean="0">
                <a:latin typeface="+mn-lt"/>
                <a:hlinkClick r:id="rId5"/>
              </a:rPr>
              <a:t>fred.stlouisfed.org/series/LNU01300002</a:t>
            </a:r>
            <a:r>
              <a:rPr lang="en-US" sz="2000" dirty="0" smtClean="0">
                <a:latin typeface="+mn-lt"/>
              </a:rPr>
              <a:t> </a:t>
            </a:r>
            <a:endParaRPr lang="en-US" sz="2000" dirty="0">
              <a:latin typeface="+mn-lt"/>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1417638"/>
            <a:ext cx="4449524" cy="1790476"/>
          </a:xfrm>
          <a:prstGeom prst="rect">
            <a:avLst/>
          </a:prstGeom>
        </p:spPr>
      </p:pic>
    </p:spTree>
    <p:extLst>
      <p:ext uri="{BB962C8B-B14F-4D97-AF65-F5344CB8AC3E}">
        <p14:creationId xmlns:p14="http://schemas.microsoft.com/office/powerpoint/2010/main" val="4082718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en-US" altLang="en-US" dirty="0" smtClean="0"/>
              <a:t>What explains the rise in the female participation rate?</a:t>
            </a:r>
          </a:p>
        </p:txBody>
      </p:sp>
      <p:sp>
        <p:nvSpPr>
          <p:cNvPr id="22534" name="Rectangle 3"/>
          <p:cNvSpPr>
            <a:spLocks noGrp="1" noChangeArrowheads="1"/>
          </p:cNvSpPr>
          <p:nvPr>
            <p:ph idx="1"/>
          </p:nvPr>
        </p:nvSpPr>
        <p:spPr/>
        <p:txBody>
          <a:bodyPr>
            <a:normAutofit/>
          </a:bodyPr>
          <a:lstStyle/>
          <a:p>
            <a:pPr>
              <a:defRPr/>
            </a:pPr>
            <a:r>
              <a:rPr lang="en-US" dirty="0" smtClean="0"/>
              <a:t>New technology in the home</a:t>
            </a:r>
          </a:p>
          <a:p>
            <a:pPr lvl="1">
              <a:defRPr/>
            </a:pPr>
            <a:r>
              <a:rPr lang="en-US" dirty="0" smtClean="0"/>
              <a:t>Women have more time available for paid work</a:t>
            </a:r>
          </a:p>
          <a:p>
            <a:pPr>
              <a:defRPr/>
            </a:pPr>
            <a:r>
              <a:rPr lang="en-US" dirty="0" smtClean="0"/>
              <a:t>Improved birth control</a:t>
            </a:r>
          </a:p>
          <a:p>
            <a:pPr lvl="1">
              <a:defRPr/>
            </a:pPr>
            <a:r>
              <a:rPr lang="en-US" dirty="0" smtClean="0"/>
              <a:t>Fewer children to take care of</a:t>
            </a:r>
          </a:p>
          <a:p>
            <a:pPr>
              <a:defRPr/>
            </a:pPr>
            <a:r>
              <a:rPr lang="en-US" dirty="0" smtClean="0"/>
              <a:t>Changing political and social attitudes</a:t>
            </a:r>
          </a:p>
          <a:p>
            <a:pPr lvl="1">
              <a:defRPr/>
            </a:pPr>
            <a:r>
              <a:rPr lang="en-US" dirty="0" smtClean="0"/>
              <a:t>Greater employment opportunities for educated women</a:t>
            </a:r>
          </a:p>
        </p:txBody>
      </p:sp>
      <p:sp>
        <p:nvSpPr>
          <p:cNvPr id="27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F45AA052-56CB-4268-A88B-429B357A5246}" type="slidenum">
              <a:rPr lang="en-US" altLang="en-US" sz="1400">
                <a:latin typeface="Arial Unicode MS" pitchFamily="34" charset="-128"/>
              </a:rPr>
              <a:pPr>
                <a:spcBef>
                  <a:spcPct val="0"/>
                </a:spcBef>
                <a:buFontTx/>
                <a:buNone/>
              </a:pPr>
              <a:t>26</a:t>
            </a:fld>
            <a:endParaRPr lang="en-US" altLang="en-US" sz="1400">
              <a:latin typeface="Arial Unicode MS" pitchFamily="34" charset="-128"/>
            </a:endParaRPr>
          </a:p>
        </p:txBody>
      </p:sp>
      <p:pic>
        <p:nvPicPr>
          <p:cNvPr id="27652" name="Picture 4" descr="room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100" y="1371600"/>
            <a:ext cx="28067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xfrm>
            <a:off x="1981200" y="6245225"/>
            <a:ext cx="2590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28675" name="Slide Number Placeholder 4"/>
          <p:cNvSpPr>
            <a:spLocks noGrp="1"/>
          </p:cNvSpPr>
          <p:nvPr>
            <p:ph type="sldNum" sz="quarter" idx="11"/>
          </p:nvPr>
        </p:nvSpPr>
        <p:spPr>
          <a:xfrm>
            <a:off x="9525000" y="6245225"/>
            <a:ext cx="685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05D25A28-E44D-435A-BE44-13BFA251C015}" type="slidenum">
              <a:rPr lang="en-US" altLang="en-US" sz="1400">
                <a:latin typeface="Arial Unicode MS" pitchFamily="34" charset="-128"/>
              </a:rPr>
              <a:pPr>
                <a:spcBef>
                  <a:spcPct val="0"/>
                </a:spcBef>
                <a:buFontTx/>
                <a:buNone/>
              </a:pPr>
              <a:t>27</a:t>
            </a:fld>
            <a:endParaRPr lang="en-US" altLang="en-US" sz="1400">
              <a:latin typeface="Arial Unicode MS" pitchFamily="34" charset="-128"/>
            </a:endParaRPr>
          </a:p>
        </p:txBody>
      </p:sp>
      <p:sp>
        <p:nvSpPr>
          <p:cNvPr id="28676" name="Rectangle 2"/>
          <p:cNvSpPr>
            <a:spLocks noGrp="1" noChangeArrowheads="1"/>
          </p:cNvSpPr>
          <p:nvPr>
            <p:ph type="title"/>
          </p:nvPr>
        </p:nvSpPr>
        <p:spPr/>
        <p:txBody>
          <a:bodyPr/>
          <a:lstStyle/>
          <a:p>
            <a:r>
              <a:rPr lang="en-US" altLang="en-US" dirty="0" smtClean="0"/>
              <a:t>What explains the fall in the male participation rate?</a:t>
            </a:r>
          </a:p>
        </p:txBody>
      </p:sp>
      <p:sp>
        <p:nvSpPr>
          <p:cNvPr id="28677" name="Rectangle 3"/>
          <p:cNvSpPr>
            <a:spLocks noGrp="1" noChangeArrowheads="1"/>
          </p:cNvSpPr>
          <p:nvPr>
            <p:ph type="body" idx="1"/>
          </p:nvPr>
        </p:nvSpPr>
        <p:spPr/>
        <p:txBody>
          <a:bodyPr/>
          <a:lstStyle/>
          <a:p>
            <a:r>
              <a:rPr lang="en-US" altLang="en-US" dirty="0" smtClean="0"/>
              <a:t>Longer schooling</a:t>
            </a:r>
          </a:p>
          <a:p>
            <a:r>
              <a:rPr lang="en-US" altLang="en-US" dirty="0" smtClean="0"/>
              <a:t>Earlier retirement and longer lives</a:t>
            </a:r>
          </a:p>
          <a:p>
            <a:r>
              <a:rPr lang="en-US" altLang="en-US" dirty="0" smtClean="0"/>
              <a:t>Higher female employment</a:t>
            </a:r>
          </a:p>
          <a:p>
            <a:pPr lvl="1"/>
            <a:r>
              <a:rPr lang="en-US" altLang="en-US" dirty="0" smtClean="0"/>
              <a:t>More fathers stay home to raise children</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Bonus: Does the unemployment rate accurately measure how hard it is to get a job?</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UNEMPLOYMENT</a:t>
            </a:r>
            <a:endParaRPr lang="en-US"/>
          </a:p>
        </p:txBody>
      </p:sp>
      <p:sp>
        <p:nvSpPr>
          <p:cNvPr id="5" name="Slide Number Placeholder 4"/>
          <p:cNvSpPr>
            <a:spLocks noGrp="1"/>
          </p:cNvSpPr>
          <p:nvPr>
            <p:ph type="sldNum" sz="quarter" idx="11"/>
          </p:nvPr>
        </p:nvSpPr>
        <p:spPr/>
        <p:txBody>
          <a:bodyPr/>
          <a:lstStyle/>
          <a:p>
            <a:pPr>
              <a:defRPr/>
            </a:pPr>
            <a:fld id="{CDDE2031-4B41-4209-A291-F08046E54467}" type="slidenum">
              <a:rPr lang="en-US" altLang="en-US" smtClean="0"/>
              <a:pPr>
                <a:defRPr/>
              </a:pPr>
              <a:t>28</a:t>
            </a:fld>
            <a:endParaRPr lang="en-US" altLang="en-US"/>
          </a:p>
        </p:txBody>
      </p:sp>
    </p:spTree>
    <p:extLst>
      <p:ext uri="{BB962C8B-B14F-4D97-AF65-F5344CB8AC3E}">
        <p14:creationId xmlns:p14="http://schemas.microsoft.com/office/powerpoint/2010/main" val="1833067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a:r>
              <a:rPr lang="en-US" altLang="en-US" sz="3200" dirty="0"/>
              <a:t>Does the Unemployment Rate Measure What We Want It To?</a:t>
            </a:r>
          </a:p>
        </p:txBody>
      </p:sp>
      <p:sp>
        <p:nvSpPr>
          <p:cNvPr id="29699" name="Rectangle 3"/>
          <p:cNvSpPr>
            <a:spLocks noGrp="1" noChangeArrowheads="1"/>
          </p:cNvSpPr>
          <p:nvPr>
            <p:ph type="body" idx="1"/>
          </p:nvPr>
        </p:nvSpPr>
        <p:spPr/>
        <p:txBody>
          <a:bodyPr/>
          <a:lstStyle/>
          <a:p>
            <a:r>
              <a:rPr lang="en-US" altLang="en-US" dirty="0" smtClean="0"/>
              <a:t>It is difficult to distinguish between a person who is unemployed and a person who is not in the labor force.</a:t>
            </a:r>
          </a:p>
          <a:p>
            <a:pPr lvl="1">
              <a:buClr>
                <a:srgbClr val="000000"/>
              </a:buClr>
            </a:pPr>
            <a:r>
              <a:rPr lang="en-US" altLang="en-US" i="1" dirty="0" smtClean="0">
                <a:solidFill>
                  <a:srgbClr val="25A9A6"/>
                </a:solidFill>
              </a:rPr>
              <a:t>Discouraged workers</a:t>
            </a:r>
            <a:r>
              <a:rPr lang="en-US" altLang="en-US" dirty="0" smtClean="0"/>
              <a:t>, people who would like to work but have given up looking for jobs after an unsuccessful search, don’t show up in unemployment statistics.</a:t>
            </a:r>
          </a:p>
          <a:p>
            <a:pPr lvl="1"/>
            <a:r>
              <a:rPr lang="en-US" altLang="en-US" dirty="0" smtClean="0"/>
              <a:t>Other people may claim to be unemployed in order to receive financial assistance, even though they aren’t looking for work.	</a:t>
            </a:r>
          </a:p>
        </p:txBody>
      </p:sp>
      <p:sp>
        <p:nvSpPr>
          <p:cNvPr id="2970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2970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CF27E142-E00E-4219-BF2F-2FA037CFED1C}" type="slidenum">
              <a:rPr lang="en-US" altLang="en-US" sz="1400">
                <a:latin typeface="Arial Unicode MS" pitchFamily="34" charset="-128"/>
              </a:rPr>
              <a:pPr>
                <a:spcBef>
                  <a:spcPct val="0"/>
                </a:spcBef>
                <a:buFontTx/>
                <a:buNone/>
              </a:pPr>
              <a:t>29</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UNEMPLOYMENT</a:t>
            </a:r>
          </a:p>
        </p:txBody>
      </p:sp>
      <p:sp>
        <p:nvSpPr>
          <p:cNvPr id="9219" name="Rectangle 3"/>
          <p:cNvSpPr>
            <a:spLocks noGrp="1" noChangeArrowheads="1"/>
          </p:cNvSpPr>
          <p:nvPr>
            <p:ph type="body" idx="1"/>
          </p:nvPr>
        </p:nvSpPr>
        <p:spPr/>
        <p:txBody>
          <a:bodyPr/>
          <a:lstStyle/>
          <a:p>
            <a:r>
              <a:rPr lang="en-US" altLang="en-US" dirty="0" smtClean="0"/>
              <a:t>The problem of unemployment is usually seen as two separate problems:</a:t>
            </a:r>
          </a:p>
          <a:p>
            <a:pPr lvl="1"/>
            <a:r>
              <a:rPr lang="en-US" altLang="en-US" dirty="0" smtClean="0"/>
              <a:t>The long-run problem, and </a:t>
            </a:r>
          </a:p>
          <a:p>
            <a:pPr lvl="1"/>
            <a:r>
              <a:rPr lang="en-US" altLang="en-US" dirty="0" smtClean="0"/>
              <a:t>the short-run problem</a:t>
            </a:r>
          </a:p>
          <a:p>
            <a:endParaRPr lang="en-US" altLang="en-US" dirty="0" smtClean="0"/>
          </a:p>
          <a:p>
            <a:r>
              <a:rPr lang="en-US" altLang="en-US" dirty="0" smtClean="0"/>
              <a:t>Long-run unemployment is also called </a:t>
            </a:r>
            <a:r>
              <a:rPr lang="en-US" altLang="en-US" dirty="0" smtClean="0">
                <a:solidFill>
                  <a:srgbClr val="FF0000"/>
                </a:solidFill>
              </a:rPr>
              <a:t>natural unemployment</a:t>
            </a:r>
            <a:r>
              <a:rPr lang="en-US" altLang="en-US" dirty="0" smtClean="0"/>
              <a:t> </a:t>
            </a:r>
          </a:p>
          <a:p>
            <a:r>
              <a:rPr lang="en-US" altLang="en-US" dirty="0" smtClean="0"/>
              <a:t>Short-run </a:t>
            </a:r>
            <a:r>
              <a:rPr lang="en-US" altLang="en-US" dirty="0"/>
              <a:t>unemployment is also called </a:t>
            </a:r>
            <a:r>
              <a:rPr lang="en-US" altLang="en-US" dirty="0" smtClean="0">
                <a:solidFill>
                  <a:srgbClr val="FF0000"/>
                </a:solidFill>
              </a:rPr>
              <a:t>cyclical unemployment</a:t>
            </a:r>
          </a:p>
        </p:txBody>
      </p:sp>
      <p:sp>
        <p:nvSpPr>
          <p:cNvPr id="922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922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81B488AE-CEE9-4E82-9278-19BAABD71942}" type="slidenum">
              <a:rPr lang="en-US" altLang="en-US" sz="1400">
                <a:latin typeface="Arial Unicode MS" pitchFamily="34" charset="-128"/>
              </a:rPr>
              <a:pPr>
                <a:spcBef>
                  <a:spcPct val="0"/>
                </a:spcBef>
                <a:buFontTx/>
                <a:buNone/>
              </a:pPr>
              <a:t>3</a:t>
            </a:fld>
            <a:endParaRPr lang="en-US" altLang="en-US" sz="1400">
              <a:latin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4" y="889000"/>
            <a:ext cx="71913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3" name="Title 1"/>
          <p:cNvSpPr>
            <a:spLocks noGrp="1"/>
          </p:cNvSpPr>
          <p:nvPr>
            <p:ph type="title"/>
          </p:nvPr>
        </p:nvSpPr>
        <p:spPr/>
        <p:txBody>
          <a:bodyPr/>
          <a:lstStyle/>
          <a:p>
            <a:r>
              <a:rPr lang="en-US" altLang="en-US" dirty="0" smtClean="0"/>
              <a:t>Table 2: </a:t>
            </a:r>
            <a:r>
              <a:rPr lang="en-US" altLang="en-US" dirty="0" smtClean="0">
                <a:solidFill>
                  <a:srgbClr val="005EA4"/>
                </a:solidFill>
              </a:rPr>
              <a:t>Alternative Measures of Labor Underutilization</a:t>
            </a:r>
            <a:endParaRPr lang="en-US" altLang="en-US" dirty="0" smtClean="0"/>
          </a:p>
        </p:txBody>
      </p:sp>
      <p:sp>
        <p:nvSpPr>
          <p:cNvPr id="3072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fld id="{158783D8-CAE4-441B-9D45-FA7D3593DB50}" type="slidenum">
              <a:rPr lang="en-US" altLang="en-US" sz="1200">
                <a:latin typeface="Arial" panose="020B0604020202020204" pitchFamily="34" charset="0"/>
              </a:rPr>
              <a:pPr eaLnBrk="1" hangingPunct="1">
                <a:spcBef>
                  <a:spcPct val="0"/>
                </a:spcBef>
                <a:buFontTx/>
                <a:buNone/>
              </a:pPr>
              <a:t>30</a:t>
            </a:fld>
            <a:endParaRPr lang="en-US" altLang="en-US" sz="1200">
              <a:latin typeface="Arial" panose="020B0604020202020204" pitchFamily="34" charset="0"/>
            </a:endParaRPr>
          </a:p>
        </p:txBody>
      </p:sp>
      <p:sp>
        <p:nvSpPr>
          <p:cNvPr id="7" name="TextBox 6"/>
          <p:cNvSpPr txBox="1">
            <a:spLocks noChangeArrowheads="1"/>
          </p:cNvSpPr>
          <p:nvPr/>
        </p:nvSpPr>
        <p:spPr bwMode="auto">
          <a:xfrm>
            <a:off x="8893176" y="928688"/>
            <a:ext cx="16113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The table shows various measures of joblessness for the U.S. economy. The data are for April 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en-US" altLang="en-US" sz="3200" dirty="0"/>
              <a:t>How Long Are the Unemployed without Work?</a:t>
            </a:r>
          </a:p>
        </p:txBody>
      </p:sp>
      <p:sp>
        <p:nvSpPr>
          <p:cNvPr id="31747" name="Rectangle 3"/>
          <p:cNvSpPr>
            <a:spLocks noGrp="1" noChangeArrowheads="1"/>
          </p:cNvSpPr>
          <p:nvPr>
            <p:ph type="body" idx="1"/>
          </p:nvPr>
        </p:nvSpPr>
        <p:spPr/>
        <p:txBody>
          <a:bodyPr/>
          <a:lstStyle/>
          <a:p>
            <a:r>
              <a:rPr lang="en-US" altLang="en-US" dirty="0" smtClean="0"/>
              <a:t>Most spells of unemployment are short.</a:t>
            </a:r>
          </a:p>
          <a:p>
            <a:r>
              <a:rPr lang="en-US" altLang="en-US" dirty="0" smtClean="0"/>
              <a:t>Most unemployment observed at any given time is long-term.</a:t>
            </a:r>
          </a:p>
          <a:p>
            <a:r>
              <a:rPr lang="en-US" altLang="en-US" dirty="0" smtClean="0"/>
              <a:t>Most of the economy’s unemployment problem is attributable to relatively few workers who are jobless for long periods of time.</a:t>
            </a:r>
          </a:p>
        </p:txBody>
      </p:sp>
      <p:sp>
        <p:nvSpPr>
          <p:cNvPr id="3174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3174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B6B6CE0B-787C-4C66-9C10-43888FAFEEB4}" type="slidenum">
              <a:rPr lang="en-US" altLang="en-US" sz="1400">
                <a:latin typeface="Arial Unicode MS" pitchFamily="34" charset="-128"/>
              </a:rPr>
              <a:pPr>
                <a:spcBef>
                  <a:spcPct val="0"/>
                </a:spcBef>
                <a:buFontTx/>
                <a:buNone/>
              </a:pPr>
              <a:t>31</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normAutofit fontScale="47500" lnSpcReduction="20000"/>
          </a:bodyPr>
          <a:lstStyle/>
          <a:p>
            <a:r>
              <a:rPr lang="en-US" dirty="0">
                <a:solidFill>
                  <a:schemeClr val="bg1">
                    <a:lumMod val="65000"/>
                  </a:schemeClr>
                </a:solidFill>
              </a:rPr>
              <a:t>Unemployment rate: definition and calculation</a:t>
            </a:r>
          </a:p>
          <a:p>
            <a:r>
              <a:rPr lang="en-US" dirty="0">
                <a:solidFill>
                  <a:schemeClr val="bg1">
                    <a:lumMod val="65000"/>
                  </a:schemeClr>
                </a:solidFill>
              </a:rPr>
              <a:t>Labor Force Participation Rate: definition and calculation </a:t>
            </a:r>
          </a:p>
          <a:p>
            <a:r>
              <a:rPr lang="en-US" dirty="0">
                <a:solidFill>
                  <a:schemeClr val="bg1">
                    <a:lumMod val="65000"/>
                  </a:schemeClr>
                </a:solidFill>
              </a:rPr>
              <a:t>unemployment = </a:t>
            </a:r>
            <a:r>
              <a:rPr lang="en-US" dirty="0" smtClean="0">
                <a:solidFill>
                  <a:schemeClr val="bg1">
                    <a:lumMod val="65000"/>
                  </a:schemeClr>
                </a:solidFill>
              </a:rPr>
              <a:t>natural</a:t>
            </a:r>
            <a:r>
              <a:rPr lang="en-US" dirty="0">
                <a:solidFill>
                  <a:schemeClr val="bg1">
                    <a:lumMod val="65000"/>
                  </a:schemeClr>
                </a:solidFill>
              </a:rPr>
              <a:t> unemployment</a:t>
            </a:r>
            <a:r>
              <a:rPr lang="en-US" dirty="0" smtClean="0">
                <a:solidFill>
                  <a:schemeClr val="bg1">
                    <a:lumMod val="65000"/>
                  </a:schemeClr>
                </a:solidFill>
              </a:rPr>
              <a:t> </a:t>
            </a:r>
            <a:r>
              <a:rPr lang="en-US" dirty="0">
                <a:solidFill>
                  <a:schemeClr val="bg1">
                    <a:lumMod val="65000"/>
                  </a:schemeClr>
                </a:solidFill>
              </a:rPr>
              <a:t>+ </a:t>
            </a:r>
            <a:r>
              <a:rPr lang="en-US" dirty="0" smtClean="0">
                <a:solidFill>
                  <a:schemeClr val="bg1">
                    <a:lumMod val="65000"/>
                  </a:schemeClr>
                </a:solidFill>
              </a:rPr>
              <a:t>cyclical</a:t>
            </a:r>
            <a:r>
              <a:rPr lang="en-US" dirty="0">
                <a:solidFill>
                  <a:schemeClr val="bg1">
                    <a:lumMod val="65000"/>
                  </a:schemeClr>
                </a:solidFill>
              </a:rPr>
              <a:t> unemployment</a:t>
            </a:r>
            <a:r>
              <a:rPr lang="en-US" dirty="0" smtClean="0">
                <a:solidFill>
                  <a:schemeClr val="bg1">
                    <a:lumMod val="65000"/>
                  </a:schemeClr>
                </a:solidFill>
              </a:rPr>
              <a:t>; </a:t>
            </a:r>
            <a:endParaRPr lang="en-US" dirty="0">
              <a:solidFill>
                <a:schemeClr val="bg1">
                  <a:lumMod val="65000"/>
                </a:schemeClr>
              </a:solidFill>
            </a:endParaRPr>
          </a:p>
          <a:p>
            <a:r>
              <a:rPr lang="en-US" dirty="0">
                <a:solidFill>
                  <a:srgbClr val="FF0000"/>
                </a:solidFill>
              </a:rPr>
              <a:t>natural unemployment = </a:t>
            </a:r>
            <a:r>
              <a:rPr lang="en-US" dirty="0" smtClean="0">
                <a:solidFill>
                  <a:srgbClr val="FF0000"/>
                </a:solidFill>
              </a:rPr>
              <a:t>frictional</a:t>
            </a:r>
            <a:r>
              <a:rPr lang="en-US" dirty="0">
                <a:solidFill>
                  <a:srgbClr val="FF0000"/>
                </a:solidFill>
              </a:rPr>
              <a:t> unemployment</a:t>
            </a:r>
            <a:r>
              <a:rPr lang="en-US" dirty="0" smtClean="0">
                <a:solidFill>
                  <a:srgbClr val="FF0000"/>
                </a:solidFill>
              </a:rPr>
              <a:t> </a:t>
            </a:r>
            <a:r>
              <a:rPr lang="en-US" dirty="0">
                <a:solidFill>
                  <a:srgbClr val="FF0000"/>
                </a:solidFill>
              </a:rPr>
              <a:t>+ </a:t>
            </a:r>
            <a:r>
              <a:rPr lang="en-US" dirty="0" smtClean="0">
                <a:solidFill>
                  <a:srgbClr val="FF0000"/>
                </a:solidFill>
              </a:rPr>
              <a:t>structural </a:t>
            </a:r>
            <a:r>
              <a:rPr lang="en-US" dirty="0">
                <a:solidFill>
                  <a:srgbClr val="FF0000"/>
                </a:solidFill>
              </a:rPr>
              <a:t>unemployment</a:t>
            </a:r>
            <a:r>
              <a:rPr lang="en-US" dirty="0" smtClean="0">
                <a:solidFill>
                  <a:srgbClr val="FF0000"/>
                </a:solidFill>
              </a:rPr>
              <a:t>; </a:t>
            </a:r>
          </a:p>
          <a:p>
            <a:r>
              <a:rPr lang="en-US" dirty="0" smtClean="0">
                <a:solidFill>
                  <a:srgbClr val="FF0000"/>
                </a:solidFill>
              </a:rPr>
              <a:t>frictional </a:t>
            </a:r>
            <a:r>
              <a:rPr lang="en-US" dirty="0">
                <a:solidFill>
                  <a:srgbClr val="FF0000"/>
                </a:solidFill>
              </a:rPr>
              <a:t>unemployment</a:t>
            </a:r>
            <a:r>
              <a:rPr lang="en-US" dirty="0" smtClean="0">
                <a:solidFill>
                  <a:srgbClr val="FF0000"/>
                </a:solidFill>
              </a:rPr>
              <a:t> </a:t>
            </a:r>
            <a:r>
              <a:rPr lang="en-US" dirty="0">
                <a:solidFill>
                  <a:srgbClr val="FF0000"/>
                </a:solidFill>
              </a:rPr>
              <a:t>depends on: </a:t>
            </a:r>
          </a:p>
          <a:p>
            <a:pPr lvl="1"/>
            <a:r>
              <a:rPr lang="en-US" dirty="0">
                <a:solidFill>
                  <a:srgbClr val="FF0000"/>
                </a:solidFill>
              </a:rPr>
              <a:t>(a) stability of consumer </a:t>
            </a:r>
            <a:r>
              <a:rPr lang="en-US" dirty="0" smtClean="0">
                <a:solidFill>
                  <a:srgbClr val="FF0000"/>
                </a:solidFill>
              </a:rPr>
              <a:t>preferences</a:t>
            </a:r>
            <a:r>
              <a:rPr lang="en-US" dirty="0">
                <a:solidFill>
                  <a:srgbClr val="FF0000"/>
                </a:solidFill>
              </a:rPr>
              <a:t>, </a:t>
            </a:r>
          </a:p>
          <a:p>
            <a:pPr lvl="1"/>
            <a:r>
              <a:rPr lang="en-US" dirty="0">
                <a:solidFill>
                  <a:srgbClr val="FF0000"/>
                </a:solidFill>
              </a:rPr>
              <a:t>(b) stability of comparative advantage, </a:t>
            </a:r>
          </a:p>
          <a:p>
            <a:pPr lvl="1"/>
            <a:r>
              <a:rPr lang="en-US" dirty="0">
                <a:solidFill>
                  <a:srgbClr val="FF0000"/>
                </a:solidFill>
              </a:rPr>
              <a:t>(c) geographical clustering of industries, and </a:t>
            </a:r>
          </a:p>
          <a:p>
            <a:pPr lvl="1"/>
            <a:r>
              <a:rPr lang="en-US" dirty="0">
                <a:solidFill>
                  <a:srgbClr val="FF0000"/>
                </a:solidFill>
              </a:rPr>
              <a:t>(d) unemployment insurance. </a:t>
            </a:r>
          </a:p>
          <a:p>
            <a:pPr lvl="2"/>
            <a:r>
              <a:rPr lang="en-US" dirty="0">
                <a:solidFill>
                  <a:srgbClr val="FF0000"/>
                </a:solidFill>
              </a:rPr>
              <a:t>Unemployment</a:t>
            </a:r>
            <a:r>
              <a:rPr lang="en-US" dirty="0" smtClean="0">
                <a:solidFill>
                  <a:srgbClr val="FF0000"/>
                </a:solidFill>
              </a:rPr>
              <a:t> insurance: </a:t>
            </a:r>
          </a:p>
          <a:p>
            <a:pPr lvl="3"/>
            <a:r>
              <a:rPr lang="en-US" dirty="0" smtClean="0">
                <a:solidFill>
                  <a:srgbClr val="FF0000"/>
                </a:solidFill>
              </a:rPr>
              <a:t>can </a:t>
            </a:r>
            <a:r>
              <a:rPr lang="en-US" dirty="0">
                <a:solidFill>
                  <a:srgbClr val="FF0000"/>
                </a:solidFill>
              </a:rPr>
              <a:t>increase frictional</a:t>
            </a:r>
            <a:r>
              <a:rPr lang="en-US" dirty="0" smtClean="0">
                <a:solidFill>
                  <a:srgbClr val="FF0000"/>
                </a:solidFill>
              </a:rPr>
              <a:t> </a:t>
            </a:r>
            <a:r>
              <a:rPr lang="en-US" dirty="0">
                <a:solidFill>
                  <a:srgbClr val="FF0000"/>
                </a:solidFill>
              </a:rPr>
              <a:t>unemployment</a:t>
            </a:r>
            <a:r>
              <a:rPr lang="en-US" dirty="0" smtClean="0">
                <a:solidFill>
                  <a:srgbClr val="FF0000"/>
                </a:solidFill>
              </a:rPr>
              <a:t> </a:t>
            </a:r>
            <a:endParaRPr lang="en-US" dirty="0">
              <a:solidFill>
                <a:srgbClr val="FF0000"/>
              </a:solidFill>
            </a:endParaRPr>
          </a:p>
          <a:p>
            <a:pPr lvl="3"/>
            <a:r>
              <a:rPr lang="en-US" dirty="0">
                <a:solidFill>
                  <a:srgbClr val="FF0000"/>
                </a:solidFill>
              </a:rPr>
              <a:t>but it can have benefits too; </a:t>
            </a:r>
          </a:p>
          <a:p>
            <a:r>
              <a:rPr lang="en-US" dirty="0">
                <a:solidFill>
                  <a:schemeClr val="bg1">
                    <a:lumMod val="65000"/>
                  </a:schemeClr>
                </a:solidFill>
              </a:rPr>
              <a:t>structural</a:t>
            </a:r>
            <a:r>
              <a:rPr lang="en-US" dirty="0" smtClean="0">
                <a:solidFill>
                  <a:schemeClr val="bg1">
                    <a:lumMod val="65000"/>
                  </a:schemeClr>
                </a:solidFill>
              </a:rPr>
              <a:t> </a:t>
            </a:r>
            <a:r>
              <a:rPr lang="en-US" dirty="0">
                <a:solidFill>
                  <a:schemeClr val="bg1">
                    <a:lumMod val="65000"/>
                  </a:schemeClr>
                </a:solidFill>
              </a:rPr>
              <a:t>Unemployment</a:t>
            </a:r>
            <a:r>
              <a:rPr lang="en-US" dirty="0" smtClean="0">
                <a:solidFill>
                  <a:schemeClr val="bg1">
                    <a:lumMod val="65000"/>
                  </a:schemeClr>
                </a:solidFill>
              </a:rPr>
              <a:t> </a:t>
            </a:r>
            <a:r>
              <a:rPr lang="en-US" dirty="0">
                <a:solidFill>
                  <a:schemeClr val="bg1">
                    <a:lumMod val="65000"/>
                  </a:schemeClr>
                </a:solidFill>
              </a:rPr>
              <a:t>depends on: </a:t>
            </a:r>
          </a:p>
          <a:p>
            <a:pPr lvl="1"/>
            <a:r>
              <a:rPr lang="en-US" dirty="0">
                <a:solidFill>
                  <a:schemeClr val="bg1">
                    <a:lumMod val="65000"/>
                  </a:schemeClr>
                </a:solidFill>
              </a:rPr>
              <a:t>(a) min wage laws, </a:t>
            </a:r>
          </a:p>
          <a:p>
            <a:pPr lvl="1"/>
            <a:r>
              <a:rPr lang="en-US" dirty="0">
                <a:solidFill>
                  <a:schemeClr val="bg1">
                    <a:lumMod val="65000"/>
                  </a:schemeClr>
                </a:solidFill>
              </a:rPr>
              <a:t>(b) unions, </a:t>
            </a:r>
          </a:p>
          <a:p>
            <a:pPr lvl="1"/>
            <a:r>
              <a:rPr lang="en-US" dirty="0">
                <a:solidFill>
                  <a:schemeClr val="bg1">
                    <a:lumMod val="65000"/>
                  </a:schemeClr>
                </a:solidFill>
              </a:rPr>
              <a:t>(c) efficiency wages. </a:t>
            </a:r>
          </a:p>
          <a:p>
            <a:pPr lvl="2"/>
            <a:r>
              <a:rPr lang="en-US" dirty="0">
                <a:solidFill>
                  <a:schemeClr val="bg1">
                    <a:lumMod val="65000"/>
                  </a:schemeClr>
                </a:solidFill>
              </a:rPr>
              <a:t>min wage laws: pro and con </a:t>
            </a:r>
          </a:p>
          <a:p>
            <a:pPr lvl="2"/>
            <a:r>
              <a:rPr lang="en-US" dirty="0">
                <a:solidFill>
                  <a:schemeClr val="bg1">
                    <a:lumMod val="65000"/>
                  </a:schemeClr>
                </a:solidFill>
              </a:rPr>
              <a:t>unions: pro and con</a:t>
            </a:r>
          </a:p>
          <a:p>
            <a:pPr lvl="3"/>
            <a:r>
              <a:rPr lang="en-US" dirty="0">
                <a:solidFill>
                  <a:schemeClr val="bg1">
                    <a:lumMod val="65000"/>
                  </a:schemeClr>
                </a:solidFill>
              </a:rPr>
              <a:t>Unions have shrunk in the US. </a:t>
            </a:r>
          </a:p>
          <a:p>
            <a:pPr lvl="2"/>
            <a:r>
              <a:rPr lang="en-US" dirty="0">
                <a:solidFill>
                  <a:schemeClr val="bg1">
                    <a:lumMod val="65000"/>
                  </a:schemeClr>
                </a:solidFill>
              </a:rPr>
              <a:t>Efficiency wages </a:t>
            </a:r>
            <a:r>
              <a:rPr lang="en-US" dirty="0" smtClean="0">
                <a:solidFill>
                  <a:schemeClr val="bg1">
                    <a:lumMod val="65000"/>
                  </a:schemeClr>
                </a:solidFill>
              </a:rPr>
              <a:t>paid by businesses </a:t>
            </a:r>
            <a:r>
              <a:rPr lang="en-US" dirty="0">
                <a:solidFill>
                  <a:schemeClr val="bg1">
                    <a:lumMod val="65000"/>
                  </a:schemeClr>
                </a:solidFill>
              </a:rPr>
              <a:t>to: </a:t>
            </a:r>
          </a:p>
          <a:p>
            <a:pPr lvl="3"/>
            <a:r>
              <a:rPr lang="en-US" dirty="0">
                <a:solidFill>
                  <a:schemeClr val="bg1">
                    <a:lumMod val="65000"/>
                  </a:schemeClr>
                </a:solidFill>
              </a:rPr>
              <a:t>increase worker effort</a:t>
            </a:r>
          </a:p>
          <a:p>
            <a:pPr lvl="3"/>
            <a:r>
              <a:rPr lang="en-US" dirty="0">
                <a:solidFill>
                  <a:schemeClr val="bg1">
                    <a:lumMod val="65000"/>
                  </a:schemeClr>
                </a:solidFill>
              </a:rPr>
              <a:t>increase worker productivity, and </a:t>
            </a:r>
          </a:p>
          <a:p>
            <a:pPr lvl="3"/>
            <a:r>
              <a:rPr lang="en-US" dirty="0">
                <a:solidFill>
                  <a:schemeClr val="bg1">
                    <a:lumMod val="65000"/>
                  </a:schemeClr>
                </a:solidFill>
              </a:rPr>
              <a:t>attract talent</a:t>
            </a:r>
            <a:r>
              <a:rPr lang="en-US" dirty="0" smtClean="0">
                <a:solidFill>
                  <a:schemeClr val="bg1">
                    <a:lumMod val="65000"/>
                  </a:schemeClr>
                </a:solidFill>
              </a:rPr>
              <a:t>.</a:t>
            </a:r>
            <a:endParaRPr lang="en-US" dirty="0">
              <a:solidFill>
                <a:schemeClr val="bg1">
                  <a:lumMod val="65000"/>
                </a:schemeClr>
              </a:solidFill>
            </a:endParaRPr>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32</a:t>
            </a:fld>
            <a:endParaRPr lang="en-US" altLang="en-US"/>
          </a:p>
        </p:txBody>
      </p:sp>
    </p:spTree>
    <p:extLst>
      <p:ext uri="{BB962C8B-B14F-4D97-AF65-F5344CB8AC3E}">
        <p14:creationId xmlns:p14="http://schemas.microsoft.com/office/powerpoint/2010/main" val="4229839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Unemployment: theory, causes and cures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921973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Why Are There Always Some People Unemployed?</a:t>
            </a:r>
          </a:p>
        </p:txBody>
      </p:sp>
      <p:sp>
        <p:nvSpPr>
          <p:cNvPr id="32771" name="Rectangle 3"/>
          <p:cNvSpPr>
            <a:spLocks noGrp="1" noChangeArrowheads="1"/>
          </p:cNvSpPr>
          <p:nvPr>
            <p:ph type="body" idx="1"/>
          </p:nvPr>
        </p:nvSpPr>
        <p:spPr/>
        <p:txBody>
          <a:bodyPr/>
          <a:lstStyle/>
          <a:p>
            <a:r>
              <a:rPr lang="en-US" altLang="en-US" dirty="0" smtClean="0"/>
              <a:t>In an ideal labor market, wages would adjust to balance the supply and demand for labor, ensuring that all workers are fully employed.</a:t>
            </a:r>
          </a:p>
        </p:txBody>
      </p:sp>
      <p:grpSp>
        <p:nvGrpSpPr>
          <p:cNvPr id="32772" name="Group 20"/>
          <p:cNvGrpSpPr>
            <a:grpSpLocks/>
          </p:cNvGrpSpPr>
          <p:nvPr/>
        </p:nvGrpSpPr>
        <p:grpSpPr bwMode="auto">
          <a:xfrm>
            <a:off x="4148138" y="2998788"/>
            <a:ext cx="6140450" cy="3327400"/>
            <a:chOff x="1653" y="1889"/>
            <a:chExt cx="3868" cy="2096"/>
          </a:xfrm>
        </p:grpSpPr>
        <p:sp>
          <p:nvSpPr>
            <p:cNvPr id="32775" name="Line 4"/>
            <p:cNvSpPr>
              <a:spLocks noChangeShapeType="1"/>
            </p:cNvSpPr>
            <p:nvPr/>
          </p:nvSpPr>
          <p:spPr bwMode="auto">
            <a:xfrm>
              <a:off x="2220" y="2000"/>
              <a:ext cx="0" cy="17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6" name="Line 5"/>
            <p:cNvSpPr>
              <a:spLocks noChangeShapeType="1"/>
            </p:cNvSpPr>
            <p:nvPr/>
          </p:nvSpPr>
          <p:spPr bwMode="auto">
            <a:xfrm>
              <a:off x="2220" y="3703"/>
              <a:ext cx="22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Text Box 6"/>
            <p:cNvSpPr txBox="1">
              <a:spLocks noChangeArrowheads="1"/>
            </p:cNvSpPr>
            <p:nvPr/>
          </p:nvSpPr>
          <p:spPr bwMode="auto">
            <a:xfrm>
              <a:off x="4343" y="3754"/>
              <a:ext cx="1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cs typeface="Arial" panose="020B0604020202020204" pitchFamily="34" charset="0"/>
                </a:rPr>
                <a:t>Quantity of labor</a:t>
              </a:r>
            </a:p>
          </p:txBody>
        </p:sp>
        <p:sp>
          <p:nvSpPr>
            <p:cNvPr id="32778" name="Text Box 7"/>
            <p:cNvSpPr txBox="1">
              <a:spLocks noChangeArrowheads="1"/>
            </p:cNvSpPr>
            <p:nvPr/>
          </p:nvSpPr>
          <p:spPr bwMode="auto">
            <a:xfrm>
              <a:off x="1653" y="1966"/>
              <a:ext cx="5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cs typeface="Arial" panose="020B0604020202020204" pitchFamily="34" charset="0"/>
                </a:rPr>
                <a:t>Wage</a:t>
              </a:r>
            </a:p>
          </p:txBody>
        </p:sp>
        <p:grpSp>
          <p:nvGrpSpPr>
            <p:cNvPr id="32779" name="Group 8"/>
            <p:cNvGrpSpPr>
              <a:grpSpLocks/>
            </p:cNvGrpSpPr>
            <p:nvPr/>
          </p:nvGrpSpPr>
          <p:grpSpPr bwMode="auto">
            <a:xfrm>
              <a:off x="2555" y="1889"/>
              <a:ext cx="2579" cy="1538"/>
              <a:chOff x="2063" y="1823"/>
              <a:chExt cx="2579" cy="1538"/>
            </a:xfrm>
          </p:grpSpPr>
          <p:sp>
            <p:nvSpPr>
              <p:cNvPr id="32789" name="Line 9"/>
              <p:cNvSpPr>
                <a:spLocks noChangeShapeType="1"/>
              </p:cNvSpPr>
              <p:nvPr/>
            </p:nvSpPr>
            <p:spPr bwMode="auto">
              <a:xfrm flipV="1">
                <a:off x="2063" y="1823"/>
                <a:ext cx="1531" cy="153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Text Box 10"/>
              <p:cNvSpPr txBox="1">
                <a:spLocks noChangeArrowheads="1"/>
              </p:cNvSpPr>
              <p:nvPr/>
            </p:nvSpPr>
            <p:spPr bwMode="auto">
              <a:xfrm>
                <a:off x="3654" y="1840"/>
                <a:ext cx="9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cs typeface="Arial" panose="020B0604020202020204" pitchFamily="34" charset="0"/>
                  </a:rPr>
                  <a:t>Labor Supply</a:t>
                </a:r>
              </a:p>
            </p:txBody>
          </p:sp>
        </p:grpSp>
        <p:grpSp>
          <p:nvGrpSpPr>
            <p:cNvPr id="32780" name="Group 11"/>
            <p:cNvGrpSpPr>
              <a:grpSpLocks/>
            </p:cNvGrpSpPr>
            <p:nvPr/>
          </p:nvGrpSpPr>
          <p:grpSpPr bwMode="auto">
            <a:xfrm>
              <a:off x="2426" y="2043"/>
              <a:ext cx="3062" cy="1600"/>
              <a:chOff x="1934" y="1977"/>
              <a:chExt cx="3062" cy="1600"/>
            </a:xfrm>
          </p:grpSpPr>
          <p:sp>
            <p:nvSpPr>
              <p:cNvPr id="32787" name="Line 12"/>
              <p:cNvSpPr>
                <a:spLocks noChangeShapeType="1"/>
              </p:cNvSpPr>
              <p:nvPr/>
            </p:nvSpPr>
            <p:spPr bwMode="auto">
              <a:xfrm>
                <a:off x="1934" y="1977"/>
                <a:ext cx="1909" cy="1522"/>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Text Box 13"/>
              <p:cNvSpPr txBox="1">
                <a:spLocks noChangeArrowheads="1"/>
              </p:cNvSpPr>
              <p:nvPr/>
            </p:nvSpPr>
            <p:spPr bwMode="auto">
              <a:xfrm>
                <a:off x="3888" y="3346"/>
                <a:ext cx="11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cs typeface="Arial" panose="020B0604020202020204" pitchFamily="34" charset="0"/>
                  </a:rPr>
                  <a:t>Labor Demand</a:t>
                </a:r>
              </a:p>
            </p:txBody>
          </p:sp>
        </p:grpSp>
        <p:grpSp>
          <p:nvGrpSpPr>
            <p:cNvPr id="32781" name="Group 14"/>
            <p:cNvGrpSpPr>
              <a:grpSpLocks/>
            </p:cNvGrpSpPr>
            <p:nvPr/>
          </p:nvGrpSpPr>
          <p:grpSpPr bwMode="auto">
            <a:xfrm>
              <a:off x="1850" y="2586"/>
              <a:ext cx="1402" cy="231"/>
              <a:chOff x="1358" y="2520"/>
              <a:chExt cx="1402" cy="231"/>
            </a:xfrm>
          </p:grpSpPr>
          <p:sp>
            <p:nvSpPr>
              <p:cNvPr id="32785" name="Line 15"/>
              <p:cNvSpPr>
                <a:spLocks noChangeShapeType="1"/>
              </p:cNvSpPr>
              <p:nvPr/>
            </p:nvSpPr>
            <p:spPr bwMode="auto">
              <a:xfrm flipV="1">
                <a:off x="1737" y="2647"/>
                <a:ext cx="1023"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Text Box 16"/>
              <p:cNvSpPr txBox="1">
                <a:spLocks noChangeArrowheads="1"/>
              </p:cNvSpPr>
              <p:nvPr/>
            </p:nvSpPr>
            <p:spPr bwMode="auto">
              <a:xfrm>
                <a:off x="1358" y="2520"/>
                <a:ext cx="3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cs typeface="Arial" panose="020B0604020202020204" pitchFamily="34" charset="0"/>
                  </a:rPr>
                  <a:t>W</a:t>
                </a:r>
                <a:r>
                  <a:rPr lang="en-US" altLang="en-US" sz="1800" baseline="-25000">
                    <a:latin typeface="Arial" panose="020B0604020202020204" pitchFamily="34" charset="0"/>
                    <a:cs typeface="Arial" panose="020B0604020202020204" pitchFamily="34" charset="0"/>
                  </a:rPr>
                  <a:t>E</a:t>
                </a:r>
                <a:endParaRPr lang="en-US" altLang="en-US" sz="1800">
                  <a:latin typeface="Arial" panose="020B0604020202020204" pitchFamily="34" charset="0"/>
                  <a:cs typeface="Arial" panose="020B0604020202020204" pitchFamily="34" charset="0"/>
                </a:endParaRPr>
              </a:p>
            </p:txBody>
          </p:sp>
        </p:grpSp>
        <p:grpSp>
          <p:nvGrpSpPr>
            <p:cNvPr id="32782" name="Group 17"/>
            <p:cNvGrpSpPr>
              <a:grpSpLocks/>
            </p:cNvGrpSpPr>
            <p:nvPr/>
          </p:nvGrpSpPr>
          <p:grpSpPr bwMode="auto">
            <a:xfrm>
              <a:off x="3142" y="2705"/>
              <a:ext cx="378" cy="1231"/>
              <a:chOff x="2650" y="2639"/>
              <a:chExt cx="378" cy="1231"/>
            </a:xfrm>
          </p:grpSpPr>
          <p:sp>
            <p:nvSpPr>
              <p:cNvPr id="32783" name="Line 18"/>
              <p:cNvSpPr>
                <a:spLocks noChangeShapeType="1"/>
              </p:cNvSpPr>
              <p:nvPr/>
            </p:nvSpPr>
            <p:spPr bwMode="auto">
              <a:xfrm>
                <a:off x="2768" y="2639"/>
                <a:ext cx="0" cy="100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Text Box 19"/>
              <p:cNvSpPr txBox="1">
                <a:spLocks noChangeArrowheads="1"/>
              </p:cNvSpPr>
              <p:nvPr/>
            </p:nvSpPr>
            <p:spPr bwMode="auto">
              <a:xfrm>
                <a:off x="2650" y="3639"/>
                <a:ext cx="3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cs typeface="Arial" panose="020B0604020202020204" pitchFamily="34" charset="0"/>
                  </a:rPr>
                  <a:t>Q</a:t>
                </a:r>
                <a:r>
                  <a:rPr lang="en-US" altLang="en-US" sz="1800" baseline="-25000">
                    <a:latin typeface="Arial" panose="020B0604020202020204" pitchFamily="34" charset="0"/>
                    <a:cs typeface="Arial" panose="020B0604020202020204" pitchFamily="34" charset="0"/>
                  </a:rPr>
                  <a:t>E</a:t>
                </a:r>
                <a:endParaRPr lang="en-US" altLang="en-US" sz="1800">
                  <a:latin typeface="Arial" panose="020B0604020202020204" pitchFamily="34" charset="0"/>
                  <a:cs typeface="Arial" panose="020B0604020202020204" pitchFamily="34" charset="0"/>
                </a:endParaRPr>
              </a:p>
            </p:txBody>
          </p:sp>
        </p:grpSp>
      </p:grpSp>
      <p:sp>
        <p:nvSpPr>
          <p:cNvPr id="3277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3277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BA9B3347-1833-4A56-9A79-B7AAE9CA27CD}" type="slidenum">
              <a:rPr lang="en-US" altLang="en-US" sz="1400">
                <a:latin typeface="Arial Unicode MS" pitchFamily="34" charset="-128"/>
              </a:rPr>
              <a:pPr>
                <a:spcBef>
                  <a:spcPct val="0"/>
                </a:spcBef>
                <a:buFontTx/>
                <a:buNone/>
              </a:pPr>
              <a:t>34</a:t>
            </a:fld>
            <a:endParaRPr lang="en-US" altLang="en-US" sz="1400">
              <a:latin typeface="Arial Unicode MS" pitchFamily="34"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Unemployment = </a:t>
            </a:r>
            <a:r>
              <a:rPr lang="en-US" dirty="0"/>
              <a:t>Frictional </a:t>
            </a:r>
            <a:r>
              <a:rPr lang="en-US" dirty="0" smtClean="0"/>
              <a:t>Unemployment + Structural Unemployment</a:t>
            </a:r>
            <a:endParaRPr lang="en-US" dirty="0"/>
          </a:p>
        </p:txBody>
      </p:sp>
      <p:sp>
        <p:nvSpPr>
          <p:cNvPr id="3" name="Content Placeholder 2"/>
          <p:cNvSpPr>
            <a:spLocks noGrp="1"/>
          </p:cNvSpPr>
          <p:nvPr>
            <p:ph idx="1"/>
          </p:nvPr>
        </p:nvSpPr>
        <p:spPr/>
        <p:txBody>
          <a:bodyPr/>
          <a:lstStyle/>
          <a:p>
            <a:r>
              <a:rPr lang="en-US" dirty="0" smtClean="0"/>
              <a:t>But in the real world there is always some unemployment</a:t>
            </a:r>
          </a:p>
          <a:p>
            <a:r>
              <a:rPr lang="en-US" dirty="0" smtClean="0"/>
              <a:t>This persistent/long-run unemployment is called </a:t>
            </a:r>
            <a:r>
              <a:rPr lang="en-US" i="1" dirty="0" smtClean="0"/>
              <a:t>natural unemployment</a:t>
            </a:r>
          </a:p>
          <a:p>
            <a:r>
              <a:rPr lang="en-US" dirty="0" smtClean="0"/>
              <a:t>There are two kinds of natural unemployment:</a:t>
            </a:r>
          </a:p>
          <a:p>
            <a:pPr lvl="1"/>
            <a:r>
              <a:rPr lang="en-US" i="1" dirty="0" smtClean="0"/>
              <a:t>Frictional unemployment</a:t>
            </a:r>
            <a:r>
              <a:rPr lang="en-US" dirty="0" smtClean="0"/>
              <a:t>, and</a:t>
            </a:r>
          </a:p>
          <a:p>
            <a:pPr lvl="1"/>
            <a:r>
              <a:rPr lang="en-US" i="1" dirty="0" smtClean="0"/>
              <a:t>Structural unemployment</a:t>
            </a:r>
            <a:endParaRPr lang="en-US" i="1" dirty="0"/>
          </a:p>
          <a:p>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UNEMPLOYMENT</a:t>
            </a:r>
            <a:endParaRPr lang="en-US"/>
          </a:p>
        </p:txBody>
      </p:sp>
      <p:sp>
        <p:nvSpPr>
          <p:cNvPr id="5" name="Slide Number Placeholder 4"/>
          <p:cNvSpPr>
            <a:spLocks noGrp="1"/>
          </p:cNvSpPr>
          <p:nvPr>
            <p:ph type="sldNum" sz="quarter" idx="11"/>
          </p:nvPr>
        </p:nvSpPr>
        <p:spPr/>
        <p:txBody>
          <a:bodyPr/>
          <a:lstStyle/>
          <a:p>
            <a:pPr>
              <a:defRPr/>
            </a:pPr>
            <a:fld id="{CDDE2031-4B41-4209-A291-F08046E54467}" type="slidenum">
              <a:rPr lang="en-US" altLang="en-US" smtClean="0"/>
              <a:pPr>
                <a:defRPr/>
              </a:pPr>
              <a:t>35</a:t>
            </a:fld>
            <a:endParaRPr lang="en-US" altLang="en-US"/>
          </a:p>
        </p:txBody>
      </p:sp>
    </p:spTree>
    <p:extLst>
      <p:ext uri="{BB962C8B-B14F-4D97-AF65-F5344CB8AC3E}">
        <p14:creationId xmlns:p14="http://schemas.microsoft.com/office/powerpoint/2010/main" val="1958504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a:r>
              <a:rPr lang="en-US" altLang="en-US" sz="3200" dirty="0"/>
              <a:t>Why Are There Always Some People Unemployed?</a:t>
            </a:r>
          </a:p>
        </p:txBody>
      </p:sp>
      <p:sp>
        <p:nvSpPr>
          <p:cNvPr id="33795" name="Rectangle 3"/>
          <p:cNvSpPr>
            <a:spLocks noGrp="1" noChangeArrowheads="1"/>
          </p:cNvSpPr>
          <p:nvPr>
            <p:ph idx="1"/>
          </p:nvPr>
        </p:nvSpPr>
        <p:spPr/>
        <p:txBody>
          <a:bodyPr/>
          <a:lstStyle/>
          <a:p>
            <a:pPr>
              <a:lnSpc>
                <a:spcPct val="80000"/>
              </a:lnSpc>
              <a:buClr>
                <a:srgbClr val="000000"/>
              </a:buClr>
            </a:pPr>
            <a:r>
              <a:rPr lang="en-US" altLang="en-US" sz="2800" i="1" dirty="0">
                <a:solidFill>
                  <a:srgbClr val="25A9A6"/>
                </a:solidFill>
              </a:rPr>
              <a:t>Frictional unemployment </a:t>
            </a:r>
            <a:r>
              <a:rPr lang="en-US" altLang="en-US" sz="2800" dirty="0" smtClean="0"/>
              <a:t>is the </a:t>
            </a:r>
            <a:r>
              <a:rPr lang="en-US" altLang="en-US" sz="2800" dirty="0"/>
              <a:t>unemployment that results from the time that it takes to match </a:t>
            </a:r>
            <a:r>
              <a:rPr lang="en-US" altLang="en-US" sz="2800" dirty="0" smtClean="0"/>
              <a:t>jobseekers </a:t>
            </a:r>
            <a:r>
              <a:rPr lang="en-US" altLang="en-US" sz="2800" dirty="0"/>
              <a:t>with jobs. </a:t>
            </a:r>
          </a:p>
          <a:p>
            <a:pPr lvl="1">
              <a:lnSpc>
                <a:spcPct val="80000"/>
              </a:lnSpc>
              <a:buClr>
                <a:srgbClr val="000000"/>
              </a:buClr>
            </a:pPr>
            <a:r>
              <a:rPr lang="en-US" altLang="en-US" sz="2400" dirty="0" smtClean="0"/>
              <a:t>While jobseekers </a:t>
            </a:r>
            <a:r>
              <a:rPr lang="en-US" altLang="en-US" sz="2400" dirty="0"/>
              <a:t>search for the jobs that best suit their tastes and </a:t>
            </a:r>
            <a:r>
              <a:rPr lang="en-US" altLang="en-US" sz="2400" dirty="0" smtClean="0"/>
              <a:t>skills they are technically unemployed.</a:t>
            </a:r>
            <a:endParaRPr lang="en-US" altLang="en-US" sz="2400" dirty="0"/>
          </a:p>
          <a:p>
            <a:pPr lvl="1">
              <a:lnSpc>
                <a:spcPct val="80000"/>
              </a:lnSpc>
              <a:buClr>
                <a:srgbClr val="000000"/>
              </a:buClr>
            </a:pPr>
            <a:r>
              <a:rPr lang="en-US" altLang="en-US" sz="2400" dirty="0">
                <a:solidFill>
                  <a:srgbClr val="FF0000"/>
                </a:solidFill>
              </a:rPr>
              <a:t>This unemployment occurs even when </a:t>
            </a:r>
            <a:r>
              <a:rPr lang="en-US" altLang="en-US" sz="2400" dirty="0" smtClean="0">
                <a:solidFill>
                  <a:srgbClr val="FF0000"/>
                </a:solidFill>
              </a:rPr>
              <a:t>the labor market is in equilibrium and the number of jobseekers is equal to the number of vacant jobs</a:t>
            </a:r>
            <a:endParaRPr lang="en-US" altLang="en-US" sz="2400" dirty="0">
              <a:solidFill>
                <a:srgbClr val="FF0000"/>
              </a:solidFill>
            </a:endParaRPr>
          </a:p>
        </p:txBody>
      </p:sp>
      <p:sp>
        <p:nvSpPr>
          <p:cNvPr id="3379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3379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4B5A4080-2E6B-402B-83A1-14C319E828AE}" type="slidenum">
              <a:rPr lang="en-US" altLang="en-US" sz="1400">
                <a:latin typeface="Arial Unicode MS" pitchFamily="34" charset="-128"/>
              </a:rPr>
              <a:pPr>
                <a:spcBef>
                  <a:spcPct val="0"/>
                </a:spcBef>
                <a:buFontTx/>
                <a:buNone/>
              </a:pPr>
              <a:t>36</a:t>
            </a:fld>
            <a:endParaRPr lang="en-US" altLang="en-US" sz="1400">
              <a:latin typeface="Arial Unicode MS" pitchFamily="34" charset="-128"/>
            </a:endParaRPr>
          </a:p>
        </p:txBody>
      </p:sp>
      <p:grpSp>
        <p:nvGrpSpPr>
          <p:cNvPr id="33796" name="Group 4"/>
          <p:cNvGrpSpPr>
            <a:grpSpLocks/>
          </p:cNvGrpSpPr>
          <p:nvPr/>
        </p:nvGrpSpPr>
        <p:grpSpPr bwMode="auto">
          <a:xfrm>
            <a:off x="5791200" y="3581401"/>
            <a:ext cx="4724400" cy="2965647"/>
            <a:chOff x="1653" y="1889"/>
            <a:chExt cx="3868" cy="2265"/>
          </a:xfrm>
        </p:grpSpPr>
        <p:sp>
          <p:nvSpPr>
            <p:cNvPr id="33799" name="Line 5"/>
            <p:cNvSpPr>
              <a:spLocks noChangeShapeType="1"/>
            </p:cNvSpPr>
            <p:nvPr/>
          </p:nvSpPr>
          <p:spPr bwMode="auto">
            <a:xfrm>
              <a:off x="2220" y="2000"/>
              <a:ext cx="0" cy="17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Line 6"/>
            <p:cNvSpPr>
              <a:spLocks noChangeShapeType="1"/>
            </p:cNvSpPr>
            <p:nvPr/>
          </p:nvSpPr>
          <p:spPr bwMode="auto">
            <a:xfrm>
              <a:off x="2220" y="3703"/>
              <a:ext cx="22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Text Box 7"/>
            <p:cNvSpPr txBox="1">
              <a:spLocks noChangeArrowheads="1"/>
            </p:cNvSpPr>
            <p:nvPr/>
          </p:nvSpPr>
          <p:spPr bwMode="auto">
            <a:xfrm>
              <a:off x="4343" y="3754"/>
              <a:ext cx="117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cs typeface="Arial" panose="020B0604020202020204" pitchFamily="34" charset="0"/>
                </a:rPr>
                <a:t>Quantity of labor</a:t>
              </a:r>
            </a:p>
          </p:txBody>
        </p:sp>
        <p:sp>
          <p:nvSpPr>
            <p:cNvPr id="33802" name="Text Box 8"/>
            <p:cNvSpPr txBox="1">
              <a:spLocks noChangeArrowheads="1"/>
            </p:cNvSpPr>
            <p:nvPr/>
          </p:nvSpPr>
          <p:spPr bwMode="auto">
            <a:xfrm>
              <a:off x="1653" y="1967"/>
              <a:ext cx="55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cs typeface="Arial" panose="020B0604020202020204" pitchFamily="34" charset="0"/>
                </a:rPr>
                <a:t>Wage</a:t>
              </a:r>
            </a:p>
          </p:txBody>
        </p:sp>
        <p:grpSp>
          <p:nvGrpSpPr>
            <p:cNvPr id="33803" name="Group 9"/>
            <p:cNvGrpSpPr>
              <a:grpSpLocks/>
            </p:cNvGrpSpPr>
            <p:nvPr/>
          </p:nvGrpSpPr>
          <p:grpSpPr bwMode="auto">
            <a:xfrm>
              <a:off x="2555" y="1889"/>
              <a:ext cx="2579" cy="1538"/>
              <a:chOff x="2063" y="1823"/>
              <a:chExt cx="2579" cy="1538"/>
            </a:xfrm>
          </p:grpSpPr>
          <p:sp>
            <p:nvSpPr>
              <p:cNvPr id="33813" name="Line 10"/>
              <p:cNvSpPr>
                <a:spLocks noChangeShapeType="1"/>
              </p:cNvSpPr>
              <p:nvPr/>
            </p:nvSpPr>
            <p:spPr bwMode="auto">
              <a:xfrm flipV="1">
                <a:off x="2063" y="1823"/>
                <a:ext cx="1531" cy="153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Text Box 11"/>
              <p:cNvSpPr txBox="1">
                <a:spLocks noChangeArrowheads="1"/>
              </p:cNvSpPr>
              <p:nvPr/>
            </p:nvSpPr>
            <p:spPr bwMode="auto">
              <a:xfrm>
                <a:off x="3654" y="1840"/>
                <a:ext cx="98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cs typeface="Arial" panose="020B0604020202020204" pitchFamily="34" charset="0"/>
                  </a:rPr>
                  <a:t>Labor Supply</a:t>
                </a:r>
              </a:p>
            </p:txBody>
          </p:sp>
        </p:grpSp>
        <p:grpSp>
          <p:nvGrpSpPr>
            <p:cNvPr id="33804" name="Group 12"/>
            <p:cNvGrpSpPr>
              <a:grpSpLocks/>
            </p:cNvGrpSpPr>
            <p:nvPr/>
          </p:nvGrpSpPr>
          <p:grpSpPr bwMode="auto">
            <a:xfrm>
              <a:off x="2426" y="2043"/>
              <a:ext cx="3062" cy="1604"/>
              <a:chOff x="1934" y="1977"/>
              <a:chExt cx="3062" cy="1604"/>
            </a:xfrm>
          </p:grpSpPr>
          <p:sp>
            <p:nvSpPr>
              <p:cNvPr id="33811" name="Line 13"/>
              <p:cNvSpPr>
                <a:spLocks noChangeShapeType="1"/>
              </p:cNvSpPr>
              <p:nvPr/>
            </p:nvSpPr>
            <p:spPr bwMode="auto">
              <a:xfrm>
                <a:off x="1934" y="1977"/>
                <a:ext cx="1909" cy="1522"/>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2" name="Text Box 14"/>
              <p:cNvSpPr txBox="1">
                <a:spLocks noChangeArrowheads="1"/>
              </p:cNvSpPr>
              <p:nvPr/>
            </p:nvSpPr>
            <p:spPr bwMode="auto">
              <a:xfrm>
                <a:off x="3887" y="3346"/>
                <a:ext cx="110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cs typeface="Arial" panose="020B0604020202020204" pitchFamily="34" charset="0"/>
                  </a:rPr>
                  <a:t>Labor Demand</a:t>
                </a:r>
              </a:p>
            </p:txBody>
          </p:sp>
        </p:grpSp>
        <p:grpSp>
          <p:nvGrpSpPr>
            <p:cNvPr id="33805" name="Group 15"/>
            <p:cNvGrpSpPr>
              <a:grpSpLocks/>
            </p:cNvGrpSpPr>
            <p:nvPr/>
          </p:nvGrpSpPr>
          <p:grpSpPr bwMode="auto">
            <a:xfrm>
              <a:off x="1850" y="2586"/>
              <a:ext cx="1402" cy="233"/>
              <a:chOff x="1358" y="2520"/>
              <a:chExt cx="1402" cy="233"/>
            </a:xfrm>
          </p:grpSpPr>
          <p:sp>
            <p:nvSpPr>
              <p:cNvPr id="33809" name="Line 16"/>
              <p:cNvSpPr>
                <a:spLocks noChangeShapeType="1"/>
              </p:cNvSpPr>
              <p:nvPr/>
            </p:nvSpPr>
            <p:spPr bwMode="auto">
              <a:xfrm flipV="1">
                <a:off x="1737" y="2647"/>
                <a:ext cx="1023"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Text Box 17"/>
              <p:cNvSpPr txBox="1">
                <a:spLocks noChangeArrowheads="1"/>
              </p:cNvSpPr>
              <p:nvPr/>
            </p:nvSpPr>
            <p:spPr bwMode="auto">
              <a:xfrm>
                <a:off x="1358" y="2520"/>
                <a:ext cx="3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cs typeface="Arial" panose="020B0604020202020204" pitchFamily="34" charset="0"/>
                  </a:rPr>
                  <a:t>W</a:t>
                </a:r>
                <a:r>
                  <a:rPr lang="en-US" altLang="en-US" sz="1400" baseline="-25000">
                    <a:latin typeface="Arial" panose="020B0604020202020204" pitchFamily="34" charset="0"/>
                    <a:cs typeface="Arial" panose="020B0604020202020204" pitchFamily="34" charset="0"/>
                  </a:rPr>
                  <a:t>E</a:t>
                </a:r>
                <a:endParaRPr lang="en-US" altLang="en-US" sz="1400">
                  <a:latin typeface="Arial" panose="020B0604020202020204" pitchFamily="34" charset="0"/>
                  <a:cs typeface="Arial" panose="020B0604020202020204" pitchFamily="34" charset="0"/>
                </a:endParaRPr>
              </a:p>
            </p:txBody>
          </p:sp>
        </p:grpSp>
        <p:grpSp>
          <p:nvGrpSpPr>
            <p:cNvPr id="33806" name="Group 18"/>
            <p:cNvGrpSpPr>
              <a:grpSpLocks/>
            </p:cNvGrpSpPr>
            <p:nvPr/>
          </p:nvGrpSpPr>
          <p:grpSpPr bwMode="auto">
            <a:xfrm>
              <a:off x="3142" y="2705"/>
              <a:ext cx="378" cy="1233"/>
              <a:chOff x="2650" y="2639"/>
              <a:chExt cx="378" cy="1233"/>
            </a:xfrm>
          </p:grpSpPr>
          <p:sp>
            <p:nvSpPr>
              <p:cNvPr id="33807" name="Line 19"/>
              <p:cNvSpPr>
                <a:spLocks noChangeShapeType="1"/>
              </p:cNvSpPr>
              <p:nvPr/>
            </p:nvSpPr>
            <p:spPr bwMode="auto">
              <a:xfrm>
                <a:off x="2768" y="2639"/>
                <a:ext cx="0" cy="100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Text Box 20"/>
              <p:cNvSpPr txBox="1">
                <a:spLocks noChangeArrowheads="1"/>
              </p:cNvSpPr>
              <p:nvPr/>
            </p:nvSpPr>
            <p:spPr bwMode="auto">
              <a:xfrm>
                <a:off x="2650" y="3639"/>
                <a:ext cx="3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cs typeface="Arial" panose="020B0604020202020204" pitchFamily="34" charset="0"/>
                  </a:rPr>
                  <a:t>Q</a:t>
                </a:r>
                <a:r>
                  <a:rPr lang="en-US" altLang="en-US" sz="1400" baseline="-25000">
                    <a:latin typeface="Arial" panose="020B0604020202020204" pitchFamily="34" charset="0"/>
                    <a:cs typeface="Arial" panose="020B0604020202020204" pitchFamily="34" charset="0"/>
                  </a:rPr>
                  <a:t>E</a:t>
                </a:r>
                <a:endParaRPr lang="en-US" altLang="en-US" sz="1400">
                  <a:latin typeface="Arial" panose="020B0604020202020204" pitchFamily="34" charset="0"/>
                  <a:cs typeface="Arial" panose="020B0604020202020204" pitchFamily="34" charset="0"/>
                </a:endParaRPr>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altLang="en-US" sz="3200" dirty="0"/>
              <a:t>Why Are There Always Some People Unemployed?</a:t>
            </a:r>
          </a:p>
        </p:txBody>
      </p:sp>
      <p:sp>
        <p:nvSpPr>
          <p:cNvPr id="34819" name="Rectangle 3"/>
          <p:cNvSpPr>
            <a:spLocks noGrp="1" noChangeArrowheads="1"/>
          </p:cNvSpPr>
          <p:nvPr>
            <p:ph type="body" idx="1"/>
          </p:nvPr>
        </p:nvSpPr>
        <p:spPr/>
        <p:txBody>
          <a:bodyPr/>
          <a:lstStyle/>
          <a:p>
            <a:pPr>
              <a:buClr>
                <a:srgbClr val="000000"/>
              </a:buClr>
            </a:pPr>
            <a:r>
              <a:rPr lang="en-US" altLang="en-US" i="1" dirty="0" smtClean="0">
                <a:solidFill>
                  <a:srgbClr val="25A9A6"/>
                </a:solidFill>
              </a:rPr>
              <a:t>Structural unemployment </a:t>
            </a:r>
            <a:r>
              <a:rPr lang="en-US" altLang="en-US" dirty="0" smtClean="0"/>
              <a:t>is the unemployment that results because the number of jobs available in some labor markets is insufficient to provide a job for everyone who wants one.</a:t>
            </a:r>
          </a:p>
          <a:p>
            <a:pPr>
              <a:buClr>
                <a:srgbClr val="000000"/>
              </a:buClr>
            </a:pPr>
            <a:r>
              <a:rPr lang="en-US" altLang="en-US" dirty="0" smtClean="0">
                <a:solidFill>
                  <a:srgbClr val="FF0000"/>
                </a:solidFill>
              </a:rPr>
              <a:t>Structural unemployment occurs when the wage is stuck at a level higher than the equilibrium wage </a:t>
            </a:r>
          </a:p>
        </p:txBody>
      </p:sp>
      <p:sp>
        <p:nvSpPr>
          <p:cNvPr id="3482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3482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138A886D-72A5-414D-86D0-44777A364ACB}" type="slidenum">
              <a:rPr lang="en-US" altLang="en-US" sz="1400">
                <a:latin typeface="Arial Unicode MS" pitchFamily="34" charset="-128"/>
              </a:rPr>
              <a:pPr>
                <a:spcBef>
                  <a:spcPct val="0"/>
                </a:spcBef>
                <a:buFontTx/>
                <a:buNone/>
              </a:pPr>
              <a:t>37</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800" dirty="0">
                <a:solidFill>
                  <a:schemeClr val="tx1"/>
                </a:solidFill>
              </a:rPr>
              <a:t>Figure 4 Unemployment from a Wage Above the Equilibrium Level</a:t>
            </a:r>
          </a:p>
        </p:txBody>
      </p:sp>
      <p:sp>
        <p:nvSpPr>
          <p:cNvPr id="35843" name="Rectangle 17"/>
          <p:cNvSpPr>
            <a:spLocks noChangeArrowheads="1"/>
          </p:cNvSpPr>
          <p:nvPr/>
        </p:nvSpPr>
        <p:spPr bwMode="auto">
          <a:xfrm>
            <a:off x="8567739" y="5878514"/>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35844" name="Rectangle 18"/>
          <p:cNvSpPr>
            <a:spLocks noChangeArrowheads="1"/>
          </p:cNvSpPr>
          <p:nvPr/>
        </p:nvSpPr>
        <p:spPr bwMode="auto">
          <a:xfrm>
            <a:off x="9074151" y="6130926"/>
            <a:ext cx="569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35845" name="Rectangle 19"/>
          <p:cNvSpPr>
            <a:spLocks noChangeArrowheads="1"/>
          </p:cNvSpPr>
          <p:nvPr/>
        </p:nvSpPr>
        <p:spPr bwMode="auto">
          <a:xfrm>
            <a:off x="2711450" y="588486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35846" name="Rectangle 20"/>
          <p:cNvSpPr>
            <a:spLocks noChangeArrowheads="1"/>
          </p:cNvSpPr>
          <p:nvPr/>
        </p:nvSpPr>
        <p:spPr bwMode="auto">
          <a:xfrm>
            <a:off x="7067550" y="1941514"/>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 </a:t>
            </a:r>
            <a:endParaRPr lang="en-US" altLang="en-US" sz="2400">
              <a:latin typeface="Times New Roman" panose="02020603050405020304" pitchFamily="18" charset="0"/>
            </a:endParaRPr>
          </a:p>
        </p:txBody>
      </p:sp>
      <p:grpSp>
        <p:nvGrpSpPr>
          <p:cNvPr id="2" name="Group 21"/>
          <p:cNvGrpSpPr>
            <a:grpSpLocks/>
          </p:cNvGrpSpPr>
          <p:nvPr/>
        </p:nvGrpSpPr>
        <p:grpSpPr bwMode="auto">
          <a:xfrm>
            <a:off x="5097463" y="1941514"/>
            <a:ext cx="2292350" cy="650875"/>
            <a:chOff x="2251" y="1223"/>
            <a:chExt cx="1444" cy="410"/>
          </a:xfrm>
        </p:grpSpPr>
        <p:sp>
          <p:nvSpPr>
            <p:cNvPr id="35877" name="Freeform 22"/>
            <p:cNvSpPr>
              <a:spLocks/>
            </p:cNvSpPr>
            <p:nvPr/>
          </p:nvSpPr>
          <p:spPr bwMode="auto">
            <a:xfrm>
              <a:off x="2251" y="1537"/>
              <a:ext cx="1444" cy="96"/>
            </a:xfrm>
            <a:custGeom>
              <a:avLst/>
              <a:gdLst>
                <a:gd name="T0" fmla="*/ 2147483646 w 120"/>
                <a:gd name="T1" fmla="*/ 2147483646 h 8"/>
                <a:gd name="T2" fmla="*/ 2147483646 w 120"/>
                <a:gd name="T3" fmla="*/ 2147483646 h 8"/>
                <a:gd name="T4" fmla="*/ 2147483646 w 120"/>
                <a:gd name="T5" fmla="*/ 2147483646 h 8"/>
                <a:gd name="T6" fmla="*/ 2147483646 w 120"/>
                <a:gd name="T7" fmla="*/ 0 h 8"/>
                <a:gd name="T8" fmla="*/ 2147483646 w 120"/>
                <a:gd name="T9" fmla="*/ 2147483646 h 8"/>
                <a:gd name="T10" fmla="*/ 2147483646 w 120"/>
                <a:gd name="T11" fmla="*/ 2147483646 h 8"/>
                <a:gd name="T12" fmla="*/ 0 w 120"/>
                <a:gd name="T13" fmla="*/ 2147483646 h 8"/>
                <a:gd name="T14" fmla="*/ 0 60000 65536"/>
                <a:gd name="T15" fmla="*/ 0 60000 65536"/>
                <a:gd name="T16" fmla="*/ 0 60000 65536"/>
                <a:gd name="T17" fmla="*/ 0 60000 65536"/>
                <a:gd name="T18" fmla="*/ 0 60000 65536"/>
                <a:gd name="T19" fmla="*/ 0 60000 65536"/>
                <a:gd name="T20" fmla="*/ 0 60000 65536"/>
                <a:gd name="T21" fmla="*/ 0 w 120"/>
                <a:gd name="T22" fmla="*/ 0 h 8"/>
                <a:gd name="T23" fmla="*/ 120 w 12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8">
                  <a:moveTo>
                    <a:pt x="120" y="8"/>
                  </a:moveTo>
                  <a:cubicBezTo>
                    <a:pt x="120" y="6"/>
                    <a:pt x="117" y="4"/>
                    <a:pt x="115" y="4"/>
                  </a:cubicBezTo>
                  <a:cubicBezTo>
                    <a:pt x="64" y="4"/>
                    <a:pt x="64" y="4"/>
                    <a:pt x="64" y="4"/>
                  </a:cubicBezTo>
                  <a:cubicBezTo>
                    <a:pt x="62" y="4"/>
                    <a:pt x="60" y="2"/>
                    <a:pt x="60" y="0"/>
                  </a:cubicBezTo>
                  <a:cubicBezTo>
                    <a:pt x="60" y="2"/>
                    <a:pt x="58" y="4"/>
                    <a:pt x="56" y="4"/>
                  </a:cubicBezTo>
                  <a:cubicBezTo>
                    <a:pt x="5" y="4"/>
                    <a:pt x="5" y="4"/>
                    <a:pt x="5" y="4"/>
                  </a:cubicBezTo>
                  <a:cubicBezTo>
                    <a:pt x="3" y="4"/>
                    <a:pt x="0" y="6"/>
                    <a:pt x="0" y="8"/>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8" name="Rectangle 23"/>
            <p:cNvSpPr>
              <a:spLocks noChangeArrowheads="1"/>
            </p:cNvSpPr>
            <p:nvPr/>
          </p:nvSpPr>
          <p:spPr bwMode="auto">
            <a:xfrm>
              <a:off x="2455" y="1223"/>
              <a:ext cx="9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Surplus of labor </a:t>
              </a:r>
              <a:endParaRPr lang="en-US" altLang="en-US" sz="2400">
                <a:latin typeface="Times New Roman" panose="02020603050405020304" pitchFamily="18" charset="0"/>
              </a:endParaRPr>
            </a:p>
          </p:txBody>
        </p:sp>
        <p:sp>
          <p:nvSpPr>
            <p:cNvPr id="35879" name="Rectangle 24"/>
            <p:cNvSpPr>
              <a:spLocks noChangeArrowheads="1"/>
            </p:cNvSpPr>
            <p:nvPr/>
          </p:nvSpPr>
          <p:spPr bwMode="auto">
            <a:xfrm>
              <a:off x="3384" y="1227"/>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Arial" panose="020B0604020202020204" pitchFamily="34" charset="0"/>
              </a:endParaRPr>
            </a:p>
          </p:txBody>
        </p:sp>
        <p:sp>
          <p:nvSpPr>
            <p:cNvPr id="35880" name="Rectangle 25"/>
            <p:cNvSpPr>
              <a:spLocks noChangeArrowheads="1"/>
            </p:cNvSpPr>
            <p:nvPr/>
          </p:nvSpPr>
          <p:spPr bwMode="auto">
            <a:xfrm>
              <a:off x="2562" y="1383"/>
              <a:ext cx="8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Unemployment</a:t>
              </a:r>
              <a:endParaRPr lang="en-US" altLang="en-US" sz="2400">
                <a:latin typeface="Times New Roman" panose="02020603050405020304" pitchFamily="18" charset="0"/>
              </a:endParaRPr>
            </a:p>
          </p:txBody>
        </p:sp>
      </p:grpSp>
      <p:grpSp>
        <p:nvGrpSpPr>
          <p:cNvPr id="3" name="Group 26"/>
          <p:cNvGrpSpPr>
            <a:grpSpLocks/>
          </p:cNvGrpSpPr>
          <p:nvPr/>
        </p:nvGrpSpPr>
        <p:grpSpPr bwMode="auto">
          <a:xfrm>
            <a:off x="4219575" y="1820863"/>
            <a:ext cx="4705350" cy="3219450"/>
            <a:chOff x="1698" y="1147"/>
            <a:chExt cx="2964" cy="2028"/>
          </a:xfrm>
        </p:grpSpPr>
        <p:sp>
          <p:nvSpPr>
            <p:cNvPr id="35874" name="Line 27"/>
            <p:cNvSpPr>
              <a:spLocks noChangeShapeType="1"/>
            </p:cNvSpPr>
            <p:nvPr/>
          </p:nvSpPr>
          <p:spPr bwMode="auto">
            <a:xfrm flipV="1">
              <a:off x="1698" y="1296"/>
              <a:ext cx="2538" cy="1879"/>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5" name="Rectangle 28"/>
            <p:cNvSpPr>
              <a:spLocks noChangeArrowheads="1"/>
            </p:cNvSpPr>
            <p:nvPr/>
          </p:nvSpPr>
          <p:spPr bwMode="auto">
            <a:xfrm>
              <a:off x="4313" y="1147"/>
              <a:ext cx="3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35876" name="Rectangle 29"/>
            <p:cNvSpPr>
              <a:spLocks noChangeArrowheads="1"/>
            </p:cNvSpPr>
            <p:nvPr/>
          </p:nvSpPr>
          <p:spPr bwMode="auto">
            <a:xfrm>
              <a:off x="4289" y="1307"/>
              <a:ext cx="3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grpSp>
        <p:nvGrpSpPr>
          <p:cNvPr id="4" name="Group 30"/>
          <p:cNvGrpSpPr>
            <a:grpSpLocks/>
          </p:cNvGrpSpPr>
          <p:nvPr/>
        </p:nvGrpSpPr>
        <p:grpSpPr bwMode="auto">
          <a:xfrm>
            <a:off x="4238626" y="2057401"/>
            <a:ext cx="4760913" cy="3243263"/>
            <a:chOff x="1710" y="1296"/>
            <a:chExt cx="2999" cy="2043"/>
          </a:xfrm>
        </p:grpSpPr>
        <p:sp>
          <p:nvSpPr>
            <p:cNvPr id="35871" name="Line 31"/>
            <p:cNvSpPr>
              <a:spLocks noChangeShapeType="1"/>
            </p:cNvSpPr>
            <p:nvPr/>
          </p:nvSpPr>
          <p:spPr bwMode="auto">
            <a:xfrm flipH="1" flipV="1">
              <a:off x="1710" y="1296"/>
              <a:ext cx="2538" cy="1879"/>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2" name="Rectangle 32"/>
            <p:cNvSpPr>
              <a:spLocks noChangeArrowheads="1"/>
            </p:cNvSpPr>
            <p:nvPr/>
          </p:nvSpPr>
          <p:spPr bwMode="auto">
            <a:xfrm>
              <a:off x="4309" y="3025"/>
              <a:ext cx="3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35873" name="Rectangle 33"/>
            <p:cNvSpPr>
              <a:spLocks noChangeArrowheads="1"/>
            </p:cNvSpPr>
            <p:nvPr/>
          </p:nvSpPr>
          <p:spPr bwMode="auto">
            <a:xfrm>
              <a:off x="4242" y="3184"/>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sp>
        <p:nvSpPr>
          <p:cNvPr id="35850" name="Rectangle 34"/>
          <p:cNvSpPr>
            <a:spLocks noChangeArrowheads="1"/>
          </p:cNvSpPr>
          <p:nvPr/>
        </p:nvSpPr>
        <p:spPr bwMode="auto">
          <a:xfrm>
            <a:off x="2292350" y="1208089"/>
            <a:ext cx="5389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Wage</a:t>
            </a:r>
            <a:endParaRPr lang="en-US" altLang="en-US" sz="2400">
              <a:latin typeface="Times New Roman" panose="02020603050405020304" pitchFamily="18" charset="0"/>
            </a:endParaRPr>
          </a:p>
        </p:txBody>
      </p:sp>
      <p:grpSp>
        <p:nvGrpSpPr>
          <p:cNvPr id="5" name="Group 47"/>
          <p:cNvGrpSpPr>
            <a:grpSpLocks/>
          </p:cNvGrpSpPr>
          <p:nvPr/>
        </p:nvGrpSpPr>
        <p:grpSpPr bwMode="auto">
          <a:xfrm>
            <a:off x="2540001" y="3422650"/>
            <a:ext cx="3833813" cy="2706688"/>
            <a:chOff x="640" y="2156"/>
            <a:chExt cx="2415" cy="1705"/>
          </a:xfrm>
        </p:grpSpPr>
        <p:sp>
          <p:nvSpPr>
            <p:cNvPr id="35866" name="Rectangle 48"/>
            <p:cNvSpPr>
              <a:spLocks noChangeArrowheads="1"/>
            </p:cNvSpPr>
            <p:nvPr/>
          </p:nvSpPr>
          <p:spPr bwMode="auto">
            <a:xfrm>
              <a:off x="640" y="2156"/>
              <a:ext cx="1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W</a:t>
              </a:r>
              <a:r>
                <a:rPr lang="en-US" altLang="en-US" sz="1600" i="1" baseline="-25000">
                  <a:solidFill>
                    <a:srgbClr val="000000"/>
                  </a:solidFill>
                  <a:latin typeface="Arial" panose="020B0604020202020204" pitchFamily="34" charset="0"/>
                </a:rPr>
                <a:t>E</a:t>
              </a:r>
              <a:endParaRPr lang="en-US" altLang="en-US" sz="2400">
                <a:latin typeface="Times New Roman" panose="02020603050405020304" pitchFamily="18" charset="0"/>
              </a:endParaRPr>
            </a:p>
          </p:txBody>
        </p:sp>
        <p:grpSp>
          <p:nvGrpSpPr>
            <p:cNvPr id="35867" name="Group 49"/>
            <p:cNvGrpSpPr>
              <a:grpSpLocks/>
            </p:cNvGrpSpPr>
            <p:nvPr/>
          </p:nvGrpSpPr>
          <p:grpSpPr bwMode="auto">
            <a:xfrm>
              <a:off x="856" y="2188"/>
              <a:ext cx="2199" cy="1673"/>
              <a:chOff x="856" y="2188"/>
              <a:chExt cx="2199" cy="1673"/>
            </a:xfrm>
          </p:grpSpPr>
          <p:sp>
            <p:nvSpPr>
              <p:cNvPr id="35868" name="Freeform 50"/>
              <p:cNvSpPr>
                <a:spLocks/>
              </p:cNvSpPr>
              <p:nvPr/>
            </p:nvSpPr>
            <p:spPr bwMode="auto">
              <a:xfrm>
                <a:off x="856" y="2224"/>
                <a:ext cx="2117" cy="1457"/>
              </a:xfrm>
              <a:custGeom>
                <a:avLst/>
                <a:gdLst>
                  <a:gd name="T0" fmla="*/ 2117 w 2117"/>
                  <a:gd name="T1" fmla="*/ 1457 h 1457"/>
                  <a:gd name="T2" fmla="*/ 2117 w 2117"/>
                  <a:gd name="T3" fmla="*/ 0 h 1457"/>
                  <a:gd name="T4" fmla="*/ 0 w 2117"/>
                  <a:gd name="T5" fmla="*/ 0 h 1457"/>
                  <a:gd name="T6" fmla="*/ 0 60000 65536"/>
                  <a:gd name="T7" fmla="*/ 0 60000 65536"/>
                  <a:gd name="T8" fmla="*/ 0 60000 65536"/>
                  <a:gd name="T9" fmla="*/ 0 w 2117"/>
                  <a:gd name="T10" fmla="*/ 0 h 1457"/>
                  <a:gd name="T11" fmla="*/ 2117 w 2117"/>
                  <a:gd name="T12" fmla="*/ 1457 h 1457"/>
                </a:gdLst>
                <a:ahLst/>
                <a:cxnLst>
                  <a:cxn ang="T6">
                    <a:pos x="T0" y="T1"/>
                  </a:cxn>
                  <a:cxn ang="T7">
                    <a:pos x="T2" y="T3"/>
                  </a:cxn>
                  <a:cxn ang="T8">
                    <a:pos x="T4" y="T5"/>
                  </a:cxn>
                </a:cxnLst>
                <a:rect l="T9" t="T10" r="T11" b="T12"/>
                <a:pathLst>
                  <a:path w="2117" h="1457">
                    <a:moveTo>
                      <a:pt x="2117" y="1457"/>
                    </a:moveTo>
                    <a:lnTo>
                      <a:pt x="2117" y="0"/>
                    </a:lnTo>
                    <a:lnTo>
                      <a:pt x="0" y="0"/>
                    </a:ln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9" name="Oval 51"/>
              <p:cNvSpPr>
                <a:spLocks noChangeArrowheads="1"/>
              </p:cNvSpPr>
              <p:nvPr/>
            </p:nvSpPr>
            <p:spPr bwMode="auto">
              <a:xfrm>
                <a:off x="2937" y="2188"/>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70" name="Rectangle 52"/>
              <p:cNvSpPr>
                <a:spLocks noChangeArrowheads="1"/>
              </p:cNvSpPr>
              <p:nvPr/>
            </p:nvSpPr>
            <p:spPr bwMode="auto">
              <a:xfrm>
                <a:off x="2925" y="3707"/>
                <a:ext cx="1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L</a:t>
                </a:r>
                <a:r>
                  <a:rPr lang="en-US" altLang="en-US" sz="1600" i="1" baseline="-25000">
                    <a:solidFill>
                      <a:srgbClr val="000000"/>
                    </a:solidFill>
                    <a:latin typeface="Arial" panose="020B0604020202020204" pitchFamily="34" charset="0"/>
                  </a:rPr>
                  <a:t>E</a:t>
                </a:r>
                <a:endParaRPr lang="en-US" altLang="en-US" sz="2400">
                  <a:latin typeface="Times New Roman" panose="02020603050405020304" pitchFamily="18" charset="0"/>
                </a:endParaRPr>
              </a:p>
            </p:txBody>
          </p:sp>
        </p:grpSp>
      </p:grpSp>
      <p:sp>
        <p:nvSpPr>
          <p:cNvPr id="35852" name="Freeform 53"/>
          <p:cNvSpPr>
            <a:spLocks/>
          </p:cNvSpPr>
          <p:nvPr/>
        </p:nvSpPr>
        <p:spPr bwMode="auto">
          <a:xfrm>
            <a:off x="2882901" y="1235076"/>
            <a:ext cx="6740525" cy="4608513"/>
          </a:xfrm>
          <a:custGeom>
            <a:avLst/>
            <a:gdLst>
              <a:gd name="T0" fmla="*/ 0 w 4246"/>
              <a:gd name="T1" fmla="*/ 0 h 2903"/>
              <a:gd name="T2" fmla="*/ 0 w 4246"/>
              <a:gd name="T3" fmla="*/ 2147483646 h 2903"/>
              <a:gd name="T4" fmla="*/ 2147483646 w 4246"/>
              <a:gd name="T5" fmla="*/ 2147483646 h 2903"/>
              <a:gd name="T6" fmla="*/ 0 60000 65536"/>
              <a:gd name="T7" fmla="*/ 0 60000 65536"/>
              <a:gd name="T8" fmla="*/ 0 60000 65536"/>
              <a:gd name="T9" fmla="*/ 0 w 4246"/>
              <a:gd name="T10" fmla="*/ 0 h 2903"/>
              <a:gd name="T11" fmla="*/ 4246 w 4246"/>
              <a:gd name="T12" fmla="*/ 2903 h 2903"/>
            </a:gdLst>
            <a:ahLst/>
            <a:cxnLst>
              <a:cxn ang="T6">
                <a:pos x="T0" y="T1"/>
              </a:cxn>
              <a:cxn ang="T7">
                <a:pos x="T2" y="T3"/>
              </a:cxn>
              <a:cxn ang="T8">
                <a:pos x="T4" y="T5"/>
              </a:cxn>
            </a:cxnLst>
            <a:rect l="T9" t="T10" r="T11" b="T12"/>
            <a:pathLst>
              <a:path w="4246" h="2903">
                <a:moveTo>
                  <a:pt x="0" y="0"/>
                </a:moveTo>
                <a:lnTo>
                  <a:pt x="0" y="2903"/>
                </a:lnTo>
                <a:lnTo>
                  <a:pt x="4246" y="290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 name="Group 56"/>
          <p:cNvGrpSpPr>
            <a:grpSpLocks/>
          </p:cNvGrpSpPr>
          <p:nvPr/>
        </p:nvGrpSpPr>
        <p:grpSpPr bwMode="auto">
          <a:xfrm>
            <a:off x="2438400" y="2514600"/>
            <a:ext cx="5810250" cy="336550"/>
            <a:chOff x="576" y="1584"/>
            <a:chExt cx="3660" cy="212"/>
          </a:xfrm>
        </p:grpSpPr>
        <p:sp>
          <p:nvSpPr>
            <p:cNvPr id="35864" name="Line 36"/>
            <p:cNvSpPr>
              <a:spLocks noChangeShapeType="1"/>
            </p:cNvSpPr>
            <p:nvPr/>
          </p:nvSpPr>
          <p:spPr bwMode="auto">
            <a:xfrm>
              <a:off x="856" y="1694"/>
              <a:ext cx="3380" cy="1"/>
            </a:xfrm>
            <a:prstGeom prst="line">
              <a:avLst/>
            </a:prstGeom>
            <a:noFill/>
            <a:ln w="57150">
              <a:solidFill>
                <a:srgbClr val="C741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5" name="Text Box 55"/>
            <p:cNvSpPr txBox="1">
              <a:spLocks noChangeArrowheads="1"/>
            </p:cNvSpPr>
            <p:nvPr/>
          </p:nvSpPr>
          <p:spPr bwMode="auto">
            <a:xfrm>
              <a:off x="576" y="1584"/>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i="1">
                  <a:latin typeface="Arial" panose="020B0604020202020204" pitchFamily="34" charset="0"/>
                </a:rPr>
                <a:t>W</a:t>
              </a:r>
              <a:r>
                <a:rPr lang="en-US" altLang="en-US" sz="1600" i="1" baseline="-25000">
                  <a:latin typeface="Arial" panose="020B0604020202020204" pitchFamily="34" charset="0"/>
                </a:rPr>
                <a:t>H</a:t>
              </a:r>
            </a:p>
          </p:txBody>
        </p:sp>
      </p:grpSp>
      <p:grpSp>
        <p:nvGrpSpPr>
          <p:cNvPr id="8" name="Group 39"/>
          <p:cNvGrpSpPr>
            <a:grpSpLocks/>
          </p:cNvGrpSpPr>
          <p:nvPr/>
        </p:nvGrpSpPr>
        <p:grpSpPr bwMode="auto">
          <a:xfrm>
            <a:off x="5027613" y="2630488"/>
            <a:ext cx="214312" cy="3498850"/>
            <a:chOff x="2207" y="1657"/>
            <a:chExt cx="135" cy="2204"/>
          </a:xfrm>
        </p:grpSpPr>
        <p:sp>
          <p:nvSpPr>
            <p:cNvPr id="35861" name="Line 40"/>
            <p:cNvSpPr>
              <a:spLocks noChangeShapeType="1"/>
            </p:cNvSpPr>
            <p:nvPr/>
          </p:nvSpPr>
          <p:spPr bwMode="auto">
            <a:xfrm flipV="1">
              <a:off x="2251" y="1694"/>
              <a:ext cx="1" cy="19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Oval 41"/>
            <p:cNvSpPr>
              <a:spLocks noChangeArrowheads="1"/>
            </p:cNvSpPr>
            <p:nvPr/>
          </p:nvSpPr>
          <p:spPr bwMode="auto">
            <a:xfrm>
              <a:off x="2215" y="1657"/>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63" name="Rectangle 42"/>
            <p:cNvSpPr>
              <a:spLocks noChangeArrowheads="1"/>
            </p:cNvSpPr>
            <p:nvPr/>
          </p:nvSpPr>
          <p:spPr bwMode="auto">
            <a:xfrm>
              <a:off x="2207" y="3707"/>
              <a:ext cx="13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L</a:t>
              </a:r>
              <a:r>
                <a:rPr lang="en-US" altLang="en-US" sz="1600" i="1" baseline="-25000">
                  <a:solidFill>
                    <a:srgbClr val="000000"/>
                  </a:solidFill>
                  <a:latin typeface="Arial" panose="020B0604020202020204" pitchFamily="34" charset="0"/>
                </a:rPr>
                <a:t>D</a:t>
              </a:r>
              <a:endParaRPr lang="en-US" altLang="en-US" sz="2400">
                <a:latin typeface="Times New Roman" panose="02020603050405020304" pitchFamily="18" charset="0"/>
              </a:endParaRPr>
            </a:p>
          </p:txBody>
        </p:sp>
      </p:grpSp>
      <p:grpSp>
        <p:nvGrpSpPr>
          <p:cNvPr id="9" name="Group 43"/>
          <p:cNvGrpSpPr>
            <a:grpSpLocks/>
          </p:cNvGrpSpPr>
          <p:nvPr/>
        </p:nvGrpSpPr>
        <p:grpSpPr bwMode="auto">
          <a:xfrm>
            <a:off x="7307264" y="2630488"/>
            <a:ext cx="206375" cy="3498850"/>
            <a:chOff x="3643" y="1657"/>
            <a:chExt cx="130" cy="2204"/>
          </a:xfrm>
        </p:grpSpPr>
        <p:sp>
          <p:nvSpPr>
            <p:cNvPr id="35858" name="Line 44"/>
            <p:cNvSpPr>
              <a:spLocks noChangeShapeType="1"/>
            </p:cNvSpPr>
            <p:nvPr/>
          </p:nvSpPr>
          <p:spPr bwMode="auto">
            <a:xfrm flipV="1">
              <a:off x="3695" y="1694"/>
              <a:ext cx="1" cy="19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59" name="Oval 45"/>
            <p:cNvSpPr>
              <a:spLocks noChangeArrowheads="1"/>
            </p:cNvSpPr>
            <p:nvPr/>
          </p:nvSpPr>
          <p:spPr bwMode="auto">
            <a:xfrm>
              <a:off x="3659" y="1657"/>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60" name="Rectangle 46"/>
            <p:cNvSpPr>
              <a:spLocks noChangeArrowheads="1"/>
            </p:cNvSpPr>
            <p:nvPr/>
          </p:nvSpPr>
          <p:spPr bwMode="auto">
            <a:xfrm>
              <a:off x="3643" y="3707"/>
              <a:ext cx="1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L</a:t>
              </a:r>
              <a:r>
                <a:rPr lang="en-US" altLang="en-US" sz="1600" i="1" baseline="-25000">
                  <a:solidFill>
                    <a:srgbClr val="000000"/>
                  </a:solidFill>
                  <a:latin typeface="Arial" panose="020B0604020202020204" pitchFamily="34" charset="0"/>
                </a:rPr>
                <a:t>S</a:t>
              </a:r>
              <a:endParaRPr lang="en-US" altLang="en-US" sz="2400">
                <a:latin typeface="Times New Roman" panose="02020603050405020304" pitchFamily="18" charset="0"/>
              </a:endParaRPr>
            </a:p>
          </p:txBody>
        </p:sp>
      </p:grpSp>
      <p:sp>
        <p:nvSpPr>
          <p:cNvPr id="35856"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35857" name="Slide Number Placehold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C0E3E9F2-7C55-439B-9523-FD25B7ECD9A2}" type="slidenum">
              <a:rPr lang="en-US" altLang="en-US" sz="1400">
                <a:latin typeface="Arial Unicode MS" pitchFamily="34" charset="-128"/>
              </a:rPr>
              <a:pPr>
                <a:spcBef>
                  <a:spcPct val="0"/>
                </a:spcBef>
                <a:buFontTx/>
                <a:buNone/>
              </a:pPr>
              <a:t>38</a:t>
            </a:fld>
            <a:endParaRPr lang="en-US" altLang="en-US" sz="1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Frictional Unemployment: Mismatch</a:t>
            </a:r>
            <a:endParaRPr lang="en-US" dirty="0"/>
          </a:p>
        </p:txBody>
      </p:sp>
      <p:sp>
        <p:nvSpPr>
          <p:cNvPr id="6" name="Content Placeholder 5"/>
          <p:cNvSpPr>
            <a:spLocks noGrp="1"/>
          </p:cNvSpPr>
          <p:nvPr>
            <p:ph idx="1"/>
          </p:nvPr>
        </p:nvSpPr>
        <p:spPr/>
        <p:txBody>
          <a:bodyPr/>
          <a:lstStyle/>
          <a:p>
            <a:r>
              <a:rPr lang="en-US" dirty="0" smtClean="0"/>
              <a:t>After a period of time, it might become clear to a worker or to an employer that they are not a good match</a:t>
            </a:r>
          </a:p>
          <a:p>
            <a:pPr lvl="1"/>
            <a:r>
              <a:rPr lang="en-US" dirty="0" smtClean="0"/>
              <a:t>This is a normal feature of any modern economy</a:t>
            </a:r>
          </a:p>
          <a:p>
            <a:r>
              <a:rPr lang="en-US" dirty="0" smtClean="0"/>
              <a:t>The worker would have to spend time searching for a new job</a:t>
            </a:r>
          </a:p>
          <a:p>
            <a:r>
              <a:rPr lang="en-US" dirty="0" smtClean="0"/>
              <a:t>During the search process, the worker is frictionally unemployed</a:t>
            </a:r>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39</a:t>
            </a:fld>
            <a:endParaRPr lang="en-US" altLang="en-US"/>
          </a:p>
        </p:txBody>
      </p:sp>
    </p:spTree>
    <p:extLst>
      <p:ext uri="{BB962C8B-B14F-4D97-AF65-F5344CB8AC3E}">
        <p14:creationId xmlns:p14="http://schemas.microsoft.com/office/powerpoint/2010/main" val="36954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IDENTIFYING UNEMPLOYMENT</a:t>
            </a:r>
          </a:p>
        </p:txBody>
      </p:sp>
      <p:sp>
        <p:nvSpPr>
          <p:cNvPr id="10243" name="Rectangle 3"/>
          <p:cNvSpPr>
            <a:spLocks noGrp="1" noChangeArrowheads="1"/>
          </p:cNvSpPr>
          <p:nvPr>
            <p:ph type="body" idx="1"/>
          </p:nvPr>
        </p:nvSpPr>
        <p:spPr/>
        <p:txBody>
          <a:bodyPr/>
          <a:lstStyle/>
          <a:p>
            <a:pPr>
              <a:buClr>
                <a:srgbClr val="000000"/>
              </a:buClr>
            </a:pPr>
            <a:r>
              <a:rPr lang="en-US" altLang="en-US" i="1" dirty="0" smtClean="0">
                <a:solidFill>
                  <a:srgbClr val="25A9A6"/>
                </a:solidFill>
              </a:rPr>
              <a:t>Natural Rate of Unemployment</a:t>
            </a:r>
            <a:endParaRPr lang="en-US" altLang="en-US" dirty="0" smtClean="0">
              <a:latin typeface="Tahoma" panose="020B0604030504040204" pitchFamily="34" charset="0"/>
            </a:endParaRPr>
          </a:p>
          <a:p>
            <a:pPr lvl="1"/>
            <a:r>
              <a:rPr lang="en-US" altLang="en-US" dirty="0" smtClean="0"/>
              <a:t>The natural rate of unemployment</a:t>
            </a:r>
            <a:r>
              <a:rPr lang="en-US" altLang="en-US" i="1" dirty="0" smtClean="0"/>
              <a:t> </a:t>
            </a:r>
            <a:r>
              <a:rPr lang="en-US" altLang="en-US" dirty="0" smtClean="0"/>
              <a:t>is</a:t>
            </a:r>
            <a:r>
              <a:rPr lang="en-US" altLang="en-US" i="1" dirty="0" smtClean="0"/>
              <a:t> </a:t>
            </a:r>
            <a:r>
              <a:rPr lang="en-US" altLang="en-US" dirty="0" smtClean="0"/>
              <a:t>unemployment that does not go away on its own even in the long run.</a:t>
            </a:r>
          </a:p>
          <a:p>
            <a:pPr lvl="1"/>
            <a:r>
              <a:rPr lang="en-US" altLang="en-US" dirty="0" smtClean="0"/>
              <a:t>It is the amount of unemployment that the economy normally experiences.</a:t>
            </a:r>
          </a:p>
          <a:p>
            <a:pPr lvl="1"/>
            <a:r>
              <a:rPr lang="en-US" altLang="en-US" dirty="0" smtClean="0"/>
              <a:t>This chapter focuses on the natural rate of unemployment</a:t>
            </a:r>
            <a:r>
              <a:rPr lang="en-US" altLang="en-US" i="1" dirty="0" smtClean="0"/>
              <a:t> </a:t>
            </a:r>
          </a:p>
        </p:txBody>
      </p:sp>
      <p:sp>
        <p:nvSpPr>
          <p:cNvPr id="1024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024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4A97932D-0C4B-492B-9055-BF05EF084ADB}" type="slidenum">
              <a:rPr lang="en-US" altLang="en-US" sz="1400">
                <a:latin typeface="Arial Unicode MS" pitchFamily="34" charset="-128"/>
              </a:rPr>
              <a:pPr>
                <a:spcBef>
                  <a:spcPct val="0"/>
                </a:spcBef>
                <a:buFontTx/>
                <a:buNone/>
              </a:pPr>
              <a:t>4</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Frictional Unemployment: Changing Tastes</a:t>
            </a:r>
            <a:endParaRPr lang="en-US" dirty="0"/>
          </a:p>
        </p:txBody>
      </p:sp>
      <p:sp>
        <p:nvSpPr>
          <p:cNvPr id="6" name="Content Placeholder 5"/>
          <p:cNvSpPr>
            <a:spLocks noGrp="1"/>
          </p:cNvSpPr>
          <p:nvPr>
            <p:ph idx="1"/>
          </p:nvPr>
        </p:nvSpPr>
        <p:spPr/>
        <p:txBody>
          <a:bodyPr/>
          <a:lstStyle/>
          <a:p>
            <a:r>
              <a:rPr lang="en-US" dirty="0" smtClean="0"/>
              <a:t>Consumers’ tastes change. Old industries fall out of favor and disappear. New industries emerge.</a:t>
            </a:r>
          </a:p>
          <a:p>
            <a:pPr lvl="1"/>
            <a:r>
              <a:rPr lang="en-US" dirty="0"/>
              <a:t>This is a normal feature of any modern economy</a:t>
            </a:r>
          </a:p>
          <a:p>
            <a:r>
              <a:rPr lang="en-US" dirty="0" smtClean="0"/>
              <a:t>Workers in a dying industry must search for jobs in other industries</a:t>
            </a:r>
          </a:p>
          <a:p>
            <a:r>
              <a:rPr lang="en-US" dirty="0"/>
              <a:t>During the search process, </a:t>
            </a:r>
            <a:r>
              <a:rPr lang="en-US" dirty="0" smtClean="0"/>
              <a:t>these workers are </a:t>
            </a:r>
            <a:r>
              <a:rPr lang="en-US" dirty="0"/>
              <a:t>frictionally unemployed</a:t>
            </a:r>
          </a:p>
          <a:p>
            <a:endParaRPr lang="en-US" dirty="0" smtClean="0"/>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40</a:t>
            </a:fld>
            <a:endParaRPr lang="en-US" altLang="en-US"/>
          </a:p>
        </p:txBody>
      </p:sp>
    </p:spTree>
    <p:extLst>
      <p:ext uri="{BB962C8B-B14F-4D97-AF65-F5344CB8AC3E}">
        <p14:creationId xmlns:p14="http://schemas.microsoft.com/office/powerpoint/2010/main" val="3155798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Frictional Unemployment: Changing Comparative Advantage</a:t>
            </a:r>
            <a:endParaRPr lang="en-US" dirty="0"/>
          </a:p>
        </p:txBody>
      </p:sp>
      <p:sp>
        <p:nvSpPr>
          <p:cNvPr id="6" name="Content Placeholder 5"/>
          <p:cNvSpPr>
            <a:spLocks noGrp="1"/>
          </p:cNvSpPr>
          <p:nvPr>
            <p:ph idx="1"/>
          </p:nvPr>
        </p:nvSpPr>
        <p:spPr/>
        <p:txBody>
          <a:bodyPr/>
          <a:lstStyle/>
          <a:p>
            <a:r>
              <a:rPr lang="en-US" dirty="0" smtClean="0"/>
              <a:t>Comparative advantages and productivity change. Once successful industries become uncompetitive. Once unsuccessful </a:t>
            </a:r>
            <a:r>
              <a:rPr lang="en-US" dirty="0"/>
              <a:t>industries become </a:t>
            </a:r>
            <a:r>
              <a:rPr lang="en-US" dirty="0" smtClean="0"/>
              <a:t>competitive</a:t>
            </a:r>
            <a:r>
              <a:rPr lang="en-US" dirty="0"/>
              <a:t>. </a:t>
            </a:r>
            <a:endParaRPr lang="en-US" dirty="0" smtClean="0"/>
          </a:p>
          <a:p>
            <a:pPr lvl="1"/>
            <a:r>
              <a:rPr lang="en-US" dirty="0"/>
              <a:t>This is a normal feature of any modern economy</a:t>
            </a:r>
          </a:p>
          <a:p>
            <a:r>
              <a:rPr lang="en-US" dirty="0" smtClean="0"/>
              <a:t>Workers in a dying industry must search for jobs in other industries</a:t>
            </a:r>
          </a:p>
          <a:p>
            <a:r>
              <a:rPr lang="en-US" dirty="0"/>
              <a:t>During the search process, </a:t>
            </a:r>
            <a:r>
              <a:rPr lang="en-US" dirty="0" smtClean="0"/>
              <a:t>these workers are </a:t>
            </a:r>
            <a:r>
              <a:rPr lang="en-US" dirty="0"/>
              <a:t>frictionally unemployed</a:t>
            </a:r>
          </a:p>
          <a:p>
            <a:endParaRPr lang="en-US" dirty="0" smtClean="0"/>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41</a:t>
            </a:fld>
            <a:endParaRPr lang="en-US" altLang="en-US"/>
          </a:p>
        </p:txBody>
      </p:sp>
    </p:spTree>
    <p:extLst>
      <p:ext uri="{BB962C8B-B14F-4D97-AF65-F5344CB8AC3E}">
        <p14:creationId xmlns:p14="http://schemas.microsoft.com/office/powerpoint/2010/main" val="2650420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Frictional Unemployment: Regional Clustering</a:t>
            </a:r>
            <a:endParaRPr lang="en-US" dirty="0"/>
          </a:p>
        </p:txBody>
      </p:sp>
      <p:sp>
        <p:nvSpPr>
          <p:cNvPr id="6" name="Content Placeholder 5"/>
          <p:cNvSpPr>
            <a:spLocks noGrp="1"/>
          </p:cNvSpPr>
          <p:nvPr>
            <p:ph idx="1"/>
          </p:nvPr>
        </p:nvSpPr>
        <p:spPr/>
        <p:txBody>
          <a:bodyPr/>
          <a:lstStyle/>
          <a:p>
            <a:r>
              <a:rPr lang="en-US" dirty="0" smtClean="0"/>
              <a:t>We have seen that mismatches, changes in tastes, and changes in comparative advantage lead to job search and frictional unemployment</a:t>
            </a:r>
          </a:p>
          <a:p>
            <a:r>
              <a:rPr lang="en-US" dirty="0" smtClean="0"/>
              <a:t>The extent of this frictional unemployment is higher when industries are clustered in certain regions instead of being geographically dispersed</a:t>
            </a:r>
          </a:p>
          <a:p>
            <a:r>
              <a:rPr lang="en-US" dirty="0" smtClean="0"/>
              <a:t>If a region has a good mix of industries, then workers would quickly move from one industry to another without needing to move long distances</a:t>
            </a:r>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42</a:t>
            </a:fld>
            <a:endParaRPr lang="en-US" altLang="en-US"/>
          </a:p>
        </p:txBody>
      </p:sp>
    </p:spTree>
    <p:extLst>
      <p:ext uri="{BB962C8B-B14F-4D97-AF65-F5344CB8AC3E}">
        <p14:creationId xmlns:p14="http://schemas.microsoft.com/office/powerpoint/2010/main" val="1150862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Frictional Unemployment: Unemployment Insurance</a:t>
            </a:r>
            <a:endParaRPr lang="en-US" dirty="0"/>
          </a:p>
        </p:txBody>
      </p:sp>
      <p:sp>
        <p:nvSpPr>
          <p:cNvPr id="6" name="Content Placeholder 5"/>
          <p:cNvSpPr>
            <a:spLocks noGrp="1"/>
          </p:cNvSpPr>
          <p:nvPr>
            <p:ph idx="1"/>
          </p:nvPr>
        </p:nvSpPr>
        <p:spPr/>
        <p:txBody>
          <a:bodyPr/>
          <a:lstStyle/>
          <a:p>
            <a:r>
              <a:rPr lang="en-US" dirty="0" smtClean="0"/>
              <a:t>We have seen that mismatches, changes in tastes, and changes in comparative advantage lead to job search and frictional unemployment</a:t>
            </a:r>
          </a:p>
          <a:p>
            <a:r>
              <a:rPr lang="en-US" dirty="0" smtClean="0"/>
              <a:t>The extent of this frictional unemployment is higher when unemployment insurance is more generous</a:t>
            </a:r>
          </a:p>
          <a:p>
            <a:r>
              <a:rPr lang="en-US" dirty="0" smtClean="0"/>
              <a:t>Generous </a:t>
            </a:r>
            <a:r>
              <a:rPr lang="en-US" dirty="0"/>
              <a:t>unemployment insurance </a:t>
            </a:r>
            <a:r>
              <a:rPr lang="en-US" dirty="0" smtClean="0"/>
              <a:t>gives unemployed workers the incentive to spend more time searching for a job</a:t>
            </a:r>
          </a:p>
          <a:p>
            <a:r>
              <a:rPr lang="en-US" dirty="0" smtClean="0"/>
              <a:t>This could, however, enable a more productive match between job and jobseeker</a:t>
            </a:r>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43</a:t>
            </a:fld>
            <a:endParaRPr lang="en-US" altLang="en-US"/>
          </a:p>
        </p:txBody>
      </p:sp>
    </p:spTree>
    <p:extLst>
      <p:ext uri="{BB962C8B-B14F-4D97-AF65-F5344CB8AC3E}">
        <p14:creationId xmlns:p14="http://schemas.microsoft.com/office/powerpoint/2010/main" val="3215900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en-US" altLang="en-US" sz="3200" dirty="0"/>
              <a:t>Public Policy and Job Search</a:t>
            </a:r>
          </a:p>
        </p:txBody>
      </p:sp>
      <p:sp>
        <p:nvSpPr>
          <p:cNvPr id="39939" name="Rectangle 3"/>
          <p:cNvSpPr>
            <a:spLocks noGrp="1" noChangeArrowheads="1"/>
          </p:cNvSpPr>
          <p:nvPr>
            <p:ph type="body" idx="1"/>
          </p:nvPr>
        </p:nvSpPr>
        <p:spPr/>
        <p:txBody>
          <a:bodyPr/>
          <a:lstStyle/>
          <a:p>
            <a:r>
              <a:rPr lang="en-US" altLang="en-US" dirty="0" smtClean="0"/>
              <a:t>Government programs can affect the time it takes unemployed workers to find new jobs.</a:t>
            </a:r>
          </a:p>
          <a:p>
            <a:r>
              <a:rPr lang="en-US" altLang="en-US" dirty="0" smtClean="0"/>
              <a:t>These programs include the following:</a:t>
            </a:r>
          </a:p>
          <a:p>
            <a:pPr lvl="1"/>
            <a:r>
              <a:rPr lang="en-US" altLang="en-US" dirty="0" smtClean="0"/>
              <a:t>Government-run employment agencies</a:t>
            </a:r>
          </a:p>
          <a:p>
            <a:pPr lvl="1"/>
            <a:r>
              <a:rPr lang="en-US" altLang="en-US" dirty="0" smtClean="0"/>
              <a:t>Public training programs</a:t>
            </a:r>
          </a:p>
          <a:p>
            <a:pPr lvl="1"/>
            <a:r>
              <a:rPr lang="en-US" altLang="en-US" dirty="0" smtClean="0"/>
              <a:t>Unemployment insurance</a:t>
            </a:r>
          </a:p>
        </p:txBody>
      </p:sp>
      <p:sp>
        <p:nvSpPr>
          <p:cNvPr id="3994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3994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28D49A24-D776-4675-8E4A-E60D27A06D25}" type="slidenum">
              <a:rPr lang="en-US" altLang="en-US" sz="1400">
                <a:latin typeface="Arial Unicode MS" pitchFamily="34" charset="-128"/>
              </a:rPr>
              <a:pPr>
                <a:spcBef>
                  <a:spcPct val="0"/>
                </a:spcBef>
                <a:buFontTx/>
                <a:buNone/>
              </a:pPr>
              <a:t>44</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US" altLang="en-US" sz="3200" dirty="0"/>
              <a:t>Public Policy and Job Search</a:t>
            </a:r>
          </a:p>
        </p:txBody>
      </p:sp>
      <p:sp>
        <p:nvSpPr>
          <p:cNvPr id="40963" name="Rectangle 3"/>
          <p:cNvSpPr>
            <a:spLocks noGrp="1" noChangeArrowheads="1"/>
          </p:cNvSpPr>
          <p:nvPr>
            <p:ph type="body" idx="1"/>
          </p:nvPr>
        </p:nvSpPr>
        <p:spPr/>
        <p:txBody>
          <a:bodyPr/>
          <a:lstStyle/>
          <a:p>
            <a:r>
              <a:rPr lang="en-US" altLang="en-US" dirty="0" smtClean="0"/>
              <a:t>Government-run employment agencies give out information about job vacancies in order to match workers and jobs more quickly.</a:t>
            </a:r>
          </a:p>
        </p:txBody>
      </p:sp>
      <p:sp>
        <p:nvSpPr>
          <p:cNvPr id="4096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096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B929A17A-66AA-4684-8F67-D1610A6BB934}" type="slidenum">
              <a:rPr lang="en-US" altLang="en-US" sz="1400">
                <a:latin typeface="Arial Unicode MS" pitchFamily="34" charset="-128"/>
              </a:rPr>
              <a:pPr>
                <a:spcBef>
                  <a:spcPct val="0"/>
                </a:spcBef>
                <a:buFontTx/>
                <a:buNone/>
              </a:pPr>
              <a:t>45</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a:r>
              <a:rPr lang="en-US" altLang="en-US" sz="3200" dirty="0"/>
              <a:t>Public Policy and Job Search</a:t>
            </a:r>
          </a:p>
        </p:txBody>
      </p:sp>
      <p:sp>
        <p:nvSpPr>
          <p:cNvPr id="41987" name="Rectangle 3"/>
          <p:cNvSpPr>
            <a:spLocks noGrp="1" noChangeArrowheads="1"/>
          </p:cNvSpPr>
          <p:nvPr>
            <p:ph type="body" idx="1"/>
          </p:nvPr>
        </p:nvSpPr>
        <p:spPr/>
        <p:txBody>
          <a:bodyPr/>
          <a:lstStyle/>
          <a:p>
            <a:r>
              <a:rPr lang="en-US" altLang="en-US" dirty="0" smtClean="0"/>
              <a:t>Public training programs aim to ease the transition of workers from declining to growing industries and to help disadvantaged groups escape poverty.</a:t>
            </a:r>
          </a:p>
        </p:txBody>
      </p:sp>
      <p:sp>
        <p:nvSpPr>
          <p:cNvPr id="4198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198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286EAC76-706B-4672-B0B9-4051E5B9CFD3}" type="slidenum">
              <a:rPr lang="en-US" altLang="en-US" sz="1400">
                <a:latin typeface="Arial Unicode MS" pitchFamily="34" charset="-128"/>
              </a:rPr>
              <a:pPr>
                <a:spcBef>
                  <a:spcPct val="0"/>
                </a:spcBef>
                <a:buFontTx/>
                <a:buNone/>
              </a:pPr>
              <a:t>46</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a:r>
              <a:rPr lang="en-US" altLang="en-US" sz="3200" dirty="0"/>
              <a:t>Public Policy and Job Search</a:t>
            </a:r>
          </a:p>
        </p:txBody>
      </p:sp>
      <p:sp>
        <p:nvSpPr>
          <p:cNvPr id="43011" name="Rectangle 3"/>
          <p:cNvSpPr>
            <a:spLocks noGrp="1" noChangeArrowheads="1"/>
          </p:cNvSpPr>
          <p:nvPr>
            <p:ph type="body" idx="1"/>
          </p:nvPr>
        </p:nvSpPr>
        <p:spPr/>
        <p:txBody>
          <a:bodyPr/>
          <a:lstStyle/>
          <a:p>
            <a:r>
              <a:rPr lang="en-US" altLang="en-US" i="1" dirty="0">
                <a:solidFill>
                  <a:srgbClr val="25A9A6"/>
                </a:solidFill>
              </a:rPr>
              <a:t>Unemployment insurance </a:t>
            </a:r>
            <a:r>
              <a:rPr lang="en-US" altLang="en-US" dirty="0" smtClean="0"/>
              <a:t>is </a:t>
            </a:r>
            <a:r>
              <a:rPr lang="en-US" altLang="en-US" dirty="0" smtClean="0"/>
              <a:t>a government program that partially protects workers’ incomes when they become unemployed. </a:t>
            </a:r>
          </a:p>
          <a:p>
            <a:pPr lvl="1"/>
            <a:r>
              <a:rPr lang="en-US" altLang="en-US" dirty="0" smtClean="0"/>
              <a:t>Offers workers partial protection against job losses. </a:t>
            </a:r>
          </a:p>
          <a:p>
            <a:pPr lvl="1"/>
            <a:r>
              <a:rPr lang="en-US" altLang="en-US" dirty="0" smtClean="0"/>
              <a:t>Offers partial payment of former wages for a limited time to those who are laid off.</a:t>
            </a:r>
          </a:p>
        </p:txBody>
      </p:sp>
      <p:sp>
        <p:nvSpPr>
          <p:cNvPr id="4301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301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E4886C19-8816-4641-8633-73484525A6DE}" type="slidenum">
              <a:rPr lang="en-US" altLang="en-US" sz="1400">
                <a:latin typeface="Arial Unicode MS" pitchFamily="34" charset="-128"/>
              </a:rPr>
              <a:pPr>
                <a:spcBef>
                  <a:spcPct val="0"/>
                </a:spcBef>
                <a:buFontTx/>
                <a:buNone/>
              </a:pPr>
              <a:t>47</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a:r>
              <a:rPr lang="en-US" altLang="en-US" sz="3200" dirty="0"/>
              <a:t>Public Policy and Job Search</a:t>
            </a:r>
          </a:p>
        </p:txBody>
      </p:sp>
      <p:sp>
        <p:nvSpPr>
          <p:cNvPr id="44035" name="Rectangle 3"/>
          <p:cNvSpPr>
            <a:spLocks noGrp="1" noChangeArrowheads="1"/>
          </p:cNvSpPr>
          <p:nvPr>
            <p:ph type="body" idx="1"/>
          </p:nvPr>
        </p:nvSpPr>
        <p:spPr/>
        <p:txBody>
          <a:bodyPr/>
          <a:lstStyle/>
          <a:p>
            <a:pPr>
              <a:buClr>
                <a:srgbClr val="000000"/>
              </a:buClr>
            </a:pPr>
            <a:r>
              <a:rPr lang="en-US" altLang="en-US" i="1" dirty="0" smtClean="0">
                <a:solidFill>
                  <a:srgbClr val="25A9A6"/>
                </a:solidFill>
              </a:rPr>
              <a:t>Unemployment insurance </a:t>
            </a:r>
            <a:r>
              <a:rPr lang="en-US" altLang="en-US" dirty="0" smtClean="0"/>
              <a:t>increases the amount of search unemployment.</a:t>
            </a:r>
          </a:p>
          <a:p>
            <a:r>
              <a:rPr lang="en-US" altLang="en-US" dirty="0" smtClean="0"/>
              <a:t>It reduces the search efforts of the unemployed.</a:t>
            </a:r>
          </a:p>
          <a:p>
            <a:r>
              <a:rPr lang="en-US" altLang="en-US" dirty="0" smtClean="0"/>
              <a:t>It may improve the chances of workers being matched with the right jobs.</a:t>
            </a:r>
          </a:p>
        </p:txBody>
      </p:sp>
      <p:sp>
        <p:nvSpPr>
          <p:cNvPr id="4403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403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22D805FD-83DC-4BF1-A00E-2A3DE615CF1A}" type="slidenum">
              <a:rPr lang="en-US" altLang="en-US" sz="1400">
                <a:latin typeface="Arial Unicode MS" pitchFamily="34" charset="-128"/>
              </a:rPr>
              <a:pPr>
                <a:spcBef>
                  <a:spcPct val="0"/>
                </a:spcBef>
                <a:buFontTx/>
                <a:buNone/>
              </a:pPr>
              <a:t>48</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normAutofit fontScale="47500" lnSpcReduction="20000"/>
          </a:bodyPr>
          <a:lstStyle/>
          <a:p>
            <a:r>
              <a:rPr lang="en-US" dirty="0">
                <a:solidFill>
                  <a:schemeClr val="bg1">
                    <a:lumMod val="65000"/>
                  </a:schemeClr>
                </a:solidFill>
              </a:rPr>
              <a:t>Unemployment rate: definition and calculation</a:t>
            </a:r>
          </a:p>
          <a:p>
            <a:r>
              <a:rPr lang="en-US" dirty="0">
                <a:solidFill>
                  <a:schemeClr val="bg1">
                    <a:lumMod val="65000"/>
                  </a:schemeClr>
                </a:solidFill>
              </a:rPr>
              <a:t>Labor Force Participation Rate: definition and calculation </a:t>
            </a:r>
          </a:p>
          <a:p>
            <a:r>
              <a:rPr lang="en-US" dirty="0">
                <a:solidFill>
                  <a:schemeClr val="bg1">
                    <a:lumMod val="65000"/>
                  </a:schemeClr>
                </a:solidFill>
              </a:rPr>
              <a:t>unemployment = </a:t>
            </a:r>
            <a:r>
              <a:rPr lang="en-US" dirty="0" smtClean="0">
                <a:solidFill>
                  <a:schemeClr val="bg1">
                    <a:lumMod val="65000"/>
                  </a:schemeClr>
                </a:solidFill>
              </a:rPr>
              <a:t>natural</a:t>
            </a:r>
            <a:r>
              <a:rPr lang="en-US" dirty="0">
                <a:solidFill>
                  <a:schemeClr val="bg1">
                    <a:lumMod val="65000"/>
                  </a:schemeClr>
                </a:solidFill>
              </a:rPr>
              <a:t> unemployment</a:t>
            </a:r>
            <a:r>
              <a:rPr lang="en-US" dirty="0" smtClean="0">
                <a:solidFill>
                  <a:schemeClr val="bg1">
                    <a:lumMod val="65000"/>
                  </a:schemeClr>
                </a:solidFill>
              </a:rPr>
              <a:t> </a:t>
            </a:r>
            <a:r>
              <a:rPr lang="en-US" dirty="0">
                <a:solidFill>
                  <a:schemeClr val="bg1">
                    <a:lumMod val="65000"/>
                  </a:schemeClr>
                </a:solidFill>
              </a:rPr>
              <a:t>+ </a:t>
            </a:r>
            <a:r>
              <a:rPr lang="en-US" dirty="0" smtClean="0">
                <a:solidFill>
                  <a:schemeClr val="bg1">
                    <a:lumMod val="65000"/>
                  </a:schemeClr>
                </a:solidFill>
              </a:rPr>
              <a:t>cyclical</a:t>
            </a:r>
            <a:r>
              <a:rPr lang="en-US" dirty="0">
                <a:solidFill>
                  <a:schemeClr val="bg1">
                    <a:lumMod val="65000"/>
                  </a:schemeClr>
                </a:solidFill>
              </a:rPr>
              <a:t> unemployment</a:t>
            </a:r>
            <a:r>
              <a:rPr lang="en-US" dirty="0" smtClean="0">
                <a:solidFill>
                  <a:schemeClr val="bg1">
                    <a:lumMod val="65000"/>
                  </a:schemeClr>
                </a:solidFill>
              </a:rPr>
              <a:t>; </a:t>
            </a:r>
            <a:endParaRPr lang="en-US" dirty="0">
              <a:solidFill>
                <a:schemeClr val="bg1">
                  <a:lumMod val="65000"/>
                </a:schemeClr>
              </a:solidFill>
            </a:endParaRPr>
          </a:p>
          <a:p>
            <a:r>
              <a:rPr lang="en-US" dirty="0">
                <a:solidFill>
                  <a:schemeClr val="bg1">
                    <a:lumMod val="65000"/>
                  </a:schemeClr>
                </a:solidFill>
              </a:rPr>
              <a:t>natural unemployment = </a:t>
            </a:r>
            <a:r>
              <a:rPr lang="en-US" dirty="0" smtClean="0">
                <a:solidFill>
                  <a:schemeClr val="bg1">
                    <a:lumMod val="65000"/>
                  </a:schemeClr>
                </a:solidFill>
              </a:rPr>
              <a:t>frictional</a:t>
            </a:r>
            <a:r>
              <a:rPr lang="en-US" dirty="0">
                <a:solidFill>
                  <a:schemeClr val="bg1">
                    <a:lumMod val="65000"/>
                  </a:schemeClr>
                </a:solidFill>
              </a:rPr>
              <a:t> unemployment</a:t>
            </a:r>
            <a:r>
              <a:rPr lang="en-US" dirty="0" smtClean="0">
                <a:solidFill>
                  <a:schemeClr val="bg1">
                    <a:lumMod val="65000"/>
                  </a:schemeClr>
                </a:solidFill>
              </a:rPr>
              <a:t> </a:t>
            </a:r>
            <a:r>
              <a:rPr lang="en-US" dirty="0">
                <a:solidFill>
                  <a:schemeClr val="bg1">
                    <a:lumMod val="65000"/>
                  </a:schemeClr>
                </a:solidFill>
              </a:rPr>
              <a:t>+ </a:t>
            </a:r>
            <a:r>
              <a:rPr lang="en-US" dirty="0" smtClean="0">
                <a:solidFill>
                  <a:schemeClr val="bg1">
                    <a:lumMod val="65000"/>
                  </a:schemeClr>
                </a:solidFill>
              </a:rPr>
              <a:t>structural </a:t>
            </a:r>
            <a:r>
              <a:rPr lang="en-US" dirty="0">
                <a:solidFill>
                  <a:schemeClr val="bg1">
                    <a:lumMod val="65000"/>
                  </a:schemeClr>
                </a:solidFill>
              </a:rPr>
              <a:t>unemployment</a:t>
            </a:r>
            <a:r>
              <a:rPr lang="en-US" dirty="0" smtClean="0">
                <a:solidFill>
                  <a:schemeClr val="bg1">
                    <a:lumMod val="65000"/>
                  </a:schemeClr>
                </a:solidFill>
              </a:rPr>
              <a:t>; </a:t>
            </a:r>
          </a:p>
          <a:p>
            <a:r>
              <a:rPr lang="en-US" dirty="0" smtClean="0">
                <a:solidFill>
                  <a:schemeClr val="bg1">
                    <a:lumMod val="65000"/>
                  </a:schemeClr>
                </a:solidFill>
              </a:rPr>
              <a:t>frictional </a:t>
            </a:r>
            <a:r>
              <a:rPr lang="en-US" dirty="0">
                <a:solidFill>
                  <a:schemeClr val="bg1">
                    <a:lumMod val="65000"/>
                  </a:schemeClr>
                </a:solidFill>
              </a:rPr>
              <a:t>unemployment</a:t>
            </a:r>
            <a:r>
              <a:rPr lang="en-US" dirty="0" smtClean="0">
                <a:solidFill>
                  <a:schemeClr val="bg1">
                    <a:lumMod val="65000"/>
                  </a:schemeClr>
                </a:solidFill>
              </a:rPr>
              <a:t> </a:t>
            </a:r>
            <a:r>
              <a:rPr lang="en-US" dirty="0">
                <a:solidFill>
                  <a:schemeClr val="bg1">
                    <a:lumMod val="65000"/>
                  </a:schemeClr>
                </a:solidFill>
              </a:rPr>
              <a:t>depends on: </a:t>
            </a:r>
          </a:p>
          <a:p>
            <a:pPr lvl="1"/>
            <a:r>
              <a:rPr lang="en-US" dirty="0">
                <a:solidFill>
                  <a:schemeClr val="bg1">
                    <a:lumMod val="65000"/>
                  </a:schemeClr>
                </a:solidFill>
              </a:rPr>
              <a:t>(a) stability of consumer </a:t>
            </a:r>
            <a:r>
              <a:rPr lang="en-US" dirty="0" smtClean="0">
                <a:solidFill>
                  <a:schemeClr val="bg1">
                    <a:lumMod val="65000"/>
                  </a:schemeClr>
                </a:solidFill>
              </a:rPr>
              <a:t>preferences</a:t>
            </a:r>
            <a:r>
              <a:rPr lang="en-US" dirty="0">
                <a:solidFill>
                  <a:schemeClr val="bg1">
                    <a:lumMod val="65000"/>
                  </a:schemeClr>
                </a:solidFill>
              </a:rPr>
              <a:t>, </a:t>
            </a:r>
          </a:p>
          <a:p>
            <a:pPr lvl="1"/>
            <a:r>
              <a:rPr lang="en-US" dirty="0">
                <a:solidFill>
                  <a:schemeClr val="bg1">
                    <a:lumMod val="65000"/>
                  </a:schemeClr>
                </a:solidFill>
              </a:rPr>
              <a:t>(b) stability of comparative advantage, </a:t>
            </a:r>
          </a:p>
          <a:p>
            <a:pPr lvl="1"/>
            <a:r>
              <a:rPr lang="en-US" dirty="0">
                <a:solidFill>
                  <a:schemeClr val="bg1">
                    <a:lumMod val="65000"/>
                  </a:schemeClr>
                </a:solidFill>
              </a:rPr>
              <a:t>(c) geographical clustering of industries, and </a:t>
            </a:r>
          </a:p>
          <a:p>
            <a:pPr lvl="1"/>
            <a:r>
              <a:rPr lang="en-US" dirty="0">
                <a:solidFill>
                  <a:schemeClr val="bg1">
                    <a:lumMod val="65000"/>
                  </a:schemeClr>
                </a:solidFill>
              </a:rPr>
              <a:t>(d) unemployment insurance. </a:t>
            </a:r>
          </a:p>
          <a:p>
            <a:pPr lvl="2"/>
            <a:r>
              <a:rPr lang="en-US" dirty="0">
                <a:solidFill>
                  <a:schemeClr val="bg1">
                    <a:lumMod val="65000"/>
                  </a:schemeClr>
                </a:solidFill>
              </a:rPr>
              <a:t>Unemployment</a:t>
            </a:r>
            <a:r>
              <a:rPr lang="en-US" dirty="0" smtClean="0">
                <a:solidFill>
                  <a:schemeClr val="bg1">
                    <a:lumMod val="65000"/>
                  </a:schemeClr>
                </a:solidFill>
              </a:rPr>
              <a:t> insurance: </a:t>
            </a:r>
          </a:p>
          <a:p>
            <a:pPr lvl="3"/>
            <a:r>
              <a:rPr lang="en-US" dirty="0" smtClean="0">
                <a:solidFill>
                  <a:schemeClr val="bg1">
                    <a:lumMod val="65000"/>
                  </a:schemeClr>
                </a:solidFill>
              </a:rPr>
              <a:t>can </a:t>
            </a:r>
            <a:r>
              <a:rPr lang="en-US" dirty="0">
                <a:solidFill>
                  <a:schemeClr val="bg1">
                    <a:lumMod val="65000"/>
                  </a:schemeClr>
                </a:solidFill>
              </a:rPr>
              <a:t>increase frictional</a:t>
            </a:r>
            <a:r>
              <a:rPr lang="en-US" dirty="0" smtClean="0">
                <a:solidFill>
                  <a:schemeClr val="bg1">
                    <a:lumMod val="65000"/>
                  </a:schemeClr>
                </a:solidFill>
              </a:rPr>
              <a:t> </a:t>
            </a:r>
            <a:r>
              <a:rPr lang="en-US" dirty="0">
                <a:solidFill>
                  <a:schemeClr val="bg1">
                    <a:lumMod val="65000"/>
                  </a:schemeClr>
                </a:solidFill>
              </a:rPr>
              <a:t>unemployment</a:t>
            </a:r>
            <a:r>
              <a:rPr lang="en-US" dirty="0" smtClean="0">
                <a:solidFill>
                  <a:schemeClr val="bg1">
                    <a:lumMod val="65000"/>
                  </a:schemeClr>
                </a:solidFill>
              </a:rPr>
              <a:t> </a:t>
            </a:r>
            <a:endParaRPr lang="en-US" dirty="0">
              <a:solidFill>
                <a:schemeClr val="bg1">
                  <a:lumMod val="65000"/>
                </a:schemeClr>
              </a:solidFill>
            </a:endParaRPr>
          </a:p>
          <a:p>
            <a:pPr lvl="3"/>
            <a:r>
              <a:rPr lang="en-US" dirty="0">
                <a:solidFill>
                  <a:schemeClr val="bg1">
                    <a:lumMod val="65000"/>
                  </a:schemeClr>
                </a:solidFill>
              </a:rPr>
              <a:t>but it can have benefits too; </a:t>
            </a:r>
          </a:p>
          <a:p>
            <a:r>
              <a:rPr lang="en-US" dirty="0">
                <a:solidFill>
                  <a:srgbClr val="FF0000"/>
                </a:solidFill>
              </a:rPr>
              <a:t>structural</a:t>
            </a:r>
            <a:r>
              <a:rPr lang="en-US" dirty="0" smtClean="0">
                <a:solidFill>
                  <a:srgbClr val="FF0000"/>
                </a:solidFill>
              </a:rPr>
              <a:t> </a:t>
            </a:r>
            <a:r>
              <a:rPr lang="en-US" dirty="0">
                <a:solidFill>
                  <a:srgbClr val="FF0000"/>
                </a:solidFill>
              </a:rPr>
              <a:t>Unemployment</a:t>
            </a:r>
            <a:r>
              <a:rPr lang="en-US" dirty="0" smtClean="0">
                <a:solidFill>
                  <a:srgbClr val="FF0000"/>
                </a:solidFill>
              </a:rPr>
              <a:t> </a:t>
            </a:r>
            <a:r>
              <a:rPr lang="en-US" dirty="0">
                <a:solidFill>
                  <a:srgbClr val="FF0000"/>
                </a:solidFill>
              </a:rPr>
              <a:t>depends on: </a:t>
            </a:r>
          </a:p>
          <a:p>
            <a:pPr lvl="1"/>
            <a:r>
              <a:rPr lang="en-US" dirty="0">
                <a:solidFill>
                  <a:srgbClr val="FF0000"/>
                </a:solidFill>
              </a:rPr>
              <a:t>(a) min wage laws, </a:t>
            </a:r>
          </a:p>
          <a:p>
            <a:pPr lvl="1"/>
            <a:r>
              <a:rPr lang="en-US" dirty="0">
                <a:solidFill>
                  <a:srgbClr val="FF0000"/>
                </a:solidFill>
              </a:rPr>
              <a:t>(b) unions, </a:t>
            </a:r>
          </a:p>
          <a:p>
            <a:pPr lvl="1"/>
            <a:r>
              <a:rPr lang="en-US" dirty="0">
                <a:solidFill>
                  <a:srgbClr val="FF0000"/>
                </a:solidFill>
              </a:rPr>
              <a:t>(c) efficiency wages. </a:t>
            </a:r>
          </a:p>
          <a:p>
            <a:pPr lvl="2"/>
            <a:r>
              <a:rPr lang="en-US" dirty="0">
                <a:solidFill>
                  <a:srgbClr val="FF0000"/>
                </a:solidFill>
              </a:rPr>
              <a:t>min wage laws: pro and con </a:t>
            </a:r>
          </a:p>
          <a:p>
            <a:pPr lvl="2"/>
            <a:r>
              <a:rPr lang="en-US" dirty="0">
                <a:solidFill>
                  <a:srgbClr val="FF0000"/>
                </a:solidFill>
              </a:rPr>
              <a:t>unions: pro and con</a:t>
            </a:r>
          </a:p>
          <a:p>
            <a:pPr lvl="3"/>
            <a:r>
              <a:rPr lang="en-US" dirty="0">
                <a:solidFill>
                  <a:srgbClr val="FF0000"/>
                </a:solidFill>
              </a:rPr>
              <a:t>Unions have shrunk in the US. </a:t>
            </a:r>
          </a:p>
          <a:p>
            <a:pPr lvl="2"/>
            <a:r>
              <a:rPr lang="en-US" dirty="0">
                <a:solidFill>
                  <a:srgbClr val="FF0000"/>
                </a:solidFill>
              </a:rPr>
              <a:t>Efficiency wages </a:t>
            </a:r>
            <a:r>
              <a:rPr lang="en-US" dirty="0" smtClean="0">
                <a:solidFill>
                  <a:srgbClr val="FF0000"/>
                </a:solidFill>
              </a:rPr>
              <a:t>paid by businesses </a:t>
            </a:r>
            <a:r>
              <a:rPr lang="en-US" dirty="0">
                <a:solidFill>
                  <a:srgbClr val="FF0000"/>
                </a:solidFill>
              </a:rPr>
              <a:t>to: </a:t>
            </a:r>
          </a:p>
          <a:p>
            <a:pPr lvl="3"/>
            <a:r>
              <a:rPr lang="en-US" dirty="0">
                <a:solidFill>
                  <a:srgbClr val="FF0000"/>
                </a:solidFill>
              </a:rPr>
              <a:t>increase worker effort</a:t>
            </a:r>
          </a:p>
          <a:p>
            <a:pPr lvl="3"/>
            <a:r>
              <a:rPr lang="en-US" dirty="0">
                <a:solidFill>
                  <a:srgbClr val="FF0000"/>
                </a:solidFill>
              </a:rPr>
              <a:t>increase worker productivity, and </a:t>
            </a:r>
          </a:p>
          <a:p>
            <a:pPr lvl="3"/>
            <a:r>
              <a:rPr lang="en-US" dirty="0">
                <a:solidFill>
                  <a:srgbClr val="FF0000"/>
                </a:solidFill>
              </a:rPr>
              <a:t>attract talent</a:t>
            </a:r>
            <a:r>
              <a:rPr lang="en-US" dirty="0" smtClean="0">
                <a:solidFill>
                  <a:srgbClr val="FF0000"/>
                </a:solidFill>
              </a:rPr>
              <a:t>.</a:t>
            </a:r>
            <a:endParaRPr lang="en-US"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49</a:t>
            </a:fld>
            <a:endParaRPr lang="en-US" altLang="en-US"/>
          </a:p>
        </p:txBody>
      </p:sp>
    </p:spTree>
    <p:extLst>
      <p:ext uri="{BB962C8B-B14F-4D97-AF65-F5344CB8AC3E}">
        <p14:creationId xmlns:p14="http://schemas.microsoft.com/office/powerpoint/2010/main" val="1884100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IDENTIFYING UNEMPLOYMENT</a:t>
            </a:r>
          </a:p>
        </p:txBody>
      </p:sp>
      <p:sp>
        <p:nvSpPr>
          <p:cNvPr id="11267" name="Rectangle 3"/>
          <p:cNvSpPr>
            <a:spLocks noGrp="1" noChangeArrowheads="1"/>
          </p:cNvSpPr>
          <p:nvPr>
            <p:ph type="body" idx="1"/>
          </p:nvPr>
        </p:nvSpPr>
        <p:spPr/>
        <p:txBody>
          <a:bodyPr/>
          <a:lstStyle/>
          <a:p>
            <a:pPr>
              <a:buClr>
                <a:srgbClr val="000000"/>
              </a:buClr>
            </a:pPr>
            <a:r>
              <a:rPr lang="en-US" altLang="en-US" i="1" dirty="0" smtClean="0">
                <a:solidFill>
                  <a:srgbClr val="25A9A6"/>
                </a:solidFill>
              </a:rPr>
              <a:t>Cyclical Unemployment</a:t>
            </a:r>
            <a:endParaRPr lang="en-US" altLang="en-US" dirty="0" smtClean="0">
              <a:latin typeface="Tahoma" panose="020B0604030504040204" pitchFamily="34" charset="0"/>
            </a:endParaRPr>
          </a:p>
          <a:p>
            <a:pPr lvl="1"/>
            <a:r>
              <a:rPr lang="en-US" altLang="en-US" dirty="0" smtClean="0"/>
              <a:t>Cyclical unemployment</a:t>
            </a:r>
            <a:r>
              <a:rPr lang="en-US" altLang="en-US" i="1" dirty="0" smtClean="0"/>
              <a:t> </a:t>
            </a:r>
            <a:r>
              <a:rPr lang="en-US" altLang="en-US" dirty="0" smtClean="0"/>
              <a:t>refers to the year-to-year fluctuations in unemployment around its natural rate.</a:t>
            </a:r>
          </a:p>
          <a:p>
            <a:pPr lvl="1"/>
            <a:r>
              <a:rPr lang="en-US" altLang="en-US" dirty="0" smtClean="0"/>
              <a:t>It is associated with </a:t>
            </a:r>
            <a:r>
              <a:rPr lang="en-US" altLang="en-US" dirty="0" smtClean="0"/>
              <a:t>short-term </a:t>
            </a:r>
            <a:r>
              <a:rPr lang="en-US" altLang="en-US" dirty="0" smtClean="0"/>
              <a:t>ups and downs of the business cycle.</a:t>
            </a:r>
          </a:p>
          <a:p>
            <a:pPr lvl="1"/>
            <a:r>
              <a:rPr lang="en-US" altLang="en-US" dirty="0" smtClean="0"/>
              <a:t>This chapter ignores cyclical unemployment</a:t>
            </a:r>
            <a:r>
              <a:rPr lang="en-US" altLang="en-US" i="1" dirty="0" smtClean="0"/>
              <a:t> </a:t>
            </a:r>
          </a:p>
        </p:txBody>
      </p:sp>
      <p:sp>
        <p:nvSpPr>
          <p:cNvPr id="1126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126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5D670A7F-A206-46EF-A062-96762B1BA345}" type="slidenum">
              <a:rPr lang="en-US" altLang="en-US" sz="1400">
                <a:latin typeface="Arial Unicode MS" pitchFamily="34" charset="-128"/>
              </a:rPr>
              <a:pPr>
                <a:spcBef>
                  <a:spcPct val="0"/>
                </a:spcBef>
                <a:buFontTx/>
                <a:buNone/>
              </a:pPr>
              <a:t>5</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t>Structural Unemployment</a:t>
            </a:r>
          </a:p>
        </p:txBody>
      </p:sp>
      <p:sp>
        <p:nvSpPr>
          <p:cNvPr id="45059" name="Rectangle 3"/>
          <p:cNvSpPr>
            <a:spLocks noGrp="1" noChangeArrowheads="1"/>
          </p:cNvSpPr>
          <p:nvPr>
            <p:ph type="body" idx="1"/>
          </p:nvPr>
        </p:nvSpPr>
        <p:spPr/>
        <p:txBody>
          <a:bodyPr/>
          <a:lstStyle/>
          <a:p>
            <a:r>
              <a:rPr lang="en-US" altLang="en-US" dirty="0" smtClean="0"/>
              <a:t>Structural unemployment exists when the wage is higher than the equilibrium wage</a:t>
            </a:r>
          </a:p>
          <a:p>
            <a:r>
              <a:rPr lang="en-US" altLang="en-US" dirty="0" smtClean="0"/>
              <a:t>So, who keeps the wage that high? It could be</a:t>
            </a:r>
            <a:r>
              <a:rPr lang="en-US" altLang="en-US" dirty="0" smtClean="0">
                <a:cs typeface="Times New Roman" panose="02020603050405020304" pitchFamily="18" charset="0"/>
              </a:rPr>
              <a:t>…</a:t>
            </a:r>
            <a:endParaRPr lang="en-US" altLang="en-US" dirty="0" smtClean="0"/>
          </a:p>
          <a:p>
            <a:pPr lvl="1"/>
            <a:r>
              <a:rPr lang="en-US" altLang="en-US" dirty="0" smtClean="0"/>
              <a:t>The government (</a:t>
            </a:r>
            <a:r>
              <a:rPr lang="en-US" altLang="en-US" dirty="0" smtClean="0">
                <a:hlinkClick r:id="rId2" action="ppaction://hlinksldjump"/>
              </a:rPr>
              <a:t>minimum-wage laws</a:t>
            </a:r>
            <a:r>
              <a:rPr lang="en-US" altLang="en-US" dirty="0" smtClean="0"/>
              <a:t>)</a:t>
            </a:r>
          </a:p>
          <a:p>
            <a:pPr lvl="1"/>
            <a:r>
              <a:rPr lang="en-US" altLang="en-US" dirty="0" smtClean="0"/>
              <a:t>The workers (</a:t>
            </a:r>
            <a:r>
              <a:rPr lang="en-US" altLang="en-US" dirty="0" smtClean="0">
                <a:hlinkClick r:id="rId3" action="ppaction://hlinksldjump"/>
              </a:rPr>
              <a:t>union activity</a:t>
            </a:r>
            <a:r>
              <a:rPr lang="en-US" altLang="en-US" dirty="0" smtClean="0"/>
              <a:t>)</a:t>
            </a:r>
          </a:p>
          <a:p>
            <a:pPr lvl="1"/>
            <a:r>
              <a:rPr lang="en-US" altLang="en-US" dirty="0" smtClean="0"/>
              <a:t>The businesses themselves (</a:t>
            </a:r>
            <a:r>
              <a:rPr lang="en-US" altLang="en-US" dirty="0" smtClean="0">
                <a:hlinkClick r:id="rId4" action="ppaction://hlinksldjump"/>
              </a:rPr>
              <a:t>efficiency wages</a:t>
            </a:r>
            <a:r>
              <a:rPr lang="en-US" altLang="en-US" dirty="0" smtClean="0"/>
              <a:t>)</a:t>
            </a:r>
          </a:p>
        </p:txBody>
      </p:sp>
      <p:sp>
        <p:nvSpPr>
          <p:cNvPr id="4506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506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79EE440A-6F91-4D92-9573-8E4EAF3E4836}" type="slidenum">
              <a:rPr lang="en-US" altLang="en-US" sz="1400">
                <a:latin typeface="Arial Unicode MS" pitchFamily="34" charset="-128"/>
              </a:rPr>
              <a:pPr>
                <a:spcBef>
                  <a:spcPct val="0"/>
                </a:spcBef>
                <a:buFontTx/>
                <a:buNone/>
              </a:pPr>
              <a:t>50</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t>MINIMUM-WAGE LAWS</a:t>
            </a:r>
            <a:endParaRPr lang="en-US" altLang="en-US" dirty="0" smtClean="0">
              <a:latin typeface="Tahoma" panose="020B0604030504040204" pitchFamily="34" charset="0"/>
            </a:endParaRPr>
          </a:p>
        </p:txBody>
      </p:sp>
      <p:sp>
        <p:nvSpPr>
          <p:cNvPr id="46083" name="Rectangle 3"/>
          <p:cNvSpPr>
            <a:spLocks noGrp="1" noChangeArrowheads="1"/>
          </p:cNvSpPr>
          <p:nvPr>
            <p:ph type="body" idx="1"/>
          </p:nvPr>
        </p:nvSpPr>
        <p:spPr/>
        <p:txBody>
          <a:bodyPr/>
          <a:lstStyle/>
          <a:p>
            <a:r>
              <a:rPr lang="en-US" altLang="en-US" dirty="0" smtClean="0"/>
              <a:t>When the minimum wage is set above the level that balances supply and demand, it creates unemployment.</a:t>
            </a:r>
          </a:p>
          <a:p>
            <a:pPr lvl="1"/>
            <a:r>
              <a:rPr lang="en-US" altLang="en-US" dirty="0" smtClean="0"/>
              <a:t>This does not mean that minimum-wage laws are necessarily bad, only that they cause unemployment. </a:t>
            </a:r>
          </a:p>
          <a:p>
            <a:pPr lvl="2"/>
            <a:r>
              <a:rPr lang="en-US" altLang="en-US" dirty="0" smtClean="0"/>
              <a:t>See Chapter 6 for more on the pros and cons of the minimum wage.</a:t>
            </a:r>
          </a:p>
        </p:txBody>
      </p:sp>
      <p:sp>
        <p:nvSpPr>
          <p:cNvPr id="4608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608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B19E6F4B-C0F5-4BC5-8C88-E48CCB9FDBD2}" type="slidenum">
              <a:rPr lang="en-US" altLang="en-US" sz="1400">
                <a:latin typeface="Arial Unicode MS" pitchFamily="34" charset="-128"/>
              </a:rPr>
              <a:pPr>
                <a:spcBef>
                  <a:spcPct val="0"/>
                </a:spcBef>
                <a:buFontTx/>
                <a:buNone/>
              </a:pPr>
              <a:t>51</a:t>
            </a:fld>
            <a:endParaRPr lang="en-US" altLang="en-US" sz="1400">
              <a:latin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33600" y="50800"/>
            <a:ext cx="8229600" cy="685800"/>
          </a:xfrm>
        </p:spPr>
        <p:txBody>
          <a:bodyPr/>
          <a:lstStyle/>
          <a:p>
            <a:pPr algn="l">
              <a:lnSpc>
                <a:spcPct val="80000"/>
              </a:lnSpc>
            </a:pPr>
            <a:r>
              <a:rPr lang="en-US" altLang="en-US" sz="2800" dirty="0">
                <a:solidFill>
                  <a:schemeClr val="tx1"/>
                </a:solidFill>
              </a:rPr>
              <a:t>Figure 4 Unemployment from a Wage Above the Equilibrium Level</a:t>
            </a:r>
          </a:p>
        </p:txBody>
      </p:sp>
      <p:sp>
        <p:nvSpPr>
          <p:cNvPr id="47107" name="Rectangle 3"/>
          <p:cNvSpPr>
            <a:spLocks noChangeArrowheads="1"/>
          </p:cNvSpPr>
          <p:nvPr/>
        </p:nvSpPr>
        <p:spPr bwMode="auto">
          <a:xfrm>
            <a:off x="8567739" y="5878514"/>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47108" name="Rectangle 4"/>
          <p:cNvSpPr>
            <a:spLocks noChangeArrowheads="1"/>
          </p:cNvSpPr>
          <p:nvPr/>
        </p:nvSpPr>
        <p:spPr bwMode="auto">
          <a:xfrm>
            <a:off x="9074151" y="6130926"/>
            <a:ext cx="569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47109" name="Rectangle 5"/>
          <p:cNvSpPr>
            <a:spLocks noChangeArrowheads="1"/>
          </p:cNvSpPr>
          <p:nvPr/>
        </p:nvSpPr>
        <p:spPr bwMode="auto">
          <a:xfrm>
            <a:off x="2711450" y="588486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47110" name="Rectangle 6"/>
          <p:cNvSpPr>
            <a:spLocks noChangeArrowheads="1"/>
          </p:cNvSpPr>
          <p:nvPr/>
        </p:nvSpPr>
        <p:spPr bwMode="auto">
          <a:xfrm>
            <a:off x="7067550" y="1941514"/>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 </a:t>
            </a:r>
            <a:endParaRPr lang="en-US" altLang="en-US" sz="2400">
              <a:latin typeface="Times New Roman" panose="02020603050405020304" pitchFamily="18" charset="0"/>
            </a:endParaRPr>
          </a:p>
        </p:txBody>
      </p:sp>
      <p:grpSp>
        <p:nvGrpSpPr>
          <p:cNvPr id="2" name="Group 7"/>
          <p:cNvGrpSpPr>
            <a:grpSpLocks/>
          </p:cNvGrpSpPr>
          <p:nvPr/>
        </p:nvGrpSpPr>
        <p:grpSpPr bwMode="auto">
          <a:xfrm>
            <a:off x="5097463" y="1941514"/>
            <a:ext cx="2292350" cy="650875"/>
            <a:chOff x="2251" y="1223"/>
            <a:chExt cx="1444" cy="410"/>
          </a:xfrm>
        </p:grpSpPr>
        <p:sp>
          <p:nvSpPr>
            <p:cNvPr id="47141" name="Freeform 8"/>
            <p:cNvSpPr>
              <a:spLocks/>
            </p:cNvSpPr>
            <p:nvPr/>
          </p:nvSpPr>
          <p:spPr bwMode="auto">
            <a:xfrm>
              <a:off x="2251" y="1537"/>
              <a:ext cx="1444" cy="96"/>
            </a:xfrm>
            <a:custGeom>
              <a:avLst/>
              <a:gdLst>
                <a:gd name="T0" fmla="*/ 2147483646 w 120"/>
                <a:gd name="T1" fmla="*/ 2147483646 h 8"/>
                <a:gd name="T2" fmla="*/ 2147483646 w 120"/>
                <a:gd name="T3" fmla="*/ 2147483646 h 8"/>
                <a:gd name="T4" fmla="*/ 2147483646 w 120"/>
                <a:gd name="T5" fmla="*/ 2147483646 h 8"/>
                <a:gd name="T6" fmla="*/ 2147483646 w 120"/>
                <a:gd name="T7" fmla="*/ 0 h 8"/>
                <a:gd name="T8" fmla="*/ 2147483646 w 120"/>
                <a:gd name="T9" fmla="*/ 2147483646 h 8"/>
                <a:gd name="T10" fmla="*/ 2147483646 w 120"/>
                <a:gd name="T11" fmla="*/ 2147483646 h 8"/>
                <a:gd name="T12" fmla="*/ 0 w 120"/>
                <a:gd name="T13" fmla="*/ 2147483646 h 8"/>
                <a:gd name="T14" fmla="*/ 0 60000 65536"/>
                <a:gd name="T15" fmla="*/ 0 60000 65536"/>
                <a:gd name="T16" fmla="*/ 0 60000 65536"/>
                <a:gd name="T17" fmla="*/ 0 60000 65536"/>
                <a:gd name="T18" fmla="*/ 0 60000 65536"/>
                <a:gd name="T19" fmla="*/ 0 60000 65536"/>
                <a:gd name="T20" fmla="*/ 0 60000 65536"/>
                <a:gd name="T21" fmla="*/ 0 w 120"/>
                <a:gd name="T22" fmla="*/ 0 h 8"/>
                <a:gd name="T23" fmla="*/ 120 w 12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8">
                  <a:moveTo>
                    <a:pt x="120" y="8"/>
                  </a:moveTo>
                  <a:cubicBezTo>
                    <a:pt x="120" y="6"/>
                    <a:pt x="117" y="4"/>
                    <a:pt x="115" y="4"/>
                  </a:cubicBezTo>
                  <a:cubicBezTo>
                    <a:pt x="64" y="4"/>
                    <a:pt x="64" y="4"/>
                    <a:pt x="64" y="4"/>
                  </a:cubicBezTo>
                  <a:cubicBezTo>
                    <a:pt x="62" y="4"/>
                    <a:pt x="60" y="2"/>
                    <a:pt x="60" y="0"/>
                  </a:cubicBezTo>
                  <a:cubicBezTo>
                    <a:pt x="60" y="2"/>
                    <a:pt x="58" y="4"/>
                    <a:pt x="56" y="4"/>
                  </a:cubicBezTo>
                  <a:cubicBezTo>
                    <a:pt x="5" y="4"/>
                    <a:pt x="5" y="4"/>
                    <a:pt x="5" y="4"/>
                  </a:cubicBezTo>
                  <a:cubicBezTo>
                    <a:pt x="3" y="4"/>
                    <a:pt x="0" y="6"/>
                    <a:pt x="0" y="8"/>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2" name="Rectangle 9"/>
            <p:cNvSpPr>
              <a:spLocks noChangeArrowheads="1"/>
            </p:cNvSpPr>
            <p:nvPr/>
          </p:nvSpPr>
          <p:spPr bwMode="auto">
            <a:xfrm>
              <a:off x="2455" y="1223"/>
              <a:ext cx="9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Surplus of labor </a:t>
              </a:r>
              <a:endParaRPr lang="en-US" altLang="en-US" sz="2400">
                <a:latin typeface="Times New Roman" panose="02020603050405020304" pitchFamily="18" charset="0"/>
              </a:endParaRPr>
            </a:p>
          </p:txBody>
        </p:sp>
        <p:sp>
          <p:nvSpPr>
            <p:cNvPr id="47143" name="Rectangle 10"/>
            <p:cNvSpPr>
              <a:spLocks noChangeArrowheads="1"/>
            </p:cNvSpPr>
            <p:nvPr/>
          </p:nvSpPr>
          <p:spPr bwMode="auto">
            <a:xfrm>
              <a:off x="3384" y="1227"/>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Arial" panose="020B0604020202020204" pitchFamily="34" charset="0"/>
              </a:endParaRPr>
            </a:p>
          </p:txBody>
        </p:sp>
        <p:sp>
          <p:nvSpPr>
            <p:cNvPr id="47144" name="Rectangle 11"/>
            <p:cNvSpPr>
              <a:spLocks noChangeArrowheads="1"/>
            </p:cNvSpPr>
            <p:nvPr/>
          </p:nvSpPr>
          <p:spPr bwMode="auto">
            <a:xfrm>
              <a:off x="2562" y="1383"/>
              <a:ext cx="8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Unemployment</a:t>
              </a:r>
              <a:endParaRPr lang="en-US" altLang="en-US" sz="2400">
                <a:latin typeface="Times New Roman" panose="02020603050405020304" pitchFamily="18" charset="0"/>
              </a:endParaRPr>
            </a:p>
          </p:txBody>
        </p:sp>
      </p:grpSp>
      <p:grpSp>
        <p:nvGrpSpPr>
          <p:cNvPr id="3" name="Group 12"/>
          <p:cNvGrpSpPr>
            <a:grpSpLocks/>
          </p:cNvGrpSpPr>
          <p:nvPr/>
        </p:nvGrpSpPr>
        <p:grpSpPr bwMode="auto">
          <a:xfrm>
            <a:off x="4219575" y="1820863"/>
            <a:ext cx="4705350" cy="3219450"/>
            <a:chOff x="1698" y="1147"/>
            <a:chExt cx="2964" cy="2028"/>
          </a:xfrm>
        </p:grpSpPr>
        <p:sp>
          <p:nvSpPr>
            <p:cNvPr id="47138" name="Line 13"/>
            <p:cNvSpPr>
              <a:spLocks noChangeShapeType="1"/>
            </p:cNvSpPr>
            <p:nvPr/>
          </p:nvSpPr>
          <p:spPr bwMode="auto">
            <a:xfrm flipV="1">
              <a:off x="1698" y="1296"/>
              <a:ext cx="2538" cy="1879"/>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9" name="Rectangle 14"/>
            <p:cNvSpPr>
              <a:spLocks noChangeArrowheads="1"/>
            </p:cNvSpPr>
            <p:nvPr/>
          </p:nvSpPr>
          <p:spPr bwMode="auto">
            <a:xfrm>
              <a:off x="4313" y="1147"/>
              <a:ext cx="3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47140" name="Rectangle 15"/>
            <p:cNvSpPr>
              <a:spLocks noChangeArrowheads="1"/>
            </p:cNvSpPr>
            <p:nvPr/>
          </p:nvSpPr>
          <p:spPr bwMode="auto">
            <a:xfrm>
              <a:off x="4289" y="1307"/>
              <a:ext cx="3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grpSp>
        <p:nvGrpSpPr>
          <p:cNvPr id="4" name="Group 16"/>
          <p:cNvGrpSpPr>
            <a:grpSpLocks/>
          </p:cNvGrpSpPr>
          <p:nvPr/>
        </p:nvGrpSpPr>
        <p:grpSpPr bwMode="auto">
          <a:xfrm>
            <a:off x="4238626" y="2057401"/>
            <a:ext cx="4760913" cy="3243263"/>
            <a:chOff x="1710" y="1296"/>
            <a:chExt cx="2999" cy="2043"/>
          </a:xfrm>
        </p:grpSpPr>
        <p:sp>
          <p:nvSpPr>
            <p:cNvPr id="47135" name="Line 17"/>
            <p:cNvSpPr>
              <a:spLocks noChangeShapeType="1"/>
            </p:cNvSpPr>
            <p:nvPr/>
          </p:nvSpPr>
          <p:spPr bwMode="auto">
            <a:xfrm flipH="1" flipV="1">
              <a:off x="1710" y="1296"/>
              <a:ext cx="2538" cy="1879"/>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Rectangle 18"/>
            <p:cNvSpPr>
              <a:spLocks noChangeArrowheads="1"/>
            </p:cNvSpPr>
            <p:nvPr/>
          </p:nvSpPr>
          <p:spPr bwMode="auto">
            <a:xfrm>
              <a:off x="4309" y="3025"/>
              <a:ext cx="3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47137" name="Rectangle 19"/>
            <p:cNvSpPr>
              <a:spLocks noChangeArrowheads="1"/>
            </p:cNvSpPr>
            <p:nvPr/>
          </p:nvSpPr>
          <p:spPr bwMode="auto">
            <a:xfrm>
              <a:off x="4242" y="3184"/>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sp>
        <p:nvSpPr>
          <p:cNvPr id="47114" name="Rectangle 20"/>
          <p:cNvSpPr>
            <a:spLocks noChangeArrowheads="1"/>
          </p:cNvSpPr>
          <p:nvPr/>
        </p:nvSpPr>
        <p:spPr bwMode="auto">
          <a:xfrm>
            <a:off x="2292350" y="1208089"/>
            <a:ext cx="5389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Wage</a:t>
            </a:r>
            <a:endParaRPr lang="en-US" altLang="en-US" sz="2400">
              <a:latin typeface="Times New Roman" panose="02020603050405020304" pitchFamily="18" charset="0"/>
            </a:endParaRPr>
          </a:p>
        </p:txBody>
      </p:sp>
      <p:grpSp>
        <p:nvGrpSpPr>
          <p:cNvPr id="5" name="Group 21"/>
          <p:cNvGrpSpPr>
            <a:grpSpLocks/>
          </p:cNvGrpSpPr>
          <p:nvPr/>
        </p:nvGrpSpPr>
        <p:grpSpPr bwMode="auto">
          <a:xfrm>
            <a:off x="2540001" y="3422650"/>
            <a:ext cx="3833813" cy="2706688"/>
            <a:chOff x="640" y="2156"/>
            <a:chExt cx="2415" cy="1705"/>
          </a:xfrm>
        </p:grpSpPr>
        <p:sp>
          <p:nvSpPr>
            <p:cNvPr id="47130" name="Rectangle 22"/>
            <p:cNvSpPr>
              <a:spLocks noChangeArrowheads="1"/>
            </p:cNvSpPr>
            <p:nvPr/>
          </p:nvSpPr>
          <p:spPr bwMode="auto">
            <a:xfrm>
              <a:off x="640" y="2156"/>
              <a:ext cx="1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W</a:t>
              </a:r>
              <a:r>
                <a:rPr lang="en-US" altLang="en-US" sz="1600" i="1" baseline="-25000">
                  <a:solidFill>
                    <a:srgbClr val="000000"/>
                  </a:solidFill>
                  <a:latin typeface="Arial" panose="020B0604020202020204" pitchFamily="34" charset="0"/>
                </a:rPr>
                <a:t>E</a:t>
              </a:r>
              <a:endParaRPr lang="en-US" altLang="en-US" sz="2400">
                <a:latin typeface="Times New Roman" panose="02020603050405020304" pitchFamily="18" charset="0"/>
              </a:endParaRPr>
            </a:p>
          </p:txBody>
        </p:sp>
        <p:grpSp>
          <p:nvGrpSpPr>
            <p:cNvPr id="47131" name="Group 23"/>
            <p:cNvGrpSpPr>
              <a:grpSpLocks/>
            </p:cNvGrpSpPr>
            <p:nvPr/>
          </p:nvGrpSpPr>
          <p:grpSpPr bwMode="auto">
            <a:xfrm>
              <a:off x="856" y="2188"/>
              <a:ext cx="2199" cy="1673"/>
              <a:chOff x="856" y="2188"/>
              <a:chExt cx="2199" cy="1673"/>
            </a:xfrm>
          </p:grpSpPr>
          <p:sp>
            <p:nvSpPr>
              <p:cNvPr id="47132" name="Freeform 24"/>
              <p:cNvSpPr>
                <a:spLocks/>
              </p:cNvSpPr>
              <p:nvPr/>
            </p:nvSpPr>
            <p:spPr bwMode="auto">
              <a:xfrm>
                <a:off x="856" y="2224"/>
                <a:ext cx="2117" cy="1457"/>
              </a:xfrm>
              <a:custGeom>
                <a:avLst/>
                <a:gdLst>
                  <a:gd name="T0" fmla="*/ 2117 w 2117"/>
                  <a:gd name="T1" fmla="*/ 1457 h 1457"/>
                  <a:gd name="T2" fmla="*/ 2117 w 2117"/>
                  <a:gd name="T3" fmla="*/ 0 h 1457"/>
                  <a:gd name="T4" fmla="*/ 0 w 2117"/>
                  <a:gd name="T5" fmla="*/ 0 h 1457"/>
                  <a:gd name="T6" fmla="*/ 0 60000 65536"/>
                  <a:gd name="T7" fmla="*/ 0 60000 65536"/>
                  <a:gd name="T8" fmla="*/ 0 60000 65536"/>
                  <a:gd name="T9" fmla="*/ 0 w 2117"/>
                  <a:gd name="T10" fmla="*/ 0 h 1457"/>
                  <a:gd name="T11" fmla="*/ 2117 w 2117"/>
                  <a:gd name="T12" fmla="*/ 1457 h 1457"/>
                </a:gdLst>
                <a:ahLst/>
                <a:cxnLst>
                  <a:cxn ang="T6">
                    <a:pos x="T0" y="T1"/>
                  </a:cxn>
                  <a:cxn ang="T7">
                    <a:pos x="T2" y="T3"/>
                  </a:cxn>
                  <a:cxn ang="T8">
                    <a:pos x="T4" y="T5"/>
                  </a:cxn>
                </a:cxnLst>
                <a:rect l="T9" t="T10" r="T11" b="T12"/>
                <a:pathLst>
                  <a:path w="2117" h="1457">
                    <a:moveTo>
                      <a:pt x="2117" y="1457"/>
                    </a:moveTo>
                    <a:lnTo>
                      <a:pt x="2117" y="0"/>
                    </a:lnTo>
                    <a:lnTo>
                      <a:pt x="0" y="0"/>
                    </a:ln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3" name="Oval 25"/>
              <p:cNvSpPr>
                <a:spLocks noChangeArrowheads="1"/>
              </p:cNvSpPr>
              <p:nvPr/>
            </p:nvSpPr>
            <p:spPr bwMode="auto">
              <a:xfrm>
                <a:off x="2937" y="2188"/>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7134" name="Rectangle 26"/>
              <p:cNvSpPr>
                <a:spLocks noChangeArrowheads="1"/>
              </p:cNvSpPr>
              <p:nvPr/>
            </p:nvSpPr>
            <p:spPr bwMode="auto">
              <a:xfrm>
                <a:off x="2925" y="3707"/>
                <a:ext cx="1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L</a:t>
                </a:r>
                <a:r>
                  <a:rPr lang="en-US" altLang="en-US" sz="1600" i="1" baseline="-25000">
                    <a:solidFill>
                      <a:srgbClr val="000000"/>
                    </a:solidFill>
                    <a:latin typeface="Arial" panose="020B0604020202020204" pitchFamily="34" charset="0"/>
                  </a:rPr>
                  <a:t>E</a:t>
                </a:r>
                <a:endParaRPr lang="en-US" altLang="en-US" sz="2400">
                  <a:latin typeface="Times New Roman" panose="02020603050405020304" pitchFamily="18" charset="0"/>
                </a:endParaRPr>
              </a:p>
            </p:txBody>
          </p:sp>
        </p:grpSp>
      </p:grpSp>
      <p:sp>
        <p:nvSpPr>
          <p:cNvPr id="47116" name="Freeform 27"/>
          <p:cNvSpPr>
            <a:spLocks/>
          </p:cNvSpPr>
          <p:nvPr/>
        </p:nvSpPr>
        <p:spPr bwMode="auto">
          <a:xfrm>
            <a:off x="2882901" y="1235076"/>
            <a:ext cx="6740525" cy="4608513"/>
          </a:xfrm>
          <a:custGeom>
            <a:avLst/>
            <a:gdLst>
              <a:gd name="T0" fmla="*/ 0 w 4246"/>
              <a:gd name="T1" fmla="*/ 0 h 2903"/>
              <a:gd name="T2" fmla="*/ 0 w 4246"/>
              <a:gd name="T3" fmla="*/ 2147483646 h 2903"/>
              <a:gd name="T4" fmla="*/ 2147483646 w 4246"/>
              <a:gd name="T5" fmla="*/ 2147483646 h 2903"/>
              <a:gd name="T6" fmla="*/ 0 60000 65536"/>
              <a:gd name="T7" fmla="*/ 0 60000 65536"/>
              <a:gd name="T8" fmla="*/ 0 60000 65536"/>
              <a:gd name="T9" fmla="*/ 0 w 4246"/>
              <a:gd name="T10" fmla="*/ 0 h 2903"/>
              <a:gd name="T11" fmla="*/ 4246 w 4246"/>
              <a:gd name="T12" fmla="*/ 2903 h 2903"/>
            </a:gdLst>
            <a:ahLst/>
            <a:cxnLst>
              <a:cxn ang="T6">
                <a:pos x="T0" y="T1"/>
              </a:cxn>
              <a:cxn ang="T7">
                <a:pos x="T2" y="T3"/>
              </a:cxn>
              <a:cxn ang="T8">
                <a:pos x="T4" y="T5"/>
              </a:cxn>
            </a:cxnLst>
            <a:rect l="T9" t="T10" r="T11" b="T12"/>
            <a:pathLst>
              <a:path w="4246" h="2903">
                <a:moveTo>
                  <a:pt x="0" y="0"/>
                </a:moveTo>
                <a:lnTo>
                  <a:pt x="0" y="2903"/>
                </a:lnTo>
                <a:lnTo>
                  <a:pt x="4246" y="290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 name="Group 28"/>
          <p:cNvGrpSpPr>
            <a:grpSpLocks/>
          </p:cNvGrpSpPr>
          <p:nvPr/>
        </p:nvGrpSpPr>
        <p:grpSpPr bwMode="auto">
          <a:xfrm>
            <a:off x="1905000" y="2514600"/>
            <a:ext cx="6343650" cy="584200"/>
            <a:chOff x="240" y="1584"/>
            <a:chExt cx="3996" cy="368"/>
          </a:xfrm>
        </p:grpSpPr>
        <p:sp>
          <p:nvSpPr>
            <p:cNvPr id="47128" name="Line 29"/>
            <p:cNvSpPr>
              <a:spLocks noChangeShapeType="1"/>
            </p:cNvSpPr>
            <p:nvPr/>
          </p:nvSpPr>
          <p:spPr bwMode="auto">
            <a:xfrm>
              <a:off x="856" y="1694"/>
              <a:ext cx="3380" cy="1"/>
            </a:xfrm>
            <a:prstGeom prst="line">
              <a:avLst/>
            </a:prstGeom>
            <a:noFill/>
            <a:ln w="57150">
              <a:solidFill>
                <a:srgbClr val="C741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Text Box 30"/>
            <p:cNvSpPr txBox="1">
              <a:spLocks noChangeArrowheads="1"/>
            </p:cNvSpPr>
            <p:nvPr/>
          </p:nvSpPr>
          <p:spPr bwMode="auto">
            <a:xfrm>
              <a:off x="240" y="1584"/>
              <a:ext cx="6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Minimum wage</a:t>
              </a:r>
            </a:p>
          </p:txBody>
        </p:sp>
      </p:grpSp>
      <p:grpSp>
        <p:nvGrpSpPr>
          <p:cNvPr id="8" name="Group 31"/>
          <p:cNvGrpSpPr>
            <a:grpSpLocks/>
          </p:cNvGrpSpPr>
          <p:nvPr/>
        </p:nvGrpSpPr>
        <p:grpSpPr bwMode="auto">
          <a:xfrm>
            <a:off x="5027613" y="2630488"/>
            <a:ext cx="214312" cy="3498850"/>
            <a:chOff x="2207" y="1657"/>
            <a:chExt cx="135" cy="2204"/>
          </a:xfrm>
        </p:grpSpPr>
        <p:sp>
          <p:nvSpPr>
            <p:cNvPr id="47125" name="Line 32"/>
            <p:cNvSpPr>
              <a:spLocks noChangeShapeType="1"/>
            </p:cNvSpPr>
            <p:nvPr/>
          </p:nvSpPr>
          <p:spPr bwMode="auto">
            <a:xfrm flipV="1">
              <a:off x="2251" y="1694"/>
              <a:ext cx="1" cy="19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26" name="Oval 33"/>
            <p:cNvSpPr>
              <a:spLocks noChangeArrowheads="1"/>
            </p:cNvSpPr>
            <p:nvPr/>
          </p:nvSpPr>
          <p:spPr bwMode="auto">
            <a:xfrm>
              <a:off x="2215" y="1657"/>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7127" name="Rectangle 34"/>
            <p:cNvSpPr>
              <a:spLocks noChangeArrowheads="1"/>
            </p:cNvSpPr>
            <p:nvPr/>
          </p:nvSpPr>
          <p:spPr bwMode="auto">
            <a:xfrm>
              <a:off x="2207" y="3707"/>
              <a:ext cx="13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L</a:t>
              </a:r>
              <a:r>
                <a:rPr lang="en-US" altLang="en-US" sz="1600" i="1" baseline="-25000">
                  <a:solidFill>
                    <a:srgbClr val="000000"/>
                  </a:solidFill>
                  <a:latin typeface="Arial" panose="020B0604020202020204" pitchFamily="34" charset="0"/>
                </a:rPr>
                <a:t>D</a:t>
              </a:r>
              <a:endParaRPr lang="en-US" altLang="en-US" sz="2400">
                <a:latin typeface="Times New Roman" panose="02020603050405020304" pitchFamily="18" charset="0"/>
              </a:endParaRPr>
            </a:p>
          </p:txBody>
        </p:sp>
      </p:grpSp>
      <p:grpSp>
        <p:nvGrpSpPr>
          <p:cNvPr id="9" name="Group 35"/>
          <p:cNvGrpSpPr>
            <a:grpSpLocks/>
          </p:cNvGrpSpPr>
          <p:nvPr/>
        </p:nvGrpSpPr>
        <p:grpSpPr bwMode="auto">
          <a:xfrm>
            <a:off x="7307264" y="2630488"/>
            <a:ext cx="206375" cy="3498850"/>
            <a:chOff x="3643" y="1657"/>
            <a:chExt cx="130" cy="2204"/>
          </a:xfrm>
        </p:grpSpPr>
        <p:sp>
          <p:nvSpPr>
            <p:cNvPr id="47122" name="Line 36"/>
            <p:cNvSpPr>
              <a:spLocks noChangeShapeType="1"/>
            </p:cNvSpPr>
            <p:nvPr/>
          </p:nvSpPr>
          <p:spPr bwMode="auto">
            <a:xfrm flipV="1">
              <a:off x="3695" y="1694"/>
              <a:ext cx="1" cy="19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23" name="Oval 37"/>
            <p:cNvSpPr>
              <a:spLocks noChangeArrowheads="1"/>
            </p:cNvSpPr>
            <p:nvPr/>
          </p:nvSpPr>
          <p:spPr bwMode="auto">
            <a:xfrm>
              <a:off x="3659" y="1657"/>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7124" name="Rectangle 38"/>
            <p:cNvSpPr>
              <a:spLocks noChangeArrowheads="1"/>
            </p:cNvSpPr>
            <p:nvPr/>
          </p:nvSpPr>
          <p:spPr bwMode="auto">
            <a:xfrm>
              <a:off x="3643" y="3707"/>
              <a:ext cx="1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L</a:t>
              </a:r>
              <a:r>
                <a:rPr lang="en-US" altLang="en-US" sz="1600" i="1" baseline="-25000">
                  <a:solidFill>
                    <a:srgbClr val="000000"/>
                  </a:solidFill>
                  <a:latin typeface="Arial" panose="020B0604020202020204" pitchFamily="34" charset="0"/>
                </a:rPr>
                <a:t>S</a:t>
              </a:r>
              <a:endParaRPr lang="en-US" altLang="en-US" sz="2400">
                <a:latin typeface="Times New Roman" panose="02020603050405020304" pitchFamily="18" charset="0"/>
              </a:endParaRPr>
            </a:p>
          </p:txBody>
        </p:sp>
      </p:grpSp>
      <p:sp>
        <p:nvSpPr>
          <p:cNvPr id="47120"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7121" name="Slide Number Placehold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32E48D5F-F816-4C1B-A6C1-8578B34CFA42}" type="slidenum">
              <a:rPr lang="en-US" altLang="en-US" sz="1400">
                <a:latin typeface="Arial Unicode MS" pitchFamily="34" charset="-128"/>
              </a:rPr>
              <a:pPr>
                <a:spcBef>
                  <a:spcPct val="0"/>
                </a:spcBef>
                <a:buFontTx/>
                <a:buNone/>
              </a:pPr>
              <a:t>52</a:t>
            </a:fld>
            <a:endParaRPr lang="en-US" altLang="en-US" sz="1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FYI: Who Earns the Minimum Wage?</a:t>
            </a:r>
          </a:p>
        </p:txBody>
      </p:sp>
      <p:sp>
        <p:nvSpPr>
          <p:cNvPr id="48131" name="Content Placeholder 2"/>
          <p:cNvSpPr>
            <a:spLocks noGrp="1"/>
          </p:cNvSpPr>
          <p:nvPr>
            <p:ph idx="1"/>
          </p:nvPr>
        </p:nvSpPr>
        <p:spPr/>
        <p:txBody>
          <a:bodyPr/>
          <a:lstStyle/>
          <a:p>
            <a:r>
              <a:rPr lang="en-US" altLang="en-US" dirty="0" smtClean="0"/>
              <a:t>In 2009, of those workers paid an hourly rate, 4% of men and 6% of women reported wages at or below the prevailing federal minimum wage</a:t>
            </a:r>
          </a:p>
          <a:p>
            <a:pPr lvl="1"/>
            <a:r>
              <a:rPr lang="en-US" altLang="en-US" dirty="0" smtClean="0"/>
              <a:t>Reported wages can be below the minimum wage because (</a:t>
            </a:r>
            <a:r>
              <a:rPr lang="en-US" altLang="en-US" dirty="0" err="1" smtClean="0"/>
              <a:t>i</a:t>
            </a:r>
            <a:r>
              <a:rPr lang="en-US" altLang="en-US" dirty="0" smtClean="0"/>
              <a:t>) some workers are not covered by the law, (ii) enforcement is imperfect, and (iii) some workers round down the wages they report</a:t>
            </a:r>
          </a:p>
        </p:txBody>
      </p:sp>
      <p:sp>
        <p:nvSpPr>
          <p:cNvPr id="48132" name="Footer Placeholder 3"/>
          <p:cNvSpPr>
            <a:spLocks noGrp="1"/>
          </p:cNvSpPr>
          <p:nvPr>
            <p:ph type="ftr" sz="quarter" idx="10"/>
          </p:nvPr>
        </p:nvSpPr>
        <p:spPr>
          <a:xfrm>
            <a:off x="1981200" y="6248401"/>
            <a:ext cx="1981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81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E849B6CB-6719-4461-8F08-436101376BFE}" type="slidenum">
              <a:rPr lang="en-US" altLang="en-US" sz="1400">
                <a:latin typeface="Arial Unicode MS" pitchFamily="34" charset="-128"/>
              </a:rPr>
              <a:pPr>
                <a:spcBef>
                  <a:spcPct val="0"/>
                </a:spcBef>
                <a:buFontTx/>
                <a:buNone/>
              </a:pPr>
              <a:t>53</a:t>
            </a:fld>
            <a:endParaRPr lang="en-US" altLang="en-US" sz="1400">
              <a:latin typeface="Arial Unicode MS" pitchFamily="34" charset="-128"/>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FYI: Who Earns the Minimum Wage?</a:t>
            </a:r>
          </a:p>
        </p:txBody>
      </p:sp>
      <p:sp>
        <p:nvSpPr>
          <p:cNvPr id="49155" name="Content Placeholder 2"/>
          <p:cNvSpPr>
            <a:spLocks noGrp="1"/>
          </p:cNvSpPr>
          <p:nvPr>
            <p:ph idx="1"/>
          </p:nvPr>
        </p:nvSpPr>
        <p:spPr/>
        <p:txBody>
          <a:bodyPr/>
          <a:lstStyle/>
          <a:p>
            <a:r>
              <a:rPr lang="en-US" altLang="en-US" dirty="0" smtClean="0"/>
              <a:t>Minimum-wage workers tend to be young</a:t>
            </a:r>
          </a:p>
          <a:p>
            <a:pPr lvl="1"/>
            <a:r>
              <a:rPr lang="en-US" altLang="en-US" dirty="0" smtClean="0"/>
              <a:t>About half of all workers earning the minimum wage or less were under age 25, and about one-fourth were age 16-19.</a:t>
            </a:r>
          </a:p>
          <a:p>
            <a:pPr lvl="1"/>
            <a:r>
              <a:rPr lang="en-US" altLang="en-US" dirty="0" smtClean="0"/>
              <a:t>Among employed teenagers, 19% earned the minimum wage or less, compared with 3% or workers age 25 and older</a:t>
            </a:r>
          </a:p>
        </p:txBody>
      </p:sp>
      <p:sp>
        <p:nvSpPr>
          <p:cNvPr id="49156" name="Footer Placeholder 3"/>
          <p:cNvSpPr>
            <a:spLocks noGrp="1"/>
          </p:cNvSpPr>
          <p:nvPr>
            <p:ph type="ftr" sz="quarter" idx="10"/>
          </p:nvPr>
        </p:nvSpPr>
        <p:spPr>
          <a:xfrm>
            <a:off x="1981200" y="6248401"/>
            <a:ext cx="1981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491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DCE70F9F-C401-49FE-A1E1-B2E38DBB2780}" type="slidenum">
              <a:rPr lang="en-US" altLang="en-US" sz="1400">
                <a:latin typeface="Arial Unicode MS" pitchFamily="34" charset="-128"/>
              </a:rPr>
              <a:pPr>
                <a:spcBef>
                  <a:spcPct val="0"/>
                </a:spcBef>
                <a:buFontTx/>
                <a:buNone/>
              </a:pPr>
              <a:t>54</a:t>
            </a:fld>
            <a:endParaRPr lang="en-US" altLang="en-US" sz="1400">
              <a:latin typeface="Arial Unicode MS" pitchFamily="34" charset="-128"/>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FYI: Who Earns the Minimum Wage?</a:t>
            </a:r>
          </a:p>
        </p:txBody>
      </p:sp>
      <p:sp>
        <p:nvSpPr>
          <p:cNvPr id="50179" name="Content Placeholder 2"/>
          <p:cNvSpPr>
            <a:spLocks noGrp="1"/>
          </p:cNvSpPr>
          <p:nvPr>
            <p:ph idx="1"/>
          </p:nvPr>
        </p:nvSpPr>
        <p:spPr/>
        <p:txBody>
          <a:bodyPr/>
          <a:lstStyle/>
          <a:p>
            <a:r>
              <a:rPr lang="en-US" altLang="en-US" dirty="0" smtClean="0"/>
              <a:t>Minimum-wage workers tend to be less educated</a:t>
            </a:r>
          </a:p>
          <a:p>
            <a:pPr lvl="1"/>
            <a:r>
              <a:rPr lang="en-US" altLang="en-US" dirty="0" smtClean="0"/>
              <a:t>Among workers paid by the hour and age 16 and older, about 10% of those without a high school diploma earned the minimum wage or less, compared with about 4% of those with a high school diploma (but no college), and about 3% of those with a college degree</a:t>
            </a:r>
          </a:p>
        </p:txBody>
      </p:sp>
      <p:sp>
        <p:nvSpPr>
          <p:cNvPr id="50180" name="Footer Placeholder 3"/>
          <p:cNvSpPr>
            <a:spLocks noGrp="1"/>
          </p:cNvSpPr>
          <p:nvPr>
            <p:ph type="ftr" sz="quarter" idx="10"/>
          </p:nvPr>
        </p:nvSpPr>
        <p:spPr>
          <a:xfrm>
            <a:off x="1981200" y="6248401"/>
            <a:ext cx="1981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01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10E73623-B1BA-4EE1-AE23-2B6B2D1954D3}" type="slidenum">
              <a:rPr lang="en-US" altLang="en-US" sz="1400">
                <a:latin typeface="Arial Unicode MS" pitchFamily="34" charset="-128"/>
              </a:rPr>
              <a:pPr>
                <a:spcBef>
                  <a:spcPct val="0"/>
                </a:spcBef>
                <a:buFontTx/>
                <a:buNone/>
              </a:pPr>
              <a:t>55</a:t>
            </a:fld>
            <a:endParaRPr lang="en-US" altLang="en-US" sz="1400">
              <a:latin typeface="Arial Unicode MS" pitchFamily="34" charset="-128"/>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FYI: Who Earns the Minimum Wage?</a:t>
            </a:r>
          </a:p>
        </p:txBody>
      </p:sp>
      <p:sp>
        <p:nvSpPr>
          <p:cNvPr id="51203" name="Content Placeholder 2"/>
          <p:cNvSpPr>
            <a:spLocks noGrp="1"/>
          </p:cNvSpPr>
          <p:nvPr>
            <p:ph idx="1"/>
          </p:nvPr>
        </p:nvSpPr>
        <p:spPr/>
        <p:txBody>
          <a:bodyPr/>
          <a:lstStyle/>
          <a:p>
            <a:r>
              <a:rPr lang="en-US" altLang="en-US" dirty="0" smtClean="0"/>
              <a:t>Minimum-wage workers are more likely to be working part time.</a:t>
            </a:r>
          </a:p>
          <a:p>
            <a:pPr lvl="1"/>
            <a:r>
              <a:rPr lang="en-US" altLang="en-US" dirty="0" smtClean="0"/>
              <a:t>Among part-time workers (those who usually work less than 35 hours per week), 11% earned the minimum wage or less, compared to 2% of full-time workers</a:t>
            </a:r>
          </a:p>
        </p:txBody>
      </p:sp>
      <p:sp>
        <p:nvSpPr>
          <p:cNvPr id="51204" name="Footer Placeholder 3"/>
          <p:cNvSpPr>
            <a:spLocks noGrp="1"/>
          </p:cNvSpPr>
          <p:nvPr>
            <p:ph type="ftr" sz="quarter" idx="10"/>
          </p:nvPr>
        </p:nvSpPr>
        <p:spPr>
          <a:xfrm>
            <a:off x="1981200" y="6248401"/>
            <a:ext cx="1981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12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BBC2CA6A-E566-4BCE-8057-9BAE6B4DC556}" type="slidenum">
              <a:rPr lang="en-US" altLang="en-US" sz="1400">
                <a:latin typeface="Arial Unicode MS" pitchFamily="34" charset="-128"/>
              </a:rPr>
              <a:pPr>
                <a:spcBef>
                  <a:spcPct val="0"/>
                </a:spcBef>
                <a:buFontTx/>
                <a:buNone/>
              </a:pPr>
              <a:t>56</a:t>
            </a:fld>
            <a:endParaRPr lang="en-US" altLang="en-US" sz="1400">
              <a:latin typeface="Arial Unicode MS" pitchFamily="34" charset="-128"/>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FYI: Who Earns the Minimum Wage?</a:t>
            </a:r>
          </a:p>
        </p:txBody>
      </p:sp>
      <p:sp>
        <p:nvSpPr>
          <p:cNvPr id="52227" name="Content Placeholder 2"/>
          <p:cNvSpPr>
            <a:spLocks noGrp="1"/>
          </p:cNvSpPr>
          <p:nvPr>
            <p:ph idx="1"/>
          </p:nvPr>
        </p:nvSpPr>
        <p:spPr/>
        <p:txBody>
          <a:bodyPr/>
          <a:lstStyle/>
          <a:p>
            <a:r>
              <a:rPr lang="en-US" altLang="en-US" dirty="0" smtClean="0"/>
              <a:t>The leisure and hospitality industry had the highest proportion of workers earning the minimum wage or less (21%)</a:t>
            </a:r>
          </a:p>
          <a:p>
            <a:r>
              <a:rPr lang="en-US" altLang="en-US" dirty="0" smtClean="0"/>
              <a:t>About half of all workers earning the minimum wage or less were in this industry</a:t>
            </a:r>
          </a:p>
          <a:p>
            <a:r>
              <a:rPr lang="en-US" altLang="en-US" dirty="0" smtClean="0"/>
              <a:t>However, many of these workers earn tips in addition to their hourly wages</a:t>
            </a:r>
          </a:p>
        </p:txBody>
      </p:sp>
      <p:sp>
        <p:nvSpPr>
          <p:cNvPr id="52228" name="Footer Placeholder 3"/>
          <p:cNvSpPr>
            <a:spLocks noGrp="1"/>
          </p:cNvSpPr>
          <p:nvPr>
            <p:ph type="ftr" sz="quarter" idx="10"/>
          </p:nvPr>
        </p:nvSpPr>
        <p:spPr>
          <a:xfrm>
            <a:off x="1981200" y="6248401"/>
            <a:ext cx="1981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22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50977752-A457-4E79-804C-79AA68FCDC30}" type="slidenum">
              <a:rPr lang="en-US" altLang="en-US" sz="1400">
                <a:latin typeface="Arial Unicode MS" pitchFamily="34" charset="-128"/>
              </a:rPr>
              <a:pPr>
                <a:spcBef>
                  <a:spcPct val="0"/>
                </a:spcBef>
                <a:buFontTx/>
                <a:buNone/>
              </a:pPr>
              <a:t>57</a:t>
            </a:fld>
            <a:endParaRPr lang="en-US" altLang="en-US" sz="1400">
              <a:latin typeface="Arial Unicode MS" pitchFamily="34" charset="-128"/>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FYI: Who Earns the Minimum Wage?</a:t>
            </a:r>
          </a:p>
        </p:txBody>
      </p:sp>
      <p:sp>
        <p:nvSpPr>
          <p:cNvPr id="53251" name="Content Placeholder 2"/>
          <p:cNvSpPr>
            <a:spLocks noGrp="1"/>
          </p:cNvSpPr>
          <p:nvPr>
            <p:ph idx="1"/>
          </p:nvPr>
        </p:nvSpPr>
        <p:spPr/>
        <p:txBody>
          <a:bodyPr/>
          <a:lstStyle/>
          <a:p>
            <a:r>
              <a:rPr lang="en-US" altLang="en-US" dirty="0" smtClean="0"/>
              <a:t>The proportion of workers earning the minimum wage or less has fallen since 1979</a:t>
            </a:r>
          </a:p>
        </p:txBody>
      </p:sp>
      <p:sp>
        <p:nvSpPr>
          <p:cNvPr id="53252" name="Footer Placeholder 3"/>
          <p:cNvSpPr>
            <a:spLocks noGrp="1"/>
          </p:cNvSpPr>
          <p:nvPr>
            <p:ph type="ftr" sz="quarter" idx="10"/>
          </p:nvPr>
        </p:nvSpPr>
        <p:spPr>
          <a:xfrm>
            <a:off x="1981200" y="6248401"/>
            <a:ext cx="1981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32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3214FC7F-B964-4DC3-8F23-86A96E190598}" type="slidenum">
              <a:rPr lang="en-US" altLang="en-US" sz="1400">
                <a:latin typeface="Arial Unicode MS" pitchFamily="34" charset="-128"/>
              </a:rPr>
              <a:pPr>
                <a:spcBef>
                  <a:spcPct val="0"/>
                </a:spcBef>
                <a:buFontTx/>
                <a:buNone/>
              </a:pPr>
              <a:t>58</a:t>
            </a:fld>
            <a:endParaRPr lang="en-US" altLang="en-US" sz="1400">
              <a:latin typeface="Arial Unicode MS" pitchFamily="34" charset="-128"/>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UNIONS AND COLLECTIVE BARGAINING</a:t>
            </a:r>
            <a:endParaRPr lang="en-US" altLang="en-US" dirty="0" smtClean="0">
              <a:latin typeface="Tahoma" panose="020B0604030504040204" pitchFamily="34" charset="0"/>
            </a:endParaRPr>
          </a:p>
        </p:txBody>
      </p:sp>
      <p:sp>
        <p:nvSpPr>
          <p:cNvPr id="54275" name="Rectangle 3"/>
          <p:cNvSpPr>
            <a:spLocks noGrp="1" noChangeArrowheads="1"/>
          </p:cNvSpPr>
          <p:nvPr>
            <p:ph type="body" idx="1"/>
          </p:nvPr>
        </p:nvSpPr>
        <p:spPr/>
        <p:txBody>
          <a:bodyPr/>
          <a:lstStyle/>
          <a:p>
            <a:pPr>
              <a:buClr>
                <a:srgbClr val="000000"/>
              </a:buClr>
            </a:pPr>
            <a:r>
              <a:rPr lang="en-US" altLang="en-US" dirty="0" smtClean="0"/>
              <a:t>A </a:t>
            </a:r>
            <a:r>
              <a:rPr lang="en-US" altLang="en-US" i="1" dirty="0" smtClean="0">
                <a:solidFill>
                  <a:srgbClr val="25A9A6"/>
                </a:solidFill>
              </a:rPr>
              <a:t>union </a:t>
            </a:r>
            <a:r>
              <a:rPr lang="en-US" altLang="en-US" dirty="0" smtClean="0"/>
              <a:t>is a worker association that bargains with employers over wages and working conditions.  </a:t>
            </a:r>
          </a:p>
          <a:p>
            <a:r>
              <a:rPr lang="en-US" altLang="en-US" dirty="0" smtClean="0"/>
              <a:t>In the 1940s and 1950s, when unions were at their peak, about a third of the U.S. labor force was unionized.</a:t>
            </a:r>
          </a:p>
          <a:p>
            <a:r>
              <a:rPr lang="en-US" altLang="en-US" dirty="0" smtClean="0"/>
              <a:t>A union is a type of cartel attempting to exert its market power.</a:t>
            </a:r>
          </a:p>
        </p:txBody>
      </p:sp>
      <p:sp>
        <p:nvSpPr>
          <p:cNvPr id="5427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427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1B6A7E2B-5435-48F8-BFD1-60AAB3B05FFC}" type="slidenum">
              <a:rPr lang="en-US" altLang="en-US" sz="1400">
                <a:latin typeface="Arial Unicode MS" pitchFamily="34" charset="-128"/>
              </a:rPr>
              <a:pPr>
                <a:spcBef>
                  <a:spcPct val="0"/>
                </a:spcBef>
                <a:buFontTx/>
                <a:buNone/>
              </a:pPr>
              <a:t>59</a:t>
            </a:fld>
            <a:endParaRPr lang="en-US" altLang="en-US" sz="1400">
              <a:latin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normAutofit fontScale="47500" lnSpcReduction="20000"/>
          </a:bodyPr>
          <a:lstStyle/>
          <a:p>
            <a:r>
              <a:rPr lang="en-US" dirty="0">
                <a:solidFill>
                  <a:srgbClr val="FF0000"/>
                </a:solidFill>
              </a:rPr>
              <a:t>Unemployment rate: definition and calculation</a:t>
            </a:r>
          </a:p>
          <a:p>
            <a:r>
              <a:rPr lang="en-US" dirty="0">
                <a:solidFill>
                  <a:srgbClr val="FF0000"/>
                </a:solidFill>
              </a:rPr>
              <a:t>Labor Force Participation Rate: definition and calculation </a:t>
            </a:r>
          </a:p>
          <a:p>
            <a:r>
              <a:rPr lang="en-US" dirty="0">
                <a:solidFill>
                  <a:schemeClr val="bg1">
                    <a:lumMod val="65000"/>
                  </a:schemeClr>
                </a:solidFill>
              </a:rPr>
              <a:t>unemployment = </a:t>
            </a:r>
            <a:r>
              <a:rPr lang="en-US" dirty="0" smtClean="0">
                <a:solidFill>
                  <a:schemeClr val="bg1">
                    <a:lumMod val="65000"/>
                  </a:schemeClr>
                </a:solidFill>
              </a:rPr>
              <a:t>natural</a:t>
            </a:r>
            <a:r>
              <a:rPr lang="en-US" dirty="0">
                <a:solidFill>
                  <a:schemeClr val="bg1">
                    <a:lumMod val="65000"/>
                  </a:schemeClr>
                </a:solidFill>
              </a:rPr>
              <a:t> unemployment</a:t>
            </a:r>
            <a:r>
              <a:rPr lang="en-US" dirty="0" smtClean="0">
                <a:solidFill>
                  <a:schemeClr val="bg1">
                    <a:lumMod val="65000"/>
                  </a:schemeClr>
                </a:solidFill>
              </a:rPr>
              <a:t> </a:t>
            </a:r>
            <a:r>
              <a:rPr lang="en-US" dirty="0">
                <a:solidFill>
                  <a:schemeClr val="bg1">
                    <a:lumMod val="65000"/>
                  </a:schemeClr>
                </a:solidFill>
              </a:rPr>
              <a:t>+ </a:t>
            </a:r>
            <a:r>
              <a:rPr lang="en-US" dirty="0" smtClean="0">
                <a:solidFill>
                  <a:schemeClr val="bg1">
                    <a:lumMod val="65000"/>
                  </a:schemeClr>
                </a:solidFill>
              </a:rPr>
              <a:t>cyclical</a:t>
            </a:r>
            <a:r>
              <a:rPr lang="en-US" dirty="0">
                <a:solidFill>
                  <a:schemeClr val="bg1">
                    <a:lumMod val="65000"/>
                  </a:schemeClr>
                </a:solidFill>
              </a:rPr>
              <a:t> unemployment</a:t>
            </a:r>
            <a:r>
              <a:rPr lang="en-US" dirty="0" smtClean="0">
                <a:solidFill>
                  <a:schemeClr val="bg1">
                    <a:lumMod val="65000"/>
                  </a:schemeClr>
                </a:solidFill>
              </a:rPr>
              <a:t>; </a:t>
            </a:r>
            <a:endParaRPr lang="en-US" dirty="0">
              <a:solidFill>
                <a:schemeClr val="bg1">
                  <a:lumMod val="65000"/>
                </a:schemeClr>
              </a:solidFill>
            </a:endParaRPr>
          </a:p>
          <a:p>
            <a:r>
              <a:rPr lang="en-US" dirty="0">
                <a:solidFill>
                  <a:schemeClr val="bg1">
                    <a:lumMod val="65000"/>
                  </a:schemeClr>
                </a:solidFill>
              </a:rPr>
              <a:t>natural unemployment = </a:t>
            </a:r>
            <a:r>
              <a:rPr lang="en-US" dirty="0" smtClean="0">
                <a:solidFill>
                  <a:schemeClr val="bg1">
                    <a:lumMod val="65000"/>
                  </a:schemeClr>
                </a:solidFill>
              </a:rPr>
              <a:t>frictional</a:t>
            </a:r>
            <a:r>
              <a:rPr lang="en-US" dirty="0">
                <a:solidFill>
                  <a:schemeClr val="bg1">
                    <a:lumMod val="65000"/>
                  </a:schemeClr>
                </a:solidFill>
              </a:rPr>
              <a:t> unemployment</a:t>
            </a:r>
            <a:r>
              <a:rPr lang="en-US" dirty="0" smtClean="0">
                <a:solidFill>
                  <a:schemeClr val="bg1">
                    <a:lumMod val="65000"/>
                  </a:schemeClr>
                </a:solidFill>
              </a:rPr>
              <a:t> </a:t>
            </a:r>
            <a:r>
              <a:rPr lang="en-US" dirty="0">
                <a:solidFill>
                  <a:schemeClr val="bg1">
                    <a:lumMod val="65000"/>
                  </a:schemeClr>
                </a:solidFill>
              </a:rPr>
              <a:t>+ </a:t>
            </a:r>
            <a:r>
              <a:rPr lang="en-US" dirty="0" smtClean="0">
                <a:solidFill>
                  <a:schemeClr val="bg1">
                    <a:lumMod val="65000"/>
                  </a:schemeClr>
                </a:solidFill>
              </a:rPr>
              <a:t>structural </a:t>
            </a:r>
            <a:r>
              <a:rPr lang="en-US" dirty="0">
                <a:solidFill>
                  <a:schemeClr val="bg1">
                    <a:lumMod val="65000"/>
                  </a:schemeClr>
                </a:solidFill>
              </a:rPr>
              <a:t>unemployment</a:t>
            </a:r>
            <a:r>
              <a:rPr lang="en-US" dirty="0" smtClean="0">
                <a:solidFill>
                  <a:schemeClr val="bg1">
                    <a:lumMod val="65000"/>
                  </a:schemeClr>
                </a:solidFill>
              </a:rPr>
              <a:t>; </a:t>
            </a:r>
          </a:p>
          <a:p>
            <a:r>
              <a:rPr lang="en-US" dirty="0" smtClean="0">
                <a:solidFill>
                  <a:schemeClr val="bg1">
                    <a:lumMod val="65000"/>
                  </a:schemeClr>
                </a:solidFill>
              </a:rPr>
              <a:t>frictional </a:t>
            </a:r>
            <a:r>
              <a:rPr lang="en-US" dirty="0">
                <a:solidFill>
                  <a:schemeClr val="bg1">
                    <a:lumMod val="65000"/>
                  </a:schemeClr>
                </a:solidFill>
              </a:rPr>
              <a:t>unemployment</a:t>
            </a:r>
            <a:r>
              <a:rPr lang="en-US" dirty="0" smtClean="0">
                <a:solidFill>
                  <a:schemeClr val="bg1">
                    <a:lumMod val="65000"/>
                  </a:schemeClr>
                </a:solidFill>
              </a:rPr>
              <a:t> </a:t>
            </a:r>
            <a:r>
              <a:rPr lang="en-US" dirty="0">
                <a:solidFill>
                  <a:schemeClr val="bg1">
                    <a:lumMod val="65000"/>
                  </a:schemeClr>
                </a:solidFill>
              </a:rPr>
              <a:t>depends on: </a:t>
            </a:r>
          </a:p>
          <a:p>
            <a:pPr lvl="1"/>
            <a:r>
              <a:rPr lang="en-US" dirty="0">
                <a:solidFill>
                  <a:schemeClr val="bg1">
                    <a:lumMod val="65000"/>
                  </a:schemeClr>
                </a:solidFill>
              </a:rPr>
              <a:t>(a) stability of consumer </a:t>
            </a:r>
            <a:r>
              <a:rPr lang="en-US" dirty="0" smtClean="0">
                <a:solidFill>
                  <a:schemeClr val="bg1">
                    <a:lumMod val="65000"/>
                  </a:schemeClr>
                </a:solidFill>
              </a:rPr>
              <a:t>preferences</a:t>
            </a:r>
            <a:r>
              <a:rPr lang="en-US" dirty="0">
                <a:solidFill>
                  <a:schemeClr val="bg1">
                    <a:lumMod val="65000"/>
                  </a:schemeClr>
                </a:solidFill>
              </a:rPr>
              <a:t>, </a:t>
            </a:r>
          </a:p>
          <a:p>
            <a:pPr lvl="1"/>
            <a:r>
              <a:rPr lang="en-US" dirty="0">
                <a:solidFill>
                  <a:schemeClr val="bg1">
                    <a:lumMod val="65000"/>
                  </a:schemeClr>
                </a:solidFill>
              </a:rPr>
              <a:t>(b) stability of comparative advantage, </a:t>
            </a:r>
          </a:p>
          <a:p>
            <a:pPr lvl="1"/>
            <a:r>
              <a:rPr lang="en-US" dirty="0">
                <a:solidFill>
                  <a:schemeClr val="bg1">
                    <a:lumMod val="65000"/>
                  </a:schemeClr>
                </a:solidFill>
              </a:rPr>
              <a:t>(c) geographical clustering of industries, and </a:t>
            </a:r>
          </a:p>
          <a:p>
            <a:pPr lvl="1"/>
            <a:r>
              <a:rPr lang="en-US" dirty="0">
                <a:solidFill>
                  <a:schemeClr val="bg1">
                    <a:lumMod val="65000"/>
                  </a:schemeClr>
                </a:solidFill>
              </a:rPr>
              <a:t>(d) unemployment insurance. </a:t>
            </a:r>
          </a:p>
          <a:p>
            <a:pPr lvl="2"/>
            <a:r>
              <a:rPr lang="en-US" dirty="0">
                <a:solidFill>
                  <a:schemeClr val="bg1">
                    <a:lumMod val="65000"/>
                  </a:schemeClr>
                </a:solidFill>
              </a:rPr>
              <a:t>Unemployment</a:t>
            </a:r>
            <a:r>
              <a:rPr lang="en-US" dirty="0" smtClean="0">
                <a:solidFill>
                  <a:schemeClr val="bg1">
                    <a:lumMod val="65000"/>
                  </a:schemeClr>
                </a:solidFill>
              </a:rPr>
              <a:t> insurance: </a:t>
            </a:r>
          </a:p>
          <a:p>
            <a:pPr lvl="3"/>
            <a:r>
              <a:rPr lang="en-US" dirty="0" smtClean="0">
                <a:solidFill>
                  <a:schemeClr val="bg1">
                    <a:lumMod val="65000"/>
                  </a:schemeClr>
                </a:solidFill>
              </a:rPr>
              <a:t>can </a:t>
            </a:r>
            <a:r>
              <a:rPr lang="en-US" dirty="0">
                <a:solidFill>
                  <a:schemeClr val="bg1">
                    <a:lumMod val="65000"/>
                  </a:schemeClr>
                </a:solidFill>
              </a:rPr>
              <a:t>increase frictional</a:t>
            </a:r>
            <a:r>
              <a:rPr lang="en-US" dirty="0" smtClean="0">
                <a:solidFill>
                  <a:schemeClr val="bg1">
                    <a:lumMod val="65000"/>
                  </a:schemeClr>
                </a:solidFill>
              </a:rPr>
              <a:t> </a:t>
            </a:r>
            <a:r>
              <a:rPr lang="en-US" dirty="0">
                <a:solidFill>
                  <a:schemeClr val="bg1">
                    <a:lumMod val="65000"/>
                  </a:schemeClr>
                </a:solidFill>
              </a:rPr>
              <a:t>unemployment</a:t>
            </a:r>
            <a:r>
              <a:rPr lang="en-US" dirty="0" smtClean="0">
                <a:solidFill>
                  <a:schemeClr val="bg1">
                    <a:lumMod val="65000"/>
                  </a:schemeClr>
                </a:solidFill>
              </a:rPr>
              <a:t> </a:t>
            </a:r>
            <a:endParaRPr lang="en-US" dirty="0">
              <a:solidFill>
                <a:schemeClr val="bg1">
                  <a:lumMod val="65000"/>
                </a:schemeClr>
              </a:solidFill>
            </a:endParaRPr>
          </a:p>
          <a:p>
            <a:pPr lvl="3"/>
            <a:r>
              <a:rPr lang="en-US" dirty="0">
                <a:solidFill>
                  <a:schemeClr val="bg1">
                    <a:lumMod val="65000"/>
                  </a:schemeClr>
                </a:solidFill>
              </a:rPr>
              <a:t>but it can have benefits too; </a:t>
            </a:r>
          </a:p>
          <a:p>
            <a:r>
              <a:rPr lang="en-US" dirty="0">
                <a:solidFill>
                  <a:schemeClr val="bg1">
                    <a:lumMod val="65000"/>
                  </a:schemeClr>
                </a:solidFill>
              </a:rPr>
              <a:t>structural</a:t>
            </a:r>
            <a:r>
              <a:rPr lang="en-US" dirty="0" smtClean="0">
                <a:solidFill>
                  <a:schemeClr val="bg1">
                    <a:lumMod val="65000"/>
                  </a:schemeClr>
                </a:solidFill>
              </a:rPr>
              <a:t> </a:t>
            </a:r>
            <a:r>
              <a:rPr lang="en-US" dirty="0">
                <a:solidFill>
                  <a:schemeClr val="bg1">
                    <a:lumMod val="65000"/>
                  </a:schemeClr>
                </a:solidFill>
              </a:rPr>
              <a:t>Unemployment</a:t>
            </a:r>
            <a:r>
              <a:rPr lang="en-US" dirty="0" smtClean="0">
                <a:solidFill>
                  <a:schemeClr val="bg1">
                    <a:lumMod val="65000"/>
                  </a:schemeClr>
                </a:solidFill>
              </a:rPr>
              <a:t> </a:t>
            </a:r>
            <a:r>
              <a:rPr lang="en-US" dirty="0">
                <a:solidFill>
                  <a:schemeClr val="bg1">
                    <a:lumMod val="65000"/>
                  </a:schemeClr>
                </a:solidFill>
              </a:rPr>
              <a:t>depends on: </a:t>
            </a:r>
          </a:p>
          <a:p>
            <a:pPr lvl="1"/>
            <a:r>
              <a:rPr lang="en-US" dirty="0">
                <a:solidFill>
                  <a:schemeClr val="bg1">
                    <a:lumMod val="65000"/>
                  </a:schemeClr>
                </a:solidFill>
              </a:rPr>
              <a:t>(a) min wage laws, </a:t>
            </a:r>
          </a:p>
          <a:p>
            <a:pPr lvl="1"/>
            <a:r>
              <a:rPr lang="en-US" dirty="0">
                <a:solidFill>
                  <a:schemeClr val="bg1">
                    <a:lumMod val="65000"/>
                  </a:schemeClr>
                </a:solidFill>
              </a:rPr>
              <a:t>(b) unions, </a:t>
            </a:r>
          </a:p>
          <a:p>
            <a:pPr lvl="1"/>
            <a:r>
              <a:rPr lang="en-US" dirty="0">
                <a:solidFill>
                  <a:schemeClr val="bg1">
                    <a:lumMod val="65000"/>
                  </a:schemeClr>
                </a:solidFill>
              </a:rPr>
              <a:t>(c) efficiency wages. </a:t>
            </a:r>
          </a:p>
          <a:p>
            <a:pPr lvl="2"/>
            <a:r>
              <a:rPr lang="en-US" dirty="0">
                <a:solidFill>
                  <a:schemeClr val="bg1">
                    <a:lumMod val="65000"/>
                  </a:schemeClr>
                </a:solidFill>
              </a:rPr>
              <a:t>min wage laws: pro and con </a:t>
            </a:r>
          </a:p>
          <a:p>
            <a:pPr lvl="2"/>
            <a:r>
              <a:rPr lang="en-US" dirty="0">
                <a:solidFill>
                  <a:schemeClr val="bg1">
                    <a:lumMod val="65000"/>
                  </a:schemeClr>
                </a:solidFill>
              </a:rPr>
              <a:t>unions: pro and con</a:t>
            </a:r>
          </a:p>
          <a:p>
            <a:pPr lvl="3"/>
            <a:r>
              <a:rPr lang="en-US" dirty="0">
                <a:solidFill>
                  <a:schemeClr val="bg1">
                    <a:lumMod val="65000"/>
                  </a:schemeClr>
                </a:solidFill>
              </a:rPr>
              <a:t>Unions have shrunk in the US. </a:t>
            </a:r>
          </a:p>
          <a:p>
            <a:pPr lvl="2"/>
            <a:r>
              <a:rPr lang="en-US" dirty="0">
                <a:solidFill>
                  <a:schemeClr val="bg1">
                    <a:lumMod val="65000"/>
                  </a:schemeClr>
                </a:solidFill>
              </a:rPr>
              <a:t>Efficiency wages </a:t>
            </a:r>
            <a:r>
              <a:rPr lang="en-US" dirty="0" smtClean="0">
                <a:solidFill>
                  <a:schemeClr val="bg1">
                    <a:lumMod val="65000"/>
                  </a:schemeClr>
                </a:solidFill>
              </a:rPr>
              <a:t>paid by businesses </a:t>
            </a:r>
            <a:r>
              <a:rPr lang="en-US" dirty="0">
                <a:solidFill>
                  <a:schemeClr val="bg1">
                    <a:lumMod val="65000"/>
                  </a:schemeClr>
                </a:solidFill>
              </a:rPr>
              <a:t>to: </a:t>
            </a:r>
          </a:p>
          <a:p>
            <a:pPr lvl="3"/>
            <a:r>
              <a:rPr lang="en-US" dirty="0">
                <a:solidFill>
                  <a:schemeClr val="bg1">
                    <a:lumMod val="65000"/>
                  </a:schemeClr>
                </a:solidFill>
              </a:rPr>
              <a:t>increase worker effort</a:t>
            </a:r>
          </a:p>
          <a:p>
            <a:pPr lvl="3"/>
            <a:r>
              <a:rPr lang="en-US" dirty="0">
                <a:solidFill>
                  <a:schemeClr val="bg1">
                    <a:lumMod val="65000"/>
                  </a:schemeClr>
                </a:solidFill>
              </a:rPr>
              <a:t>increase worker productivity, and </a:t>
            </a:r>
          </a:p>
          <a:p>
            <a:pPr lvl="3"/>
            <a:r>
              <a:rPr lang="en-US" dirty="0">
                <a:solidFill>
                  <a:schemeClr val="bg1">
                    <a:lumMod val="65000"/>
                  </a:schemeClr>
                </a:solidFill>
              </a:rPr>
              <a:t>attract talent</a:t>
            </a:r>
            <a:r>
              <a:rPr lang="en-US" dirty="0" smtClean="0">
                <a:solidFill>
                  <a:schemeClr val="bg1">
                    <a:lumMod val="65000"/>
                  </a:schemeClr>
                </a:solidFill>
              </a:rPr>
              <a:t>.</a:t>
            </a:r>
            <a:endParaRPr lang="en-US" dirty="0">
              <a:solidFill>
                <a:schemeClr val="bg1">
                  <a:lumMod val="65000"/>
                </a:schemeClr>
              </a:solidFill>
            </a:endParaRPr>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6</a:t>
            </a:fld>
            <a:endParaRPr lang="en-US" altLang="en-US"/>
          </a:p>
        </p:txBody>
      </p:sp>
    </p:spTree>
    <p:extLst>
      <p:ext uri="{BB962C8B-B14F-4D97-AF65-F5344CB8AC3E}">
        <p14:creationId xmlns:p14="http://schemas.microsoft.com/office/powerpoint/2010/main" val="22306202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UNIONS AND COLLECTIVE BARGAINING</a:t>
            </a:r>
            <a:endParaRPr lang="en-US" altLang="en-US" dirty="0" smtClean="0">
              <a:latin typeface="Tahoma" panose="020B0604030504040204" pitchFamily="34" charset="0"/>
            </a:endParaRPr>
          </a:p>
        </p:txBody>
      </p:sp>
      <p:sp>
        <p:nvSpPr>
          <p:cNvPr id="55299" name="Rectangle 3"/>
          <p:cNvSpPr>
            <a:spLocks noGrp="1" noChangeArrowheads="1"/>
          </p:cNvSpPr>
          <p:nvPr>
            <p:ph type="body" idx="1"/>
          </p:nvPr>
        </p:nvSpPr>
        <p:spPr/>
        <p:txBody>
          <a:bodyPr/>
          <a:lstStyle/>
          <a:p>
            <a:pPr>
              <a:buClr>
                <a:srgbClr val="000000"/>
              </a:buClr>
            </a:pPr>
            <a:r>
              <a:rPr lang="en-US" altLang="en-US" dirty="0" smtClean="0"/>
              <a:t>The process by which unions and firms agree on the terms of employment is called </a:t>
            </a:r>
            <a:r>
              <a:rPr lang="en-US" altLang="en-US" i="1" dirty="0" smtClean="0">
                <a:solidFill>
                  <a:srgbClr val="25A9A6"/>
                </a:solidFill>
              </a:rPr>
              <a:t>collective bargaining.</a:t>
            </a:r>
          </a:p>
        </p:txBody>
      </p:sp>
      <p:sp>
        <p:nvSpPr>
          <p:cNvPr id="5530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530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D1544E6E-6F3D-4FE9-BCF9-96A5297768FF}" type="slidenum">
              <a:rPr lang="en-US" altLang="en-US" sz="1400">
                <a:latin typeface="Arial Unicode MS" pitchFamily="34" charset="-128"/>
              </a:rPr>
              <a:pPr>
                <a:spcBef>
                  <a:spcPct val="0"/>
                </a:spcBef>
                <a:buFontTx/>
                <a:buNone/>
              </a:pPr>
              <a:t>60</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UNIONS AND COLLECTIVE BARGAINING</a:t>
            </a:r>
            <a:endParaRPr lang="en-US" altLang="en-US" dirty="0" smtClean="0">
              <a:latin typeface="Tahoma" panose="020B0604030504040204" pitchFamily="34" charset="0"/>
            </a:endParaRPr>
          </a:p>
        </p:txBody>
      </p:sp>
      <p:sp>
        <p:nvSpPr>
          <p:cNvPr id="56323" name="Rectangle 3"/>
          <p:cNvSpPr>
            <a:spLocks noGrp="1" noChangeArrowheads="1"/>
          </p:cNvSpPr>
          <p:nvPr>
            <p:ph idx="1"/>
          </p:nvPr>
        </p:nvSpPr>
        <p:spPr/>
        <p:txBody>
          <a:bodyPr/>
          <a:lstStyle/>
          <a:p>
            <a:pPr>
              <a:buClr>
                <a:srgbClr val="000000"/>
              </a:buClr>
            </a:pPr>
            <a:r>
              <a:rPr lang="en-US" altLang="en-US" dirty="0" smtClean="0"/>
              <a:t>A </a:t>
            </a:r>
            <a:r>
              <a:rPr lang="en-US" altLang="en-US" i="1" dirty="0" smtClean="0">
                <a:solidFill>
                  <a:srgbClr val="25A9A6"/>
                </a:solidFill>
              </a:rPr>
              <a:t>strike </a:t>
            </a:r>
            <a:r>
              <a:rPr lang="en-US" altLang="en-US" dirty="0" smtClean="0"/>
              <a:t>will be organized if the union and the firm cannot reach an agreement.</a:t>
            </a:r>
          </a:p>
          <a:p>
            <a:r>
              <a:rPr lang="en-US" altLang="en-US" dirty="0" smtClean="0"/>
              <a:t>A strike refers to when the union organizes a withdrawal of labor from the firm.</a:t>
            </a:r>
          </a:p>
        </p:txBody>
      </p:sp>
      <p:sp>
        <p:nvSpPr>
          <p:cNvPr id="5632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632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5E9E3937-D324-411A-B316-C0DF2413ED00}" type="slidenum">
              <a:rPr lang="en-US" altLang="en-US" sz="1400">
                <a:latin typeface="Arial Unicode MS" pitchFamily="34" charset="-128"/>
              </a:rPr>
              <a:pPr>
                <a:spcBef>
                  <a:spcPct val="0"/>
                </a:spcBef>
                <a:buFontTx/>
                <a:buNone/>
              </a:pPr>
              <a:t>61</a:t>
            </a:fld>
            <a:endParaRPr lang="en-US" altLang="en-US" sz="1400">
              <a:latin typeface="Arial Unicode MS" pitchFamily="34" charset="-128"/>
            </a:endParaRPr>
          </a:p>
        </p:txBody>
      </p:sp>
      <p:pic>
        <p:nvPicPr>
          <p:cNvPr id="56324" name="Picture 4" descr="str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850" y="3200400"/>
            <a:ext cx="25717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UNIONS AND COLLECTIVE BARGAINING</a:t>
            </a:r>
            <a:endParaRPr lang="en-US" altLang="en-US" dirty="0" smtClean="0">
              <a:latin typeface="Tahoma" panose="020B0604030504040204" pitchFamily="34" charset="0"/>
            </a:endParaRPr>
          </a:p>
        </p:txBody>
      </p:sp>
      <p:sp>
        <p:nvSpPr>
          <p:cNvPr id="57347" name="Rectangle 3"/>
          <p:cNvSpPr>
            <a:spLocks noGrp="1" noChangeArrowheads="1"/>
          </p:cNvSpPr>
          <p:nvPr>
            <p:ph type="body" idx="1"/>
          </p:nvPr>
        </p:nvSpPr>
        <p:spPr/>
        <p:txBody>
          <a:bodyPr/>
          <a:lstStyle/>
          <a:p>
            <a:r>
              <a:rPr lang="en-US" altLang="en-US" dirty="0" smtClean="0"/>
              <a:t>A successful strike makes some workers better off and other workers worse off.</a:t>
            </a:r>
          </a:p>
          <a:p>
            <a:r>
              <a:rPr lang="en-US" altLang="en-US" dirty="0" smtClean="0"/>
              <a:t>Workers in unions (insiders) reap the benefits of collective bargaining, while workers not in the union (outsiders) bear some of the costs.</a:t>
            </a:r>
          </a:p>
        </p:txBody>
      </p:sp>
      <p:sp>
        <p:nvSpPr>
          <p:cNvPr id="5734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734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DBED3EC0-81B9-454B-B974-385D789C4FCC}" type="slidenum">
              <a:rPr lang="en-US" altLang="en-US" sz="1400">
                <a:latin typeface="Arial Unicode MS" pitchFamily="34" charset="-128"/>
              </a:rPr>
              <a:pPr>
                <a:spcBef>
                  <a:spcPct val="0"/>
                </a:spcBef>
                <a:buFontTx/>
                <a:buNone/>
              </a:pPr>
              <a:t>62</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UNIONS AND COLLECTIVE BARGAINING</a:t>
            </a:r>
            <a:endParaRPr lang="en-US" altLang="en-US" dirty="0" smtClean="0">
              <a:latin typeface="Tahoma" panose="020B0604030504040204" pitchFamily="34" charset="0"/>
            </a:endParaRPr>
          </a:p>
        </p:txBody>
      </p:sp>
      <p:sp>
        <p:nvSpPr>
          <p:cNvPr id="47107" name="Rectangle 3"/>
          <p:cNvSpPr>
            <a:spLocks noGrp="1" noChangeArrowheads="1"/>
          </p:cNvSpPr>
          <p:nvPr>
            <p:ph type="body" idx="1"/>
          </p:nvPr>
        </p:nvSpPr>
        <p:spPr/>
        <p:txBody>
          <a:bodyPr>
            <a:normAutofit fontScale="92500" lnSpcReduction="10000"/>
          </a:bodyPr>
          <a:lstStyle/>
          <a:p>
            <a:pPr>
              <a:defRPr/>
            </a:pPr>
            <a:r>
              <a:rPr lang="en-US" dirty="0" smtClean="0"/>
              <a:t>By acting as a cartel with ability to strike or otherwise impose high costs on employers, unions usually achieve above-equilibrium wages for their members.</a:t>
            </a:r>
          </a:p>
          <a:p>
            <a:pPr>
              <a:defRPr/>
            </a:pPr>
            <a:r>
              <a:rPr lang="en-US" dirty="0" smtClean="0"/>
              <a:t>Union workers earn 10 to 20 percent more than nonunion workers.</a:t>
            </a:r>
          </a:p>
          <a:p>
            <a:pPr>
              <a:defRPr/>
            </a:pPr>
            <a:r>
              <a:rPr lang="en-US" dirty="0" smtClean="0"/>
              <a:t>Their fringe benefits are typically worth two to four times as much.</a:t>
            </a:r>
          </a:p>
          <a:p>
            <a:pPr>
              <a:defRPr/>
            </a:pPr>
            <a:r>
              <a:rPr lang="en-US" dirty="0" smtClean="0"/>
              <a:t>The financial advantage is even greater for workers with little formal education and training and for women, blacks, and Hispanic workers.</a:t>
            </a:r>
          </a:p>
          <a:p>
            <a:pPr>
              <a:defRPr/>
            </a:pPr>
            <a:r>
              <a:rPr lang="en-US" dirty="0" smtClean="0"/>
              <a:t>More than 85 percent of union members have health insurance, compared with 57 percent of non-union workers.</a:t>
            </a:r>
          </a:p>
        </p:txBody>
      </p:sp>
      <p:sp>
        <p:nvSpPr>
          <p:cNvPr id="5837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837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0229EC0C-C94D-4127-B95F-88B10108456B}" type="slidenum">
              <a:rPr lang="en-US" altLang="en-US" sz="1400">
                <a:latin typeface="Arial Unicode MS" pitchFamily="34" charset="-128"/>
              </a:rPr>
              <a:pPr>
                <a:spcBef>
                  <a:spcPct val="0"/>
                </a:spcBef>
                <a:buFontTx/>
                <a:buNone/>
              </a:pPr>
              <a:t>63</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a:r>
              <a:rPr lang="en-US" altLang="en-US" sz="3200" dirty="0"/>
              <a:t>Are Unions Good or Bad for the Economy?</a:t>
            </a:r>
          </a:p>
        </p:txBody>
      </p:sp>
      <p:sp>
        <p:nvSpPr>
          <p:cNvPr id="59395" name="Rectangle 3"/>
          <p:cNvSpPr>
            <a:spLocks noGrp="1" noChangeArrowheads="1"/>
          </p:cNvSpPr>
          <p:nvPr>
            <p:ph type="body" idx="1"/>
          </p:nvPr>
        </p:nvSpPr>
        <p:spPr/>
        <p:txBody>
          <a:bodyPr/>
          <a:lstStyle/>
          <a:p>
            <a:r>
              <a:rPr lang="en-US" altLang="en-US" dirty="0" smtClean="0"/>
              <a:t>Critics argue that unions cause the allocation of labor to be inefficient and inequitable.</a:t>
            </a:r>
          </a:p>
          <a:p>
            <a:pPr lvl="1"/>
            <a:r>
              <a:rPr lang="en-US" altLang="en-US" dirty="0" smtClean="0"/>
              <a:t>Wages above the competitive level reduce the quantity of labor demanded and cause unemployment.</a:t>
            </a:r>
          </a:p>
          <a:p>
            <a:pPr lvl="1"/>
            <a:r>
              <a:rPr lang="en-US" altLang="en-US" dirty="0" smtClean="0"/>
              <a:t>Some workers benefit at the expense of other workers.</a:t>
            </a:r>
          </a:p>
        </p:txBody>
      </p:sp>
      <p:sp>
        <p:nvSpPr>
          <p:cNvPr id="5939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5939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C07B447F-CB0C-42F6-8DCA-1FC8FBE35C22}" type="slidenum">
              <a:rPr lang="en-US" altLang="en-US" sz="1400">
                <a:latin typeface="Arial Unicode MS" pitchFamily="34" charset="-128"/>
              </a:rPr>
              <a:pPr>
                <a:spcBef>
                  <a:spcPct val="0"/>
                </a:spcBef>
                <a:buFontTx/>
                <a:buNone/>
              </a:pPr>
              <a:t>64</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a:r>
              <a:rPr lang="en-US" altLang="en-US" sz="3200" dirty="0"/>
              <a:t>Are Unions Good or Bad for the Economy?</a:t>
            </a:r>
          </a:p>
        </p:txBody>
      </p:sp>
      <p:sp>
        <p:nvSpPr>
          <p:cNvPr id="60419" name="Rectangle 3"/>
          <p:cNvSpPr>
            <a:spLocks noGrp="1" noChangeArrowheads="1"/>
          </p:cNvSpPr>
          <p:nvPr>
            <p:ph type="body" idx="1"/>
          </p:nvPr>
        </p:nvSpPr>
        <p:spPr/>
        <p:txBody>
          <a:bodyPr/>
          <a:lstStyle/>
          <a:p>
            <a:r>
              <a:rPr lang="en-US" altLang="en-US" dirty="0" smtClean="0"/>
              <a:t>Advocates of unions contend that unions are a necessary antidote to the market power of firms that hire workers.</a:t>
            </a:r>
          </a:p>
          <a:p>
            <a:r>
              <a:rPr lang="en-US" altLang="en-US" dirty="0" smtClean="0"/>
              <a:t>They claim that unions are important for helping firms respond efficiently to workers’ concerns.</a:t>
            </a:r>
          </a:p>
        </p:txBody>
      </p:sp>
      <p:sp>
        <p:nvSpPr>
          <p:cNvPr id="6042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042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E6E1AB33-41C2-4955-81C0-1AE47AE25236}" type="slidenum">
              <a:rPr lang="en-US" altLang="en-US" sz="1400">
                <a:latin typeface="Arial Unicode MS" pitchFamily="34" charset="-128"/>
              </a:rPr>
              <a:pPr>
                <a:spcBef>
                  <a:spcPct val="0"/>
                </a:spcBef>
                <a:buFontTx/>
                <a:buNone/>
              </a:pPr>
              <a:t>65</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THE THEORY OF EFFICIENCY WAGES</a:t>
            </a:r>
            <a:endParaRPr lang="en-US" altLang="en-US" dirty="0" smtClean="0">
              <a:latin typeface="Tahoma" panose="020B0604030504040204" pitchFamily="34" charset="0"/>
            </a:endParaRPr>
          </a:p>
        </p:txBody>
      </p:sp>
      <p:sp>
        <p:nvSpPr>
          <p:cNvPr id="61443" name="Rectangle 3"/>
          <p:cNvSpPr>
            <a:spLocks noGrp="1" noChangeArrowheads="1"/>
          </p:cNvSpPr>
          <p:nvPr>
            <p:ph type="body" idx="1"/>
          </p:nvPr>
        </p:nvSpPr>
        <p:spPr/>
        <p:txBody>
          <a:bodyPr/>
          <a:lstStyle/>
          <a:p>
            <a:pPr>
              <a:buClr>
                <a:srgbClr val="000000"/>
              </a:buClr>
            </a:pPr>
            <a:r>
              <a:rPr lang="en-US" altLang="en-US" i="1" dirty="0" smtClean="0">
                <a:solidFill>
                  <a:srgbClr val="25A9A6"/>
                </a:solidFill>
              </a:rPr>
              <a:t>Efficiency wages </a:t>
            </a:r>
            <a:r>
              <a:rPr lang="en-US" altLang="en-US" dirty="0" smtClean="0"/>
              <a:t>are above-equilibrium wages paid by firms in order to increase worker productivity. </a:t>
            </a:r>
          </a:p>
          <a:p>
            <a:r>
              <a:rPr lang="en-US" altLang="en-US" dirty="0" smtClean="0"/>
              <a:t>The theory of efficiency wages states that firms operate more efficiently if wages are above the equilibrium level.</a:t>
            </a:r>
          </a:p>
        </p:txBody>
      </p:sp>
      <p:sp>
        <p:nvSpPr>
          <p:cNvPr id="6144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144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5AB711CE-D841-4DD3-87FB-4CE208A532CE}" type="slidenum">
              <a:rPr lang="en-US" altLang="en-US" sz="1400">
                <a:latin typeface="Arial Unicode MS" pitchFamily="34" charset="-128"/>
              </a:rPr>
              <a:pPr>
                <a:spcBef>
                  <a:spcPct val="0"/>
                </a:spcBef>
                <a:buFontTx/>
                <a:buNone/>
              </a:pPr>
              <a:t>66</a:t>
            </a:fld>
            <a:endParaRPr lang="en-US" altLang="en-US" sz="1400">
              <a:latin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THE THEORY OF EFFICIENCY WAGES</a:t>
            </a:r>
            <a:endParaRPr lang="en-US" altLang="en-US" dirty="0" smtClean="0">
              <a:latin typeface="Tahoma" panose="020B0604030504040204" pitchFamily="34" charset="0"/>
            </a:endParaRPr>
          </a:p>
        </p:txBody>
      </p:sp>
      <p:sp>
        <p:nvSpPr>
          <p:cNvPr id="62467" name="Rectangle 3"/>
          <p:cNvSpPr>
            <a:spLocks noGrp="1" noChangeArrowheads="1"/>
          </p:cNvSpPr>
          <p:nvPr>
            <p:ph type="body" idx="1"/>
          </p:nvPr>
        </p:nvSpPr>
        <p:spPr/>
        <p:txBody>
          <a:bodyPr/>
          <a:lstStyle/>
          <a:p>
            <a:r>
              <a:rPr lang="en-US" altLang="en-US" dirty="0" smtClean="0"/>
              <a:t>A firm may prefer higher-than-equilibrium wages for the following reasons:</a:t>
            </a:r>
          </a:p>
          <a:p>
            <a:pPr lvl="1"/>
            <a:r>
              <a:rPr lang="en-US" altLang="en-US" dirty="0" smtClean="0"/>
              <a:t>Worker Health: Better paid workers eat a better diet and thus are more productive.</a:t>
            </a:r>
          </a:p>
          <a:p>
            <a:pPr lvl="1"/>
            <a:r>
              <a:rPr lang="en-US" altLang="en-US" dirty="0" smtClean="0"/>
              <a:t>Worker Turnover: A higher paid worker is less likely to look for another job.</a:t>
            </a:r>
          </a:p>
          <a:p>
            <a:pPr lvl="1"/>
            <a:r>
              <a:rPr lang="en-US" altLang="en-US" dirty="0" smtClean="0"/>
              <a:t>Worker Effort: Higher wages motivate workers to put forward their best effort.</a:t>
            </a:r>
          </a:p>
          <a:p>
            <a:pPr lvl="1"/>
            <a:r>
              <a:rPr lang="en-US" altLang="en-US" dirty="0" smtClean="0"/>
              <a:t>Worker Quality: Higher wages attract a better pool of workers to apply for jobs.</a:t>
            </a:r>
          </a:p>
        </p:txBody>
      </p:sp>
      <p:sp>
        <p:nvSpPr>
          <p:cNvPr id="6246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246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B0ACD5AC-3EE2-4BE4-BCB3-538AAEA71101}" type="slidenum">
              <a:rPr lang="en-US" altLang="en-US" sz="1400">
                <a:latin typeface="Arial Unicode MS" pitchFamily="34" charset="-128"/>
              </a:rPr>
              <a:pPr>
                <a:spcBef>
                  <a:spcPct val="0"/>
                </a:spcBef>
                <a:buFontTx/>
                <a:buNone/>
              </a:pPr>
              <a:t>67</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r>
              <a:rPr lang="en-US" altLang="en-US" dirty="0" smtClean="0"/>
              <a:t>Henry Ford’s experiment</a:t>
            </a:r>
          </a:p>
        </p:txBody>
      </p:sp>
      <p:sp>
        <p:nvSpPr>
          <p:cNvPr id="63493" name="Rectangle 3"/>
          <p:cNvSpPr>
            <a:spLocks noGrp="1" noChangeArrowheads="1"/>
          </p:cNvSpPr>
          <p:nvPr>
            <p:ph idx="1"/>
          </p:nvPr>
        </p:nvSpPr>
        <p:spPr>
          <a:xfrm>
            <a:off x="609600" y="1447800"/>
            <a:ext cx="6997700" cy="4724400"/>
          </a:xfrm>
        </p:spPr>
        <p:txBody>
          <a:bodyPr/>
          <a:lstStyle/>
          <a:p>
            <a:pPr>
              <a:lnSpc>
                <a:spcPct val="90000"/>
              </a:lnSpc>
            </a:pPr>
            <a:r>
              <a:rPr lang="en-US" altLang="en-US" sz="2800" dirty="0"/>
              <a:t>Henry Ford introduced the assembly line technique in </a:t>
            </a:r>
            <a:r>
              <a:rPr lang="en-US" altLang="en-US" sz="2800" dirty="0" smtClean="0"/>
              <a:t>automobile </a:t>
            </a:r>
            <a:r>
              <a:rPr lang="en-US" altLang="en-US" sz="2800" dirty="0"/>
              <a:t>production, thereby ushering in a productivity revolution </a:t>
            </a:r>
          </a:p>
          <a:p>
            <a:pPr>
              <a:lnSpc>
                <a:spcPct val="90000"/>
              </a:lnSpc>
            </a:pPr>
            <a:r>
              <a:rPr lang="en-US" altLang="en-US" sz="2800" dirty="0"/>
              <a:t>In 1914, Ford began paying his workers $5 per day, which was far above the norm</a:t>
            </a:r>
          </a:p>
          <a:p>
            <a:pPr lvl="1">
              <a:lnSpc>
                <a:spcPct val="90000"/>
              </a:lnSpc>
            </a:pPr>
            <a:r>
              <a:rPr lang="en-US" altLang="en-US" sz="2400" dirty="0"/>
              <a:t>It is $</a:t>
            </a:r>
            <a:r>
              <a:rPr lang="en-US" altLang="en-US" sz="2400" dirty="0" smtClean="0"/>
              <a:t>150 </a:t>
            </a:r>
            <a:r>
              <a:rPr lang="en-US" altLang="en-US" sz="2400" dirty="0"/>
              <a:t>per day in </a:t>
            </a:r>
            <a:r>
              <a:rPr lang="en-US" altLang="en-US" sz="2400" dirty="0" smtClean="0"/>
              <a:t>2023 money</a:t>
            </a:r>
          </a:p>
          <a:p>
            <a:pPr lvl="1">
              <a:lnSpc>
                <a:spcPct val="90000"/>
              </a:lnSpc>
            </a:pPr>
            <a:r>
              <a:rPr lang="en-US" altLang="en-US" sz="2400" dirty="0" smtClean="0"/>
              <a:t>See for yourself using the BLS’s </a:t>
            </a:r>
            <a:r>
              <a:rPr lang="en-US" altLang="en-US" sz="2400" dirty="0"/>
              <a:t>inflation calculator: </a:t>
            </a:r>
            <a:r>
              <a:rPr lang="en-US" altLang="en-US" sz="2400" dirty="0">
                <a:hlinkClick r:id="rId2"/>
              </a:rPr>
              <a:t>https://</a:t>
            </a:r>
            <a:r>
              <a:rPr lang="en-US" altLang="en-US" sz="2400" dirty="0" smtClean="0">
                <a:hlinkClick r:id="rId2"/>
              </a:rPr>
              <a:t>www.bls.gov/data/inflation_calculator.htm</a:t>
            </a:r>
            <a:endParaRPr lang="en-US" altLang="en-US" sz="2400" dirty="0" smtClean="0"/>
          </a:p>
          <a:p>
            <a:pPr lvl="1">
              <a:lnSpc>
                <a:spcPct val="90000"/>
              </a:lnSpc>
            </a:pPr>
            <a:r>
              <a:rPr lang="en-US" altLang="en-US" sz="2400" dirty="0" smtClean="0"/>
              <a:t>And keep in mind that workers were far, far less productive back then</a:t>
            </a:r>
            <a:endParaRPr lang="en-US" altLang="en-US" sz="2400" dirty="0"/>
          </a:p>
        </p:txBody>
      </p:sp>
      <p:sp>
        <p:nvSpPr>
          <p:cNvPr id="63490" name="Footer Placeholder 3"/>
          <p:cNvSpPr>
            <a:spLocks noGrp="1"/>
          </p:cNvSpPr>
          <p:nvPr>
            <p:ph type="ftr" sz="quarter" idx="10"/>
          </p:nvPr>
        </p:nvSpPr>
        <p:spPr>
          <a:xfrm>
            <a:off x="609600" y="6245225"/>
            <a:ext cx="1600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34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00D2B873-C65C-4704-80E5-4692BF030C7B}" type="slidenum">
              <a:rPr lang="en-US" altLang="en-US" sz="1400">
                <a:latin typeface="Arial Unicode MS" pitchFamily="34" charset="-128"/>
              </a:rPr>
              <a:pPr>
                <a:spcBef>
                  <a:spcPct val="0"/>
                </a:spcBef>
                <a:buFontTx/>
                <a:buNone/>
              </a:pPr>
              <a:t>68</a:t>
            </a:fld>
            <a:endParaRPr lang="en-US" altLang="en-US" sz="1400">
              <a:latin typeface="Arial Unicode MS" pitchFamily="34" charset="-128"/>
            </a:endParaRPr>
          </a:p>
        </p:txBody>
      </p:sp>
      <p:pic>
        <p:nvPicPr>
          <p:cNvPr id="63494" name="Picture 4" descr="Ford_Hen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1447800"/>
            <a:ext cx="41783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r>
              <a:rPr lang="en-US" altLang="en-US" dirty="0" smtClean="0"/>
              <a:t>Henry Ford’s experiment</a:t>
            </a:r>
          </a:p>
        </p:txBody>
      </p:sp>
      <p:sp>
        <p:nvSpPr>
          <p:cNvPr id="64517" name="Rectangle 3"/>
          <p:cNvSpPr>
            <a:spLocks noGrp="1" noChangeArrowheads="1"/>
          </p:cNvSpPr>
          <p:nvPr>
            <p:ph idx="1"/>
          </p:nvPr>
        </p:nvSpPr>
        <p:spPr>
          <a:xfrm>
            <a:off x="609600" y="1447800"/>
            <a:ext cx="6273800" cy="4724400"/>
          </a:xfrm>
        </p:spPr>
        <p:txBody>
          <a:bodyPr/>
          <a:lstStyle/>
          <a:p>
            <a:r>
              <a:rPr lang="en-US" altLang="en-US" dirty="0" smtClean="0"/>
              <a:t>Turnover and absenteeism fell. </a:t>
            </a:r>
          </a:p>
          <a:p>
            <a:r>
              <a:rPr lang="en-US" altLang="en-US" dirty="0" smtClean="0"/>
              <a:t>Productivity rose so much that Ford’s costs fell</a:t>
            </a:r>
          </a:p>
          <a:p>
            <a:r>
              <a:rPr lang="en-US" altLang="en-US" dirty="0" smtClean="0"/>
              <a:t>Henry Ford himself called the $5-a-day wage “one of the finest cost-cutting moves we ever made”</a:t>
            </a:r>
          </a:p>
        </p:txBody>
      </p:sp>
      <p:sp>
        <p:nvSpPr>
          <p:cNvPr id="64514" name="Footer Placeholder 3"/>
          <p:cNvSpPr>
            <a:spLocks noGrp="1"/>
          </p:cNvSpPr>
          <p:nvPr>
            <p:ph type="ftr" sz="quarter" idx="10"/>
          </p:nvPr>
        </p:nvSpPr>
        <p:spPr>
          <a:xfrm>
            <a:off x="609600" y="6245225"/>
            <a:ext cx="1676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556F21BF-AEE8-4F29-A239-08191EEE31E9}" type="slidenum">
              <a:rPr lang="en-US" altLang="en-US" sz="1400">
                <a:latin typeface="Arial Unicode MS" pitchFamily="34" charset="-128"/>
              </a:rPr>
              <a:pPr>
                <a:spcBef>
                  <a:spcPct val="0"/>
                </a:spcBef>
                <a:buFontTx/>
                <a:buNone/>
              </a:pPr>
              <a:t>69</a:t>
            </a:fld>
            <a:endParaRPr lang="en-US" altLang="en-US" sz="1400">
              <a:latin typeface="Arial Unicode MS" pitchFamily="34" charset="-128"/>
            </a:endParaRPr>
          </a:p>
        </p:txBody>
      </p:sp>
      <p:pic>
        <p:nvPicPr>
          <p:cNvPr id="64518" name="Picture 4" descr="Assembly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400" y="1447800"/>
            <a:ext cx="51562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UNEMPLOYMENT</a:t>
            </a:r>
            <a:endParaRPr lang="en-US"/>
          </a:p>
        </p:txBody>
      </p:sp>
      <p:sp>
        <p:nvSpPr>
          <p:cNvPr id="5" name="Slide Number Placeholder 4"/>
          <p:cNvSpPr>
            <a:spLocks noGrp="1"/>
          </p:cNvSpPr>
          <p:nvPr>
            <p:ph type="sldNum" sz="quarter" idx="11"/>
          </p:nvPr>
        </p:nvSpPr>
        <p:spPr/>
        <p:txBody>
          <a:bodyPr/>
          <a:lstStyle/>
          <a:p>
            <a:pPr>
              <a:defRPr/>
            </a:pPr>
            <a:fld id="{CDDE2031-4B41-4209-A291-F08046E54467}" type="slidenum">
              <a:rPr lang="en-US" altLang="en-US" smtClean="0"/>
              <a:pPr>
                <a:defRPr/>
              </a:pPr>
              <a:t>7</a:t>
            </a:fld>
            <a:endParaRPr lang="en-US" altLang="en-US"/>
          </a:p>
        </p:txBody>
      </p:sp>
    </p:spTree>
    <p:extLst>
      <p:ext uri="{BB962C8B-B14F-4D97-AF65-F5344CB8AC3E}">
        <p14:creationId xmlns:p14="http://schemas.microsoft.com/office/powerpoint/2010/main" val="17928018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Any questions?</a:t>
            </a:r>
            <a:endParaRPr lang="en-US" dirty="0"/>
          </a:p>
        </p:txBody>
      </p:sp>
      <p:pic>
        <p:nvPicPr>
          <p:cNvPr id="7" name="Picture 4"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9" y="1066800"/>
            <a:ext cx="2790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714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normAutofit fontScale="47500" lnSpcReduction="20000"/>
          </a:bodyPr>
          <a:lstStyle/>
          <a:p>
            <a:r>
              <a:rPr lang="en-US" dirty="0"/>
              <a:t>Unemployment rate: definition and calculation</a:t>
            </a:r>
          </a:p>
          <a:p>
            <a:r>
              <a:rPr lang="en-US" dirty="0"/>
              <a:t>Labor Force Participation Rate: definition and calculation </a:t>
            </a:r>
          </a:p>
          <a:p>
            <a:r>
              <a:rPr lang="en-US" dirty="0"/>
              <a:t>unemployment = </a:t>
            </a:r>
            <a:r>
              <a:rPr lang="en-US" dirty="0" smtClean="0"/>
              <a:t>natural</a:t>
            </a:r>
            <a:r>
              <a:rPr lang="en-US" dirty="0"/>
              <a:t> unemployment</a:t>
            </a:r>
            <a:r>
              <a:rPr lang="en-US" dirty="0" smtClean="0"/>
              <a:t> </a:t>
            </a:r>
            <a:r>
              <a:rPr lang="en-US" dirty="0"/>
              <a:t>+ </a:t>
            </a:r>
            <a:r>
              <a:rPr lang="en-US" dirty="0" smtClean="0"/>
              <a:t>cyclical</a:t>
            </a:r>
            <a:r>
              <a:rPr lang="en-US" dirty="0"/>
              <a:t> unemployment</a:t>
            </a:r>
            <a:r>
              <a:rPr lang="en-US" dirty="0" smtClean="0"/>
              <a:t>; </a:t>
            </a:r>
            <a:endParaRPr lang="en-US" dirty="0"/>
          </a:p>
          <a:p>
            <a:r>
              <a:rPr lang="en-US" dirty="0"/>
              <a:t>natural unemployment = </a:t>
            </a:r>
            <a:r>
              <a:rPr lang="en-US" dirty="0" smtClean="0"/>
              <a:t>frictional</a:t>
            </a:r>
            <a:r>
              <a:rPr lang="en-US" dirty="0"/>
              <a:t> unemployment</a:t>
            </a:r>
            <a:r>
              <a:rPr lang="en-US" dirty="0" smtClean="0"/>
              <a:t> </a:t>
            </a:r>
            <a:r>
              <a:rPr lang="en-US" dirty="0"/>
              <a:t>+ </a:t>
            </a:r>
            <a:r>
              <a:rPr lang="en-US" dirty="0" smtClean="0"/>
              <a:t>structural </a:t>
            </a:r>
            <a:r>
              <a:rPr lang="en-US" dirty="0"/>
              <a:t>unemployment</a:t>
            </a:r>
            <a:r>
              <a:rPr lang="en-US" dirty="0" smtClean="0"/>
              <a:t>; </a:t>
            </a:r>
          </a:p>
          <a:p>
            <a:r>
              <a:rPr lang="en-US" dirty="0" smtClean="0"/>
              <a:t>frictional </a:t>
            </a:r>
            <a:r>
              <a:rPr lang="en-US" dirty="0"/>
              <a:t>unemployment</a:t>
            </a:r>
            <a:r>
              <a:rPr lang="en-US" dirty="0" smtClean="0"/>
              <a:t> </a:t>
            </a:r>
            <a:r>
              <a:rPr lang="en-US" dirty="0"/>
              <a:t>depends on: </a:t>
            </a:r>
          </a:p>
          <a:p>
            <a:pPr lvl="1"/>
            <a:r>
              <a:rPr lang="en-US" dirty="0"/>
              <a:t>(a) stability of consumer </a:t>
            </a:r>
            <a:r>
              <a:rPr lang="en-US" dirty="0" smtClean="0"/>
              <a:t>preferences</a:t>
            </a:r>
            <a:r>
              <a:rPr lang="en-US" dirty="0"/>
              <a:t>, </a:t>
            </a:r>
          </a:p>
          <a:p>
            <a:pPr lvl="1"/>
            <a:r>
              <a:rPr lang="en-US" dirty="0"/>
              <a:t>(b) stability of comparative advantage, </a:t>
            </a:r>
          </a:p>
          <a:p>
            <a:pPr lvl="1"/>
            <a:r>
              <a:rPr lang="en-US" dirty="0"/>
              <a:t>(c) geographical clustering of industries, and </a:t>
            </a:r>
          </a:p>
          <a:p>
            <a:pPr lvl="1"/>
            <a:r>
              <a:rPr lang="en-US" dirty="0"/>
              <a:t>(d) unemployment insurance. </a:t>
            </a:r>
          </a:p>
          <a:p>
            <a:pPr lvl="2"/>
            <a:r>
              <a:rPr lang="en-US" dirty="0"/>
              <a:t>Unemployment</a:t>
            </a:r>
            <a:r>
              <a:rPr lang="en-US" dirty="0" smtClean="0"/>
              <a:t> insurance: </a:t>
            </a:r>
          </a:p>
          <a:p>
            <a:pPr lvl="3"/>
            <a:r>
              <a:rPr lang="en-US" dirty="0" smtClean="0"/>
              <a:t>can </a:t>
            </a:r>
            <a:r>
              <a:rPr lang="en-US" dirty="0"/>
              <a:t>increase frictional</a:t>
            </a:r>
            <a:r>
              <a:rPr lang="en-US" dirty="0" smtClean="0"/>
              <a:t> </a:t>
            </a:r>
            <a:r>
              <a:rPr lang="en-US" dirty="0"/>
              <a:t>unemployment</a:t>
            </a:r>
            <a:r>
              <a:rPr lang="en-US" dirty="0" smtClean="0"/>
              <a:t> </a:t>
            </a:r>
            <a:endParaRPr lang="en-US" dirty="0"/>
          </a:p>
          <a:p>
            <a:pPr lvl="3"/>
            <a:r>
              <a:rPr lang="en-US" dirty="0"/>
              <a:t>but it can have benefits too; </a:t>
            </a:r>
          </a:p>
          <a:p>
            <a:r>
              <a:rPr lang="en-US" dirty="0"/>
              <a:t>structural</a:t>
            </a:r>
            <a:r>
              <a:rPr lang="en-US" dirty="0" smtClean="0"/>
              <a:t> </a:t>
            </a:r>
            <a:r>
              <a:rPr lang="en-US" dirty="0"/>
              <a:t>Unemployment</a:t>
            </a:r>
            <a:r>
              <a:rPr lang="en-US" dirty="0" smtClean="0"/>
              <a:t> </a:t>
            </a:r>
            <a:r>
              <a:rPr lang="en-US" dirty="0"/>
              <a:t>depends on: </a:t>
            </a:r>
          </a:p>
          <a:p>
            <a:pPr lvl="1"/>
            <a:r>
              <a:rPr lang="en-US" dirty="0"/>
              <a:t>(a) min wage laws, </a:t>
            </a:r>
          </a:p>
          <a:p>
            <a:pPr lvl="1"/>
            <a:r>
              <a:rPr lang="en-US" dirty="0"/>
              <a:t>(b) unions, </a:t>
            </a:r>
          </a:p>
          <a:p>
            <a:pPr lvl="1"/>
            <a:r>
              <a:rPr lang="en-US" dirty="0"/>
              <a:t>(c) efficiency wages. </a:t>
            </a:r>
          </a:p>
          <a:p>
            <a:pPr lvl="2"/>
            <a:r>
              <a:rPr lang="en-US" dirty="0"/>
              <a:t>min wage laws: pro and con </a:t>
            </a:r>
          </a:p>
          <a:p>
            <a:pPr lvl="2"/>
            <a:r>
              <a:rPr lang="en-US" dirty="0"/>
              <a:t>unions: pro and con</a:t>
            </a:r>
          </a:p>
          <a:p>
            <a:pPr lvl="3"/>
            <a:r>
              <a:rPr lang="en-US" dirty="0"/>
              <a:t>Unions have shrunk in the US. </a:t>
            </a:r>
          </a:p>
          <a:p>
            <a:pPr lvl="2"/>
            <a:r>
              <a:rPr lang="en-US" dirty="0"/>
              <a:t>Efficiency wages </a:t>
            </a:r>
            <a:r>
              <a:rPr lang="en-US" dirty="0" smtClean="0"/>
              <a:t>paid by businesses </a:t>
            </a:r>
            <a:r>
              <a:rPr lang="en-US" dirty="0"/>
              <a:t>to: </a:t>
            </a:r>
          </a:p>
          <a:p>
            <a:pPr lvl="3"/>
            <a:r>
              <a:rPr lang="en-US" dirty="0"/>
              <a:t>increase worker effort</a:t>
            </a:r>
          </a:p>
          <a:p>
            <a:pPr lvl="3"/>
            <a:r>
              <a:rPr lang="en-US" dirty="0"/>
              <a:t>increase worker productivity, and </a:t>
            </a:r>
          </a:p>
          <a:p>
            <a:pPr lvl="3"/>
            <a:r>
              <a:rPr lang="en-US" dirty="0"/>
              <a:t>attract talent</a:t>
            </a:r>
            <a:r>
              <a:rPr lang="en-US" dirty="0" smtClean="0"/>
              <a:t>.</a:t>
            </a:r>
            <a:endParaRPr lang="en-US" dirty="0"/>
          </a:p>
        </p:txBody>
      </p:sp>
      <p:sp>
        <p:nvSpPr>
          <p:cNvPr id="3" name="Footer Placeholder 2"/>
          <p:cNvSpPr>
            <a:spLocks noGrp="1"/>
          </p:cNvSpPr>
          <p:nvPr>
            <p:ph type="ftr" sz="quarter" idx="10"/>
          </p:nvPr>
        </p:nvSpPr>
        <p:spPr/>
        <p:txBody>
          <a:bodyPr/>
          <a:lstStyle/>
          <a:p>
            <a:pPr>
              <a:defRPr/>
            </a:pPr>
            <a:r>
              <a:rPr lang="en-US" smtClean="0"/>
              <a:t>UNEMPLOYMENT</a:t>
            </a:r>
            <a:endParaRPr lang="en-US"/>
          </a:p>
        </p:txBody>
      </p:sp>
      <p:sp>
        <p:nvSpPr>
          <p:cNvPr id="4" name="Slide Number Placeholder 3"/>
          <p:cNvSpPr>
            <a:spLocks noGrp="1"/>
          </p:cNvSpPr>
          <p:nvPr>
            <p:ph type="sldNum" sz="quarter" idx="11"/>
          </p:nvPr>
        </p:nvSpPr>
        <p:spPr/>
        <p:txBody>
          <a:bodyPr/>
          <a:lstStyle/>
          <a:p>
            <a:pPr>
              <a:defRPr/>
            </a:pPr>
            <a:fld id="{96B0BDE5-9B6A-4289-8422-3DF6FF6D35CE}" type="slidenum">
              <a:rPr lang="en-US" altLang="en-US" smtClean="0"/>
              <a:pPr>
                <a:defRPr/>
              </a:pPr>
              <a:t>71</a:t>
            </a:fld>
            <a:endParaRPr lang="en-US" altLang="en-US"/>
          </a:p>
        </p:txBody>
      </p:sp>
    </p:spTree>
    <p:extLst>
      <p:ext uri="{BB962C8B-B14F-4D97-AF65-F5344CB8AC3E}">
        <p14:creationId xmlns:p14="http://schemas.microsoft.com/office/powerpoint/2010/main" val="22046473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Summary</a:t>
            </a:r>
            <a:endParaRPr lang="en-US" altLang="en-US" dirty="0" smtClean="0">
              <a:latin typeface="Tahoma" panose="020B0604030504040204" pitchFamily="34" charset="0"/>
            </a:endParaRPr>
          </a:p>
        </p:txBody>
      </p:sp>
      <p:sp>
        <p:nvSpPr>
          <p:cNvPr id="65539" name="Rectangle 3"/>
          <p:cNvSpPr>
            <a:spLocks noGrp="1" noChangeArrowheads="1"/>
          </p:cNvSpPr>
          <p:nvPr>
            <p:ph type="body" idx="1"/>
          </p:nvPr>
        </p:nvSpPr>
        <p:spPr/>
        <p:txBody>
          <a:bodyPr/>
          <a:lstStyle/>
          <a:p>
            <a:r>
              <a:rPr lang="en-US" altLang="en-US" dirty="0" smtClean="0"/>
              <a:t>The unemployment rate is the percentage of those who would like to work but don’t have jobs.</a:t>
            </a:r>
          </a:p>
          <a:p>
            <a:r>
              <a:rPr lang="en-US" altLang="en-US" dirty="0" smtClean="0"/>
              <a:t>The Bureau of Labor Statistics calculates this statistic monthly.</a:t>
            </a:r>
          </a:p>
          <a:p>
            <a:r>
              <a:rPr lang="en-US" altLang="en-US" dirty="0" smtClean="0"/>
              <a:t>The unemployment rate is an imperfect measure of joblessness.</a:t>
            </a:r>
          </a:p>
        </p:txBody>
      </p:sp>
      <p:sp>
        <p:nvSpPr>
          <p:cNvPr id="65540"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4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554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AD0B2CBF-2BAE-4A0B-84EC-B20CD2C787B4}" type="slidenum">
              <a:rPr lang="en-US" altLang="en-US" sz="1400">
                <a:latin typeface="Arial Unicode MS" pitchFamily="34" charset="-128"/>
              </a:rPr>
              <a:pPr>
                <a:spcBef>
                  <a:spcPct val="0"/>
                </a:spcBef>
                <a:buFontTx/>
                <a:buNone/>
              </a:pPr>
              <a:t>72</a:t>
            </a:fld>
            <a:endParaRPr lang="en-US" altLang="en-US" sz="1400">
              <a:latin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smtClean="0"/>
              <a:t>Summary</a:t>
            </a:r>
            <a:endParaRPr lang="en-US" altLang="en-US" dirty="0" smtClean="0">
              <a:latin typeface="Tahoma" panose="020B0604030504040204" pitchFamily="34" charset="0"/>
            </a:endParaRPr>
          </a:p>
        </p:txBody>
      </p:sp>
      <p:sp>
        <p:nvSpPr>
          <p:cNvPr id="66563" name="Rectangle 3"/>
          <p:cNvSpPr>
            <a:spLocks noGrp="1" noChangeArrowheads="1"/>
          </p:cNvSpPr>
          <p:nvPr>
            <p:ph type="body" idx="1"/>
          </p:nvPr>
        </p:nvSpPr>
        <p:spPr/>
        <p:txBody>
          <a:bodyPr/>
          <a:lstStyle/>
          <a:p>
            <a:r>
              <a:rPr lang="en-US" altLang="en-US" dirty="0" smtClean="0"/>
              <a:t>In the U.S. economy, most people who become unemployed find work within a short period of time.</a:t>
            </a:r>
          </a:p>
          <a:p>
            <a:r>
              <a:rPr lang="en-US" altLang="en-US" dirty="0" smtClean="0"/>
              <a:t>Most unemployment observed at any given time is attributable to a few people who are unemployed for long periods of time.</a:t>
            </a:r>
          </a:p>
        </p:txBody>
      </p:sp>
      <p:sp>
        <p:nvSpPr>
          <p:cNvPr id="66564"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656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656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ABA2AB8A-B1B6-4596-9977-D0081F6CFBF7}" type="slidenum">
              <a:rPr lang="en-US" altLang="en-US" sz="1400">
                <a:latin typeface="Arial Unicode MS" pitchFamily="34" charset="-128"/>
              </a:rPr>
              <a:pPr>
                <a:spcBef>
                  <a:spcPct val="0"/>
                </a:spcBef>
                <a:buFontTx/>
                <a:buNone/>
              </a:pPr>
              <a:t>73</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smtClean="0"/>
              <a:t>Summary</a:t>
            </a:r>
            <a:endParaRPr lang="en-US" altLang="en-US" dirty="0" smtClean="0">
              <a:latin typeface="Tahoma" panose="020B0604030504040204" pitchFamily="34" charset="0"/>
            </a:endParaRPr>
          </a:p>
        </p:txBody>
      </p:sp>
      <p:sp>
        <p:nvSpPr>
          <p:cNvPr id="67587" name="Rectangle 3"/>
          <p:cNvSpPr>
            <a:spLocks noGrp="1" noChangeArrowheads="1"/>
          </p:cNvSpPr>
          <p:nvPr>
            <p:ph type="body" idx="1"/>
          </p:nvPr>
        </p:nvSpPr>
        <p:spPr/>
        <p:txBody>
          <a:bodyPr/>
          <a:lstStyle/>
          <a:p>
            <a:r>
              <a:rPr lang="en-US" altLang="en-US" dirty="0" smtClean="0"/>
              <a:t>One reason for unemployment is the time it takes for workers to search for jobs that best suit their tastes and skills.</a:t>
            </a:r>
          </a:p>
          <a:p>
            <a:r>
              <a:rPr lang="en-US" altLang="en-US" dirty="0" smtClean="0"/>
              <a:t>A second reason why our economy always has some unemployment is minimum-wage laws.</a:t>
            </a:r>
          </a:p>
          <a:p>
            <a:r>
              <a:rPr lang="en-US" altLang="en-US" dirty="0" smtClean="0"/>
              <a:t>Minimum-wage laws raise the quantity of labor supplied and reduce the quantity demanded.</a:t>
            </a:r>
          </a:p>
          <a:p>
            <a:endParaRPr lang="en-US" altLang="en-US" dirty="0" smtClean="0"/>
          </a:p>
        </p:txBody>
      </p:sp>
      <p:sp>
        <p:nvSpPr>
          <p:cNvPr id="67588"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8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759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C35DF0C1-4503-47DD-AE03-C543D995CBEA}" type="slidenum">
              <a:rPr lang="en-US" altLang="en-US" sz="1400">
                <a:latin typeface="Arial Unicode MS" pitchFamily="34" charset="-128"/>
              </a:rPr>
              <a:pPr>
                <a:spcBef>
                  <a:spcPct val="0"/>
                </a:spcBef>
                <a:buFontTx/>
                <a:buNone/>
              </a:pPr>
              <a:t>74</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smtClean="0"/>
              <a:t>Summary</a:t>
            </a:r>
            <a:endParaRPr lang="en-US" altLang="en-US" dirty="0" smtClean="0">
              <a:latin typeface="Tahoma" panose="020B0604030504040204" pitchFamily="34" charset="0"/>
            </a:endParaRPr>
          </a:p>
        </p:txBody>
      </p:sp>
      <p:sp>
        <p:nvSpPr>
          <p:cNvPr id="68611" name="Rectangle 3"/>
          <p:cNvSpPr>
            <a:spLocks noGrp="1" noChangeArrowheads="1"/>
          </p:cNvSpPr>
          <p:nvPr>
            <p:ph type="body" idx="1"/>
          </p:nvPr>
        </p:nvSpPr>
        <p:spPr/>
        <p:txBody>
          <a:bodyPr/>
          <a:lstStyle/>
          <a:p>
            <a:r>
              <a:rPr lang="en-US" altLang="en-US" dirty="0" smtClean="0"/>
              <a:t>A third reason for unemployment is the market power of unions.</a:t>
            </a:r>
          </a:p>
          <a:p>
            <a:r>
              <a:rPr lang="en-US" altLang="en-US" dirty="0" smtClean="0"/>
              <a:t>A fourth reason for unemployment is suggested by the theory of efficiency wages.</a:t>
            </a:r>
          </a:p>
          <a:p>
            <a:r>
              <a:rPr lang="en-US" altLang="en-US" dirty="0" smtClean="0"/>
              <a:t>High wages can improve worker health, lower worker turnover, increase worker effort, and raise worker quality.</a:t>
            </a:r>
          </a:p>
          <a:p>
            <a:endParaRPr lang="en-US" altLang="en-US" dirty="0" smtClean="0"/>
          </a:p>
        </p:txBody>
      </p:sp>
      <p:sp>
        <p:nvSpPr>
          <p:cNvPr id="68612"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1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6861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ABCEDD11-167F-484E-8CC8-CD883F061E49}" type="slidenum">
              <a:rPr lang="en-US" altLang="en-US" sz="1400">
                <a:latin typeface="Arial Unicode MS" pitchFamily="34" charset="-128"/>
              </a:rPr>
              <a:pPr>
                <a:spcBef>
                  <a:spcPct val="0"/>
                </a:spcBef>
                <a:buFontTx/>
                <a:buNone/>
              </a:pPr>
              <a:t>75</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UNEMPLOYMENT FACTS</a:t>
            </a:r>
          </a:p>
        </p:txBody>
      </p:sp>
      <p:sp>
        <p:nvSpPr>
          <p:cNvPr id="12291" name="Rectangle 3"/>
          <p:cNvSpPr>
            <a:spLocks noGrp="1" noChangeArrowheads="1"/>
          </p:cNvSpPr>
          <p:nvPr>
            <p:ph type="body" idx="1"/>
          </p:nvPr>
        </p:nvSpPr>
        <p:spPr/>
        <p:txBody>
          <a:bodyPr/>
          <a:lstStyle/>
          <a:p>
            <a:r>
              <a:rPr lang="en-US" altLang="en-US" dirty="0" smtClean="0"/>
              <a:t>Three Basic Questions:</a:t>
            </a:r>
          </a:p>
          <a:p>
            <a:pPr lvl="1"/>
            <a:r>
              <a:rPr lang="en-US" altLang="en-US" dirty="0" smtClean="0"/>
              <a:t>How does government measure the economy’s rate of unemployment?</a:t>
            </a:r>
          </a:p>
          <a:p>
            <a:pPr lvl="1"/>
            <a:r>
              <a:rPr lang="en-US" altLang="en-US" dirty="0" smtClean="0"/>
              <a:t>What problems arise in interpreting the unemployment data?</a:t>
            </a:r>
          </a:p>
          <a:p>
            <a:pPr lvl="1"/>
            <a:r>
              <a:rPr lang="en-US" altLang="en-US" dirty="0" smtClean="0"/>
              <a:t>How long are the unemployed typically without work?</a:t>
            </a:r>
          </a:p>
        </p:txBody>
      </p:sp>
      <p:sp>
        <p:nvSpPr>
          <p:cNvPr id="1229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229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01418F65-452B-4536-A31D-2AB03CDE8C81}" type="slidenum">
              <a:rPr lang="en-US" altLang="en-US" sz="1400">
                <a:latin typeface="Arial Unicode MS" pitchFamily="34" charset="-128"/>
              </a:rPr>
              <a:pPr>
                <a:spcBef>
                  <a:spcPct val="0"/>
                </a:spcBef>
                <a:buFontTx/>
                <a:buNone/>
              </a:pPr>
              <a:t>8</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US" altLang="en-US" sz="3200" dirty="0"/>
              <a:t>How Is Unemployment Measured?</a:t>
            </a:r>
          </a:p>
        </p:txBody>
      </p:sp>
      <p:sp>
        <p:nvSpPr>
          <p:cNvPr id="13315" name="Rectangle 3"/>
          <p:cNvSpPr>
            <a:spLocks noGrp="1" noChangeArrowheads="1"/>
          </p:cNvSpPr>
          <p:nvPr>
            <p:ph type="body" idx="1"/>
          </p:nvPr>
        </p:nvSpPr>
        <p:spPr/>
        <p:txBody>
          <a:bodyPr/>
          <a:lstStyle/>
          <a:p>
            <a:r>
              <a:rPr lang="en-US" altLang="en-US" dirty="0" smtClean="0"/>
              <a:t>Unemployment is measured in the US by the Bureau of Labor Statistics (BLS).</a:t>
            </a:r>
          </a:p>
          <a:p>
            <a:pPr lvl="1"/>
            <a:r>
              <a:rPr lang="en-US" altLang="en-US" dirty="0" smtClean="0"/>
              <a:t>It surveys 60,000 randomly selected households every month.</a:t>
            </a:r>
          </a:p>
          <a:p>
            <a:pPr lvl="1"/>
            <a:r>
              <a:rPr lang="en-US" altLang="en-US" dirty="0" smtClean="0"/>
              <a:t>The survey is called the Current Population Survey.</a:t>
            </a:r>
          </a:p>
        </p:txBody>
      </p:sp>
      <p:sp>
        <p:nvSpPr>
          <p:cNvPr id="1331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UNEMPLOYMENT</a:t>
            </a:r>
          </a:p>
        </p:txBody>
      </p:sp>
      <p:sp>
        <p:nvSpPr>
          <p:cNvPr id="1331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04917E23-D227-4E81-AB1C-2CDBA0BF4DF9}" type="slidenum">
              <a:rPr lang="en-US" altLang="en-US" sz="1400">
                <a:latin typeface="Arial Unicode MS" pitchFamily="34" charset="-128"/>
              </a:rPr>
              <a:pPr>
                <a:spcBef>
                  <a:spcPct val="0"/>
                </a:spcBef>
                <a:buFontTx/>
                <a:buNone/>
              </a:pPr>
              <a:t>9</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e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6699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1391</TotalTime>
  <Words>4114</Words>
  <Application>Microsoft Office PowerPoint</Application>
  <PresentationFormat>Widescreen</PresentationFormat>
  <Paragraphs>591</Paragraphs>
  <Slides>75</Slides>
  <Notes>8</Notes>
  <HiddenSlides>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86" baseType="lpstr">
      <vt:lpstr>Arial</vt:lpstr>
      <vt:lpstr>Arial Unicode MS</vt:lpstr>
      <vt:lpstr>Calibri</vt:lpstr>
      <vt:lpstr>Mathematica1</vt:lpstr>
      <vt:lpstr>OpenSymbol</vt:lpstr>
      <vt:lpstr>Symbol</vt:lpstr>
      <vt:lpstr>Tahoma</vt:lpstr>
      <vt:lpstr>Times New Roman</vt:lpstr>
      <vt:lpstr>3etemplate</vt:lpstr>
      <vt:lpstr>Image</vt:lpstr>
      <vt:lpstr>Equation</vt:lpstr>
      <vt:lpstr>10</vt:lpstr>
      <vt:lpstr>Prerequisites</vt:lpstr>
      <vt:lpstr>UNEMPLOYMENT</vt:lpstr>
      <vt:lpstr>IDENTIFYING UNEMPLOYMENT</vt:lpstr>
      <vt:lpstr>IDENTIFYING UNEMPLOYMENT</vt:lpstr>
      <vt:lpstr>Outline</vt:lpstr>
      <vt:lpstr>The data</vt:lpstr>
      <vt:lpstr>UNEMPLOYMENT FACTS</vt:lpstr>
      <vt:lpstr>How Is Unemployment Measured?</vt:lpstr>
      <vt:lpstr>How Is Unemployment Measured?</vt:lpstr>
      <vt:lpstr>How Is Unemployment Measured?</vt:lpstr>
      <vt:lpstr>How Is Unemployment Measured?</vt:lpstr>
      <vt:lpstr>Figure 1 The Breakdown of the Population in August 2021</vt:lpstr>
      <vt:lpstr>How Is Unemployment Measured?</vt:lpstr>
      <vt:lpstr>Figure 2: Unemployment Rate since 1950</vt:lpstr>
      <vt:lpstr>How Is Unemployment Measured?</vt:lpstr>
      <vt:lpstr>Civilian Labor Force Participation Rate</vt:lpstr>
      <vt:lpstr>Keep and Eye on the Unemployment Rate and the Participation Rate</vt:lpstr>
      <vt:lpstr>Bonus: Variation across groups</vt:lpstr>
      <vt:lpstr>Table 1: The Labor-Market Experiences of Various Demographic Groups</vt:lpstr>
      <vt:lpstr>Unemployment and Age</vt:lpstr>
      <vt:lpstr>Unemployment and Race</vt:lpstr>
      <vt:lpstr>Unemployment and Sex</vt:lpstr>
      <vt:lpstr>Unemployment and Education</vt:lpstr>
      <vt:lpstr>Figure 3: Labor Force Participation Rate: Sex</vt:lpstr>
      <vt:lpstr>What explains the rise in the female participation rate?</vt:lpstr>
      <vt:lpstr>What explains the fall in the male participation rate?</vt:lpstr>
      <vt:lpstr>Bonus: Does the unemployment rate accurately measure how hard it is to get a job?</vt:lpstr>
      <vt:lpstr>Does the Unemployment Rate Measure What We Want It To?</vt:lpstr>
      <vt:lpstr>Table 2: Alternative Measures of Labor Underutilization</vt:lpstr>
      <vt:lpstr>How Long Are the Unemployed without Work?</vt:lpstr>
      <vt:lpstr>Outline</vt:lpstr>
      <vt:lpstr>Persistent Unemployment: theory, causes and cures</vt:lpstr>
      <vt:lpstr>Why Are There Always Some People Unemployed?</vt:lpstr>
      <vt:lpstr>Natural Unemployment = Frictional Unemployment + Structural Unemployment</vt:lpstr>
      <vt:lpstr>Why Are There Always Some People Unemployed?</vt:lpstr>
      <vt:lpstr>Why Are There Always Some People Unemployed?</vt:lpstr>
      <vt:lpstr>Figure 4 Unemployment from a Wage Above the Equilibrium Level</vt:lpstr>
      <vt:lpstr>Frictional Unemployment: Mismatch</vt:lpstr>
      <vt:lpstr>Frictional Unemployment: Changing Tastes</vt:lpstr>
      <vt:lpstr>Frictional Unemployment: Changing Comparative Advantage</vt:lpstr>
      <vt:lpstr>Frictional Unemployment: Regional Clustering</vt:lpstr>
      <vt:lpstr>Frictional Unemployment: Unemployment Insurance</vt:lpstr>
      <vt:lpstr>Public Policy and Job Search</vt:lpstr>
      <vt:lpstr>Public Policy and Job Search</vt:lpstr>
      <vt:lpstr>Public Policy and Job Search</vt:lpstr>
      <vt:lpstr>Public Policy and Job Search</vt:lpstr>
      <vt:lpstr>Public Policy and Job Search</vt:lpstr>
      <vt:lpstr>Outline</vt:lpstr>
      <vt:lpstr>Structural Unemployment</vt:lpstr>
      <vt:lpstr>MINIMUM-WAGE LAWS</vt:lpstr>
      <vt:lpstr>Figure 4 Unemployment from a Wage Above the Equilibrium Level</vt:lpstr>
      <vt:lpstr>FYI: Who Earns the Minimum Wage?</vt:lpstr>
      <vt:lpstr>FYI: Who Earns the Minimum Wage?</vt:lpstr>
      <vt:lpstr>FYI: Who Earns the Minimum Wage?</vt:lpstr>
      <vt:lpstr>FYI: Who Earns the Minimum Wage?</vt:lpstr>
      <vt:lpstr>FYI: Who Earns the Minimum Wage?</vt:lpstr>
      <vt:lpstr>FYI: Who Earns the Minimum Wage?</vt:lpstr>
      <vt:lpstr>UNIONS AND COLLECTIVE BARGAINING</vt:lpstr>
      <vt:lpstr>UNIONS AND COLLECTIVE BARGAINING</vt:lpstr>
      <vt:lpstr>UNIONS AND COLLECTIVE BARGAINING</vt:lpstr>
      <vt:lpstr>UNIONS AND COLLECTIVE BARGAINING</vt:lpstr>
      <vt:lpstr>UNIONS AND COLLECTIVE BARGAINING</vt:lpstr>
      <vt:lpstr>Are Unions Good or Bad for the Economy?</vt:lpstr>
      <vt:lpstr>Are Unions Good or Bad for the Economy?</vt:lpstr>
      <vt:lpstr>THE THEORY OF EFFICIENCY WAGES</vt:lpstr>
      <vt:lpstr>THE THEORY OF EFFICIENCY WAGES</vt:lpstr>
      <vt:lpstr>Henry Ford’s experiment</vt:lpstr>
      <vt:lpstr>Henry Ford’s experiment</vt:lpstr>
      <vt:lpstr>Any questions?</vt:lpstr>
      <vt:lpstr>Outline</vt:lpstr>
      <vt:lpstr>Summary</vt:lpstr>
      <vt:lpstr>Summary</vt:lpstr>
      <vt:lpstr>Summary</vt:lpstr>
      <vt:lpstr>Summary</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dc:title>
  <dc:creator>Compositor</dc:creator>
  <cp:lastModifiedBy>Udayan Roy</cp:lastModifiedBy>
  <cp:revision>96</cp:revision>
  <dcterms:created xsi:type="dcterms:W3CDTF">2003-02-03T18:27:16Z</dcterms:created>
  <dcterms:modified xsi:type="dcterms:W3CDTF">2023-02-28T05:29:43Z</dcterms:modified>
</cp:coreProperties>
</file>