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6"/>
  </p:notesMasterIdLst>
  <p:sldIdLst>
    <p:sldId id="256" r:id="rId2"/>
    <p:sldId id="258" r:id="rId3"/>
    <p:sldId id="259" r:id="rId4"/>
    <p:sldId id="260" r:id="rId5"/>
    <p:sldId id="293" r:id="rId6"/>
    <p:sldId id="281" r:id="rId7"/>
    <p:sldId id="297" r:id="rId8"/>
    <p:sldId id="282" r:id="rId9"/>
    <p:sldId id="296" r:id="rId10"/>
    <p:sldId id="286" r:id="rId11"/>
    <p:sldId id="291" r:id="rId12"/>
    <p:sldId id="292" r:id="rId13"/>
    <p:sldId id="284" r:id="rId14"/>
    <p:sldId id="295" r:id="rId15"/>
    <p:sldId id="294" r:id="rId16"/>
    <p:sldId id="288" r:id="rId17"/>
    <p:sldId id="261" r:id="rId18"/>
    <p:sldId id="276" r:id="rId19"/>
    <p:sldId id="275" r:id="rId20"/>
    <p:sldId id="287" r:id="rId21"/>
    <p:sldId id="274" r:id="rId22"/>
    <p:sldId id="285" r:id="rId23"/>
    <p:sldId id="262" r:id="rId24"/>
    <p:sldId id="263" r:id="rId25"/>
    <p:sldId id="277" r:id="rId26"/>
    <p:sldId id="271" r:id="rId27"/>
    <p:sldId id="264" r:id="rId28"/>
    <p:sldId id="265" r:id="rId29"/>
    <p:sldId id="266" r:id="rId30"/>
    <p:sldId id="273" r:id="rId31"/>
    <p:sldId id="267" r:id="rId32"/>
    <p:sldId id="268" r:id="rId33"/>
    <p:sldId id="269" r:id="rId34"/>
    <p:sldId id="270" r:id="rId3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0017" autoAdjust="0"/>
  </p:normalViewPr>
  <p:slideViewPr>
    <p:cSldViewPr snapToGrid="0">
      <p:cViewPr varScale="1">
        <p:scale>
          <a:sx n="60" d="100"/>
          <a:sy n="60" d="100"/>
        </p:scale>
        <p:origin x="884"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6" d="100"/>
          <a:sy n="56" d="100"/>
        </p:scale>
        <p:origin x="-18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9ABD54AD-8147-446A-AFBB-73BB0C498A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ncome_inequality_in_the_United_States#/media/File:U.S._Income_Shares_of_Top_1%_and_0.1%_1913-2013.p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2B7A175-55C1-416A-AF8B-D9B469D38DC4}" type="slidenum">
              <a:rPr lang="en-US" altLang="en-US" smtClean="0"/>
              <a:pPr fontAlgn="base">
                <a:spcBef>
                  <a:spcPct val="0"/>
                </a:spcBef>
                <a:spcAft>
                  <a:spcPct val="0"/>
                </a:spcAft>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lecture is intended to introduce economics in ECO10, ECO11, ECO303, and ECO304.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Figure 1A</a:t>
            </a:r>
          </a:p>
          <a:p>
            <a:r>
              <a:rPr lang="en-US" sz="1200" b="0" i="0" u="none" strike="noStrike" baseline="0" dirty="0">
                <a:latin typeface="Times New Roman" panose="02020603050405020304" pitchFamily="18" charset="0"/>
              </a:rPr>
              <a:t>The Fading American Dream: Trends in Absolute Income Mobility Since 1940</a:t>
            </a:r>
          </a:p>
          <a:p>
            <a:r>
              <a:rPr lang="en-US" sz="1200" b="0" i="0" u="none" strike="noStrike" baseline="0" dirty="0">
                <a:latin typeface="Times New Roman" panose="02020603050405020304" pitchFamily="18" charset="0"/>
              </a:rPr>
              <a:t>Raj </a:t>
            </a:r>
            <a:r>
              <a:rPr lang="en-US" sz="1200" b="0" i="0" u="none" strike="noStrike" baseline="0" dirty="0" err="1">
                <a:latin typeface="Times New Roman" panose="02020603050405020304" pitchFamily="18" charset="0"/>
              </a:rPr>
              <a:t>Chetty</a:t>
            </a:r>
            <a:r>
              <a:rPr lang="en-US" sz="1200" b="0" i="0" u="none" strike="noStrike" baseline="0" dirty="0">
                <a:latin typeface="Times New Roman" panose="02020603050405020304" pitchFamily="18" charset="0"/>
              </a:rPr>
              <a:t>, David </a:t>
            </a:r>
            <a:r>
              <a:rPr lang="en-US" sz="1200" b="0" i="0" u="none" strike="noStrike" baseline="0" dirty="0" err="1">
                <a:latin typeface="Times New Roman" panose="02020603050405020304" pitchFamily="18" charset="0"/>
              </a:rPr>
              <a:t>Grusky</a:t>
            </a:r>
            <a:r>
              <a:rPr lang="en-US" sz="1200" b="0" i="0" u="none" strike="noStrike" baseline="0" dirty="0">
                <a:latin typeface="Times New Roman" panose="02020603050405020304" pitchFamily="18" charset="0"/>
              </a:rPr>
              <a:t>, Maximilian Hell, Nathaniel </a:t>
            </a:r>
            <a:r>
              <a:rPr lang="en-US" sz="1200" b="0" i="0" u="none" strike="noStrike" baseline="0" dirty="0" err="1">
                <a:latin typeface="Times New Roman" panose="02020603050405020304" pitchFamily="18" charset="0"/>
              </a:rPr>
              <a:t>Hendren</a:t>
            </a:r>
            <a:r>
              <a:rPr lang="en-US" sz="1200" b="0" i="0" u="none" strike="noStrike" baseline="0" dirty="0">
                <a:latin typeface="Times New Roman" panose="02020603050405020304" pitchFamily="18" charset="0"/>
              </a:rPr>
              <a:t>, Robert </a:t>
            </a:r>
            <a:r>
              <a:rPr lang="en-US" sz="1200" b="0" i="0" u="none" strike="noStrike" baseline="0" dirty="0" err="1">
                <a:latin typeface="Times New Roman" panose="02020603050405020304" pitchFamily="18" charset="0"/>
              </a:rPr>
              <a:t>Manduca</a:t>
            </a:r>
            <a:r>
              <a:rPr lang="en-US" sz="1200" b="0" i="0" u="none" strike="noStrike" baseline="0" dirty="0">
                <a:latin typeface="Times New Roman" panose="02020603050405020304" pitchFamily="18" charset="0"/>
              </a:rPr>
              <a:t>, and Jimmy </a:t>
            </a:r>
            <a:r>
              <a:rPr lang="en-US" sz="1200" b="0" i="0" u="none" strike="noStrike" baseline="0" dirty="0" err="1">
                <a:latin typeface="Times New Roman" panose="02020603050405020304" pitchFamily="18" charset="0"/>
              </a:rPr>
              <a:t>Narang</a:t>
            </a:r>
            <a:endParaRPr lang="en-US" sz="1200" b="0" i="0" u="none" strike="noStrike" baseline="0" dirty="0">
              <a:latin typeface="Times New Roman" panose="02020603050405020304" pitchFamily="18" charset="0"/>
            </a:endParaRPr>
          </a:p>
          <a:p>
            <a:r>
              <a:rPr lang="en-US" sz="1200" b="0" i="0" u="none" strike="noStrike" baseline="0" dirty="0">
                <a:latin typeface="Times New Roman" panose="02020603050405020304" pitchFamily="18" charset="0"/>
              </a:rPr>
              <a:t>NBER Working Paper No. 22910</a:t>
            </a:r>
          </a:p>
          <a:p>
            <a:r>
              <a:rPr lang="en-US" sz="1200" b="0" i="0" u="none" strike="noStrike" baseline="0" dirty="0">
                <a:latin typeface="Times New Roman" panose="02020603050405020304" pitchFamily="18" charset="0"/>
              </a:rPr>
              <a:t>December 2016</a:t>
            </a:r>
            <a:endParaRPr lang="en-US" dirty="0"/>
          </a:p>
        </p:txBody>
      </p:sp>
      <p:sp>
        <p:nvSpPr>
          <p:cNvPr id="4" name="Slide Number Placeholder 3"/>
          <p:cNvSpPr>
            <a:spLocks noGrp="1"/>
          </p:cNvSpPr>
          <p:nvPr>
            <p:ph type="sldNum" sz="quarter" idx="10"/>
          </p:nvPr>
        </p:nvSpPr>
        <p:spPr/>
        <p:txBody>
          <a:bodyPr/>
          <a:lstStyle/>
          <a:p>
            <a:pPr>
              <a:defRPr/>
            </a:pPr>
            <a:fld id="{9ABD54AD-8147-446A-AFBB-73BB0C498ABA}" type="slidenum">
              <a:rPr lang="en-US" altLang="en-US" smtClean="0"/>
              <a:pPr>
                <a:defRPr/>
              </a:pPr>
              <a:t>15</a:t>
            </a:fld>
            <a:endParaRPr lang="en-US" altLang="en-US"/>
          </a:p>
        </p:txBody>
      </p:sp>
    </p:spTree>
    <p:extLst>
      <p:ext uri="{BB962C8B-B14F-4D97-AF65-F5344CB8AC3E}">
        <p14:creationId xmlns:p14="http://schemas.microsoft.com/office/powerpoint/2010/main" val="204000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5336631-3213-44FA-B2E2-46769E908C41}" type="slidenum">
              <a:rPr lang="en-US" altLang="en-US" smtClean="0"/>
              <a:pPr fontAlgn="base">
                <a:spcBef>
                  <a:spcPct val="0"/>
                </a:spcBef>
                <a:spcAft>
                  <a:spcPct val="0"/>
                </a:spcAft>
              </a:pPr>
              <a:t>25</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 usually discuss the art of making simplifying assumptions in a judicious manner by pointing out that a good cartoon of a public personality must be a simplified but nonetheless easily identifiable likeness.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EF5AA54-2239-44E2-9C82-F5B107F13DED}" type="slidenum">
              <a:rPr lang="en-US" altLang="en-US" smtClean="0"/>
              <a:pPr fontAlgn="base">
                <a:spcBef>
                  <a:spcPct val="0"/>
                </a:spcBef>
                <a:spcAft>
                  <a:spcPct val="0"/>
                </a:spcAft>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1555B5C-DC3C-404F-A59E-C12233DDEDB2}" type="slidenum">
              <a:rPr lang="en-US" altLang="en-US" smtClean="0"/>
              <a:pPr fontAlgn="base">
                <a:spcBef>
                  <a:spcPct val="0"/>
                </a:spcBef>
                <a:spcAft>
                  <a:spcPct val="0"/>
                </a:spcAft>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 usually mention Aladdin's magic lamp and say that “scarcity” means not having that lamp.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a:t>
            </a:r>
            <a:r>
              <a:rPr lang="en-US" dirty="0"/>
              <a:t>Source: https://media.nationalgeographic.org/assets/photos/000/280/28044.jpg</a:t>
            </a:r>
          </a:p>
          <a:p>
            <a:endParaRPr lang="en-US" dirty="0"/>
          </a:p>
        </p:txBody>
      </p:sp>
      <p:sp>
        <p:nvSpPr>
          <p:cNvPr id="4" name="Slide Number Placeholder 3"/>
          <p:cNvSpPr>
            <a:spLocks noGrp="1"/>
          </p:cNvSpPr>
          <p:nvPr>
            <p:ph type="sldNum" sz="quarter" idx="10"/>
          </p:nvPr>
        </p:nvSpPr>
        <p:spPr/>
        <p:txBody>
          <a:bodyPr/>
          <a:lstStyle/>
          <a:p>
            <a:pPr>
              <a:defRPr/>
            </a:pPr>
            <a:fld id="{9ABD54AD-8147-446A-AFBB-73BB0C498ABA}" type="slidenum">
              <a:rPr lang="en-US" altLang="en-US" smtClean="0"/>
              <a:pPr>
                <a:defRPr/>
              </a:pPr>
              <a:t>9</a:t>
            </a:fld>
            <a:endParaRPr lang="en-US" altLang="en-US"/>
          </a:p>
        </p:txBody>
      </p:sp>
    </p:spTree>
    <p:extLst>
      <p:ext uri="{BB962C8B-B14F-4D97-AF65-F5344CB8AC3E}">
        <p14:creationId xmlns:p14="http://schemas.microsoft.com/office/powerpoint/2010/main" val="384797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Graph from “Income, Poverty, and Health Insurance Coverage in the United States: 2010,” U.S. Census Bureau, September 13, 2011.</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F92F7361-2ABF-4616-9CF2-223770676E1A}"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Health Insurance Coverage in the United States: 2017</a:t>
            </a:r>
          </a:p>
          <a:p>
            <a:r>
              <a:rPr lang="en-US" dirty="0"/>
              <a:t>Current Population Reports</a:t>
            </a:r>
          </a:p>
          <a:p>
            <a:r>
              <a:rPr lang="en-US" dirty="0"/>
              <a:t>By Edward R. </a:t>
            </a:r>
            <a:r>
              <a:rPr lang="en-US" dirty="0" err="1"/>
              <a:t>Berchick</a:t>
            </a:r>
            <a:r>
              <a:rPr lang="en-US" dirty="0"/>
              <a:t>, Emily Hood, and Jessica C. Barnett</a:t>
            </a:r>
          </a:p>
          <a:p>
            <a:r>
              <a:rPr lang="en-US" dirty="0"/>
              <a:t>Issued September 2018</a:t>
            </a:r>
          </a:p>
          <a:p>
            <a:r>
              <a:rPr lang="en-US" dirty="0"/>
              <a:t>https://www.census.gov/content/census/en/library/publications/2018/demo/p60-264.html?#</a:t>
            </a:r>
          </a:p>
        </p:txBody>
      </p:sp>
      <p:sp>
        <p:nvSpPr>
          <p:cNvPr id="4" name="Slide Number Placeholder 3"/>
          <p:cNvSpPr>
            <a:spLocks noGrp="1"/>
          </p:cNvSpPr>
          <p:nvPr>
            <p:ph type="sldNum" sz="quarter" idx="10"/>
          </p:nvPr>
        </p:nvSpPr>
        <p:spPr/>
        <p:txBody>
          <a:bodyPr/>
          <a:lstStyle/>
          <a:p>
            <a:pPr>
              <a:defRPr/>
            </a:pPr>
            <a:fld id="{9ABD54AD-8147-446A-AFBB-73BB0C498ABA}" type="slidenum">
              <a:rPr lang="en-US" altLang="en-US" smtClean="0"/>
              <a:pPr>
                <a:defRPr/>
              </a:pPr>
              <a:t>11</a:t>
            </a:fld>
            <a:endParaRPr lang="en-US" altLang="en-US"/>
          </a:p>
        </p:txBody>
      </p:sp>
    </p:spTree>
    <p:extLst>
      <p:ext uri="{BB962C8B-B14F-4D97-AF65-F5344CB8AC3E}">
        <p14:creationId xmlns:p14="http://schemas.microsoft.com/office/powerpoint/2010/main" val="94210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br>
              <a:rPr lang="en-US" dirty="0"/>
            </a:br>
            <a:r>
              <a:rPr lang="en-US" dirty="0"/>
              <a:t>Health Insurance Coverage in the United States: 2017</a:t>
            </a:r>
          </a:p>
          <a:p>
            <a:r>
              <a:rPr lang="en-US" dirty="0"/>
              <a:t>Current Population Reports</a:t>
            </a:r>
          </a:p>
          <a:p>
            <a:r>
              <a:rPr lang="en-US" dirty="0"/>
              <a:t>By Edward R. </a:t>
            </a:r>
            <a:r>
              <a:rPr lang="en-US" dirty="0" err="1"/>
              <a:t>Berchick</a:t>
            </a:r>
            <a:r>
              <a:rPr lang="en-US" dirty="0"/>
              <a:t>, Emily Hood, and Jessica C. Barnett</a:t>
            </a:r>
          </a:p>
          <a:p>
            <a:r>
              <a:rPr lang="en-US" dirty="0"/>
              <a:t>Issued September 2018</a:t>
            </a:r>
          </a:p>
          <a:p>
            <a:r>
              <a:rPr lang="en-US" dirty="0"/>
              <a:t>https://www.census.gov/content/census/en/library/publications/2018/demo/p60-264.html?#</a:t>
            </a:r>
          </a:p>
        </p:txBody>
      </p:sp>
      <p:sp>
        <p:nvSpPr>
          <p:cNvPr id="4" name="Slide Number Placeholder 3"/>
          <p:cNvSpPr>
            <a:spLocks noGrp="1"/>
          </p:cNvSpPr>
          <p:nvPr>
            <p:ph type="sldNum" sz="quarter" idx="10"/>
          </p:nvPr>
        </p:nvSpPr>
        <p:spPr/>
        <p:txBody>
          <a:bodyPr/>
          <a:lstStyle/>
          <a:p>
            <a:pPr>
              <a:defRPr/>
            </a:pPr>
            <a:fld id="{9ABD54AD-8147-446A-AFBB-73BB0C498ABA}" type="slidenum">
              <a:rPr lang="en-US" altLang="en-US" smtClean="0"/>
              <a:pPr>
                <a:defRPr/>
              </a:pPr>
              <a:t>12</a:t>
            </a:fld>
            <a:endParaRPr lang="en-US" altLang="en-US"/>
          </a:p>
        </p:txBody>
      </p:sp>
    </p:spTree>
    <p:extLst>
      <p:ext uri="{BB962C8B-B14F-4D97-AF65-F5344CB8AC3E}">
        <p14:creationId xmlns:p14="http://schemas.microsoft.com/office/powerpoint/2010/main" val="105740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source: </a:t>
            </a:r>
            <a:r>
              <a:rPr lang="en-US" dirty="0">
                <a:hlinkClick r:id="rId3"/>
              </a:rPr>
              <a:t>https://en.wikipedia.org/wiki/Income_inequality_in_the_United_States#/media/File:U.S._Income_Shares_of_Top_1%_and_0.1%_1913-2013.png</a:t>
            </a:r>
            <a:endParaRPr lang="en-US" dirty="0"/>
          </a:p>
        </p:txBody>
      </p:sp>
      <p:sp>
        <p:nvSpPr>
          <p:cNvPr id="4" name="Slide Number Placeholder 3"/>
          <p:cNvSpPr>
            <a:spLocks noGrp="1"/>
          </p:cNvSpPr>
          <p:nvPr>
            <p:ph type="sldNum" sz="quarter" idx="10"/>
          </p:nvPr>
        </p:nvSpPr>
        <p:spPr/>
        <p:txBody>
          <a:bodyPr/>
          <a:lstStyle/>
          <a:p>
            <a:pPr>
              <a:defRPr/>
            </a:pPr>
            <a:fld id="{9ABD54AD-8147-446A-AFBB-73BB0C498ABA}" type="slidenum">
              <a:rPr lang="en-US" altLang="en-US" smtClean="0"/>
              <a:pPr>
                <a:defRPr/>
              </a:pPr>
              <a:t>13</a:t>
            </a:fld>
            <a:endParaRPr lang="en-US" altLang="en-US"/>
          </a:p>
        </p:txBody>
      </p:sp>
    </p:spTree>
    <p:extLst>
      <p:ext uri="{BB962C8B-B14F-4D97-AF65-F5344CB8AC3E}">
        <p14:creationId xmlns:p14="http://schemas.microsoft.com/office/powerpoint/2010/main" val="328876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Figure 1</a:t>
            </a:r>
          </a:p>
          <a:p>
            <a:r>
              <a:rPr lang="en-US" sz="1200" b="0" i="0" u="none" strike="noStrike" baseline="0" dirty="0">
                <a:latin typeface="Times New Roman" panose="02020603050405020304" pitchFamily="18" charset="0"/>
              </a:rPr>
              <a:t>The Fading American Dream: Trends in Absolute Income Mobility Since 1940</a:t>
            </a:r>
          </a:p>
          <a:p>
            <a:r>
              <a:rPr lang="en-US" sz="1200" b="0" i="0" u="none" strike="noStrike" baseline="0" dirty="0">
                <a:latin typeface="Times New Roman" panose="02020603050405020304" pitchFamily="18" charset="0"/>
              </a:rPr>
              <a:t>Raj </a:t>
            </a:r>
            <a:r>
              <a:rPr lang="en-US" sz="1200" b="0" i="0" u="none" strike="noStrike" baseline="0" dirty="0" err="1">
                <a:latin typeface="Times New Roman" panose="02020603050405020304" pitchFamily="18" charset="0"/>
              </a:rPr>
              <a:t>Chetty</a:t>
            </a:r>
            <a:r>
              <a:rPr lang="en-US" sz="1200" b="0" i="0" u="none" strike="noStrike" baseline="0" dirty="0">
                <a:latin typeface="Times New Roman" panose="02020603050405020304" pitchFamily="18" charset="0"/>
              </a:rPr>
              <a:t>, David </a:t>
            </a:r>
            <a:r>
              <a:rPr lang="en-US" sz="1200" b="0" i="0" u="none" strike="noStrike" baseline="0" dirty="0" err="1">
                <a:latin typeface="Times New Roman" panose="02020603050405020304" pitchFamily="18" charset="0"/>
              </a:rPr>
              <a:t>Grusky</a:t>
            </a:r>
            <a:r>
              <a:rPr lang="en-US" sz="1200" b="0" i="0" u="none" strike="noStrike" baseline="0" dirty="0">
                <a:latin typeface="Times New Roman" panose="02020603050405020304" pitchFamily="18" charset="0"/>
              </a:rPr>
              <a:t>, Maximilian Hell, Nathaniel </a:t>
            </a:r>
            <a:r>
              <a:rPr lang="en-US" sz="1200" b="0" i="0" u="none" strike="noStrike" baseline="0" dirty="0" err="1">
                <a:latin typeface="Times New Roman" panose="02020603050405020304" pitchFamily="18" charset="0"/>
              </a:rPr>
              <a:t>Hendren</a:t>
            </a:r>
            <a:r>
              <a:rPr lang="en-US" sz="1200" b="0" i="0" u="none" strike="noStrike" baseline="0" dirty="0">
                <a:latin typeface="Times New Roman" panose="02020603050405020304" pitchFamily="18" charset="0"/>
              </a:rPr>
              <a:t>, Robert </a:t>
            </a:r>
            <a:r>
              <a:rPr lang="en-US" sz="1200" b="0" i="0" u="none" strike="noStrike" baseline="0" dirty="0" err="1">
                <a:latin typeface="Times New Roman" panose="02020603050405020304" pitchFamily="18" charset="0"/>
              </a:rPr>
              <a:t>Manduca</a:t>
            </a:r>
            <a:r>
              <a:rPr lang="en-US" sz="1200" b="0" i="0" u="none" strike="noStrike" baseline="0" dirty="0">
                <a:latin typeface="Times New Roman" panose="02020603050405020304" pitchFamily="18" charset="0"/>
              </a:rPr>
              <a:t>, and Jimmy </a:t>
            </a:r>
            <a:r>
              <a:rPr lang="en-US" sz="1200" b="0" i="0" u="none" strike="noStrike" baseline="0" dirty="0" err="1">
                <a:latin typeface="Times New Roman" panose="02020603050405020304" pitchFamily="18" charset="0"/>
              </a:rPr>
              <a:t>Narang</a:t>
            </a:r>
            <a:endParaRPr lang="en-US" sz="1200" b="0" i="0" u="none" strike="noStrike" baseline="0" dirty="0">
              <a:latin typeface="Times New Roman" panose="02020603050405020304" pitchFamily="18" charset="0"/>
            </a:endParaRPr>
          </a:p>
          <a:p>
            <a:r>
              <a:rPr lang="en-US" sz="1200" b="0" i="0" u="none" strike="noStrike" baseline="0" dirty="0">
                <a:latin typeface="Times New Roman" panose="02020603050405020304" pitchFamily="18" charset="0"/>
              </a:rPr>
              <a:t>NBER Working Paper No. 22910</a:t>
            </a:r>
          </a:p>
          <a:p>
            <a:r>
              <a:rPr lang="en-US" sz="1200" b="0" i="0" u="none" strike="noStrike" baseline="0" dirty="0">
                <a:latin typeface="Times New Roman" panose="02020603050405020304" pitchFamily="18" charset="0"/>
              </a:rPr>
              <a:t>December 2016</a:t>
            </a:r>
            <a:endParaRPr lang="en-US" dirty="0"/>
          </a:p>
        </p:txBody>
      </p:sp>
      <p:sp>
        <p:nvSpPr>
          <p:cNvPr id="4" name="Slide Number Placeholder 3"/>
          <p:cNvSpPr>
            <a:spLocks noGrp="1"/>
          </p:cNvSpPr>
          <p:nvPr>
            <p:ph type="sldNum" sz="quarter" idx="10"/>
          </p:nvPr>
        </p:nvSpPr>
        <p:spPr/>
        <p:txBody>
          <a:bodyPr/>
          <a:lstStyle/>
          <a:p>
            <a:pPr>
              <a:defRPr/>
            </a:pPr>
            <a:fld id="{9ABD54AD-8147-446A-AFBB-73BB0C498ABA}" type="slidenum">
              <a:rPr lang="en-US" altLang="en-US" smtClean="0"/>
              <a:pPr>
                <a:defRPr/>
              </a:pPr>
              <a:t>14</a:t>
            </a:fld>
            <a:endParaRPr lang="en-US" altLang="en-US"/>
          </a:p>
        </p:txBody>
      </p:sp>
    </p:spTree>
    <p:extLst>
      <p:ext uri="{BB962C8B-B14F-4D97-AF65-F5344CB8AC3E}">
        <p14:creationId xmlns:p14="http://schemas.microsoft.com/office/powerpoint/2010/main" val="41551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Udayan Roy 2011</a:t>
            </a:r>
          </a:p>
        </p:txBody>
      </p:sp>
      <p:sp>
        <p:nvSpPr>
          <p:cNvPr id="6" name="Slide Number Placeholder 5"/>
          <p:cNvSpPr>
            <a:spLocks noGrp="1"/>
          </p:cNvSpPr>
          <p:nvPr>
            <p:ph type="sldNum" sz="quarter" idx="12"/>
          </p:nvPr>
        </p:nvSpPr>
        <p:spPr/>
        <p:txBody>
          <a:bodyPr/>
          <a:lstStyle>
            <a:lvl1pPr>
              <a:defRPr/>
            </a:lvl1pPr>
          </a:lstStyle>
          <a:p>
            <a:pPr>
              <a:defRPr/>
            </a:pPr>
            <a:fld id="{7F3FE336-FE9C-4095-8A0E-4621360550AB}" type="slidenum">
              <a:rPr lang="en-US" altLang="en-US"/>
              <a:pPr>
                <a:defRPr/>
              </a:pPr>
              <a:t>‹#›</a:t>
            </a:fld>
            <a:endParaRPr lang="en-US" altLang="en-US"/>
          </a:p>
        </p:txBody>
      </p:sp>
    </p:spTree>
    <p:extLst>
      <p:ext uri="{BB962C8B-B14F-4D97-AF65-F5344CB8AC3E}">
        <p14:creationId xmlns:p14="http://schemas.microsoft.com/office/powerpoint/2010/main" val="161408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Udayan Roy 2011</a:t>
            </a:r>
          </a:p>
        </p:txBody>
      </p:sp>
      <p:sp>
        <p:nvSpPr>
          <p:cNvPr id="6" name="Slide Number Placeholder 5"/>
          <p:cNvSpPr>
            <a:spLocks noGrp="1"/>
          </p:cNvSpPr>
          <p:nvPr>
            <p:ph type="sldNum" sz="quarter" idx="12"/>
          </p:nvPr>
        </p:nvSpPr>
        <p:spPr/>
        <p:txBody>
          <a:bodyPr/>
          <a:lstStyle>
            <a:lvl1pPr>
              <a:defRPr/>
            </a:lvl1pPr>
          </a:lstStyle>
          <a:p>
            <a:pPr>
              <a:defRPr/>
            </a:pPr>
            <a:fld id="{775F590E-C9F8-4D3E-ADF8-92DAF4AE5344}" type="slidenum">
              <a:rPr lang="en-US" altLang="en-US"/>
              <a:pPr>
                <a:defRPr/>
              </a:pPr>
              <a:t>‹#›</a:t>
            </a:fld>
            <a:endParaRPr lang="en-US" altLang="en-US"/>
          </a:p>
        </p:txBody>
      </p:sp>
    </p:spTree>
    <p:extLst>
      <p:ext uri="{BB962C8B-B14F-4D97-AF65-F5344CB8AC3E}">
        <p14:creationId xmlns:p14="http://schemas.microsoft.com/office/powerpoint/2010/main" val="405064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Udayan Roy 2011</a:t>
            </a:r>
          </a:p>
        </p:txBody>
      </p:sp>
      <p:sp>
        <p:nvSpPr>
          <p:cNvPr id="6" name="Slide Number Placeholder 5"/>
          <p:cNvSpPr>
            <a:spLocks noGrp="1"/>
          </p:cNvSpPr>
          <p:nvPr>
            <p:ph type="sldNum" sz="quarter" idx="12"/>
          </p:nvPr>
        </p:nvSpPr>
        <p:spPr/>
        <p:txBody>
          <a:bodyPr/>
          <a:lstStyle>
            <a:lvl1pPr>
              <a:defRPr/>
            </a:lvl1pPr>
          </a:lstStyle>
          <a:p>
            <a:pPr>
              <a:defRPr/>
            </a:pPr>
            <a:fld id="{73E4272C-AEFC-44C9-B320-6164A76030F6}" type="slidenum">
              <a:rPr lang="en-US" altLang="en-US"/>
              <a:pPr>
                <a:defRPr/>
              </a:pPr>
              <a:t>‹#›</a:t>
            </a:fld>
            <a:endParaRPr lang="en-US" altLang="en-US"/>
          </a:p>
        </p:txBody>
      </p:sp>
    </p:spTree>
    <p:extLst>
      <p:ext uri="{BB962C8B-B14F-4D97-AF65-F5344CB8AC3E}">
        <p14:creationId xmlns:p14="http://schemas.microsoft.com/office/powerpoint/2010/main" val="7815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lvl1pPr>
              <a:defRPr>
                <a:latin typeface="Calibri" pitchFamily="34" charset="0"/>
                <a:cs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6197600" y="1981200"/>
            <a:ext cx="5080000" cy="4114800"/>
          </a:xfrm>
        </p:spPr>
        <p:txBody>
          <a:bodyPr rtlCol="0">
            <a:normAutofit/>
          </a:bodyPr>
          <a:lstStyle>
            <a:lvl1pPr>
              <a:defRPr>
                <a:latin typeface="Calibri" pitchFamily="34" charset="0"/>
                <a:cs typeface="Calibri" pitchFamily="34" charset="0"/>
              </a:defRPr>
            </a:lvl1pPr>
          </a:lstStyle>
          <a:p>
            <a:pPr lvl="0"/>
            <a:endParaRPr lang="en-US" noProof="0"/>
          </a:p>
        </p:txBody>
      </p:sp>
      <p:sp>
        <p:nvSpPr>
          <p:cNvPr id="5" name="Date Placeholder 4"/>
          <p:cNvSpPr>
            <a:spLocks noGrp="1" noChangeArrowheads="1"/>
          </p:cNvSpPr>
          <p:nvPr>
            <p:ph type="dt" sz="half" idx="10"/>
          </p:nvPr>
        </p:nvSpPr>
        <p:spPr/>
        <p:txBody>
          <a:bodyPr/>
          <a:lstStyle>
            <a:lvl1pPr>
              <a:defRPr>
                <a:latin typeface="Calibri" pitchFamily="34" charset="0"/>
                <a:cs typeface="Calibri"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Calibri" pitchFamily="34" charset="0"/>
                <a:cs typeface="Calibri" pitchFamily="34" charset="0"/>
              </a:defRPr>
            </a:lvl1pPr>
          </a:lstStyle>
          <a:p>
            <a:pPr>
              <a:defRPr/>
            </a:pPr>
            <a:r>
              <a:rPr lang="en-US"/>
              <a:t>© Udayan Roy 2011</a:t>
            </a:r>
          </a:p>
        </p:txBody>
      </p:sp>
      <p:sp>
        <p:nvSpPr>
          <p:cNvPr id="7" name="Slide Number Placeholder 6"/>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6EF67580-90B3-4605-9DC5-35E35C9B9410}" type="slidenum">
              <a:rPr lang="en-US" altLang="en-US"/>
              <a:pPr>
                <a:defRPr/>
              </a:pPr>
              <a:t>‹#›</a:t>
            </a:fld>
            <a:endParaRPr lang="en-US" altLang="en-US"/>
          </a:p>
        </p:txBody>
      </p:sp>
    </p:spTree>
    <p:extLst>
      <p:ext uri="{BB962C8B-B14F-4D97-AF65-F5344CB8AC3E}">
        <p14:creationId xmlns:p14="http://schemas.microsoft.com/office/powerpoint/2010/main" val="21341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Udayan Roy 2011</a:t>
            </a:r>
          </a:p>
        </p:txBody>
      </p:sp>
      <p:sp>
        <p:nvSpPr>
          <p:cNvPr id="6" name="Slide Number Placeholder 5"/>
          <p:cNvSpPr>
            <a:spLocks noGrp="1"/>
          </p:cNvSpPr>
          <p:nvPr>
            <p:ph type="sldNum" sz="quarter" idx="12"/>
          </p:nvPr>
        </p:nvSpPr>
        <p:spPr/>
        <p:txBody>
          <a:bodyPr/>
          <a:lstStyle>
            <a:lvl1pPr>
              <a:defRPr/>
            </a:lvl1pPr>
          </a:lstStyle>
          <a:p>
            <a:pPr>
              <a:defRPr/>
            </a:pPr>
            <a:fld id="{55773143-3BE9-4560-88E4-FE0547563785}" type="slidenum">
              <a:rPr lang="en-US" altLang="en-US"/>
              <a:pPr>
                <a:defRPr/>
              </a:pPr>
              <a:t>‹#›</a:t>
            </a:fld>
            <a:endParaRPr lang="en-US" altLang="en-US"/>
          </a:p>
        </p:txBody>
      </p:sp>
    </p:spTree>
    <p:extLst>
      <p:ext uri="{BB962C8B-B14F-4D97-AF65-F5344CB8AC3E}">
        <p14:creationId xmlns:p14="http://schemas.microsoft.com/office/powerpoint/2010/main" val="361623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 Udayan Roy 2011</a:t>
            </a:r>
          </a:p>
        </p:txBody>
      </p:sp>
      <p:sp>
        <p:nvSpPr>
          <p:cNvPr id="6" name="Slide Number Placeholder 5"/>
          <p:cNvSpPr>
            <a:spLocks noGrp="1"/>
          </p:cNvSpPr>
          <p:nvPr>
            <p:ph type="sldNum" sz="quarter" idx="12"/>
          </p:nvPr>
        </p:nvSpPr>
        <p:spPr/>
        <p:txBody>
          <a:bodyPr/>
          <a:lstStyle>
            <a:lvl1pPr>
              <a:defRPr/>
            </a:lvl1pPr>
          </a:lstStyle>
          <a:p>
            <a:pPr>
              <a:defRPr/>
            </a:pPr>
            <a:fld id="{63768C4A-7A71-4919-8C28-7363BF66A648}" type="slidenum">
              <a:rPr lang="en-US" altLang="en-US"/>
              <a:pPr>
                <a:defRPr/>
              </a:pPr>
              <a:t>‹#›</a:t>
            </a:fld>
            <a:endParaRPr lang="en-US" altLang="en-US"/>
          </a:p>
        </p:txBody>
      </p:sp>
    </p:spTree>
    <p:extLst>
      <p:ext uri="{BB962C8B-B14F-4D97-AF65-F5344CB8AC3E}">
        <p14:creationId xmlns:p14="http://schemas.microsoft.com/office/powerpoint/2010/main" val="28720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 Udayan Roy 2011</a:t>
            </a:r>
          </a:p>
        </p:txBody>
      </p:sp>
      <p:sp>
        <p:nvSpPr>
          <p:cNvPr id="7" name="Slide Number Placeholder 5"/>
          <p:cNvSpPr>
            <a:spLocks noGrp="1"/>
          </p:cNvSpPr>
          <p:nvPr>
            <p:ph type="sldNum" sz="quarter" idx="12"/>
          </p:nvPr>
        </p:nvSpPr>
        <p:spPr/>
        <p:txBody>
          <a:bodyPr/>
          <a:lstStyle>
            <a:lvl1pPr>
              <a:defRPr/>
            </a:lvl1pPr>
          </a:lstStyle>
          <a:p>
            <a:pPr>
              <a:defRPr/>
            </a:pPr>
            <a:fld id="{5AB86DD1-514D-4A44-806C-33670C8FA7DC}" type="slidenum">
              <a:rPr lang="en-US" altLang="en-US"/>
              <a:pPr>
                <a:defRPr/>
              </a:pPr>
              <a:t>‹#›</a:t>
            </a:fld>
            <a:endParaRPr lang="en-US" altLang="en-US"/>
          </a:p>
        </p:txBody>
      </p:sp>
    </p:spTree>
    <p:extLst>
      <p:ext uri="{BB962C8B-B14F-4D97-AF65-F5344CB8AC3E}">
        <p14:creationId xmlns:p14="http://schemas.microsoft.com/office/powerpoint/2010/main" val="314629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Udayan Roy 2011</a:t>
            </a:r>
          </a:p>
        </p:txBody>
      </p:sp>
      <p:sp>
        <p:nvSpPr>
          <p:cNvPr id="9" name="Slide Number Placeholder 5"/>
          <p:cNvSpPr>
            <a:spLocks noGrp="1"/>
          </p:cNvSpPr>
          <p:nvPr>
            <p:ph type="sldNum" sz="quarter" idx="12"/>
          </p:nvPr>
        </p:nvSpPr>
        <p:spPr/>
        <p:txBody>
          <a:bodyPr/>
          <a:lstStyle>
            <a:lvl1pPr>
              <a:defRPr/>
            </a:lvl1pPr>
          </a:lstStyle>
          <a:p>
            <a:pPr>
              <a:defRPr/>
            </a:pPr>
            <a:fld id="{AACBFAD9-9E41-4A57-B9F1-E108663AE1EE}" type="slidenum">
              <a:rPr lang="en-US" altLang="en-US"/>
              <a:pPr>
                <a:defRPr/>
              </a:pPr>
              <a:t>‹#›</a:t>
            </a:fld>
            <a:endParaRPr lang="en-US" altLang="en-US"/>
          </a:p>
        </p:txBody>
      </p:sp>
    </p:spTree>
    <p:extLst>
      <p:ext uri="{BB962C8B-B14F-4D97-AF65-F5344CB8AC3E}">
        <p14:creationId xmlns:p14="http://schemas.microsoft.com/office/powerpoint/2010/main" val="131577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 Udayan Roy 2011</a:t>
            </a:r>
          </a:p>
        </p:txBody>
      </p:sp>
      <p:sp>
        <p:nvSpPr>
          <p:cNvPr id="5" name="Slide Number Placeholder 5"/>
          <p:cNvSpPr>
            <a:spLocks noGrp="1"/>
          </p:cNvSpPr>
          <p:nvPr>
            <p:ph type="sldNum" sz="quarter" idx="12"/>
          </p:nvPr>
        </p:nvSpPr>
        <p:spPr/>
        <p:txBody>
          <a:bodyPr/>
          <a:lstStyle>
            <a:lvl1pPr>
              <a:defRPr/>
            </a:lvl1pPr>
          </a:lstStyle>
          <a:p>
            <a:pPr>
              <a:defRPr/>
            </a:pPr>
            <a:fld id="{AFCEAF66-EEC7-4C63-A391-1D59245701A7}" type="slidenum">
              <a:rPr lang="en-US" altLang="en-US"/>
              <a:pPr>
                <a:defRPr/>
              </a:pPr>
              <a:t>‹#›</a:t>
            </a:fld>
            <a:endParaRPr lang="en-US" altLang="en-US"/>
          </a:p>
        </p:txBody>
      </p:sp>
    </p:spTree>
    <p:extLst>
      <p:ext uri="{BB962C8B-B14F-4D97-AF65-F5344CB8AC3E}">
        <p14:creationId xmlns:p14="http://schemas.microsoft.com/office/powerpoint/2010/main" val="11902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 Udayan Roy 2011</a:t>
            </a:r>
          </a:p>
        </p:txBody>
      </p:sp>
      <p:sp>
        <p:nvSpPr>
          <p:cNvPr id="4" name="Slide Number Placeholder 5"/>
          <p:cNvSpPr>
            <a:spLocks noGrp="1"/>
          </p:cNvSpPr>
          <p:nvPr>
            <p:ph type="sldNum" sz="quarter" idx="12"/>
          </p:nvPr>
        </p:nvSpPr>
        <p:spPr/>
        <p:txBody>
          <a:bodyPr/>
          <a:lstStyle>
            <a:lvl1pPr>
              <a:defRPr/>
            </a:lvl1pPr>
          </a:lstStyle>
          <a:p>
            <a:pPr>
              <a:defRPr/>
            </a:pPr>
            <a:fld id="{9FB924F9-BB4A-4BD3-9C48-449E7D3A30EF}" type="slidenum">
              <a:rPr lang="en-US" altLang="en-US"/>
              <a:pPr>
                <a:defRPr/>
              </a:pPr>
              <a:t>‹#›</a:t>
            </a:fld>
            <a:endParaRPr lang="en-US" altLang="en-US"/>
          </a:p>
        </p:txBody>
      </p:sp>
    </p:spTree>
    <p:extLst>
      <p:ext uri="{BB962C8B-B14F-4D97-AF65-F5344CB8AC3E}">
        <p14:creationId xmlns:p14="http://schemas.microsoft.com/office/powerpoint/2010/main" val="369384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 Udayan Roy 2011</a:t>
            </a:r>
          </a:p>
        </p:txBody>
      </p:sp>
      <p:sp>
        <p:nvSpPr>
          <p:cNvPr id="7" name="Slide Number Placeholder 5"/>
          <p:cNvSpPr>
            <a:spLocks noGrp="1"/>
          </p:cNvSpPr>
          <p:nvPr>
            <p:ph type="sldNum" sz="quarter" idx="12"/>
          </p:nvPr>
        </p:nvSpPr>
        <p:spPr/>
        <p:txBody>
          <a:bodyPr/>
          <a:lstStyle>
            <a:lvl1pPr>
              <a:defRPr/>
            </a:lvl1pPr>
          </a:lstStyle>
          <a:p>
            <a:pPr>
              <a:defRPr/>
            </a:pPr>
            <a:fld id="{60B6ACDA-F815-4176-B773-6843DA43CBC3}" type="slidenum">
              <a:rPr lang="en-US" altLang="en-US"/>
              <a:pPr>
                <a:defRPr/>
              </a:pPr>
              <a:t>‹#›</a:t>
            </a:fld>
            <a:endParaRPr lang="en-US" altLang="en-US"/>
          </a:p>
        </p:txBody>
      </p:sp>
    </p:spTree>
    <p:extLst>
      <p:ext uri="{BB962C8B-B14F-4D97-AF65-F5344CB8AC3E}">
        <p14:creationId xmlns:p14="http://schemas.microsoft.com/office/powerpoint/2010/main" val="73763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 Udayan Roy 2011</a:t>
            </a:r>
          </a:p>
        </p:txBody>
      </p:sp>
      <p:sp>
        <p:nvSpPr>
          <p:cNvPr id="7" name="Slide Number Placeholder 5"/>
          <p:cNvSpPr>
            <a:spLocks noGrp="1"/>
          </p:cNvSpPr>
          <p:nvPr>
            <p:ph type="sldNum" sz="quarter" idx="12"/>
          </p:nvPr>
        </p:nvSpPr>
        <p:spPr/>
        <p:txBody>
          <a:bodyPr/>
          <a:lstStyle>
            <a:lvl1pPr>
              <a:defRPr/>
            </a:lvl1pPr>
          </a:lstStyle>
          <a:p>
            <a:pPr>
              <a:defRPr/>
            </a:pPr>
            <a:fld id="{FFA96D7A-A7C7-4D92-A641-C2A7DA3C3DA3}" type="slidenum">
              <a:rPr lang="en-US" altLang="en-US"/>
              <a:pPr>
                <a:defRPr/>
              </a:pPr>
              <a:t>‹#›</a:t>
            </a:fld>
            <a:endParaRPr lang="en-US" altLang="en-US"/>
          </a:p>
        </p:txBody>
      </p:sp>
    </p:spTree>
    <p:extLst>
      <p:ext uri="{BB962C8B-B14F-4D97-AF65-F5344CB8AC3E}">
        <p14:creationId xmlns:p14="http://schemas.microsoft.com/office/powerpoint/2010/main" val="220110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en-US"/>
              <a:t>© Udayan Roy 2011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136EA88-8E8C-4F2D-8BA1-DD60240B0F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ytimes.com/roomfordebate/2016/06/28/should-the-veterans-health-care-system-be-privatiz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bpp.org/research/poverty-and-inequality/governments-pandemic-response-turned-a-would-be-poverty-surge-int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sj.com/articles/charging-drivers-for-road-use-is-popular-with-economists-less-so-with-drivers-1163024578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09800" y="2286000"/>
            <a:ext cx="7772400" cy="1143000"/>
          </a:xfrm>
        </p:spPr>
        <p:txBody>
          <a:bodyPr rtlCol="0">
            <a:normAutofit fontScale="90000"/>
          </a:bodyPr>
          <a:lstStyle/>
          <a:p>
            <a:pPr fontAlgn="auto">
              <a:spcAft>
                <a:spcPts val="0"/>
              </a:spcAft>
              <a:defRPr/>
            </a:pPr>
            <a:r>
              <a:rPr lang="en-US" altLang="en-US"/>
              <a:t>Introduction</a:t>
            </a:r>
            <a:r>
              <a:rPr lang="en-US" altLang="en-US" b="1"/>
              <a:t> </a:t>
            </a:r>
            <a:r>
              <a:rPr lang="en-US" altLang="en-US"/>
              <a:t>to Economics</a:t>
            </a:r>
          </a:p>
        </p:txBody>
      </p:sp>
      <p:sp>
        <p:nvSpPr>
          <p:cNvPr id="4099" name="Rectangle 3"/>
          <p:cNvSpPr>
            <a:spLocks noGrp="1" noChangeArrowheads="1"/>
          </p:cNvSpPr>
          <p:nvPr>
            <p:ph type="subTitle" idx="1"/>
          </p:nvPr>
        </p:nvSpPr>
        <p:spPr/>
        <p:txBody>
          <a:bodyPr/>
          <a:lstStyle/>
          <a:p>
            <a:r>
              <a:rPr lang="en-US" altLang="en-US" b="1">
                <a:hlinkClick r:id="rId3"/>
              </a:rPr>
              <a:t>Udayan Roy</a:t>
            </a:r>
            <a:endParaRPr lang="en-US"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Ethical Imperatives: Health Care</a:t>
            </a:r>
          </a:p>
        </p:txBody>
      </p:sp>
      <p:pic>
        <p:nvPicPr>
          <p:cNvPr id="13315"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40463" y="1647825"/>
            <a:ext cx="5800725" cy="3000375"/>
          </a:xfrm>
        </p:spPr>
      </p:pic>
      <p:sp>
        <p:nvSpPr>
          <p:cNvPr id="12292" name="TextBox 4"/>
          <p:cNvSpPr txBox="1">
            <a:spLocks noChangeArrowheads="1"/>
          </p:cNvSpPr>
          <p:nvPr/>
        </p:nvSpPr>
        <p:spPr bwMode="auto">
          <a:xfrm>
            <a:off x="832207" y="1828800"/>
            <a:ext cx="53485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cs typeface="Calibri" panose="020F0502020204030204" pitchFamily="34" charset="0"/>
              </a:rPr>
              <a:t>How can we help the 50 million people who have no health insurance?</a:t>
            </a:r>
          </a:p>
        </p:txBody>
      </p:sp>
      <p:sp>
        <p:nvSpPr>
          <p:cNvPr id="12293" name="TextBox 5"/>
          <p:cNvSpPr txBox="1">
            <a:spLocks noChangeArrowheads="1"/>
          </p:cNvSpPr>
          <p:nvPr/>
        </p:nvSpPr>
        <p:spPr bwMode="auto">
          <a:xfrm>
            <a:off x="6324600" y="47244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70C0"/>
                </a:solidFill>
                <a:cs typeface="Calibri" panose="020F0502020204030204" pitchFamily="34" charset="0"/>
              </a:rPr>
              <a:t>It is the economist’s job to </a:t>
            </a:r>
            <a:r>
              <a:rPr lang="en-US" altLang="en-US" sz="2400" b="1" i="1">
                <a:solidFill>
                  <a:srgbClr val="0070C0"/>
                </a:solidFill>
                <a:cs typeface="Calibri" panose="020F0502020204030204" pitchFamily="34" charset="0"/>
              </a:rPr>
              <a:t>list the options available </a:t>
            </a:r>
            <a:r>
              <a:rPr lang="en-US" altLang="en-US" sz="2400" b="1">
                <a:solidFill>
                  <a:srgbClr val="0070C0"/>
                </a:solidFill>
                <a:cs typeface="Calibri" panose="020F0502020204030204" pitchFamily="34" charset="0"/>
              </a:rPr>
              <a:t>and to </a:t>
            </a:r>
            <a:r>
              <a:rPr lang="en-US" altLang="en-US" sz="2400" b="1" i="1">
                <a:solidFill>
                  <a:srgbClr val="0070C0"/>
                </a:solidFill>
                <a:cs typeface="Calibri" panose="020F0502020204030204" pitchFamily="34" charset="0"/>
              </a:rPr>
              <a:t>predict the likely costs and benefits of each option</a:t>
            </a:r>
          </a:p>
        </p:txBody>
      </p:sp>
      <p:sp>
        <p:nvSpPr>
          <p:cNvPr id="12294" name="TextBox 6"/>
          <p:cNvSpPr txBox="1">
            <a:spLocks noChangeArrowheads="1"/>
          </p:cNvSpPr>
          <p:nvPr/>
        </p:nvSpPr>
        <p:spPr bwMode="auto">
          <a:xfrm>
            <a:off x="832207" y="2908641"/>
            <a:ext cx="53485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cs typeface="Calibri" panose="020F0502020204030204" pitchFamily="34" charset="0"/>
              </a:rPr>
              <a:t>Build government-run hospitals like the VA system for veterans? (Read this </a:t>
            </a:r>
            <a:r>
              <a:rPr lang="en-US" altLang="en-US" sz="2000" dirty="0">
                <a:cs typeface="Calibri" panose="020F0502020204030204" pitchFamily="34" charset="0"/>
                <a:hlinkClick r:id="rId4"/>
              </a:rPr>
              <a:t>debate</a:t>
            </a:r>
            <a:r>
              <a:rPr lang="en-US" altLang="en-US" sz="2000" dirty="0">
                <a:cs typeface="Calibri" panose="020F0502020204030204" pitchFamily="34" charset="0"/>
              </a:rPr>
              <a:t>.)</a:t>
            </a:r>
          </a:p>
        </p:txBody>
      </p:sp>
      <p:sp>
        <p:nvSpPr>
          <p:cNvPr id="12295" name="TextBox 7"/>
          <p:cNvSpPr txBox="1">
            <a:spLocks noChangeArrowheads="1"/>
          </p:cNvSpPr>
          <p:nvPr/>
        </p:nvSpPr>
        <p:spPr bwMode="auto">
          <a:xfrm>
            <a:off x="824732" y="3848531"/>
            <a:ext cx="53560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cs typeface="Calibri" panose="020F0502020204030204" pitchFamily="34" charset="0"/>
              </a:rPr>
              <a:t>Use taxpayers funds to help the uninsured buy private health insurance? </a:t>
            </a:r>
          </a:p>
        </p:txBody>
      </p:sp>
      <p:sp>
        <p:nvSpPr>
          <p:cNvPr id="12296" name="TextBox 8"/>
          <p:cNvSpPr txBox="1">
            <a:spLocks noChangeArrowheads="1"/>
          </p:cNvSpPr>
          <p:nvPr/>
        </p:nvSpPr>
        <p:spPr bwMode="auto">
          <a:xfrm>
            <a:off x="824732" y="4735445"/>
            <a:ext cx="5356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cs typeface="Calibri" panose="020F0502020204030204" pitchFamily="34" charset="0"/>
              </a:rPr>
              <a:t>Allow the import of cheaper drugs?</a:t>
            </a:r>
          </a:p>
        </p:txBody>
      </p:sp>
      <p:sp>
        <p:nvSpPr>
          <p:cNvPr id="12297" name="TextBox 9"/>
          <p:cNvSpPr txBox="1">
            <a:spLocks noChangeArrowheads="1"/>
          </p:cNvSpPr>
          <p:nvPr/>
        </p:nvSpPr>
        <p:spPr bwMode="auto">
          <a:xfrm>
            <a:off x="824732" y="5351313"/>
            <a:ext cx="5356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cs typeface="Calibri" panose="020F0502020204030204" pitchFamily="34" charset="0"/>
              </a:rPr>
              <a:t>Cut the length of drug patents?</a:t>
            </a:r>
          </a:p>
        </p:txBody>
      </p:sp>
      <p:sp>
        <p:nvSpPr>
          <p:cNvPr id="12298" name="TextBox 10"/>
          <p:cNvSpPr txBox="1">
            <a:spLocks noChangeArrowheads="1"/>
          </p:cNvSpPr>
          <p:nvPr/>
        </p:nvSpPr>
        <p:spPr bwMode="auto">
          <a:xfrm>
            <a:off x="819224" y="5859482"/>
            <a:ext cx="536154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cs typeface="Calibri" panose="020F0502020204030204" pitchFamily="34" charset="0"/>
              </a:rPr>
              <a:t>Make it easier for foreign doctors to work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p:bldP spid="12295" grpId="0"/>
      <p:bldP spid="12296" grpId="0"/>
      <p:bldP spid="12297" grpId="0"/>
      <p:bldP spid="122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236538" y="406400"/>
            <a:ext cx="398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t>Government policy reform – in this case the Affordable Care Act (or, Obamacare, which was enacted in 2010 and took effect in 2014) – can sometimes make a real difference.</a:t>
            </a:r>
          </a:p>
          <a:p>
            <a:pPr eaLnBrk="1" hangingPunct="1">
              <a:lnSpc>
                <a:spcPct val="100000"/>
              </a:lnSpc>
              <a:spcBef>
                <a:spcPct val="0"/>
              </a:spcBef>
              <a:buFontTx/>
              <a:buNone/>
            </a:pPr>
            <a:endParaRPr lang="en-US" altLang="en-US" sz="2000" b="1" dirty="0"/>
          </a:p>
          <a:p>
            <a:pPr eaLnBrk="1" hangingPunct="1">
              <a:lnSpc>
                <a:spcPct val="100000"/>
              </a:lnSpc>
              <a:spcBef>
                <a:spcPct val="0"/>
              </a:spcBef>
              <a:buNone/>
            </a:pPr>
            <a:r>
              <a:rPr lang="en-US" altLang="en-US" sz="2000" b="1" dirty="0"/>
              <a:t>But every policy has both benefits and costs.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74" y="416674"/>
            <a:ext cx="5608137" cy="6256647"/>
          </a:xfrm>
          <a:prstGeom prst="rect">
            <a:avLst/>
          </a:prstGeom>
        </p:spPr>
      </p:pic>
    </p:spTree>
    <p:extLst>
      <p:ext uri="{BB962C8B-B14F-4D97-AF65-F5344CB8AC3E}">
        <p14:creationId xmlns:p14="http://schemas.microsoft.com/office/powerpoint/2010/main" val="212289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8979612" y="1473200"/>
            <a:ext cx="292813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t>Government policy reform – in this case the Affordable Care Act (or, Obamacare , which was enacted in 2010 and took effect in 2014) – can sometimes make a real difference.</a:t>
            </a:r>
          </a:p>
          <a:p>
            <a:pPr eaLnBrk="1" hangingPunct="1">
              <a:lnSpc>
                <a:spcPct val="100000"/>
              </a:lnSpc>
              <a:spcBef>
                <a:spcPct val="0"/>
              </a:spcBef>
              <a:buFontTx/>
              <a:buNone/>
            </a:pPr>
            <a:endParaRPr lang="en-US" altLang="en-US" sz="2000" b="1" dirty="0"/>
          </a:p>
          <a:p>
            <a:pPr eaLnBrk="1" hangingPunct="1">
              <a:lnSpc>
                <a:spcPct val="100000"/>
              </a:lnSpc>
              <a:spcBef>
                <a:spcPct val="0"/>
              </a:spcBef>
              <a:buFontTx/>
              <a:buNone/>
            </a:pPr>
            <a:r>
              <a:rPr lang="en-US" altLang="en-US" sz="2000" b="1" dirty="0"/>
              <a:t>But every policy has both benefits and costs.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89" y="169864"/>
            <a:ext cx="8740873" cy="5984356"/>
          </a:xfrm>
          <a:prstGeom prst="rect">
            <a:avLst/>
          </a:prstGeom>
        </p:spPr>
      </p:pic>
    </p:spTree>
    <p:extLst>
      <p:ext uri="{BB962C8B-B14F-4D97-AF65-F5344CB8AC3E}">
        <p14:creationId xmlns:p14="http://schemas.microsoft.com/office/powerpoint/2010/main" val="79447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676" y="1192229"/>
            <a:ext cx="4835133" cy="3626350"/>
          </a:xfrm>
          <a:prstGeom prst="rect">
            <a:avLst/>
          </a:prstGeom>
        </p:spPr>
      </p:pic>
      <p:sp>
        <p:nvSpPr>
          <p:cNvPr id="17410" name="Title 1"/>
          <p:cNvSpPr>
            <a:spLocks noGrp="1"/>
          </p:cNvSpPr>
          <p:nvPr>
            <p:ph type="title"/>
          </p:nvPr>
        </p:nvSpPr>
        <p:spPr/>
        <p:txBody>
          <a:bodyPr/>
          <a:lstStyle/>
          <a:p>
            <a:r>
              <a:rPr lang="en-US" altLang="en-US" dirty="0"/>
              <a:t>Ethical Imperatives: Inequality</a:t>
            </a:r>
          </a:p>
        </p:txBody>
      </p:sp>
      <p:sp>
        <p:nvSpPr>
          <p:cNvPr id="17411" name="Content Placeholder 2"/>
          <p:cNvSpPr>
            <a:spLocks noGrp="1"/>
          </p:cNvSpPr>
          <p:nvPr>
            <p:ph idx="1"/>
          </p:nvPr>
        </p:nvSpPr>
        <p:spPr>
          <a:xfrm>
            <a:off x="838200" y="1825625"/>
            <a:ext cx="6432476" cy="4351338"/>
          </a:xfrm>
        </p:spPr>
        <p:txBody>
          <a:bodyPr/>
          <a:lstStyle/>
          <a:p>
            <a:r>
              <a:rPr lang="en-US" altLang="en-US" dirty="0"/>
              <a:t>How can we ensure that incomes are more equally shared?</a:t>
            </a:r>
          </a:p>
          <a:p>
            <a:pPr lvl="1"/>
            <a:r>
              <a:rPr lang="en-US" altLang="en-US" dirty="0"/>
              <a:t>Assuming a more equal nation is what the people want. (Remember that it is not the economist’s job to say what the nation should or should not want.)</a:t>
            </a:r>
          </a:p>
          <a:p>
            <a:r>
              <a:rPr lang="en-US" altLang="en-US" dirty="0"/>
              <a:t>Raise taxes on the rich?</a:t>
            </a:r>
          </a:p>
          <a:p>
            <a:r>
              <a:rPr lang="en-US" altLang="en-US" dirty="0"/>
              <a:t>Invest in and subsidize higher education?</a:t>
            </a:r>
          </a:p>
          <a:p>
            <a:r>
              <a:rPr lang="en-US" altLang="en-US" dirty="0"/>
              <a:t>Change existing laws to strengthen labor unions?</a:t>
            </a:r>
          </a:p>
        </p:txBody>
      </p:sp>
      <p:sp>
        <p:nvSpPr>
          <p:cNvPr id="13317" name="TextBox 4"/>
          <p:cNvSpPr txBox="1">
            <a:spLocks noChangeArrowheads="1"/>
          </p:cNvSpPr>
          <p:nvPr/>
        </p:nvSpPr>
        <p:spPr bwMode="auto">
          <a:xfrm>
            <a:off x="7742238" y="47244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70C0"/>
                </a:solidFill>
                <a:cs typeface="Calibri" panose="020F0502020204030204" pitchFamily="34" charset="0"/>
              </a:rPr>
              <a:t>It is the economist’s job to </a:t>
            </a:r>
            <a:r>
              <a:rPr lang="en-US" altLang="en-US" sz="2400" b="1" i="1">
                <a:solidFill>
                  <a:srgbClr val="0070C0"/>
                </a:solidFill>
                <a:cs typeface="Calibri" panose="020F0502020204030204" pitchFamily="34" charset="0"/>
              </a:rPr>
              <a:t>list the options available </a:t>
            </a:r>
            <a:r>
              <a:rPr lang="en-US" altLang="en-US" sz="2400" b="1">
                <a:solidFill>
                  <a:srgbClr val="0070C0"/>
                </a:solidFill>
                <a:cs typeface="Calibri" panose="020F0502020204030204" pitchFamily="34" charset="0"/>
              </a:rPr>
              <a:t>and to </a:t>
            </a:r>
            <a:r>
              <a:rPr lang="en-US" altLang="en-US" sz="2400" b="1" i="1">
                <a:solidFill>
                  <a:srgbClr val="0070C0"/>
                </a:solidFill>
                <a:cs typeface="Calibri" panose="020F0502020204030204" pitchFamily="34" charset="0"/>
              </a:rPr>
              <a:t>predict the likely costs and benefits of each option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Ethical Imperatives: Intergenerational Mobility</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1553" y="1825625"/>
            <a:ext cx="6281318" cy="4351338"/>
          </a:xfrm>
        </p:spPr>
      </p:pic>
      <p:pic>
        <p:nvPicPr>
          <p:cNvPr id="6" name="Content Placeholder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4516" y="1825625"/>
            <a:ext cx="563241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56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Ethical Imperatives: Intergenerational Mobility</a:t>
            </a:r>
            <a:endParaRPr lang="en-US" dirty="0"/>
          </a:p>
        </p:txBody>
      </p:sp>
      <p:sp>
        <p:nvSpPr>
          <p:cNvPr id="7" name="Content Placeholder 6"/>
          <p:cNvSpPr>
            <a:spLocks noGrp="1"/>
          </p:cNvSpPr>
          <p:nvPr>
            <p:ph idx="1"/>
          </p:nvPr>
        </p:nvSpPr>
        <p:spPr/>
        <p:txBody>
          <a:bodyPr/>
          <a:lstStyle/>
          <a:p>
            <a:r>
              <a:rPr lang="en-US" altLang="en-US" dirty="0"/>
              <a:t>How can we keep the American Dream—the idea that each generation lives better than their parents—alive?</a:t>
            </a:r>
          </a:p>
          <a:p>
            <a:pPr lvl="1"/>
            <a:r>
              <a:rPr lang="en-US" dirty="0"/>
              <a:t>Universal Basic Income</a:t>
            </a:r>
          </a:p>
          <a:p>
            <a:pPr lvl="1"/>
            <a:r>
              <a:rPr lang="en-US" dirty="0"/>
              <a:t>Baby Bonds</a:t>
            </a:r>
          </a:p>
          <a:p>
            <a:pPr lvl="1"/>
            <a:r>
              <a:rPr lang="en-US" dirty="0"/>
              <a:t>Require politicians to raise election campaign money through small donations</a:t>
            </a:r>
          </a:p>
          <a:p>
            <a:pPr lvl="1"/>
            <a:r>
              <a:rPr lang="en-US" dirty="0"/>
              <a:t>Tuition-free college</a:t>
            </a:r>
          </a:p>
        </p:txBody>
      </p:sp>
    </p:spTree>
    <p:extLst>
      <p:ext uri="{BB962C8B-B14F-4D97-AF65-F5344CB8AC3E}">
        <p14:creationId xmlns:p14="http://schemas.microsoft.com/office/powerpoint/2010/main" val="381885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55700"/>
            <a:ext cx="9144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cs typeface="Times New Roman" panose="02020603050405020304" pitchFamily="18" charset="0"/>
              </a:rPr>
              <a:t>What Are Economists Expected to Do?</a:t>
            </a:r>
            <a:r>
              <a:rPr lang="en-US" altLang="en-US"/>
              <a:t> </a:t>
            </a:r>
          </a:p>
        </p:txBody>
      </p:sp>
      <p:sp>
        <p:nvSpPr>
          <p:cNvPr id="8195" name="Rectangle 3"/>
          <p:cNvSpPr>
            <a:spLocks noGrp="1" noChangeArrowheads="1"/>
          </p:cNvSpPr>
          <p:nvPr>
            <p:ph idx="1"/>
          </p:nvPr>
        </p:nvSpPr>
        <p:spPr/>
        <p:txBody>
          <a:bodyPr/>
          <a:lstStyle/>
          <a:p>
            <a:pPr marL="533400" indent="-533400"/>
            <a:r>
              <a:rPr lang="en-US" altLang="en-US" dirty="0">
                <a:cs typeface="Times New Roman" panose="02020603050405020304" pitchFamily="18" charset="0"/>
              </a:rPr>
              <a:t>As we have just seen, when asked specific policy-related questions, the economist has to think hard and:</a:t>
            </a:r>
          </a:p>
          <a:p>
            <a:pPr marL="914400" lvl="1" indent="-457200">
              <a:buFontTx/>
              <a:buAutoNum type="arabicPeriod"/>
            </a:pPr>
            <a:r>
              <a:rPr lang="en-US" altLang="en-US" dirty="0">
                <a:cs typeface="Times New Roman" panose="02020603050405020304" pitchFamily="18" charset="0"/>
              </a:rPr>
              <a:t>Identify the list of the options available to society, and</a:t>
            </a:r>
          </a:p>
          <a:p>
            <a:pPr marL="914400" lvl="1" indent="-457200">
              <a:buFontTx/>
              <a:buAutoNum type="arabicPeriod"/>
            </a:pPr>
            <a:r>
              <a:rPr lang="en-US" altLang="en-US" dirty="0">
                <a:cs typeface="Times New Roman" panose="02020603050405020304" pitchFamily="18" charset="0"/>
              </a:rPr>
              <a:t>Make predictions of the consequences—costs and benefits—that would follow from each of those options.</a:t>
            </a:r>
          </a:p>
          <a:p>
            <a:pPr marL="533400" indent="-533400"/>
            <a:r>
              <a:rPr lang="en-US" altLang="en-US" dirty="0">
                <a:cs typeface="Times New Roman" panose="02020603050405020304" pitchFamily="18" charset="0"/>
              </a:rPr>
              <a:t>The democratic process must then decide which option to pursue.</a:t>
            </a:r>
          </a:p>
          <a:p>
            <a:pPr marL="533400" indent="-533400"/>
            <a:endParaRPr lang="en-US" altLang="en-US" dirty="0">
              <a:cs typeface="Times New Roman" panose="02020603050405020304" pitchFamily="18" charset="0"/>
            </a:endParaRPr>
          </a:p>
          <a:p>
            <a:pPr marL="533400" indent="-533400"/>
            <a:r>
              <a:rPr lang="en-US" altLang="en-US" dirty="0">
                <a:cs typeface="Times New Roman" panose="02020603050405020304" pitchFamily="18" charset="0"/>
              </a:rPr>
              <a:t>And government policies can make a difference: </a:t>
            </a:r>
          </a:p>
          <a:p>
            <a:pPr marL="990600" lvl="1" indent="-533400"/>
            <a:r>
              <a:rPr lang="en-US" altLang="en-US" dirty="0">
                <a:cs typeface="Times New Roman" panose="02020603050405020304" pitchFamily="18" charset="0"/>
                <a:hlinkClick r:id="rId2"/>
              </a:rPr>
              <a:t>Government’s Pandemic Response Turned a Would-Be Poverty Surge Into a Record Poverty Decline</a:t>
            </a:r>
            <a:r>
              <a:rPr lang="en-US" altLang="en-US" dirty="0">
                <a:cs typeface="Times New Roman" panose="02020603050405020304" pitchFamily="18" charset="0"/>
              </a:rPr>
              <a:t>, By Danilo </a:t>
            </a:r>
            <a:r>
              <a:rPr lang="en-US" altLang="en-US" dirty="0" err="1">
                <a:cs typeface="Times New Roman" panose="02020603050405020304" pitchFamily="18" charset="0"/>
              </a:rPr>
              <a:t>Trisi</a:t>
            </a:r>
            <a:r>
              <a:rPr lang="en-US" altLang="en-US" dirty="0">
                <a:cs typeface="Times New Roman" panose="02020603050405020304" pitchFamily="18" charset="0"/>
              </a:rPr>
              <a:t>, Center for Budget and Policy Priorities, August 29, 2023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When Economic Policies Go Wrong</a:t>
            </a:r>
          </a:p>
        </p:txBody>
      </p:sp>
      <p:sp>
        <p:nvSpPr>
          <p:cNvPr id="26627" name="Rectangle 3"/>
          <p:cNvSpPr>
            <a:spLocks noGrp="1" noChangeArrowheads="1"/>
          </p:cNvSpPr>
          <p:nvPr>
            <p:ph idx="1"/>
          </p:nvPr>
        </p:nvSpPr>
        <p:spPr/>
        <p:txBody>
          <a:bodyPr/>
          <a:lstStyle/>
          <a:p>
            <a:r>
              <a:rPr lang="en-US" altLang="en-US">
                <a:hlinkClick r:id="rId2" action="ppaction://hlinksldjump"/>
              </a:rPr>
              <a:t>Joseph Stalin</a:t>
            </a:r>
            <a:endParaRPr lang="en-US" altLang="en-US"/>
          </a:p>
          <a:p>
            <a:r>
              <a:rPr lang="en-US" altLang="en-US">
                <a:hlinkClick r:id="rId3" action="ppaction://hlinksldjump"/>
              </a:rPr>
              <a:t>Mao Zedong</a:t>
            </a:r>
            <a:endParaRPr lang="en-US" altLang="en-US"/>
          </a:p>
          <a:p>
            <a:r>
              <a:rPr lang="en-US" altLang="en-US"/>
              <a:t>Clearly, the stakes are very high in getting our economic policies right.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When Economic Policies Go Wrong—Stalin</a:t>
            </a:r>
          </a:p>
        </p:txBody>
      </p:sp>
      <p:sp>
        <p:nvSpPr>
          <p:cNvPr id="21507" name="Rectangle 3"/>
          <p:cNvSpPr>
            <a:spLocks noGrp="1" noChangeArrowheads="1"/>
          </p:cNvSpPr>
          <p:nvPr>
            <p:ph idx="1"/>
          </p:nvPr>
        </p:nvSpPr>
        <p:spPr/>
        <p:txBody>
          <a:bodyPr/>
          <a:lstStyle/>
          <a:p>
            <a:pPr>
              <a:lnSpc>
                <a:spcPct val="80000"/>
              </a:lnSpc>
            </a:pPr>
            <a:r>
              <a:rPr lang="en-US" altLang="en-US">
                <a:cs typeface="Times New Roman" panose="02020603050405020304" pitchFamily="18" charset="0"/>
              </a:rPr>
              <a:t>The Soviet leader Stalin is believed to have caused about 40 million deaths during the 1930s in the then Soviet Union in an attempt to collectivize agriculture. </a:t>
            </a:r>
            <a:r>
              <a:rPr lang="en-US" altLang="en-US"/>
              <a:t> </a:t>
            </a:r>
          </a:p>
        </p:txBody>
      </p:sp>
      <p:graphicFrame>
        <p:nvGraphicFramePr>
          <p:cNvPr id="21508" name="Object 4"/>
          <p:cNvGraphicFramePr>
            <a:graphicFrameLocks noGrp="1" noChangeAspect="1"/>
          </p:cNvGraphicFramePr>
          <p:nvPr>
            <p:ph type="clipArt" sz="half" idx="4294967295"/>
          </p:nvPr>
        </p:nvGraphicFramePr>
        <p:xfrm>
          <a:off x="10287000" y="2895600"/>
          <a:ext cx="1905000" cy="2286000"/>
        </p:xfrm>
        <a:graphic>
          <a:graphicData uri="http://schemas.openxmlformats.org/presentationml/2006/ole">
            <mc:AlternateContent xmlns:mc="http://schemas.openxmlformats.org/markup-compatibility/2006">
              <mc:Choice xmlns:v="urn:schemas-microsoft-com:vml" Requires="v">
                <p:oleObj name="Photo Editor Photo" r:id="rId2" imgW="1905266" imgH="2285714" progId="MSPhotoEd.3">
                  <p:embed/>
                </p:oleObj>
              </mc:Choice>
              <mc:Fallback>
                <p:oleObj name="Photo Editor Photo" r:id="rId2" imgW="1905266" imgH="2285714" progId="MSPhotoEd.3">
                  <p:embed/>
                  <p:pic>
                    <p:nvPicPr>
                      <p:cNvPr id="0"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28956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Introduction to Economics</a:t>
            </a:r>
          </a:p>
        </p:txBody>
      </p:sp>
      <p:sp>
        <p:nvSpPr>
          <p:cNvPr id="5123" name="Rectangle 3"/>
          <p:cNvSpPr>
            <a:spLocks noGrp="1" noChangeArrowheads="1"/>
          </p:cNvSpPr>
          <p:nvPr>
            <p:ph idx="1"/>
          </p:nvPr>
        </p:nvSpPr>
        <p:spPr/>
        <p:txBody>
          <a:bodyPr/>
          <a:lstStyle/>
          <a:p>
            <a:r>
              <a:rPr lang="en-US" altLang="en-US">
                <a:hlinkClick r:id="rId3" action="ppaction://hlinksldjump"/>
              </a:rPr>
              <a:t>What is economics?</a:t>
            </a:r>
            <a:endParaRPr lang="en-US" altLang="en-US"/>
          </a:p>
          <a:p>
            <a:r>
              <a:rPr lang="en-US" altLang="en-US">
                <a:cs typeface="Times New Roman" panose="02020603050405020304" pitchFamily="18" charset="0"/>
                <a:hlinkClick r:id="rId4" action="ppaction://hlinksldjump"/>
              </a:rPr>
              <a:t>What is the use of economics?</a:t>
            </a:r>
            <a:r>
              <a:rPr lang="en-US" altLang="en-US">
                <a:hlinkClick r:id="rId4" action="ppaction://hlinksldjump"/>
              </a:rPr>
              <a:t> </a:t>
            </a:r>
            <a:endParaRPr lang="en-US" altLang="en-US"/>
          </a:p>
          <a:p>
            <a:r>
              <a:rPr lang="en-US" altLang="en-US">
                <a:cs typeface="Times New Roman" panose="02020603050405020304" pitchFamily="18" charset="0"/>
                <a:hlinkClick r:id="rId5" action="ppaction://hlinksldjump"/>
              </a:rPr>
              <a:t>What are economists expected to do?</a:t>
            </a:r>
            <a:r>
              <a:rPr lang="en-US" altLang="en-US"/>
              <a:t> </a:t>
            </a:r>
          </a:p>
          <a:p>
            <a:r>
              <a:rPr lang="en-US" altLang="en-US">
                <a:cs typeface="Times New Roman" panose="02020603050405020304" pitchFamily="18" charset="0"/>
                <a:hlinkClick r:id="rId6" action="ppaction://hlinksldjump"/>
              </a:rPr>
              <a:t>How do economists do what they are expected to do?</a:t>
            </a:r>
            <a:r>
              <a:rPr lang="en-US" altLang="en-US">
                <a:hlinkClick r:id="rId6" action="ppaction://hlinksldjump"/>
              </a:rPr>
              <a:t> </a:t>
            </a:r>
            <a:endParaRPr lang="en-US" altLang="en-US"/>
          </a:p>
          <a:p>
            <a:r>
              <a:rPr lang="en-US" altLang="en-US">
                <a:cs typeface="Times New Roman" panose="02020603050405020304" pitchFamily="18" charset="0"/>
                <a:hlinkClick r:id="rId7" action="ppaction://hlinksldjump"/>
              </a:rPr>
              <a:t>Why does the economist’s method sometimes fail?</a:t>
            </a:r>
            <a:r>
              <a:rPr lang="en-US" altLang="en-US">
                <a:hlinkClick r:id="rId7" action="ppaction://hlinksldjump"/>
              </a:rPr>
              <a:t> </a:t>
            </a:r>
            <a:endParaRPr lang="en-US" altLang="en-US"/>
          </a:p>
          <a:p>
            <a:r>
              <a:rPr lang="en-US" altLang="en-US">
                <a:cs typeface="Times New Roman" panose="02020603050405020304" pitchFamily="18" charset="0"/>
                <a:hlinkClick r:id="rId8" action="ppaction://hlinksldjump"/>
              </a:rPr>
              <a:t>What is macroeconomics? What is microeconomics?</a:t>
            </a:r>
            <a:r>
              <a:rPr lang="en-US" altLang="en-US">
                <a:hlinkClick r:id="rId8" action="ppaction://hlinksldjump"/>
              </a:rPr>
              <a:t> </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When Economic Policies Go Wrong—Stalin</a:t>
            </a:r>
          </a:p>
        </p:txBody>
      </p:sp>
      <p:sp>
        <p:nvSpPr>
          <p:cNvPr id="22531" name="Rectangle 3"/>
          <p:cNvSpPr>
            <a:spLocks noGrp="1" noChangeArrowheads="1"/>
          </p:cNvSpPr>
          <p:nvPr>
            <p:ph idx="1"/>
          </p:nvPr>
        </p:nvSpPr>
        <p:spPr/>
        <p:txBody>
          <a:bodyPr/>
          <a:lstStyle/>
          <a:p>
            <a:pPr>
              <a:lnSpc>
                <a:spcPct val="80000"/>
              </a:lnSpc>
            </a:pPr>
            <a:r>
              <a:rPr lang="en-US" altLang="en-US" sz="2200">
                <a:cs typeface="Times New Roman" panose="02020603050405020304" pitchFamily="18" charset="0"/>
              </a:rPr>
              <a:t>For more on Stalin’s policies and their effects see </a:t>
            </a:r>
          </a:p>
          <a:p>
            <a:pPr lvl="1">
              <a:lnSpc>
                <a:spcPct val="80000"/>
              </a:lnSpc>
            </a:pPr>
            <a:r>
              <a:rPr lang="en-US" altLang="en-US" i="1">
                <a:cs typeface="Times New Roman" panose="02020603050405020304" pitchFamily="18" charset="0"/>
              </a:rPr>
              <a:t>Harvest of Sorrow: Soviet Collectivization and the Terror-Famine</a:t>
            </a:r>
            <a:r>
              <a:rPr lang="en-US" altLang="en-US">
                <a:cs typeface="Times New Roman" panose="02020603050405020304" pitchFamily="18" charset="0"/>
              </a:rPr>
              <a:t> by Robert Conquest, Oxford University Press, New York, NY, 1986, ISBN 0195051807.</a:t>
            </a:r>
          </a:p>
          <a:p>
            <a:pPr lvl="1">
              <a:lnSpc>
                <a:spcPct val="80000"/>
              </a:lnSpc>
            </a:pPr>
            <a:r>
              <a:rPr lang="en-US" altLang="en-US" i="1"/>
              <a:t>Bloodlands: Europe Between Hitler and Stalin </a:t>
            </a:r>
            <a:r>
              <a:rPr lang="en-US" altLang="en-US"/>
              <a:t>by Timothy Snyder, Basic Books, New York, NY, 2010, ISBN 978-0465002399.</a:t>
            </a:r>
          </a:p>
          <a:p>
            <a:pPr lvl="1">
              <a:lnSpc>
                <a:spcPct val="80000"/>
              </a:lnSpc>
            </a:pPr>
            <a:endParaRPr lang="en-US" altLang="en-US"/>
          </a:p>
        </p:txBody>
      </p:sp>
      <p:graphicFrame>
        <p:nvGraphicFramePr>
          <p:cNvPr id="22532" name="Object 4"/>
          <p:cNvGraphicFramePr>
            <a:graphicFrameLocks noGrp="1" noChangeAspect="1"/>
          </p:cNvGraphicFramePr>
          <p:nvPr>
            <p:ph type="clipArt" sz="half" idx="4294967295"/>
          </p:nvPr>
        </p:nvGraphicFramePr>
        <p:xfrm>
          <a:off x="10287000" y="2895600"/>
          <a:ext cx="1905000" cy="2286000"/>
        </p:xfrm>
        <a:graphic>
          <a:graphicData uri="http://schemas.openxmlformats.org/presentationml/2006/ole">
            <mc:AlternateContent xmlns:mc="http://schemas.openxmlformats.org/markup-compatibility/2006">
              <mc:Choice xmlns:v="urn:schemas-microsoft-com:vml" Requires="v">
                <p:oleObj name="Photo Editor Photo" r:id="rId2" imgW="1905266" imgH="2285714" progId="MSPhotoEd.3">
                  <p:embed/>
                </p:oleObj>
              </mc:Choice>
              <mc:Fallback>
                <p:oleObj name="Photo Editor Photo" r:id="rId2" imgW="1905266" imgH="2285714" progId="MSPhotoEd.3">
                  <p:embed/>
                  <p:pic>
                    <p:nvPicPr>
                      <p:cNvPr id="0"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28956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When Economic Policies Go Wrong—Mao</a:t>
            </a:r>
          </a:p>
        </p:txBody>
      </p:sp>
      <p:sp>
        <p:nvSpPr>
          <p:cNvPr id="23555" name="Rectangle 3"/>
          <p:cNvSpPr>
            <a:spLocks noGrp="1" noChangeArrowheads="1"/>
          </p:cNvSpPr>
          <p:nvPr>
            <p:ph idx="1"/>
          </p:nvPr>
        </p:nvSpPr>
        <p:spPr>
          <a:xfrm>
            <a:off x="838200" y="1825625"/>
            <a:ext cx="9626600" cy="4351338"/>
          </a:xfrm>
        </p:spPr>
        <p:txBody>
          <a:bodyPr/>
          <a:lstStyle/>
          <a:p>
            <a:r>
              <a:rPr lang="en-US" altLang="en-US" sz="2400">
                <a:cs typeface="Times New Roman" panose="02020603050405020304" pitchFamily="18" charset="0"/>
              </a:rPr>
              <a:t>During 1958-61 there was a famine in China that is estimated to have killed 30 million people. </a:t>
            </a:r>
          </a:p>
          <a:p>
            <a:r>
              <a:rPr lang="en-US" altLang="en-US" sz="2400">
                <a:cs typeface="Times New Roman" panose="02020603050405020304" pitchFamily="18" charset="0"/>
              </a:rPr>
              <a:t>Those deaths were largely due to the Chinese leader Mao Zedong’s failed economic policy—grandly called “the great leap forward”—of the forced industrialization of China’s agricultural economy.</a:t>
            </a:r>
          </a:p>
        </p:txBody>
      </p:sp>
      <p:graphicFrame>
        <p:nvGraphicFramePr>
          <p:cNvPr id="23556" name="Object 4"/>
          <p:cNvGraphicFramePr>
            <a:graphicFrameLocks noGrp="1" noChangeAspect="1"/>
          </p:cNvGraphicFramePr>
          <p:nvPr>
            <p:ph type="clipArt" sz="half" idx="4294967295"/>
          </p:nvPr>
        </p:nvGraphicFramePr>
        <p:xfrm>
          <a:off x="10464800" y="2057400"/>
          <a:ext cx="1727200" cy="2081213"/>
        </p:xfrm>
        <a:graphic>
          <a:graphicData uri="http://schemas.openxmlformats.org/presentationml/2006/ole">
            <mc:AlternateContent xmlns:mc="http://schemas.openxmlformats.org/markup-compatibility/2006">
              <mc:Choice xmlns:v="urn:schemas-microsoft-com:vml" Requires="v">
                <p:oleObj name="Photo Editor Photo" r:id="rId2" imgW="1724266" imgH="2076740" progId="MSPhotoEd.3">
                  <p:embed/>
                </p:oleObj>
              </mc:Choice>
              <mc:Fallback>
                <p:oleObj name="Photo Editor Photo" r:id="rId2" imgW="1724266" imgH="2076740" progId="MSPhotoEd.3">
                  <p:embed/>
                  <p:pic>
                    <p:nvPicPr>
                      <p:cNvPr id="0"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0" y="2057400"/>
                        <a:ext cx="1727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When Economic Policies Go Wrong—Mao</a:t>
            </a:r>
          </a:p>
        </p:txBody>
      </p:sp>
      <p:sp>
        <p:nvSpPr>
          <p:cNvPr id="24579" name="Rectangle 3"/>
          <p:cNvSpPr>
            <a:spLocks noGrp="1" noChangeArrowheads="1"/>
          </p:cNvSpPr>
          <p:nvPr>
            <p:ph idx="1"/>
          </p:nvPr>
        </p:nvSpPr>
        <p:spPr>
          <a:xfrm>
            <a:off x="838200" y="1825625"/>
            <a:ext cx="9626600" cy="4351338"/>
          </a:xfrm>
        </p:spPr>
        <p:txBody>
          <a:bodyPr/>
          <a:lstStyle/>
          <a:p>
            <a:r>
              <a:rPr lang="en-US" altLang="en-US" sz="2200">
                <a:cs typeface="Times New Roman" panose="02020603050405020304" pitchFamily="18" charset="0"/>
              </a:rPr>
              <a:t>For more on Mao’s policies and the famine that they caused please read:</a:t>
            </a:r>
          </a:p>
          <a:p>
            <a:pPr lvl="1"/>
            <a:r>
              <a:rPr lang="en-US" altLang="en-US" i="1"/>
              <a:t>Tombstone: The Great Chinese Famine</a:t>
            </a:r>
            <a:r>
              <a:rPr lang="en-US" altLang="en-US"/>
              <a:t>, 1958-1962 by Yang Jisheng, Farrar, Straus and Giroux, New York, NY, 2012, </a:t>
            </a:r>
            <a:r>
              <a:rPr lang="en-US" altLang="en-US" b="1"/>
              <a:t>ISBN</a:t>
            </a:r>
            <a:r>
              <a:rPr lang="en-US" altLang="en-US"/>
              <a:t> 978-0374277932.</a:t>
            </a:r>
          </a:p>
          <a:p>
            <a:pPr lvl="1"/>
            <a:r>
              <a:rPr lang="en-US" altLang="en-US" i="1">
                <a:cs typeface="Times New Roman" panose="02020603050405020304" pitchFamily="18" charset="0"/>
              </a:rPr>
              <a:t>Hungry Ghosts: Mao’s Secret Famine</a:t>
            </a:r>
            <a:r>
              <a:rPr lang="en-US" altLang="en-US">
                <a:cs typeface="Times New Roman" panose="02020603050405020304" pitchFamily="18" charset="0"/>
              </a:rPr>
              <a:t> by Jasper Becker, Free Press, New York, NY, 1996, </a:t>
            </a:r>
            <a:r>
              <a:rPr lang="en-US" altLang="en-US" b="1">
                <a:cs typeface="Times New Roman" panose="02020603050405020304" pitchFamily="18" charset="0"/>
              </a:rPr>
              <a:t>ISBN:</a:t>
            </a:r>
            <a:r>
              <a:rPr lang="en-US" altLang="en-US">
                <a:cs typeface="Times New Roman" panose="02020603050405020304" pitchFamily="18" charset="0"/>
              </a:rPr>
              <a:t> 068483457X.</a:t>
            </a:r>
          </a:p>
          <a:p>
            <a:pPr lvl="1"/>
            <a:r>
              <a:rPr lang="en-US" altLang="en-US" i="1">
                <a:cs typeface="Times New Roman" panose="02020603050405020304" pitchFamily="18" charset="0"/>
              </a:rPr>
              <a:t>Mao’s Great Famine: The History of China’s Most Devastating Catastrophe</a:t>
            </a:r>
            <a:r>
              <a:rPr lang="en-US" altLang="en-US">
                <a:cs typeface="Times New Roman" panose="02020603050405020304" pitchFamily="18" charset="0"/>
              </a:rPr>
              <a:t> by Frank Dikotter, Walker &amp; Co., New York, NY, 2010, </a:t>
            </a:r>
            <a:r>
              <a:rPr lang="en-US" altLang="en-US" b="1">
                <a:cs typeface="Times New Roman" panose="02020603050405020304" pitchFamily="18" charset="0"/>
              </a:rPr>
              <a:t>ISBN</a:t>
            </a:r>
            <a:r>
              <a:rPr lang="en-US" altLang="en-US">
                <a:cs typeface="Times New Roman" panose="02020603050405020304" pitchFamily="18" charset="0"/>
              </a:rPr>
              <a:t>: 978-0-8027-7768-3.</a:t>
            </a:r>
          </a:p>
        </p:txBody>
      </p:sp>
      <p:graphicFrame>
        <p:nvGraphicFramePr>
          <p:cNvPr id="24580" name="Object 4"/>
          <p:cNvGraphicFramePr>
            <a:graphicFrameLocks noGrp="1" noChangeAspect="1"/>
          </p:cNvGraphicFramePr>
          <p:nvPr>
            <p:ph type="clipArt" sz="half" idx="4294967295"/>
          </p:nvPr>
        </p:nvGraphicFramePr>
        <p:xfrm>
          <a:off x="10464800" y="2057400"/>
          <a:ext cx="1727200" cy="2081213"/>
        </p:xfrm>
        <a:graphic>
          <a:graphicData uri="http://schemas.openxmlformats.org/presentationml/2006/ole">
            <mc:AlternateContent xmlns:mc="http://schemas.openxmlformats.org/markup-compatibility/2006">
              <mc:Choice xmlns:v="urn:schemas-microsoft-com:vml" Requires="v">
                <p:oleObj name="Photo Editor Photo" r:id="rId2" imgW="1724266" imgH="2076740" progId="MSPhotoEd.3">
                  <p:embed/>
                </p:oleObj>
              </mc:Choice>
              <mc:Fallback>
                <p:oleObj name="Photo Editor Photo" r:id="rId2" imgW="1724266" imgH="2076740" progId="MSPhotoEd.3">
                  <p:embed/>
                  <p:pic>
                    <p:nvPicPr>
                      <p:cNvPr id="0"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0" y="2057400"/>
                        <a:ext cx="1727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25" y="4802188"/>
            <a:ext cx="1319213"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338" y="4810125"/>
            <a:ext cx="13176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913" y="4819650"/>
            <a:ext cx="13176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cs typeface="Times New Roman" panose="02020603050405020304" pitchFamily="18" charset="0"/>
              </a:rPr>
              <a:t>How Do Economists Do What They Are Expected to Do?</a:t>
            </a:r>
            <a:r>
              <a:rPr lang="en-US" altLang="en-US"/>
              <a:t> </a:t>
            </a:r>
          </a:p>
        </p:txBody>
      </p:sp>
      <p:sp>
        <p:nvSpPr>
          <p:cNvPr id="9219" name="Rectangle 3"/>
          <p:cNvSpPr>
            <a:spLocks noGrp="1" noChangeArrowheads="1"/>
          </p:cNvSpPr>
          <p:nvPr>
            <p:ph idx="1"/>
          </p:nvPr>
        </p:nvSpPr>
        <p:spPr/>
        <p:txBody>
          <a:bodyPr/>
          <a:lstStyle/>
          <a:p>
            <a:r>
              <a:rPr lang="en-US" altLang="en-US" dirty="0"/>
              <a:t>Economists make </a:t>
            </a:r>
            <a:r>
              <a:rPr lang="en-US" altLang="en-US" dirty="0">
                <a:hlinkClick r:id="rId2" action="ppaction://hlinksldjump"/>
              </a:rPr>
              <a:t>simplifying assumptions</a:t>
            </a:r>
            <a:r>
              <a:rPr lang="en-US" altLang="en-US" dirty="0"/>
              <a:t> </a:t>
            </a:r>
          </a:p>
          <a:p>
            <a:r>
              <a:rPr lang="en-US" altLang="en-US" dirty="0"/>
              <a:t>This helps them make </a:t>
            </a:r>
            <a:r>
              <a:rPr lang="en-US" altLang="en-US" dirty="0">
                <a:hlinkClick r:id="rId3" action="ppaction://hlinksldjump"/>
              </a:rPr>
              <a:t>predictions</a:t>
            </a:r>
            <a:r>
              <a:rPr lang="en-US" altLang="en-US" dirty="0"/>
              <a:t> about the likely consequences of different policy options</a:t>
            </a:r>
          </a:p>
          <a:p>
            <a:r>
              <a:rPr lang="en-US" altLang="en-US" dirty="0"/>
              <a:t>Economists usually </a:t>
            </a:r>
            <a:r>
              <a:rPr lang="en-US" altLang="en-US" dirty="0">
                <a:hlinkClick r:id="rId4" action="ppaction://hlinksldjump"/>
              </a:rPr>
              <a:t>disagree</a:t>
            </a:r>
            <a:r>
              <a:rPr lang="en-US" altLang="en-US" dirty="0"/>
              <a:t> about their predictions</a:t>
            </a:r>
          </a:p>
          <a:p>
            <a:pPr lvl="1"/>
            <a:r>
              <a:rPr lang="en-US" altLang="en-US" dirty="0"/>
              <a:t>Because different economists make different simplifying assumptions</a:t>
            </a:r>
          </a:p>
          <a:p>
            <a:r>
              <a:rPr lang="en-US" altLang="en-US" dirty="0"/>
              <a:t>They try to use </a:t>
            </a:r>
            <a:r>
              <a:rPr lang="en-US" altLang="en-US" dirty="0">
                <a:hlinkClick r:id="rId5" action="ppaction://hlinksldjump"/>
              </a:rPr>
              <a:t>data to sort out their disagreements</a:t>
            </a:r>
            <a:endParaRPr lang="en-US" altLang="en-US" dirty="0"/>
          </a:p>
          <a:p>
            <a:r>
              <a:rPr lang="en-US" altLang="en-US" dirty="0"/>
              <a:t>If all goes well, economists may come up with unambiguous and useful advice for policy makers.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Simplifying Assumptions </a:t>
            </a:r>
          </a:p>
        </p:txBody>
      </p:sp>
      <p:sp>
        <p:nvSpPr>
          <p:cNvPr id="10246" name="Rectangle 6"/>
          <p:cNvSpPr>
            <a:spLocks noGrp="1" noChangeArrowheads="1"/>
          </p:cNvSpPr>
          <p:nvPr>
            <p:ph idx="1"/>
          </p:nvPr>
        </p:nvSpPr>
        <p:spPr/>
        <p:txBody>
          <a:bodyPr/>
          <a:lstStyle/>
          <a:p>
            <a:r>
              <a:rPr lang="en-US" altLang="en-US" sz="2400">
                <a:cs typeface="Times New Roman" panose="02020603050405020304" pitchFamily="18" charset="0"/>
              </a:rPr>
              <a:t>An actual economy is extremely complex. </a:t>
            </a:r>
          </a:p>
          <a:p>
            <a:r>
              <a:rPr lang="en-US" altLang="en-US" sz="2400">
                <a:cs typeface="Times New Roman" panose="02020603050405020304" pitchFamily="18" charset="0"/>
              </a:rPr>
              <a:t>So, it is hard to think about how it would respond to, say, an increase in income tax rates.</a:t>
            </a:r>
          </a:p>
          <a:p>
            <a:r>
              <a:rPr lang="en-US" altLang="en-US" sz="2400">
                <a:cs typeface="Times New Roman" panose="02020603050405020304" pitchFamily="18" charset="0"/>
              </a:rPr>
              <a:t>Therefore, it would be hard to make even a theoretical prediction of a tax hike’s effect on, say, the unemployment rate</a:t>
            </a:r>
          </a:p>
          <a:p>
            <a:pPr lvl="1"/>
            <a:r>
              <a:rPr lang="en-US" altLang="en-US" sz="2000">
                <a:cs typeface="Times New Roman" panose="02020603050405020304" pitchFamily="18" charset="0"/>
              </a:rPr>
              <a:t>Remember, this is the sort of prediction that the nation might need.</a:t>
            </a:r>
          </a:p>
          <a:p>
            <a:r>
              <a:rPr lang="en-US" altLang="en-US" sz="2400">
                <a:cs typeface="Times New Roman" panose="02020603050405020304" pitchFamily="18" charset="0"/>
              </a:rPr>
              <a:t>So economists will have to make </a:t>
            </a:r>
            <a:r>
              <a:rPr lang="en-US" altLang="en-US" sz="2400" i="1">
                <a:cs typeface="Times New Roman" panose="02020603050405020304" pitchFamily="18" charset="0"/>
              </a:rPr>
              <a:t>simplifying assumptions</a:t>
            </a:r>
            <a:r>
              <a:rPr lang="en-US" altLang="en-US" sz="2400">
                <a:cs typeface="Times New Roman" panose="02020603050405020304" pitchFamily="18" charset="0"/>
              </a:rPr>
              <a:t> in their analyses</a:t>
            </a:r>
            <a:r>
              <a:rPr lang="en-US" altLang="en-US" sz="2400"/>
              <a:t>. They will have to imagine a simpler economy because </a:t>
            </a:r>
            <a:r>
              <a:rPr lang="en-US" altLang="en-US" sz="2400">
                <a:cs typeface="Times New Roman" panose="02020603050405020304" pitchFamily="18" charset="0"/>
              </a:rPr>
              <a:t>…</a:t>
            </a:r>
          </a:p>
          <a:p>
            <a:r>
              <a:rPr lang="en-US" altLang="en-US" sz="2400"/>
              <a:t>It might be easier to make a prediction for the simplified imaginary economy than the complex actual economy. (</a:t>
            </a:r>
            <a:r>
              <a:rPr lang="en-US" altLang="en-US" sz="2400">
                <a:hlinkClick r:id="rId2" action="ppaction://hlinksldjump"/>
              </a:rPr>
              <a:t>More</a:t>
            </a:r>
            <a:r>
              <a:rPr lang="en-US" altLang="en-US" sz="24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Simplifying Assumptions</a:t>
            </a:r>
          </a:p>
        </p:txBody>
      </p:sp>
      <p:sp>
        <p:nvSpPr>
          <p:cNvPr id="27651" name="Rectangle 3"/>
          <p:cNvSpPr>
            <a:spLocks noGrp="1" noChangeArrowheads="1"/>
          </p:cNvSpPr>
          <p:nvPr>
            <p:ph idx="1"/>
          </p:nvPr>
        </p:nvSpPr>
        <p:spPr/>
        <p:txBody>
          <a:bodyPr/>
          <a:lstStyle/>
          <a:p>
            <a:r>
              <a:rPr lang="en-US" altLang="en-US">
                <a:cs typeface="Times New Roman" panose="02020603050405020304" pitchFamily="18" charset="0"/>
              </a:rPr>
              <a:t>These simplifying assumptions must be very carefully chosen so that the hypothetical simplified economy</a:t>
            </a:r>
          </a:p>
          <a:p>
            <a:pPr lvl="1">
              <a:buFont typeface="Wingdings" panose="05000000000000000000" pitchFamily="2" charset="2"/>
              <a:buChar char="§"/>
            </a:pPr>
            <a:r>
              <a:rPr lang="en-US" altLang="en-US">
                <a:cs typeface="Times New Roman" panose="02020603050405020304" pitchFamily="18" charset="0"/>
              </a:rPr>
              <a:t>is not too dissimilar to the actual economy, and </a:t>
            </a:r>
          </a:p>
          <a:p>
            <a:pPr lvl="1">
              <a:buFont typeface="Wingdings" panose="05000000000000000000" pitchFamily="2" charset="2"/>
              <a:buChar char="§"/>
            </a:pPr>
            <a:r>
              <a:rPr lang="en-US" altLang="en-US">
                <a:cs typeface="Times New Roman" panose="02020603050405020304" pitchFamily="18" charset="0"/>
              </a:rPr>
              <a:t>is, at the same time, easier to analyze than the actual economy.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9698" name="Picture 8" descr="crystalball_468x3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1825625"/>
            <a:ext cx="5745162"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r>
              <a:rPr lang="en-US" altLang="en-US"/>
              <a:t>Predictions: Examples</a:t>
            </a:r>
          </a:p>
        </p:txBody>
      </p:sp>
      <p:sp>
        <p:nvSpPr>
          <p:cNvPr id="2" name="Rectangle 3"/>
          <p:cNvSpPr>
            <a:spLocks noGrp="1" noChangeArrowheads="1"/>
          </p:cNvSpPr>
          <p:nvPr>
            <p:ph idx="1"/>
          </p:nvPr>
        </p:nvSpPr>
        <p:spPr>
          <a:xfrm>
            <a:off x="838200" y="1825625"/>
            <a:ext cx="5561013" cy="4351338"/>
          </a:xfrm>
        </p:spPr>
        <p:txBody>
          <a:bodyPr rtlCol="0">
            <a:normAutofit lnSpcReduction="10000"/>
          </a:bodyPr>
          <a:lstStyle/>
          <a:p>
            <a:pPr fontAlgn="auto">
              <a:spcAft>
                <a:spcPts val="0"/>
              </a:spcAft>
              <a:defRPr/>
            </a:pPr>
            <a:r>
              <a:rPr lang="en-US" altLang="en-US" dirty="0">
                <a:cs typeface="Times New Roman" panose="02020603050405020304" pitchFamily="18" charset="0"/>
              </a:rPr>
              <a:t>If income tax rates are increased, the nation’s unemployment rate will increase.</a:t>
            </a:r>
          </a:p>
          <a:p>
            <a:pPr fontAlgn="auto">
              <a:spcAft>
                <a:spcPts val="0"/>
              </a:spcAft>
              <a:defRPr/>
            </a:pPr>
            <a:r>
              <a:rPr lang="en-US" altLang="en-US" dirty="0">
                <a:cs typeface="Times New Roman" panose="02020603050405020304" pitchFamily="18" charset="0"/>
              </a:rPr>
              <a:t>If Florida has a severe winter, the price of orange juice will increase.</a:t>
            </a:r>
          </a:p>
          <a:p>
            <a:pPr fontAlgn="auto">
              <a:spcAft>
                <a:spcPts val="0"/>
              </a:spcAft>
              <a:defRPr/>
            </a:pPr>
            <a:r>
              <a:rPr lang="en-US" altLang="en-US" dirty="0">
                <a:cs typeface="Times New Roman" panose="02020603050405020304" pitchFamily="18" charset="0"/>
              </a:rPr>
              <a:t>If the price of imported oil goes up, the nation’s gross domestic product will decrease.</a:t>
            </a:r>
          </a:p>
          <a:p>
            <a:pPr fontAlgn="auto">
              <a:spcAft>
                <a:spcPts val="0"/>
              </a:spcAft>
              <a:defRPr/>
            </a:pPr>
            <a:r>
              <a:rPr lang="en-US" altLang="en-US" dirty="0">
                <a:cs typeface="Times New Roman" panose="02020603050405020304" pitchFamily="18" charset="0"/>
              </a:rPr>
              <a:t>If the tax per airline ticket is increased, the price of hotel rooms will decrease.</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pic>
        <p:nvPicPr>
          <p:cNvPr id="31746" name="Picture 6" descr="http://www.ideachampions.com/weblogs/intergroup-disagre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650" y="4456113"/>
            <a:ext cx="34353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r>
              <a:rPr lang="en-US" altLang="en-US"/>
              <a:t>Disagreements Among Economists</a:t>
            </a:r>
          </a:p>
        </p:txBody>
      </p:sp>
      <p:sp>
        <p:nvSpPr>
          <p:cNvPr id="11267" name="Rectangle 3"/>
          <p:cNvSpPr>
            <a:spLocks noGrp="1" noChangeArrowheads="1"/>
          </p:cNvSpPr>
          <p:nvPr>
            <p:ph idx="1"/>
          </p:nvPr>
        </p:nvSpPr>
        <p:spPr/>
        <p:txBody>
          <a:bodyPr/>
          <a:lstStyle/>
          <a:p>
            <a:r>
              <a:rPr lang="en-US" altLang="en-US">
                <a:cs typeface="Times New Roman" panose="02020603050405020304" pitchFamily="18" charset="0"/>
              </a:rPr>
              <a:t>There is no universally accepted way for economists to decide which simplifying assumptions are the most appropriate. </a:t>
            </a:r>
          </a:p>
          <a:p>
            <a:r>
              <a:rPr lang="en-US" altLang="en-US">
                <a:cs typeface="Times New Roman" panose="02020603050405020304" pitchFamily="18" charset="0"/>
              </a:rPr>
              <a:t>Different economists when asked the same question—say, How will an income tax hike affect unemployment?—may make different simplifying assumptions in their analyses.</a:t>
            </a:r>
          </a:p>
          <a:p>
            <a:r>
              <a:rPr lang="en-US" altLang="en-US">
                <a:cs typeface="Times New Roman" panose="02020603050405020304" pitchFamily="18" charset="0"/>
              </a:rPr>
              <a:t>Therefore, they may end up making different predictions.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Data Helps to Sort Out Disagreements</a:t>
            </a:r>
          </a:p>
        </p:txBody>
      </p:sp>
      <p:sp>
        <p:nvSpPr>
          <p:cNvPr id="12291" name="Rectangle 3"/>
          <p:cNvSpPr>
            <a:spLocks noGrp="1" noChangeArrowheads="1"/>
          </p:cNvSpPr>
          <p:nvPr>
            <p:ph idx="1"/>
          </p:nvPr>
        </p:nvSpPr>
        <p:spPr/>
        <p:txBody>
          <a:bodyPr/>
          <a:lstStyle/>
          <a:p>
            <a:r>
              <a:rPr lang="en-US" altLang="en-US">
                <a:cs typeface="Times New Roman" panose="02020603050405020304" pitchFamily="18" charset="0"/>
              </a:rPr>
              <a:t>When economists disagree, the right kind of historical evidence may help them decide which economist’s prediction to trust. </a:t>
            </a:r>
          </a:p>
          <a:p>
            <a:r>
              <a:rPr lang="en-US" altLang="en-US">
                <a:cs typeface="Times New Roman" panose="02020603050405020304" pitchFamily="18" charset="0"/>
              </a:rPr>
              <a:t>A large part of the economist’s job is to </a:t>
            </a:r>
          </a:p>
          <a:p>
            <a:pPr lvl="1"/>
            <a:r>
              <a:rPr lang="en-US" altLang="en-US">
                <a:cs typeface="Times New Roman" panose="02020603050405020304" pitchFamily="18" charset="0"/>
              </a:rPr>
              <a:t>dig up evidence from the past, and </a:t>
            </a:r>
          </a:p>
          <a:p>
            <a:pPr lvl="1"/>
            <a:r>
              <a:rPr lang="en-US" altLang="en-US">
                <a:cs typeface="Times New Roman" panose="02020603050405020304" pitchFamily="18" charset="0"/>
              </a:rPr>
              <a:t>use the evidence to test the clashing theories that various economists may propose.</a:t>
            </a:r>
            <a:r>
              <a:rPr lang="en-US" alt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2770" name="Picture 7" descr="http://www.rechargelounge.com.au/wp-content/uploads/2008/11/business-man-hands-on-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62400"/>
            <a:ext cx="421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p:cNvSpPr>
            <a:spLocks noGrp="1" noChangeArrowheads="1"/>
          </p:cNvSpPr>
          <p:nvPr>
            <p:ph type="title"/>
          </p:nvPr>
        </p:nvSpPr>
        <p:spPr/>
        <p:txBody>
          <a:bodyPr/>
          <a:lstStyle/>
          <a:p>
            <a:r>
              <a:rPr lang="en-US" altLang="en-US">
                <a:cs typeface="Times New Roman" panose="02020603050405020304" pitchFamily="18" charset="0"/>
              </a:rPr>
              <a:t>Why Does the Economist’s Method Sometimes Fail?</a:t>
            </a:r>
            <a:r>
              <a:rPr lang="en-US" altLang="en-US"/>
              <a:t> </a:t>
            </a:r>
          </a:p>
        </p:txBody>
      </p:sp>
      <p:sp>
        <p:nvSpPr>
          <p:cNvPr id="13315" name="Rectangle 3"/>
          <p:cNvSpPr>
            <a:spLocks noGrp="1" noChangeArrowheads="1"/>
          </p:cNvSpPr>
          <p:nvPr>
            <p:ph idx="1"/>
          </p:nvPr>
        </p:nvSpPr>
        <p:spPr/>
        <p:txBody>
          <a:bodyPr/>
          <a:lstStyle/>
          <a:p>
            <a:r>
              <a:rPr lang="en-US" altLang="en-US"/>
              <a:t>We have just seen that different economists may give different answers (predictions) for the same question. </a:t>
            </a:r>
          </a:p>
          <a:p>
            <a:r>
              <a:rPr lang="en-US" altLang="en-US"/>
              <a:t>Those disagreements can’t always be sorted out. (</a:t>
            </a:r>
            <a:r>
              <a:rPr lang="en-US" altLang="en-US">
                <a:hlinkClick r:id="rId3" action="ppaction://hlinksldjump"/>
              </a:rPr>
              <a:t>Why</a:t>
            </a:r>
            <a:r>
              <a:rPr lang="en-US" altLang="en-US"/>
              <a:t>?)</a:t>
            </a:r>
          </a:p>
          <a:p>
            <a:r>
              <a:rPr lang="en-US" altLang="en-US"/>
              <a:t>This leaves the general public puzzled and annoyed.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What is Economics?</a:t>
            </a:r>
          </a:p>
        </p:txBody>
      </p:sp>
      <p:sp>
        <p:nvSpPr>
          <p:cNvPr id="8195" name="Rectangle 3"/>
          <p:cNvSpPr>
            <a:spLocks noGrp="1" noChangeArrowheads="1"/>
          </p:cNvSpPr>
          <p:nvPr>
            <p:ph idx="1"/>
          </p:nvPr>
        </p:nvSpPr>
        <p:spPr/>
        <p:txBody>
          <a:bodyPr/>
          <a:lstStyle/>
          <a:p>
            <a:r>
              <a:rPr lang="en-US" altLang="en-US" dirty="0">
                <a:cs typeface="Times New Roman" panose="02020603050405020304" pitchFamily="18" charset="0"/>
              </a:rPr>
              <a:t>Economics is the study of </a:t>
            </a:r>
          </a:p>
          <a:p>
            <a:pPr lvl="1"/>
            <a:r>
              <a:rPr lang="en-US" altLang="en-US" dirty="0">
                <a:cs typeface="Times New Roman" panose="02020603050405020304" pitchFamily="18" charset="0"/>
              </a:rPr>
              <a:t>our responses to </a:t>
            </a:r>
            <a:r>
              <a:rPr lang="en-US" altLang="en-US" i="1" dirty="0">
                <a:cs typeface="Times New Roman" panose="02020603050405020304" pitchFamily="18" charset="0"/>
              </a:rPr>
              <a:t>scarcity</a:t>
            </a:r>
            <a:r>
              <a:rPr lang="en-US" altLang="en-US" dirty="0">
                <a:cs typeface="Times New Roman" panose="02020603050405020304" pitchFamily="18" charset="0"/>
              </a:rPr>
              <a:t>, and </a:t>
            </a:r>
          </a:p>
          <a:p>
            <a:pPr lvl="1"/>
            <a:r>
              <a:rPr lang="en-US" altLang="en-US" dirty="0">
                <a:cs typeface="Times New Roman" panose="02020603050405020304" pitchFamily="18" charset="0"/>
              </a:rPr>
              <a:t>the consequences of those responses.</a:t>
            </a:r>
            <a:r>
              <a:rPr lang="en-US" altLang="en-US" dirty="0"/>
              <a:t> </a:t>
            </a:r>
          </a:p>
          <a:p>
            <a:pPr lvl="2"/>
            <a:r>
              <a:rPr lang="en-US" altLang="en-US" dirty="0"/>
              <a:t>S</a:t>
            </a:r>
            <a:r>
              <a:rPr lang="en-US" altLang="en-US" dirty="0">
                <a:cs typeface="Times New Roman" panose="02020603050405020304" pitchFamily="18" charset="0"/>
              </a:rPr>
              <a:t>carcity – in economics – is the fact that we can’t always get what we want.</a:t>
            </a:r>
          </a:p>
          <a:p>
            <a:pPr lvl="2"/>
            <a:r>
              <a:rPr lang="en-US" altLang="en-US" dirty="0">
                <a:cs typeface="Times New Roman" panose="02020603050405020304" pitchFamily="18" charset="0"/>
              </a:rPr>
              <a:t>None of us has Aladdin’s magic lamp</a:t>
            </a:r>
            <a:endParaRPr lang="en-US" altLang="en-US" dirty="0"/>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695" y="2020185"/>
            <a:ext cx="1667461" cy="166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artoon of a person with a monkey on his head&#10;&#10;Description automatically generated">
            <a:extLst>
              <a:ext uri="{FF2B5EF4-FFF2-40B4-BE49-F238E27FC236}">
                <a16:creationId xmlns:a16="http://schemas.microsoft.com/office/drawing/2014/main" id="{F5222351-6EDC-DACF-B5E4-83BB41F05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695" y="4146032"/>
            <a:ext cx="1667461" cy="20009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Economists’ Disagreements Can’t Always Be Sorted Out</a:t>
            </a:r>
          </a:p>
        </p:txBody>
      </p:sp>
      <p:sp>
        <p:nvSpPr>
          <p:cNvPr id="20483" name="Rectangle 3"/>
          <p:cNvSpPr>
            <a:spLocks noGrp="1" noChangeArrowheads="1"/>
          </p:cNvSpPr>
          <p:nvPr>
            <p:ph idx="1"/>
          </p:nvPr>
        </p:nvSpPr>
        <p:spPr/>
        <p:txBody>
          <a:bodyPr/>
          <a:lstStyle/>
          <a:p>
            <a:r>
              <a:rPr lang="en-US" altLang="en-US"/>
              <a:t>Often there isn’t enough data. </a:t>
            </a:r>
            <a:r>
              <a:rPr lang="en-US" altLang="en-US">
                <a:cs typeface="Times New Roman" panose="02020603050405020304" pitchFamily="18" charset="0"/>
              </a:rPr>
              <a:t>When there isn't enough data, one may not be able to choose between clashing theories or predictions</a:t>
            </a:r>
            <a:r>
              <a:rPr lang="en-US" altLang="en-US"/>
              <a:t>.</a:t>
            </a:r>
          </a:p>
          <a:p>
            <a:r>
              <a:rPr lang="en-US" altLang="en-US">
                <a:cs typeface="Times New Roman" panose="02020603050405020304" pitchFamily="18" charset="0"/>
              </a:rPr>
              <a:t>Economists generally can’t do experiments</a:t>
            </a:r>
            <a:r>
              <a:rPr lang="en-US" altLang="en-US"/>
              <a:t>.</a:t>
            </a:r>
          </a:p>
          <a:p>
            <a:r>
              <a:rPr lang="en-US" altLang="en-US">
                <a:cs typeface="Times New Roman" panose="02020603050405020304" pitchFamily="18" charset="0"/>
              </a:rPr>
              <a:t>Even if there is a lot of historical data, there is no guarantee that a study of the past will help in identifying the best theory or prediction. </a:t>
            </a:r>
          </a:p>
          <a:p>
            <a:pPr lvl="1"/>
            <a:r>
              <a:rPr lang="en-US" altLang="en-US">
                <a:cs typeface="Times New Roman" panose="02020603050405020304" pitchFamily="18" charset="0"/>
              </a:rPr>
              <a:t>If you toss a coin ten thousand times, you would be no better at predicting the ten thousand and first toss as you were at predicting the first toss.</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cs typeface="Times New Roman" panose="02020603050405020304" pitchFamily="18" charset="0"/>
              </a:rPr>
              <a:t>What Is Macroeconomics? What Is Microeconomics? </a:t>
            </a:r>
          </a:p>
        </p:txBody>
      </p:sp>
      <p:sp>
        <p:nvSpPr>
          <p:cNvPr id="14339" name="Rectangle 3"/>
          <p:cNvSpPr>
            <a:spLocks noGrp="1" noChangeArrowheads="1"/>
          </p:cNvSpPr>
          <p:nvPr>
            <p:ph idx="1"/>
          </p:nvPr>
        </p:nvSpPr>
        <p:spPr/>
        <p:txBody>
          <a:bodyPr/>
          <a:lstStyle/>
          <a:p>
            <a:r>
              <a:rPr lang="en-US" altLang="en-US" b="1">
                <a:cs typeface="Times New Roman" panose="02020603050405020304" pitchFamily="18" charset="0"/>
              </a:rPr>
              <a:t>Macroeconomics</a:t>
            </a:r>
            <a:r>
              <a:rPr lang="en-US" altLang="en-US">
                <a:cs typeface="Times New Roman" panose="02020603050405020304" pitchFamily="18" charset="0"/>
              </a:rPr>
              <a:t> deals with questions about variables that describe the economy of an entire nation.</a:t>
            </a:r>
            <a:r>
              <a:rPr lang="en-US" altLang="en-US"/>
              <a:t> (</a:t>
            </a:r>
            <a:r>
              <a:rPr lang="en-US" altLang="en-US">
                <a:hlinkClick r:id="rId2" action="ppaction://hlinksldjump"/>
              </a:rPr>
              <a:t>More</a:t>
            </a:r>
            <a:r>
              <a:rPr lang="en-US" altLang="en-US"/>
              <a:t>)</a:t>
            </a:r>
          </a:p>
          <a:p>
            <a:r>
              <a:rPr lang="en-US" altLang="en-US" b="1">
                <a:cs typeface="Times New Roman" panose="02020603050405020304" pitchFamily="18" charset="0"/>
              </a:rPr>
              <a:t>Microeconomics</a:t>
            </a:r>
            <a:r>
              <a:rPr lang="en-US" altLang="en-US">
                <a:cs typeface="Times New Roman" panose="02020603050405020304" pitchFamily="18" charset="0"/>
              </a:rPr>
              <a:t> deals with questions related to individual economic agents, such as households and firms.</a:t>
            </a:r>
            <a:r>
              <a:rPr lang="en-US" altLang="en-US"/>
              <a:t> (</a:t>
            </a:r>
            <a:r>
              <a:rPr lang="en-US" altLang="en-US">
                <a:hlinkClick r:id="rId3" action="ppaction://hlinksldjump"/>
              </a:rPr>
              <a:t>More</a:t>
            </a:r>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cs typeface="Times New Roman" panose="02020603050405020304" pitchFamily="18" charset="0"/>
              </a:rPr>
              <a:t>Macroeconomics</a:t>
            </a:r>
          </a:p>
        </p:txBody>
      </p:sp>
      <p:sp>
        <p:nvSpPr>
          <p:cNvPr id="15366" name="Rectangle 6"/>
          <p:cNvSpPr>
            <a:spLocks noGrp="1" noChangeArrowheads="1"/>
          </p:cNvSpPr>
          <p:nvPr>
            <p:ph idx="1"/>
          </p:nvPr>
        </p:nvSpPr>
        <p:spPr/>
        <p:txBody>
          <a:bodyPr/>
          <a:lstStyle/>
          <a:p>
            <a:r>
              <a:rPr lang="en-US" altLang="en-US">
                <a:cs typeface="Times New Roman" panose="02020603050405020304" pitchFamily="18" charset="0"/>
              </a:rPr>
              <a:t>Macroeconomics deals with issues related to data that give summary descriptions of the economy of an entire nation.</a:t>
            </a:r>
            <a:r>
              <a:rPr lang="en-US" altLang="en-US"/>
              <a:t> </a:t>
            </a:r>
          </a:p>
          <a:p>
            <a:r>
              <a:rPr lang="en-US" altLang="en-US">
                <a:cs typeface="Times New Roman" panose="02020603050405020304" pitchFamily="18" charset="0"/>
              </a:rPr>
              <a:t>A macroeconomist would ponder questions such as, </a:t>
            </a:r>
          </a:p>
          <a:p>
            <a:pPr lvl="1"/>
            <a:r>
              <a:rPr lang="en-US" altLang="en-US">
                <a:cs typeface="Times New Roman" panose="02020603050405020304" pitchFamily="18" charset="0"/>
              </a:rPr>
              <a:t>what would happen to Uzbekistan’s unemployment rate if Japan suddenly stops trading with Uzbekistan and </a:t>
            </a:r>
          </a:p>
          <a:p>
            <a:pPr lvl="1"/>
            <a:r>
              <a:rPr lang="en-US" altLang="en-US">
                <a:cs typeface="Times New Roman" panose="02020603050405020304" pitchFamily="18" charset="0"/>
              </a:rPr>
              <a:t>what policy should the government of Uzbekistan then follow?</a:t>
            </a:r>
            <a:r>
              <a:rPr lang="en-US" altLang="en-US"/>
              <a:t> </a:t>
            </a:r>
          </a:p>
          <a:p>
            <a:r>
              <a:rPr lang="en-US" altLang="en-US"/>
              <a:t>The focus would always be on Uzbekistan as a whole.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cs typeface="Times New Roman" panose="02020603050405020304" pitchFamily="18" charset="0"/>
              </a:rPr>
              <a:t>Microeconomics</a:t>
            </a:r>
          </a:p>
        </p:txBody>
      </p:sp>
      <p:sp>
        <p:nvSpPr>
          <p:cNvPr id="36867" name="Rectangle 3"/>
          <p:cNvSpPr>
            <a:spLocks noGrp="1" noChangeArrowheads="1"/>
          </p:cNvSpPr>
          <p:nvPr>
            <p:ph idx="1"/>
          </p:nvPr>
        </p:nvSpPr>
        <p:spPr/>
        <p:txBody>
          <a:bodyPr/>
          <a:lstStyle/>
          <a:p>
            <a:r>
              <a:rPr lang="en-US" altLang="en-US">
                <a:cs typeface="Times New Roman" panose="02020603050405020304" pitchFamily="18" charset="0"/>
              </a:rPr>
              <a:t>Microeconomics deals with questions related to economic variables that describe a sub-national entity, typically individual economic agents, such as households and firms.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7890" name="Picture 6" descr="Image of the map of the United States of American filled with photographs of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150" y="1825625"/>
            <a:ext cx="38481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p:txBody>
          <a:bodyPr/>
          <a:lstStyle/>
          <a:p>
            <a:r>
              <a:rPr lang="en-US" altLang="en-US"/>
              <a:t>Macro and Micro Are Related</a:t>
            </a:r>
          </a:p>
        </p:txBody>
      </p:sp>
      <p:sp>
        <p:nvSpPr>
          <p:cNvPr id="17411" name="Rectangle 3"/>
          <p:cNvSpPr>
            <a:spLocks noGrp="1" noChangeArrowheads="1"/>
          </p:cNvSpPr>
          <p:nvPr>
            <p:ph idx="1"/>
          </p:nvPr>
        </p:nvSpPr>
        <p:spPr>
          <a:xfrm>
            <a:off x="838200" y="1825625"/>
            <a:ext cx="7346950" cy="4351338"/>
          </a:xfrm>
        </p:spPr>
        <p:txBody>
          <a:bodyPr/>
          <a:lstStyle/>
          <a:p>
            <a:r>
              <a:rPr lang="en-US" altLang="en-US">
                <a:cs typeface="Times New Roman" panose="02020603050405020304" pitchFamily="18" charset="0"/>
              </a:rPr>
              <a:t>One cannot really do macroeconomics without simultaneously doing microeconomics. </a:t>
            </a:r>
          </a:p>
          <a:p>
            <a:pPr lvl="1"/>
            <a:r>
              <a:rPr lang="en-US" altLang="en-US">
                <a:cs typeface="Times New Roman" panose="02020603050405020304" pitchFamily="18" charset="0"/>
              </a:rPr>
              <a:t>One cannot analyze an economy without studying the behavior of the individual economic units that make up that economy.</a:t>
            </a:r>
            <a:r>
              <a:rPr lang="en-US" altLang="en-US"/>
              <a:t> </a:t>
            </a:r>
          </a:p>
          <a:p>
            <a:r>
              <a:rPr lang="en-US" altLang="en-US"/>
              <a:t>However, in macroeconomics the microeconomic underpinnings are de-emphasized.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cs typeface="Times New Roman" panose="02020603050405020304" pitchFamily="18" charset="0"/>
              </a:rPr>
              <a:t>What is the Use of Economics?</a:t>
            </a:r>
          </a:p>
        </p:txBody>
      </p:sp>
      <p:sp>
        <p:nvSpPr>
          <p:cNvPr id="7171" name="Rectangle 3"/>
          <p:cNvSpPr>
            <a:spLocks noGrp="1" noChangeArrowheads="1"/>
          </p:cNvSpPr>
          <p:nvPr>
            <p:ph idx="1"/>
          </p:nvPr>
        </p:nvSpPr>
        <p:spPr/>
        <p:txBody>
          <a:bodyPr/>
          <a:lstStyle/>
          <a:p>
            <a:r>
              <a:rPr lang="en-US" altLang="en-US" dirty="0">
                <a:cs typeface="Times New Roman" panose="02020603050405020304" pitchFamily="18" charset="0"/>
              </a:rPr>
              <a:t>Scarcity compels us to come up with less wasteful ways of running our societies. </a:t>
            </a:r>
          </a:p>
          <a:p>
            <a:pPr lvl="1"/>
            <a:r>
              <a:rPr lang="en-US" altLang="en-US" dirty="0">
                <a:cs typeface="Times New Roman" panose="02020603050405020304" pitchFamily="18" charset="0"/>
              </a:rPr>
              <a:t>We all want progress and we all want to reduce hunger, poverty and inequality. </a:t>
            </a:r>
          </a:p>
          <a:p>
            <a:pPr lvl="1"/>
            <a:r>
              <a:rPr lang="en-US" altLang="en-US" dirty="0">
                <a:cs typeface="Times New Roman" panose="02020603050405020304" pitchFamily="18" charset="0"/>
              </a:rPr>
              <a:t>But our resources are finite. </a:t>
            </a:r>
          </a:p>
          <a:p>
            <a:pPr lvl="1"/>
            <a:r>
              <a:rPr lang="en-US" altLang="en-US" dirty="0">
                <a:cs typeface="Times New Roman" panose="02020603050405020304" pitchFamily="18" charset="0"/>
              </a:rPr>
              <a:t>Therefore, </a:t>
            </a:r>
            <a:r>
              <a:rPr lang="en-US" altLang="en-US" dirty="0">
                <a:cs typeface="Times New Roman" panose="02020603050405020304" pitchFamily="18" charset="0"/>
                <a:hlinkClick r:id="rId2" action="ppaction://hlinksldjump"/>
              </a:rPr>
              <a:t>we can’t afford</a:t>
            </a:r>
            <a:r>
              <a:rPr lang="en-US" altLang="en-US" dirty="0">
                <a:cs typeface="Times New Roman" panose="02020603050405020304" pitchFamily="18" charset="0"/>
              </a:rPr>
              <a:t> to run our societies in wasteful and inefficient ways. </a:t>
            </a:r>
          </a:p>
          <a:p>
            <a:r>
              <a:rPr lang="en-US" altLang="en-US" dirty="0">
                <a:cs typeface="Times New Roman" panose="02020603050405020304" pitchFamily="18" charset="0"/>
              </a:rPr>
              <a:t>That’s where good economic policies have a crucial role to play. </a:t>
            </a:r>
          </a:p>
          <a:p>
            <a:r>
              <a:rPr lang="en-US" altLang="en-US" dirty="0">
                <a:cs typeface="Times New Roman" panose="02020603050405020304" pitchFamily="18" charset="0"/>
              </a:rPr>
              <a:t>That’s where the economist can make a contribution.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What is the Use of Economics?</a:t>
            </a:r>
            <a:endParaRPr lang="en-US" dirty="0"/>
          </a:p>
        </p:txBody>
      </p:sp>
      <p:sp>
        <p:nvSpPr>
          <p:cNvPr id="3" name="Content Placeholder 2"/>
          <p:cNvSpPr>
            <a:spLocks noGrp="1"/>
          </p:cNvSpPr>
          <p:nvPr>
            <p:ph idx="1"/>
          </p:nvPr>
        </p:nvSpPr>
        <p:spPr/>
        <p:txBody>
          <a:bodyPr/>
          <a:lstStyle/>
          <a:p>
            <a:r>
              <a:rPr lang="en-US" dirty="0"/>
              <a:t>The goals of a nation should </a:t>
            </a:r>
            <a:r>
              <a:rPr lang="en-US" i="1" dirty="0"/>
              <a:t>not</a:t>
            </a:r>
            <a:r>
              <a:rPr lang="en-US" dirty="0"/>
              <a:t> be coming from economists</a:t>
            </a:r>
          </a:p>
          <a:p>
            <a:pPr lvl="1"/>
            <a:r>
              <a:rPr lang="en-US" dirty="0"/>
              <a:t>It is usually the job of the representatives of the people to determine the nation’s goals</a:t>
            </a:r>
          </a:p>
          <a:p>
            <a:r>
              <a:rPr lang="en-US" dirty="0"/>
              <a:t>Once the goals have been determined, it is the job of the economist to outline the various policies by which the nation’s goals may be reached (assuming the goals are actually reachable)</a:t>
            </a:r>
          </a:p>
          <a:p>
            <a:r>
              <a:rPr lang="en-US" dirty="0"/>
              <a:t>The economist must also predict the likely benefits and costs associated with each of the various policies by which the nation’s goals may be achieved</a:t>
            </a:r>
          </a:p>
          <a:p>
            <a:r>
              <a:rPr lang="en-US" dirty="0"/>
              <a:t>The people’s representatives can then pick the policy they like best</a:t>
            </a:r>
          </a:p>
        </p:txBody>
      </p:sp>
    </p:spTree>
    <p:extLst>
      <p:ext uri="{BB962C8B-B14F-4D97-AF65-F5344CB8AC3E}">
        <p14:creationId xmlns:p14="http://schemas.microsoft.com/office/powerpoint/2010/main" val="63804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5" descr="Traffic J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675" y="1600200"/>
            <a:ext cx="4337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z="4000" dirty="0"/>
              <a:t>Wasted Resources: Stuck in Traffic</a:t>
            </a:r>
          </a:p>
        </p:txBody>
      </p:sp>
      <p:sp>
        <p:nvSpPr>
          <p:cNvPr id="9221" name="Rectangle 3"/>
          <p:cNvSpPr>
            <a:spLocks noGrp="1" noChangeArrowheads="1"/>
          </p:cNvSpPr>
          <p:nvPr>
            <p:ph idx="1"/>
          </p:nvPr>
        </p:nvSpPr>
        <p:spPr>
          <a:xfrm>
            <a:off x="838200" y="1825625"/>
            <a:ext cx="6721475" cy="4351338"/>
          </a:xfrm>
        </p:spPr>
        <p:txBody>
          <a:bodyPr rtlCol="0">
            <a:normAutofit fontScale="92500" lnSpcReduction="10000"/>
          </a:bodyPr>
          <a:lstStyle/>
          <a:p>
            <a:pPr fontAlgn="auto">
              <a:spcAft>
                <a:spcPts val="0"/>
              </a:spcAft>
              <a:defRPr/>
            </a:pPr>
            <a:r>
              <a:rPr lang="en-US" dirty="0"/>
              <a:t>We waste a lot of time stuck in traffic</a:t>
            </a:r>
          </a:p>
          <a:p>
            <a:pPr fontAlgn="auto">
              <a:spcAft>
                <a:spcPts val="0"/>
              </a:spcAft>
              <a:defRPr/>
            </a:pPr>
            <a:r>
              <a:rPr lang="en-US" dirty="0"/>
              <a:t>Economists would want to find a way to reduce this waste of time</a:t>
            </a:r>
          </a:p>
          <a:p>
            <a:pPr fontAlgn="auto">
              <a:spcAft>
                <a:spcPts val="0"/>
              </a:spcAft>
              <a:defRPr/>
            </a:pPr>
            <a:r>
              <a:rPr lang="en-US" dirty="0"/>
              <a:t>Building more roads </a:t>
            </a:r>
          </a:p>
          <a:p>
            <a:pPr lvl="1" fontAlgn="auto">
              <a:spcAft>
                <a:spcPts val="0"/>
              </a:spcAft>
              <a:defRPr/>
            </a:pPr>
            <a:r>
              <a:rPr lang="en-US" dirty="0"/>
              <a:t>may not always be possible, </a:t>
            </a:r>
          </a:p>
          <a:p>
            <a:pPr lvl="1" fontAlgn="auto">
              <a:spcAft>
                <a:spcPts val="0"/>
              </a:spcAft>
              <a:defRPr/>
            </a:pPr>
            <a:r>
              <a:rPr lang="en-US" dirty="0"/>
              <a:t>may not solve the problem, and </a:t>
            </a:r>
          </a:p>
          <a:p>
            <a:pPr lvl="1" fontAlgn="auto">
              <a:spcAft>
                <a:spcPts val="0"/>
              </a:spcAft>
              <a:defRPr/>
            </a:pPr>
            <a:r>
              <a:rPr lang="en-US" dirty="0"/>
              <a:t>would be costly in any case</a:t>
            </a:r>
          </a:p>
          <a:p>
            <a:pPr fontAlgn="auto">
              <a:spcAft>
                <a:spcPts val="0"/>
              </a:spcAft>
              <a:defRPr/>
            </a:pPr>
            <a:r>
              <a:rPr lang="en-US" dirty="0"/>
              <a:t>Charging car owners for the use of a road may be the way to go </a:t>
            </a:r>
          </a:p>
          <a:p>
            <a:pPr fontAlgn="auto">
              <a:spcAft>
                <a:spcPts val="0"/>
              </a:spcAft>
              <a:defRPr/>
            </a:pPr>
            <a:r>
              <a:rPr lang="en-US" dirty="0"/>
              <a:t>Investing in or subsidizing public transport is another option</a:t>
            </a:r>
          </a:p>
        </p:txBody>
      </p:sp>
      <p:sp>
        <p:nvSpPr>
          <p:cNvPr id="10245" name="TextBox 1"/>
          <p:cNvSpPr txBox="1">
            <a:spLocks noChangeArrowheads="1"/>
          </p:cNvSpPr>
          <p:nvPr/>
        </p:nvSpPr>
        <p:spPr bwMode="auto">
          <a:xfrm>
            <a:off x="7629525" y="47244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70C0"/>
                </a:solidFill>
                <a:cs typeface="Calibri" panose="020F0502020204030204" pitchFamily="34" charset="0"/>
              </a:rPr>
              <a:t>It is the economist’s job to </a:t>
            </a:r>
            <a:r>
              <a:rPr lang="en-US" altLang="en-US" sz="2400" b="1" i="1">
                <a:solidFill>
                  <a:srgbClr val="0070C0"/>
                </a:solidFill>
                <a:cs typeface="Calibri" panose="020F0502020204030204" pitchFamily="34" charset="0"/>
              </a:rPr>
              <a:t>list the options available </a:t>
            </a:r>
            <a:r>
              <a:rPr lang="en-US" altLang="en-US" sz="2400" b="1">
                <a:solidFill>
                  <a:srgbClr val="0070C0"/>
                </a:solidFill>
                <a:cs typeface="Calibri" panose="020F0502020204030204" pitchFamily="34" charset="0"/>
              </a:rPr>
              <a:t>and to </a:t>
            </a:r>
            <a:r>
              <a:rPr lang="en-US" altLang="en-US" sz="2400" b="1" i="1">
                <a:solidFill>
                  <a:srgbClr val="0070C0"/>
                </a:solidFill>
                <a:cs typeface="Calibri" panose="020F0502020204030204" pitchFamily="34" charset="0"/>
              </a:rPr>
              <a:t>predict the likely costs and benefits of each option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195" t="5664" r="21951" b="6446"/>
          <a:stretch/>
        </p:blipFill>
        <p:spPr>
          <a:xfrm>
            <a:off x="5763808" y="1828797"/>
            <a:ext cx="6113123" cy="4520630"/>
          </a:xfrm>
          <a:prstGeom prst="rect">
            <a:avLst/>
          </a:prstGeom>
        </p:spPr>
      </p:pic>
      <p:sp>
        <p:nvSpPr>
          <p:cNvPr id="5" name="Title 4"/>
          <p:cNvSpPr>
            <a:spLocks noGrp="1"/>
          </p:cNvSpPr>
          <p:nvPr>
            <p:ph type="title"/>
          </p:nvPr>
        </p:nvSpPr>
        <p:spPr/>
        <p:txBody>
          <a:bodyPr/>
          <a:lstStyle/>
          <a:p>
            <a:r>
              <a:rPr lang="en-US" altLang="en-US" dirty="0"/>
              <a:t>Wasted Resources: Stuck in Traffic</a:t>
            </a:r>
            <a:endParaRPr lang="en-US" dirty="0"/>
          </a:p>
        </p:txBody>
      </p:sp>
      <p:sp>
        <p:nvSpPr>
          <p:cNvPr id="6" name="Content Placeholder 5"/>
          <p:cNvSpPr>
            <a:spLocks noGrp="1"/>
          </p:cNvSpPr>
          <p:nvPr>
            <p:ph idx="1"/>
          </p:nvPr>
        </p:nvSpPr>
        <p:spPr>
          <a:xfrm>
            <a:off x="838200" y="1825625"/>
            <a:ext cx="4925608" cy="4351338"/>
          </a:xfrm>
        </p:spPr>
        <p:txBody>
          <a:bodyPr/>
          <a:lstStyle/>
          <a:p>
            <a:r>
              <a:rPr lang="en-US" dirty="0"/>
              <a:t>Source: </a:t>
            </a:r>
            <a:r>
              <a:rPr lang="en-US" dirty="0">
                <a:hlinkClick r:id="rId3"/>
              </a:rPr>
              <a:t>https://www.wsj.com/articles/charging-drivers-for-road-use-is-popular-with-economists-less-so-with-drivers-11630245780</a:t>
            </a:r>
            <a:endParaRPr lang="en-US" dirty="0"/>
          </a:p>
          <a:p>
            <a:r>
              <a:rPr lang="en-US" i="1" dirty="0"/>
              <a:t>Charging Drivers for Road Use Is Popular With Economists, Less So With Drivers</a:t>
            </a:r>
          </a:p>
          <a:p>
            <a:pPr lvl="1"/>
            <a:r>
              <a:rPr lang="en-US" dirty="0"/>
              <a:t>By David Harrison, The Wall Street Journal, Aug. 29, 2021 </a:t>
            </a:r>
          </a:p>
        </p:txBody>
      </p:sp>
    </p:spTree>
    <p:extLst>
      <p:ext uri="{BB962C8B-B14F-4D97-AF65-F5344CB8AC3E}">
        <p14:creationId xmlns:p14="http://schemas.microsoft.com/office/powerpoint/2010/main" val="86977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Wasted Resources: Unemployment</a:t>
            </a:r>
          </a:p>
        </p:txBody>
      </p:sp>
      <p:sp>
        <p:nvSpPr>
          <p:cNvPr id="12291" name="Content Placeholder 2"/>
          <p:cNvSpPr>
            <a:spLocks noGrp="1"/>
          </p:cNvSpPr>
          <p:nvPr>
            <p:ph idx="1"/>
          </p:nvPr>
        </p:nvSpPr>
        <p:spPr>
          <a:xfrm>
            <a:off x="838200" y="1825625"/>
            <a:ext cx="7110413" cy="4351338"/>
          </a:xfrm>
        </p:spPr>
        <p:txBody>
          <a:bodyPr/>
          <a:lstStyle/>
          <a:p>
            <a:r>
              <a:rPr lang="en-US" altLang="en-US" dirty="0"/>
              <a:t>What can we do to reduce this waste of resources?</a:t>
            </a:r>
          </a:p>
          <a:p>
            <a:r>
              <a:rPr lang="en-US" altLang="en-US" dirty="0"/>
              <a:t>Cut taxes to encourage people to go shopping?</a:t>
            </a:r>
          </a:p>
          <a:p>
            <a:r>
              <a:rPr lang="en-US" altLang="en-US" dirty="0"/>
              <a:t>Have the government spend more roads and bridges?</a:t>
            </a:r>
          </a:p>
          <a:p>
            <a:r>
              <a:rPr lang="en-US" altLang="en-US" dirty="0"/>
              <a:t>Make overtime work illegal?</a:t>
            </a:r>
          </a:p>
          <a:p>
            <a:r>
              <a:rPr lang="en-US" altLang="en-US" dirty="0"/>
              <a:t>Limit imports?</a:t>
            </a:r>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50" y="1981200"/>
            <a:ext cx="3873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p:cNvSpPr txBox="1">
            <a:spLocks noChangeArrowheads="1"/>
          </p:cNvSpPr>
          <p:nvPr/>
        </p:nvSpPr>
        <p:spPr bwMode="auto">
          <a:xfrm>
            <a:off x="7948613" y="47244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70C0"/>
                </a:solidFill>
                <a:cs typeface="Calibri" panose="020F0502020204030204" pitchFamily="34" charset="0"/>
              </a:rPr>
              <a:t>It is the economist’s job to </a:t>
            </a:r>
            <a:r>
              <a:rPr lang="en-US" altLang="en-US" sz="2400" b="1" i="1">
                <a:solidFill>
                  <a:srgbClr val="0070C0"/>
                </a:solidFill>
                <a:cs typeface="Calibri" panose="020F0502020204030204" pitchFamily="34" charset="0"/>
              </a:rPr>
              <a:t>list the options available </a:t>
            </a:r>
            <a:r>
              <a:rPr lang="en-US" altLang="en-US" sz="2400" b="1">
                <a:solidFill>
                  <a:srgbClr val="0070C0"/>
                </a:solidFill>
                <a:cs typeface="Calibri" panose="020F0502020204030204" pitchFamily="34" charset="0"/>
              </a:rPr>
              <a:t>and to </a:t>
            </a:r>
            <a:r>
              <a:rPr lang="en-US" altLang="en-US" sz="2400" b="1" i="1">
                <a:solidFill>
                  <a:srgbClr val="0070C0"/>
                </a:solidFill>
                <a:cs typeface="Calibri" panose="020F0502020204030204" pitchFamily="34" charset="0"/>
              </a:rPr>
              <a:t>predict the likely costs and benefits of each option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Wasted Resources: Environment Destruction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0126" y="1825625"/>
            <a:ext cx="5797879" cy="4351338"/>
          </a:xfrm>
        </p:spPr>
      </p:pic>
      <p:sp>
        <p:nvSpPr>
          <p:cNvPr id="5" name="Content Placeholder 2"/>
          <p:cNvSpPr txBox="1">
            <a:spLocks/>
          </p:cNvSpPr>
          <p:nvPr/>
        </p:nvSpPr>
        <p:spPr bwMode="auto">
          <a:xfrm>
            <a:off x="838201" y="1825625"/>
            <a:ext cx="547192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r>
              <a:rPr lang="en-US" altLang="en-US" dirty="0"/>
              <a:t>Global warming may make life unsustainable. What do we do to conserve our natural resources and sustain life?</a:t>
            </a:r>
          </a:p>
          <a:p>
            <a:pPr defTabSz="914400" eaLnBrk="1" hangingPunct="1"/>
            <a:endParaRPr lang="en-US" altLang="en-US" dirty="0"/>
          </a:p>
          <a:p>
            <a:pPr defTabSz="914400" eaLnBrk="1" hangingPunct="1"/>
            <a:r>
              <a:rPr lang="en-US" altLang="en-US" dirty="0"/>
              <a:t>Carbon tax</a:t>
            </a:r>
          </a:p>
          <a:p>
            <a:pPr defTabSz="914400" eaLnBrk="1" hangingPunct="1"/>
            <a:r>
              <a:rPr lang="en-US" altLang="en-US" dirty="0"/>
              <a:t>Spending on research on renewable fuels, carbon sequestration, and other tech</a:t>
            </a:r>
          </a:p>
        </p:txBody>
      </p:sp>
    </p:spTree>
    <p:extLst>
      <p:ext uri="{BB962C8B-B14F-4D97-AF65-F5344CB8AC3E}">
        <p14:creationId xmlns:p14="http://schemas.microsoft.com/office/powerpoint/2010/main" val="2074133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1224</TotalTime>
  <Words>2342</Words>
  <Application>Microsoft Office PowerPoint</Application>
  <PresentationFormat>Widescreen</PresentationFormat>
  <Paragraphs>201</Paragraphs>
  <Slides>34</Slides>
  <Notes>11</Notes>
  <HiddenSlides>11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Calibri Light</vt:lpstr>
      <vt:lpstr>Times New Roman</vt:lpstr>
      <vt:lpstr>Wingdings</vt:lpstr>
      <vt:lpstr>Office Theme</vt:lpstr>
      <vt:lpstr>Photo Editor Photo</vt:lpstr>
      <vt:lpstr>Introduction to Economics</vt:lpstr>
      <vt:lpstr>Introduction to Economics</vt:lpstr>
      <vt:lpstr>What is Economics?</vt:lpstr>
      <vt:lpstr>What is the Use of Economics?</vt:lpstr>
      <vt:lpstr>What is the Use of Economics?</vt:lpstr>
      <vt:lpstr>Wasted Resources: Stuck in Traffic</vt:lpstr>
      <vt:lpstr>Wasted Resources: Stuck in Traffic</vt:lpstr>
      <vt:lpstr>Wasted Resources: Unemployment</vt:lpstr>
      <vt:lpstr>Wasted Resources: Environment Destruction</vt:lpstr>
      <vt:lpstr>Ethical Imperatives: Health Care</vt:lpstr>
      <vt:lpstr>PowerPoint Presentation</vt:lpstr>
      <vt:lpstr>PowerPoint Presentation</vt:lpstr>
      <vt:lpstr>Ethical Imperatives: Inequality</vt:lpstr>
      <vt:lpstr>Ethical Imperatives: Intergenerational Mobility</vt:lpstr>
      <vt:lpstr>Ethical Imperatives: Intergenerational Mobility</vt:lpstr>
      <vt:lpstr>PowerPoint Presentation</vt:lpstr>
      <vt:lpstr>What Are Economists Expected to Do? </vt:lpstr>
      <vt:lpstr>When Economic Policies Go Wrong</vt:lpstr>
      <vt:lpstr>When Economic Policies Go Wrong—Stalin</vt:lpstr>
      <vt:lpstr>When Economic Policies Go Wrong—Stalin</vt:lpstr>
      <vt:lpstr>When Economic Policies Go Wrong—Mao</vt:lpstr>
      <vt:lpstr>When Economic Policies Go Wrong—Mao</vt:lpstr>
      <vt:lpstr>How Do Economists Do What They Are Expected to Do? </vt:lpstr>
      <vt:lpstr>Simplifying Assumptions </vt:lpstr>
      <vt:lpstr>Simplifying Assumptions</vt:lpstr>
      <vt:lpstr>Predictions: Examples</vt:lpstr>
      <vt:lpstr>Disagreements Among Economists</vt:lpstr>
      <vt:lpstr>Data Helps to Sort Out Disagreements</vt:lpstr>
      <vt:lpstr>Why Does the Economist’s Method Sometimes Fail? </vt:lpstr>
      <vt:lpstr>Economists’ Disagreements Can’t Always Be Sorted Out</vt:lpstr>
      <vt:lpstr>What Is Macroeconomics? What Is Microeconomics? </vt:lpstr>
      <vt:lpstr>Macroeconomics</vt:lpstr>
      <vt:lpstr>Microeconomics</vt:lpstr>
      <vt:lpstr>Macro and Micro Are Related</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11 Introduction to Macroeconomics</dc:title>
  <dc:creator>Udayanroy</dc:creator>
  <cp:lastModifiedBy>Udayan Roy</cp:lastModifiedBy>
  <cp:revision>161</cp:revision>
  <dcterms:created xsi:type="dcterms:W3CDTF">2003-08-28T01:18:32Z</dcterms:created>
  <dcterms:modified xsi:type="dcterms:W3CDTF">2023-09-12T11:01:52Z</dcterms:modified>
</cp:coreProperties>
</file>