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72"/>
  </p:notesMasterIdLst>
  <p:handoutMasterIdLst>
    <p:handoutMasterId r:id="rId73"/>
  </p:handoutMasterIdLst>
  <p:sldIdLst>
    <p:sldId id="1486" r:id="rId2"/>
    <p:sldId id="1896" r:id="rId3"/>
    <p:sldId id="1897" r:id="rId4"/>
    <p:sldId id="1898" r:id="rId5"/>
    <p:sldId id="1793" r:id="rId6"/>
    <p:sldId id="1794" r:id="rId7"/>
    <p:sldId id="1795" r:id="rId8"/>
    <p:sldId id="1877" r:id="rId9"/>
    <p:sldId id="1796" r:id="rId10"/>
    <p:sldId id="1844" r:id="rId11"/>
    <p:sldId id="1856" r:id="rId12"/>
    <p:sldId id="1799" r:id="rId13"/>
    <p:sldId id="1800" r:id="rId14"/>
    <p:sldId id="1855" r:id="rId15"/>
    <p:sldId id="1854" r:id="rId16"/>
    <p:sldId id="1803" r:id="rId17"/>
    <p:sldId id="1882" r:id="rId18"/>
    <p:sldId id="1883" r:id="rId19"/>
    <p:sldId id="1853" r:id="rId20"/>
    <p:sldId id="1901" r:id="rId21"/>
    <p:sldId id="1902" r:id="rId22"/>
    <p:sldId id="1903" r:id="rId23"/>
    <p:sldId id="1852" r:id="rId24"/>
    <p:sldId id="1866" r:id="rId25"/>
    <p:sldId id="1876" r:id="rId26"/>
    <p:sldId id="1806" r:id="rId27"/>
    <p:sldId id="1851" r:id="rId28"/>
    <p:sldId id="1860" r:id="rId29"/>
    <p:sldId id="1810" r:id="rId30"/>
    <p:sldId id="1879" r:id="rId31"/>
    <p:sldId id="1811" r:id="rId32"/>
    <p:sldId id="1850" r:id="rId33"/>
    <p:sldId id="1849" r:id="rId34"/>
    <p:sldId id="1868" r:id="rId35"/>
    <p:sldId id="1870" r:id="rId36"/>
    <p:sldId id="1867" r:id="rId37"/>
    <p:sldId id="1814" r:id="rId38"/>
    <p:sldId id="1815" r:id="rId39"/>
    <p:sldId id="1862" r:id="rId40"/>
    <p:sldId id="1888" r:id="rId41"/>
    <p:sldId id="1887" r:id="rId42"/>
    <p:sldId id="1880" r:id="rId43"/>
    <p:sldId id="1885" r:id="rId44"/>
    <p:sldId id="1889" r:id="rId45"/>
    <p:sldId id="1890" r:id="rId46"/>
    <p:sldId id="1891" r:id="rId47"/>
    <p:sldId id="1892" r:id="rId48"/>
    <p:sldId id="1893" r:id="rId49"/>
    <p:sldId id="1899" r:id="rId50"/>
    <p:sldId id="1894" r:id="rId51"/>
    <p:sldId id="1895" r:id="rId52"/>
    <p:sldId id="1900" r:id="rId53"/>
    <p:sldId id="1865" r:id="rId54"/>
    <p:sldId id="1871" r:id="rId55"/>
    <p:sldId id="1846" r:id="rId56"/>
    <p:sldId id="1819" r:id="rId57"/>
    <p:sldId id="1822" r:id="rId58"/>
    <p:sldId id="1845" r:id="rId59"/>
    <p:sldId id="1858" r:id="rId60"/>
    <p:sldId id="1825" r:id="rId61"/>
    <p:sldId id="1869" r:id="rId62"/>
    <p:sldId id="1873" r:id="rId63"/>
    <p:sldId id="1878" r:id="rId64"/>
    <p:sldId id="1881" r:id="rId65"/>
    <p:sldId id="1872" r:id="rId66"/>
    <p:sldId id="1875" r:id="rId67"/>
    <p:sldId id="1874" r:id="rId68"/>
    <p:sldId id="1826" r:id="rId69"/>
    <p:sldId id="1827" r:id="rId70"/>
    <p:sldId id="1828" r:id="rId7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99"/>
    <a:srgbClr val="CC3300"/>
    <a:srgbClr val="A50021"/>
    <a:srgbClr val="000000"/>
    <a:srgbClr val="423A6C"/>
    <a:srgbClr val="4F3C6A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02716B-1E35-4A98-B68B-6A8C2D488CDD}" v="7" dt="2023-10-12T16:50:44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89398" autoAdjust="0"/>
  </p:normalViewPr>
  <p:slideViewPr>
    <p:cSldViewPr snapToGrid="0">
      <p:cViewPr varScale="1">
        <p:scale>
          <a:sx n="59" d="100"/>
          <a:sy n="59" d="100"/>
        </p:scale>
        <p:origin x="940" y="64"/>
      </p:cViewPr>
      <p:guideLst>
        <p:guide orient="horz" pos="1968"/>
        <p:guide pos="5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0688"/>
    </p:cViewPr>
  </p:sorterViewPr>
  <p:notesViewPr>
    <p:cSldViewPr snapToGrid="0">
      <p:cViewPr varScale="1">
        <p:scale>
          <a:sx n="84" d="100"/>
          <a:sy n="84" d="100"/>
        </p:scale>
        <p:origin x="-18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dayan Roy" userId="e7eca9959db2099b" providerId="LiveId" clId="{D202716B-1E35-4A98-B68B-6A8C2D488CDD}"/>
    <pc:docChg chg="custSel addSld delSld modSld">
      <pc:chgData name="Udayan Roy" userId="e7eca9959db2099b" providerId="LiveId" clId="{D202716B-1E35-4A98-B68B-6A8C2D488CDD}" dt="2023-10-12T16:52:41.469" v="290" actId="2696"/>
      <pc:docMkLst>
        <pc:docMk/>
      </pc:docMkLst>
      <pc:sldChg chg="del">
        <pc:chgData name="Udayan Roy" userId="e7eca9959db2099b" providerId="LiveId" clId="{D202716B-1E35-4A98-B68B-6A8C2D488CDD}" dt="2023-10-12T16:52:41.469" v="290" actId="2696"/>
        <pc:sldMkLst>
          <pc:docMk/>
          <pc:sldMk cId="0" sldId="1847"/>
        </pc:sldMkLst>
      </pc:sldChg>
      <pc:sldChg chg="del">
        <pc:chgData name="Udayan Roy" userId="e7eca9959db2099b" providerId="LiveId" clId="{D202716B-1E35-4A98-B68B-6A8C2D488CDD}" dt="2023-10-12T16:52:41.469" v="290" actId="2696"/>
        <pc:sldMkLst>
          <pc:docMk/>
          <pc:sldMk cId="0" sldId="1848"/>
        </pc:sldMkLst>
      </pc:sldChg>
      <pc:sldChg chg="del">
        <pc:chgData name="Udayan Roy" userId="e7eca9959db2099b" providerId="LiveId" clId="{D202716B-1E35-4A98-B68B-6A8C2D488CDD}" dt="2023-10-12T16:52:41.469" v="290" actId="2696"/>
        <pc:sldMkLst>
          <pc:docMk/>
          <pc:sldMk cId="0" sldId="1861"/>
        </pc:sldMkLst>
      </pc:sldChg>
      <pc:sldChg chg="del">
        <pc:chgData name="Udayan Roy" userId="e7eca9959db2099b" providerId="LiveId" clId="{D202716B-1E35-4A98-B68B-6A8C2D488CDD}" dt="2023-10-12T16:52:41.469" v="290" actId="2696"/>
        <pc:sldMkLst>
          <pc:docMk/>
          <pc:sldMk cId="0" sldId="1863"/>
        </pc:sldMkLst>
      </pc:sldChg>
      <pc:sldChg chg="del">
        <pc:chgData name="Udayan Roy" userId="e7eca9959db2099b" providerId="LiveId" clId="{D202716B-1E35-4A98-B68B-6A8C2D488CDD}" dt="2023-10-12T16:52:41.469" v="290" actId="2696"/>
        <pc:sldMkLst>
          <pc:docMk/>
          <pc:sldMk cId="0" sldId="1864"/>
        </pc:sldMkLst>
      </pc:sldChg>
      <pc:sldChg chg="addSp modSp new mod">
        <pc:chgData name="Udayan Roy" userId="e7eca9959db2099b" providerId="LiveId" clId="{D202716B-1E35-4A98-B68B-6A8C2D488CDD}" dt="2023-10-12T16:50:20.492" v="287" actId="20577"/>
        <pc:sldMkLst>
          <pc:docMk/>
          <pc:sldMk cId="4081714999" sldId="1901"/>
        </pc:sldMkLst>
        <pc:spChg chg="mod">
          <ac:chgData name="Udayan Roy" userId="e7eca9959db2099b" providerId="LiveId" clId="{D202716B-1E35-4A98-B68B-6A8C2D488CDD}" dt="2023-10-12T16:42:15.340" v="99" actId="14100"/>
          <ac:spMkLst>
            <pc:docMk/>
            <pc:sldMk cId="4081714999" sldId="1901"/>
            <ac:spMk id="2" creationId="{A874C1BA-85B7-B088-64C3-C7DCE6D40482}"/>
          </ac:spMkLst>
        </pc:spChg>
        <pc:spChg chg="add mod">
          <ac:chgData name="Udayan Roy" userId="e7eca9959db2099b" providerId="LiveId" clId="{D202716B-1E35-4A98-B68B-6A8C2D488CDD}" dt="2023-10-12T16:50:20.492" v="287" actId="20577"/>
          <ac:spMkLst>
            <pc:docMk/>
            <pc:sldMk cId="4081714999" sldId="1901"/>
            <ac:spMk id="6" creationId="{4A076194-ED05-F675-3EAB-B2B6FE29BACE}"/>
          </ac:spMkLst>
        </pc:spChg>
        <pc:picChg chg="add mod">
          <ac:chgData name="Udayan Roy" userId="e7eca9959db2099b" providerId="LiveId" clId="{D202716B-1E35-4A98-B68B-6A8C2D488CDD}" dt="2023-10-12T16:42:04.980" v="98" actId="1038"/>
          <ac:picMkLst>
            <pc:docMk/>
            <pc:sldMk cId="4081714999" sldId="1901"/>
            <ac:picMk id="5" creationId="{4183FCCB-7026-19C7-683F-0C9068D6C50E}"/>
          </ac:picMkLst>
        </pc:picChg>
      </pc:sldChg>
      <pc:sldChg chg="addSp delSp modSp add mod">
        <pc:chgData name="Udayan Roy" userId="e7eca9959db2099b" providerId="LiveId" clId="{D202716B-1E35-4A98-B68B-6A8C2D488CDD}" dt="2023-10-12T16:50:38.680" v="288"/>
        <pc:sldMkLst>
          <pc:docMk/>
          <pc:sldMk cId="1112629031" sldId="1902"/>
        </pc:sldMkLst>
        <pc:spChg chg="add mod">
          <ac:chgData name="Udayan Roy" userId="e7eca9959db2099b" providerId="LiveId" clId="{D202716B-1E35-4A98-B68B-6A8C2D488CDD}" dt="2023-10-12T16:50:38.680" v="288"/>
          <ac:spMkLst>
            <pc:docMk/>
            <pc:sldMk cId="1112629031" sldId="1902"/>
            <ac:spMk id="7" creationId="{E4161B4B-1EDB-0D24-A8E1-015542C94CB6}"/>
          </ac:spMkLst>
        </pc:spChg>
        <pc:picChg chg="del">
          <ac:chgData name="Udayan Roy" userId="e7eca9959db2099b" providerId="LiveId" clId="{D202716B-1E35-4A98-B68B-6A8C2D488CDD}" dt="2023-10-12T16:43:51.206" v="101" actId="478"/>
          <ac:picMkLst>
            <pc:docMk/>
            <pc:sldMk cId="1112629031" sldId="1902"/>
            <ac:picMk id="5" creationId="{4183FCCB-7026-19C7-683F-0C9068D6C50E}"/>
          </ac:picMkLst>
        </pc:picChg>
        <pc:picChg chg="add mod">
          <ac:chgData name="Udayan Roy" userId="e7eca9959db2099b" providerId="LiveId" clId="{D202716B-1E35-4A98-B68B-6A8C2D488CDD}" dt="2023-10-12T16:44:22.648" v="168" actId="1037"/>
          <ac:picMkLst>
            <pc:docMk/>
            <pc:sldMk cId="1112629031" sldId="1902"/>
            <ac:picMk id="6" creationId="{B64916A0-5A43-F500-9662-3033CE85A56F}"/>
          </ac:picMkLst>
        </pc:picChg>
      </pc:sldChg>
      <pc:sldChg chg="addSp delSp modSp add mod">
        <pc:chgData name="Udayan Roy" userId="e7eca9959db2099b" providerId="LiveId" clId="{D202716B-1E35-4A98-B68B-6A8C2D488CDD}" dt="2023-10-12T16:50:44.993" v="289"/>
        <pc:sldMkLst>
          <pc:docMk/>
          <pc:sldMk cId="3760833346" sldId="1903"/>
        </pc:sldMkLst>
        <pc:spChg chg="add mod">
          <ac:chgData name="Udayan Roy" userId="e7eca9959db2099b" providerId="LiveId" clId="{D202716B-1E35-4A98-B68B-6A8C2D488CDD}" dt="2023-10-12T16:50:44.993" v="289"/>
          <ac:spMkLst>
            <pc:docMk/>
            <pc:sldMk cId="3760833346" sldId="1903"/>
            <ac:spMk id="7" creationId="{7D72050A-F5CE-E4AC-6467-0CE1BAE85337}"/>
          </ac:spMkLst>
        </pc:spChg>
        <pc:picChg chg="add mod">
          <ac:chgData name="Udayan Roy" userId="e7eca9959db2099b" providerId="LiveId" clId="{D202716B-1E35-4A98-B68B-6A8C2D488CDD}" dt="2023-10-12T16:45:53.887" v="220" actId="1037"/>
          <ac:picMkLst>
            <pc:docMk/>
            <pc:sldMk cId="3760833346" sldId="1903"/>
            <ac:picMk id="5" creationId="{F8AE4017-6568-F910-D115-8C3764D8FE4D}"/>
          </ac:picMkLst>
        </pc:picChg>
        <pc:picChg chg="del">
          <ac:chgData name="Udayan Roy" userId="e7eca9959db2099b" providerId="LiveId" clId="{D202716B-1E35-4A98-B68B-6A8C2D488CDD}" dt="2023-10-12T16:44:43.283" v="170" actId="478"/>
          <ac:picMkLst>
            <pc:docMk/>
            <pc:sldMk cId="3760833346" sldId="1903"/>
            <ac:picMk id="6" creationId="{B64916A0-5A43-F500-9662-3033CE85A56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anose="02020603050405020304" pitchFamily="18" charset="0"/>
              </a:defRPr>
            </a:lvl1pPr>
          </a:lstStyle>
          <a:p>
            <a:fld id="{0AC1F084-0EB3-45CC-B2E5-81FC1BCBC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anose="02020603050405020304" pitchFamily="18" charset="0"/>
              </a:defRPr>
            </a:lvl1pPr>
          </a:lstStyle>
          <a:p>
            <a:fld id="{60B1BC98-39E1-42C4-BD60-009C2917AA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B0508B-051B-4769-9451-6D5612FD51C4}" type="slidenum">
              <a:rPr lang="en-US" altLang="en-US" sz="1000"/>
              <a:pPr>
                <a:spcBef>
                  <a:spcPct val="0"/>
                </a:spcBef>
              </a:pPr>
              <a:t>5</a:t>
            </a:fld>
            <a:endParaRPr lang="en-US" altLang="en-US" sz="1000"/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47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50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51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61452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ECE5E8-FDA8-40AE-9517-C5507B1A3F0F}" type="slidenum">
              <a:rPr lang="en-US" altLang="en-US" sz="1000"/>
              <a:pPr>
                <a:spcBef>
                  <a:spcPct val="0"/>
                </a:spcBef>
              </a:pPr>
              <a:t>29</a:t>
            </a:fld>
            <a:endParaRPr lang="en-US" altLang="en-US" sz="1000"/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25</a:t>
            </a: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8615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8616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15</a:t>
            </a:r>
          </a:p>
        </p:txBody>
      </p:sp>
      <p:sp>
        <p:nvSpPr>
          <p:cNvPr id="68617" name="Rectangle 8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8619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68620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C8F304-F89D-44FB-8DEE-C6BC550F7EDA}" type="slidenum">
              <a:rPr lang="en-US" altLang="en-US" sz="1000"/>
              <a:pPr>
                <a:spcBef>
                  <a:spcPct val="0"/>
                </a:spcBef>
              </a:pPr>
              <a:t>31</a:t>
            </a:fld>
            <a:endParaRPr lang="en-US" altLang="en-US" sz="10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E6D85E-5445-4FDA-90E3-F20900D84C1A}" type="slidenum">
              <a:rPr lang="en-US" altLang="en-US" sz="1000"/>
              <a:pPr>
                <a:spcBef>
                  <a:spcPct val="0"/>
                </a:spcBef>
              </a:pPr>
              <a:t>37</a:t>
            </a:fld>
            <a:endParaRPr lang="en-US" altLang="en-US" sz="1000"/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29</a:t>
            </a:r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0663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0664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20</a:t>
            </a:r>
          </a:p>
        </p:txBody>
      </p:sp>
      <p:sp>
        <p:nvSpPr>
          <p:cNvPr id="70665" name="Rectangle 8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0666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0667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70668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558628-19CE-4DDE-862D-CE1CD9417C14}" type="slidenum">
              <a:rPr lang="en-US" altLang="en-US" sz="1000"/>
              <a:pPr>
                <a:spcBef>
                  <a:spcPct val="0"/>
                </a:spcBef>
              </a:pPr>
              <a:t>38</a:t>
            </a:fld>
            <a:endParaRPr lang="en-US" altLang="en-US" sz="1000"/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30</a:t>
            </a:r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688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22</a:t>
            </a:r>
          </a:p>
        </p:txBody>
      </p:sp>
      <p:sp>
        <p:nvSpPr>
          <p:cNvPr id="71689" name="Rectangle 8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690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691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71692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EA1FCC-96FF-4EB3-871D-22C30B5921F3}" type="slidenum">
              <a:rPr lang="en-US" altLang="en-US" sz="1000"/>
              <a:pPr>
                <a:spcBef>
                  <a:spcPct val="0"/>
                </a:spcBef>
              </a:pPr>
              <a:t>56</a:t>
            </a:fld>
            <a:endParaRPr lang="en-US" altLang="en-US" sz="1000"/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30</a:t>
            </a: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2712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22</a:t>
            </a:r>
          </a:p>
        </p:txBody>
      </p:sp>
      <p:sp>
        <p:nvSpPr>
          <p:cNvPr id="72713" name="Rectangle 8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2714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2715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72716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76CD94-A98F-4313-9046-B94F805D23D7}" type="slidenum">
              <a:rPr lang="en-US" altLang="en-US" sz="1000"/>
              <a:pPr>
                <a:spcBef>
                  <a:spcPct val="0"/>
                </a:spcBef>
              </a:pPr>
              <a:t>57</a:t>
            </a:fld>
            <a:endParaRPr lang="en-US" altLang="en-US" sz="1000"/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39</a:t>
            </a:r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3736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29</a:t>
            </a:r>
          </a:p>
        </p:txBody>
      </p:sp>
      <p:sp>
        <p:nvSpPr>
          <p:cNvPr id="73737" name="Rectangle 8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3738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3739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73740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0C003A-387B-4BF6-BEA5-4EC8BC1E6352}" type="slidenum">
              <a:rPr lang="en-US" altLang="en-US" sz="1000"/>
              <a:pPr>
                <a:spcBef>
                  <a:spcPct val="0"/>
                </a:spcBef>
              </a:pPr>
              <a:t>60</a:t>
            </a:fld>
            <a:endParaRPr lang="en-US" altLang="en-US" sz="1000"/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41</a:t>
            </a: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47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4759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4760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30</a:t>
            </a:r>
          </a:p>
        </p:txBody>
      </p:sp>
      <p:sp>
        <p:nvSpPr>
          <p:cNvPr id="74761" name="Rectangle 8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4762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4763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74764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8E53BE-7482-4835-A795-61EA23942982}" type="slidenum">
              <a:rPr lang="en-US" altLang="en-US" sz="1000"/>
              <a:pPr>
                <a:spcBef>
                  <a:spcPct val="0"/>
                </a:spcBef>
              </a:pPr>
              <a:t>68</a:t>
            </a:fld>
            <a:endParaRPr lang="en-US" altLang="en-US" sz="10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F4CA12-6E49-433E-B810-0D9E5E8FE39A}" type="slidenum">
              <a:rPr lang="en-US" altLang="en-US" sz="1000"/>
              <a:pPr>
                <a:spcBef>
                  <a:spcPct val="0"/>
                </a:spcBef>
              </a:pPr>
              <a:t>69</a:t>
            </a:fld>
            <a:endParaRPr lang="en-US" altLang="en-US" sz="10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18AB0A-6214-4E70-B378-C607B1669E16}" type="slidenum">
              <a:rPr lang="en-US" altLang="en-US" sz="1000"/>
              <a:pPr>
                <a:spcBef>
                  <a:spcPct val="0"/>
                </a:spcBef>
              </a:pPr>
              <a:t>70</a:t>
            </a:fld>
            <a:endParaRPr lang="en-US" altLang="en-US" sz="10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32A36B-2079-4419-9EB0-3C137D75F0E6}" type="slidenum">
              <a:rPr lang="en-US" altLang="en-US" sz="1000"/>
              <a:pPr>
                <a:spcBef>
                  <a:spcPct val="0"/>
                </a:spcBef>
              </a:pPr>
              <a:t>6</a:t>
            </a:fld>
            <a:endParaRPr lang="en-US" altLang="en-US" sz="1000"/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3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471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472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3</a:t>
            </a:r>
          </a:p>
        </p:txBody>
      </p:sp>
      <p:sp>
        <p:nvSpPr>
          <p:cNvPr id="62473" name="Rectangle 8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474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475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62476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49F758-E2F9-4749-850F-717A4F559537}" type="slidenum">
              <a:rPr lang="en-US" altLang="en-US" sz="1000"/>
              <a:pPr>
                <a:spcBef>
                  <a:spcPct val="0"/>
                </a:spcBef>
              </a:pPr>
              <a:t>7</a:t>
            </a:fld>
            <a:endParaRPr lang="en-US" altLang="en-US" sz="1000"/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4</a:t>
            </a: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3496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4</a:t>
            </a:r>
          </a:p>
        </p:txBody>
      </p:sp>
      <p:sp>
        <p:nvSpPr>
          <p:cNvPr id="63497" name="Rectangle 8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3498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3499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63500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6E0148-37AC-4252-BB3D-E56989047780}" type="slidenum">
              <a:rPr lang="en-US" altLang="en-US" sz="1000"/>
              <a:pPr>
                <a:spcBef>
                  <a:spcPct val="0"/>
                </a:spcBef>
              </a:pPr>
              <a:t>9</a:t>
            </a:fld>
            <a:endParaRPr lang="en-US" altLang="en-US" sz="1000"/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5</a:t>
            </a: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4520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5</a:t>
            </a:r>
          </a:p>
        </p:txBody>
      </p:sp>
      <p:sp>
        <p:nvSpPr>
          <p:cNvPr id="64521" name="Rectangle 8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4522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4523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64524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4E497C0-24FB-4441-9526-B5A5C14C9972}" type="slidenum">
              <a:rPr lang="en-US" altLang="en-US" sz="1000"/>
              <a:pPr>
                <a:spcBef>
                  <a:spcPct val="0"/>
                </a:spcBef>
              </a:pPr>
              <a:t>12</a:t>
            </a:fld>
            <a:endParaRPr lang="en-US" altLang="en-US" sz="1000"/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14</a:t>
            </a:r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43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44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11</a:t>
            </a:r>
          </a:p>
        </p:txBody>
      </p:sp>
      <p:sp>
        <p:nvSpPr>
          <p:cNvPr id="65545" name="Rectangle 8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46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47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65548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35EF33-8165-4D52-867A-B1D28D28F515}" type="slidenum">
              <a:rPr lang="en-US" altLang="en-US" sz="1000"/>
              <a:pPr>
                <a:spcBef>
                  <a:spcPct val="0"/>
                </a:spcBef>
              </a:pPr>
              <a:t>16</a:t>
            </a:fld>
            <a:endParaRPr lang="en-US" altLang="en-US" sz="1000"/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6566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656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6656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Advocates chant on the steps of Los Angeles City Hall in April before the announcement that supporters had turned in signatures to qualify Proposition 10 for the November ballot. (Katie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Falkenberg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/ Los Angeles Times) http://www.latimes.com/politics/la-pol-ca-rent-control-campaign-spending-20181031-story.html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BC98-39E1-42C4-BD60-009C2917AA6B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988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rally in San Francisco by supporters of Proposition 10, a ballot initiative that would loosen California’s restraints on local rent control laws. https://nyti.ms/2A73av7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BC98-39E1-42C4-BD60-009C2917AA6B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331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C15560-880A-4D34-9A7F-14B7DADFFC15}" type="slidenum">
              <a:rPr lang="en-US" altLang="en-US" sz="1000"/>
              <a:pPr>
                <a:spcBef>
                  <a:spcPct val="0"/>
                </a:spcBef>
              </a:pPr>
              <a:t>26</a:t>
            </a:fld>
            <a:endParaRPr lang="en-US" altLang="en-US" sz="1000"/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15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7592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12</a:t>
            </a:r>
          </a:p>
        </p:txBody>
      </p:sp>
      <p:sp>
        <p:nvSpPr>
          <p:cNvPr id="67593" name="Rectangle 8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7594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7595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67596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402237"/>
            <a:ext cx="4572000" cy="365760"/>
          </a:xfrm>
          <a:ln/>
        </p:spPr>
        <p:txBody>
          <a:bodyPr/>
          <a:lstStyle>
            <a:lvl1pPr algn="l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SUPPLY, DEMAND, AND GOVERNMENT POLICIES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002980" y="6245225"/>
            <a:ext cx="1828800" cy="476250"/>
          </a:xfrm>
          <a:ln/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0F0035-0F65-422D-92D0-8454FB711E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86856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 SUPPLY, DEMAND, AND GOVERNMENT POLICIES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FB67C-3397-4A4A-AB95-BA934452D6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12876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 SUPPLY, DEMAND, AND GOVERNMENT POLICIES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2C4E7-9310-4E15-8B9B-7882D114D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5257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595" y="6411473"/>
            <a:ext cx="4572000" cy="365760"/>
          </a:xfrm>
        </p:spPr>
        <p:txBody>
          <a:bodyPr/>
          <a:lstStyle>
            <a:lvl1pPr algn="l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SUPPLY, DEMAND, AND GOVERNMENT POLICIES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69085" y="6245225"/>
            <a:ext cx="713316" cy="47625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F4B2F5F-213D-4F01-A033-DDCD02BF65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71295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90584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 SUPPLY, DEMAND, AND GOVERNMENT POLICIES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F78DC-CA09-4C10-9755-228E104BB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57031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 SUPPLY, DEMAND, AND GOVERNMENT POLICIES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281D6-257E-4341-B9FD-1B6101B81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8821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 SUPPLY, DEMAND, AND GOVERNMENT POLICIES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2F12E-C98C-4B10-8A63-F91E3CC97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1545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 SUPPLY, DEMAND, AND GOVERNMENT POLICIES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690BC-3031-4800-885C-5E4351C97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62931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 SUPPLY, DEMAND, AND GOVERNMENT POLICIES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EB06A-7EEF-4FAB-A9BF-57142F9B0A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46945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 SUPPLY, DEMAND, AND GOVERNMENT POLICIES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C5337-19AC-4FED-AF35-5DF2F7EF19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31083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7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50292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7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5225"/>
            <a:ext cx="924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CHAPTER 6 SUPPLY, DEMAND, AND GOVERNMENT POLICIES</a:t>
            </a:r>
          </a:p>
        </p:txBody>
      </p:sp>
      <p:sp>
        <p:nvSpPr>
          <p:cNvPr id="917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6302A1-FF16-4639-BF73-2523656DF6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3" r:id="rId2"/>
    <p:sldLayoutId id="214748371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med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web.liu.edu/~uroy/" TargetMode="External"/><Relationship Id="rId2" Type="http://schemas.openxmlformats.org/officeDocument/2006/relationships/hyperlink" Target="https://myweb.liu.edu/~uroy/eco10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whd/minwage/america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l.gov/whd/state/stateMinWageHis.htm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liver_Wendell_Holmes,_Jr.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Supply, Demand, and Government Policies</a:t>
            </a:r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Introduction to Microeconomics</a:t>
            </a:r>
            <a:endParaRPr lang="en-US" dirty="0"/>
          </a:p>
          <a:p>
            <a:r>
              <a:rPr lang="en-US" dirty="0">
                <a:hlinkClick r:id="rId3"/>
              </a:rPr>
              <a:t>Udayan Roy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xfrm>
            <a:off x="2130426" y="417514"/>
            <a:ext cx="8080375" cy="6429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Market with a Price Ceiling</a:t>
            </a:r>
          </a:p>
        </p:txBody>
      </p:sp>
      <p:sp>
        <p:nvSpPr>
          <p:cNvPr id="10243" name="Rectangle 61"/>
          <p:cNvSpPr>
            <a:spLocks noChangeArrowheads="1"/>
          </p:cNvSpPr>
          <p:nvPr/>
        </p:nvSpPr>
        <p:spPr bwMode="auto">
          <a:xfrm>
            <a:off x="4152900" y="1176338"/>
            <a:ext cx="333700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A Price Ceiling That Is Not Binding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4" name="Rectangle 62"/>
          <p:cNvSpPr>
            <a:spLocks noChangeArrowheads="1"/>
          </p:cNvSpPr>
          <p:nvPr/>
        </p:nvSpPr>
        <p:spPr bwMode="auto">
          <a:xfrm>
            <a:off x="7489825" y="5795963"/>
            <a:ext cx="10302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 of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5" name="Rectangle 63"/>
          <p:cNvSpPr>
            <a:spLocks noChangeArrowheads="1"/>
          </p:cNvSpPr>
          <p:nvPr/>
        </p:nvSpPr>
        <p:spPr bwMode="auto">
          <a:xfrm>
            <a:off x="7593014" y="6070600"/>
            <a:ext cx="9096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Ice-Cream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6" name="Rectangle 64"/>
          <p:cNvSpPr>
            <a:spLocks noChangeArrowheads="1"/>
          </p:cNvSpPr>
          <p:nvPr/>
        </p:nvSpPr>
        <p:spPr bwMode="auto">
          <a:xfrm>
            <a:off x="7977189" y="6345238"/>
            <a:ext cx="5450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Cones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7" name="Rectangle 65"/>
          <p:cNvSpPr>
            <a:spLocks noChangeArrowheads="1"/>
          </p:cNvSpPr>
          <p:nvPr/>
        </p:nvSpPr>
        <p:spPr bwMode="auto">
          <a:xfrm>
            <a:off x="3527425" y="5802313"/>
            <a:ext cx="1106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8" name="Rectangle 66"/>
          <p:cNvSpPr>
            <a:spLocks noChangeArrowheads="1"/>
          </p:cNvSpPr>
          <p:nvPr/>
        </p:nvSpPr>
        <p:spPr bwMode="auto">
          <a:xfrm>
            <a:off x="2846389" y="1663700"/>
            <a:ext cx="6812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of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9" name="Rectangle 67"/>
          <p:cNvSpPr>
            <a:spLocks noChangeArrowheads="1"/>
          </p:cNvSpPr>
          <p:nvPr/>
        </p:nvSpPr>
        <p:spPr bwMode="auto">
          <a:xfrm>
            <a:off x="2586039" y="1938338"/>
            <a:ext cx="9096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Ice-Cream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50" name="Rectangle 68"/>
          <p:cNvSpPr>
            <a:spLocks noChangeArrowheads="1"/>
          </p:cNvSpPr>
          <p:nvPr/>
        </p:nvSpPr>
        <p:spPr bwMode="auto">
          <a:xfrm>
            <a:off x="3101976" y="2214563"/>
            <a:ext cx="4584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Cone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251" name="Group 69"/>
          <p:cNvGrpSpPr>
            <a:grpSpLocks/>
          </p:cNvGrpSpPr>
          <p:nvPr/>
        </p:nvGrpSpPr>
        <p:grpSpPr bwMode="auto">
          <a:xfrm>
            <a:off x="5403853" y="6132514"/>
            <a:ext cx="1006476" cy="536575"/>
            <a:chOff x="2444" y="3863"/>
            <a:chExt cx="634" cy="338"/>
          </a:xfrm>
        </p:grpSpPr>
        <p:sp>
          <p:nvSpPr>
            <p:cNvPr id="10273" name="Rectangle 70"/>
            <p:cNvSpPr>
              <a:spLocks noChangeArrowheads="1"/>
            </p:cNvSpPr>
            <p:nvPr/>
          </p:nvSpPr>
          <p:spPr bwMode="auto">
            <a:xfrm>
              <a:off x="2444" y="3863"/>
              <a:ext cx="6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Equilibrium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74" name="Rectangle 71"/>
            <p:cNvSpPr>
              <a:spLocks noChangeArrowheads="1"/>
            </p:cNvSpPr>
            <p:nvPr/>
          </p:nvSpPr>
          <p:spPr bwMode="auto">
            <a:xfrm>
              <a:off x="2550" y="4036"/>
              <a:ext cx="4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quantity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3403600" y="3114676"/>
            <a:ext cx="5010150" cy="549275"/>
            <a:chOff x="1184" y="1962"/>
            <a:chExt cx="3156" cy="346"/>
          </a:xfrm>
        </p:grpSpPr>
        <p:sp>
          <p:nvSpPr>
            <p:cNvPr id="10269" name="Line 73"/>
            <p:cNvSpPr>
              <a:spLocks noChangeShapeType="1"/>
            </p:cNvSpPr>
            <p:nvPr/>
          </p:nvSpPr>
          <p:spPr bwMode="auto">
            <a:xfrm flipH="1">
              <a:off x="1407" y="2041"/>
              <a:ext cx="2570" cy="1"/>
            </a:xfrm>
            <a:prstGeom prst="line">
              <a:avLst/>
            </a:prstGeom>
            <a:noFill/>
            <a:ln w="61913">
              <a:solidFill>
                <a:srgbClr val="E17E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70" name="Rectangle 74"/>
            <p:cNvSpPr>
              <a:spLocks noChangeArrowheads="1"/>
            </p:cNvSpPr>
            <p:nvPr/>
          </p:nvSpPr>
          <p:spPr bwMode="auto">
            <a:xfrm>
              <a:off x="1184" y="1962"/>
              <a:ext cx="13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$4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71" name="Rectangle 75"/>
            <p:cNvSpPr>
              <a:spLocks noChangeArrowheads="1"/>
            </p:cNvSpPr>
            <p:nvPr/>
          </p:nvSpPr>
          <p:spPr bwMode="auto">
            <a:xfrm>
              <a:off x="4022" y="1970"/>
              <a:ext cx="2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Price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72" name="Rectangle 76"/>
            <p:cNvSpPr>
              <a:spLocks noChangeArrowheads="1"/>
            </p:cNvSpPr>
            <p:nvPr/>
          </p:nvSpPr>
          <p:spPr bwMode="auto">
            <a:xfrm>
              <a:off x="3983" y="2143"/>
              <a:ext cx="35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ceiling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253" name="Group 77"/>
          <p:cNvGrpSpPr>
            <a:grpSpLocks/>
          </p:cNvGrpSpPr>
          <p:nvPr/>
        </p:nvGrpSpPr>
        <p:grpSpPr bwMode="auto">
          <a:xfrm>
            <a:off x="2571750" y="3860800"/>
            <a:ext cx="1006475" cy="814388"/>
            <a:chOff x="660" y="2432"/>
            <a:chExt cx="634" cy="513"/>
          </a:xfrm>
        </p:grpSpPr>
        <p:sp>
          <p:nvSpPr>
            <p:cNvPr id="10266" name="Line 78"/>
            <p:cNvSpPr>
              <a:spLocks noChangeShapeType="1"/>
            </p:cNvSpPr>
            <p:nvPr/>
          </p:nvSpPr>
          <p:spPr bwMode="auto">
            <a:xfrm flipV="1">
              <a:off x="1018" y="2432"/>
              <a:ext cx="207" cy="15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67" name="Rectangle 79"/>
            <p:cNvSpPr>
              <a:spLocks noChangeArrowheads="1"/>
            </p:cNvSpPr>
            <p:nvPr/>
          </p:nvSpPr>
          <p:spPr bwMode="auto">
            <a:xfrm>
              <a:off x="660" y="2607"/>
              <a:ext cx="6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Equilibrium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68" name="Rectangle 80"/>
            <p:cNvSpPr>
              <a:spLocks noChangeArrowheads="1"/>
            </p:cNvSpPr>
            <p:nvPr/>
          </p:nvSpPr>
          <p:spPr bwMode="auto">
            <a:xfrm>
              <a:off x="855" y="2780"/>
              <a:ext cx="27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price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254" name="Group 81"/>
          <p:cNvGrpSpPr>
            <a:grpSpLocks/>
          </p:cNvGrpSpPr>
          <p:nvPr/>
        </p:nvGrpSpPr>
        <p:grpSpPr bwMode="auto">
          <a:xfrm>
            <a:off x="4705350" y="2701926"/>
            <a:ext cx="3609975" cy="2798763"/>
            <a:chOff x="2004" y="1702"/>
            <a:chExt cx="2274" cy="1763"/>
          </a:xfrm>
        </p:grpSpPr>
        <p:sp>
          <p:nvSpPr>
            <p:cNvPr id="10264" name="Line 82"/>
            <p:cNvSpPr>
              <a:spLocks noChangeShapeType="1"/>
            </p:cNvSpPr>
            <p:nvPr/>
          </p:nvSpPr>
          <p:spPr bwMode="auto">
            <a:xfrm>
              <a:off x="2004" y="1702"/>
              <a:ext cx="1779" cy="1668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65" name="Rectangle 83"/>
            <p:cNvSpPr>
              <a:spLocks noChangeArrowheads="1"/>
            </p:cNvSpPr>
            <p:nvPr/>
          </p:nvSpPr>
          <p:spPr bwMode="auto">
            <a:xfrm>
              <a:off x="3805" y="3300"/>
              <a:ext cx="47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255" name="Group 84"/>
          <p:cNvGrpSpPr>
            <a:grpSpLocks/>
          </p:cNvGrpSpPr>
          <p:nvPr/>
        </p:nvGrpSpPr>
        <p:grpSpPr bwMode="auto">
          <a:xfrm>
            <a:off x="4395789" y="2363789"/>
            <a:ext cx="3113088" cy="2924175"/>
            <a:chOff x="1809" y="1489"/>
            <a:chExt cx="1961" cy="1842"/>
          </a:xfrm>
        </p:grpSpPr>
        <p:sp>
          <p:nvSpPr>
            <p:cNvPr id="10262" name="Line 85"/>
            <p:cNvSpPr>
              <a:spLocks noChangeShapeType="1"/>
            </p:cNvSpPr>
            <p:nvPr/>
          </p:nvSpPr>
          <p:spPr bwMode="auto">
            <a:xfrm flipV="1">
              <a:off x="1809" y="1663"/>
              <a:ext cx="1792" cy="1668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63" name="Rectangle 86"/>
            <p:cNvSpPr>
              <a:spLocks noChangeArrowheads="1"/>
            </p:cNvSpPr>
            <p:nvPr/>
          </p:nvSpPr>
          <p:spPr bwMode="auto">
            <a:xfrm>
              <a:off x="3398" y="1489"/>
              <a:ext cx="37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Supply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256" name="Group 87"/>
          <p:cNvGrpSpPr>
            <a:grpSpLocks/>
          </p:cNvGrpSpPr>
          <p:nvPr/>
        </p:nvGrpSpPr>
        <p:grpSpPr bwMode="auto">
          <a:xfrm>
            <a:off x="3527426" y="3732214"/>
            <a:ext cx="2560638" cy="2332037"/>
            <a:chOff x="1262" y="2351"/>
            <a:chExt cx="1613" cy="1469"/>
          </a:xfrm>
        </p:grpSpPr>
        <p:sp>
          <p:nvSpPr>
            <p:cNvPr id="10258" name="Freeform 88"/>
            <p:cNvSpPr>
              <a:spLocks/>
            </p:cNvSpPr>
            <p:nvPr/>
          </p:nvSpPr>
          <p:spPr bwMode="auto">
            <a:xfrm>
              <a:off x="1407" y="2432"/>
              <a:ext cx="1376" cy="1173"/>
            </a:xfrm>
            <a:custGeom>
              <a:avLst/>
              <a:gdLst>
                <a:gd name="T0" fmla="*/ 1376 w 1376"/>
                <a:gd name="T1" fmla="*/ 1173 h 1173"/>
                <a:gd name="T2" fmla="*/ 1376 w 1376"/>
                <a:gd name="T3" fmla="*/ 0 h 1173"/>
                <a:gd name="T4" fmla="*/ 0 w 1376"/>
                <a:gd name="T5" fmla="*/ 0 h 1173"/>
                <a:gd name="T6" fmla="*/ 0 60000 65536"/>
                <a:gd name="T7" fmla="*/ 0 60000 65536"/>
                <a:gd name="T8" fmla="*/ 0 60000 65536"/>
                <a:gd name="T9" fmla="*/ 0 w 1376"/>
                <a:gd name="T10" fmla="*/ 0 h 1173"/>
                <a:gd name="T11" fmla="*/ 1376 w 1376"/>
                <a:gd name="T12" fmla="*/ 1173 h 1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6" h="1173">
                  <a:moveTo>
                    <a:pt x="1376" y="1173"/>
                  </a:moveTo>
                  <a:lnTo>
                    <a:pt x="1376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59" name="Oval 89"/>
            <p:cNvSpPr>
              <a:spLocks noChangeArrowheads="1"/>
            </p:cNvSpPr>
            <p:nvPr/>
          </p:nvSpPr>
          <p:spPr bwMode="auto">
            <a:xfrm>
              <a:off x="2731" y="2380"/>
              <a:ext cx="91" cy="9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60" name="Rectangle 90"/>
            <p:cNvSpPr>
              <a:spLocks noChangeArrowheads="1"/>
            </p:cNvSpPr>
            <p:nvPr/>
          </p:nvSpPr>
          <p:spPr bwMode="auto">
            <a:xfrm>
              <a:off x="1262" y="2351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61" name="Rectangle 91"/>
            <p:cNvSpPr>
              <a:spLocks noChangeArrowheads="1"/>
            </p:cNvSpPr>
            <p:nvPr/>
          </p:nvSpPr>
          <p:spPr bwMode="auto">
            <a:xfrm>
              <a:off x="2666" y="3655"/>
              <a:ext cx="20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257" name="Freeform 92"/>
          <p:cNvSpPr>
            <a:spLocks/>
          </p:cNvSpPr>
          <p:nvPr/>
        </p:nvSpPr>
        <p:spPr bwMode="auto">
          <a:xfrm>
            <a:off x="3757614" y="1708150"/>
            <a:ext cx="4905375" cy="4014788"/>
          </a:xfrm>
          <a:custGeom>
            <a:avLst/>
            <a:gdLst>
              <a:gd name="T0" fmla="*/ 0 w 3090"/>
              <a:gd name="T1" fmla="*/ 0 h 2529"/>
              <a:gd name="T2" fmla="*/ 0 w 3090"/>
              <a:gd name="T3" fmla="*/ 2147483647 h 2529"/>
              <a:gd name="T4" fmla="*/ 2147483647 w 3090"/>
              <a:gd name="T5" fmla="*/ 2147483647 h 2529"/>
              <a:gd name="T6" fmla="*/ 0 60000 65536"/>
              <a:gd name="T7" fmla="*/ 0 60000 65536"/>
              <a:gd name="T8" fmla="*/ 0 60000 65536"/>
              <a:gd name="T9" fmla="*/ 0 w 3090"/>
              <a:gd name="T10" fmla="*/ 0 h 2529"/>
              <a:gd name="T11" fmla="*/ 3090 w 3090"/>
              <a:gd name="T12" fmla="*/ 2529 h 25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90" h="2529">
                <a:moveTo>
                  <a:pt x="0" y="0"/>
                </a:moveTo>
                <a:lnTo>
                  <a:pt x="0" y="2529"/>
                </a:lnTo>
                <a:lnTo>
                  <a:pt x="3090" y="2529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2130426" y="346075"/>
            <a:ext cx="8080375" cy="64293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Market with a Price Ceiling</a:t>
            </a:r>
          </a:p>
        </p:txBody>
      </p:sp>
      <p:sp>
        <p:nvSpPr>
          <p:cNvPr id="11267" name="Rectangle 17"/>
          <p:cNvSpPr>
            <a:spLocks noChangeArrowheads="1"/>
          </p:cNvSpPr>
          <p:nvPr/>
        </p:nvSpPr>
        <p:spPr bwMode="auto">
          <a:xfrm>
            <a:off x="4525963" y="1176338"/>
            <a:ext cx="29602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A Price Ceiling That Is Binding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8" name="Rectangle 18"/>
          <p:cNvSpPr>
            <a:spLocks noChangeArrowheads="1"/>
          </p:cNvSpPr>
          <p:nvPr/>
        </p:nvSpPr>
        <p:spPr bwMode="auto">
          <a:xfrm>
            <a:off x="7634288" y="5795963"/>
            <a:ext cx="10302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 of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9" name="Rectangle 19"/>
          <p:cNvSpPr>
            <a:spLocks noChangeArrowheads="1"/>
          </p:cNvSpPr>
          <p:nvPr/>
        </p:nvSpPr>
        <p:spPr bwMode="auto">
          <a:xfrm>
            <a:off x="7731126" y="6070600"/>
            <a:ext cx="9096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Ice-Cream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8121651" y="6345238"/>
            <a:ext cx="5450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Cones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71" name="Rectangle 21"/>
          <p:cNvSpPr>
            <a:spLocks noChangeArrowheads="1"/>
          </p:cNvSpPr>
          <p:nvPr/>
        </p:nvSpPr>
        <p:spPr bwMode="auto">
          <a:xfrm>
            <a:off x="3665538" y="5802313"/>
            <a:ext cx="1106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72" name="Rectangle 22"/>
          <p:cNvSpPr>
            <a:spLocks noChangeArrowheads="1"/>
          </p:cNvSpPr>
          <p:nvPr/>
        </p:nvSpPr>
        <p:spPr bwMode="auto">
          <a:xfrm>
            <a:off x="2984501" y="1663700"/>
            <a:ext cx="6812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of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73" name="Rectangle 23"/>
          <p:cNvSpPr>
            <a:spLocks noChangeArrowheads="1"/>
          </p:cNvSpPr>
          <p:nvPr/>
        </p:nvSpPr>
        <p:spPr bwMode="auto">
          <a:xfrm>
            <a:off x="2724151" y="1938338"/>
            <a:ext cx="9096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Ice-Cream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74" name="Rectangle 24"/>
          <p:cNvSpPr>
            <a:spLocks noChangeArrowheads="1"/>
          </p:cNvSpPr>
          <p:nvPr/>
        </p:nvSpPr>
        <p:spPr bwMode="auto">
          <a:xfrm>
            <a:off x="3240089" y="2214563"/>
            <a:ext cx="4584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Cone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275" name="Group 25"/>
          <p:cNvGrpSpPr>
            <a:grpSpLocks/>
          </p:cNvGrpSpPr>
          <p:nvPr/>
        </p:nvGrpSpPr>
        <p:grpSpPr bwMode="auto">
          <a:xfrm>
            <a:off x="4814889" y="2681288"/>
            <a:ext cx="3625850" cy="2819400"/>
            <a:chOff x="2073" y="1689"/>
            <a:chExt cx="2284" cy="1776"/>
          </a:xfrm>
        </p:grpSpPr>
        <p:sp>
          <p:nvSpPr>
            <p:cNvPr id="11311" name="Line 26"/>
            <p:cNvSpPr>
              <a:spLocks noChangeShapeType="1"/>
            </p:cNvSpPr>
            <p:nvPr/>
          </p:nvSpPr>
          <p:spPr bwMode="auto">
            <a:xfrm>
              <a:off x="2073" y="1689"/>
              <a:ext cx="1779" cy="1668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12" name="Rectangle 27"/>
            <p:cNvSpPr>
              <a:spLocks noChangeArrowheads="1"/>
            </p:cNvSpPr>
            <p:nvPr/>
          </p:nvSpPr>
          <p:spPr bwMode="auto">
            <a:xfrm>
              <a:off x="3884" y="3300"/>
              <a:ext cx="47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276" name="Group 28"/>
          <p:cNvGrpSpPr>
            <a:grpSpLocks/>
          </p:cNvGrpSpPr>
          <p:nvPr/>
        </p:nvGrpSpPr>
        <p:grpSpPr bwMode="auto">
          <a:xfrm>
            <a:off x="4506914" y="2363789"/>
            <a:ext cx="3125788" cy="2924175"/>
            <a:chOff x="1879" y="1489"/>
            <a:chExt cx="1969" cy="1842"/>
          </a:xfrm>
        </p:grpSpPr>
        <p:sp>
          <p:nvSpPr>
            <p:cNvPr id="11309" name="Line 29"/>
            <p:cNvSpPr>
              <a:spLocks noChangeShapeType="1"/>
            </p:cNvSpPr>
            <p:nvPr/>
          </p:nvSpPr>
          <p:spPr bwMode="auto">
            <a:xfrm flipV="1">
              <a:off x="1879" y="1650"/>
              <a:ext cx="1804" cy="1681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10" name="Rectangle 30"/>
            <p:cNvSpPr>
              <a:spLocks noChangeArrowheads="1"/>
            </p:cNvSpPr>
            <p:nvPr/>
          </p:nvSpPr>
          <p:spPr bwMode="auto">
            <a:xfrm>
              <a:off x="3476" y="1489"/>
              <a:ext cx="37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Supply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665539" y="4365626"/>
            <a:ext cx="4845050" cy="536575"/>
            <a:chOff x="1349" y="2750"/>
            <a:chExt cx="3052" cy="338"/>
          </a:xfrm>
        </p:grpSpPr>
        <p:sp>
          <p:nvSpPr>
            <p:cNvPr id="11305" name="Line 32"/>
            <p:cNvSpPr>
              <a:spLocks noChangeShapeType="1"/>
            </p:cNvSpPr>
            <p:nvPr/>
          </p:nvSpPr>
          <p:spPr bwMode="auto">
            <a:xfrm flipH="1">
              <a:off x="1489" y="2823"/>
              <a:ext cx="2545" cy="1"/>
            </a:xfrm>
            <a:prstGeom prst="line">
              <a:avLst/>
            </a:prstGeom>
            <a:noFill/>
            <a:ln w="61913">
              <a:solidFill>
                <a:srgbClr val="E17E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06" name="Rectangle 33"/>
            <p:cNvSpPr>
              <a:spLocks noChangeArrowheads="1"/>
            </p:cNvSpPr>
            <p:nvPr/>
          </p:nvSpPr>
          <p:spPr bwMode="auto">
            <a:xfrm>
              <a:off x="1349" y="2750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07" name="Rectangle 34"/>
            <p:cNvSpPr>
              <a:spLocks noChangeArrowheads="1"/>
            </p:cNvSpPr>
            <p:nvPr/>
          </p:nvSpPr>
          <p:spPr bwMode="auto">
            <a:xfrm>
              <a:off x="4083" y="2750"/>
              <a:ext cx="2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Price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08" name="Rectangle 35"/>
            <p:cNvSpPr>
              <a:spLocks noChangeArrowheads="1"/>
            </p:cNvSpPr>
            <p:nvPr/>
          </p:nvSpPr>
          <p:spPr bwMode="auto">
            <a:xfrm>
              <a:off x="4044" y="2923"/>
              <a:ext cx="35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ceiling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392738" y="4564063"/>
            <a:ext cx="1319212" cy="400050"/>
            <a:chOff x="2437" y="2875"/>
            <a:chExt cx="831" cy="252"/>
          </a:xfrm>
        </p:grpSpPr>
        <p:sp>
          <p:nvSpPr>
            <p:cNvPr id="11303" name="Freeform 37"/>
            <p:cNvSpPr>
              <a:spLocks/>
            </p:cNvSpPr>
            <p:nvPr/>
          </p:nvSpPr>
          <p:spPr bwMode="auto">
            <a:xfrm>
              <a:off x="2437" y="2875"/>
              <a:ext cx="831" cy="91"/>
            </a:xfrm>
            <a:custGeom>
              <a:avLst/>
              <a:gdLst>
                <a:gd name="T0" fmla="*/ 2147483647 w 64"/>
                <a:gd name="T1" fmla="*/ 0 h 7"/>
                <a:gd name="T2" fmla="*/ 2147483647 w 64"/>
                <a:gd name="T3" fmla="*/ 188245551 h 7"/>
                <a:gd name="T4" fmla="*/ 2147483647 w 64"/>
                <a:gd name="T5" fmla="*/ 188245551 h 7"/>
                <a:gd name="T6" fmla="*/ 1993341592 w 64"/>
                <a:gd name="T7" fmla="*/ 439239619 h 7"/>
                <a:gd name="T8" fmla="*/ 1806597103 w 64"/>
                <a:gd name="T9" fmla="*/ 188245551 h 7"/>
                <a:gd name="T10" fmla="*/ 311498480 w 64"/>
                <a:gd name="T11" fmla="*/ 188245551 h 7"/>
                <a:gd name="T12" fmla="*/ 0 w 64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7"/>
                <a:gd name="T23" fmla="*/ 64 w 6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7">
                  <a:moveTo>
                    <a:pt x="64" y="0"/>
                  </a:moveTo>
                  <a:cubicBezTo>
                    <a:pt x="64" y="2"/>
                    <a:pt x="62" y="3"/>
                    <a:pt x="60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2" y="5"/>
                    <a:pt x="32" y="7"/>
                  </a:cubicBezTo>
                  <a:cubicBezTo>
                    <a:pt x="32" y="5"/>
                    <a:pt x="31" y="3"/>
                    <a:pt x="29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0" y="2"/>
                    <a:pt x="0" y="0"/>
                  </a:cubicBez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04" name="Rectangle 38"/>
            <p:cNvSpPr>
              <a:spLocks noChangeArrowheads="1"/>
            </p:cNvSpPr>
            <p:nvPr/>
          </p:nvSpPr>
          <p:spPr bwMode="auto">
            <a:xfrm>
              <a:off x="2567" y="2962"/>
              <a:ext cx="49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Shortage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281622" y="4419600"/>
            <a:ext cx="220663" cy="1638300"/>
            <a:chOff x="2367" y="2784"/>
            <a:chExt cx="139" cy="1032"/>
          </a:xfrm>
        </p:grpSpPr>
        <p:sp>
          <p:nvSpPr>
            <p:cNvPr id="11300" name="Line 40"/>
            <p:cNvSpPr>
              <a:spLocks noChangeShapeType="1"/>
            </p:cNvSpPr>
            <p:nvPr/>
          </p:nvSpPr>
          <p:spPr bwMode="auto">
            <a:xfrm flipV="1">
              <a:off x="2437" y="2823"/>
              <a:ext cx="1" cy="782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01" name="Oval 41"/>
            <p:cNvSpPr>
              <a:spLocks noChangeArrowheads="1"/>
            </p:cNvSpPr>
            <p:nvPr/>
          </p:nvSpPr>
          <p:spPr bwMode="auto">
            <a:xfrm>
              <a:off x="2385" y="2784"/>
              <a:ext cx="91" cy="9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02" name="Rectangle 42"/>
            <p:cNvSpPr>
              <a:spLocks noChangeArrowheads="1"/>
            </p:cNvSpPr>
            <p:nvPr/>
          </p:nvSpPr>
          <p:spPr bwMode="auto">
            <a:xfrm>
              <a:off x="2367" y="3651"/>
              <a:ext cx="13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75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4992690" y="6132514"/>
            <a:ext cx="773113" cy="536575"/>
            <a:chOff x="2185" y="3863"/>
            <a:chExt cx="487" cy="338"/>
          </a:xfrm>
        </p:grpSpPr>
        <p:sp>
          <p:nvSpPr>
            <p:cNvPr id="11298" name="Rectangle 44"/>
            <p:cNvSpPr>
              <a:spLocks noChangeArrowheads="1"/>
            </p:cNvSpPr>
            <p:nvPr/>
          </p:nvSpPr>
          <p:spPr bwMode="auto">
            <a:xfrm>
              <a:off x="2185" y="3863"/>
              <a:ext cx="4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Quantity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99" name="Rectangle 45"/>
            <p:cNvSpPr>
              <a:spLocks noChangeArrowheads="1"/>
            </p:cNvSpPr>
            <p:nvPr/>
          </p:nvSpPr>
          <p:spPr bwMode="auto">
            <a:xfrm>
              <a:off x="2185" y="4036"/>
              <a:ext cx="47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supplied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6554797" y="4419600"/>
            <a:ext cx="331788" cy="1638300"/>
            <a:chOff x="3169" y="2784"/>
            <a:chExt cx="209" cy="1032"/>
          </a:xfrm>
        </p:grpSpPr>
        <p:sp>
          <p:nvSpPr>
            <p:cNvPr id="11295" name="Line 47"/>
            <p:cNvSpPr>
              <a:spLocks noChangeShapeType="1"/>
            </p:cNvSpPr>
            <p:nvPr/>
          </p:nvSpPr>
          <p:spPr bwMode="auto">
            <a:xfrm flipV="1">
              <a:off x="3294" y="2823"/>
              <a:ext cx="1" cy="782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96" name="Oval 48"/>
            <p:cNvSpPr>
              <a:spLocks noChangeArrowheads="1"/>
            </p:cNvSpPr>
            <p:nvPr/>
          </p:nvSpPr>
          <p:spPr bwMode="auto">
            <a:xfrm>
              <a:off x="3242" y="2784"/>
              <a:ext cx="91" cy="9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97" name="Rectangle 49"/>
            <p:cNvSpPr>
              <a:spLocks noChangeArrowheads="1"/>
            </p:cNvSpPr>
            <p:nvPr/>
          </p:nvSpPr>
          <p:spPr bwMode="auto">
            <a:xfrm>
              <a:off x="3169" y="3651"/>
              <a:ext cx="20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125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6216649" y="6132514"/>
            <a:ext cx="952500" cy="536575"/>
            <a:chOff x="2956" y="3863"/>
            <a:chExt cx="600" cy="338"/>
          </a:xfrm>
        </p:grpSpPr>
        <p:sp>
          <p:nvSpPr>
            <p:cNvPr id="11293" name="Rectangle 51"/>
            <p:cNvSpPr>
              <a:spLocks noChangeArrowheads="1"/>
            </p:cNvSpPr>
            <p:nvPr/>
          </p:nvSpPr>
          <p:spPr bwMode="auto">
            <a:xfrm>
              <a:off x="3026" y="3863"/>
              <a:ext cx="4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Quantity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94" name="Rectangle 52"/>
            <p:cNvSpPr>
              <a:spLocks noChangeArrowheads="1"/>
            </p:cNvSpPr>
            <p:nvPr/>
          </p:nvSpPr>
          <p:spPr bwMode="auto">
            <a:xfrm>
              <a:off x="2956" y="4036"/>
              <a:ext cx="60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demanded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283" name="Group 53"/>
          <p:cNvGrpSpPr>
            <a:grpSpLocks/>
          </p:cNvGrpSpPr>
          <p:nvPr/>
        </p:nvGrpSpPr>
        <p:grpSpPr bwMode="auto">
          <a:xfrm>
            <a:off x="2709863" y="2900363"/>
            <a:ext cx="1006474" cy="793750"/>
            <a:chOff x="747" y="1827"/>
            <a:chExt cx="634" cy="500"/>
          </a:xfrm>
        </p:grpSpPr>
        <p:sp>
          <p:nvSpPr>
            <p:cNvPr id="11290" name="Line 54"/>
            <p:cNvSpPr>
              <a:spLocks noChangeShapeType="1"/>
            </p:cNvSpPr>
            <p:nvPr/>
          </p:nvSpPr>
          <p:spPr bwMode="auto">
            <a:xfrm flipH="1" flipV="1">
              <a:off x="1139" y="2158"/>
              <a:ext cx="143" cy="16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91" name="Rectangle 55"/>
            <p:cNvSpPr>
              <a:spLocks noChangeArrowheads="1"/>
            </p:cNvSpPr>
            <p:nvPr/>
          </p:nvSpPr>
          <p:spPr bwMode="auto">
            <a:xfrm>
              <a:off x="747" y="1827"/>
              <a:ext cx="6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Equilibrium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92" name="Rectangle 56"/>
            <p:cNvSpPr>
              <a:spLocks noChangeArrowheads="1"/>
            </p:cNvSpPr>
            <p:nvPr/>
          </p:nvSpPr>
          <p:spPr bwMode="auto">
            <a:xfrm>
              <a:off x="938" y="2001"/>
              <a:ext cx="27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price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284" name="Group 57"/>
          <p:cNvGrpSpPr>
            <a:grpSpLocks/>
          </p:cNvGrpSpPr>
          <p:nvPr/>
        </p:nvGrpSpPr>
        <p:grpSpPr bwMode="auto">
          <a:xfrm>
            <a:off x="3541714" y="3732214"/>
            <a:ext cx="2592387" cy="261937"/>
            <a:chOff x="1271" y="2351"/>
            <a:chExt cx="1633" cy="165"/>
          </a:xfrm>
        </p:grpSpPr>
        <p:grpSp>
          <p:nvGrpSpPr>
            <p:cNvPr id="11286" name="Group 58"/>
            <p:cNvGrpSpPr>
              <a:grpSpLocks/>
            </p:cNvGrpSpPr>
            <p:nvPr/>
          </p:nvGrpSpPr>
          <p:grpSpPr bwMode="auto">
            <a:xfrm>
              <a:off x="1489" y="2380"/>
              <a:ext cx="1415" cy="91"/>
              <a:chOff x="1489" y="2380"/>
              <a:chExt cx="1415" cy="91"/>
            </a:xfrm>
          </p:grpSpPr>
          <p:sp>
            <p:nvSpPr>
              <p:cNvPr id="11288" name="Line 59"/>
              <p:cNvSpPr>
                <a:spLocks noChangeShapeType="1"/>
              </p:cNvSpPr>
              <p:nvPr/>
            </p:nvSpPr>
            <p:spPr bwMode="auto">
              <a:xfrm flipH="1">
                <a:off x="1489" y="2432"/>
                <a:ext cx="1376" cy="1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89" name="Oval 60"/>
              <p:cNvSpPr>
                <a:spLocks noChangeArrowheads="1"/>
              </p:cNvSpPr>
              <p:nvPr/>
            </p:nvSpPr>
            <p:spPr bwMode="auto">
              <a:xfrm>
                <a:off x="2813" y="2380"/>
                <a:ext cx="91" cy="9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287" name="Rectangle 61"/>
            <p:cNvSpPr>
              <a:spLocks noChangeArrowheads="1"/>
            </p:cNvSpPr>
            <p:nvPr/>
          </p:nvSpPr>
          <p:spPr bwMode="auto">
            <a:xfrm>
              <a:off x="1271" y="2351"/>
              <a:ext cx="13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$3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285" name="Freeform 62"/>
          <p:cNvSpPr>
            <a:spLocks/>
          </p:cNvSpPr>
          <p:nvPr/>
        </p:nvSpPr>
        <p:spPr bwMode="auto">
          <a:xfrm>
            <a:off x="3881439" y="1708150"/>
            <a:ext cx="4905375" cy="4014788"/>
          </a:xfrm>
          <a:custGeom>
            <a:avLst/>
            <a:gdLst>
              <a:gd name="T0" fmla="*/ 0 w 3090"/>
              <a:gd name="T1" fmla="*/ 0 h 2529"/>
              <a:gd name="T2" fmla="*/ 0 w 3090"/>
              <a:gd name="T3" fmla="*/ 2147483647 h 2529"/>
              <a:gd name="T4" fmla="*/ 2147483647 w 3090"/>
              <a:gd name="T5" fmla="*/ 2147483647 h 2529"/>
              <a:gd name="T6" fmla="*/ 0 60000 65536"/>
              <a:gd name="T7" fmla="*/ 0 60000 65536"/>
              <a:gd name="T8" fmla="*/ 0 60000 65536"/>
              <a:gd name="T9" fmla="*/ 0 w 3090"/>
              <a:gd name="T10" fmla="*/ 0 h 2529"/>
              <a:gd name="T11" fmla="*/ 3090 w 3090"/>
              <a:gd name="T12" fmla="*/ 2529 h 25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90" h="2529">
                <a:moveTo>
                  <a:pt x="0" y="0"/>
                </a:moveTo>
                <a:lnTo>
                  <a:pt x="0" y="2529"/>
                </a:lnTo>
                <a:lnTo>
                  <a:pt x="3090" y="2529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How Price Ceilings Affect Market Outcomes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Effects of binding price ceilings </a:t>
            </a:r>
          </a:p>
          <a:p>
            <a:pPr lvl="1" eaLnBrk="1" hangingPunct="1"/>
            <a:r>
              <a:rPr lang="en-US" altLang="en-US" dirty="0"/>
              <a:t>Shortages</a:t>
            </a:r>
          </a:p>
          <a:p>
            <a:pPr lvl="2" eaLnBrk="1" hangingPunct="1"/>
            <a:r>
              <a:rPr lang="en-US" altLang="en-US" dirty="0"/>
              <a:t>because </a:t>
            </a:r>
            <a:r>
              <a:rPr lang="en-US" altLang="en-US" i="1" dirty="0"/>
              <a:t>quantity demanded </a:t>
            </a:r>
            <a:r>
              <a:rPr lang="en-US" altLang="en-US" dirty="0"/>
              <a:t>&gt; </a:t>
            </a:r>
            <a:r>
              <a:rPr lang="en-US" altLang="en-US" i="1" dirty="0"/>
              <a:t>quantity supplied</a:t>
            </a:r>
            <a:r>
              <a:rPr lang="en-US" altLang="en-US" dirty="0"/>
              <a:t>.</a:t>
            </a:r>
          </a:p>
          <a:p>
            <a:pPr lvl="2" eaLnBrk="1" hangingPunct="1"/>
            <a:r>
              <a:rPr lang="en-US" altLang="en-US" dirty="0"/>
              <a:t>Example:  Gasoline shortage of the 1970s</a:t>
            </a:r>
          </a:p>
          <a:p>
            <a:pPr lvl="1" eaLnBrk="1" hangingPunct="1"/>
            <a:r>
              <a:rPr lang="en-US" altLang="en-US" dirty="0"/>
              <a:t> Non-price rationing		</a:t>
            </a:r>
          </a:p>
          <a:p>
            <a:pPr lvl="2" eaLnBrk="1" hangingPunct="1"/>
            <a:r>
              <a:rPr lang="en-US" altLang="en-US" dirty="0"/>
              <a:t>Examples:  Long lines, discrimination by sellers</a:t>
            </a:r>
          </a:p>
        </p:txBody>
      </p:sp>
      <p:sp>
        <p:nvSpPr>
          <p:cNvPr id="1229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A50021"/>
                </a:solidFill>
              </a:rPr>
              <a:t>CASE STUDY:</a:t>
            </a:r>
            <a:r>
              <a:rPr lang="en-US" altLang="en-US" sz="3600"/>
              <a:t> Lines at the Gas Pump</a:t>
            </a:r>
          </a:p>
        </p:txBody>
      </p:sp>
      <p:sp>
        <p:nvSpPr>
          <p:cNvPr id="13314" name="Rectangle 1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wrap="square" lIns="91440" tIns="45720" rIns="182880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601788" algn="l"/>
              </a:tabLst>
            </a:pPr>
            <a:r>
              <a:rPr lang="en-US" altLang="en-US" sz="2800"/>
              <a:t>In 1973, OPEC raised the price of crude oil in world markets. </a:t>
            </a:r>
          </a:p>
          <a:p>
            <a:pPr lvl="1" eaLnBrk="1" hangingPunct="1">
              <a:tabLst>
                <a:tab pos="1601788" algn="l"/>
              </a:tabLst>
            </a:pPr>
            <a:r>
              <a:rPr lang="en-US" altLang="en-US" sz="2400"/>
              <a:t>Crude oil is the major input in gasoline, so the higher oil prices reduced the supply of gasoline.</a:t>
            </a:r>
          </a:p>
          <a:p>
            <a:pPr eaLnBrk="1" hangingPunct="1">
              <a:tabLst>
                <a:tab pos="1601788" algn="l"/>
              </a:tabLst>
            </a:pPr>
            <a:r>
              <a:rPr lang="en-US" altLang="en-US" sz="2800"/>
              <a:t>This was followed by long lines of cars at gas pumps. Why?</a:t>
            </a:r>
          </a:p>
          <a:p>
            <a:pPr eaLnBrk="1" hangingPunct="1">
              <a:tabLst>
                <a:tab pos="1601788" algn="l"/>
              </a:tabLst>
            </a:pPr>
            <a:r>
              <a:rPr lang="en-US" altLang="en-US" sz="2800">
                <a:latin typeface="Arial Unicode MS" pitchFamily="34" charset="-128"/>
              </a:rPr>
              <a:t>Economists blame government regulations that limited the price oil companies could charge for gasoline.</a:t>
            </a:r>
          </a:p>
          <a:p>
            <a:pPr eaLnBrk="1" hangingPunct="1">
              <a:tabLst>
                <a:tab pos="1601788" algn="l"/>
              </a:tabLst>
            </a:pPr>
            <a:endParaRPr lang="en-US" altLang="en-US" sz="2800"/>
          </a:p>
        </p:txBody>
      </p:sp>
      <p:sp>
        <p:nvSpPr>
          <p:cNvPr id="1331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2130426" y="346075"/>
            <a:ext cx="8080375" cy="64293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Market for Gasoline with a Price Ceiling</a:t>
            </a:r>
          </a:p>
        </p:txBody>
      </p:sp>
      <p:sp>
        <p:nvSpPr>
          <p:cNvPr id="14339" name="Rectangle 17"/>
          <p:cNvSpPr>
            <a:spLocks noChangeArrowheads="1"/>
          </p:cNvSpPr>
          <p:nvPr/>
        </p:nvSpPr>
        <p:spPr bwMode="auto">
          <a:xfrm>
            <a:off x="3771900" y="1089026"/>
            <a:ext cx="44483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The Price Ceiling on Gasoline Is Not Binding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0" name="Rectangle 18"/>
          <p:cNvSpPr>
            <a:spLocks noChangeArrowheads="1"/>
          </p:cNvSpPr>
          <p:nvPr/>
        </p:nvSpPr>
        <p:spPr bwMode="auto">
          <a:xfrm>
            <a:off x="7578725" y="6075364"/>
            <a:ext cx="10927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 of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1" name="Rectangle 19"/>
          <p:cNvSpPr>
            <a:spLocks noChangeArrowheads="1"/>
          </p:cNvSpPr>
          <p:nvPr/>
        </p:nvSpPr>
        <p:spPr bwMode="auto">
          <a:xfrm>
            <a:off x="7808913" y="6356351"/>
            <a:ext cx="827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Gasoline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2" name="Rectangle 20"/>
          <p:cNvSpPr>
            <a:spLocks noChangeArrowheads="1"/>
          </p:cNvSpPr>
          <p:nvPr/>
        </p:nvSpPr>
        <p:spPr bwMode="auto">
          <a:xfrm>
            <a:off x="3659188" y="6083301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3" name="Rectangle 21"/>
          <p:cNvSpPr>
            <a:spLocks noChangeArrowheads="1"/>
          </p:cNvSpPr>
          <p:nvPr/>
        </p:nvSpPr>
        <p:spPr bwMode="auto">
          <a:xfrm>
            <a:off x="2959100" y="1579564"/>
            <a:ext cx="7229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of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4" name="Rectangle 22"/>
          <p:cNvSpPr>
            <a:spLocks noChangeArrowheads="1"/>
          </p:cNvSpPr>
          <p:nvPr/>
        </p:nvSpPr>
        <p:spPr bwMode="auto">
          <a:xfrm>
            <a:off x="2832100" y="1860551"/>
            <a:ext cx="827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Gasoline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225675" y="2970214"/>
            <a:ext cx="2071688" cy="1512887"/>
            <a:chOff x="442" y="1871"/>
            <a:chExt cx="1305" cy="953"/>
          </a:xfrm>
        </p:grpSpPr>
        <p:sp>
          <p:nvSpPr>
            <p:cNvPr id="14363" name="Line 24"/>
            <p:cNvSpPr>
              <a:spLocks noChangeShapeType="1"/>
            </p:cNvSpPr>
            <p:nvPr/>
          </p:nvSpPr>
          <p:spPr bwMode="auto">
            <a:xfrm flipH="1" flipV="1">
              <a:off x="1141" y="2003"/>
              <a:ext cx="606" cy="46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364" name="Group 25"/>
            <p:cNvGrpSpPr>
              <a:grpSpLocks/>
            </p:cNvGrpSpPr>
            <p:nvPr/>
          </p:nvGrpSpPr>
          <p:grpSpPr bwMode="auto">
            <a:xfrm>
              <a:off x="442" y="1871"/>
              <a:ext cx="804" cy="953"/>
              <a:chOff x="442" y="1871"/>
              <a:chExt cx="804" cy="953"/>
            </a:xfrm>
          </p:grpSpPr>
          <p:sp>
            <p:nvSpPr>
              <p:cNvPr id="14365" name="Rectangle 26"/>
              <p:cNvSpPr>
                <a:spLocks noChangeArrowheads="1"/>
              </p:cNvSpPr>
              <p:nvPr/>
            </p:nvSpPr>
            <p:spPr bwMode="auto">
              <a:xfrm>
                <a:off x="442" y="1871"/>
                <a:ext cx="804" cy="953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66" name="Rectangle 27"/>
              <p:cNvSpPr>
                <a:spLocks noChangeArrowheads="1"/>
              </p:cNvSpPr>
              <p:nvPr/>
            </p:nvSpPr>
            <p:spPr bwMode="auto">
              <a:xfrm>
                <a:off x="511" y="1910"/>
                <a:ext cx="60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Initially,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67" name="Rectangle 28"/>
              <p:cNvSpPr>
                <a:spLocks noChangeArrowheads="1"/>
              </p:cNvSpPr>
              <p:nvPr/>
            </p:nvSpPr>
            <p:spPr bwMode="auto">
              <a:xfrm>
                <a:off x="511" y="2087"/>
                <a:ext cx="52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price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68" name="Rectangle 29"/>
              <p:cNvSpPr>
                <a:spLocks noChangeArrowheads="1"/>
              </p:cNvSpPr>
              <p:nvPr/>
            </p:nvSpPr>
            <p:spPr bwMode="auto">
              <a:xfrm>
                <a:off x="511" y="2264"/>
                <a:ext cx="38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ceiling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69" name="Rectangle 30"/>
              <p:cNvSpPr>
                <a:spLocks noChangeArrowheads="1"/>
              </p:cNvSpPr>
              <p:nvPr/>
            </p:nvSpPr>
            <p:spPr bwMode="auto">
              <a:xfrm>
                <a:off x="511" y="2440"/>
                <a:ext cx="32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 not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70" name="Rectangle 31"/>
              <p:cNvSpPr>
                <a:spLocks noChangeArrowheads="1"/>
              </p:cNvSpPr>
              <p:nvPr/>
            </p:nvSpPr>
            <p:spPr bwMode="auto">
              <a:xfrm>
                <a:off x="511" y="2617"/>
                <a:ext cx="65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binding . . .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878264" y="3998919"/>
            <a:ext cx="4595812" cy="333375"/>
            <a:chOff x="1483" y="2519"/>
            <a:chExt cx="2895" cy="210"/>
          </a:xfrm>
        </p:grpSpPr>
        <p:sp>
          <p:nvSpPr>
            <p:cNvPr id="14361" name="Line 33"/>
            <p:cNvSpPr>
              <a:spLocks noChangeShapeType="1"/>
            </p:cNvSpPr>
            <p:nvPr/>
          </p:nvSpPr>
          <p:spPr bwMode="auto">
            <a:xfrm flipH="1">
              <a:off x="1483" y="2519"/>
              <a:ext cx="2887" cy="1"/>
            </a:xfrm>
            <a:prstGeom prst="line">
              <a:avLst/>
            </a:prstGeom>
            <a:noFill/>
            <a:ln w="63500">
              <a:solidFill>
                <a:srgbClr val="E17E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2" name="Rectangle 34"/>
            <p:cNvSpPr>
              <a:spLocks noChangeArrowheads="1"/>
            </p:cNvSpPr>
            <p:nvPr/>
          </p:nvSpPr>
          <p:spPr bwMode="auto">
            <a:xfrm>
              <a:off x="3672" y="2555"/>
              <a:ext cx="70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Price ceiling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347" name="Group 35"/>
          <p:cNvGrpSpPr>
            <a:grpSpLocks/>
          </p:cNvGrpSpPr>
          <p:nvPr/>
        </p:nvGrpSpPr>
        <p:grpSpPr bwMode="auto">
          <a:xfrm>
            <a:off x="4632326" y="2676525"/>
            <a:ext cx="3181350" cy="3282950"/>
            <a:chOff x="1958" y="1686"/>
            <a:chExt cx="2004" cy="2068"/>
          </a:xfrm>
        </p:grpSpPr>
        <p:sp>
          <p:nvSpPr>
            <p:cNvPr id="14359" name="Line 36"/>
            <p:cNvSpPr>
              <a:spLocks noChangeShapeType="1"/>
            </p:cNvSpPr>
            <p:nvPr/>
          </p:nvSpPr>
          <p:spPr bwMode="auto">
            <a:xfrm>
              <a:off x="1958" y="1686"/>
              <a:ext cx="1437" cy="1984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0" name="Rectangle 37"/>
            <p:cNvSpPr>
              <a:spLocks noChangeArrowheads="1"/>
            </p:cNvSpPr>
            <p:nvPr/>
          </p:nvSpPr>
          <p:spPr bwMode="auto">
            <a:xfrm>
              <a:off x="3460" y="3580"/>
              <a:ext cx="5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348" name="Group 38"/>
          <p:cNvGrpSpPr>
            <a:grpSpLocks/>
          </p:cNvGrpSpPr>
          <p:nvPr/>
        </p:nvGrpSpPr>
        <p:grpSpPr bwMode="auto">
          <a:xfrm>
            <a:off x="5092700" y="2738439"/>
            <a:ext cx="3592513" cy="3087687"/>
            <a:chOff x="2248" y="1725"/>
            <a:chExt cx="2263" cy="1945"/>
          </a:xfrm>
        </p:grpSpPr>
        <p:sp>
          <p:nvSpPr>
            <p:cNvPr id="14355" name="Line 39"/>
            <p:cNvSpPr>
              <a:spLocks noChangeShapeType="1"/>
            </p:cNvSpPr>
            <p:nvPr/>
          </p:nvSpPr>
          <p:spPr bwMode="auto">
            <a:xfrm flipV="1">
              <a:off x="2248" y="1818"/>
              <a:ext cx="1608" cy="1852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356" name="Group 40"/>
            <p:cNvGrpSpPr>
              <a:grpSpLocks/>
            </p:cNvGrpSpPr>
            <p:nvPr/>
          </p:nvGrpSpPr>
          <p:grpSpPr bwMode="auto">
            <a:xfrm>
              <a:off x="3889" y="1725"/>
              <a:ext cx="622" cy="174"/>
              <a:chOff x="3889" y="1725"/>
              <a:chExt cx="622" cy="174"/>
            </a:xfrm>
          </p:grpSpPr>
          <p:sp>
            <p:nvSpPr>
              <p:cNvPr id="14357" name="Rectangle 41"/>
              <p:cNvSpPr>
                <a:spLocks noChangeArrowheads="1"/>
              </p:cNvSpPr>
              <p:nvPr/>
            </p:nvSpPr>
            <p:spPr bwMode="auto">
              <a:xfrm>
                <a:off x="3889" y="1725"/>
                <a:ext cx="45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Supply, 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58" name="Rectangle 42"/>
              <p:cNvSpPr>
                <a:spLocks noChangeArrowheads="1"/>
              </p:cNvSpPr>
              <p:nvPr/>
            </p:nvSpPr>
            <p:spPr bwMode="auto">
              <a:xfrm>
                <a:off x="4396" y="1725"/>
                <a:ext cx="11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altLang="en-US" sz="1800" baseline="-250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4349" name="Group 43"/>
          <p:cNvGrpSpPr>
            <a:grpSpLocks/>
          </p:cNvGrpSpPr>
          <p:nvPr/>
        </p:nvGrpSpPr>
        <p:grpSpPr bwMode="auto">
          <a:xfrm>
            <a:off x="3540125" y="4533901"/>
            <a:ext cx="2636838" cy="1825626"/>
            <a:chOff x="1270" y="2856"/>
            <a:chExt cx="1661" cy="1150"/>
          </a:xfrm>
        </p:grpSpPr>
        <p:sp>
          <p:nvSpPr>
            <p:cNvPr id="14351" name="Freeform 44"/>
            <p:cNvSpPr>
              <a:spLocks/>
            </p:cNvSpPr>
            <p:nvPr/>
          </p:nvSpPr>
          <p:spPr bwMode="auto">
            <a:xfrm>
              <a:off x="1483" y="2943"/>
              <a:ext cx="1398" cy="846"/>
            </a:xfrm>
            <a:custGeom>
              <a:avLst/>
              <a:gdLst>
                <a:gd name="T0" fmla="*/ 1398 w 1398"/>
                <a:gd name="T1" fmla="*/ 846 h 846"/>
                <a:gd name="T2" fmla="*/ 1398 w 1398"/>
                <a:gd name="T3" fmla="*/ 0 h 846"/>
                <a:gd name="T4" fmla="*/ 0 w 1398"/>
                <a:gd name="T5" fmla="*/ 0 h 846"/>
                <a:gd name="T6" fmla="*/ 0 60000 65536"/>
                <a:gd name="T7" fmla="*/ 0 60000 65536"/>
                <a:gd name="T8" fmla="*/ 0 60000 65536"/>
                <a:gd name="T9" fmla="*/ 0 w 1398"/>
                <a:gd name="T10" fmla="*/ 0 h 846"/>
                <a:gd name="T11" fmla="*/ 1398 w 1398"/>
                <a:gd name="T12" fmla="*/ 846 h 8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8" h="846">
                  <a:moveTo>
                    <a:pt x="1398" y="846"/>
                  </a:moveTo>
                  <a:lnTo>
                    <a:pt x="1398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2" name="Oval 45"/>
            <p:cNvSpPr>
              <a:spLocks noChangeArrowheads="1"/>
            </p:cNvSpPr>
            <p:nvPr/>
          </p:nvSpPr>
          <p:spPr bwMode="auto">
            <a:xfrm>
              <a:off x="2828" y="2903"/>
              <a:ext cx="92" cy="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3" name="Rectangle 46"/>
            <p:cNvSpPr>
              <a:spLocks noChangeArrowheads="1"/>
            </p:cNvSpPr>
            <p:nvPr/>
          </p:nvSpPr>
          <p:spPr bwMode="auto">
            <a:xfrm>
              <a:off x="1270" y="2856"/>
              <a:ext cx="1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altLang="en-US" sz="1800" baseline="-25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4" name="Rectangle 47"/>
            <p:cNvSpPr>
              <a:spLocks noChangeArrowheads="1"/>
            </p:cNvSpPr>
            <p:nvPr/>
          </p:nvSpPr>
          <p:spPr bwMode="auto">
            <a:xfrm>
              <a:off x="2785" y="3832"/>
              <a:ext cx="1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  <a:r>
                <a:rPr lang="en-US" altLang="en-US" sz="1800" baseline="-25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350" name="Freeform 48"/>
          <p:cNvSpPr>
            <a:spLocks/>
          </p:cNvSpPr>
          <p:nvPr/>
        </p:nvSpPr>
        <p:spPr bwMode="auto">
          <a:xfrm>
            <a:off x="3878263" y="1647826"/>
            <a:ext cx="4856162" cy="4367213"/>
          </a:xfrm>
          <a:custGeom>
            <a:avLst/>
            <a:gdLst>
              <a:gd name="T0" fmla="*/ 0 w 3059"/>
              <a:gd name="T1" fmla="*/ 0 h 2751"/>
              <a:gd name="T2" fmla="*/ 0 w 3059"/>
              <a:gd name="T3" fmla="*/ 2147483647 h 2751"/>
              <a:gd name="T4" fmla="*/ 2147483647 w 3059"/>
              <a:gd name="T5" fmla="*/ 2147483647 h 2751"/>
              <a:gd name="T6" fmla="*/ 0 60000 65536"/>
              <a:gd name="T7" fmla="*/ 0 60000 65536"/>
              <a:gd name="T8" fmla="*/ 0 60000 65536"/>
              <a:gd name="T9" fmla="*/ 0 w 3059"/>
              <a:gd name="T10" fmla="*/ 0 h 2751"/>
              <a:gd name="T11" fmla="*/ 3059 w 3059"/>
              <a:gd name="T12" fmla="*/ 2751 h 2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9" h="2751">
                <a:moveTo>
                  <a:pt x="0" y="0"/>
                </a:moveTo>
                <a:lnTo>
                  <a:pt x="0" y="2751"/>
                </a:lnTo>
                <a:lnTo>
                  <a:pt x="3059" y="2751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2130426" y="346075"/>
            <a:ext cx="8080375" cy="64293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Market for Gasoline with a Price Ceiling</a:t>
            </a:r>
          </a:p>
        </p:txBody>
      </p:sp>
      <p:sp>
        <p:nvSpPr>
          <p:cNvPr id="15363" name="Freeform 17"/>
          <p:cNvSpPr>
            <a:spLocks/>
          </p:cNvSpPr>
          <p:nvPr/>
        </p:nvSpPr>
        <p:spPr bwMode="auto">
          <a:xfrm>
            <a:off x="4057651" y="1647826"/>
            <a:ext cx="4854575" cy="4367213"/>
          </a:xfrm>
          <a:custGeom>
            <a:avLst/>
            <a:gdLst>
              <a:gd name="T0" fmla="*/ 0 w 3058"/>
              <a:gd name="T1" fmla="*/ 0 h 2751"/>
              <a:gd name="T2" fmla="*/ 0 w 3058"/>
              <a:gd name="T3" fmla="*/ 2147483647 h 2751"/>
              <a:gd name="T4" fmla="*/ 2147483647 w 3058"/>
              <a:gd name="T5" fmla="*/ 2147483647 h 2751"/>
              <a:gd name="T6" fmla="*/ 0 60000 65536"/>
              <a:gd name="T7" fmla="*/ 0 60000 65536"/>
              <a:gd name="T8" fmla="*/ 0 60000 65536"/>
              <a:gd name="T9" fmla="*/ 0 w 3058"/>
              <a:gd name="T10" fmla="*/ 0 h 2751"/>
              <a:gd name="T11" fmla="*/ 3058 w 3058"/>
              <a:gd name="T12" fmla="*/ 2751 h 2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8" h="2751">
                <a:moveTo>
                  <a:pt x="0" y="0"/>
                </a:moveTo>
                <a:lnTo>
                  <a:pt x="0" y="2751"/>
                </a:lnTo>
                <a:lnTo>
                  <a:pt x="3058" y="2751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5234" name="Line 18"/>
          <p:cNvSpPr>
            <a:spLocks noChangeShapeType="1"/>
          </p:cNvSpPr>
          <p:nvPr/>
        </p:nvSpPr>
        <p:spPr bwMode="auto">
          <a:xfrm>
            <a:off x="5522914" y="3159125"/>
            <a:ext cx="1882775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5" name="Rectangle 19"/>
          <p:cNvSpPr>
            <a:spLocks noChangeArrowheads="1"/>
          </p:cNvSpPr>
          <p:nvPr/>
        </p:nvSpPr>
        <p:spPr bwMode="auto">
          <a:xfrm>
            <a:off x="4192588" y="1089025"/>
            <a:ext cx="40491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The Price Ceiling on Gasoline Is Binding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6" name="Rectangle 20"/>
          <p:cNvSpPr>
            <a:spLocks noChangeArrowheads="1"/>
          </p:cNvSpPr>
          <p:nvPr/>
        </p:nvSpPr>
        <p:spPr bwMode="auto">
          <a:xfrm>
            <a:off x="7781925" y="6075364"/>
            <a:ext cx="10927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 of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7" name="Rectangle 21"/>
          <p:cNvSpPr>
            <a:spLocks noChangeArrowheads="1"/>
          </p:cNvSpPr>
          <p:nvPr/>
        </p:nvSpPr>
        <p:spPr bwMode="auto">
          <a:xfrm>
            <a:off x="8020050" y="6356350"/>
            <a:ext cx="827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Gasoline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8" name="Rectangle 22"/>
          <p:cNvSpPr>
            <a:spLocks noChangeArrowheads="1"/>
          </p:cNvSpPr>
          <p:nvPr/>
        </p:nvSpPr>
        <p:spPr bwMode="auto">
          <a:xfrm>
            <a:off x="3863975" y="6083300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9" name="Rectangle 23"/>
          <p:cNvSpPr>
            <a:spLocks noChangeArrowheads="1"/>
          </p:cNvSpPr>
          <p:nvPr/>
        </p:nvSpPr>
        <p:spPr bwMode="auto">
          <a:xfrm>
            <a:off x="3170238" y="1579564"/>
            <a:ext cx="7229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of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70" name="Rectangle 24"/>
          <p:cNvSpPr>
            <a:spLocks noChangeArrowheads="1"/>
          </p:cNvSpPr>
          <p:nvPr/>
        </p:nvSpPr>
        <p:spPr bwMode="auto">
          <a:xfrm>
            <a:off x="3043238" y="1860550"/>
            <a:ext cx="827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Gasoline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371" name="Group 25"/>
          <p:cNvGrpSpPr>
            <a:grpSpLocks/>
          </p:cNvGrpSpPr>
          <p:nvPr/>
        </p:nvGrpSpPr>
        <p:grpSpPr bwMode="auto">
          <a:xfrm>
            <a:off x="4811714" y="2676526"/>
            <a:ext cx="3206750" cy="3282951"/>
            <a:chOff x="2071" y="1686"/>
            <a:chExt cx="2020" cy="2068"/>
          </a:xfrm>
        </p:grpSpPr>
        <p:sp>
          <p:nvSpPr>
            <p:cNvPr id="15421" name="Line 26"/>
            <p:cNvSpPr>
              <a:spLocks noChangeShapeType="1"/>
            </p:cNvSpPr>
            <p:nvPr/>
          </p:nvSpPr>
          <p:spPr bwMode="auto">
            <a:xfrm>
              <a:off x="2071" y="1686"/>
              <a:ext cx="1437" cy="1984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22" name="Rectangle 27"/>
            <p:cNvSpPr>
              <a:spLocks noChangeArrowheads="1"/>
            </p:cNvSpPr>
            <p:nvPr/>
          </p:nvSpPr>
          <p:spPr bwMode="auto">
            <a:xfrm>
              <a:off x="3589" y="3580"/>
              <a:ext cx="5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372" name="Group 28"/>
          <p:cNvGrpSpPr>
            <a:grpSpLocks/>
          </p:cNvGrpSpPr>
          <p:nvPr/>
        </p:nvGrpSpPr>
        <p:grpSpPr bwMode="auto">
          <a:xfrm>
            <a:off x="5272088" y="2738439"/>
            <a:ext cx="2811462" cy="3087687"/>
            <a:chOff x="2361" y="1725"/>
            <a:chExt cx="1771" cy="1945"/>
          </a:xfrm>
        </p:grpSpPr>
        <p:sp>
          <p:nvSpPr>
            <p:cNvPr id="15419" name="Line 29"/>
            <p:cNvSpPr>
              <a:spLocks noChangeShapeType="1"/>
            </p:cNvSpPr>
            <p:nvPr/>
          </p:nvSpPr>
          <p:spPr bwMode="auto">
            <a:xfrm flipV="1">
              <a:off x="2361" y="1818"/>
              <a:ext cx="1595" cy="1852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20" name="Rectangle 30"/>
            <p:cNvSpPr>
              <a:spLocks noChangeArrowheads="1"/>
            </p:cNvSpPr>
            <p:nvPr/>
          </p:nvSpPr>
          <p:spPr bwMode="auto">
            <a:xfrm>
              <a:off x="4017" y="1725"/>
              <a:ext cx="1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altLang="en-US" sz="1800" baseline="-25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162425" y="1677988"/>
            <a:ext cx="2589213" cy="2825750"/>
            <a:chOff x="1662" y="1057"/>
            <a:chExt cx="1631" cy="1780"/>
          </a:xfrm>
        </p:grpSpPr>
        <p:sp>
          <p:nvSpPr>
            <p:cNvPr id="15417" name="Line 32"/>
            <p:cNvSpPr>
              <a:spLocks noChangeShapeType="1"/>
            </p:cNvSpPr>
            <p:nvPr/>
          </p:nvSpPr>
          <p:spPr bwMode="auto">
            <a:xfrm flipV="1">
              <a:off x="1662" y="1130"/>
              <a:ext cx="1463" cy="1707"/>
            </a:xfrm>
            <a:prstGeom prst="line">
              <a:avLst/>
            </a:prstGeom>
            <a:noFill/>
            <a:ln w="63500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18" name="Rectangle 33"/>
            <p:cNvSpPr>
              <a:spLocks noChangeArrowheads="1"/>
            </p:cNvSpPr>
            <p:nvPr/>
          </p:nvSpPr>
          <p:spPr bwMode="auto">
            <a:xfrm>
              <a:off x="3178" y="1057"/>
              <a:ext cx="1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altLang="en-US" sz="1800" baseline="-25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374" name="Group 34"/>
          <p:cNvGrpSpPr>
            <a:grpSpLocks/>
          </p:cNvGrpSpPr>
          <p:nvPr/>
        </p:nvGrpSpPr>
        <p:grpSpPr bwMode="auto">
          <a:xfrm>
            <a:off x="4057650" y="3998908"/>
            <a:ext cx="4627563" cy="333374"/>
            <a:chOff x="1596" y="2519"/>
            <a:chExt cx="2915" cy="210"/>
          </a:xfrm>
        </p:grpSpPr>
        <p:sp>
          <p:nvSpPr>
            <p:cNvPr id="15415" name="Line 35"/>
            <p:cNvSpPr>
              <a:spLocks noChangeShapeType="1"/>
            </p:cNvSpPr>
            <p:nvPr/>
          </p:nvSpPr>
          <p:spPr bwMode="auto">
            <a:xfrm flipH="1">
              <a:off x="1596" y="2519"/>
              <a:ext cx="2887" cy="1"/>
            </a:xfrm>
            <a:prstGeom prst="line">
              <a:avLst/>
            </a:prstGeom>
            <a:noFill/>
            <a:ln w="63500">
              <a:solidFill>
                <a:srgbClr val="E17E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16" name="Rectangle 36"/>
            <p:cNvSpPr>
              <a:spLocks noChangeArrowheads="1"/>
            </p:cNvSpPr>
            <p:nvPr/>
          </p:nvSpPr>
          <p:spPr bwMode="auto">
            <a:xfrm>
              <a:off x="3805" y="2555"/>
              <a:ext cx="70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Price ceiling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4465638" y="3914777"/>
            <a:ext cx="222250" cy="2444751"/>
            <a:chOff x="1853" y="2466"/>
            <a:chExt cx="140" cy="1540"/>
          </a:xfrm>
        </p:grpSpPr>
        <p:sp>
          <p:nvSpPr>
            <p:cNvPr id="15412" name="Line 38"/>
            <p:cNvSpPr>
              <a:spLocks noChangeShapeType="1"/>
            </p:cNvSpPr>
            <p:nvPr/>
          </p:nvSpPr>
          <p:spPr bwMode="auto">
            <a:xfrm flipV="1">
              <a:off x="1926" y="2519"/>
              <a:ext cx="1" cy="1270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13" name="Oval 39"/>
            <p:cNvSpPr>
              <a:spLocks noChangeArrowheads="1"/>
            </p:cNvSpPr>
            <p:nvPr/>
          </p:nvSpPr>
          <p:spPr bwMode="auto">
            <a:xfrm>
              <a:off x="1886" y="2466"/>
              <a:ext cx="92" cy="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14" name="Rectangle 40"/>
            <p:cNvSpPr>
              <a:spLocks noChangeArrowheads="1"/>
            </p:cNvSpPr>
            <p:nvPr/>
          </p:nvSpPr>
          <p:spPr bwMode="auto">
            <a:xfrm>
              <a:off x="1853" y="3832"/>
              <a:ext cx="1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  <a:r>
                <a:rPr lang="en-US" altLang="en-US" sz="1800" i="1" baseline="-25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2530475" y="4083051"/>
            <a:ext cx="3201988" cy="1954213"/>
            <a:chOff x="634" y="2572"/>
            <a:chExt cx="2017" cy="1231"/>
          </a:xfrm>
        </p:grpSpPr>
        <p:sp>
          <p:nvSpPr>
            <p:cNvPr id="15403" name="Freeform 42"/>
            <p:cNvSpPr>
              <a:spLocks/>
            </p:cNvSpPr>
            <p:nvPr/>
          </p:nvSpPr>
          <p:spPr bwMode="auto">
            <a:xfrm>
              <a:off x="1952" y="2572"/>
              <a:ext cx="699" cy="93"/>
            </a:xfrm>
            <a:custGeom>
              <a:avLst/>
              <a:gdLst>
                <a:gd name="T0" fmla="*/ 2147483647 w 53"/>
                <a:gd name="T1" fmla="*/ 0 h 7"/>
                <a:gd name="T2" fmla="*/ 2147483647 w 53"/>
                <a:gd name="T3" fmla="*/ 219805155 h 7"/>
                <a:gd name="T4" fmla="*/ 2084124169 w 53"/>
                <a:gd name="T5" fmla="*/ 219805155 h 7"/>
                <a:gd name="T6" fmla="*/ 1805229012 w 53"/>
                <a:gd name="T7" fmla="*/ 511610949 h 7"/>
                <a:gd name="T8" fmla="*/ 1594529099 w 53"/>
                <a:gd name="T9" fmla="*/ 219805155 h 7"/>
                <a:gd name="T10" fmla="*/ 278925069 w 53"/>
                <a:gd name="T11" fmla="*/ 219805155 h 7"/>
                <a:gd name="T12" fmla="*/ 0 w 5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7"/>
                <a:gd name="T23" fmla="*/ 53 w 53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7">
                  <a:moveTo>
                    <a:pt x="53" y="0"/>
                  </a:moveTo>
                  <a:cubicBezTo>
                    <a:pt x="53" y="2"/>
                    <a:pt x="51" y="3"/>
                    <a:pt x="4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3"/>
                    <a:pt x="26" y="5"/>
                    <a:pt x="26" y="7"/>
                  </a:cubicBezTo>
                  <a:cubicBezTo>
                    <a:pt x="26" y="5"/>
                    <a:pt x="25" y="3"/>
                    <a:pt x="2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0" y="2"/>
                    <a:pt x="0" y="0"/>
                  </a:cubicBez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404" name="Group 43"/>
            <p:cNvGrpSpPr>
              <a:grpSpLocks/>
            </p:cNvGrpSpPr>
            <p:nvPr/>
          </p:nvGrpSpPr>
          <p:grpSpPr bwMode="auto">
            <a:xfrm>
              <a:off x="634" y="2691"/>
              <a:ext cx="1648" cy="1112"/>
              <a:chOff x="634" y="2691"/>
              <a:chExt cx="1648" cy="1112"/>
            </a:xfrm>
          </p:grpSpPr>
          <p:sp>
            <p:nvSpPr>
              <p:cNvPr id="15405" name="Line 44"/>
              <p:cNvSpPr>
                <a:spLocks noChangeShapeType="1"/>
              </p:cNvSpPr>
              <p:nvPr/>
            </p:nvSpPr>
            <p:spPr bwMode="auto">
              <a:xfrm flipH="1">
                <a:off x="1306" y="2691"/>
                <a:ext cx="976" cy="768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406" name="Group 45"/>
              <p:cNvGrpSpPr>
                <a:grpSpLocks/>
              </p:cNvGrpSpPr>
              <p:nvPr/>
            </p:nvGrpSpPr>
            <p:grpSpPr bwMode="auto">
              <a:xfrm>
                <a:off x="634" y="3022"/>
                <a:ext cx="712" cy="781"/>
                <a:chOff x="634" y="3022"/>
                <a:chExt cx="712" cy="781"/>
              </a:xfrm>
            </p:grpSpPr>
            <p:sp>
              <p:nvSpPr>
                <p:cNvPr id="15407" name="Rectangle 46"/>
                <p:cNvSpPr>
                  <a:spLocks noChangeArrowheads="1"/>
                </p:cNvSpPr>
                <p:nvPr/>
              </p:nvSpPr>
              <p:spPr bwMode="auto">
                <a:xfrm>
                  <a:off x="634" y="3022"/>
                  <a:ext cx="712" cy="781"/>
                </a:xfrm>
                <a:prstGeom prst="rect">
                  <a:avLst/>
                </a:prstGeom>
                <a:solidFill>
                  <a:srgbClr val="E1E5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08" name="Rectangle 47"/>
                <p:cNvSpPr>
                  <a:spLocks noChangeArrowheads="1"/>
                </p:cNvSpPr>
                <p:nvPr/>
              </p:nvSpPr>
              <p:spPr bwMode="auto">
                <a:xfrm>
                  <a:off x="695" y="3063"/>
                  <a:ext cx="352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4. . . . </a:t>
                  </a:r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09" name="Rectangle 48"/>
                <p:cNvSpPr>
                  <a:spLocks noChangeArrowheads="1"/>
                </p:cNvSpPr>
                <p:nvPr/>
              </p:nvSpPr>
              <p:spPr bwMode="auto">
                <a:xfrm>
                  <a:off x="695" y="3240"/>
                  <a:ext cx="515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resulting</a:t>
                  </a:r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10" name="Rectangle 49"/>
                <p:cNvSpPr>
                  <a:spLocks noChangeArrowheads="1"/>
                </p:cNvSpPr>
                <p:nvPr/>
              </p:nvSpPr>
              <p:spPr bwMode="auto">
                <a:xfrm>
                  <a:off x="695" y="3417"/>
                  <a:ext cx="213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 a</a:t>
                  </a:r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11" name="Rectangle 50"/>
                <p:cNvSpPr>
                  <a:spLocks noChangeArrowheads="1"/>
                </p:cNvSpPr>
                <p:nvPr/>
              </p:nvSpPr>
              <p:spPr bwMode="auto">
                <a:xfrm>
                  <a:off x="695" y="3594"/>
                  <a:ext cx="553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shortage.</a:t>
                  </a:r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6840539" y="4083050"/>
            <a:ext cx="1779587" cy="1303338"/>
            <a:chOff x="3349" y="2572"/>
            <a:chExt cx="1121" cy="821"/>
          </a:xfrm>
        </p:grpSpPr>
        <p:sp>
          <p:nvSpPr>
            <p:cNvPr id="15397" name="Line 52"/>
            <p:cNvSpPr>
              <a:spLocks noChangeShapeType="1"/>
            </p:cNvSpPr>
            <p:nvPr/>
          </p:nvSpPr>
          <p:spPr bwMode="auto">
            <a:xfrm flipV="1">
              <a:off x="3455" y="2572"/>
              <a:ext cx="132" cy="23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398" name="Group 53"/>
            <p:cNvGrpSpPr>
              <a:grpSpLocks/>
            </p:cNvGrpSpPr>
            <p:nvPr/>
          </p:nvGrpSpPr>
          <p:grpSpPr bwMode="auto">
            <a:xfrm>
              <a:off x="3349" y="2784"/>
              <a:ext cx="1121" cy="609"/>
              <a:chOff x="3349" y="2784"/>
              <a:chExt cx="1121" cy="609"/>
            </a:xfrm>
          </p:grpSpPr>
          <p:sp>
            <p:nvSpPr>
              <p:cNvPr id="15399" name="Rectangle 54"/>
              <p:cNvSpPr>
                <a:spLocks noChangeArrowheads="1"/>
              </p:cNvSpPr>
              <p:nvPr/>
            </p:nvSpPr>
            <p:spPr bwMode="auto">
              <a:xfrm>
                <a:off x="3349" y="2784"/>
                <a:ext cx="1121" cy="609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00" name="Rectangle 55"/>
              <p:cNvSpPr>
                <a:spLocks noChangeArrowheads="1"/>
              </p:cNvSpPr>
              <p:nvPr/>
            </p:nvSpPr>
            <p:spPr bwMode="auto">
              <a:xfrm>
                <a:off x="3403" y="2829"/>
                <a:ext cx="87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 . . . the price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01" name="Rectangle 56"/>
              <p:cNvSpPr>
                <a:spLocks noChangeArrowheads="1"/>
              </p:cNvSpPr>
              <p:nvPr/>
            </p:nvSpPr>
            <p:spPr bwMode="auto">
              <a:xfrm>
                <a:off x="3403" y="3006"/>
                <a:ext cx="94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ceiling becomes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02" name="Rectangle 57"/>
              <p:cNvSpPr>
                <a:spLocks noChangeArrowheads="1"/>
              </p:cNvSpPr>
              <p:nvPr/>
            </p:nvSpPr>
            <p:spPr bwMode="auto">
              <a:xfrm>
                <a:off x="3403" y="3183"/>
                <a:ext cx="65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binding . . .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6402388" y="1898651"/>
            <a:ext cx="2259012" cy="1196975"/>
            <a:chOff x="3073" y="1196"/>
            <a:chExt cx="1423" cy="754"/>
          </a:xfrm>
        </p:grpSpPr>
        <p:sp>
          <p:nvSpPr>
            <p:cNvPr id="15393" name="Line 59"/>
            <p:cNvSpPr>
              <a:spLocks noChangeShapeType="1"/>
            </p:cNvSpPr>
            <p:nvPr/>
          </p:nvSpPr>
          <p:spPr bwMode="auto">
            <a:xfrm flipH="1">
              <a:off x="3073" y="1527"/>
              <a:ext cx="395" cy="42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94" name="Rectangle 60"/>
            <p:cNvSpPr>
              <a:spLocks noChangeArrowheads="1"/>
            </p:cNvSpPr>
            <p:nvPr/>
          </p:nvSpPr>
          <p:spPr bwMode="auto">
            <a:xfrm>
              <a:off x="3429" y="1196"/>
              <a:ext cx="1067" cy="411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95" name="Rectangle 61"/>
            <p:cNvSpPr>
              <a:spLocks noChangeArrowheads="1"/>
            </p:cNvSpPr>
            <p:nvPr/>
          </p:nvSpPr>
          <p:spPr bwMode="auto">
            <a:xfrm>
              <a:off x="3478" y="1225"/>
              <a:ext cx="9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. . . but when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96" name="Rectangle 62"/>
            <p:cNvSpPr>
              <a:spLocks noChangeArrowheads="1"/>
            </p:cNvSpPr>
            <p:nvPr/>
          </p:nvSpPr>
          <p:spPr bwMode="auto">
            <a:xfrm>
              <a:off x="3478" y="1402"/>
              <a:ext cx="86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supply falls . . .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3744913" y="3095631"/>
            <a:ext cx="1547812" cy="276226"/>
            <a:chOff x="1399" y="1950"/>
            <a:chExt cx="975" cy="174"/>
          </a:xfrm>
        </p:grpSpPr>
        <p:grpSp>
          <p:nvGrpSpPr>
            <p:cNvPr id="15389" name="Group 64"/>
            <p:cNvGrpSpPr>
              <a:grpSpLocks/>
            </p:cNvGrpSpPr>
            <p:nvPr/>
          </p:nvGrpSpPr>
          <p:grpSpPr bwMode="auto">
            <a:xfrm>
              <a:off x="1596" y="2003"/>
              <a:ext cx="778" cy="93"/>
              <a:chOff x="1596" y="2003"/>
              <a:chExt cx="778" cy="93"/>
            </a:xfrm>
          </p:grpSpPr>
          <p:sp>
            <p:nvSpPr>
              <p:cNvPr id="15391" name="Line 65"/>
              <p:cNvSpPr>
                <a:spLocks noChangeShapeType="1"/>
              </p:cNvSpPr>
              <p:nvPr/>
            </p:nvSpPr>
            <p:spPr bwMode="auto">
              <a:xfrm flipH="1">
                <a:off x="1596" y="2043"/>
                <a:ext cx="738" cy="1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392" name="Oval 66"/>
              <p:cNvSpPr>
                <a:spLocks noChangeArrowheads="1"/>
              </p:cNvSpPr>
              <p:nvPr/>
            </p:nvSpPr>
            <p:spPr bwMode="auto">
              <a:xfrm>
                <a:off x="2295" y="2003"/>
                <a:ext cx="79" cy="9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390" name="Rectangle 67"/>
            <p:cNvSpPr>
              <a:spLocks noChangeArrowheads="1"/>
            </p:cNvSpPr>
            <p:nvPr/>
          </p:nvSpPr>
          <p:spPr bwMode="auto">
            <a:xfrm>
              <a:off x="1399" y="1950"/>
              <a:ext cx="1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altLang="en-US" sz="1800" baseline="-25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68"/>
          <p:cNvGrpSpPr>
            <a:grpSpLocks/>
          </p:cNvGrpSpPr>
          <p:nvPr/>
        </p:nvGrpSpPr>
        <p:grpSpPr bwMode="auto">
          <a:xfrm>
            <a:off x="5651501" y="3914777"/>
            <a:ext cx="249238" cy="2444751"/>
            <a:chOff x="2600" y="2466"/>
            <a:chExt cx="157" cy="1540"/>
          </a:xfrm>
        </p:grpSpPr>
        <p:sp>
          <p:nvSpPr>
            <p:cNvPr id="15386" name="Line 69"/>
            <p:cNvSpPr>
              <a:spLocks noChangeShapeType="1"/>
            </p:cNvSpPr>
            <p:nvPr/>
          </p:nvSpPr>
          <p:spPr bwMode="auto">
            <a:xfrm flipV="1">
              <a:off x="2664" y="2519"/>
              <a:ext cx="1" cy="1270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87" name="Oval 70"/>
            <p:cNvSpPr>
              <a:spLocks noChangeArrowheads="1"/>
            </p:cNvSpPr>
            <p:nvPr/>
          </p:nvSpPr>
          <p:spPr bwMode="auto">
            <a:xfrm>
              <a:off x="2624" y="2466"/>
              <a:ext cx="93" cy="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88" name="Rectangle 71"/>
            <p:cNvSpPr>
              <a:spLocks noChangeArrowheads="1"/>
            </p:cNvSpPr>
            <p:nvPr/>
          </p:nvSpPr>
          <p:spPr bwMode="auto">
            <a:xfrm>
              <a:off x="2600" y="3832"/>
              <a:ext cx="1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  <a:r>
                <a:rPr lang="en-US" altLang="en-US" sz="1800" i="1" baseline="-25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381" name="Group 72"/>
          <p:cNvGrpSpPr>
            <a:grpSpLocks/>
          </p:cNvGrpSpPr>
          <p:nvPr/>
        </p:nvGrpSpPr>
        <p:grpSpPr bwMode="auto">
          <a:xfrm>
            <a:off x="3744914" y="4533901"/>
            <a:ext cx="2635250" cy="1825626"/>
            <a:chOff x="1399" y="2856"/>
            <a:chExt cx="1660" cy="1150"/>
          </a:xfrm>
        </p:grpSpPr>
        <p:sp>
          <p:nvSpPr>
            <p:cNvPr id="15382" name="Freeform 73"/>
            <p:cNvSpPr>
              <a:spLocks/>
            </p:cNvSpPr>
            <p:nvPr/>
          </p:nvSpPr>
          <p:spPr bwMode="auto">
            <a:xfrm>
              <a:off x="1596" y="2943"/>
              <a:ext cx="1398" cy="846"/>
            </a:xfrm>
            <a:custGeom>
              <a:avLst/>
              <a:gdLst>
                <a:gd name="T0" fmla="*/ 1398 w 1398"/>
                <a:gd name="T1" fmla="*/ 846 h 846"/>
                <a:gd name="T2" fmla="*/ 1398 w 1398"/>
                <a:gd name="T3" fmla="*/ 0 h 846"/>
                <a:gd name="T4" fmla="*/ 0 w 1398"/>
                <a:gd name="T5" fmla="*/ 0 h 846"/>
                <a:gd name="T6" fmla="*/ 0 60000 65536"/>
                <a:gd name="T7" fmla="*/ 0 60000 65536"/>
                <a:gd name="T8" fmla="*/ 0 60000 65536"/>
                <a:gd name="T9" fmla="*/ 0 w 1398"/>
                <a:gd name="T10" fmla="*/ 0 h 846"/>
                <a:gd name="T11" fmla="*/ 1398 w 1398"/>
                <a:gd name="T12" fmla="*/ 846 h 8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8" h="846">
                  <a:moveTo>
                    <a:pt x="1398" y="846"/>
                  </a:moveTo>
                  <a:lnTo>
                    <a:pt x="1398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83" name="Oval 74"/>
            <p:cNvSpPr>
              <a:spLocks noChangeArrowheads="1"/>
            </p:cNvSpPr>
            <p:nvPr/>
          </p:nvSpPr>
          <p:spPr bwMode="auto">
            <a:xfrm>
              <a:off x="2941" y="2903"/>
              <a:ext cx="92" cy="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84" name="Rectangle 75"/>
            <p:cNvSpPr>
              <a:spLocks noChangeArrowheads="1"/>
            </p:cNvSpPr>
            <p:nvPr/>
          </p:nvSpPr>
          <p:spPr bwMode="auto">
            <a:xfrm>
              <a:off x="1399" y="2856"/>
              <a:ext cx="1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altLang="en-US" sz="1800" baseline="-25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85" name="Rectangle 76"/>
            <p:cNvSpPr>
              <a:spLocks noChangeArrowheads="1"/>
            </p:cNvSpPr>
            <p:nvPr/>
          </p:nvSpPr>
          <p:spPr bwMode="auto">
            <a:xfrm>
              <a:off x="2913" y="3832"/>
              <a:ext cx="1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  <a:r>
                <a:rPr lang="en-US" altLang="en-US" sz="1800" baseline="-25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0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A50021"/>
                </a:solidFill>
              </a:rPr>
              <a:t>CASE STUDY:</a:t>
            </a:r>
            <a:r>
              <a:rPr lang="en-US" altLang="en-US"/>
              <a:t> </a:t>
            </a:r>
            <a:r>
              <a:rPr lang="en-US" altLang="en-US" sz="3600"/>
              <a:t>Rent Control in the Short Run and Long Run</a:t>
            </a:r>
            <a:endParaRPr lang="en-US" altLang="en-US"/>
          </a:p>
        </p:txBody>
      </p:sp>
      <p:sp>
        <p:nvSpPr>
          <p:cNvPr id="1638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Rent controls are ceilings placed on the rents that landlords may charge their tenants.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goal of rent control policy is to help the poor by making housing more affordable.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However, economists tend </a:t>
            </a:r>
            <a:r>
              <a:rPr lang="en-US" altLang="en-US" i="1"/>
              <a:t>not</a:t>
            </a:r>
            <a:r>
              <a:rPr lang="en-US" altLang="en-US"/>
              <a:t> to like rent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One economist called rent control “the best way to destroy a city, other than bombing.”</a:t>
            </a:r>
          </a:p>
        </p:txBody>
      </p:sp>
      <p:sp>
        <p:nvSpPr>
          <p:cNvPr id="1638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California has become a national battleground for rent control as money flows in from landlo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54952"/>
            <a:ext cx="11493177" cy="646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61779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01.nyt.com/images/2018/10/13/business/13calhousing-print-dress-1/merlin_145130511_fc632c5e-c269-4471-8307-ae3690065f20-articleLarge.jpg?quality=75&amp;auto=webp&amp;disable=up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8325"/>
            <a:ext cx="10010980" cy="667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08938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2130426" y="346075"/>
            <a:ext cx="8080375" cy="64293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Rent Control in the Short Run and in the Long Run</a:t>
            </a:r>
          </a:p>
        </p:txBody>
      </p:sp>
      <p:sp>
        <p:nvSpPr>
          <p:cNvPr id="17411" name="Freeform 17"/>
          <p:cNvSpPr>
            <a:spLocks/>
          </p:cNvSpPr>
          <p:nvPr/>
        </p:nvSpPr>
        <p:spPr bwMode="auto">
          <a:xfrm>
            <a:off x="3757614" y="1789114"/>
            <a:ext cx="4675187" cy="4251325"/>
          </a:xfrm>
          <a:custGeom>
            <a:avLst/>
            <a:gdLst>
              <a:gd name="T0" fmla="*/ 0 w 2945"/>
              <a:gd name="T1" fmla="*/ 0 h 2678"/>
              <a:gd name="T2" fmla="*/ 0 w 2945"/>
              <a:gd name="T3" fmla="*/ 2147483647 h 2678"/>
              <a:gd name="T4" fmla="*/ 2147483647 w 2945"/>
              <a:gd name="T5" fmla="*/ 2147483647 h 2678"/>
              <a:gd name="T6" fmla="*/ 0 60000 65536"/>
              <a:gd name="T7" fmla="*/ 0 60000 65536"/>
              <a:gd name="T8" fmla="*/ 0 60000 65536"/>
              <a:gd name="T9" fmla="*/ 0 w 2945"/>
              <a:gd name="T10" fmla="*/ 0 h 2678"/>
              <a:gd name="T11" fmla="*/ 2945 w 2945"/>
              <a:gd name="T12" fmla="*/ 2678 h 26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5" h="2678">
                <a:moveTo>
                  <a:pt x="0" y="0"/>
                </a:moveTo>
                <a:lnTo>
                  <a:pt x="0" y="2678"/>
                </a:lnTo>
                <a:lnTo>
                  <a:pt x="2945" y="2678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2" name="Rectangle 18"/>
          <p:cNvSpPr>
            <a:spLocks noChangeArrowheads="1"/>
          </p:cNvSpPr>
          <p:nvPr/>
        </p:nvSpPr>
        <p:spPr bwMode="auto">
          <a:xfrm>
            <a:off x="4395788" y="1131888"/>
            <a:ext cx="29443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Rent Control in the Short Run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3" name="Rectangle 19"/>
          <p:cNvSpPr>
            <a:spLocks noChangeArrowheads="1"/>
          </p:cNvSpPr>
          <p:nvPr/>
        </p:nvSpPr>
        <p:spPr bwMode="auto">
          <a:xfrm>
            <a:off x="4341813" y="1401763"/>
            <a:ext cx="30472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(supply and demand are inelastic)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4" name="Rectangle 20"/>
          <p:cNvSpPr>
            <a:spLocks noChangeArrowheads="1"/>
          </p:cNvSpPr>
          <p:nvPr/>
        </p:nvSpPr>
        <p:spPr bwMode="auto">
          <a:xfrm>
            <a:off x="7281863" y="6089650"/>
            <a:ext cx="10302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 of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5" name="Rectangle 21"/>
          <p:cNvSpPr>
            <a:spLocks noChangeArrowheads="1"/>
          </p:cNvSpPr>
          <p:nvPr/>
        </p:nvSpPr>
        <p:spPr bwMode="auto">
          <a:xfrm>
            <a:off x="7221538" y="6359525"/>
            <a:ext cx="107196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Apartments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6" name="Rectangle 22"/>
          <p:cNvSpPr>
            <a:spLocks noChangeArrowheads="1"/>
          </p:cNvSpPr>
          <p:nvPr/>
        </p:nvSpPr>
        <p:spPr bwMode="auto">
          <a:xfrm>
            <a:off x="3549650" y="6096000"/>
            <a:ext cx="1106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411792" y="2255838"/>
            <a:ext cx="590550" cy="3784600"/>
            <a:chOff x="2449" y="1421"/>
            <a:chExt cx="372" cy="2384"/>
          </a:xfrm>
        </p:grpSpPr>
        <p:sp>
          <p:nvSpPr>
            <p:cNvPr id="17434" name="Line 24"/>
            <p:cNvSpPr>
              <a:spLocks noChangeShapeType="1"/>
            </p:cNvSpPr>
            <p:nvPr/>
          </p:nvSpPr>
          <p:spPr bwMode="auto">
            <a:xfrm flipV="1">
              <a:off x="2628" y="1617"/>
              <a:ext cx="1" cy="2188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435" name="Rectangle 25"/>
            <p:cNvSpPr>
              <a:spLocks noChangeArrowheads="1"/>
            </p:cNvSpPr>
            <p:nvPr/>
          </p:nvSpPr>
          <p:spPr bwMode="auto">
            <a:xfrm>
              <a:off x="2449" y="1421"/>
              <a:ext cx="37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Supply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763964" y="4491038"/>
            <a:ext cx="4408488" cy="304800"/>
            <a:chOff x="1411" y="2829"/>
            <a:chExt cx="2777" cy="192"/>
          </a:xfrm>
        </p:grpSpPr>
        <p:sp>
          <p:nvSpPr>
            <p:cNvPr id="17432" name="Line 27"/>
            <p:cNvSpPr>
              <a:spLocks noChangeShapeType="1"/>
            </p:cNvSpPr>
            <p:nvPr/>
          </p:nvSpPr>
          <p:spPr bwMode="auto">
            <a:xfrm flipH="1">
              <a:off x="1411" y="3020"/>
              <a:ext cx="2777" cy="1"/>
            </a:xfrm>
            <a:prstGeom prst="line">
              <a:avLst/>
            </a:prstGeom>
            <a:noFill/>
            <a:ln w="61913">
              <a:solidFill>
                <a:srgbClr val="E17E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433" name="Rectangle 28"/>
            <p:cNvSpPr>
              <a:spLocks noChangeArrowheads="1"/>
            </p:cNvSpPr>
            <p:nvPr/>
          </p:nvSpPr>
          <p:spPr bwMode="auto">
            <a:xfrm>
              <a:off x="3307" y="2829"/>
              <a:ext cx="84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Controlled rent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419" name="Rectangle 29"/>
          <p:cNvSpPr>
            <a:spLocks noChangeArrowheads="1"/>
          </p:cNvSpPr>
          <p:nvPr/>
        </p:nvSpPr>
        <p:spPr bwMode="auto">
          <a:xfrm>
            <a:off x="3008314" y="1747838"/>
            <a:ext cx="57772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Rental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20" name="Rectangle 30"/>
          <p:cNvSpPr>
            <a:spLocks noChangeArrowheads="1"/>
          </p:cNvSpPr>
          <p:nvPr/>
        </p:nvSpPr>
        <p:spPr bwMode="auto">
          <a:xfrm>
            <a:off x="2871789" y="2019300"/>
            <a:ext cx="6812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of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21" name="Rectangle 31"/>
          <p:cNvSpPr>
            <a:spLocks noChangeArrowheads="1"/>
          </p:cNvSpPr>
          <p:nvPr/>
        </p:nvSpPr>
        <p:spPr bwMode="auto">
          <a:xfrm>
            <a:off x="2587625" y="2289175"/>
            <a:ext cx="9853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Apartment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368801" y="3138489"/>
            <a:ext cx="3643313" cy="2717800"/>
            <a:chOff x="1792" y="1977"/>
            <a:chExt cx="2295" cy="1712"/>
          </a:xfrm>
        </p:grpSpPr>
        <p:sp>
          <p:nvSpPr>
            <p:cNvPr id="17430" name="Line 33"/>
            <p:cNvSpPr>
              <a:spLocks noChangeShapeType="1"/>
            </p:cNvSpPr>
            <p:nvPr/>
          </p:nvSpPr>
          <p:spPr bwMode="auto">
            <a:xfrm>
              <a:off x="1792" y="1977"/>
              <a:ext cx="1787" cy="1609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431" name="Rectangle 34"/>
            <p:cNvSpPr>
              <a:spLocks noChangeArrowheads="1"/>
            </p:cNvSpPr>
            <p:nvPr/>
          </p:nvSpPr>
          <p:spPr bwMode="auto">
            <a:xfrm>
              <a:off x="3614" y="3524"/>
              <a:ext cx="47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613402" y="4732341"/>
            <a:ext cx="912813" cy="819150"/>
            <a:chOff x="2576" y="2981"/>
            <a:chExt cx="575" cy="516"/>
          </a:xfrm>
        </p:grpSpPr>
        <p:sp>
          <p:nvSpPr>
            <p:cNvPr id="17425" name="Line 36"/>
            <p:cNvSpPr>
              <a:spLocks noChangeShapeType="1"/>
            </p:cNvSpPr>
            <p:nvPr/>
          </p:nvSpPr>
          <p:spPr bwMode="auto">
            <a:xfrm>
              <a:off x="2795" y="3200"/>
              <a:ext cx="77" cy="14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426" name="Freeform 37"/>
            <p:cNvSpPr>
              <a:spLocks/>
            </p:cNvSpPr>
            <p:nvPr/>
          </p:nvSpPr>
          <p:spPr bwMode="auto">
            <a:xfrm>
              <a:off x="2628" y="3071"/>
              <a:ext cx="321" cy="90"/>
            </a:xfrm>
            <a:custGeom>
              <a:avLst/>
              <a:gdLst>
                <a:gd name="T0" fmla="*/ 1438564299 w 25"/>
                <a:gd name="T1" fmla="*/ 0 h 7"/>
                <a:gd name="T2" fmla="*/ 1209973535 w 25"/>
                <a:gd name="T3" fmla="*/ 176007870 h 7"/>
                <a:gd name="T4" fmla="*/ 918571109 w 25"/>
                <a:gd name="T5" fmla="*/ 176007870 h 7"/>
                <a:gd name="T6" fmla="*/ 748255712 w 25"/>
                <a:gd name="T7" fmla="*/ 406503630 h 7"/>
                <a:gd name="T8" fmla="*/ 519667247 w 25"/>
                <a:gd name="T9" fmla="*/ 176007870 h 7"/>
                <a:gd name="T10" fmla="*/ 286864000 w 25"/>
                <a:gd name="T11" fmla="*/ 176007870 h 7"/>
                <a:gd name="T12" fmla="*/ 0 w 25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7"/>
                <a:gd name="T23" fmla="*/ 25 w 25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7">
                  <a:moveTo>
                    <a:pt x="25" y="0"/>
                  </a:moveTo>
                  <a:cubicBezTo>
                    <a:pt x="25" y="2"/>
                    <a:pt x="23" y="3"/>
                    <a:pt x="21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13" y="5"/>
                    <a:pt x="13" y="7"/>
                  </a:cubicBezTo>
                  <a:cubicBezTo>
                    <a:pt x="13" y="5"/>
                    <a:pt x="11" y="3"/>
                    <a:pt x="9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0" y="2"/>
                    <a:pt x="0" y="0"/>
                  </a:cubicBez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427" name="Oval 38"/>
            <p:cNvSpPr>
              <a:spLocks noChangeArrowheads="1"/>
            </p:cNvSpPr>
            <p:nvPr/>
          </p:nvSpPr>
          <p:spPr bwMode="auto">
            <a:xfrm>
              <a:off x="2911" y="2981"/>
              <a:ext cx="75" cy="7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428" name="Oval 39"/>
            <p:cNvSpPr>
              <a:spLocks noChangeArrowheads="1"/>
            </p:cNvSpPr>
            <p:nvPr/>
          </p:nvSpPr>
          <p:spPr bwMode="auto">
            <a:xfrm>
              <a:off x="2576" y="2981"/>
              <a:ext cx="75" cy="7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429" name="Rectangle 40"/>
            <p:cNvSpPr>
              <a:spLocks noChangeArrowheads="1"/>
            </p:cNvSpPr>
            <p:nvPr/>
          </p:nvSpPr>
          <p:spPr bwMode="auto">
            <a:xfrm>
              <a:off x="2654" y="3332"/>
              <a:ext cx="49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Shortage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424" name="TextBox 26"/>
          <p:cNvSpPr txBox="1">
            <a:spLocks noChangeArrowheads="1"/>
          </p:cNvSpPr>
          <p:nvPr/>
        </p:nvSpPr>
        <p:spPr bwMode="auto">
          <a:xfrm>
            <a:off x="8705324" y="1663373"/>
            <a:ext cx="33759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consequences of rent control: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1. Some people pay lower rents. They gain; the landlords lose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2. The beneficiaries are often rich and well-connected, not the poor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3. Landlords can discriminate on the basis of race and socio-economic status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4. Bribery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5. Maintenance suffers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Sources: </a:t>
            </a:r>
            <a:r>
              <a:rPr lang="en-US" i="1" dirty="0"/>
              <a:t>Principles of Microeconomics/Economics </a:t>
            </a:r>
            <a:r>
              <a:rPr lang="en-US" dirty="0"/>
              <a:t>by N. Gregory </a:t>
            </a:r>
            <a:r>
              <a:rPr lang="en-US" dirty="0" err="1"/>
              <a:t>Mankiw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Chapter 6: Supply, Demand, and Government Policies</a:t>
            </a:r>
          </a:p>
          <a:p>
            <a:pPr lvl="1"/>
            <a:r>
              <a:rPr lang="en-US" dirty="0"/>
              <a:t>Whole chapter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77FE0-4671-4792-BCF9-D00DA321AC4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90927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C1BA-85B7-B088-64C3-C7DCE6D4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563909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Rich Beneficiaries of Rent Control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8874A-9922-207D-0B5C-8FE7FBB5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 SUPPLY, DEMAND, AND GOVERNMENT POLICIES</a:t>
            </a:r>
          </a:p>
        </p:txBody>
      </p:sp>
      <p:pic>
        <p:nvPicPr>
          <p:cNvPr id="5" name="Picture 4" descr="A person and a cat on a bed&#10;&#10;Description automatically generated">
            <a:extLst>
              <a:ext uri="{FF2B5EF4-FFF2-40B4-BE49-F238E27FC236}">
                <a16:creationId xmlns:a16="http://schemas.microsoft.com/office/drawing/2014/main" id="{4183FCCB-7026-19C7-683F-0C9068D6C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29" y="380843"/>
            <a:ext cx="5639090" cy="6096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076194-ED05-F675-3EAB-B2B6FE29BACE}"/>
              </a:ext>
            </a:extLst>
          </p:cNvPr>
          <p:cNvSpPr txBox="1"/>
          <p:nvPr/>
        </p:nvSpPr>
        <p:spPr>
          <a:xfrm>
            <a:off x="609600" y="2046514"/>
            <a:ext cx="5159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“Don’t Hate the Influencer Who Loves Her Big, Cheap Apartment. Wouldn’t You?” by Victoria M. Walker, The New York Times, August 30, 2023</a:t>
            </a:r>
          </a:p>
        </p:txBody>
      </p:sp>
    </p:spTree>
    <p:extLst>
      <p:ext uri="{BB962C8B-B14F-4D97-AF65-F5344CB8AC3E}">
        <p14:creationId xmlns:p14="http://schemas.microsoft.com/office/powerpoint/2010/main" val="408171499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C1BA-85B7-B088-64C3-C7DCE6D4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563909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Rich Beneficiaries of Rent Control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8874A-9922-207D-0B5C-8FE7FBB5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 SUPPLY, DEMAND, AND GOVERNMENT POLICIES</a:t>
            </a:r>
          </a:p>
        </p:txBody>
      </p:sp>
      <p:pic>
        <p:nvPicPr>
          <p:cNvPr id="6" name="Picture 5" descr="A room with a green couch and a piano&#10;&#10;Description automatically generated">
            <a:extLst>
              <a:ext uri="{FF2B5EF4-FFF2-40B4-BE49-F238E27FC236}">
                <a16:creationId xmlns:a16="http://schemas.microsoft.com/office/drawing/2014/main" id="{B64916A0-5A43-F500-9662-3033CE85A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31" y="409420"/>
            <a:ext cx="5626389" cy="6039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161B4B-1EDB-0D24-A8E1-015542C94CB6}"/>
              </a:ext>
            </a:extLst>
          </p:cNvPr>
          <p:cNvSpPr txBox="1"/>
          <p:nvPr/>
        </p:nvSpPr>
        <p:spPr>
          <a:xfrm>
            <a:off x="609600" y="2046514"/>
            <a:ext cx="5159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“Don’t Hate the Influencer Who Loves Her Big, Cheap Apartment. Wouldn’t You?” by Victoria M. Walker, The New York Times, August 30, 2023</a:t>
            </a:r>
          </a:p>
        </p:txBody>
      </p:sp>
    </p:spTree>
    <p:extLst>
      <p:ext uri="{BB962C8B-B14F-4D97-AF65-F5344CB8AC3E}">
        <p14:creationId xmlns:p14="http://schemas.microsoft.com/office/powerpoint/2010/main" val="111262903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C1BA-85B7-B088-64C3-C7DCE6D4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563909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Rich Beneficiaries of Rent Control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8874A-9922-207D-0B5C-8FE7FBB5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 SUPPLY, DEMAND, AND GOVERNMENT POLICIES</a:t>
            </a:r>
          </a:p>
        </p:txBody>
      </p:sp>
      <p:pic>
        <p:nvPicPr>
          <p:cNvPr id="5" name="Picture 4" descr="A room with a fireplace and a bed&#10;&#10;Description automatically generated">
            <a:extLst>
              <a:ext uri="{FF2B5EF4-FFF2-40B4-BE49-F238E27FC236}">
                <a16:creationId xmlns:a16="http://schemas.microsoft.com/office/drawing/2014/main" id="{F8AE4017-6568-F910-D115-8C3764D8F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94" y="444346"/>
            <a:ext cx="5613689" cy="59693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72050A-F5CE-E4AC-6467-0CE1BAE85337}"/>
              </a:ext>
            </a:extLst>
          </p:cNvPr>
          <p:cNvSpPr txBox="1"/>
          <p:nvPr/>
        </p:nvSpPr>
        <p:spPr>
          <a:xfrm>
            <a:off x="609600" y="2046514"/>
            <a:ext cx="5159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“Don’t Hate the Influencer Who Loves Her Big, Cheap Apartment. Wouldn’t You?” by Victoria M. Walker, The New York Times, August 30, 2023</a:t>
            </a:r>
          </a:p>
        </p:txBody>
      </p:sp>
    </p:spTree>
    <p:extLst>
      <p:ext uri="{BB962C8B-B14F-4D97-AF65-F5344CB8AC3E}">
        <p14:creationId xmlns:p14="http://schemas.microsoft.com/office/powerpoint/2010/main" val="376083334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2055814" y="346075"/>
            <a:ext cx="8080375" cy="64293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Rent Control in the Short Run and in the Long Run</a:t>
            </a:r>
          </a:p>
        </p:txBody>
      </p:sp>
      <p:sp>
        <p:nvSpPr>
          <p:cNvPr id="18435" name="Freeform 17"/>
          <p:cNvSpPr>
            <a:spLocks/>
          </p:cNvSpPr>
          <p:nvPr/>
        </p:nvSpPr>
        <p:spPr bwMode="auto">
          <a:xfrm>
            <a:off x="3917950" y="1789114"/>
            <a:ext cx="4694238" cy="4251325"/>
          </a:xfrm>
          <a:custGeom>
            <a:avLst/>
            <a:gdLst>
              <a:gd name="T0" fmla="*/ 0 w 2957"/>
              <a:gd name="T1" fmla="*/ 0 h 2678"/>
              <a:gd name="T2" fmla="*/ 0 w 2957"/>
              <a:gd name="T3" fmla="*/ 2147483647 h 2678"/>
              <a:gd name="T4" fmla="*/ 2147483647 w 2957"/>
              <a:gd name="T5" fmla="*/ 2147483647 h 2678"/>
              <a:gd name="T6" fmla="*/ 0 60000 65536"/>
              <a:gd name="T7" fmla="*/ 0 60000 65536"/>
              <a:gd name="T8" fmla="*/ 0 60000 65536"/>
              <a:gd name="T9" fmla="*/ 0 w 2957"/>
              <a:gd name="T10" fmla="*/ 0 h 2678"/>
              <a:gd name="T11" fmla="*/ 2957 w 2957"/>
              <a:gd name="T12" fmla="*/ 2678 h 26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7" h="2678">
                <a:moveTo>
                  <a:pt x="0" y="0"/>
                </a:moveTo>
                <a:lnTo>
                  <a:pt x="0" y="2678"/>
                </a:lnTo>
                <a:lnTo>
                  <a:pt x="2957" y="2678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Rectangle 18"/>
          <p:cNvSpPr>
            <a:spLocks noChangeArrowheads="1"/>
          </p:cNvSpPr>
          <p:nvPr/>
        </p:nvSpPr>
        <p:spPr bwMode="auto">
          <a:xfrm>
            <a:off x="4564063" y="1131888"/>
            <a:ext cx="289463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Rent Control in the Long Run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7" name="Rectangle 19"/>
          <p:cNvSpPr>
            <a:spLocks noChangeArrowheads="1"/>
          </p:cNvSpPr>
          <p:nvPr/>
        </p:nvSpPr>
        <p:spPr bwMode="auto">
          <a:xfrm>
            <a:off x="4591050" y="1401763"/>
            <a:ext cx="28773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(supply and demand are elastic)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8" name="Rectangle 20"/>
          <p:cNvSpPr>
            <a:spLocks noChangeArrowheads="1"/>
          </p:cNvSpPr>
          <p:nvPr/>
        </p:nvSpPr>
        <p:spPr bwMode="auto">
          <a:xfrm>
            <a:off x="3697288" y="6096000"/>
            <a:ext cx="1106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9" name="Rectangle 21"/>
          <p:cNvSpPr>
            <a:spLocks noChangeArrowheads="1"/>
          </p:cNvSpPr>
          <p:nvPr/>
        </p:nvSpPr>
        <p:spPr bwMode="auto">
          <a:xfrm>
            <a:off x="3154364" y="1747838"/>
            <a:ext cx="57772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Rental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40" name="Rectangle 22"/>
          <p:cNvSpPr>
            <a:spLocks noChangeArrowheads="1"/>
          </p:cNvSpPr>
          <p:nvPr/>
        </p:nvSpPr>
        <p:spPr bwMode="auto">
          <a:xfrm>
            <a:off x="3025776" y="2019300"/>
            <a:ext cx="6812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of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41" name="Rectangle 23"/>
          <p:cNvSpPr>
            <a:spLocks noChangeArrowheads="1"/>
          </p:cNvSpPr>
          <p:nvPr/>
        </p:nvSpPr>
        <p:spPr bwMode="auto">
          <a:xfrm>
            <a:off x="2735263" y="2289175"/>
            <a:ext cx="9853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Apartment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42" name="Rectangle 24"/>
          <p:cNvSpPr>
            <a:spLocks noChangeArrowheads="1"/>
          </p:cNvSpPr>
          <p:nvPr/>
        </p:nvSpPr>
        <p:spPr bwMode="auto">
          <a:xfrm>
            <a:off x="7429500" y="6089650"/>
            <a:ext cx="10302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 of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43" name="Rectangle 25"/>
          <p:cNvSpPr>
            <a:spLocks noChangeArrowheads="1"/>
          </p:cNvSpPr>
          <p:nvPr/>
        </p:nvSpPr>
        <p:spPr bwMode="auto">
          <a:xfrm>
            <a:off x="7367588" y="6359525"/>
            <a:ext cx="107196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Apartments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203700" y="3875089"/>
            <a:ext cx="4227513" cy="1398587"/>
            <a:chOff x="1688" y="2441"/>
            <a:chExt cx="2663" cy="881"/>
          </a:xfrm>
        </p:grpSpPr>
        <p:sp>
          <p:nvSpPr>
            <p:cNvPr id="18456" name="Line 27"/>
            <p:cNvSpPr>
              <a:spLocks noChangeShapeType="1"/>
            </p:cNvSpPr>
            <p:nvPr/>
          </p:nvSpPr>
          <p:spPr bwMode="auto">
            <a:xfrm>
              <a:off x="1688" y="2441"/>
              <a:ext cx="2173" cy="772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457" name="Rectangle 28"/>
            <p:cNvSpPr>
              <a:spLocks noChangeArrowheads="1"/>
            </p:cNvSpPr>
            <p:nvPr/>
          </p:nvSpPr>
          <p:spPr bwMode="auto">
            <a:xfrm>
              <a:off x="3878" y="3157"/>
              <a:ext cx="47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162425" y="3074989"/>
            <a:ext cx="4183063" cy="1882775"/>
            <a:chOff x="1662" y="1937"/>
            <a:chExt cx="2635" cy="1186"/>
          </a:xfrm>
        </p:grpSpPr>
        <p:sp>
          <p:nvSpPr>
            <p:cNvPr id="18454" name="Line 30"/>
            <p:cNvSpPr>
              <a:spLocks noChangeShapeType="1"/>
            </p:cNvSpPr>
            <p:nvPr/>
          </p:nvSpPr>
          <p:spPr bwMode="auto">
            <a:xfrm flipV="1">
              <a:off x="1662" y="2029"/>
              <a:ext cx="2237" cy="1094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455" name="Rectangle 31"/>
            <p:cNvSpPr>
              <a:spLocks noChangeArrowheads="1"/>
            </p:cNvSpPr>
            <p:nvPr/>
          </p:nvSpPr>
          <p:spPr bwMode="auto">
            <a:xfrm>
              <a:off x="3925" y="1937"/>
              <a:ext cx="37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Supply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917950" y="4491038"/>
            <a:ext cx="4470400" cy="304800"/>
            <a:chOff x="1508" y="2829"/>
            <a:chExt cx="2816" cy="192"/>
          </a:xfrm>
        </p:grpSpPr>
        <p:sp>
          <p:nvSpPr>
            <p:cNvPr id="18452" name="Line 33"/>
            <p:cNvSpPr>
              <a:spLocks noChangeShapeType="1"/>
            </p:cNvSpPr>
            <p:nvPr/>
          </p:nvSpPr>
          <p:spPr bwMode="auto">
            <a:xfrm flipH="1">
              <a:off x="1508" y="3020"/>
              <a:ext cx="2816" cy="1"/>
            </a:xfrm>
            <a:prstGeom prst="line">
              <a:avLst/>
            </a:prstGeom>
            <a:noFill/>
            <a:ln w="61913">
              <a:solidFill>
                <a:srgbClr val="E17E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453" name="Rectangle 34"/>
            <p:cNvSpPr>
              <a:spLocks noChangeArrowheads="1"/>
            </p:cNvSpPr>
            <p:nvPr/>
          </p:nvSpPr>
          <p:spPr bwMode="auto">
            <a:xfrm>
              <a:off x="3408" y="2829"/>
              <a:ext cx="84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Controlled rent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4406901" y="4732339"/>
            <a:ext cx="2449513" cy="574675"/>
            <a:chOff x="1816" y="2981"/>
            <a:chExt cx="1543" cy="362"/>
          </a:xfrm>
        </p:grpSpPr>
        <p:sp>
          <p:nvSpPr>
            <p:cNvPr id="18448" name="Freeform 36"/>
            <p:cNvSpPr>
              <a:spLocks/>
            </p:cNvSpPr>
            <p:nvPr/>
          </p:nvSpPr>
          <p:spPr bwMode="auto">
            <a:xfrm>
              <a:off x="1855" y="3071"/>
              <a:ext cx="1453" cy="90"/>
            </a:xfrm>
            <a:custGeom>
              <a:avLst/>
              <a:gdLst>
                <a:gd name="T0" fmla="*/ 2147483647 w 113"/>
                <a:gd name="T1" fmla="*/ 0 h 7"/>
                <a:gd name="T2" fmla="*/ 2147483647 w 113"/>
                <a:gd name="T3" fmla="*/ 176007870 h 7"/>
                <a:gd name="T4" fmla="*/ 2147483647 w 113"/>
                <a:gd name="T5" fmla="*/ 176007870 h 7"/>
                <a:gd name="T6" fmla="*/ 2147483647 w 113"/>
                <a:gd name="T7" fmla="*/ 406503630 h 7"/>
                <a:gd name="T8" fmla="*/ 2147483647 w 113"/>
                <a:gd name="T9" fmla="*/ 176007870 h 7"/>
                <a:gd name="T10" fmla="*/ 289279442 w 113"/>
                <a:gd name="T11" fmla="*/ 176007870 h 7"/>
                <a:gd name="T12" fmla="*/ 0 w 11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"/>
                <a:gd name="T22" fmla="*/ 0 h 7"/>
                <a:gd name="T23" fmla="*/ 113 w 113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" h="7">
                  <a:moveTo>
                    <a:pt x="113" y="0"/>
                  </a:moveTo>
                  <a:cubicBezTo>
                    <a:pt x="113" y="2"/>
                    <a:pt x="111" y="3"/>
                    <a:pt x="10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7" y="3"/>
                    <a:pt x="55" y="5"/>
                    <a:pt x="55" y="7"/>
                  </a:cubicBezTo>
                  <a:cubicBezTo>
                    <a:pt x="55" y="5"/>
                    <a:pt x="53" y="3"/>
                    <a:pt x="5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0" y="2"/>
                    <a:pt x="0" y="0"/>
                  </a:cubicBez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449" name="Oval 37"/>
            <p:cNvSpPr>
              <a:spLocks noChangeArrowheads="1"/>
            </p:cNvSpPr>
            <p:nvPr/>
          </p:nvSpPr>
          <p:spPr bwMode="auto">
            <a:xfrm>
              <a:off x="1816" y="2981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450" name="Oval 38"/>
            <p:cNvSpPr>
              <a:spLocks noChangeArrowheads="1"/>
            </p:cNvSpPr>
            <p:nvPr/>
          </p:nvSpPr>
          <p:spPr bwMode="auto">
            <a:xfrm>
              <a:off x="3282" y="2981"/>
              <a:ext cx="77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451" name="Rectangle 39"/>
            <p:cNvSpPr>
              <a:spLocks noChangeArrowheads="1"/>
            </p:cNvSpPr>
            <p:nvPr/>
          </p:nvSpPr>
          <p:spPr bwMode="auto">
            <a:xfrm>
              <a:off x="2290" y="3178"/>
              <a:ext cx="49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Shortage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Alternative to Rent Control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If the goal is to help the poor, taxpayer-funded housing subsidies would be better</a:t>
            </a:r>
          </a:p>
          <a:p>
            <a:pPr lvl="1">
              <a:defRPr/>
            </a:pPr>
            <a:r>
              <a:rPr lang="en-US" dirty="0"/>
              <a:t>There would be no shortage</a:t>
            </a:r>
          </a:p>
          <a:p>
            <a:pPr lvl="2">
              <a:defRPr/>
            </a:pPr>
            <a:r>
              <a:rPr lang="en-US" dirty="0"/>
              <a:t>In the sense that quantity supplied would equal quantity demanded</a:t>
            </a:r>
          </a:p>
          <a:p>
            <a:pPr lvl="1">
              <a:defRPr/>
            </a:pPr>
            <a:r>
              <a:rPr lang="en-US" dirty="0"/>
              <a:t>There would be none of the other problems associated with shortages</a:t>
            </a:r>
          </a:p>
          <a:p>
            <a:pPr lvl="1">
              <a:defRPr/>
            </a:pPr>
            <a:r>
              <a:rPr lang="en-US" dirty="0"/>
              <a:t>Specifically, the help would go to the poor and not to those who do not need the help</a:t>
            </a:r>
          </a:p>
          <a:p>
            <a:pPr lvl="1">
              <a:defRPr/>
            </a:pPr>
            <a:r>
              <a:rPr lang="en-US" dirty="0"/>
              <a:t>However, the tax imposed to pay for the housing subsidies would create problems too</a:t>
            </a:r>
          </a:p>
        </p:txBody>
      </p:sp>
      <p:sp>
        <p:nvSpPr>
          <p:cNvPr id="1946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Price floors</a:t>
            </a:r>
          </a:p>
        </p:txBody>
      </p:sp>
      <p:sp>
        <p:nvSpPr>
          <p:cNvPr id="2048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minimum wage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/>
              <a:t>How Price Floors Affect Market Outcomes</a:t>
            </a:r>
          </a:p>
        </p:txBody>
      </p:sp>
      <p:sp>
        <p:nvSpPr>
          <p:cNvPr id="2151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price floor is</a:t>
            </a:r>
          </a:p>
          <a:p>
            <a:pPr lvl="1" eaLnBrk="1" hangingPunct="1"/>
            <a:r>
              <a:rPr lang="en-US" altLang="en-US" i="1" dirty="0"/>
              <a:t>not</a:t>
            </a:r>
            <a:r>
              <a:rPr lang="en-US" altLang="en-US" dirty="0"/>
              <a:t> binding, if set </a:t>
            </a:r>
            <a:r>
              <a:rPr lang="en-US" altLang="en-US" i="1" dirty="0"/>
              <a:t>below</a:t>
            </a:r>
            <a:r>
              <a:rPr lang="en-US" altLang="en-US" dirty="0"/>
              <a:t> the equilibrium price.</a:t>
            </a:r>
          </a:p>
          <a:p>
            <a:pPr lvl="1" eaLnBrk="1" hangingPunct="1"/>
            <a:r>
              <a:rPr lang="en-US" altLang="en-US" dirty="0"/>
              <a:t>Binding, if set </a:t>
            </a:r>
            <a:r>
              <a:rPr lang="en-US" altLang="en-US" i="1" dirty="0"/>
              <a:t>above</a:t>
            </a:r>
            <a:r>
              <a:rPr lang="en-US" altLang="en-US" dirty="0"/>
              <a:t> the equilibrium price.</a:t>
            </a:r>
          </a:p>
          <a:p>
            <a:pPr eaLnBrk="1" hangingPunct="1"/>
            <a:r>
              <a:rPr lang="en-US" altLang="en-US" b="1" dirty="0"/>
              <a:t>Key Idea: </a:t>
            </a:r>
            <a:r>
              <a:rPr lang="en-US" altLang="en-US" dirty="0"/>
              <a:t>A binding price floor causes a </a:t>
            </a:r>
            <a:r>
              <a:rPr lang="en-US" altLang="en-US" i="1" dirty="0"/>
              <a:t>surplus</a:t>
            </a:r>
            <a:r>
              <a:rPr lang="en-US" altLang="en-US" dirty="0"/>
              <a:t>. </a:t>
            </a:r>
          </a:p>
        </p:txBody>
      </p:sp>
      <p:sp>
        <p:nvSpPr>
          <p:cNvPr id="2151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2130426" y="346075"/>
            <a:ext cx="8080375" cy="64293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Market with a Price Floor</a:t>
            </a:r>
          </a:p>
        </p:txBody>
      </p:sp>
      <p:sp>
        <p:nvSpPr>
          <p:cNvPr id="22531" name="Rectangle 17"/>
          <p:cNvSpPr>
            <a:spLocks noChangeArrowheads="1"/>
          </p:cNvSpPr>
          <p:nvPr/>
        </p:nvSpPr>
        <p:spPr bwMode="auto">
          <a:xfrm>
            <a:off x="4279900" y="1141413"/>
            <a:ext cx="319754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A Price Floor That Is Not Binding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2" name="Rectangle 18"/>
          <p:cNvSpPr>
            <a:spLocks noChangeArrowheads="1"/>
          </p:cNvSpPr>
          <p:nvPr/>
        </p:nvSpPr>
        <p:spPr bwMode="auto">
          <a:xfrm>
            <a:off x="7524750" y="5753100"/>
            <a:ext cx="10302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 of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3" name="Rectangle 19"/>
          <p:cNvSpPr>
            <a:spLocks noChangeArrowheads="1"/>
          </p:cNvSpPr>
          <p:nvPr/>
        </p:nvSpPr>
        <p:spPr bwMode="auto">
          <a:xfrm>
            <a:off x="7627939" y="6027738"/>
            <a:ext cx="9096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Ice-Cream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4" name="Rectangle 20"/>
          <p:cNvSpPr>
            <a:spLocks noChangeArrowheads="1"/>
          </p:cNvSpPr>
          <p:nvPr/>
        </p:nvSpPr>
        <p:spPr bwMode="auto">
          <a:xfrm>
            <a:off x="8012114" y="6302375"/>
            <a:ext cx="5450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Cones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5" name="Rectangle 21"/>
          <p:cNvSpPr>
            <a:spLocks noChangeArrowheads="1"/>
          </p:cNvSpPr>
          <p:nvPr/>
        </p:nvSpPr>
        <p:spPr bwMode="auto">
          <a:xfrm>
            <a:off x="3565525" y="5759450"/>
            <a:ext cx="1106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6" name="Rectangle 22"/>
          <p:cNvSpPr>
            <a:spLocks noChangeArrowheads="1"/>
          </p:cNvSpPr>
          <p:nvPr/>
        </p:nvSpPr>
        <p:spPr bwMode="auto">
          <a:xfrm>
            <a:off x="2884489" y="1628775"/>
            <a:ext cx="6812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of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7" name="Rectangle 23"/>
          <p:cNvSpPr>
            <a:spLocks noChangeArrowheads="1"/>
          </p:cNvSpPr>
          <p:nvPr/>
        </p:nvSpPr>
        <p:spPr bwMode="auto">
          <a:xfrm>
            <a:off x="2624139" y="1903413"/>
            <a:ext cx="9096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Ice-Cream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8" name="Rectangle 24"/>
          <p:cNvSpPr>
            <a:spLocks noChangeArrowheads="1"/>
          </p:cNvSpPr>
          <p:nvPr/>
        </p:nvSpPr>
        <p:spPr bwMode="auto">
          <a:xfrm>
            <a:off x="3138489" y="2179638"/>
            <a:ext cx="4584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Cone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539" name="Group 25"/>
          <p:cNvGrpSpPr>
            <a:grpSpLocks/>
          </p:cNvGrpSpPr>
          <p:nvPr/>
        </p:nvGrpSpPr>
        <p:grpSpPr bwMode="auto">
          <a:xfrm>
            <a:off x="5970588" y="6089651"/>
            <a:ext cx="1006475" cy="536575"/>
            <a:chOff x="2801" y="3836"/>
            <a:chExt cx="634" cy="338"/>
          </a:xfrm>
        </p:grpSpPr>
        <p:sp>
          <p:nvSpPr>
            <p:cNvPr id="22562" name="Rectangle 26"/>
            <p:cNvSpPr>
              <a:spLocks noChangeArrowheads="1"/>
            </p:cNvSpPr>
            <p:nvPr/>
          </p:nvSpPr>
          <p:spPr bwMode="auto">
            <a:xfrm>
              <a:off x="2801" y="3836"/>
              <a:ext cx="6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Equilibrium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63" name="Rectangle 27"/>
            <p:cNvSpPr>
              <a:spLocks noChangeArrowheads="1"/>
            </p:cNvSpPr>
            <p:nvPr/>
          </p:nvSpPr>
          <p:spPr bwMode="auto">
            <a:xfrm>
              <a:off x="2901" y="4009"/>
              <a:ext cx="4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quantity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565526" y="3856038"/>
            <a:ext cx="4824413" cy="722312"/>
            <a:chOff x="1286" y="2429"/>
            <a:chExt cx="3039" cy="455"/>
          </a:xfrm>
        </p:grpSpPr>
        <p:sp>
          <p:nvSpPr>
            <p:cNvPr id="22558" name="Line 29"/>
            <p:cNvSpPr>
              <a:spLocks noChangeShapeType="1"/>
            </p:cNvSpPr>
            <p:nvPr/>
          </p:nvSpPr>
          <p:spPr bwMode="auto">
            <a:xfrm flipH="1">
              <a:off x="1429" y="2796"/>
              <a:ext cx="2880" cy="1"/>
            </a:xfrm>
            <a:prstGeom prst="line">
              <a:avLst/>
            </a:prstGeom>
            <a:noFill/>
            <a:ln w="61913">
              <a:solidFill>
                <a:srgbClr val="E17E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59" name="Rectangle 30"/>
            <p:cNvSpPr>
              <a:spLocks noChangeArrowheads="1"/>
            </p:cNvSpPr>
            <p:nvPr/>
          </p:nvSpPr>
          <p:spPr bwMode="auto">
            <a:xfrm>
              <a:off x="1286" y="2719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60" name="Rectangle 31"/>
            <p:cNvSpPr>
              <a:spLocks noChangeArrowheads="1"/>
            </p:cNvSpPr>
            <p:nvPr/>
          </p:nvSpPr>
          <p:spPr bwMode="auto">
            <a:xfrm>
              <a:off x="4035" y="2429"/>
              <a:ext cx="2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Price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61" name="Rectangle 32"/>
            <p:cNvSpPr>
              <a:spLocks noChangeArrowheads="1"/>
            </p:cNvSpPr>
            <p:nvPr/>
          </p:nvSpPr>
          <p:spPr bwMode="auto">
            <a:xfrm>
              <a:off x="4057" y="2602"/>
              <a:ext cx="26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floor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541" name="Group 33"/>
          <p:cNvGrpSpPr>
            <a:grpSpLocks/>
          </p:cNvGrpSpPr>
          <p:nvPr/>
        </p:nvGrpSpPr>
        <p:grpSpPr bwMode="auto">
          <a:xfrm>
            <a:off x="2609850" y="2790825"/>
            <a:ext cx="1006475" cy="865188"/>
            <a:chOff x="684" y="1758"/>
            <a:chExt cx="634" cy="545"/>
          </a:xfrm>
        </p:grpSpPr>
        <p:sp>
          <p:nvSpPr>
            <p:cNvPr id="22555" name="Line 34"/>
            <p:cNvSpPr>
              <a:spLocks noChangeShapeType="1"/>
            </p:cNvSpPr>
            <p:nvPr/>
          </p:nvSpPr>
          <p:spPr bwMode="auto">
            <a:xfrm>
              <a:off x="1040" y="2082"/>
              <a:ext cx="181" cy="22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56" name="Rectangle 35"/>
            <p:cNvSpPr>
              <a:spLocks noChangeArrowheads="1"/>
            </p:cNvSpPr>
            <p:nvPr/>
          </p:nvSpPr>
          <p:spPr bwMode="auto">
            <a:xfrm>
              <a:off x="684" y="1758"/>
              <a:ext cx="6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Equilibrium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57" name="Rectangle 36"/>
            <p:cNvSpPr>
              <a:spLocks noChangeArrowheads="1"/>
            </p:cNvSpPr>
            <p:nvPr/>
          </p:nvSpPr>
          <p:spPr bwMode="auto">
            <a:xfrm>
              <a:off x="879" y="1931"/>
              <a:ext cx="27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price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5316538" y="2420939"/>
            <a:ext cx="3260725" cy="3005137"/>
            <a:chOff x="2389" y="1525"/>
            <a:chExt cx="2054" cy="1893"/>
          </a:xfrm>
        </p:grpSpPr>
        <p:sp>
          <p:nvSpPr>
            <p:cNvPr id="22553" name="Line 38"/>
            <p:cNvSpPr>
              <a:spLocks noChangeShapeType="1"/>
            </p:cNvSpPr>
            <p:nvPr/>
          </p:nvSpPr>
          <p:spPr bwMode="auto">
            <a:xfrm>
              <a:off x="2389" y="1525"/>
              <a:ext cx="1621" cy="1893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54" name="Rectangle 39"/>
            <p:cNvSpPr>
              <a:spLocks noChangeArrowheads="1"/>
            </p:cNvSpPr>
            <p:nvPr/>
          </p:nvSpPr>
          <p:spPr bwMode="auto">
            <a:xfrm>
              <a:off x="3970" y="3190"/>
              <a:ext cx="47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543" name="Group 40"/>
          <p:cNvGrpSpPr>
            <a:grpSpLocks/>
          </p:cNvGrpSpPr>
          <p:nvPr/>
        </p:nvGrpSpPr>
        <p:grpSpPr bwMode="auto">
          <a:xfrm>
            <a:off x="5130799" y="2103438"/>
            <a:ext cx="2914650" cy="3302000"/>
            <a:chOff x="2272" y="1325"/>
            <a:chExt cx="1836" cy="2080"/>
          </a:xfrm>
        </p:grpSpPr>
        <p:sp>
          <p:nvSpPr>
            <p:cNvPr id="22551" name="Line 41"/>
            <p:cNvSpPr>
              <a:spLocks noChangeShapeType="1"/>
            </p:cNvSpPr>
            <p:nvPr/>
          </p:nvSpPr>
          <p:spPr bwMode="auto">
            <a:xfrm flipV="1">
              <a:off x="2272" y="1512"/>
              <a:ext cx="1648" cy="1893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52" name="Rectangle 42"/>
            <p:cNvSpPr>
              <a:spLocks noChangeArrowheads="1"/>
            </p:cNvSpPr>
            <p:nvPr/>
          </p:nvSpPr>
          <p:spPr bwMode="auto">
            <a:xfrm>
              <a:off x="3736" y="1325"/>
              <a:ext cx="37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Supply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544" name="Group 43"/>
          <p:cNvGrpSpPr>
            <a:grpSpLocks/>
          </p:cNvGrpSpPr>
          <p:nvPr/>
        </p:nvGrpSpPr>
        <p:grpSpPr bwMode="auto">
          <a:xfrm>
            <a:off x="3441700" y="3703638"/>
            <a:ext cx="3217863" cy="2317750"/>
            <a:chOff x="1208" y="2333"/>
            <a:chExt cx="2027" cy="1460"/>
          </a:xfrm>
        </p:grpSpPr>
        <p:grpSp>
          <p:nvGrpSpPr>
            <p:cNvPr id="22546" name="Group 44"/>
            <p:cNvGrpSpPr>
              <a:grpSpLocks/>
            </p:cNvGrpSpPr>
            <p:nvPr/>
          </p:nvGrpSpPr>
          <p:grpSpPr bwMode="auto">
            <a:xfrm>
              <a:off x="1429" y="2355"/>
              <a:ext cx="1764" cy="1219"/>
              <a:chOff x="1429" y="2355"/>
              <a:chExt cx="1764" cy="1219"/>
            </a:xfrm>
          </p:grpSpPr>
          <p:sp>
            <p:nvSpPr>
              <p:cNvPr id="22549" name="Freeform 45"/>
              <p:cNvSpPr>
                <a:spLocks/>
              </p:cNvSpPr>
              <p:nvPr/>
            </p:nvSpPr>
            <p:spPr bwMode="auto">
              <a:xfrm>
                <a:off x="1429" y="2407"/>
                <a:ext cx="1712" cy="1167"/>
              </a:xfrm>
              <a:custGeom>
                <a:avLst/>
                <a:gdLst>
                  <a:gd name="T0" fmla="*/ 1712 w 1712"/>
                  <a:gd name="T1" fmla="*/ 1167 h 1167"/>
                  <a:gd name="T2" fmla="*/ 1712 w 1712"/>
                  <a:gd name="T3" fmla="*/ 0 h 1167"/>
                  <a:gd name="T4" fmla="*/ 0 w 1712"/>
                  <a:gd name="T5" fmla="*/ 0 h 1167"/>
                  <a:gd name="T6" fmla="*/ 0 60000 65536"/>
                  <a:gd name="T7" fmla="*/ 0 60000 65536"/>
                  <a:gd name="T8" fmla="*/ 0 60000 65536"/>
                  <a:gd name="T9" fmla="*/ 0 w 1712"/>
                  <a:gd name="T10" fmla="*/ 0 h 1167"/>
                  <a:gd name="T11" fmla="*/ 1712 w 1712"/>
                  <a:gd name="T12" fmla="*/ 1167 h 11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2" h="1167">
                    <a:moveTo>
                      <a:pt x="1712" y="1167"/>
                    </a:moveTo>
                    <a:lnTo>
                      <a:pt x="1712" y="0"/>
                    </a:lnTo>
                    <a:lnTo>
                      <a:pt x="0" y="0"/>
                    </a:lnTo>
                  </a:path>
                </a:pathLst>
              </a:cu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550" name="Oval 46"/>
              <p:cNvSpPr>
                <a:spLocks noChangeArrowheads="1"/>
              </p:cNvSpPr>
              <p:nvPr/>
            </p:nvSpPr>
            <p:spPr bwMode="auto">
              <a:xfrm>
                <a:off x="3102" y="2355"/>
                <a:ext cx="91" cy="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547" name="Rectangle 47"/>
            <p:cNvSpPr>
              <a:spLocks noChangeArrowheads="1"/>
            </p:cNvSpPr>
            <p:nvPr/>
          </p:nvSpPr>
          <p:spPr bwMode="auto">
            <a:xfrm>
              <a:off x="1208" y="2333"/>
              <a:ext cx="13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$3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8" name="Rectangle 48"/>
            <p:cNvSpPr>
              <a:spLocks noChangeArrowheads="1"/>
            </p:cNvSpPr>
            <p:nvPr/>
          </p:nvSpPr>
          <p:spPr bwMode="auto">
            <a:xfrm>
              <a:off x="3026" y="3628"/>
              <a:ext cx="20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545" name="Freeform 49"/>
          <p:cNvSpPr>
            <a:spLocks/>
          </p:cNvSpPr>
          <p:nvPr/>
        </p:nvSpPr>
        <p:spPr bwMode="auto">
          <a:xfrm>
            <a:off x="3792538" y="1679575"/>
            <a:ext cx="4900612" cy="4014788"/>
          </a:xfrm>
          <a:custGeom>
            <a:avLst/>
            <a:gdLst>
              <a:gd name="T0" fmla="*/ 0 w 3087"/>
              <a:gd name="T1" fmla="*/ 0 h 2529"/>
              <a:gd name="T2" fmla="*/ 0 w 3087"/>
              <a:gd name="T3" fmla="*/ 2147483647 h 2529"/>
              <a:gd name="T4" fmla="*/ 2147483647 w 3087"/>
              <a:gd name="T5" fmla="*/ 2147483647 h 2529"/>
              <a:gd name="T6" fmla="*/ 0 60000 65536"/>
              <a:gd name="T7" fmla="*/ 0 60000 65536"/>
              <a:gd name="T8" fmla="*/ 0 60000 65536"/>
              <a:gd name="T9" fmla="*/ 0 w 3087"/>
              <a:gd name="T10" fmla="*/ 0 h 2529"/>
              <a:gd name="T11" fmla="*/ 3087 w 3087"/>
              <a:gd name="T12" fmla="*/ 2529 h 25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87" h="2529">
                <a:moveTo>
                  <a:pt x="0" y="0"/>
                </a:moveTo>
                <a:lnTo>
                  <a:pt x="0" y="2529"/>
                </a:lnTo>
                <a:lnTo>
                  <a:pt x="3087" y="2529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2130426" y="417514"/>
            <a:ext cx="8080375" cy="6429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Market with a Price Floor</a:t>
            </a:r>
          </a:p>
        </p:txBody>
      </p:sp>
      <p:sp>
        <p:nvSpPr>
          <p:cNvPr id="23555" name="Rectangle 17"/>
          <p:cNvSpPr>
            <a:spLocks noChangeArrowheads="1"/>
          </p:cNvSpPr>
          <p:nvPr/>
        </p:nvSpPr>
        <p:spPr bwMode="auto">
          <a:xfrm>
            <a:off x="4733925" y="1141413"/>
            <a:ext cx="28208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A Price Floor That Is Binding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Rectangle 18"/>
          <p:cNvSpPr>
            <a:spLocks noChangeArrowheads="1"/>
          </p:cNvSpPr>
          <p:nvPr/>
        </p:nvSpPr>
        <p:spPr bwMode="auto">
          <a:xfrm>
            <a:off x="7750175" y="5753100"/>
            <a:ext cx="10302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 of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7" name="Rectangle 19"/>
          <p:cNvSpPr>
            <a:spLocks noChangeArrowheads="1"/>
          </p:cNvSpPr>
          <p:nvPr/>
        </p:nvSpPr>
        <p:spPr bwMode="auto">
          <a:xfrm>
            <a:off x="7847014" y="6027738"/>
            <a:ext cx="9096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Ice-Cream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8" name="Rectangle 20"/>
          <p:cNvSpPr>
            <a:spLocks noChangeArrowheads="1"/>
          </p:cNvSpPr>
          <p:nvPr/>
        </p:nvSpPr>
        <p:spPr bwMode="auto">
          <a:xfrm>
            <a:off x="8239126" y="6302375"/>
            <a:ext cx="5450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Cones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9" name="Rectangle 21"/>
          <p:cNvSpPr>
            <a:spLocks noChangeArrowheads="1"/>
          </p:cNvSpPr>
          <p:nvPr/>
        </p:nvSpPr>
        <p:spPr bwMode="auto">
          <a:xfrm>
            <a:off x="3784600" y="5759450"/>
            <a:ext cx="1106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0" name="Rectangle 22"/>
          <p:cNvSpPr>
            <a:spLocks noChangeArrowheads="1"/>
          </p:cNvSpPr>
          <p:nvPr/>
        </p:nvSpPr>
        <p:spPr bwMode="auto">
          <a:xfrm>
            <a:off x="3105151" y="1628775"/>
            <a:ext cx="6812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of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1" name="Rectangle 23"/>
          <p:cNvSpPr>
            <a:spLocks noChangeArrowheads="1"/>
          </p:cNvSpPr>
          <p:nvPr/>
        </p:nvSpPr>
        <p:spPr bwMode="auto">
          <a:xfrm>
            <a:off x="2843214" y="1903413"/>
            <a:ext cx="9096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Ice-Cream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2" name="Rectangle 24"/>
          <p:cNvSpPr>
            <a:spLocks noChangeArrowheads="1"/>
          </p:cNvSpPr>
          <p:nvPr/>
        </p:nvSpPr>
        <p:spPr bwMode="auto">
          <a:xfrm>
            <a:off x="3359151" y="2179638"/>
            <a:ext cx="4584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Cone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563" name="Group 25"/>
          <p:cNvGrpSpPr>
            <a:grpSpLocks/>
          </p:cNvGrpSpPr>
          <p:nvPr/>
        </p:nvGrpSpPr>
        <p:grpSpPr bwMode="auto">
          <a:xfrm>
            <a:off x="5527675" y="2420939"/>
            <a:ext cx="3262313" cy="3005137"/>
            <a:chOff x="2522" y="1525"/>
            <a:chExt cx="2055" cy="1893"/>
          </a:xfrm>
        </p:grpSpPr>
        <p:sp>
          <p:nvSpPr>
            <p:cNvPr id="23598" name="Line 26"/>
            <p:cNvSpPr>
              <a:spLocks noChangeShapeType="1"/>
            </p:cNvSpPr>
            <p:nvPr/>
          </p:nvSpPr>
          <p:spPr bwMode="auto">
            <a:xfrm>
              <a:off x="2522" y="1525"/>
              <a:ext cx="1622" cy="1893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99" name="Rectangle 27"/>
            <p:cNvSpPr>
              <a:spLocks noChangeArrowheads="1"/>
            </p:cNvSpPr>
            <p:nvPr/>
          </p:nvSpPr>
          <p:spPr bwMode="auto">
            <a:xfrm>
              <a:off x="4104" y="3190"/>
              <a:ext cx="47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564" name="Group 28"/>
          <p:cNvGrpSpPr>
            <a:grpSpLocks/>
          </p:cNvGrpSpPr>
          <p:nvPr/>
        </p:nvGrpSpPr>
        <p:grpSpPr bwMode="auto">
          <a:xfrm>
            <a:off x="5343524" y="2103438"/>
            <a:ext cx="2914650" cy="3302000"/>
            <a:chOff x="2406" y="1325"/>
            <a:chExt cx="1836" cy="2080"/>
          </a:xfrm>
        </p:grpSpPr>
        <p:sp>
          <p:nvSpPr>
            <p:cNvPr id="23596" name="Line 29"/>
            <p:cNvSpPr>
              <a:spLocks noChangeShapeType="1"/>
            </p:cNvSpPr>
            <p:nvPr/>
          </p:nvSpPr>
          <p:spPr bwMode="auto">
            <a:xfrm flipV="1">
              <a:off x="2406" y="1512"/>
              <a:ext cx="1647" cy="1893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97" name="Rectangle 30"/>
            <p:cNvSpPr>
              <a:spLocks noChangeArrowheads="1"/>
            </p:cNvSpPr>
            <p:nvPr/>
          </p:nvSpPr>
          <p:spPr bwMode="auto">
            <a:xfrm>
              <a:off x="3870" y="1325"/>
              <a:ext cx="37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Supply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660776" y="3044825"/>
            <a:ext cx="4921250" cy="742950"/>
            <a:chOff x="1346" y="1918"/>
            <a:chExt cx="3100" cy="468"/>
          </a:xfrm>
        </p:grpSpPr>
        <p:sp>
          <p:nvSpPr>
            <p:cNvPr id="23592" name="Line 32"/>
            <p:cNvSpPr>
              <a:spLocks noChangeShapeType="1"/>
            </p:cNvSpPr>
            <p:nvPr/>
          </p:nvSpPr>
          <p:spPr bwMode="auto">
            <a:xfrm flipH="1">
              <a:off x="1562" y="2005"/>
              <a:ext cx="2880" cy="1"/>
            </a:xfrm>
            <a:prstGeom prst="line">
              <a:avLst/>
            </a:prstGeom>
            <a:noFill/>
            <a:ln w="61913">
              <a:solidFill>
                <a:srgbClr val="E17E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93" name="Rectangle 33"/>
            <p:cNvSpPr>
              <a:spLocks noChangeArrowheads="1"/>
            </p:cNvSpPr>
            <p:nvPr/>
          </p:nvSpPr>
          <p:spPr bwMode="auto">
            <a:xfrm>
              <a:off x="1346" y="1918"/>
              <a:ext cx="13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$4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94" name="Rectangle 34"/>
            <p:cNvSpPr>
              <a:spLocks noChangeArrowheads="1"/>
            </p:cNvSpPr>
            <p:nvPr/>
          </p:nvSpPr>
          <p:spPr bwMode="auto">
            <a:xfrm>
              <a:off x="4156" y="2048"/>
              <a:ext cx="2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Price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95" name="Rectangle 35"/>
            <p:cNvSpPr>
              <a:spLocks noChangeArrowheads="1"/>
            </p:cNvSpPr>
            <p:nvPr/>
          </p:nvSpPr>
          <p:spPr bwMode="auto">
            <a:xfrm>
              <a:off x="4178" y="2221"/>
              <a:ext cx="26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floor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6065848" y="3121026"/>
            <a:ext cx="220663" cy="2900363"/>
            <a:chOff x="2861" y="1966"/>
            <a:chExt cx="139" cy="1827"/>
          </a:xfrm>
        </p:grpSpPr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 flipV="1">
              <a:off x="2937" y="2005"/>
              <a:ext cx="1" cy="1569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90" name="Oval 38"/>
            <p:cNvSpPr>
              <a:spLocks noChangeArrowheads="1"/>
            </p:cNvSpPr>
            <p:nvPr/>
          </p:nvSpPr>
          <p:spPr bwMode="auto">
            <a:xfrm>
              <a:off x="2899" y="1966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91" name="Rectangle 39"/>
            <p:cNvSpPr>
              <a:spLocks noChangeArrowheads="1"/>
            </p:cNvSpPr>
            <p:nvPr/>
          </p:nvSpPr>
          <p:spPr bwMode="auto">
            <a:xfrm>
              <a:off x="2861" y="3628"/>
              <a:ext cx="13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5654674" y="6089651"/>
            <a:ext cx="952500" cy="536575"/>
            <a:chOff x="2602" y="3836"/>
            <a:chExt cx="600" cy="338"/>
          </a:xfrm>
        </p:grpSpPr>
        <p:sp>
          <p:nvSpPr>
            <p:cNvPr id="23587" name="Rectangle 41"/>
            <p:cNvSpPr>
              <a:spLocks noChangeArrowheads="1"/>
            </p:cNvSpPr>
            <p:nvPr/>
          </p:nvSpPr>
          <p:spPr bwMode="auto">
            <a:xfrm>
              <a:off x="2671" y="3836"/>
              <a:ext cx="4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Quantity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8" name="Rectangle 42"/>
            <p:cNvSpPr>
              <a:spLocks noChangeArrowheads="1"/>
            </p:cNvSpPr>
            <p:nvPr/>
          </p:nvSpPr>
          <p:spPr bwMode="auto">
            <a:xfrm>
              <a:off x="2602" y="4009"/>
              <a:ext cx="60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demanded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7097722" y="3121026"/>
            <a:ext cx="331788" cy="2900363"/>
            <a:chOff x="3511" y="1966"/>
            <a:chExt cx="209" cy="1827"/>
          </a:xfrm>
        </p:grpSpPr>
        <p:sp>
          <p:nvSpPr>
            <p:cNvPr id="23584" name="Line 44"/>
            <p:cNvSpPr>
              <a:spLocks noChangeShapeType="1"/>
            </p:cNvSpPr>
            <p:nvPr/>
          </p:nvSpPr>
          <p:spPr bwMode="auto">
            <a:xfrm flipV="1">
              <a:off x="3625" y="2005"/>
              <a:ext cx="1" cy="1569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5" name="Oval 45"/>
            <p:cNvSpPr>
              <a:spLocks noChangeArrowheads="1"/>
            </p:cNvSpPr>
            <p:nvPr/>
          </p:nvSpPr>
          <p:spPr bwMode="auto">
            <a:xfrm>
              <a:off x="3573" y="1966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6" name="Rectangle 46"/>
            <p:cNvSpPr>
              <a:spLocks noChangeArrowheads="1"/>
            </p:cNvSpPr>
            <p:nvPr/>
          </p:nvSpPr>
          <p:spPr bwMode="auto">
            <a:xfrm>
              <a:off x="3511" y="3628"/>
              <a:ext cx="20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120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6877053" y="6089651"/>
            <a:ext cx="773113" cy="536575"/>
            <a:chOff x="3372" y="3836"/>
            <a:chExt cx="487" cy="338"/>
          </a:xfrm>
        </p:grpSpPr>
        <p:sp>
          <p:nvSpPr>
            <p:cNvPr id="23582" name="Rectangle 48"/>
            <p:cNvSpPr>
              <a:spLocks noChangeArrowheads="1"/>
            </p:cNvSpPr>
            <p:nvPr/>
          </p:nvSpPr>
          <p:spPr bwMode="auto">
            <a:xfrm>
              <a:off x="3372" y="3836"/>
              <a:ext cx="4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Quantity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" name="Rectangle 49"/>
            <p:cNvSpPr>
              <a:spLocks noChangeArrowheads="1"/>
            </p:cNvSpPr>
            <p:nvPr/>
          </p:nvSpPr>
          <p:spPr bwMode="auto">
            <a:xfrm>
              <a:off x="3372" y="4009"/>
              <a:ext cx="47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supplied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570" name="Group 50"/>
          <p:cNvGrpSpPr>
            <a:grpSpLocks/>
          </p:cNvGrpSpPr>
          <p:nvPr/>
        </p:nvGrpSpPr>
        <p:grpSpPr bwMode="auto">
          <a:xfrm>
            <a:off x="2828927" y="3922713"/>
            <a:ext cx="1006476" cy="895350"/>
            <a:chOff x="822" y="2471"/>
            <a:chExt cx="634" cy="564"/>
          </a:xfrm>
        </p:grpSpPr>
        <p:sp>
          <p:nvSpPr>
            <p:cNvPr id="23579" name="Line 51"/>
            <p:cNvSpPr>
              <a:spLocks noChangeShapeType="1"/>
            </p:cNvSpPr>
            <p:nvPr/>
          </p:nvSpPr>
          <p:spPr bwMode="auto">
            <a:xfrm flipH="1">
              <a:off x="1212" y="2471"/>
              <a:ext cx="208" cy="19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0" name="Rectangle 52"/>
            <p:cNvSpPr>
              <a:spLocks noChangeArrowheads="1"/>
            </p:cNvSpPr>
            <p:nvPr/>
          </p:nvSpPr>
          <p:spPr bwMode="auto">
            <a:xfrm>
              <a:off x="822" y="2697"/>
              <a:ext cx="6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Equilibrium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1" name="Rectangle 53"/>
            <p:cNvSpPr>
              <a:spLocks noChangeArrowheads="1"/>
            </p:cNvSpPr>
            <p:nvPr/>
          </p:nvSpPr>
          <p:spPr bwMode="auto">
            <a:xfrm>
              <a:off x="1013" y="2870"/>
              <a:ext cx="27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price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6207125" y="2652714"/>
            <a:ext cx="1030288" cy="427037"/>
            <a:chOff x="2950" y="1671"/>
            <a:chExt cx="649" cy="269"/>
          </a:xfrm>
        </p:grpSpPr>
        <p:sp>
          <p:nvSpPr>
            <p:cNvPr id="23577" name="Freeform 55"/>
            <p:cNvSpPr>
              <a:spLocks/>
            </p:cNvSpPr>
            <p:nvPr/>
          </p:nvSpPr>
          <p:spPr bwMode="auto">
            <a:xfrm>
              <a:off x="2950" y="1862"/>
              <a:ext cx="649" cy="78"/>
            </a:xfrm>
            <a:custGeom>
              <a:avLst/>
              <a:gdLst>
                <a:gd name="T0" fmla="*/ 2147483647 w 50"/>
                <a:gd name="T1" fmla="*/ 376491102 h 6"/>
                <a:gd name="T2" fmla="*/ 2147483647 w 50"/>
                <a:gd name="T3" fmla="*/ 188245551 h 6"/>
                <a:gd name="T4" fmla="*/ 1736123299 w 50"/>
                <a:gd name="T5" fmla="*/ 188245551 h 6"/>
                <a:gd name="T6" fmla="*/ 1554483736 w 50"/>
                <a:gd name="T7" fmla="*/ 0 h 6"/>
                <a:gd name="T8" fmla="*/ 1367676380 w 50"/>
                <a:gd name="T9" fmla="*/ 188245551 h 6"/>
                <a:gd name="T10" fmla="*/ 248715478 w 50"/>
                <a:gd name="T11" fmla="*/ 188245551 h 6"/>
                <a:gd name="T12" fmla="*/ 0 w 50"/>
                <a:gd name="T13" fmla="*/ 376491102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6"/>
                <a:gd name="T23" fmla="*/ 50 w 50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6">
                  <a:moveTo>
                    <a:pt x="50" y="6"/>
                  </a:moveTo>
                  <a:cubicBezTo>
                    <a:pt x="50" y="4"/>
                    <a:pt x="47" y="3"/>
                    <a:pt x="4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3"/>
                    <a:pt x="25" y="1"/>
                    <a:pt x="25" y="0"/>
                  </a:cubicBezTo>
                  <a:cubicBezTo>
                    <a:pt x="25" y="1"/>
                    <a:pt x="23" y="3"/>
                    <a:pt x="2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0" y="4"/>
                    <a:pt x="0" y="6"/>
                  </a:cubicBez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78" name="Rectangle 56"/>
            <p:cNvSpPr>
              <a:spLocks noChangeArrowheads="1"/>
            </p:cNvSpPr>
            <p:nvPr/>
          </p:nvSpPr>
          <p:spPr bwMode="auto">
            <a:xfrm>
              <a:off x="3035" y="1671"/>
              <a:ext cx="41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Surplus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572" name="Freeform 57"/>
          <p:cNvSpPr>
            <a:spLocks/>
          </p:cNvSpPr>
          <p:nvPr/>
        </p:nvSpPr>
        <p:spPr bwMode="auto">
          <a:xfrm>
            <a:off x="3997325" y="1679575"/>
            <a:ext cx="4902200" cy="4014788"/>
          </a:xfrm>
          <a:custGeom>
            <a:avLst/>
            <a:gdLst>
              <a:gd name="T0" fmla="*/ 0 w 3088"/>
              <a:gd name="T1" fmla="*/ 0 h 2529"/>
              <a:gd name="T2" fmla="*/ 0 w 3088"/>
              <a:gd name="T3" fmla="*/ 2147483647 h 2529"/>
              <a:gd name="T4" fmla="*/ 2147483647 w 3088"/>
              <a:gd name="T5" fmla="*/ 2147483647 h 2529"/>
              <a:gd name="T6" fmla="*/ 0 60000 65536"/>
              <a:gd name="T7" fmla="*/ 0 60000 65536"/>
              <a:gd name="T8" fmla="*/ 0 60000 65536"/>
              <a:gd name="T9" fmla="*/ 0 w 3088"/>
              <a:gd name="T10" fmla="*/ 0 h 2529"/>
              <a:gd name="T11" fmla="*/ 3088 w 3088"/>
              <a:gd name="T12" fmla="*/ 2529 h 25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88" h="2529">
                <a:moveTo>
                  <a:pt x="0" y="0"/>
                </a:moveTo>
                <a:lnTo>
                  <a:pt x="0" y="2529"/>
                </a:lnTo>
                <a:lnTo>
                  <a:pt x="3088" y="2529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573" name="Group 58"/>
          <p:cNvGrpSpPr>
            <a:grpSpLocks/>
          </p:cNvGrpSpPr>
          <p:nvPr/>
        </p:nvGrpSpPr>
        <p:grpSpPr bwMode="auto">
          <a:xfrm>
            <a:off x="3784601" y="3697289"/>
            <a:ext cx="3013075" cy="261937"/>
            <a:chOff x="1424" y="2329"/>
            <a:chExt cx="1898" cy="165"/>
          </a:xfrm>
        </p:grpSpPr>
        <p:sp>
          <p:nvSpPr>
            <p:cNvPr id="23574" name="Line 59"/>
            <p:cNvSpPr>
              <a:spLocks noChangeShapeType="1"/>
            </p:cNvSpPr>
            <p:nvPr/>
          </p:nvSpPr>
          <p:spPr bwMode="auto">
            <a:xfrm flipH="1">
              <a:off x="1562" y="2407"/>
              <a:ext cx="1713" cy="1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75" name="Oval 60"/>
            <p:cNvSpPr>
              <a:spLocks noChangeArrowheads="1"/>
            </p:cNvSpPr>
            <p:nvPr/>
          </p:nvSpPr>
          <p:spPr bwMode="auto">
            <a:xfrm>
              <a:off x="3236" y="2355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76" name="Rectangle 61"/>
            <p:cNvSpPr>
              <a:spLocks noChangeArrowheads="1"/>
            </p:cNvSpPr>
            <p:nvPr/>
          </p:nvSpPr>
          <p:spPr bwMode="auto">
            <a:xfrm>
              <a:off x="1424" y="2329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/>
              <a:t>How Price Floors Affect Market Outcomes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binding price floor causes . . .</a:t>
            </a:r>
          </a:p>
          <a:p>
            <a:pPr lvl="1" eaLnBrk="1" hangingPunct="1"/>
            <a:r>
              <a:rPr lang="en-US" altLang="en-US"/>
              <a:t> a surplus, because </a:t>
            </a:r>
            <a:r>
              <a:rPr lang="en-US" altLang="en-US" i="1"/>
              <a:t>quantity supplied</a:t>
            </a:r>
            <a:r>
              <a:rPr lang="en-US" altLang="en-US"/>
              <a:t> &gt; </a:t>
            </a:r>
            <a:r>
              <a:rPr lang="en-US" altLang="en-US" i="1"/>
              <a:t>quantity demanded</a:t>
            </a:r>
            <a:r>
              <a:rPr lang="en-US" altLang="en-US"/>
              <a:t>. </a:t>
            </a:r>
          </a:p>
          <a:p>
            <a:pPr lvl="1" eaLnBrk="1" hangingPunct="1"/>
            <a:r>
              <a:rPr lang="en-US" altLang="en-US"/>
              <a:t> </a:t>
            </a:r>
            <a:r>
              <a:rPr lang="en-US" altLang="en-US" i="1"/>
              <a:t>non-price rationing</a:t>
            </a:r>
            <a:r>
              <a:rPr lang="en-US" altLang="en-US"/>
              <a:t>, which is an alternative mechanism for rationing the good, using discrimination criteria.</a:t>
            </a:r>
          </a:p>
          <a:p>
            <a:pPr lvl="2" eaLnBrk="1" hangingPunct="1"/>
            <a:r>
              <a:rPr lang="en-US" altLang="en-US"/>
              <a:t>Examples: The minimum wage, agricultural price supports 			</a:t>
            </a:r>
          </a:p>
        </p:txBody>
      </p:sp>
      <p:sp>
        <p:nvSpPr>
          <p:cNvPr id="2458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Sources: </a:t>
            </a:r>
            <a:r>
              <a:rPr lang="en-US" i="1" dirty="0"/>
              <a:t>Principles of Microeconomics/Economics </a:t>
            </a:r>
            <a:r>
              <a:rPr lang="en-US" dirty="0"/>
              <a:t>by Timothy Taylor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4: Demand and Supply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Price Ceilings and Price Floors in Markets for Goods and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77FE0-4671-4792-BCF9-D00DA321AC4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72594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" y="150200"/>
            <a:ext cx="9144000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36262" y="334964"/>
            <a:ext cx="3854450" cy="12017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In this example, the U.S. government is controlling prices, not by decree, but by artificially boosting demand for the product. So, no surplus is created.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3891" y="1747839"/>
            <a:ext cx="8807450" cy="382587"/>
          </a:xfrm>
          <a:prstGeom prst="rect">
            <a:avLst/>
          </a:prstGeom>
          <a:noFill/>
          <a:ln w="1270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86278" y="2722564"/>
            <a:ext cx="6229350" cy="587375"/>
          </a:xfrm>
          <a:prstGeom prst="rect">
            <a:avLst/>
          </a:prstGeom>
          <a:noFill/>
          <a:ln w="1270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986684" y="3497263"/>
            <a:ext cx="3109402" cy="147732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This is also an example of how one government intervention (cheap loans to farmers) leads to another (price support for farmers).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230870" y="5578476"/>
            <a:ext cx="1866900" cy="9239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Technically, this is what’s called a “sweet deal.”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95479" y="5830889"/>
            <a:ext cx="6684963" cy="382587"/>
          </a:xfrm>
          <a:prstGeom prst="rect">
            <a:avLst/>
          </a:prstGeom>
          <a:noFill/>
          <a:ln w="1270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/>
              <a:t>The Minimum Wage</a:t>
            </a:r>
          </a:p>
        </p:txBody>
      </p:sp>
      <p:sp>
        <p:nvSpPr>
          <p:cNvPr id="21507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An important example of a price floor is the minimum wage.  </a:t>
            </a:r>
          </a:p>
          <a:p>
            <a:pPr eaLnBrk="1" hangingPunct="1">
              <a:defRPr/>
            </a:pPr>
            <a:r>
              <a:rPr lang="en-US" dirty="0"/>
              <a:t>Minimum wage laws dictate the lowest wage any employer may pay.</a:t>
            </a:r>
          </a:p>
          <a:p>
            <a:pPr lvl="1" eaLnBrk="1" hangingPunct="1">
              <a:defRPr/>
            </a:pPr>
            <a:r>
              <a:rPr lang="en-US" dirty="0"/>
              <a:t>For current US federal and state minimum wage rates, see </a:t>
            </a:r>
            <a:r>
              <a:rPr lang="en-US" dirty="0">
                <a:hlinkClick r:id="rId3"/>
              </a:rPr>
              <a:t>http://www.dol.gov/whd/minwage/america.htm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For the historical data on minimum wage rates, see </a:t>
            </a:r>
            <a:r>
              <a:rPr lang="en-US" dirty="0">
                <a:hlinkClick r:id="rId4"/>
              </a:rPr>
              <a:t>http://www.dol.gov/whd/state/stateMinWageHis.htm</a:t>
            </a: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2662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2130426" y="417514"/>
            <a:ext cx="8080375" cy="6429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How the Minimum Wage Affects the Labor Market</a:t>
            </a:r>
          </a:p>
        </p:txBody>
      </p:sp>
      <p:sp>
        <p:nvSpPr>
          <p:cNvPr id="27651" name="Freeform 17"/>
          <p:cNvSpPr>
            <a:spLocks/>
          </p:cNvSpPr>
          <p:nvPr/>
        </p:nvSpPr>
        <p:spPr bwMode="auto">
          <a:xfrm>
            <a:off x="3338513" y="1428751"/>
            <a:ext cx="5200650" cy="4264025"/>
          </a:xfrm>
          <a:custGeom>
            <a:avLst/>
            <a:gdLst>
              <a:gd name="T0" fmla="*/ 0 w 3276"/>
              <a:gd name="T1" fmla="*/ 0 h 2686"/>
              <a:gd name="T2" fmla="*/ 0 w 3276"/>
              <a:gd name="T3" fmla="*/ 2147483647 h 2686"/>
              <a:gd name="T4" fmla="*/ 2147483647 w 3276"/>
              <a:gd name="T5" fmla="*/ 2147483647 h 2686"/>
              <a:gd name="T6" fmla="*/ 0 60000 65536"/>
              <a:gd name="T7" fmla="*/ 0 60000 65536"/>
              <a:gd name="T8" fmla="*/ 0 60000 65536"/>
              <a:gd name="T9" fmla="*/ 0 w 3276"/>
              <a:gd name="T10" fmla="*/ 0 h 2686"/>
              <a:gd name="T11" fmla="*/ 3276 w 3276"/>
              <a:gd name="T12" fmla="*/ 2686 h 26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6" h="2686">
                <a:moveTo>
                  <a:pt x="0" y="0"/>
                </a:moveTo>
                <a:lnTo>
                  <a:pt x="0" y="2686"/>
                </a:lnTo>
                <a:lnTo>
                  <a:pt x="3276" y="2686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2" name="Rectangle 18"/>
          <p:cNvSpPr>
            <a:spLocks noChangeArrowheads="1"/>
          </p:cNvSpPr>
          <p:nvPr/>
        </p:nvSpPr>
        <p:spPr bwMode="auto">
          <a:xfrm>
            <a:off x="7392988" y="5795963"/>
            <a:ext cx="10302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3" name="Rectangle 19"/>
          <p:cNvSpPr>
            <a:spLocks noChangeArrowheads="1"/>
          </p:cNvSpPr>
          <p:nvPr/>
        </p:nvSpPr>
        <p:spPr bwMode="auto">
          <a:xfrm>
            <a:off x="2759581" y="1431925"/>
            <a:ext cx="5059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Wage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4" name="Rectangle 20"/>
          <p:cNvSpPr>
            <a:spLocks noChangeArrowheads="1"/>
          </p:cNvSpPr>
          <p:nvPr/>
        </p:nvSpPr>
        <p:spPr bwMode="auto">
          <a:xfrm>
            <a:off x="3195638" y="5703888"/>
            <a:ext cx="1106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655" name="Group 21"/>
          <p:cNvGrpSpPr>
            <a:grpSpLocks/>
          </p:cNvGrpSpPr>
          <p:nvPr/>
        </p:nvGrpSpPr>
        <p:grpSpPr bwMode="auto">
          <a:xfrm>
            <a:off x="3513139" y="2674939"/>
            <a:ext cx="4325937" cy="2968625"/>
            <a:chOff x="1253" y="1685"/>
            <a:chExt cx="2725" cy="1870"/>
          </a:xfrm>
        </p:grpSpPr>
        <p:sp>
          <p:nvSpPr>
            <p:cNvPr id="27666" name="Line 22"/>
            <p:cNvSpPr>
              <a:spLocks noChangeShapeType="1"/>
            </p:cNvSpPr>
            <p:nvPr/>
          </p:nvSpPr>
          <p:spPr bwMode="auto">
            <a:xfrm flipH="1" flipV="1">
              <a:off x="1253" y="1685"/>
              <a:ext cx="2203" cy="1764"/>
            </a:xfrm>
            <a:prstGeom prst="line">
              <a:avLst/>
            </a:prstGeom>
            <a:noFill/>
            <a:ln w="6508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667" name="Rectangle 23"/>
            <p:cNvSpPr>
              <a:spLocks noChangeArrowheads="1"/>
            </p:cNvSpPr>
            <p:nvPr/>
          </p:nvSpPr>
          <p:spPr bwMode="auto">
            <a:xfrm>
              <a:off x="3519" y="3225"/>
              <a:ext cx="45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Labor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656" name="Group 24"/>
          <p:cNvGrpSpPr>
            <a:grpSpLocks/>
          </p:cNvGrpSpPr>
          <p:nvPr/>
        </p:nvGrpSpPr>
        <p:grpSpPr bwMode="auto">
          <a:xfrm>
            <a:off x="3971926" y="2505075"/>
            <a:ext cx="4194175" cy="3079750"/>
            <a:chOff x="1542" y="1578"/>
            <a:chExt cx="2642" cy="1940"/>
          </a:xfrm>
        </p:grpSpPr>
        <p:sp>
          <p:nvSpPr>
            <p:cNvPr id="27664" name="Line 25"/>
            <p:cNvSpPr>
              <a:spLocks noChangeShapeType="1"/>
            </p:cNvSpPr>
            <p:nvPr/>
          </p:nvSpPr>
          <p:spPr bwMode="auto">
            <a:xfrm flipV="1">
              <a:off x="1542" y="1754"/>
              <a:ext cx="2217" cy="1764"/>
            </a:xfrm>
            <a:prstGeom prst="line">
              <a:avLst/>
            </a:prstGeom>
            <a:noFill/>
            <a:ln w="6508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665" name="Rectangle 26"/>
            <p:cNvSpPr>
              <a:spLocks noChangeArrowheads="1"/>
            </p:cNvSpPr>
            <p:nvPr/>
          </p:nvSpPr>
          <p:spPr bwMode="auto">
            <a:xfrm>
              <a:off x="3812" y="1578"/>
              <a:ext cx="37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Labor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Supply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657" name="Group 27"/>
          <p:cNvGrpSpPr>
            <a:grpSpLocks/>
          </p:cNvGrpSpPr>
          <p:nvPr/>
        </p:nvGrpSpPr>
        <p:grpSpPr bwMode="auto">
          <a:xfrm>
            <a:off x="2259014" y="4046538"/>
            <a:ext cx="3868739" cy="2273300"/>
            <a:chOff x="463" y="2549"/>
            <a:chExt cx="2437" cy="1432"/>
          </a:xfrm>
        </p:grpSpPr>
        <p:sp>
          <p:nvSpPr>
            <p:cNvPr id="27659" name="Rectangle 28"/>
            <p:cNvSpPr>
              <a:spLocks noChangeArrowheads="1"/>
            </p:cNvSpPr>
            <p:nvPr/>
          </p:nvSpPr>
          <p:spPr bwMode="auto">
            <a:xfrm>
              <a:off x="2188" y="3651"/>
              <a:ext cx="71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Equilibrium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employment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660" name="Rectangle 29"/>
            <p:cNvSpPr>
              <a:spLocks noChangeArrowheads="1"/>
            </p:cNvSpPr>
            <p:nvPr/>
          </p:nvSpPr>
          <p:spPr bwMode="auto">
            <a:xfrm>
              <a:off x="463" y="2549"/>
              <a:ext cx="63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Equilibrium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wage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661" name="Group 30"/>
            <p:cNvGrpSpPr>
              <a:grpSpLocks/>
            </p:cNvGrpSpPr>
            <p:nvPr/>
          </p:nvGrpSpPr>
          <p:grpSpPr bwMode="auto">
            <a:xfrm>
              <a:off x="1143" y="2677"/>
              <a:ext cx="1445" cy="896"/>
              <a:chOff x="1143" y="2677"/>
              <a:chExt cx="1445" cy="896"/>
            </a:xfrm>
          </p:grpSpPr>
          <p:sp>
            <p:nvSpPr>
              <p:cNvPr id="27662" name="Freeform 31"/>
              <p:cNvSpPr>
                <a:spLocks/>
              </p:cNvSpPr>
              <p:nvPr/>
            </p:nvSpPr>
            <p:spPr bwMode="auto">
              <a:xfrm>
                <a:off x="1143" y="2718"/>
                <a:ext cx="1404" cy="855"/>
              </a:xfrm>
              <a:custGeom>
                <a:avLst/>
                <a:gdLst>
                  <a:gd name="T0" fmla="*/ 1404 w 1404"/>
                  <a:gd name="T1" fmla="*/ 855 h 855"/>
                  <a:gd name="T2" fmla="*/ 1404 w 1404"/>
                  <a:gd name="T3" fmla="*/ 0 h 855"/>
                  <a:gd name="T4" fmla="*/ 0 w 1404"/>
                  <a:gd name="T5" fmla="*/ 0 h 855"/>
                  <a:gd name="T6" fmla="*/ 0 60000 65536"/>
                  <a:gd name="T7" fmla="*/ 0 60000 65536"/>
                  <a:gd name="T8" fmla="*/ 0 60000 65536"/>
                  <a:gd name="T9" fmla="*/ 0 w 1404"/>
                  <a:gd name="T10" fmla="*/ 0 h 855"/>
                  <a:gd name="T11" fmla="*/ 1404 w 1404"/>
                  <a:gd name="T12" fmla="*/ 855 h 8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4" h="855">
                    <a:moveTo>
                      <a:pt x="1404" y="855"/>
                    </a:moveTo>
                    <a:lnTo>
                      <a:pt x="1404" y="0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663" name="Oval 32"/>
              <p:cNvSpPr>
                <a:spLocks noChangeArrowheads="1"/>
              </p:cNvSpPr>
              <p:nvPr/>
            </p:nvSpPr>
            <p:spPr bwMode="auto">
              <a:xfrm>
                <a:off x="2506" y="2677"/>
                <a:ext cx="82" cy="8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7658" name="TextBox 2"/>
          <p:cNvSpPr txBox="1">
            <a:spLocks noChangeArrowheads="1"/>
          </p:cNvSpPr>
          <p:nvPr/>
        </p:nvSpPr>
        <p:spPr bwMode="auto">
          <a:xfrm>
            <a:off x="4197350" y="1519238"/>
            <a:ext cx="2882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A labor market without government wage control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2130426" y="417514"/>
            <a:ext cx="8080375" cy="6429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How the Minimum Wage Affects the Labor Market</a:t>
            </a:r>
          </a:p>
        </p:txBody>
      </p:sp>
      <p:sp>
        <p:nvSpPr>
          <p:cNvPr id="28675" name="Rectangle 17"/>
          <p:cNvSpPr>
            <a:spLocks noChangeArrowheads="1"/>
          </p:cNvSpPr>
          <p:nvPr/>
        </p:nvSpPr>
        <p:spPr bwMode="auto">
          <a:xfrm>
            <a:off x="6881813" y="5795963"/>
            <a:ext cx="10302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6" name="Rectangle 18"/>
          <p:cNvSpPr>
            <a:spLocks noChangeArrowheads="1"/>
          </p:cNvSpPr>
          <p:nvPr/>
        </p:nvSpPr>
        <p:spPr bwMode="auto">
          <a:xfrm>
            <a:off x="2248406" y="1431925"/>
            <a:ext cx="5059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Wage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7" name="Rectangle 19"/>
          <p:cNvSpPr>
            <a:spLocks noChangeArrowheads="1"/>
          </p:cNvSpPr>
          <p:nvPr/>
        </p:nvSpPr>
        <p:spPr bwMode="auto">
          <a:xfrm>
            <a:off x="2684463" y="5703888"/>
            <a:ext cx="1106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678" name="Group 20"/>
          <p:cNvGrpSpPr>
            <a:grpSpLocks/>
          </p:cNvGrpSpPr>
          <p:nvPr/>
        </p:nvGrpSpPr>
        <p:grpSpPr bwMode="auto">
          <a:xfrm>
            <a:off x="3433763" y="2466975"/>
            <a:ext cx="4271963" cy="2941638"/>
            <a:chOff x="1672" y="1554"/>
            <a:chExt cx="2691" cy="1853"/>
          </a:xfrm>
        </p:grpSpPr>
        <p:sp>
          <p:nvSpPr>
            <p:cNvPr id="28700" name="Line 21"/>
            <p:cNvSpPr>
              <a:spLocks noChangeShapeType="1"/>
            </p:cNvSpPr>
            <p:nvPr/>
          </p:nvSpPr>
          <p:spPr bwMode="auto">
            <a:xfrm flipV="1">
              <a:off x="1672" y="1685"/>
              <a:ext cx="2286" cy="1722"/>
            </a:xfrm>
            <a:prstGeom prst="line">
              <a:avLst/>
            </a:prstGeom>
            <a:noFill/>
            <a:ln w="6508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1" name="Rectangle 22"/>
            <p:cNvSpPr>
              <a:spLocks noChangeArrowheads="1"/>
            </p:cNvSpPr>
            <p:nvPr/>
          </p:nvSpPr>
          <p:spPr bwMode="auto">
            <a:xfrm>
              <a:off x="3991" y="1554"/>
              <a:ext cx="37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Labor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Supply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303714" y="2819400"/>
            <a:ext cx="1489075" cy="687388"/>
            <a:chOff x="2220" y="1776"/>
            <a:chExt cx="938" cy="433"/>
          </a:xfrm>
        </p:grpSpPr>
        <p:sp>
          <p:nvSpPr>
            <p:cNvPr id="28698" name="Freeform 24"/>
            <p:cNvSpPr>
              <a:spLocks/>
            </p:cNvSpPr>
            <p:nvPr/>
          </p:nvSpPr>
          <p:spPr bwMode="auto">
            <a:xfrm>
              <a:off x="2237" y="2112"/>
              <a:ext cx="908" cy="97"/>
            </a:xfrm>
            <a:custGeom>
              <a:avLst/>
              <a:gdLst>
                <a:gd name="T0" fmla="*/ 2147483647 w 66"/>
                <a:gd name="T1" fmla="*/ 686699929 h 7"/>
                <a:gd name="T2" fmla="*/ 2147483647 w 66"/>
                <a:gd name="T3" fmla="*/ 297371833 h 7"/>
                <a:gd name="T4" fmla="*/ 2147483647 w 66"/>
                <a:gd name="T5" fmla="*/ 297371833 h 7"/>
                <a:gd name="T6" fmla="*/ 2147483647 w 66"/>
                <a:gd name="T7" fmla="*/ 0 h 7"/>
                <a:gd name="T8" fmla="*/ 2147483647 w 66"/>
                <a:gd name="T9" fmla="*/ 297371833 h 7"/>
                <a:gd name="T10" fmla="*/ 373064663 w 66"/>
                <a:gd name="T11" fmla="*/ 297371833 h 7"/>
                <a:gd name="T12" fmla="*/ 0 w 66"/>
                <a:gd name="T13" fmla="*/ 686699929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7"/>
                <a:gd name="T23" fmla="*/ 66 w 66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7">
                  <a:moveTo>
                    <a:pt x="66" y="7"/>
                  </a:moveTo>
                  <a:cubicBezTo>
                    <a:pt x="66" y="5"/>
                    <a:pt x="63" y="3"/>
                    <a:pt x="61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4" y="3"/>
                    <a:pt x="33" y="2"/>
                    <a:pt x="33" y="0"/>
                  </a:cubicBezTo>
                  <a:cubicBezTo>
                    <a:pt x="33" y="2"/>
                    <a:pt x="31" y="3"/>
                    <a:pt x="29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0" y="5"/>
                    <a:pt x="0" y="7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9" name="Rectangle 25"/>
            <p:cNvSpPr>
              <a:spLocks noChangeArrowheads="1"/>
            </p:cNvSpPr>
            <p:nvPr/>
          </p:nvSpPr>
          <p:spPr bwMode="auto">
            <a:xfrm>
              <a:off x="2220" y="1776"/>
              <a:ext cx="9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Labor surplus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(unemployment)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680" name="Group 26"/>
          <p:cNvGrpSpPr>
            <a:grpSpLocks/>
          </p:cNvGrpSpPr>
          <p:nvPr/>
        </p:nvGrpSpPr>
        <p:grpSpPr bwMode="auto">
          <a:xfrm>
            <a:off x="3035301" y="2681289"/>
            <a:ext cx="4425950" cy="2962275"/>
            <a:chOff x="1421" y="1689"/>
            <a:chExt cx="2788" cy="1866"/>
          </a:xfrm>
        </p:grpSpPr>
        <p:sp>
          <p:nvSpPr>
            <p:cNvPr id="28696" name="Rectangle 27"/>
            <p:cNvSpPr>
              <a:spLocks noChangeArrowheads="1"/>
            </p:cNvSpPr>
            <p:nvPr/>
          </p:nvSpPr>
          <p:spPr bwMode="auto">
            <a:xfrm>
              <a:off x="3750" y="3225"/>
              <a:ext cx="45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Labor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7" name="Line 28"/>
            <p:cNvSpPr>
              <a:spLocks noChangeShapeType="1"/>
            </p:cNvSpPr>
            <p:nvPr/>
          </p:nvSpPr>
          <p:spPr bwMode="auto">
            <a:xfrm flipH="1" flipV="1">
              <a:off x="1421" y="1689"/>
              <a:ext cx="2286" cy="1722"/>
            </a:xfrm>
            <a:prstGeom prst="line">
              <a:avLst/>
            </a:prstGeom>
            <a:noFill/>
            <a:ln w="6508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824039" y="3389314"/>
            <a:ext cx="5346701" cy="523875"/>
            <a:chOff x="658" y="2135"/>
            <a:chExt cx="3368" cy="330"/>
          </a:xfrm>
        </p:grpSpPr>
        <p:sp>
          <p:nvSpPr>
            <p:cNvPr id="28694" name="Line 30"/>
            <p:cNvSpPr>
              <a:spLocks noChangeShapeType="1"/>
            </p:cNvSpPr>
            <p:nvPr/>
          </p:nvSpPr>
          <p:spPr bwMode="auto">
            <a:xfrm flipH="1">
              <a:off x="1287" y="2291"/>
              <a:ext cx="2739" cy="1"/>
            </a:xfrm>
            <a:prstGeom prst="line">
              <a:avLst/>
            </a:prstGeom>
            <a:noFill/>
            <a:ln w="65088">
              <a:solidFill>
                <a:srgbClr val="E17E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5" name="Rectangle 31"/>
            <p:cNvSpPr>
              <a:spLocks noChangeArrowheads="1"/>
            </p:cNvSpPr>
            <p:nvPr/>
          </p:nvSpPr>
          <p:spPr bwMode="auto">
            <a:xfrm>
              <a:off x="658" y="2135"/>
              <a:ext cx="55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Minimum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wage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821112" y="3571876"/>
            <a:ext cx="952500" cy="2747963"/>
            <a:chOff x="1916" y="2250"/>
            <a:chExt cx="600" cy="1731"/>
          </a:xfrm>
        </p:grpSpPr>
        <p:sp>
          <p:nvSpPr>
            <p:cNvPr id="28690" name="Rectangle 33"/>
            <p:cNvSpPr>
              <a:spLocks noChangeArrowheads="1"/>
            </p:cNvSpPr>
            <p:nvPr/>
          </p:nvSpPr>
          <p:spPr bwMode="auto">
            <a:xfrm>
              <a:off x="1916" y="3651"/>
              <a:ext cx="60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Quantity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demanded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691" name="Group 34"/>
            <p:cNvGrpSpPr>
              <a:grpSpLocks/>
            </p:cNvGrpSpPr>
            <p:nvPr/>
          </p:nvGrpSpPr>
          <p:grpSpPr bwMode="auto">
            <a:xfrm>
              <a:off x="2182" y="2250"/>
              <a:ext cx="82" cy="1323"/>
              <a:chOff x="2182" y="2250"/>
              <a:chExt cx="82" cy="1323"/>
            </a:xfrm>
          </p:grpSpPr>
          <p:sp>
            <p:nvSpPr>
              <p:cNvPr id="28692" name="Line 35"/>
              <p:cNvSpPr>
                <a:spLocks noChangeShapeType="1"/>
              </p:cNvSpPr>
              <p:nvPr/>
            </p:nvSpPr>
            <p:spPr bwMode="auto">
              <a:xfrm flipV="1">
                <a:off x="2223" y="2291"/>
                <a:ext cx="1" cy="128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693" name="Oval 36"/>
              <p:cNvSpPr>
                <a:spLocks noChangeArrowheads="1"/>
              </p:cNvSpPr>
              <p:nvPr/>
            </p:nvSpPr>
            <p:spPr bwMode="auto">
              <a:xfrm>
                <a:off x="2182" y="2250"/>
                <a:ext cx="82" cy="8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5402266" y="3571876"/>
            <a:ext cx="773113" cy="2747963"/>
            <a:chOff x="2912" y="2250"/>
            <a:chExt cx="487" cy="1731"/>
          </a:xfrm>
        </p:grpSpPr>
        <p:sp>
          <p:nvSpPr>
            <p:cNvPr id="28687" name="Line 38"/>
            <p:cNvSpPr>
              <a:spLocks noChangeShapeType="1"/>
            </p:cNvSpPr>
            <p:nvPr/>
          </p:nvSpPr>
          <p:spPr bwMode="auto">
            <a:xfrm flipV="1">
              <a:off x="3159" y="2291"/>
              <a:ext cx="1" cy="12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88" name="Oval 39"/>
            <p:cNvSpPr>
              <a:spLocks noChangeArrowheads="1"/>
            </p:cNvSpPr>
            <p:nvPr/>
          </p:nvSpPr>
          <p:spPr bwMode="auto">
            <a:xfrm>
              <a:off x="3118" y="2250"/>
              <a:ext cx="82" cy="8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89" name="Rectangle 40"/>
            <p:cNvSpPr>
              <a:spLocks noChangeArrowheads="1"/>
            </p:cNvSpPr>
            <p:nvPr/>
          </p:nvSpPr>
          <p:spPr bwMode="auto">
            <a:xfrm>
              <a:off x="2912" y="3651"/>
              <a:ext cx="48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Quantity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supplied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684" name="Freeform 41"/>
          <p:cNvSpPr>
            <a:spLocks/>
          </p:cNvSpPr>
          <p:nvPr/>
        </p:nvSpPr>
        <p:spPr bwMode="auto">
          <a:xfrm>
            <a:off x="2822575" y="1428751"/>
            <a:ext cx="5200650" cy="4264025"/>
          </a:xfrm>
          <a:custGeom>
            <a:avLst/>
            <a:gdLst>
              <a:gd name="T0" fmla="*/ 0 w 3276"/>
              <a:gd name="T1" fmla="*/ 0 h 2686"/>
              <a:gd name="T2" fmla="*/ 0 w 3276"/>
              <a:gd name="T3" fmla="*/ 2147483647 h 2686"/>
              <a:gd name="T4" fmla="*/ 2147483647 w 3276"/>
              <a:gd name="T5" fmla="*/ 2147483647 h 2686"/>
              <a:gd name="T6" fmla="*/ 0 60000 65536"/>
              <a:gd name="T7" fmla="*/ 0 60000 65536"/>
              <a:gd name="T8" fmla="*/ 0 60000 65536"/>
              <a:gd name="T9" fmla="*/ 0 w 3276"/>
              <a:gd name="T10" fmla="*/ 0 h 2686"/>
              <a:gd name="T11" fmla="*/ 3276 w 3276"/>
              <a:gd name="T12" fmla="*/ 2686 h 26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6" h="2686">
                <a:moveTo>
                  <a:pt x="0" y="0"/>
                </a:moveTo>
                <a:lnTo>
                  <a:pt x="0" y="2686"/>
                </a:lnTo>
                <a:lnTo>
                  <a:pt x="3276" y="2686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55117" y="1428751"/>
            <a:ext cx="334337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Consequences: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Teen employment falls between 1 and 3 percent for every 10% increase in the minimum wage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But the total income of minimum-wage workers rises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Some teenagers drop out of school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Opportunities for on-the-job training are reduced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Some beneficiaries are teens from middle-class families</a:t>
            </a:r>
          </a:p>
        </p:txBody>
      </p:sp>
      <p:sp>
        <p:nvSpPr>
          <p:cNvPr id="2868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" y="6402875"/>
            <a:ext cx="4572000" cy="3657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An alternative to the minimum wage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Wage subsidies</a:t>
            </a:r>
          </a:p>
          <a:p>
            <a:pPr lvl="1"/>
            <a:r>
              <a:rPr lang="en-US" altLang="en-US" dirty="0"/>
              <a:t>Example: the earned income tax credit</a:t>
            </a:r>
          </a:p>
          <a:p>
            <a:r>
              <a:rPr lang="en-US" altLang="en-US" dirty="0"/>
              <a:t>Though better, these subsidies are not perfect</a:t>
            </a:r>
          </a:p>
          <a:p>
            <a:pPr lvl="1"/>
            <a:r>
              <a:rPr lang="en-US" altLang="en-US" dirty="0"/>
              <a:t>They must be paid for by raising taxes, and taxes can have negative effects</a:t>
            </a:r>
          </a:p>
        </p:txBody>
      </p:sp>
      <p:sp>
        <p:nvSpPr>
          <p:cNvPr id="2970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Health Care—a price-control exception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 several advanced countries, such as Japan, the prices of pharmaceutical drugs and medical services are controlled by the government</a:t>
            </a:r>
          </a:p>
          <a:p>
            <a:pPr>
              <a:defRPr/>
            </a:pPr>
            <a:r>
              <a:rPr lang="en-US" dirty="0"/>
              <a:t>These governments have decided that the market for health care is somehow different and that the theory of price control discussed in this chapter is not applicable</a:t>
            </a:r>
          </a:p>
          <a:p>
            <a:pPr>
              <a:defRPr/>
            </a:pPr>
            <a:r>
              <a:rPr lang="en-US" dirty="0"/>
              <a:t>When a market is </a:t>
            </a:r>
            <a:r>
              <a:rPr lang="en-US" i="1" dirty="0"/>
              <a:t>not</a:t>
            </a:r>
            <a:r>
              <a:rPr lang="en-US" dirty="0"/>
              <a:t> perfectly competitive, price control may have </a:t>
            </a:r>
            <a:r>
              <a:rPr lang="en-US" i="1" dirty="0"/>
              <a:t>desirable</a:t>
            </a:r>
            <a:r>
              <a:rPr lang="en-US" dirty="0"/>
              <a:t> effects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Taxes and subsidies</a:t>
            </a:r>
          </a:p>
        </p:txBody>
      </p:sp>
      <p:sp>
        <p:nvSpPr>
          <p:cNvPr id="31747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TAXES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9515475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/>
              <a:t>Key Idea: </a:t>
            </a:r>
            <a:r>
              <a:rPr lang="en-US" dirty="0"/>
              <a:t>Governments impose taxes </a:t>
            </a:r>
          </a:p>
          <a:p>
            <a:pPr lvl="1" eaLnBrk="1" hangingPunct="1">
              <a:defRPr/>
            </a:pPr>
            <a:r>
              <a:rPr lang="en-US" dirty="0"/>
              <a:t>to raise revenue for public projects and </a:t>
            </a:r>
          </a:p>
          <a:p>
            <a:pPr lvl="1" eaLnBrk="1" hangingPunct="1">
              <a:defRPr/>
            </a:pPr>
            <a:r>
              <a:rPr lang="en-US" dirty="0"/>
              <a:t>to discourage certain activities that society considers harmful</a:t>
            </a:r>
          </a:p>
          <a:p>
            <a:pPr lvl="1" eaLnBrk="1" hangingPunct="1">
              <a:defRPr/>
            </a:pPr>
            <a:r>
              <a:rPr lang="en-US" dirty="0"/>
              <a:t>to make society less unfair</a:t>
            </a:r>
          </a:p>
          <a:p>
            <a:pPr eaLnBrk="1" hangingPunct="1">
              <a:defRPr/>
            </a:pPr>
            <a:r>
              <a:rPr lang="en-US" dirty="0"/>
              <a:t>“Taxes are the price we pay for a civilized society.” </a:t>
            </a:r>
          </a:p>
          <a:p>
            <a:pPr lvl="1" eaLnBrk="1" hangingPunct="1">
              <a:defRPr/>
            </a:pPr>
            <a:r>
              <a:rPr lang="en-US" dirty="0">
                <a:hlinkClick r:id="rId3"/>
              </a:rPr>
              <a:t>Oliver Wendell Holmes</a:t>
            </a:r>
            <a:r>
              <a:rPr lang="en-US" dirty="0"/>
              <a:t>, Jr., associate justice of the US Supreme Court</a:t>
            </a:r>
          </a:p>
        </p:txBody>
      </p:sp>
      <p:sp>
        <p:nvSpPr>
          <p:cNvPr id="3277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  <p:pic>
        <p:nvPicPr>
          <p:cNvPr id="32776" name="Picture 9" descr="http://blog.syracuse.com/shelflife/2007/08/holm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5" y="3363913"/>
            <a:ext cx="1990725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3600"/>
              <a:t>How Taxes Affect Market Outcomes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/>
              <a:t>Key Idea: </a:t>
            </a:r>
            <a:r>
              <a:rPr lang="en-US" altLang="en-US" dirty="0"/>
              <a:t>When a good is taxed, </a:t>
            </a:r>
          </a:p>
          <a:p>
            <a:pPr lvl="1" eaLnBrk="1" hangingPunct="1"/>
            <a:r>
              <a:rPr lang="en-US" altLang="en-US" dirty="0"/>
              <a:t>the quantity bought and sold is reduced</a:t>
            </a:r>
          </a:p>
          <a:p>
            <a:pPr lvl="1" eaLnBrk="1" hangingPunct="1"/>
            <a:r>
              <a:rPr lang="en-US" altLang="en-US" dirty="0"/>
              <a:t>buyers and sellers are both adversely affected</a:t>
            </a:r>
          </a:p>
          <a:p>
            <a:pPr lvl="1" eaLnBrk="1" hangingPunct="1"/>
            <a:r>
              <a:rPr lang="en-US" altLang="en-US" dirty="0"/>
              <a:t>the government earns revenue</a:t>
            </a:r>
          </a:p>
        </p:txBody>
      </p:sp>
      <p:sp>
        <p:nvSpPr>
          <p:cNvPr id="3379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Taxes and Prices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tax could be imposed on</a:t>
            </a:r>
          </a:p>
          <a:p>
            <a:pPr lvl="1" eaLnBrk="1" hangingPunct="1"/>
            <a:r>
              <a:rPr lang="en-US" altLang="en-US" dirty="0"/>
              <a:t>buyers, or</a:t>
            </a:r>
          </a:p>
          <a:p>
            <a:pPr lvl="1" eaLnBrk="1" hangingPunct="1"/>
            <a:r>
              <a:rPr lang="en-US" altLang="en-US" dirty="0"/>
              <a:t>sellers, or </a:t>
            </a:r>
          </a:p>
          <a:p>
            <a:pPr lvl="1" eaLnBrk="1" hangingPunct="1"/>
            <a:r>
              <a:rPr lang="en-US" altLang="en-US" dirty="0"/>
              <a:t>both</a:t>
            </a:r>
          </a:p>
          <a:p>
            <a:pPr eaLnBrk="1" hangingPunct="1"/>
            <a:r>
              <a:rPr lang="en-US" b="1" dirty="0"/>
              <a:t>Key Idea: </a:t>
            </a:r>
            <a:r>
              <a:rPr lang="en-US" altLang="en-US" dirty="0"/>
              <a:t>When there is a tax, the price that buyers pay is no longer the same as the price that sellers get</a:t>
            </a:r>
          </a:p>
        </p:txBody>
      </p:sp>
      <p:sp>
        <p:nvSpPr>
          <p:cNvPr id="3482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 </a:t>
            </a:r>
            <a:r>
              <a:rPr lang="en-US" i="1" dirty="0"/>
              <a:t>The Economy</a:t>
            </a:r>
            <a:r>
              <a:rPr lang="en-US" dirty="0"/>
              <a:t> by The CORE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 8: Supply and Demand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8.7: The effects of taxes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63126" y="6356350"/>
            <a:ext cx="167178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ELASTICITY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77FE0-4671-4792-BCF9-D00DA321AC4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1037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Taxes and Prices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Buyers pay tax $0.50 per ice cream cone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Suppose sellers, who don’t pay the tax, charge $2.00 per cone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Then the buyers pay $2.50 per cone, after paying the tax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price paid by the buyer = the price received by the seller + the tax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Sellers pay tax $0.50 per ice cream cone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Suppose buyers, who don’t pay the tax, pay $2.50 per cone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Then the sellers get $2.00 per cone, after paying the tax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price paid by the buyer = the price received by the seller + the tax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02876"/>
            <a:ext cx="4572000" cy="36576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SUPPLY, DEMAND, AND GOVERNMENT POLICIES</a:t>
            </a:r>
          </a:p>
        </p:txBody>
      </p:sp>
    </p:spTree>
    <p:extLst>
      <p:ext uri="{BB962C8B-B14F-4D97-AF65-F5344CB8AC3E}">
        <p14:creationId xmlns:p14="http://schemas.microsoft.com/office/powerpoint/2010/main" val="3793290943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Taxes and Prices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tax could be imposed on</a:t>
            </a:r>
          </a:p>
          <a:p>
            <a:pPr lvl="1" eaLnBrk="1" hangingPunct="1"/>
            <a:r>
              <a:rPr lang="en-US" altLang="en-US" dirty="0"/>
              <a:t>buyers, or</a:t>
            </a:r>
          </a:p>
          <a:p>
            <a:pPr lvl="1" eaLnBrk="1" hangingPunct="1"/>
            <a:r>
              <a:rPr lang="en-US" altLang="en-US" dirty="0"/>
              <a:t>sellers, or </a:t>
            </a:r>
          </a:p>
          <a:p>
            <a:pPr lvl="1" eaLnBrk="1" hangingPunct="1"/>
            <a:r>
              <a:rPr lang="en-US" altLang="en-US" dirty="0"/>
              <a:t>both</a:t>
            </a:r>
          </a:p>
          <a:p>
            <a:pPr eaLnBrk="1" hangingPunct="1"/>
            <a:r>
              <a:rPr lang="en-US" b="1" dirty="0"/>
              <a:t>Key Idea: </a:t>
            </a:r>
            <a:r>
              <a:rPr lang="en-US" altLang="en-US" dirty="0"/>
              <a:t>When there is a tax, the price that buyers pay is no longer the same as the price that sellers get</a:t>
            </a:r>
          </a:p>
          <a:p>
            <a:pPr eaLnBrk="1" hangingPunct="1"/>
            <a:r>
              <a:rPr lang="en-US" b="1" dirty="0"/>
              <a:t>Key Idea: </a:t>
            </a:r>
            <a:r>
              <a:rPr lang="en-US" altLang="en-US" b="1" dirty="0">
                <a:solidFill>
                  <a:srgbClr val="0070C0"/>
                </a:solidFill>
              </a:rPr>
              <a:t>The price paid by the buyer = the price received by the seller + the tax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482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  <p:cxnSp>
        <p:nvCxnSpPr>
          <p:cNvPr id="5" name="Straight Connector 2"/>
          <p:cNvCxnSpPr>
            <a:cxnSpLocks noChangeShapeType="1"/>
          </p:cNvCxnSpPr>
          <p:nvPr/>
        </p:nvCxnSpPr>
        <p:spPr bwMode="auto">
          <a:xfrm>
            <a:off x="9466263" y="1787526"/>
            <a:ext cx="0" cy="16922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9369425" y="3032125"/>
            <a:ext cx="190500" cy="192088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9367839" y="2117725"/>
            <a:ext cx="192087" cy="1905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010525" y="1866901"/>
            <a:ext cx="1276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Price paid by buyer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620001" y="2828926"/>
            <a:ext cx="1666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Price received by seller</a:t>
            </a:r>
          </a:p>
        </p:txBody>
      </p:sp>
      <p:sp>
        <p:nvSpPr>
          <p:cNvPr id="10" name="Right Brace 5"/>
          <p:cNvSpPr>
            <a:spLocks/>
          </p:cNvSpPr>
          <p:nvPr/>
        </p:nvSpPr>
        <p:spPr bwMode="auto">
          <a:xfrm>
            <a:off x="9677401" y="2209800"/>
            <a:ext cx="238125" cy="914400"/>
          </a:xfrm>
          <a:prstGeom prst="rightBrace">
            <a:avLst>
              <a:gd name="adj1" fmla="val 8338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9982201" y="2486025"/>
            <a:ext cx="61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Tax</a:t>
            </a:r>
          </a:p>
        </p:txBody>
      </p:sp>
    </p:spTree>
    <p:extLst>
      <p:ext uri="{BB962C8B-B14F-4D97-AF65-F5344CB8AC3E}">
        <p14:creationId xmlns:p14="http://schemas.microsoft.com/office/powerpoint/2010/main" val="3003400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Quantity Supplied = Quantity Demanded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 just saw that when there’s a tax, the price paid by buyers = the price received by sellers + the tax</a:t>
            </a:r>
          </a:p>
          <a:p>
            <a:endParaRPr lang="en-US" altLang="en-US" dirty="0"/>
          </a:p>
          <a:p>
            <a:r>
              <a:rPr lang="en-US" altLang="en-US" dirty="0"/>
              <a:t>Another condition that must also be satisfied is that:</a:t>
            </a:r>
          </a:p>
          <a:p>
            <a:endParaRPr lang="en-US" altLang="en-US" dirty="0"/>
          </a:p>
          <a:p>
            <a:r>
              <a:rPr lang="en-US" b="1" dirty="0"/>
              <a:t>Key Idea: </a:t>
            </a:r>
            <a:r>
              <a:rPr lang="en-US" altLang="en-US" b="1" dirty="0">
                <a:solidFill>
                  <a:srgbClr val="0070C0"/>
                </a:solidFill>
              </a:rPr>
              <a:t>In equilibrium, the quantity demanded at the price paid by buyers must be equal to the quantity supplied at the price received by sellers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60362" y="570572"/>
            <a:ext cx="8158919" cy="6092989"/>
            <a:chOff x="2727617" y="665163"/>
            <a:chExt cx="4145248" cy="3095626"/>
          </a:xfrm>
        </p:grpSpPr>
        <p:sp>
          <p:nvSpPr>
            <p:cNvPr id="4" name="AutoShape 59"/>
            <p:cNvSpPr>
              <a:spLocks noChangeShapeType="1"/>
            </p:cNvSpPr>
            <p:nvPr/>
          </p:nvSpPr>
          <p:spPr bwMode="auto">
            <a:xfrm flipV="1">
              <a:off x="3040639" y="755651"/>
              <a:ext cx="0" cy="2708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5" name="AutoShape 58"/>
            <p:cNvSpPr>
              <a:spLocks noChangeShapeType="1"/>
            </p:cNvSpPr>
            <p:nvPr/>
          </p:nvSpPr>
          <p:spPr bwMode="auto">
            <a:xfrm>
              <a:off x="3040639" y="3463925"/>
              <a:ext cx="35194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6" name="Text Box 57"/>
            <p:cNvSpPr txBox="1">
              <a:spLocks noChangeArrowheads="1"/>
            </p:cNvSpPr>
            <p:nvPr/>
          </p:nvSpPr>
          <p:spPr bwMode="auto">
            <a:xfrm>
              <a:off x="2727617" y="665163"/>
              <a:ext cx="311149" cy="20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Price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5952114" y="3425825"/>
              <a:ext cx="71913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Quantity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8" name="AutoShape 55"/>
            <p:cNvSpPr>
              <a:spLocks noChangeShapeType="1"/>
            </p:cNvSpPr>
            <p:nvPr/>
          </p:nvSpPr>
          <p:spPr bwMode="auto">
            <a:xfrm>
              <a:off x="3043815" y="952500"/>
              <a:ext cx="3197225" cy="2070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9" name="AutoShape 54"/>
            <p:cNvSpPr>
              <a:spLocks noChangeShapeType="1"/>
            </p:cNvSpPr>
            <p:nvPr/>
          </p:nvSpPr>
          <p:spPr bwMode="auto">
            <a:xfrm flipV="1">
              <a:off x="3035877" y="1704976"/>
              <a:ext cx="3205162" cy="10398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0" name="Text Box 53"/>
            <p:cNvSpPr txBox="1">
              <a:spLocks noChangeArrowheads="1"/>
            </p:cNvSpPr>
            <p:nvPr/>
          </p:nvSpPr>
          <p:spPr bwMode="auto">
            <a:xfrm>
              <a:off x="6158489" y="1489075"/>
              <a:ext cx="6350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Supply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6158490" y="2825750"/>
              <a:ext cx="7143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Demand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12" name="AutoShape 51"/>
            <p:cNvSpPr>
              <a:spLocks noChangeShapeType="1"/>
            </p:cNvSpPr>
            <p:nvPr/>
          </p:nvSpPr>
          <p:spPr bwMode="auto">
            <a:xfrm>
              <a:off x="3040639" y="32416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3" name="AutoShape 50"/>
            <p:cNvSpPr>
              <a:spLocks noChangeShapeType="1"/>
            </p:cNvSpPr>
            <p:nvPr/>
          </p:nvSpPr>
          <p:spPr bwMode="auto">
            <a:xfrm>
              <a:off x="3043814" y="30226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4" name="AutoShape 49"/>
            <p:cNvSpPr>
              <a:spLocks noChangeShapeType="1"/>
            </p:cNvSpPr>
            <p:nvPr/>
          </p:nvSpPr>
          <p:spPr bwMode="auto">
            <a:xfrm>
              <a:off x="3039052" y="280352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5" name="AutoShape 48"/>
            <p:cNvSpPr>
              <a:spLocks noChangeShapeType="1"/>
            </p:cNvSpPr>
            <p:nvPr/>
          </p:nvSpPr>
          <p:spPr bwMode="auto">
            <a:xfrm>
              <a:off x="3039052" y="25812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6" name="AutoShape 47"/>
            <p:cNvSpPr>
              <a:spLocks noChangeShapeType="1"/>
            </p:cNvSpPr>
            <p:nvPr/>
          </p:nvSpPr>
          <p:spPr bwMode="auto">
            <a:xfrm>
              <a:off x="3039052" y="2368118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7" name="AutoShape 46"/>
            <p:cNvSpPr>
              <a:spLocks noChangeShapeType="1"/>
            </p:cNvSpPr>
            <p:nvPr/>
          </p:nvSpPr>
          <p:spPr bwMode="auto">
            <a:xfrm>
              <a:off x="3039052" y="2135188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8" name="AutoShape 45"/>
            <p:cNvSpPr>
              <a:spLocks noChangeShapeType="1"/>
            </p:cNvSpPr>
            <p:nvPr/>
          </p:nvSpPr>
          <p:spPr bwMode="auto">
            <a:xfrm>
              <a:off x="3035877" y="19177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9" name="AutoShape 44"/>
            <p:cNvSpPr>
              <a:spLocks noChangeShapeType="1"/>
            </p:cNvSpPr>
            <p:nvPr/>
          </p:nvSpPr>
          <p:spPr bwMode="auto">
            <a:xfrm>
              <a:off x="3035877" y="17049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0" name="AutoShape 43"/>
            <p:cNvSpPr>
              <a:spLocks noChangeShapeType="1"/>
            </p:cNvSpPr>
            <p:nvPr/>
          </p:nvSpPr>
          <p:spPr bwMode="auto">
            <a:xfrm>
              <a:off x="3043814" y="148272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1" name="AutoShape 42"/>
            <p:cNvSpPr>
              <a:spLocks noChangeShapeType="1"/>
            </p:cNvSpPr>
            <p:nvPr/>
          </p:nvSpPr>
          <p:spPr bwMode="auto">
            <a:xfrm>
              <a:off x="3043814" y="1262063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2" name="AutoShape 41"/>
            <p:cNvSpPr>
              <a:spLocks noChangeShapeType="1"/>
            </p:cNvSpPr>
            <p:nvPr/>
          </p:nvSpPr>
          <p:spPr bwMode="auto">
            <a:xfrm>
              <a:off x="3043814" y="10414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3" name="AutoShape 40"/>
            <p:cNvSpPr>
              <a:spLocks noChangeShapeType="1"/>
            </p:cNvSpPr>
            <p:nvPr/>
          </p:nvSpPr>
          <p:spPr bwMode="auto">
            <a:xfrm flipV="1">
              <a:off x="32692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4" name="AutoShape 39"/>
            <p:cNvSpPr>
              <a:spLocks noChangeShapeType="1"/>
            </p:cNvSpPr>
            <p:nvPr/>
          </p:nvSpPr>
          <p:spPr bwMode="auto">
            <a:xfrm flipV="1">
              <a:off x="34978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5" name="AutoShape 38"/>
            <p:cNvSpPr>
              <a:spLocks noChangeShapeType="1"/>
            </p:cNvSpPr>
            <p:nvPr/>
          </p:nvSpPr>
          <p:spPr bwMode="auto">
            <a:xfrm flipV="1">
              <a:off x="37264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6" name="AutoShape 37"/>
            <p:cNvSpPr>
              <a:spLocks noChangeShapeType="1"/>
            </p:cNvSpPr>
            <p:nvPr/>
          </p:nvSpPr>
          <p:spPr bwMode="auto">
            <a:xfrm flipV="1">
              <a:off x="39550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7" name="AutoShape 36"/>
            <p:cNvSpPr>
              <a:spLocks noChangeShapeType="1"/>
            </p:cNvSpPr>
            <p:nvPr/>
          </p:nvSpPr>
          <p:spPr bwMode="auto">
            <a:xfrm flipV="1">
              <a:off x="41836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8" name="AutoShape 35"/>
            <p:cNvSpPr>
              <a:spLocks noChangeShapeType="1"/>
            </p:cNvSpPr>
            <p:nvPr/>
          </p:nvSpPr>
          <p:spPr bwMode="auto">
            <a:xfrm flipV="1">
              <a:off x="44122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9" name="AutoShape 34"/>
            <p:cNvSpPr>
              <a:spLocks noChangeShapeType="1"/>
            </p:cNvSpPr>
            <p:nvPr/>
          </p:nvSpPr>
          <p:spPr bwMode="auto">
            <a:xfrm flipV="1">
              <a:off x="46408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0" name="AutoShape 33"/>
            <p:cNvSpPr>
              <a:spLocks noChangeShapeType="1"/>
            </p:cNvSpPr>
            <p:nvPr/>
          </p:nvSpPr>
          <p:spPr bwMode="auto">
            <a:xfrm flipV="1">
              <a:off x="48694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1" name="AutoShape 32"/>
            <p:cNvSpPr>
              <a:spLocks noChangeShapeType="1"/>
            </p:cNvSpPr>
            <p:nvPr/>
          </p:nvSpPr>
          <p:spPr bwMode="auto">
            <a:xfrm flipV="1">
              <a:off x="50980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2" name="AutoShape 31"/>
            <p:cNvSpPr>
              <a:spLocks noChangeShapeType="1"/>
            </p:cNvSpPr>
            <p:nvPr/>
          </p:nvSpPr>
          <p:spPr bwMode="auto">
            <a:xfrm flipV="1">
              <a:off x="53266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3" name="AutoShape 30"/>
            <p:cNvSpPr>
              <a:spLocks noChangeShapeType="1"/>
            </p:cNvSpPr>
            <p:nvPr/>
          </p:nvSpPr>
          <p:spPr bwMode="auto">
            <a:xfrm flipV="1">
              <a:off x="55552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4" name="AutoShape 29"/>
            <p:cNvSpPr>
              <a:spLocks noChangeShapeType="1"/>
            </p:cNvSpPr>
            <p:nvPr/>
          </p:nvSpPr>
          <p:spPr bwMode="auto">
            <a:xfrm flipV="1">
              <a:off x="57838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5" name="AutoShape 28"/>
            <p:cNvSpPr>
              <a:spLocks noChangeShapeType="1"/>
            </p:cNvSpPr>
            <p:nvPr/>
          </p:nvSpPr>
          <p:spPr bwMode="auto">
            <a:xfrm flipV="1">
              <a:off x="60124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6" name="AutoShape 27"/>
            <p:cNvSpPr>
              <a:spLocks noChangeShapeType="1"/>
            </p:cNvSpPr>
            <p:nvPr/>
          </p:nvSpPr>
          <p:spPr bwMode="auto">
            <a:xfrm flipV="1">
              <a:off x="6241039" y="8159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7" name="Text Box 26"/>
            <p:cNvSpPr txBox="1">
              <a:spLocks noChangeArrowheads="1"/>
            </p:cNvSpPr>
            <p:nvPr/>
          </p:nvSpPr>
          <p:spPr bwMode="auto">
            <a:xfrm>
              <a:off x="2736566" y="2765719"/>
              <a:ext cx="241300" cy="1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736566" y="3192756"/>
              <a:ext cx="321103" cy="15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2744503" y="2987968"/>
              <a:ext cx="321103" cy="13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2744503" y="3415007"/>
              <a:ext cx="297291" cy="20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2736566" y="1881480"/>
              <a:ext cx="268287" cy="13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3.50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2736566" y="2308518"/>
              <a:ext cx="273051" cy="1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2.50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2744503" y="2089443"/>
              <a:ext cx="284162" cy="16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2744505" y="2530767"/>
              <a:ext cx="287768" cy="16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2.00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2736566" y="989306"/>
              <a:ext cx="268287" cy="16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2736566" y="1448093"/>
              <a:ext cx="268287" cy="187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2744503" y="1235369"/>
              <a:ext cx="344487" cy="14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2744503" y="1662405"/>
              <a:ext cx="335391" cy="13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2979885" y="3446464"/>
              <a:ext cx="15716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3162448" y="3446463"/>
              <a:ext cx="179386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3398984" y="3446463"/>
              <a:ext cx="165099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3627584" y="3446463"/>
              <a:ext cx="206374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>
              <a:off x="3864123" y="3446463"/>
              <a:ext cx="187324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4084784" y="3446463"/>
              <a:ext cx="195262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4321323" y="3446463"/>
              <a:ext cx="187322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60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4549920" y="3446463"/>
              <a:ext cx="163511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70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7" name="Text Box 6"/>
            <p:cNvSpPr txBox="1">
              <a:spLocks noChangeArrowheads="1"/>
            </p:cNvSpPr>
            <p:nvPr/>
          </p:nvSpPr>
          <p:spPr bwMode="auto">
            <a:xfrm>
              <a:off x="4786459" y="3446463"/>
              <a:ext cx="187326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80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5007123" y="3446463"/>
              <a:ext cx="204787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90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5205558" y="3446463"/>
              <a:ext cx="242888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60" name="Text Box 3"/>
            <p:cNvSpPr txBox="1">
              <a:spLocks noChangeArrowheads="1"/>
            </p:cNvSpPr>
            <p:nvPr/>
          </p:nvSpPr>
          <p:spPr bwMode="auto">
            <a:xfrm>
              <a:off x="5426223" y="3446463"/>
              <a:ext cx="250822" cy="17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110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61" name="Text Box 2"/>
            <p:cNvSpPr txBox="1">
              <a:spLocks noChangeArrowheads="1"/>
            </p:cNvSpPr>
            <p:nvPr/>
          </p:nvSpPr>
          <p:spPr bwMode="auto">
            <a:xfrm>
              <a:off x="5677047" y="3446463"/>
              <a:ext cx="220663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120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62" name="Oval 1"/>
            <p:cNvSpPr>
              <a:spLocks noChangeArrowheads="1"/>
            </p:cNvSpPr>
            <p:nvPr/>
          </p:nvSpPr>
          <p:spPr bwMode="auto">
            <a:xfrm>
              <a:off x="4845628" y="2117725"/>
              <a:ext cx="46037" cy="4603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</p:grpSp>
      <p:sp>
        <p:nvSpPr>
          <p:cNvPr id="63" name="Text Box 53"/>
          <p:cNvSpPr txBox="1">
            <a:spLocks noChangeArrowheads="1"/>
          </p:cNvSpPr>
          <p:nvPr/>
        </p:nvSpPr>
        <p:spPr bwMode="auto">
          <a:xfrm>
            <a:off x="4633817" y="3166402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en-US" sz="2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3048" y="1311103"/>
            <a:ext cx="331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Can you show the price-quantity outcome?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468308" y="2041570"/>
            <a:ext cx="331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Price = 3.00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Quantity = 80</a:t>
            </a:r>
          </a:p>
        </p:txBody>
      </p:sp>
    </p:spTree>
    <p:extLst>
      <p:ext uri="{BB962C8B-B14F-4D97-AF65-F5344CB8AC3E}">
        <p14:creationId xmlns:p14="http://schemas.microsoft.com/office/powerpoint/2010/main" val="2723085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60362" y="570572"/>
            <a:ext cx="8158919" cy="6092989"/>
            <a:chOff x="2727617" y="665163"/>
            <a:chExt cx="4145248" cy="3095626"/>
          </a:xfrm>
        </p:grpSpPr>
        <p:sp>
          <p:nvSpPr>
            <p:cNvPr id="4" name="AutoShape 59"/>
            <p:cNvSpPr>
              <a:spLocks noChangeShapeType="1"/>
            </p:cNvSpPr>
            <p:nvPr/>
          </p:nvSpPr>
          <p:spPr bwMode="auto">
            <a:xfrm flipV="1">
              <a:off x="3040639" y="755651"/>
              <a:ext cx="0" cy="2708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5" name="AutoShape 58"/>
            <p:cNvSpPr>
              <a:spLocks noChangeShapeType="1"/>
            </p:cNvSpPr>
            <p:nvPr/>
          </p:nvSpPr>
          <p:spPr bwMode="auto">
            <a:xfrm>
              <a:off x="3040639" y="3463925"/>
              <a:ext cx="35194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6" name="Text Box 57"/>
            <p:cNvSpPr txBox="1">
              <a:spLocks noChangeArrowheads="1"/>
            </p:cNvSpPr>
            <p:nvPr/>
          </p:nvSpPr>
          <p:spPr bwMode="auto">
            <a:xfrm>
              <a:off x="2727617" y="665163"/>
              <a:ext cx="311149" cy="20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Price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5952114" y="3425825"/>
              <a:ext cx="71913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Quantity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8" name="AutoShape 55"/>
            <p:cNvSpPr>
              <a:spLocks noChangeShapeType="1"/>
            </p:cNvSpPr>
            <p:nvPr/>
          </p:nvSpPr>
          <p:spPr bwMode="auto">
            <a:xfrm>
              <a:off x="3043815" y="952500"/>
              <a:ext cx="3197225" cy="2070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9" name="AutoShape 54"/>
            <p:cNvSpPr>
              <a:spLocks noChangeShapeType="1"/>
            </p:cNvSpPr>
            <p:nvPr/>
          </p:nvSpPr>
          <p:spPr bwMode="auto">
            <a:xfrm flipV="1">
              <a:off x="3035877" y="1704976"/>
              <a:ext cx="3205162" cy="10398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0" name="Text Box 53"/>
            <p:cNvSpPr txBox="1">
              <a:spLocks noChangeArrowheads="1"/>
            </p:cNvSpPr>
            <p:nvPr/>
          </p:nvSpPr>
          <p:spPr bwMode="auto">
            <a:xfrm>
              <a:off x="6158489" y="1489075"/>
              <a:ext cx="6350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Supply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6158490" y="2825750"/>
              <a:ext cx="7143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Demand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12" name="AutoShape 51"/>
            <p:cNvSpPr>
              <a:spLocks noChangeShapeType="1"/>
            </p:cNvSpPr>
            <p:nvPr/>
          </p:nvSpPr>
          <p:spPr bwMode="auto">
            <a:xfrm>
              <a:off x="3040639" y="32416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3" name="AutoShape 50"/>
            <p:cNvSpPr>
              <a:spLocks noChangeShapeType="1"/>
            </p:cNvSpPr>
            <p:nvPr/>
          </p:nvSpPr>
          <p:spPr bwMode="auto">
            <a:xfrm>
              <a:off x="3043814" y="30226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4" name="AutoShape 49"/>
            <p:cNvSpPr>
              <a:spLocks noChangeShapeType="1"/>
            </p:cNvSpPr>
            <p:nvPr/>
          </p:nvSpPr>
          <p:spPr bwMode="auto">
            <a:xfrm>
              <a:off x="3039052" y="280352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5" name="AutoShape 48"/>
            <p:cNvSpPr>
              <a:spLocks noChangeShapeType="1"/>
            </p:cNvSpPr>
            <p:nvPr/>
          </p:nvSpPr>
          <p:spPr bwMode="auto">
            <a:xfrm>
              <a:off x="3039052" y="25812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6" name="AutoShape 47"/>
            <p:cNvSpPr>
              <a:spLocks noChangeShapeType="1"/>
            </p:cNvSpPr>
            <p:nvPr/>
          </p:nvSpPr>
          <p:spPr bwMode="auto">
            <a:xfrm>
              <a:off x="3039052" y="2368118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7" name="AutoShape 46"/>
            <p:cNvSpPr>
              <a:spLocks noChangeShapeType="1"/>
            </p:cNvSpPr>
            <p:nvPr/>
          </p:nvSpPr>
          <p:spPr bwMode="auto">
            <a:xfrm>
              <a:off x="3039052" y="2135188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8" name="AutoShape 45"/>
            <p:cNvSpPr>
              <a:spLocks noChangeShapeType="1"/>
            </p:cNvSpPr>
            <p:nvPr/>
          </p:nvSpPr>
          <p:spPr bwMode="auto">
            <a:xfrm>
              <a:off x="3035877" y="19177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9" name="AutoShape 44"/>
            <p:cNvSpPr>
              <a:spLocks noChangeShapeType="1"/>
            </p:cNvSpPr>
            <p:nvPr/>
          </p:nvSpPr>
          <p:spPr bwMode="auto">
            <a:xfrm>
              <a:off x="3035877" y="17049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0" name="AutoShape 43"/>
            <p:cNvSpPr>
              <a:spLocks noChangeShapeType="1"/>
            </p:cNvSpPr>
            <p:nvPr/>
          </p:nvSpPr>
          <p:spPr bwMode="auto">
            <a:xfrm>
              <a:off x="3043814" y="148272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1" name="AutoShape 42"/>
            <p:cNvSpPr>
              <a:spLocks noChangeShapeType="1"/>
            </p:cNvSpPr>
            <p:nvPr/>
          </p:nvSpPr>
          <p:spPr bwMode="auto">
            <a:xfrm>
              <a:off x="3043814" y="1262063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2" name="AutoShape 41"/>
            <p:cNvSpPr>
              <a:spLocks noChangeShapeType="1"/>
            </p:cNvSpPr>
            <p:nvPr/>
          </p:nvSpPr>
          <p:spPr bwMode="auto">
            <a:xfrm>
              <a:off x="3043814" y="10414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3" name="AutoShape 40"/>
            <p:cNvSpPr>
              <a:spLocks noChangeShapeType="1"/>
            </p:cNvSpPr>
            <p:nvPr/>
          </p:nvSpPr>
          <p:spPr bwMode="auto">
            <a:xfrm flipV="1">
              <a:off x="32692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4" name="AutoShape 39"/>
            <p:cNvSpPr>
              <a:spLocks noChangeShapeType="1"/>
            </p:cNvSpPr>
            <p:nvPr/>
          </p:nvSpPr>
          <p:spPr bwMode="auto">
            <a:xfrm flipV="1">
              <a:off x="34978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5" name="AutoShape 38"/>
            <p:cNvSpPr>
              <a:spLocks noChangeShapeType="1"/>
            </p:cNvSpPr>
            <p:nvPr/>
          </p:nvSpPr>
          <p:spPr bwMode="auto">
            <a:xfrm flipV="1">
              <a:off x="37264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6" name="AutoShape 37"/>
            <p:cNvSpPr>
              <a:spLocks noChangeShapeType="1"/>
            </p:cNvSpPr>
            <p:nvPr/>
          </p:nvSpPr>
          <p:spPr bwMode="auto">
            <a:xfrm flipV="1">
              <a:off x="39550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7" name="AutoShape 36"/>
            <p:cNvSpPr>
              <a:spLocks noChangeShapeType="1"/>
            </p:cNvSpPr>
            <p:nvPr/>
          </p:nvSpPr>
          <p:spPr bwMode="auto">
            <a:xfrm flipV="1">
              <a:off x="41836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8" name="AutoShape 35"/>
            <p:cNvSpPr>
              <a:spLocks noChangeShapeType="1"/>
            </p:cNvSpPr>
            <p:nvPr/>
          </p:nvSpPr>
          <p:spPr bwMode="auto">
            <a:xfrm flipV="1">
              <a:off x="44122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9" name="AutoShape 34"/>
            <p:cNvSpPr>
              <a:spLocks noChangeShapeType="1"/>
            </p:cNvSpPr>
            <p:nvPr/>
          </p:nvSpPr>
          <p:spPr bwMode="auto">
            <a:xfrm flipV="1">
              <a:off x="46408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0" name="AutoShape 33"/>
            <p:cNvSpPr>
              <a:spLocks noChangeShapeType="1"/>
            </p:cNvSpPr>
            <p:nvPr/>
          </p:nvSpPr>
          <p:spPr bwMode="auto">
            <a:xfrm flipV="1">
              <a:off x="48694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1" name="AutoShape 32"/>
            <p:cNvSpPr>
              <a:spLocks noChangeShapeType="1"/>
            </p:cNvSpPr>
            <p:nvPr/>
          </p:nvSpPr>
          <p:spPr bwMode="auto">
            <a:xfrm flipV="1">
              <a:off x="50980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2" name="AutoShape 31"/>
            <p:cNvSpPr>
              <a:spLocks noChangeShapeType="1"/>
            </p:cNvSpPr>
            <p:nvPr/>
          </p:nvSpPr>
          <p:spPr bwMode="auto">
            <a:xfrm flipV="1">
              <a:off x="53266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3" name="AutoShape 30"/>
            <p:cNvSpPr>
              <a:spLocks noChangeShapeType="1"/>
            </p:cNvSpPr>
            <p:nvPr/>
          </p:nvSpPr>
          <p:spPr bwMode="auto">
            <a:xfrm flipV="1">
              <a:off x="55552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4" name="AutoShape 29"/>
            <p:cNvSpPr>
              <a:spLocks noChangeShapeType="1"/>
            </p:cNvSpPr>
            <p:nvPr/>
          </p:nvSpPr>
          <p:spPr bwMode="auto">
            <a:xfrm flipV="1">
              <a:off x="57838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5" name="AutoShape 28"/>
            <p:cNvSpPr>
              <a:spLocks noChangeShapeType="1"/>
            </p:cNvSpPr>
            <p:nvPr/>
          </p:nvSpPr>
          <p:spPr bwMode="auto">
            <a:xfrm flipV="1">
              <a:off x="60124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6" name="AutoShape 27"/>
            <p:cNvSpPr>
              <a:spLocks noChangeShapeType="1"/>
            </p:cNvSpPr>
            <p:nvPr/>
          </p:nvSpPr>
          <p:spPr bwMode="auto">
            <a:xfrm flipV="1">
              <a:off x="6241039" y="8159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7" name="Text Box 26"/>
            <p:cNvSpPr txBox="1">
              <a:spLocks noChangeArrowheads="1"/>
            </p:cNvSpPr>
            <p:nvPr/>
          </p:nvSpPr>
          <p:spPr bwMode="auto">
            <a:xfrm>
              <a:off x="2736566" y="2765719"/>
              <a:ext cx="241300" cy="1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736566" y="3192756"/>
              <a:ext cx="321103" cy="15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2744503" y="2987968"/>
              <a:ext cx="321103" cy="13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2744503" y="3415007"/>
              <a:ext cx="297291" cy="20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2736566" y="1881480"/>
              <a:ext cx="268287" cy="13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3.50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2736566" y="2308518"/>
              <a:ext cx="273051" cy="1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2.50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2744503" y="2089443"/>
              <a:ext cx="284162" cy="16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3.00</a:t>
              </a: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2744505" y="2530767"/>
              <a:ext cx="287768" cy="16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2.00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2736566" y="989306"/>
              <a:ext cx="268287" cy="16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2736566" y="1448093"/>
              <a:ext cx="268287" cy="187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2744503" y="1235369"/>
              <a:ext cx="344487" cy="14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2744503" y="1662405"/>
              <a:ext cx="335391" cy="13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2979885" y="3446464"/>
              <a:ext cx="15716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3162448" y="3446463"/>
              <a:ext cx="179386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3398984" y="3446463"/>
              <a:ext cx="165099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3627584" y="3446463"/>
              <a:ext cx="206374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>
              <a:off x="3864123" y="3446463"/>
              <a:ext cx="187324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4084784" y="3446463"/>
              <a:ext cx="195262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4321323" y="3446463"/>
              <a:ext cx="187322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60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4549920" y="3446463"/>
              <a:ext cx="163511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70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7" name="Text Box 6"/>
            <p:cNvSpPr txBox="1">
              <a:spLocks noChangeArrowheads="1"/>
            </p:cNvSpPr>
            <p:nvPr/>
          </p:nvSpPr>
          <p:spPr bwMode="auto">
            <a:xfrm>
              <a:off x="4786459" y="3446464"/>
              <a:ext cx="187324" cy="159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80</a:t>
              </a: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5007123" y="3446463"/>
              <a:ext cx="204787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90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5205558" y="3446463"/>
              <a:ext cx="242888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60" name="Text Box 3"/>
            <p:cNvSpPr txBox="1">
              <a:spLocks noChangeArrowheads="1"/>
            </p:cNvSpPr>
            <p:nvPr/>
          </p:nvSpPr>
          <p:spPr bwMode="auto">
            <a:xfrm>
              <a:off x="5426223" y="3446463"/>
              <a:ext cx="250822" cy="17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110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61" name="Text Box 2"/>
            <p:cNvSpPr txBox="1">
              <a:spLocks noChangeArrowheads="1"/>
            </p:cNvSpPr>
            <p:nvPr/>
          </p:nvSpPr>
          <p:spPr bwMode="auto">
            <a:xfrm>
              <a:off x="5677047" y="3446463"/>
              <a:ext cx="220663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120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62" name="Oval 1"/>
            <p:cNvSpPr>
              <a:spLocks noChangeArrowheads="1"/>
            </p:cNvSpPr>
            <p:nvPr/>
          </p:nvSpPr>
          <p:spPr bwMode="auto">
            <a:xfrm>
              <a:off x="4845628" y="2117725"/>
              <a:ext cx="46037" cy="4603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</p:grpSp>
      <p:sp>
        <p:nvSpPr>
          <p:cNvPr id="63" name="Text Box 53"/>
          <p:cNvSpPr txBox="1">
            <a:spLocks noChangeArrowheads="1"/>
          </p:cNvSpPr>
          <p:nvPr/>
        </p:nvSpPr>
        <p:spPr bwMode="auto">
          <a:xfrm>
            <a:off x="4633817" y="3166402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en-US" sz="2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3048" y="1311103"/>
            <a:ext cx="3319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Now suppose that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buyers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must pay a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of $1.50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 ice cream cone.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468308" y="3376379"/>
            <a:ext cx="3608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Can you show the price-quantity outcome after this tax?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(Tax-included) Price buyers pay = ??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Price sellers get = ??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Quantity = ??</a:t>
            </a:r>
          </a:p>
        </p:txBody>
      </p:sp>
    </p:spTree>
    <p:extLst>
      <p:ext uri="{BB962C8B-B14F-4D97-AF65-F5344CB8AC3E}">
        <p14:creationId xmlns:p14="http://schemas.microsoft.com/office/powerpoint/2010/main" val="1401007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60362" y="570572"/>
            <a:ext cx="8158919" cy="6092989"/>
            <a:chOff x="2727617" y="665163"/>
            <a:chExt cx="4145248" cy="3095626"/>
          </a:xfrm>
        </p:grpSpPr>
        <p:sp>
          <p:nvSpPr>
            <p:cNvPr id="4" name="AutoShape 59"/>
            <p:cNvSpPr>
              <a:spLocks noChangeShapeType="1"/>
            </p:cNvSpPr>
            <p:nvPr/>
          </p:nvSpPr>
          <p:spPr bwMode="auto">
            <a:xfrm flipV="1">
              <a:off x="3040639" y="755651"/>
              <a:ext cx="0" cy="2708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5" name="AutoShape 58"/>
            <p:cNvSpPr>
              <a:spLocks noChangeShapeType="1"/>
            </p:cNvSpPr>
            <p:nvPr/>
          </p:nvSpPr>
          <p:spPr bwMode="auto">
            <a:xfrm>
              <a:off x="3040639" y="3463925"/>
              <a:ext cx="35194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6" name="Text Box 57"/>
            <p:cNvSpPr txBox="1">
              <a:spLocks noChangeArrowheads="1"/>
            </p:cNvSpPr>
            <p:nvPr/>
          </p:nvSpPr>
          <p:spPr bwMode="auto">
            <a:xfrm>
              <a:off x="2727617" y="665163"/>
              <a:ext cx="311149" cy="20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Price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5952114" y="3425825"/>
              <a:ext cx="71913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Quantity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8" name="AutoShape 55"/>
            <p:cNvSpPr>
              <a:spLocks noChangeShapeType="1"/>
            </p:cNvSpPr>
            <p:nvPr/>
          </p:nvSpPr>
          <p:spPr bwMode="auto">
            <a:xfrm>
              <a:off x="3043815" y="952500"/>
              <a:ext cx="3197225" cy="2070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9" name="AutoShape 54"/>
            <p:cNvSpPr>
              <a:spLocks noChangeShapeType="1"/>
            </p:cNvSpPr>
            <p:nvPr/>
          </p:nvSpPr>
          <p:spPr bwMode="auto">
            <a:xfrm flipV="1">
              <a:off x="3035877" y="1704976"/>
              <a:ext cx="3205162" cy="10398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0" name="Text Box 53"/>
            <p:cNvSpPr txBox="1">
              <a:spLocks noChangeArrowheads="1"/>
            </p:cNvSpPr>
            <p:nvPr/>
          </p:nvSpPr>
          <p:spPr bwMode="auto">
            <a:xfrm>
              <a:off x="6158489" y="1489075"/>
              <a:ext cx="6350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Supply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6158490" y="2825750"/>
              <a:ext cx="7143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Demand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12" name="AutoShape 51"/>
            <p:cNvSpPr>
              <a:spLocks noChangeShapeType="1"/>
            </p:cNvSpPr>
            <p:nvPr/>
          </p:nvSpPr>
          <p:spPr bwMode="auto">
            <a:xfrm>
              <a:off x="3040639" y="32416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3" name="AutoShape 50"/>
            <p:cNvSpPr>
              <a:spLocks noChangeShapeType="1"/>
            </p:cNvSpPr>
            <p:nvPr/>
          </p:nvSpPr>
          <p:spPr bwMode="auto">
            <a:xfrm>
              <a:off x="3043814" y="30226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4" name="AutoShape 49"/>
            <p:cNvSpPr>
              <a:spLocks noChangeShapeType="1"/>
            </p:cNvSpPr>
            <p:nvPr/>
          </p:nvSpPr>
          <p:spPr bwMode="auto">
            <a:xfrm>
              <a:off x="3039052" y="280352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5" name="AutoShape 48"/>
            <p:cNvSpPr>
              <a:spLocks noChangeShapeType="1"/>
            </p:cNvSpPr>
            <p:nvPr/>
          </p:nvSpPr>
          <p:spPr bwMode="auto">
            <a:xfrm>
              <a:off x="3039052" y="25812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6" name="AutoShape 47"/>
            <p:cNvSpPr>
              <a:spLocks noChangeShapeType="1"/>
            </p:cNvSpPr>
            <p:nvPr/>
          </p:nvSpPr>
          <p:spPr bwMode="auto">
            <a:xfrm>
              <a:off x="3039052" y="2368118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7" name="AutoShape 46"/>
            <p:cNvSpPr>
              <a:spLocks noChangeShapeType="1"/>
            </p:cNvSpPr>
            <p:nvPr/>
          </p:nvSpPr>
          <p:spPr bwMode="auto">
            <a:xfrm>
              <a:off x="3039052" y="2135188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8" name="AutoShape 45"/>
            <p:cNvSpPr>
              <a:spLocks noChangeShapeType="1"/>
            </p:cNvSpPr>
            <p:nvPr/>
          </p:nvSpPr>
          <p:spPr bwMode="auto">
            <a:xfrm>
              <a:off x="3035877" y="19177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9" name="AutoShape 44"/>
            <p:cNvSpPr>
              <a:spLocks noChangeShapeType="1"/>
            </p:cNvSpPr>
            <p:nvPr/>
          </p:nvSpPr>
          <p:spPr bwMode="auto">
            <a:xfrm>
              <a:off x="3035877" y="17049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0" name="AutoShape 43"/>
            <p:cNvSpPr>
              <a:spLocks noChangeShapeType="1"/>
            </p:cNvSpPr>
            <p:nvPr/>
          </p:nvSpPr>
          <p:spPr bwMode="auto">
            <a:xfrm>
              <a:off x="3043814" y="148272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1" name="AutoShape 42"/>
            <p:cNvSpPr>
              <a:spLocks noChangeShapeType="1"/>
            </p:cNvSpPr>
            <p:nvPr/>
          </p:nvSpPr>
          <p:spPr bwMode="auto">
            <a:xfrm>
              <a:off x="3043814" y="1262063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2" name="AutoShape 41"/>
            <p:cNvSpPr>
              <a:spLocks noChangeShapeType="1"/>
            </p:cNvSpPr>
            <p:nvPr/>
          </p:nvSpPr>
          <p:spPr bwMode="auto">
            <a:xfrm>
              <a:off x="3043814" y="10414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3" name="AutoShape 40"/>
            <p:cNvSpPr>
              <a:spLocks noChangeShapeType="1"/>
            </p:cNvSpPr>
            <p:nvPr/>
          </p:nvSpPr>
          <p:spPr bwMode="auto">
            <a:xfrm flipV="1">
              <a:off x="32692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4" name="AutoShape 39"/>
            <p:cNvSpPr>
              <a:spLocks noChangeShapeType="1"/>
            </p:cNvSpPr>
            <p:nvPr/>
          </p:nvSpPr>
          <p:spPr bwMode="auto">
            <a:xfrm flipV="1">
              <a:off x="34978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5" name="AutoShape 38"/>
            <p:cNvSpPr>
              <a:spLocks noChangeShapeType="1"/>
            </p:cNvSpPr>
            <p:nvPr/>
          </p:nvSpPr>
          <p:spPr bwMode="auto">
            <a:xfrm flipV="1">
              <a:off x="37264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6" name="AutoShape 37"/>
            <p:cNvSpPr>
              <a:spLocks noChangeShapeType="1"/>
            </p:cNvSpPr>
            <p:nvPr/>
          </p:nvSpPr>
          <p:spPr bwMode="auto">
            <a:xfrm flipV="1">
              <a:off x="39550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7" name="AutoShape 36"/>
            <p:cNvSpPr>
              <a:spLocks noChangeShapeType="1"/>
            </p:cNvSpPr>
            <p:nvPr/>
          </p:nvSpPr>
          <p:spPr bwMode="auto">
            <a:xfrm flipV="1">
              <a:off x="41836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8" name="AutoShape 35"/>
            <p:cNvSpPr>
              <a:spLocks noChangeShapeType="1"/>
            </p:cNvSpPr>
            <p:nvPr/>
          </p:nvSpPr>
          <p:spPr bwMode="auto">
            <a:xfrm flipV="1">
              <a:off x="44122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9" name="AutoShape 34"/>
            <p:cNvSpPr>
              <a:spLocks noChangeShapeType="1"/>
            </p:cNvSpPr>
            <p:nvPr/>
          </p:nvSpPr>
          <p:spPr bwMode="auto">
            <a:xfrm flipV="1">
              <a:off x="46408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0" name="AutoShape 33"/>
            <p:cNvSpPr>
              <a:spLocks noChangeShapeType="1"/>
            </p:cNvSpPr>
            <p:nvPr/>
          </p:nvSpPr>
          <p:spPr bwMode="auto">
            <a:xfrm flipV="1">
              <a:off x="48694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1" name="AutoShape 32"/>
            <p:cNvSpPr>
              <a:spLocks noChangeShapeType="1"/>
            </p:cNvSpPr>
            <p:nvPr/>
          </p:nvSpPr>
          <p:spPr bwMode="auto">
            <a:xfrm flipV="1">
              <a:off x="50980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2" name="AutoShape 31"/>
            <p:cNvSpPr>
              <a:spLocks noChangeShapeType="1"/>
            </p:cNvSpPr>
            <p:nvPr/>
          </p:nvSpPr>
          <p:spPr bwMode="auto">
            <a:xfrm flipV="1">
              <a:off x="53266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3" name="AutoShape 30"/>
            <p:cNvSpPr>
              <a:spLocks noChangeShapeType="1"/>
            </p:cNvSpPr>
            <p:nvPr/>
          </p:nvSpPr>
          <p:spPr bwMode="auto">
            <a:xfrm flipV="1">
              <a:off x="55552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4" name="AutoShape 29"/>
            <p:cNvSpPr>
              <a:spLocks noChangeShapeType="1"/>
            </p:cNvSpPr>
            <p:nvPr/>
          </p:nvSpPr>
          <p:spPr bwMode="auto">
            <a:xfrm flipV="1">
              <a:off x="57838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5" name="AutoShape 28"/>
            <p:cNvSpPr>
              <a:spLocks noChangeShapeType="1"/>
            </p:cNvSpPr>
            <p:nvPr/>
          </p:nvSpPr>
          <p:spPr bwMode="auto">
            <a:xfrm flipV="1">
              <a:off x="60124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6" name="AutoShape 27"/>
            <p:cNvSpPr>
              <a:spLocks noChangeShapeType="1"/>
            </p:cNvSpPr>
            <p:nvPr/>
          </p:nvSpPr>
          <p:spPr bwMode="auto">
            <a:xfrm flipV="1">
              <a:off x="6241039" y="8159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7" name="Text Box 26"/>
            <p:cNvSpPr txBox="1">
              <a:spLocks noChangeArrowheads="1"/>
            </p:cNvSpPr>
            <p:nvPr/>
          </p:nvSpPr>
          <p:spPr bwMode="auto">
            <a:xfrm>
              <a:off x="2736566" y="2765719"/>
              <a:ext cx="241300" cy="1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736566" y="3192756"/>
              <a:ext cx="321103" cy="15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2744503" y="2987968"/>
              <a:ext cx="321103" cy="13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2744503" y="3415007"/>
              <a:ext cx="297291" cy="20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2736566" y="1881480"/>
              <a:ext cx="268287" cy="13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3.50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2736566" y="2308518"/>
              <a:ext cx="273051" cy="1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2.50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2744503" y="2089443"/>
              <a:ext cx="284162" cy="16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3.00</a:t>
              </a: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2744505" y="2530767"/>
              <a:ext cx="287768" cy="16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2.00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2736566" y="989306"/>
              <a:ext cx="268287" cy="16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2736566" y="1448093"/>
              <a:ext cx="268287" cy="187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2744503" y="1235369"/>
              <a:ext cx="344487" cy="14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2744503" y="1662405"/>
              <a:ext cx="335391" cy="13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2979885" y="3446464"/>
              <a:ext cx="15716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3162448" y="3446463"/>
              <a:ext cx="179386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3398984" y="3446463"/>
              <a:ext cx="165099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3627584" y="3446463"/>
              <a:ext cx="206374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>
              <a:off x="3864123" y="3446463"/>
              <a:ext cx="187324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4084784" y="3446463"/>
              <a:ext cx="20637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50</a:t>
              </a:r>
              <a:endParaRPr 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4321323" y="3446463"/>
              <a:ext cx="187322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60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4549920" y="3446463"/>
              <a:ext cx="163511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70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7" name="Text Box 6"/>
            <p:cNvSpPr txBox="1">
              <a:spLocks noChangeArrowheads="1"/>
            </p:cNvSpPr>
            <p:nvPr/>
          </p:nvSpPr>
          <p:spPr bwMode="auto">
            <a:xfrm>
              <a:off x="4786459" y="3446464"/>
              <a:ext cx="187324" cy="159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80</a:t>
              </a: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5007123" y="3446463"/>
              <a:ext cx="204787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90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5205558" y="3446463"/>
              <a:ext cx="242888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60" name="Text Box 3"/>
            <p:cNvSpPr txBox="1">
              <a:spLocks noChangeArrowheads="1"/>
            </p:cNvSpPr>
            <p:nvPr/>
          </p:nvSpPr>
          <p:spPr bwMode="auto">
            <a:xfrm>
              <a:off x="5426223" y="3446463"/>
              <a:ext cx="250822" cy="17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110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61" name="Text Box 2"/>
            <p:cNvSpPr txBox="1">
              <a:spLocks noChangeArrowheads="1"/>
            </p:cNvSpPr>
            <p:nvPr/>
          </p:nvSpPr>
          <p:spPr bwMode="auto">
            <a:xfrm>
              <a:off x="5677047" y="3446463"/>
              <a:ext cx="220663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120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62" name="Oval 1"/>
            <p:cNvSpPr>
              <a:spLocks noChangeArrowheads="1"/>
            </p:cNvSpPr>
            <p:nvPr/>
          </p:nvSpPr>
          <p:spPr bwMode="auto">
            <a:xfrm>
              <a:off x="4845628" y="2117725"/>
              <a:ext cx="46037" cy="4603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</p:grpSp>
      <p:sp>
        <p:nvSpPr>
          <p:cNvPr id="63" name="Text Box 53"/>
          <p:cNvSpPr txBox="1">
            <a:spLocks noChangeArrowheads="1"/>
          </p:cNvSpPr>
          <p:nvPr/>
        </p:nvSpPr>
        <p:spPr bwMode="auto">
          <a:xfrm>
            <a:off x="4633817" y="3166402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en-US" sz="2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3048" y="1311103"/>
            <a:ext cx="3319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Suppose that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buyers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must pay a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of $1.50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 ice cream cone. </a:t>
            </a:r>
          </a:p>
          <a:p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quantity demanded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after the tax must equal the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quantity supplied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after the tax. What is this after-tax equilibrium quantity?</a:t>
            </a:r>
          </a:p>
        </p:txBody>
      </p:sp>
      <p:sp>
        <p:nvSpPr>
          <p:cNvPr id="65" name="Text Box 57"/>
          <p:cNvSpPr txBox="1">
            <a:spLocks noChangeArrowheads="1"/>
          </p:cNvSpPr>
          <p:nvPr/>
        </p:nvSpPr>
        <p:spPr bwMode="auto">
          <a:xfrm>
            <a:off x="2429338" y="6331387"/>
            <a:ext cx="1778849" cy="4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Post-tax equilibrium quantity demanded and quantity supplied</a:t>
            </a:r>
            <a:endParaRPr 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3316594" y="2610951"/>
            <a:ext cx="0" cy="1280160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088282" y="2803701"/>
            <a:ext cx="107399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= $1.50 per cup</a:t>
            </a:r>
          </a:p>
        </p:txBody>
      </p:sp>
      <p:sp>
        <p:nvSpPr>
          <p:cNvPr id="68" name="Text Box 53"/>
          <p:cNvSpPr txBox="1">
            <a:spLocks noChangeArrowheads="1"/>
          </p:cNvSpPr>
          <p:nvPr/>
        </p:nvSpPr>
        <p:spPr bwMode="auto">
          <a:xfrm>
            <a:off x="3325279" y="2330831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endParaRPr lang="en-US" sz="2400" b="1" i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69" name="Text Box 53"/>
          <p:cNvSpPr txBox="1">
            <a:spLocks noChangeArrowheads="1"/>
          </p:cNvSpPr>
          <p:nvPr/>
        </p:nvSpPr>
        <p:spPr bwMode="auto">
          <a:xfrm>
            <a:off x="3330536" y="3923149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lang="en-US" sz="2400" b="1" i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463048" y="3858461"/>
            <a:ext cx="3394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1: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quantity at which the height of Demand exceeds the height of Supply by the size of the tax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($1.50).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This is 50, and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the after-tax equilibrium quantity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91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 animBg="1"/>
      <p:bldP spid="68" grpId="0"/>
      <p:bldP spid="6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60362" y="570572"/>
            <a:ext cx="8158919" cy="6092989"/>
            <a:chOff x="2727617" y="665163"/>
            <a:chExt cx="4145248" cy="3095626"/>
          </a:xfrm>
        </p:grpSpPr>
        <p:sp>
          <p:nvSpPr>
            <p:cNvPr id="4" name="AutoShape 59"/>
            <p:cNvSpPr>
              <a:spLocks noChangeShapeType="1"/>
            </p:cNvSpPr>
            <p:nvPr/>
          </p:nvSpPr>
          <p:spPr bwMode="auto">
            <a:xfrm flipV="1">
              <a:off x="3040639" y="755651"/>
              <a:ext cx="0" cy="2708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5" name="AutoShape 58"/>
            <p:cNvSpPr>
              <a:spLocks noChangeShapeType="1"/>
            </p:cNvSpPr>
            <p:nvPr/>
          </p:nvSpPr>
          <p:spPr bwMode="auto">
            <a:xfrm>
              <a:off x="3040639" y="3463925"/>
              <a:ext cx="35194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6" name="Text Box 57"/>
            <p:cNvSpPr txBox="1">
              <a:spLocks noChangeArrowheads="1"/>
            </p:cNvSpPr>
            <p:nvPr/>
          </p:nvSpPr>
          <p:spPr bwMode="auto">
            <a:xfrm>
              <a:off x="2727617" y="665163"/>
              <a:ext cx="311149" cy="20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Price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5952114" y="3425825"/>
              <a:ext cx="71913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Quantity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8" name="AutoShape 55"/>
            <p:cNvSpPr>
              <a:spLocks noChangeShapeType="1"/>
            </p:cNvSpPr>
            <p:nvPr/>
          </p:nvSpPr>
          <p:spPr bwMode="auto">
            <a:xfrm>
              <a:off x="3043815" y="952500"/>
              <a:ext cx="3197225" cy="2070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9" name="AutoShape 54"/>
            <p:cNvSpPr>
              <a:spLocks noChangeShapeType="1"/>
            </p:cNvSpPr>
            <p:nvPr/>
          </p:nvSpPr>
          <p:spPr bwMode="auto">
            <a:xfrm flipV="1">
              <a:off x="3035877" y="1704976"/>
              <a:ext cx="3205162" cy="10398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0" name="Text Box 53"/>
            <p:cNvSpPr txBox="1">
              <a:spLocks noChangeArrowheads="1"/>
            </p:cNvSpPr>
            <p:nvPr/>
          </p:nvSpPr>
          <p:spPr bwMode="auto">
            <a:xfrm>
              <a:off x="6158489" y="1489075"/>
              <a:ext cx="6350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Supply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6158490" y="2825750"/>
              <a:ext cx="7143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Demand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12" name="AutoShape 51"/>
            <p:cNvSpPr>
              <a:spLocks noChangeShapeType="1"/>
            </p:cNvSpPr>
            <p:nvPr/>
          </p:nvSpPr>
          <p:spPr bwMode="auto">
            <a:xfrm>
              <a:off x="3040639" y="32416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3" name="AutoShape 50"/>
            <p:cNvSpPr>
              <a:spLocks noChangeShapeType="1"/>
            </p:cNvSpPr>
            <p:nvPr/>
          </p:nvSpPr>
          <p:spPr bwMode="auto">
            <a:xfrm>
              <a:off x="3043814" y="30226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4" name="AutoShape 49"/>
            <p:cNvSpPr>
              <a:spLocks noChangeShapeType="1"/>
            </p:cNvSpPr>
            <p:nvPr/>
          </p:nvSpPr>
          <p:spPr bwMode="auto">
            <a:xfrm>
              <a:off x="3039052" y="280352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5" name="AutoShape 48"/>
            <p:cNvSpPr>
              <a:spLocks noChangeShapeType="1"/>
            </p:cNvSpPr>
            <p:nvPr/>
          </p:nvSpPr>
          <p:spPr bwMode="auto">
            <a:xfrm>
              <a:off x="3039052" y="25812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6" name="AutoShape 47"/>
            <p:cNvSpPr>
              <a:spLocks noChangeShapeType="1"/>
            </p:cNvSpPr>
            <p:nvPr/>
          </p:nvSpPr>
          <p:spPr bwMode="auto">
            <a:xfrm>
              <a:off x="3039052" y="2368118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7" name="AutoShape 46"/>
            <p:cNvSpPr>
              <a:spLocks noChangeShapeType="1"/>
            </p:cNvSpPr>
            <p:nvPr/>
          </p:nvSpPr>
          <p:spPr bwMode="auto">
            <a:xfrm>
              <a:off x="3039052" y="2135188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8" name="AutoShape 45"/>
            <p:cNvSpPr>
              <a:spLocks noChangeShapeType="1"/>
            </p:cNvSpPr>
            <p:nvPr/>
          </p:nvSpPr>
          <p:spPr bwMode="auto">
            <a:xfrm>
              <a:off x="3035877" y="19177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9" name="AutoShape 44"/>
            <p:cNvSpPr>
              <a:spLocks noChangeShapeType="1"/>
            </p:cNvSpPr>
            <p:nvPr/>
          </p:nvSpPr>
          <p:spPr bwMode="auto">
            <a:xfrm>
              <a:off x="3035877" y="17049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0" name="AutoShape 43"/>
            <p:cNvSpPr>
              <a:spLocks noChangeShapeType="1"/>
            </p:cNvSpPr>
            <p:nvPr/>
          </p:nvSpPr>
          <p:spPr bwMode="auto">
            <a:xfrm>
              <a:off x="3043814" y="148272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1" name="AutoShape 42"/>
            <p:cNvSpPr>
              <a:spLocks noChangeShapeType="1"/>
            </p:cNvSpPr>
            <p:nvPr/>
          </p:nvSpPr>
          <p:spPr bwMode="auto">
            <a:xfrm>
              <a:off x="3043814" y="1262063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2" name="AutoShape 41"/>
            <p:cNvSpPr>
              <a:spLocks noChangeShapeType="1"/>
            </p:cNvSpPr>
            <p:nvPr/>
          </p:nvSpPr>
          <p:spPr bwMode="auto">
            <a:xfrm>
              <a:off x="3043814" y="10414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3" name="AutoShape 40"/>
            <p:cNvSpPr>
              <a:spLocks noChangeShapeType="1"/>
            </p:cNvSpPr>
            <p:nvPr/>
          </p:nvSpPr>
          <p:spPr bwMode="auto">
            <a:xfrm flipV="1">
              <a:off x="32692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4" name="AutoShape 39"/>
            <p:cNvSpPr>
              <a:spLocks noChangeShapeType="1"/>
            </p:cNvSpPr>
            <p:nvPr/>
          </p:nvSpPr>
          <p:spPr bwMode="auto">
            <a:xfrm flipV="1">
              <a:off x="34978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5" name="AutoShape 38"/>
            <p:cNvSpPr>
              <a:spLocks noChangeShapeType="1"/>
            </p:cNvSpPr>
            <p:nvPr/>
          </p:nvSpPr>
          <p:spPr bwMode="auto">
            <a:xfrm flipV="1">
              <a:off x="37264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6" name="AutoShape 37"/>
            <p:cNvSpPr>
              <a:spLocks noChangeShapeType="1"/>
            </p:cNvSpPr>
            <p:nvPr/>
          </p:nvSpPr>
          <p:spPr bwMode="auto">
            <a:xfrm flipV="1">
              <a:off x="39550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7" name="AutoShape 36"/>
            <p:cNvSpPr>
              <a:spLocks noChangeShapeType="1"/>
            </p:cNvSpPr>
            <p:nvPr/>
          </p:nvSpPr>
          <p:spPr bwMode="auto">
            <a:xfrm flipV="1">
              <a:off x="41836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8" name="AutoShape 35"/>
            <p:cNvSpPr>
              <a:spLocks noChangeShapeType="1"/>
            </p:cNvSpPr>
            <p:nvPr/>
          </p:nvSpPr>
          <p:spPr bwMode="auto">
            <a:xfrm flipV="1">
              <a:off x="44122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9" name="AutoShape 34"/>
            <p:cNvSpPr>
              <a:spLocks noChangeShapeType="1"/>
            </p:cNvSpPr>
            <p:nvPr/>
          </p:nvSpPr>
          <p:spPr bwMode="auto">
            <a:xfrm flipV="1">
              <a:off x="46408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0" name="AutoShape 33"/>
            <p:cNvSpPr>
              <a:spLocks noChangeShapeType="1"/>
            </p:cNvSpPr>
            <p:nvPr/>
          </p:nvSpPr>
          <p:spPr bwMode="auto">
            <a:xfrm flipV="1">
              <a:off x="48694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1" name="AutoShape 32"/>
            <p:cNvSpPr>
              <a:spLocks noChangeShapeType="1"/>
            </p:cNvSpPr>
            <p:nvPr/>
          </p:nvSpPr>
          <p:spPr bwMode="auto">
            <a:xfrm flipV="1">
              <a:off x="50980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2" name="AutoShape 31"/>
            <p:cNvSpPr>
              <a:spLocks noChangeShapeType="1"/>
            </p:cNvSpPr>
            <p:nvPr/>
          </p:nvSpPr>
          <p:spPr bwMode="auto">
            <a:xfrm flipV="1">
              <a:off x="53266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3" name="AutoShape 30"/>
            <p:cNvSpPr>
              <a:spLocks noChangeShapeType="1"/>
            </p:cNvSpPr>
            <p:nvPr/>
          </p:nvSpPr>
          <p:spPr bwMode="auto">
            <a:xfrm flipV="1">
              <a:off x="55552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4" name="AutoShape 29"/>
            <p:cNvSpPr>
              <a:spLocks noChangeShapeType="1"/>
            </p:cNvSpPr>
            <p:nvPr/>
          </p:nvSpPr>
          <p:spPr bwMode="auto">
            <a:xfrm flipV="1">
              <a:off x="57838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5" name="AutoShape 28"/>
            <p:cNvSpPr>
              <a:spLocks noChangeShapeType="1"/>
            </p:cNvSpPr>
            <p:nvPr/>
          </p:nvSpPr>
          <p:spPr bwMode="auto">
            <a:xfrm flipV="1">
              <a:off x="60124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6" name="AutoShape 27"/>
            <p:cNvSpPr>
              <a:spLocks noChangeShapeType="1"/>
            </p:cNvSpPr>
            <p:nvPr/>
          </p:nvSpPr>
          <p:spPr bwMode="auto">
            <a:xfrm flipV="1">
              <a:off x="6241039" y="8159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7" name="Text Box 26"/>
            <p:cNvSpPr txBox="1">
              <a:spLocks noChangeArrowheads="1"/>
            </p:cNvSpPr>
            <p:nvPr/>
          </p:nvSpPr>
          <p:spPr bwMode="auto">
            <a:xfrm>
              <a:off x="2736566" y="2765719"/>
              <a:ext cx="241300" cy="1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736566" y="3192756"/>
              <a:ext cx="321103" cy="15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2744503" y="2987968"/>
              <a:ext cx="321103" cy="13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2744503" y="3415007"/>
              <a:ext cx="297291" cy="20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2736566" y="1881480"/>
              <a:ext cx="268287" cy="13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3.50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2736566" y="2308518"/>
              <a:ext cx="273051" cy="1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2.50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2744503" y="2089443"/>
              <a:ext cx="284162" cy="16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3.00</a:t>
              </a: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2744505" y="2530767"/>
              <a:ext cx="287768" cy="16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2.00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2736566" y="989306"/>
              <a:ext cx="268287" cy="16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2736566" y="1448093"/>
              <a:ext cx="268287" cy="187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2744503" y="1235369"/>
              <a:ext cx="344487" cy="14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2744503" y="1662405"/>
              <a:ext cx="335391" cy="13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4.00</a:t>
              </a:r>
              <a:endParaRPr 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2979885" y="3446464"/>
              <a:ext cx="15716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3162448" y="3446463"/>
              <a:ext cx="179386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3398984" y="3446463"/>
              <a:ext cx="165099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3627584" y="3446463"/>
              <a:ext cx="206374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>
              <a:off x="3864123" y="3446463"/>
              <a:ext cx="187324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4084784" y="3446463"/>
              <a:ext cx="20637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50</a:t>
              </a:r>
              <a:endParaRPr 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4321323" y="3446463"/>
              <a:ext cx="187322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60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4549920" y="3446463"/>
              <a:ext cx="163511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70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7" name="Text Box 6"/>
            <p:cNvSpPr txBox="1">
              <a:spLocks noChangeArrowheads="1"/>
            </p:cNvSpPr>
            <p:nvPr/>
          </p:nvSpPr>
          <p:spPr bwMode="auto">
            <a:xfrm>
              <a:off x="4786459" y="3446464"/>
              <a:ext cx="187324" cy="159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80</a:t>
              </a: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5007123" y="3446463"/>
              <a:ext cx="204787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90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5205558" y="3446463"/>
              <a:ext cx="242888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60" name="Text Box 3"/>
            <p:cNvSpPr txBox="1">
              <a:spLocks noChangeArrowheads="1"/>
            </p:cNvSpPr>
            <p:nvPr/>
          </p:nvSpPr>
          <p:spPr bwMode="auto">
            <a:xfrm>
              <a:off x="5426223" y="3446463"/>
              <a:ext cx="250822" cy="17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110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61" name="Text Box 2"/>
            <p:cNvSpPr txBox="1">
              <a:spLocks noChangeArrowheads="1"/>
            </p:cNvSpPr>
            <p:nvPr/>
          </p:nvSpPr>
          <p:spPr bwMode="auto">
            <a:xfrm>
              <a:off x="5677047" y="3446463"/>
              <a:ext cx="220663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120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62" name="Oval 1"/>
            <p:cNvSpPr>
              <a:spLocks noChangeArrowheads="1"/>
            </p:cNvSpPr>
            <p:nvPr/>
          </p:nvSpPr>
          <p:spPr bwMode="auto">
            <a:xfrm>
              <a:off x="4845628" y="2117725"/>
              <a:ext cx="46037" cy="4603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</p:grpSp>
      <p:sp>
        <p:nvSpPr>
          <p:cNvPr id="63" name="Text Box 53"/>
          <p:cNvSpPr txBox="1">
            <a:spLocks noChangeArrowheads="1"/>
          </p:cNvSpPr>
          <p:nvPr/>
        </p:nvSpPr>
        <p:spPr bwMode="auto">
          <a:xfrm>
            <a:off x="4633817" y="3166402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en-US" sz="2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3048" y="1311103"/>
            <a:ext cx="3319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As before, suppose that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buyers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must pay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tax of $1.50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 ice cream cone. </a:t>
            </a:r>
          </a:p>
          <a:p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Can you show the tax-included price that buyers will pay?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468308" y="3376379"/>
            <a:ext cx="3319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2: At the after-tax quantity that we saw in the last slide, find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height of the demand curve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This is $4.00. 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And this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tax-included price that buyers will pay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5" name="Text Box 57"/>
          <p:cNvSpPr txBox="1">
            <a:spLocks noChangeArrowheads="1"/>
          </p:cNvSpPr>
          <p:nvPr/>
        </p:nvSpPr>
        <p:spPr bwMode="auto">
          <a:xfrm>
            <a:off x="2429338" y="6331387"/>
            <a:ext cx="1778849" cy="4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Post-tax equilibrium quantity demanded and quantity supplied</a:t>
            </a:r>
            <a:endParaRPr 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3316594" y="2610951"/>
            <a:ext cx="0" cy="1280160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088282" y="2803701"/>
            <a:ext cx="107399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= $1.50 per cup</a:t>
            </a:r>
          </a:p>
        </p:txBody>
      </p:sp>
      <p:sp>
        <p:nvSpPr>
          <p:cNvPr id="68" name="Text Box 53"/>
          <p:cNvSpPr txBox="1">
            <a:spLocks noChangeArrowheads="1"/>
          </p:cNvSpPr>
          <p:nvPr/>
        </p:nvSpPr>
        <p:spPr bwMode="auto">
          <a:xfrm>
            <a:off x="3325279" y="2330831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endParaRPr lang="en-US" sz="2400" b="1" i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69" name="Text Box 53"/>
          <p:cNvSpPr txBox="1">
            <a:spLocks noChangeArrowheads="1"/>
          </p:cNvSpPr>
          <p:nvPr/>
        </p:nvSpPr>
        <p:spPr bwMode="auto">
          <a:xfrm>
            <a:off x="3330536" y="3923149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lang="en-US" sz="2400" b="1" i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2" name="Text Box 57"/>
          <p:cNvSpPr txBox="1">
            <a:spLocks noChangeArrowheads="1"/>
          </p:cNvSpPr>
          <p:nvPr/>
        </p:nvSpPr>
        <p:spPr bwMode="auto">
          <a:xfrm>
            <a:off x="91721" y="2437800"/>
            <a:ext cx="550431" cy="4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Buyers Price</a:t>
            </a:r>
            <a:endParaRPr 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07917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60362" y="570572"/>
            <a:ext cx="8158919" cy="6092989"/>
            <a:chOff x="2727617" y="665163"/>
            <a:chExt cx="4145248" cy="3095626"/>
          </a:xfrm>
        </p:grpSpPr>
        <p:sp>
          <p:nvSpPr>
            <p:cNvPr id="4" name="AutoShape 59"/>
            <p:cNvSpPr>
              <a:spLocks noChangeShapeType="1"/>
            </p:cNvSpPr>
            <p:nvPr/>
          </p:nvSpPr>
          <p:spPr bwMode="auto">
            <a:xfrm flipV="1">
              <a:off x="3040639" y="755651"/>
              <a:ext cx="0" cy="2708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5" name="AutoShape 58"/>
            <p:cNvSpPr>
              <a:spLocks noChangeShapeType="1"/>
            </p:cNvSpPr>
            <p:nvPr/>
          </p:nvSpPr>
          <p:spPr bwMode="auto">
            <a:xfrm>
              <a:off x="3040639" y="3463925"/>
              <a:ext cx="35194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6" name="Text Box 57"/>
            <p:cNvSpPr txBox="1">
              <a:spLocks noChangeArrowheads="1"/>
            </p:cNvSpPr>
            <p:nvPr/>
          </p:nvSpPr>
          <p:spPr bwMode="auto">
            <a:xfrm>
              <a:off x="2727617" y="665163"/>
              <a:ext cx="311149" cy="20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Price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5952114" y="3425825"/>
              <a:ext cx="71913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Quantity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8" name="AutoShape 55"/>
            <p:cNvSpPr>
              <a:spLocks noChangeShapeType="1"/>
            </p:cNvSpPr>
            <p:nvPr/>
          </p:nvSpPr>
          <p:spPr bwMode="auto">
            <a:xfrm>
              <a:off x="3043815" y="952500"/>
              <a:ext cx="3197225" cy="2070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9" name="AutoShape 54"/>
            <p:cNvSpPr>
              <a:spLocks noChangeShapeType="1"/>
            </p:cNvSpPr>
            <p:nvPr/>
          </p:nvSpPr>
          <p:spPr bwMode="auto">
            <a:xfrm flipV="1">
              <a:off x="3035877" y="1704976"/>
              <a:ext cx="3205162" cy="10398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0" name="Text Box 53"/>
            <p:cNvSpPr txBox="1">
              <a:spLocks noChangeArrowheads="1"/>
            </p:cNvSpPr>
            <p:nvPr/>
          </p:nvSpPr>
          <p:spPr bwMode="auto">
            <a:xfrm>
              <a:off x="6158489" y="1489075"/>
              <a:ext cx="6350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Supply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6158490" y="2825750"/>
              <a:ext cx="7143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Demand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12" name="AutoShape 51"/>
            <p:cNvSpPr>
              <a:spLocks noChangeShapeType="1"/>
            </p:cNvSpPr>
            <p:nvPr/>
          </p:nvSpPr>
          <p:spPr bwMode="auto">
            <a:xfrm>
              <a:off x="3040639" y="32416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3" name="AutoShape 50"/>
            <p:cNvSpPr>
              <a:spLocks noChangeShapeType="1"/>
            </p:cNvSpPr>
            <p:nvPr/>
          </p:nvSpPr>
          <p:spPr bwMode="auto">
            <a:xfrm>
              <a:off x="3043814" y="30226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4" name="AutoShape 49"/>
            <p:cNvSpPr>
              <a:spLocks noChangeShapeType="1"/>
            </p:cNvSpPr>
            <p:nvPr/>
          </p:nvSpPr>
          <p:spPr bwMode="auto">
            <a:xfrm>
              <a:off x="3039052" y="280352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5" name="AutoShape 48"/>
            <p:cNvSpPr>
              <a:spLocks noChangeShapeType="1"/>
            </p:cNvSpPr>
            <p:nvPr/>
          </p:nvSpPr>
          <p:spPr bwMode="auto">
            <a:xfrm>
              <a:off x="3039052" y="25812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6" name="AutoShape 47"/>
            <p:cNvSpPr>
              <a:spLocks noChangeShapeType="1"/>
            </p:cNvSpPr>
            <p:nvPr/>
          </p:nvSpPr>
          <p:spPr bwMode="auto">
            <a:xfrm>
              <a:off x="3039052" y="2368118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7" name="AutoShape 46"/>
            <p:cNvSpPr>
              <a:spLocks noChangeShapeType="1"/>
            </p:cNvSpPr>
            <p:nvPr/>
          </p:nvSpPr>
          <p:spPr bwMode="auto">
            <a:xfrm>
              <a:off x="3039052" y="2135188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8" name="AutoShape 45"/>
            <p:cNvSpPr>
              <a:spLocks noChangeShapeType="1"/>
            </p:cNvSpPr>
            <p:nvPr/>
          </p:nvSpPr>
          <p:spPr bwMode="auto">
            <a:xfrm>
              <a:off x="3035877" y="19177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9" name="AutoShape 44"/>
            <p:cNvSpPr>
              <a:spLocks noChangeShapeType="1"/>
            </p:cNvSpPr>
            <p:nvPr/>
          </p:nvSpPr>
          <p:spPr bwMode="auto">
            <a:xfrm>
              <a:off x="3035877" y="17049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0" name="AutoShape 43"/>
            <p:cNvSpPr>
              <a:spLocks noChangeShapeType="1"/>
            </p:cNvSpPr>
            <p:nvPr/>
          </p:nvSpPr>
          <p:spPr bwMode="auto">
            <a:xfrm>
              <a:off x="3043814" y="148272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1" name="AutoShape 42"/>
            <p:cNvSpPr>
              <a:spLocks noChangeShapeType="1"/>
            </p:cNvSpPr>
            <p:nvPr/>
          </p:nvSpPr>
          <p:spPr bwMode="auto">
            <a:xfrm>
              <a:off x="3043814" y="1262063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2" name="AutoShape 41"/>
            <p:cNvSpPr>
              <a:spLocks noChangeShapeType="1"/>
            </p:cNvSpPr>
            <p:nvPr/>
          </p:nvSpPr>
          <p:spPr bwMode="auto">
            <a:xfrm>
              <a:off x="3043814" y="10414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3" name="AutoShape 40"/>
            <p:cNvSpPr>
              <a:spLocks noChangeShapeType="1"/>
            </p:cNvSpPr>
            <p:nvPr/>
          </p:nvSpPr>
          <p:spPr bwMode="auto">
            <a:xfrm flipV="1">
              <a:off x="32692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4" name="AutoShape 39"/>
            <p:cNvSpPr>
              <a:spLocks noChangeShapeType="1"/>
            </p:cNvSpPr>
            <p:nvPr/>
          </p:nvSpPr>
          <p:spPr bwMode="auto">
            <a:xfrm flipV="1">
              <a:off x="34978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5" name="AutoShape 38"/>
            <p:cNvSpPr>
              <a:spLocks noChangeShapeType="1"/>
            </p:cNvSpPr>
            <p:nvPr/>
          </p:nvSpPr>
          <p:spPr bwMode="auto">
            <a:xfrm flipV="1">
              <a:off x="37264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6" name="AutoShape 37"/>
            <p:cNvSpPr>
              <a:spLocks noChangeShapeType="1"/>
            </p:cNvSpPr>
            <p:nvPr/>
          </p:nvSpPr>
          <p:spPr bwMode="auto">
            <a:xfrm flipV="1">
              <a:off x="39550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7" name="AutoShape 36"/>
            <p:cNvSpPr>
              <a:spLocks noChangeShapeType="1"/>
            </p:cNvSpPr>
            <p:nvPr/>
          </p:nvSpPr>
          <p:spPr bwMode="auto">
            <a:xfrm flipV="1">
              <a:off x="41836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8" name="AutoShape 35"/>
            <p:cNvSpPr>
              <a:spLocks noChangeShapeType="1"/>
            </p:cNvSpPr>
            <p:nvPr/>
          </p:nvSpPr>
          <p:spPr bwMode="auto">
            <a:xfrm flipV="1">
              <a:off x="44122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9" name="AutoShape 34"/>
            <p:cNvSpPr>
              <a:spLocks noChangeShapeType="1"/>
            </p:cNvSpPr>
            <p:nvPr/>
          </p:nvSpPr>
          <p:spPr bwMode="auto">
            <a:xfrm flipV="1">
              <a:off x="46408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0" name="AutoShape 33"/>
            <p:cNvSpPr>
              <a:spLocks noChangeShapeType="1"/>
            </p:cNvSpPr>
            <p:nvPr/>
          </p:nvSpPr>
          <p:spPr bwMode="auto">
            <a:xfrm flipV="1">
              <a:off x="48694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1" name="AutoShape 32"/>
            <p:cNvSpPr>
              <a:spLocks noChangeShapeType="1"/>
            </p:cNvSpPr>
            <p:nvPr/>
          </p:nvSpPr>
          <p:spPr bwMode="auto">
            <a:xfrm flipV="1">
              <a:off x="50980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2" name="AutoShape 31"/>
            <p:cNvSpPr>
              <a:spLocks noChangeShapeType="1"/>
            </p:cNvSpPr>
            <p:nvPr/>
          </p:nvSpPr>
          <p:spPr bwMode="auto">
            <a:xfrm flipV="1">
              <a:off x="53266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3" name="AutoShape 30"/>
            <p:cNvSpPr>
              <a:spLocks noChangeShapeType="1"/>
            </p:cNvSpPr>
            <p:nvPr/>
          </p:nvSpPr>
          <p:spPr bwMode="auto">
            <a:xfrm flipV="1">
              <a:off x="55552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4" name="AutoShape 29"/>
            <p:cNvSpPr>
              <a:spLocks noChangeShapeType="1"/>
            </p:cNvSpPr>
            <p:nvPr/>
          </p:nvSpPr>
          <p:spPr bwMode="auto">
            <a:xfrm flipV="1">
              <a:off x="57838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5" name="AutoShape 28"/>
            <p:cNvSpPr>
              <a:spLocks noChangeShapeType="1"/>
            </p:cNvSpPr>
            <p:nvPr/>
          </p:nvSpPr>
          <p:spPr bwMode="auto">
            <a:xfrm flipV="1">
              <a:off x="60124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6" name="AutoShape 27"/>
            <p:cNvSpPr>
              <a:spLocks noChangeShapeType="1"/>
            </p:cNvSpPr>
            <p:nvPr/>
          </p:nvSpPr>
          <p:spPr bwMode="auto">
            <a:xfrm flipV="1">
              <a:off x="6241039" y="8159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7" name="Text Box 26"/>
            <p:cNvSpPr txBox="1">
              <a:spLocks noChangeArrowheads="1"/>
            </p:cNvSpPr>
            <p:nvPr/>
          </p:nvSpPr>
          <p:spPr bwMode="auto">
            <a:xfrm>
              <a:off x="2736566" y="2765719"/>
              <a:ext cx="241300" cy="1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736566" y="3192756"/>
              <a:ext cx="321103" cy="15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2744503" y="2987968"/>
              <a:ext cx="321103" cy="13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2744503" y="3415007"/>
              <a:ext cx="297291" cy="20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2736566" y="1881480"/>
              <a:ext cx="268287" cy="13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3.50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2736566" y="2308518"/>
              <a:ext cx="273051" cy="1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2.50</a:t>
              </a:r>
              <a:endParaRPr 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2744503" y="2089443"/>
              <a:ext cx="284162" cy="16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3.00</a:t>
              </a: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2744505" y="2530767"/>
              <a:ext cx="287768" cy="16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2.00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2736566" y="989306"/>
              <a:ext cx="268287" cy="16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2736566" y="1448093"/>
              <a:ext cx="268287" cy="187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2744503" y="1235369"/>
              <a:ext cx="344487" cy="14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2744503" y="1662405"/>
              <a:ext cx="335391" cy="13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4.00</a:t>
              </a:r>
              <a:endParaRPr 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2979885" y="3446464"/>
              <a:ext cx="15716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3162448" y="3446463"/>
              <a:ext cx="179386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3398984" y="3446463"/>
              <a:ext cx="165099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3627584" y="3446463"/>
              <a:ext cx="206374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>
              <a:off x="3864123" y="3446463"/>
              <a:ext cx="187324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4084784" y="3446463"/>
              <a:ext cx="20637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50</a:t>
              </a:r>
              <a:endParaRPr 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4321323" y="3446463"/>
              <a:ext cx="187322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60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4549920" y="3446463"/>
              <a:ext cx="163511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70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7" name="Text Box 6"/>
            <p:cNvSpPr txBox="1">
              <a:spLocks noChangeArrowheads="1"/>
            </p:cNvSpPr>
            <p:nvPr/>
          </p:nvSpPr>
          <p:spPr bwMode="auto">
            <a:xfrm>
              <a:off x="4786459" y="3446464"/>
              <a:ext cx="187324" cy="159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80</a:t>
              </a: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5007123" y="3446463"/>
              <a:ext cx="204787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90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5205558" y="3446463"/>
              <a:ext cx="242888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60" name="Text Box 3"/>
            <p:cNvSpPr txBox="1">
              <a:spLocks noChangeArrowheads="1"/>
            </p:cNvSpPr>
            <p:nvPr/>
          </p:nvSpPr>
          <p:spPr bwMode="auto">
            <a:xfrm>
              <a:off x="5426223" y="3446463"/>
              <a:ext cx="250822" cy="17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110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61" name="Text Box 2"/>
            <p:cNvSpPr txBox="1">
              <a:spLocks noChangeArrowheads="1"/>
            </p:cNvSpPr>
            <p:nvPr/>
          </p:nvSpPr>
          <p:spPr bwMode="auto">
            <a:xfrm>
              <a:off x="5677047" y="3446463"/>
              <a:ext cx="220663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120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62" name="Oval 1"/>
            <p:cNvSpPr>
              <a:spLocks noChangeArrowheads="1"/>
            </p:cNvSpPr>
            <p:nvPr/>
          </p:nvSpPr>
          <p:spPr bwMode="auto">
            <a:xfrm>
              <a:off x="4845628" y="2117725"/>
              <a:ext cx="46037" cy="4603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</p:grpSp>
      <p:sp>
        <p:nvSpPr>
          <p:cNvPr id="63" name="Text Box 53"/>
          <p:cNvSpPr txBox="1">
            <a:spLocks noChangeArrowheads="1"/>
          </p:cNvSpPr>
          <p:nvPr/>
        </p:nvSpPr>
        <p:spPr bwMode="auto">
          <a:xfrm>
            <a:off x="4633817" y="3166402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en-US" sz="2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3048" y="1311103"/>
            <a:ext cx="3319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As before, suppose that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buyers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must pay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tax of $1.50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 ice cream cone. </a:t>
            </a:r>
          </a:p>
          <a:p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Can you show price that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sellers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will get?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468308" y="3376379"/>
            <a:ext cx="3319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3: At the after-tax quantity that we saw earlier, find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height of the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curve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This is $2.50. 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And this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price that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sellers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get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5" name="Text Box 57"/>
          <p:cNvSpPr txBox="1">
            <a:spLocks noChangeArrowheads="1"/>
          </p:cNvSpPr>
          <p:nvPr/>
        </p:nvSpPr>
        <p:spPr bwMode="auto">
          <a:xfrm>
            <a:off x="2429338" y="6331387"/>
            <a:ext cx="1778849" cy="4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Post-tax equilibrium quantity demanded and quantity supplied</a:t>
            </a:r>
            <a:endParaRPr 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3316594" y="2610951"/>
            <a:ext cx="0" cy="1280160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088282" y="2803701"/>
            <a:ext cx="107399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= $1.50 per cup</a:t>
            </a:r>
          </a:p>
        </p:txBody>
      </p:sp>
      <p:sp>
        <p:nvSpPr>
          <p:cNvPr id="68" name="Text Box 53"/>
          <p:cNvSpPr txBox="1">
            <a:spLocks noChangeArrowheads="1"/>
          </p:cNvSpPr>
          <p:nvPr/>
        </p:nvSpPr>
        <p:spPr bwMode="auto">
          <a:xfrm>
            <a:off x="3325279" y="2330831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endParaRPr lang="en-US" sz="2400" b="1" i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69" name="Text Box 53"/>
          <p:cNvSpPr txBox="1">
            <a:spLocks noChangeArrowheads="1"/>
          </p:cNvSpPr>
          <p:nvPr/>
        </p:nvSpPr>
        <p:spPr bwMode="auto">
          <a:xfrm>
            <a:off x="3330536" y="3923149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lang="en-US" sz="2400" b="1" i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0" name="Text Box 57"/>
          <p:cNvSpPr txBox="1">
            <a:spLocks noChangeArrowheads="1"/>
          </p:cNvSpPr>
          <p:nvPr/>
        </p:nvSpPr>
        <p:spPr bwMode="auto">
          <a:xfrm>
            <a:off x="91721" y="2437800"/>
            <a:ext cx="550431" cy="4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Buyers Price</a:t>
            </a:r>
            <a:endParaRPr 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1" name="Text Box 57"/>
          <p:cNvSpPr txBox="1">
            <a:spLocks noChangeArrowheads="1"/>
          </p:cNvSpPr>
          <p:nvPr/>
        </p:nvSpPr>
        <p:spPr bwMode="auto">
          <a:xfrm>
            <a:off x="96981" y="3735823"/>
            <a:ext cx="550431" cy="4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Sellers Price</a:t>
            </a:r>
            <a:endParaRPr 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29188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60362" y="570572"/>
            <a:ext cx="8158919" cy="6092989"/>
            <a:chOff x="2727617" y="665163"/>
            <a:chExt cx="4145248" cy="3095626"/>
          </a:xfrm>
        </p:grpSpPr>
        <p:sp>
          <p:nvSpPr>
            <p:cNvPr id="4" name="AutoShape 59"/>
            <p:cNvSpPr>
              <a:spLocks noChangeShapeType="1"/>
            </p:cNvSpPr>
            <p:nvPr/>
          </p:nvSpPr>
          <p:spPr bwMode="auto">
            <a:xfrm flipV="1">
              <a:off x="3040639" y="755651"/>
              <a:ext cx="0" cy="2708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5" name="AutoShape 58"/>
            <p:cNvSpPr>
              <a:spLocks noChangeShapeType="1"/>
            </p:cNvSpPr>
            <p:nvPr/>
          </p:nvSpPr>
          <p:spPr bwMode="auto">
            <a:xfrm>
              <a:off x="3040639" y="3463925"/>
              <a:ext cx="35194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6" name="Text Box 57"/>
            <p:cNvSpPr txBox="1">
              <a:spLocks noChangeArrowheads="1"/>
            </p:cNvSpPr>
            <p:nvPr/>
          </p:nvSpPr>
          <p:spPr bwMode="auto">
            <a:xfrm>
              <a:off x="2727617" y="665163"/>
              <a:ext cx="311149" cy="20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Price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5952114" y="3425825"/>
              <a:ext cx="71913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Quantity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8" name="AutoShape 55"/>
            <p:cNvSpPr>
              <a:spLocks noChangeShapeType="1"/>
            </p:cNvSpPr>
            <p:nvPr/>
          </p:nvSpPr>
          <p:spPr bwMode="auto">
            <a:xfrm>
              <a:off x="3043815" y="952500"/>
              <a:ext cx="3197225" cy="2070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9" name="AutoShape 54"/>
            <p:cNvSpPr>
              <a:spLocks noChangeShapeType="1"/>
            </p:cNvSpPr>
            <p:nvPr/>
          </p:nvSpPr>
          <p:spPr bwMode="auto">
            <a:xfrm flipV="1">
              <a:off x="3035877" y="1704976"/>
              <a:ext cx="3205162" cy="10398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0" name="Text Box 53"/>
            <p:cNvSpPr txBox="1">
              <a:spLocks noChangeArrowheads="1"/>
            </p:cNvSpPr>
            <p:nvPr/>
          </p:nvSpPr>
          <p:spPr bwMode="auto">
            <a:xfrm>
              <a:off x="6158489" y="1489075"/>
              <a:ext cx="6350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Supply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6158490" y="2825750"/>
              <a:ext cx="7143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Demand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12" name="AutoShape 51"/>
            <p:cNvSpPr>
              <a:spLocks noChangeShapeType="1"/>
            </p:cNvSpPr>
            <p:nvPr/>
          </p:nvSpPr>
          <p:spPr bwMode="auto">
            <a:xfrm>
              <a:off x="3040639" y="32416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3" name="AutoShape 50"/>
            <p:cNvSpPr>
              <a:spLocks noChangeShapeType="1"/>
            </p:cNvSpPr>
            <p:nvPr/>
          </p:nvSpPr>
          <p:spPr bwMode="auto">
            <a:xfrm>
              <a:off x="3043814" y="30226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4" name="AutoShape 49"/>
            <p:cNvSpPr>
              <a:spLocks noChangeShapeType="1"/>
            </p:cNvSpPr>
            <p:nvPr/>
          </p:nvSpPr>
          <p:spPr bwMode="auto">
            <a:xfrm>
              <a:off x="3039052" y="280352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5" name="AutoShape 48"/>
            <p:cNvSpPr>
              <a:spLocks noChangeShapeType="1"/>
            </p:cNvSpPr>
            <p:nvPr/>
          </p:nvSpPr>
          <p:spPr bwMode="auto">
            <a:xfrm>
              <a:off x="3039052" y="25812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6" name="AutoShape 47"/>
            <p:cNvSpPr>
              <a:spLocks noChangeShapeType="1"/>
            </p:cNvSpPr>
            <p:nvPr/>
          </p:nvSpPr>
          <p:spPr bwMode="auto">
            <a:xfrm>
              <a:off x="3039052" y="2368118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7" name="AutoShape 46"/>
            <p:cNvSpPr>
              <a:spLocks noChangeShapeType="1"/>
            </p:cNvSpPr>
            <p:nvPr/>
          </p:nvSpPr>
          <p:spPr bwMode="auto">
            <a:xfrm>
              <a:off x="3039052" y="2135188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8" name="AutoShape 45"/>
            <p:cNvSpPr>
              <a:spLocks noChangeShapeType="1"/>
            </p:cNvSpPr>
            <p:nvPr/>
          </p:nvSpPr>
          <p:spPr bwMode="auto">
            <a:xfrm>
              <a:off x="3035877" y="19177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9" name="AutoShape 44"/>
            <p:cNvSpPr>
              <a:spLocks noChangeShapeType="1"/>
            </p:cNvSpPr>
            <p:nvPr/>
          </p:nvSpPr>
          <p:spPr bwMode="auto">
            <a:xfrm>
              <a:off x="3035877" y="17049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0" name="AutoShape 43"/>
            <p:cNvSpPr>
              <a:spLocks noChangeShapeType="1"/>
            </p:cNvSpPr>
            <p:nvPr/>
          </p:nvSpPr>
          <p:spPr bwMode="auto">
            <a:xfrm>
              <a:off x="3043814" y="148272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1" name="AutoShape 42"/>
            <p:cNvSpPr>
              <a:spLocks noChangeShapeType="1"/>
            </p:cNvSpPr>
            <p:nvPr/>
          </p:nvSpPr>
          <p:spPr bwMode="auto">
            <a:xfrm>
              <a:off x="3043814" y="1262063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2" name="AutoShape 41"/>
            <p:cNvSpPr>
              <a:spLocks noChangeShapeType="1"/>
            </p:cNvSpPr>
            <p:nvPr/>
          </p:nvSpPr>
          <p:spPr bwMode="auto">
            <a:xfrm>
              <a:off x="3043814" y="10414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3" name="AutoShape 40"/>
            <p:cNvSpPr>
              <a:spLocks noChangeShapeType="1"/>
            </p:cNvSpPr>
            <p:nvPr/>
          </p:nvSpPr>
          <p:spPr bwMode="auto">
            <a:xfrm flipV="1">
              <a:off x="32692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4" name="AutoShape 39"/>
            <p:cNvSpPr>
              <a:spLocks noChangeShapeType="1"/>
            </p:cNvSpPr>
            <p:nvPr/>
          </p:nvSpPr>
          <p:spPr bwMode="auto">
            <a:xfrm flipV="1">
              <a:off x="34978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5" name="AutoShape 38"/>
            <p:cNvSpPr>
              <a:spLocks noChangeShapeType="1"/>
            </p:cNvSpPr>
            <p:nvPr/>
          </p:nvSpPr>
          <p:spPr bwMode="auto">
            <a:xfrm flipV="1">
              <a:off x="37264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6" name="AutoShape 37"/>
            <p:cNvSpPr>
              <a:spLocks noChangeShapeType="1"/>
            </p:cNvSpPr>
            <p:nvPr/>
          </p:nvSpPr>
          <p:spPr bwMode="auto">
            <a:xfrm flipV="1">
              <a:off x="39550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7" name="AutoShape 36"/>
            <p:cNvSpPr>
              <a:spLocks noChangeShapeType="1"/>
            </p:cNvSpPr>
            <p:nvPr/>
          </p:nvSpPr>
          <p:spPr bwMode="auto">
            <a:xfrm flipV="1">
              <a:off x="41836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8" name="AutoShape 35"/>
            <p:cNvSpPr>
              <a:spLocks noChangeShapeType="1"/>
            </p:cNvSpPr>
            <p:nvPr/>
          </p:nvSpPr>
          <p:spPr bwMode="auto">
            <a:xfrm flipV="1">
              <a:off x="44122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9" name="AutoShape 34"/>
            <p:cNvSpPr>
              <a:spLocks noChangeShapeType="1"/>
            </p:cNvSpPr>
            <p:nvPr/>
          </p:nvSpPr>
          <p:spPr bwMode="auto">
            <a:xfrm flipV="1">
              <a:off x="46408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0" name="AutoShape 33"/>
            <p:cNvSpPr>
              <a:spLocks noChangeShapeType="1"/>
            </p:cNvSpPr>
            <p:nvPr/>
          </p:nvSpPr>
          <p:spPr bwMode="auto">
            <a:xfrm flipV="1">
              <a:off x="48694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1" name="AutoShape 32"/>
            <p:cNvSpPr>
              <a:spLocks noChangeShapeType="1"/>
            </p:cNvSpPr>
            <p:nvPr/>
          </p:nvSpPr>
          <p:spPr bwMode="auto">
            <a:xfrm flipV="1">
              <a:off x="50980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2" name="AutoShape 31"/>
            <p:cNvSpPr>
              <a:spLocks noChangeShapeType="1"/>
            </p:cNvSpPr>
            <p:nvPr/>
          </p:nvSpPr>
          <p:spPr bwMode="auto">
            <a:xfrm flipV="1">
              <a:off x="53266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3" name="AutoShape 30"/>
            <p:cNvSpPr>
              <a:spLocks noChangeShapeType="1"/>
            </p:cNvSpPr>
            <p:nvPr/>
          </p:nvSpPr>
          <p:spPr bwMode="auto">
            <a:xfrm flipV="1">
              <a:off x="55552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4" name="AutoShape 29"/>
            <p:cNvSpPr>
              <a:spLocks noChangeShapeType="1"/>
            </p:cNvSpPr>
            <p:nvPr/>
          </p:nvSpPr>
          <p:spPr bwMode="auto">
            <a:xfrm flipV="1">
              <a:off x="57838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5" name="AutoShape 28"/>
            <p:cNvSpPr>
              <a:spLocks noChangeShapeType="1"/>
            </p:cNvSpPr>
            <p:nvPr/>
          </p:nvSpPr>
          <p:spPr bwMode="auto">
            <a:xfrm flipV="1">
              <a:off x="60124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6" name="AutoShape 27"/>
            <p:cNvSpPr>
              <a:spLocks noChangeShapeType="1"/>
            </p:cNvSpPr>
            <p:nvPr/>
          </p:nvSpPr>
          <p:spPr bwMode="auto">
            <a:xfrm flipV="1">
              <a:off x="6241039" y="8159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7" name="Text Box 26"/>
            <p:cNvSpPr txBox="1">
              <a:spLocks noChangeArrowheads="1"/>
            </p:cNvSpPr>
            <p:nvPr/>
          </p:nvSpPr>
          <p:spPr bwMode="auto">
            <a:xfrm>
              <a:off x="2736566" y="2765719"/>
              <a:ext cx="241300" cy="1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736566" y="3192756"/>
              <a:ext cx="321103" cy="15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2744503" y="2987968"/>
              <a:ext cx="321103" cy="13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2744503" y="3415007"/>
              <a:ext cx="297291" cy="20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2736566" y="1881480"/>
              <a:ext cx="268287" cy="13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3.50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2736566" y="2308518"/>
              <a:ext cx="273051" cy="1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2.50</a:t>
              </a:r>
              <a:endParaRPr 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2744503" y="2089443"/>
              <a:ext cx="284162" cy="16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3.00</a:t>
              </a: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2744505" y="2530767"/>
              <a:ext cx="287768" cy="16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2.00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2736566" y="989306"/>
              <a:ext cx="268287" cy="16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2736566" y="1448093"/>
              <a:ext cx="268287" cy="187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2744503" y="1235369"/>
              <a:ext cx="344487" cy="14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2744503" y="1662405"/>
              <a:ext cx="335391" cy="13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4.00</a:t>
              </a:r>
              <a:endParaRPr 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2979885" y="3446464"/>
              <a:ext cx="15716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3162448" y="3446463"/>
              <a:ext cx="179386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3398984" y="3446463"/>
              <a:ext cx="165099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3627584" y="3446463"/>
              <a:ext cx="206374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>
              <a:off x="3864123" y="3446463"/>
              <a:ext cx="187324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4084784" y="3446463"/>
              <a:ext cx="20637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50</a:t>
              </a:r>
              <a:endParaRPr 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4321323" y="3446463"/>
              <a:ext cx="187322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60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4549920" y="3446463"/>
              <a:ext cx="163511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70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7" name="Text Box 6"/>
            <p:cNvSpPr txBox="1">
              <a:spLocks noChangeArrowheads="1"/>
            </p:cNvSpPr>
            <p:nvPr/>
          </p:nvSpPr>
          <p:spPr bwMode="auto">
            <a:xfrm>
              <a:off x="4786459" y="3446464"/>
              <a:ext cx="187324" cy="159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80</a:t>
              </a: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5007123" y="3446463"/>
              <a:ext cx="204787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90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5205558" y="3446463"/>
              <a:ext cx="242888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60" name="Text Box 3"/>
            <p:cNvSpPr txBox="1">
              <a:spLocks noChangeArrowheads="1"/>
            </p:cNvSpPr>
            <p:nvPr/>
          </p:nvSpPr>
          <p:spPr bwMode="auto">
            <a:xfrm>
              <a:off x="5426223" y="3446463"/>
              <a:ext cx="250822" cy="17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110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61" name="Text Box 2"/>
            <p:cNvSpPr txBox="1">
              <a:spLocks noChangeArrowheads="1"/>
            </p:cNvSpPr>
            <p:nvPr/>
          </p:nvSpPr>
          <p:spPr bwMode="auto">
            <a:xfrm>
              <a:off x="5677047" y="3446463"/>
              <a:ext cx="220663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120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62" name="Oval 1"/>
            <p:cNvSpPr>
              <a:spLocks noChangeArrowheads="1"/>
            </p:cNvSpPr>
            <p:nvPr/>
          </p:nvSpPr>
          <p:spPr bwMode="auto">
            <a:xfrm>
              <a:off x="4845628" y="2117725"/>
              <a:ext cx="46037" cy="4603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</p:grpSp>
      <p:sp>
        <p:nvSpPr>
          <p:cNvPr id="63" name="Text Box 53"/>
          <p:cNvSpPr txBox="1">
            <a:spLocks noChangeArrowheads="1"/>
          </p:cNvSpPr>
          <p:nvPr/>
        </p:nvSpPr>
        <p:spPr bwMode="auto">
          <a:xfrm>
            <a:off x="4633817" y="3166402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en-US" sz="2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3048" y="1311103"/>
            <a:ext cx="35901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Suppose that buyers must pay a tax of $1.50 per ice cream cone. </a:t>
            </a:r>
          </a:p>
          <a:p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Price buyers pay = $4.00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Price sellers get = $2.50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Quantity Demanded = 50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Quantity Supplied = 50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Check that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after-tax equilibrium outcome satisfies our two main requirements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First,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price paid by the buyer = the price received by the seller + the tax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Second,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 demanded equals quantity supplied</a:t>
            </a:r>
          </a:p>
        </p:txBody>
      </p:sp>
      <p:sp>
        <p:nvSpPr>
          <p:cNvPr id="65" name="Text Box 57"/>
          <p:cNvSpPr txBox="1">
            <a:spLocks noChangeArrowheads="1"/>
          </p:cNvSpPr>
          <p:nvPr/>
        </p:nvSpPr>
        <p:spPr bwMode="auto">
          <a:xfrm>
            <a:off x="2429338" y="6331387"/>
            <a:ext cx="1778849" cy="4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Post-tax equilibrium quantity demanded and quantity supplied</a:t>
            </a:r>
            <a:endParaRPr 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3316594" y="2610951"/>
            <a:ext cx="0" cy="1280160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088282" y="2803701"/>
            <a:ext cx="107399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= $1.50 per cup</a:t>
            </a:r>
          </a:p>
        </p:txBody>
      </p:sp>
      <p:sp>
        <p:nvSpPr>
          <p:cNvPr id="68" name="Text Box 53"/>
          <p:cNvSpPr txBox="1">
            <a:spLocks noChangeArrowheads="1"/>
          </p:cNvSpPr>
          <p:nvPr/>
        </p:nvSpPr>
        <p:spPr bwMode="auto">
          <a:xfrm>
            <a:off x="3325279" y="2330831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endParaRPr lang="en-US" sz="2400" b="1" i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69" name="Text Box 53"/>
          <p:cNvSpPr txBox="1">
            <a:spLocks noChangeArrowheads="1"/>
          </p:cNvSpPr>
          <p:nvPr/>
        </p:nvSpPr>
        <p:spPr bwMode="auto">
          <a:xfrm>
            <a:off x="3330536" y="3923149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lang="en-US" sz="2400" b="1" i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0" name="Text Box 57"/>
          <p:cNvSpPr txBox="1">
            <a:spLocks noChangeArrowheads="1"/>
          </p:cNvSpPr>
          <p:nvPr/>
        </p:nvSpPr>
        <p:spPr bwMode="auto">
          <a:xfrm>
            <a:off x="91721" y="2437800"/>
            <a:ext cx="550431" cy="4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Buyers Price</a:t>
            </a:r>
            <a:endParaRPr 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1" name="Text Box 57"/>
          <p:cNvSpPr txBox="1">
            <a:spLocks noChangeArrowheads="1"/>
          </p:cNvSpPr>
          <p:nvPr/>
        </p:nvSpPr>
        <p:spPr bwMode="auto">
          <a:xfrm>
            <a:off x="96981" y="3735823"/>
            <a:ext cx="550431" cy="4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Sellers Price</a:t>
            </a:r>
            <a:endParaRPr 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654110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60362" y="570572"/>
            <a:ext cx="8158919" cy="6092989"/>
            <a:chOff x="2727617" y="665163"/>
            <a:chExt cx="4145248" cy="3095626"/>
          </a:xfrm>
        </p:grpSpPr>
        <p:sp>
          <p:nvSpPr>
            <p:cNvPr id="4" name="AutoShape 59"/>
            <p:cNvSpPr>
              <a:spLocks noChangeShapeType="1"/>
            </p:cNvSpPr>
            <p:nvPr/>
          </p:nvSpPr>
          <p:spPr bwMode="auto">
            <a:xfrm flipV="1">
              <a:off x="3040639" y="755651"/>
              <a:ext cx="0" cy="2708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5" name="AutoShape 58"/>
            <p:cNvSpPr>
              <a:spLocks noChangeShapeType="1"/>
            </p:cNvSpPr>
            <p:nvPr/>
          </p:nvSpPr>
          <p:spPr bwMode="auto">
            <a:xfrm>
              <a:off x="3040639" y="3463925"/>
              <a:ext cx="35194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6" name="Text Box 57"/>
            <p:cNvSpPr txBox="1">
              <a:spLocks noChangeArrowheads="1"/>
            </p:cNvSpPr>
            <p:nvPr/>
          </p:nvSpPr>
          <p:spPr bwMode="auto">
            <a:xfrm>
              <a:off x="2727617" y="665163"/>
              <a:ext cx="311149" cy="20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Price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5952114" y="3425825"/>
              <a:ext cx="71913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Quantity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8" name="AutoShape 55"/>
            <p:cNvSpPr>
              <a:spLocks noChangeShapeType="1"/>
            </p:cNvSpPr>
            <p:nvPr/>
          </p:nvSpPr>
          <p:spPr bwMode="auto">
            <a:xfrm>
              <a:off x="3043815" y="952500"/>
              <a:ext cx="3197225" cy="2070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9" name="AutoShape 54"/>
            <p:cNvSpPr>
              <a:spLocks noChangeShapeType="1"/>
            </p:cNvSpPr>
            <p:nvPr/>
          </p:nvSpPr>
          <p:spPr bwMode="auto">
            <a:xfrm flipV="1">
              <a:off x="3035877" y="1704976"/>
              <a:ext cx="3205162" cy="10398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0" name="Text Box 53"/>
            <p:cNvSpPr txBox="1">
              <a:spLocks noChangeArrowheads="1"/>
            </p:cNvSpPr>
            <p:nvPr/>
          </p:nvSpPr>
          <p:spPr bwMode="auto">
            <a:xfrm>
              <a:off x="6158489" y="1489075"/>
              <a:ext cx="6350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Supply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6158490" y="2825750"/>
              <a:ext cx="7143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Demand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12" name="AutoShape 51"/>
            <p:cNvSpPr>
              <a:spLocks noChangeShapeType="1"/>
            </p:cNvSpPr>
            <p:nvPr/>
          </p:nvSpPr>
          <p:spPr bwMode="auto">
            <a:xfrm>
              <a:off x="3040639" y="32416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3" name="AutoShape 50"/>
            <p:cNvSpPr>
              <a:spLocks noChangeShapeType="1"/>
            </p:cNvSpPr>
            <p:nvPr/>
          </p:nvSpPr>
          <p:spPr bwMode="auto">
            <a:xfrm>
              <a:off x="3043814" y="30226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4" name="AutoShape 49"/>
            <p:cNvSpPr>
              <a:spLocks noChangeShapeType="1"/>
            </p:cNvSpPr>
            <p:nvPr/>
          </p:nvSpPr>
          <p:spPr bwMode="auto">
            <a:xfrm>
              <a:off x="3039052" y="280352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5" name="AutoShape 48"/>
            <p:cNvSpPr>
              <a:spLocks noChangeShapeType="1"/>
            </p:cNvSpPr>
            <p:nvPr/>
          </p:nvSpPr>
          <p:spPr bwMode="auto">
            <a:xfrm>
              <a:off x="3039052" y="25812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6" name="AutoShape 47"/>
            <p:cNvSpPr>
              <a:spLocks noChangeShapeType="1"/>
            </p:cNvSpPr>
            <p:nvPr/>
          </p:nvSpPr>
          <p:spPr bwMode="auto">
            <a:xfrm>
              <a:off x="3039052" y="2368118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7" name="AutoShape 46"/>
            <p:cNvSpPr>
              <a:spLocks noChangeShapeType="1"/>
            </p:cNvSpPr>
            <p:nvPr/>
          </p:nvSpPr>
          <p:spPr bwMode="auto">
            <a:xfrm>
              <a:off x="3039052" y="2135188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8" name="AutoShape 45"/>
            <p:cNvSpPr>
              <a:spLocks noChangeShapeType="1"/>
            </p:cNvSpPr>
            <p:nvPr/>
          </p:nvSpPr>
          <p:spPr bwMode="auto">
            <a:xfrm>
              <a:off x="3035877" y="19177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9" name="AutoShape 44"/>
            <p:cNvSpPr>
              <a:spLocks noChangeShapeType="1"/>
            </p:cNvSpPr>
            <p:nvPr/>
          </p:nvSpPr>
          <p:spPr bwMode="auto">
            <a:xfrm>
              <a:off x="3035877" y="17049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0" name="AutoShape 43"/>
            <p:cNvSpPr>
              <a:spLocks noChangeShapeType="1"/>
            </p:cNvSpPr>
            <p:nvPr/>
          </p:nvSpPr>
          <p:spPr bwMode="auto">
            <a:xfrm>
              <a:off x="3043814" y="148272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1" name="AutoShape 42"/>
            <p:cNvSpPr>
              <a:spLocks noChangeShapeType="1"/>
            </p:cNvSpPr>
            <p:nvPr/>
          </p:nvSpPr>
          <p:spPr bwMode="auto">
            <a:xfrm>
              <a:off x="3043814" y="1262063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2" name="AutoShape 41"/>
            <p:cNvSpPr>
              <a:spLocks noChangeShapeType="1"/>
            </p:cNvSpPr>
            <p:nvPr/>
          </p:nvSpPr>
          <p:spPr bwMode="auto">
            <a:xfrm>
              <a:off x="3043814" y="10414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3" name="AutoShape 40"/>
            <p:cNvSpPr>
              <a:spLocks noChangeShapeType="1"/>
            </p:cNvSpPr>
            <p:nvPr/>
          </p:nvSpPr>
          <p:spPr bwMode="auto">
            <a:xfrm flipV="1">
              <a:off x="32692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4" name="AutoShape 39"/>
            <p:cNvSpPr>
              <a:spLocks noChangeShapeType="1"/>
            </p:cNvSpPr>
            <p:nvPr/>
          </p:nvSpPr>
          <p:spPr bwMode="auto">
            <a:xfrm flipV="1">
              <a:off x="34978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5" name="AutoShape 38"/>
            <p:cNvSpPr>
              <a:spLocks noChangeShapeType="1"/>
            </p:cNvSpPr>
            <p:nvPr/>
          </p:nvSpPr>
          <p:spPr bwMode="auto">
            <a:xfrm flipV="1">
              <a:off x="37264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6" name="AutoShape 37"/>
            <p:cNvSpPr>
              <a:spLocks noChangeShapeType="1"/>
            </p:cNvSpPr>
            <p:nvPr/>
          </p:nvSpPr>
          <p:spPr bwMode="auto">
            <a:xfrm flipV="1">
              <a:off x="39550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7" name="AutoShape 36"/>
            <p:cNvSpPr>
              <a:spLocks noChangeShapeType="1"/>
            </p:cNvSpPr>
            <p:nvPr/>
          </p:nvSpPr>
          <p:spPr bwMode="auto">
            <a:xfrm flipV="1">
              <a:off x="41836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8" name="AutoShape 35"/>
            <p:cNvSpPr>
              <a:spLocks noChangeShapeType="1"/>
            </p:cNvSpPr>
            <p:nvPr/>
          </p:nvSpPr>
          <p:spPr bwMode="auto">
            <a:xfrm flipV="1">
              <a:off x="44122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9" name="AutoShape 34"/>
            <p:cNvSpPr>
              <a:spLocks noChangeShapeType="1"/>
            </p:cNvSpPr>
            <p:nvPr/>
          </p:nvSpPr>
          <p:spPr bwMode="auto">
            <a:xfrm flipV="1">
              <a:off x="46408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0" name="AutoShape 33"/>
            <p:cNvSpPr>
              <a:spLocks noChangeShapeType="1"/>
            </p:cNvSpPr>
            <p:nvPr/>
          </p:nvSpPr>
          <p:spPr bwMode="auto">
            <a:xfrm flipV="1">
              <a:off x="48694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1" name="AutoShape 32"/>
            <p:cNvSpPr>
              <a:spLocks noChangeShapeType="1"/>
            </p:cNvSpPr>
            <p:nvPr/>
          </p:nvSpPr>
          <p:spPr bwMode="auto">
            <a:xfrm flipV="1">
              <a:off x="50980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2" name="AutoShape 31"/>
            <p:cNvSpPr>
              <a:spLocks noChangeShapeType="1"/>
            </p:cNvSpPr>
            <p:nvPr/>
          </p:nvSpPr>
          <p:spPr bwMode="auto">
            <a:xfrm flipV="1">
              <a:off x="53266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3" name="AutoShape 30"/>
            <p:cNvSpPr>
              <a:spLocks noChangeShapeType="1"/>
            </p:cNvSpPr>
            <p:nvPr/>
          </p:nvSpPr>
          <p:spPr bwMode="auto">
            <a:xfrm flipV="1">
              <a:off x="55552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4" name="AutoShape 29"/>
            <p:cNvSpPr>
              <a:spLocks noChangeShapeType="1"/>
            </p:cNvSpPr>
            <p:nvPr/>
          </p:nvSpPr>
          <p:spPr bwMode="auto">
            <a:xfrm flipV="1">
              <a:off x="57838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5" name="AutoShape 28"/>
            <p:cNvSpPr>
              <a:spLocks noChangeShapeType="1"/>
            </p:cNvSpPr>
            <p:nvPr/>
          </p:nvSpPr>
          <p:spPr bwMode="auto">
            <a:xfrm flipV="1">
              <a:off x="60124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6" name="AutoShape 27"/>
            <p:cNvSpPr>
              <a:spLocks noChangeShapeType="1"/>
            </p:cNvSpPr>
            <p:nvPr/>
          </p:nvSpPr>
          <p:spPr bwMode="auto">
            <a:xfrm flipV="1">
              <a:off x="6241039" y="8159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7" name="Text Box 26"/>
            <p:cNvSpPr txBox="1">
              <a:spLocks noChangeArrowheads="1"/>
            </p:cNvSpPr>
            <p:nvPr/>
          </p:nvSpPr>
          <p:spPr bwMode="auto">
            <a:xfrm>
              <a:off x="2736566" y="2765719"/>
              <a:ext cx="241300" cy="1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736566" y="3192756"/>
              <a:ext cx="321103" cy="15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2744503" y="2987968"/>
              <a:ext cx="321103" cy="13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2744503" y="3415007"/>
              <a:ext cx="297291" cy="20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2736566" y="1881480"/>
              <a:ext cx="268287" cy="13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3.50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2736566" y="2308518"/>
              <a:ext cx="273051" cy="1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2.50</a:t>
              </a:r>
              <a:endParaRPr 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2744503" y="2089443"/>
              <a:ext cx="284162" cy="16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3.00</a:t>
              </a: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2744505" y="2530767"/>
              <a:ext cx="287768" cy="16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2.00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2736566" y="989306"/>
              <a:ext cx="268287" cy="16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2736566" y="1448093"/>
              <a:ext cx="268287" cy="187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2744503" y="1235369"/>
              <a:ext cx="344487" cy="14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2744503" y="1662405"/>
              <a:ext cx="335391" cy="13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4.00</a:t>
              </a:r>
              <a:endParaRPr 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2979885" y="3446464"/>
              <a:ext cx="15716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3162448" y="3446463"/>
              <a:ext cx="179386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3398984" y="3446463"/>
              <a:ext cx="165099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3627584" y="3446463"/>
              <a:ext cx="206374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>
              <a:off x="3864123" y="3446463"/>
              <a:ext cx="187324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4084784" y="3446463"/>
              <a:ext cx="20637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50</a:t>
              </a:r>
              <a:endParaRPr 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4321323" y="3446463"/>
              <a:ext cx="187322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60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4549920" y="3446463"/>
              <a:ext cx="163511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70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7" name="Text Box 6"/>
            <p:cNvSpPr txBox="1">
              <a:spLocks noChangeArrowheads="1"/>
            </p:cNvSpPr>
            <p:nvPr/>
          </p:nvSpPr>
          <p:spPr bwMode="auto">
            <a:xfrm>
              <a:off x="4786459" y="3446464"/>
              <a:ext cx="187324" cy="159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80</a:t>
              </a: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5007123" y="3446463"/>
              <a:ext cx="204787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90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5205558" y="3446463"/>
              <a:ext cx="242888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60" name="Text Box 3"/>
            <p:cNvSpPr txBox="1">
              <a:spLocks noChangeArrowheads="1"/>
            </p:cNvSpPr>
            <p:nvPr/>
          </p:nvSpPr>
          <p:spPr bwMode="auto">
            <a:xfrm>
              <a:off x="5426223" y="3446463"/>
              <a:ext cx="250822" cy="17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110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61" name="Text Box 2"/>
            <p:cNvSpPr txBox="1">
              <a:spLocks noChangeArrowheads="1"/>
            </p:cNvSpPr>
            <p:nvPr/>
          </p:nvSpPr>
          <p:spPr bwMode="auto">
            <a:xfrm>
              <a:off x="5677047" y="3446463"/>
              <a:ext cx="220663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120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62" name="Oval 1"/>
            <p:cNvSpPr>
              <a:spLocks noChangeArrowheads="1"/>
            </p:cNvSpPr>
            <p:nvPr/>
          </p:nvSpPr>
          <p:spPr bwMode="auto">
            <a:xfrm>
              <a:off x="4845628" y="2117725"/>
              <a:ext cx="46037" cy="4603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</p:grpSp>
      <p:sp>
        <p:nvSpPr>
          <p:cNvPr id="63" name="Text Box 53"/>
          <p:cNvSpPr txBox="1">
            <a:spLocks noChangeArrowheads="1"/>
          </p:cNvSpPr>
          <p:nvPr/>
        </p:nvSpPr>
        <p:spPr bwMode="auto">
          <a:xfrm>
            <a:off x="4633817" y="3166402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en-US" sz="2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2069" y="197008"/>
            <a:ext cx="401115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When buyers pay a tax of $1.50 per ice cream cone:</a:t>
            </a:r>
          </a:p>
          <a:p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Price buyers pay = $4.00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Price sellers get = $2.50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Quantity Demanded = 50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Quantity Supplied = 50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the tax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what was the outcome?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Price buyers pay = $3.00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Price sellers get = $3.00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Quantity Demanded = 80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Quantity Supplied = 80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So, the tax has these effects: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 traded decreases</a:t>
            </a:r>
          </a:p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Buyers pay more, but not as much more as the tax</a:t>
            </a:r>
          </a:p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Sellers get less</a:t>
            </a:r>
          </a:p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So, sellers suffer even though it is the buyers who are taxed.</a:t>
            </a:r>
          </a:p>
        </p:txBody>
      </p:sp>
      <p:sp>
        <p:nvSpPr>
          <p:cNvPr id="65" name="Text Box 57"/>
          <p:cNvSpPr txBox="1">
            <a:spLocks noChangeArrowheads="1"/>
          </p:cNvSpPr>
          <p:nvPr/>
        </p:nvSpPr>
        <p:spPr bwMode="auto">
          <a:xfrm>
            <a:off x="2429338" y="6331387"/>
            <a:ext cx="1778849" cy="4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Post-tax equilibrium quantity demanded and quantity supplied</a:t>
            </a:r>
            <a:endParaRPr 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3316594" y="2610951"/>
            <a:ext cx="0" cy="1280160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088282" y="2803701"/>
            <a:ext cx="107399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= $1.50 per cup</a:t>
            </a:r>
          </a:p>
        </p:txBody>
      </p:sp>
      <p:sp>
        <p:nvSpPr>
          <p:cNvPr id="68" name="Text Box 53"/>
          <p:cNvSpPr txBox="1">
            <a:spLocks noChangeArrowheads="1"/>
          </p:cNvSpPr>
          <p:nvPr/>
        </p:nvSpPr>
        <p:spPr bwMode="auto">
          <a:xfrm>
            <a:off x="3325279" y="2330831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endParaRPr lang="en-US" sz="2400" b="1" i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69" name="Text Box 53"/>
          <p:cNvSpPr txBox="1">
            <a:spLocks noChangeArrowheads="1"/>
          </p:cNvSpPr>
          <p:nvPr/>
        </p:nvSpPr>
        <p:spPr bwMode="auto">
          <a:xfrm>
            <a:off x="3330536" y="3923149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lang="en-US" sz="2400" b="1" i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0" name="Text Box 57"/>
          <p:cNvSpPr txBox="1">
            <a:spLocks noChangeArrowheads="1"/>
          </p:cNvSpPr>
          <p:nvPr/>
        </p:nvSpPr>
        <p:spPr bwMode="auto">
          <a:xfrm>
            <a:off x="91721" y="2437800"/>
            <a:ext cx="550431" cy="4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Buyers Price</a:t>
            </a:r>
            <a:endParaRPr 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1" name="Text Box 57"/>
          <p:cNvSpPr txBox="1">
            <a:spLocks noChangeArrowheads="1"/>
          </p:cNvSpPr>
          <p:nvPr/>
        </p:nvSpPr>
        <p:spPr bwMode="auto">
          <a:xfrm>
            <a:off x="96981" y="3735823"/>
            <a:ext cx="550431" cy="4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Sellers Price</a:t>
            </a:r>
            <a:endParaRPr 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023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Supply, Demand, and Government Policies</a:t>
            </a:r>
          </a:p>
        </p:txBody>
      </p:sp>
      <p:sp>
        <p:nvSpPr>
          <p:cNvPr id="307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In a free-market system, the prices of goods and the quantities traded are determined by market forces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While the market outcome may have desirable properties, not everyone may be happy with it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Consequently, governments may impose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Price control 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Taxes and subsidies</a:t>
            </a:r>
          </a:p>
        </p:txBody>
      </p:sp>
      <p:sp>
        <p:nvSpPr>
          <p:cNvPr id="512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60362" y="570572"/>
            <a:ext cx="8158919" cy="6092989"/>
            <a:chOff x="2727617" y="665163"/>
            <a:chExt cx="4145248" cy="3095626"/>
          </a:xfrm>
        </p:grpSpPr>
        <p:sp>
          <p:nvSpPr>
            <p:cNvPr id="4" name="AutoShape 59"/>
            <p:cNvSpPr>
              <a:spLocks noChangeShapeType="1"/>
            </p:cNvSpPr>
            <p:nvPr/>
          </p:nvSpPr>
          <p:spPr bwMode="auto">
            <a:xfrm flipV="1">
              <a:off x="3040639" y="755651"/>
              <a:ext cx="0" cy="2708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5" name="AutoShape 58"/>
            <p:cNvSpPr>
              <a:spLocks noChangeShapeType="1"/>
            </p:cNvSpPr>
            <p:nvPr/>
          </p:nvSpPr>
          <p:spPr bwMode="auto">
            <a:xfrm>
              <a:off x="3040639" y="3463925"/>
              <a:ext cx="35194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6" name="Text Box 57"/>
            <p:cNvSpPr txBox="1">
              <a:spLocks noChangeArrowheads="1"/>
            </p:cNvSpPr>
            <p:nvPr/>
          </p:nvSpPr>
          <p:spPr bwMode="auto">
            <a:xfrm>
              <a:off x="2727617" y="665163"/>
              <a:ext cx="311149" cy="20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Price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5952114" y="3425825"/>
              <a:ext cx="71913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Quantity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8" name="AutoShape 55"/>
            <p:cNvSpPr>
              <a:spLocks noChangeShapeType="1"/>
            </p:cNvSpPr>
            <p:nvPr/>
          </p:nvSpPr>
          <p:spPr bwMode="auto">
            <a:xfrm>
              <a:off x="3043815" y="952500"/>
              <a:ext cx="3197225" cy="2070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9" name="AutoShape 54"/>
            <p:cNvSpPr>
              <a:spLocks noChangeShapeType="1"/>
            </p:cNvSpPr>
            <p:nvPr/>
          </p:nvSpPr>
          <p:spPr bwMode="auto">
            <a:xfrm flipV="1">
              <a:off x="3035877" y="1704976"/>
              <a:ext cx="3205162" cy="10398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0" name="Text Box 53"/>
            <p:cNvSpPr txBox="1">
              <a:spLocks noChangeArrowheads="1"/>
            </p:cNvSpPr>
            <p:nvPr/>
          </p:nvSpPr>
          <p:spPr bwMode="auto">
            <a:xfrm>
              <a:off x="6158489" y="1489075"/>
              <a:ext cx="6350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Supply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6158490" y="2825750"/>
              <a:ext cx="7143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Demand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12" name="AutoShape 51"/>
            <p:cNvSpPr>
              <a:spLocks noChangeShapeType="1"/>
            </p:cNvSpPr>
            <p:nvPr/>
          </p:nvSpPr>
          <p:spPr bwMode="auto">
            <a:xfrm>
              <a:off x="3040639" y="32416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3" name="AutoShape 50"/>
            <p:cNvSpPr>
              <a:spLocks noChangeShapeType="1"/>
            </p:cNvSpPr>
            <p:nvPr/>
          </p:nvSpPr>
          <p:spPr bwMode="auto">
            <a:xfrm>
              <a:off x="3043814" y="30226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4" name="AutoShape 49"/>
            <p:cNvSpPr>
              <a:spLocks noChangeShapeType="1"/>
            </p:cNvSpPr>
            <p:nvPr/>
          </p:nvSpPr>
          <p:spPr bwMode="auto">
            <a:xfrm>
              <a:off x="3039052" y="280352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5" name="AutoShape 48"/>
            <p:cNvSpPr>
              <a:spLocks noChangeShapeType="1"/>
            </p:cNvSpPr>
            <p:nvPr/>
          </p:nvSpPr>
          <p:spPr bwMode="auto">
            <a:xfrm>
              <a:off x="3039052" y="25812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6" name="AutoShape 47"/>
            <p:cNvSpPr>
              <a:spLocks noChangeShapeType="1"/>
            </p:cNvSpPr>
            <p:nvPr/>
          </p:nvSpPr>
          <p:spPr bwMode="auto">
            <a:xfrm>
              <a:off x="3039052" y="2368118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7" name="AutoShape 46"/>
            <p:cNvSpPr>
              <a:spLocks noChangeShapeType="1"/>
            </p:cNvSpPr>
            <p:nvPr/>
          </p:nvSpPr>
          <p:spPr bwMode="auto">
            <a:xfrm>
              <a:off x="3039052" y="2135188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8" name="AutoShape 45"/>
            <p:cNvSpPr>
              <a:spLocks noChangeShapeType="1"/>
            </p:cNvSpPr>
            <p:nvPr/>
          </p:nvSpPr>
          <p:spPr bwMode="auto">
            <a:xfrm>
              <a:off x="3035877" y="19177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9" name="AutoShape 44"/>
            <p:cNvSpPr>
              <a:spLocks noChangeShapeType="1"/>
            </p:cNvSpPr>
            <p:nvPr/>
          </p:nvSpPr>
          <p:spPr bwMode="auto">
            <a:xfrm>
              <a:off x="3035877" y="17049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0" name="AutoShape 43"/>
            <p:cNvSpPr>
              <a:spLocks noChangeShapeType="1"/>
            </p:cNvSpPr>
            <p:nvPr/>
          </p:nvSpPr>
          <p:spPr bwMode="auto">
            <a:xfrm>
              <a:off x="3043814" y="148272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1" name="AutoShape 42"/>
            <p:cNvSpPr>
              <a:spLocks noChangeShapeType="1"/>
            </p:cNvSpPr>
            <p:nvPr/>
          </p:nvSpPr>
          <p:spPr bwMode="auto">
            <a:xfrm>
              <a:off x="3043814" y="1262063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2" name="AutoShape 41"/>
            <p:cNvSpPr>
              <a:spLocks noChangeShapeType="1"/>
            </p:cNvSpPr>
            <p:nvPr/>
          </p:nvSpPr>
          <p:spPr bwMode="auto">
            <a:xfrm>
              <a:off x="3043814" y="10414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3" name="AutoShape 40"/>
            <p:cNvSpPr>
              <a:spLocks noChangeShapeType="1"/>
            </p:cNvSpPr>
            <p:nvPr/>
          </p:nvSpPr>
          <p:spPr bwMode="auto">
            <a:xfrm flipV="1">
              <a:off x="32692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4" name="AutoShape 39"/>
            <p:cNvSpPr>
              <a:spLocks noChangeShapeType="1"/>
            </p:cNvSpPr>
            <p:nvPr/>
          </p:nvSpPr>
          <p:spPr bwMode="auto">
            <a:xfrm flipV="1">
              <a:off x="34978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5" name="AutoShape 38"/>
            <p:cNvSpPr>
              <a:spLocks noChangeShapeType="1"/>
            </p:cNvSpPr>
            <p:nvPr/>
          </p:nvSpPr>
          <p:spPr bwMode="auto">
            <a:xfrm flipV="1">
              <a:off x="37264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6" name="AutoShape 37"/>
            <p:cNvSpPr>
              <a:spLocks noChangeShapeType="1"/>
            </p:cNvSpPr>
            <p:nvPr/>
          </p:nvSpPr>
          <p:spPr bwMode="auto">
            <a:xfrm flipV="1">
              <a:off x="39550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7" name="AutoShape 36"/>
            <p:cNvSpPr>
              <a:spLocks noChangeShapeType="1"/>
            </p:cNvSpPr>
            <p:nvPr/>
          </p:nvSpPr>
          <p:spPr bwMode="auto">
            <a:xfrm flipV="1">
              <a:off x="41836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8" name="AutoShape 35"/>
            <p:cNvSpPr>
              <a:spLocks noChangeShapeType="1"/>
            </p:cNvSpPr>
            <p:nvPr/>
          </p:nvSpPr>
          <p:spPr bwMode="auto">
            <a:xfrm flipV="1">
              <a:off x="44122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9" name="AutoShape 34"/>
            <p:cNvSpPr>
              <a:spLocks noChangeShapeType="1"/>
            </p:cNvSpPr>
            <p:nvPr/>
          </p:nvSpPr>
          <p:spPr bwMode="auto">
            <a:xfrm flipV="1">
              <a:off x="46408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0" name="AutoShape 33"/>
            <p:cNvSpPr>
              <a:spLocks noChangeShapeType="1"/>
            </p:cNvSpPr>
            <p:nvPr/>
          </p:nvSpPr>
          <p:spPr bwMode="auto">
            <a:xfrm flipV="1">
              <a:off x="48694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1" name="AutoShape 32"/>
            <p:cNvSpPr>
              <a:spLocks noChangeShapeType="1"/>
            </p:cNvSpPr>
            <p:nvPr/>
          </p:nvSpPr>
          <p:spPr bwMode="auto">
            <a:xfrm flipV="1">
              <a:off x="50980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2" name="AutoShape 31"/>
            <p:cNvSpPr>
              <a:spLocks noChangeShapeType="1"/>
            </p:cNvSpPr>
            <p:nvPr/>
          </p:nvSpPr>
          <p:spPr bwMode="auto">
            <a:xfrm flipV="1">
              <a:off x="53266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3" name="AutoShape 30"/>
            <p:cNvSpPr>
              <a:spLocks noChangeShapeType="1"/>
            </p:cNvSpPr>
            <p:nvPr/>
          </p:nvSpPr>
          <p:spPr bwMode="auto">
            <a:xfrm flipV="1">
              <a:off x="55552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4" name="AutoShape 29"/>
            <p:cNvSpPr>
              <a:spLocks noChangeShapeType="1"/>
            </p:cNvSpPr>
            <p:nvPr/>
          </p:nvSpPr>
          <p:spPr bwMode="auto">
            <a:xfrm flipV="1">
              <a:off x="57838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5" name="AutoShape 28"/>
            <p:cNvSpPr>
              <a:spLocks noChangeShapeType="1"/>
            </p:cNvSpPr>
            <p:nvPr/>
          </p:nvSpPr>
          <p:spPr bwMode="auto">
            <a:xfrm flipV="1">
              <a:off x="60124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6" name="AutoShape 27"/>
            <p:cNvSpPr>
              <a:spLocks noChangeShapeType="1"/>
            </p:cNvSpPr>
            <p:nvPr/>
          </p:nvSpPr>
          <p:spPr bwMode="auto">
            <a:xfrm flipV="1">
              <a:off x="6241039" y="8159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7" name="Text Box 26"/>
            <p:cNvSpPr txBox="1">
              <a:spLocks noChangeArrowheads="1"/>
            </p:cNvSpPr>
            <p:nvPr/>
          </p:nvSpPr>
          <p:spPr bwMode="auto">
            <a:xfrm>
              <a:off x="2736566" y="2765719"/>
              <a:ext cx="241300" cy="1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736566" y="3192756"/>
              <a:ext cx="321103" cy="15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2744503" y="2987968"/>
              <a:ext cx="321103" cy="13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2744503" y="3415007"/>
              <a:ext cx="297291" cy="20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2736566" y="1881480"/>
              <a:ext cx="268287" cy="13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3.50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2736566" y="2308518"/>
              <a:ext cx="273051" cy="1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2.50</a:t>
              </a:r>
              <a:endParaRPr lang="en-US" sz="1050" b="1" dirty="0">
                <a:cs typeface="Arial" pitchFamily="34" charset="0"/>
              </a:endParaRP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2744503" y="2089443"/>
              <a:ext cx="284162" cy="16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3.00</a:t>
              </a: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2744505" y="2530767"/>
              <a:ext cx="287768" cy="16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2.00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2736566" y="989306"/>
              <a:ext cx="268287" cy="16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2736566" y="1448093"/>
              <a:ext cx="268287" cy="187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2744503" y="1235369"/>
              <a:ext cx="344487" cy="14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2744503" y="1662405"/>
              <a:ext cx="335391" cy="13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4.00</a:t>
              </a:r>
              <a:endParaRPr lang="en-US" sz="1050" dirty="0">
                <a:cs typeface="Arial" pitchFamily="34" charset="0"/>
              </a:endParaRPr>
            </a:p>
          </p:txBody>
        </p: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2979885" y="3446464"/>
              <a:ext cx="15716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3162448" y="3446463"/>
              <a:ext cx="179386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3398984" y="3446463"/>
              <a:ext cx="165099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3627584" y="3446463"/>
              <a:ext cx="206374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>
              <a:off x="3864123" y="3446463"/>
              <a:ext cx="187324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4084784" y="3446463"/>
              <a:ext cx="20637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50</a:t>
              </a:r>
              <a:endParaRPr lang="en-US" sz="1050" b="1" dirty="0">
                <a:cs typeface="Arial" pitchFamily="34" charset="0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4321323" y="3446463"/>
              <a:ext cx="187322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60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4549920" y="3446463"/>
              <a:ext cx="163511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70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7" name="Text Box 6"/>
            <p:cNvSpPr txBox="1">
              <a:spLocks noChangeArrowheads="1"/>
            </p:cNvSpPr>
            <p:nvPr/>
          </p:nvSpPr>
          <p:spPr bwMode="auto">
            <a:xfrm>
              <a:off x="4786459" y="3446464"/>
              <a:ext cx="187324" cy="159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80</a:t>
              </a: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5007123" y="3446463"/>
              <a:ext cx="204787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90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5205558" y="3446463"/>
              <a:ext cx="242888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60" name="Text Box 3"/>
            <p:cNvSpPr txBox="1">
              <a:spLocks noChangeArrowheads="1"/>
            </p:cNvSpPr>
            <p:nvPr/>
          </p:nvSpPr>
          <p:spPr bwMode="auto">
            <a:xfrm>
              <a:off x="5426223" y="3446463"/>
              <a:ext cx="250822" cy="17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110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61" name="Text Box 2"/>
            <p:cNvSpPr txBox="1">
              <a:spLocks noChangeArrowheads="1"/>
            </p:cNvSpPr>
            <p:nvPr/>
          </p:nvSpPr>
          <p:spPr bwMode="auto">
            <a:xfrm>
              <a:off x="5677047" y="3446463"/>
              <a:ext cx="220663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120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62" name="Oval 1"/>
            <p:cNvSpPr>
              <a:spLocks noChangeArrowheads="1"/>
            </p:cNvSpPr>
            <p:nvPr/>
          </p:nvSpPr>
          <p:spPr bwMode="auto">
            <a:xfrm>
              <a:off x="4845628" y="2117725"/>
              <a:ext cx="46037" cy="4603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</p:grpSp>
      <p:sp>
        <p:nvSpPr>
          <p:cNvPr id="63" name="Text Box 53"/>
          <p:cNvSpPr txBox="1">
            <a:spLocks noChangeArrowheads="1"/>
          </p:cNvSpPr>
          <p:nvPr/>
        </p:nvSpPr>
        <p:spPr bwMode="auto">
          <a:xfrm>
            <a:off x="4633817" y="3166402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en-US" sz="2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3048" y="1311103"/>
            <a:ext cx="35901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Now suppose that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sellers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must pay a tax of $1.50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per ice cream cone. 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will the equilibrium look like?</a:t>
            </a:r>
          </a:p>
          <a:p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Price buyers pay = ??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(After-tax) Price sellers get = ??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Quantity Demanded = ??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Quantity Supplied = ??</a:t>
            </a:r>
          </a:p>
        </p:txBody>
      </p:sp>
    </p:spTree>
    <p:extLst>
      <p:ext uri="{BB962C8B-B14F-4D97-AF65-F5344CB8AC3E}">
        <p14:creationId xmlns:p14="http://schemas.microsoft.com/office/powerpoint/2010/main" val="3843265242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60362" y="570572"/>
            <a:ext cx="8158919" cy="6092989"/>
            <a:chOff x="2727617" y="665163"/>
            <a:chExt cx="4145248" cy="3095626"/>
          </a:xfrm>
        </p:grpSpPr>
        <p:sp>
          <p:nvSpPr>
            <p:cNvPr id="4" name="AutoShape 59"/>
            <p:cNvSpPr>
              <a:spLocks noChangeShapeType="1"/>
            </p:cNvSpPr>
            <p:nvPr/>
          </p:nvSpPr>
          <p:spPr bwMode="auto">
            <a:xfrm flipV="1">
              <a:off x="3040639" y="755651"/>
              <a:ext cx="0" cy="2708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5" name="AutoShape 58"/>
            <p:cNvSpPr>
              <a:spLocks noChangeShapeType="1"/>
            </p:cNvSpPr>
            <p:nvPr/>
          </p:nvSpPr>
          <p:spPr bwMode="auto">
            <a:xfrm>
              <a:off x="3040639" y="3463925"/>
              <a:ext cx="35194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6" name="Text Box 57"/>
            <p:cNvSpPr txBox="1">
              <a:spLocks noChangeArrowheads="1"/>
            </p:cNvSpPr>
            <p:nvPr/>
          </p:nvSpPr>
          <p:spPr bwMode="auto">
            <a:xfrm>
              <a:off x="2727617" y="665163"/>
              <a:ext cx="311149" cy="20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Price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5952114" y="3425825"/>
              <a:ext cx="71913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Quantity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8" name="AutoShape 55"/>
            <p:cNvSpPr>
              <a:spLocks noChangeShapeType="1"/>
            </p:cNvSpPr>
            <p:nvPr/>
          </p:nvSpPr>
          <p:spPr bwMode="auto">
            <a:xfrm>
              <a:off x="3043815" y="952500"/>
              <a:ext cx="3197225" cy="2070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9" name="AutoShape 54"/>
            <p:cNvSpPr>
              <a:spLocks noChangeShapeType="1"/>
            </p:cNvSpPr>
            <p:nvPr/>
          </p:nvSpPr>
          <p:spPr bwMode="auto">
            <a:xfrm flipV="1">
              <a:off x="3035877" y="1704976"/>
              <a:ext cx="3205162" cy="10398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0" name="Text Box 53"/>
            <p:cNvSpPr txBox="1">
              <a:spLocks noChangeArrowheads="1"/>
            </p:cNvSpPr>
            <p:nvPr/>
          </p:nvSpPr>
          <p:spPr bwMode="auto">
            <a:xfrm>
              <a:off x="6158489" y="1489075"/>
              <a:ext cx="6350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Supply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6158490" y="2825750"/>
              <a:ext cx="7143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Demand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12" name="AutoShape 51"/>
            <p:cNvSpPr>
              <a:spLocks noChangeShapeType="1"/>
            </p:cNvSpPr>
            <p:nvPr/>
          </p:nvSpPr>
          <p:spPr bwMode="auto">
            <a:xfrm>
              <a:off x="3040639" y="32416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3" name="AutoShape 50"/>
            <p:cNvSpPr>
              <a:spLocks noChangeShapeType="1"/>
            </p:cNvSpPr>
            <p:nvPr/>
          </p:nvSpPr>
          <p:spPr bwMode="auto">
            <a:xfrm>
              <a:off x="3043814" y="30226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4" name="AutoShape 49"/>
            <p:cNvSpPr>
              <a:spLocks noChangeShapeType="1"/>
            </p:cNvSpPr>
            <p:nvPr/>
          </p:nvSpPr>
          <p:spPr bwMode="auto">
            <a:xfrm>
              <a:off x="3039052" y="280352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5" name="AutoShape 48"/>
            <p:cNvSpPr>
              <a:spLocks noChangeShapeType="1"/>
            </p:cNvSpPr>
            <p:nvPr/>
          </p:nvSpPr>
          <p:spPr bwMode="auto">
            <a:xfrm>
              <a:off x="3039052" y="25812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6" name="AutoShape 47"/>
            <p:cNvSpPr>
              <a:spLocks noChangeShapeType="1"/>
            </p:cNvSpPr>
            <p:nvPr/>
          </p:nvSpPr>
          <p:spPr bwMode="auto">
            <a:xfrm>
              <a:off x="3039052" y="2368118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7" name="AutoShape 46"/>
            <p:cNvSpPr>
              <a:spLocks noChangeShapeType="1"/>
            </p:cNvSpPr>
            <p:nvPr/>
          </p:nvSpPr>
          <p:spPr bwMode="auto">
            <a:xfrm>
              <a:off x="3039052" y="2135188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8" name="AutoShape 45"/>
            <p:cNvSpPr>
              <a:spLocks noChangeShapeType="1"/>
            </p:cNvSpPr>
            <p:nvPr/>
          </p:nvSpPr>
          <p:spPr bwMode="auto">
            <a:xfrm>
              <a:off x="3035877" y="19177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9" name="AutoShape 44"/>
            <p:cNvSpPr>
              <a:spLocks noChangeShapeType="1"/>
            </p:cNvSpPr>
            <p:nvPr/>
          </p:nvSpPr>
          <p:spPr bwMode="auto">
            <a:xfrm>
              <a:off x="3035877" y="17049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0" name="AutoShape 43"/>
            <p:cNvSpPr>
              <a:spLocks noChangeShapeType="1"/>
            </p:cNvSpPr>
            <p:nvPr/>
          </p:nvSpPr>
          <p:spPr bwMode="auto">
            <a:xfrm>
              <a:off x="3043814" y="148272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1" name="AutoShape 42"/>
            <p:cNvSpPr>
              <a:spLocks noChangeShapeType="1"/>
            </p:cNvSpPr>
            <p:nvPr/>
          </p:nvSpPr>
          <p:spPr bwMode="auto">
            <a:xfrm>
              <a:off x="3043814" y="1262063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2" name="AutoShape 41"/>
            <p:cNvSpPr>
              <a:spLocks noChangeShapeType="1"/>
            </p:cNvSpPr>
            <p:nvPr/>
          </p:nvSpPr>
          <p:spPr bwMode="auto">
            <a:xfrm>
              <a:off x="3043814" y="10414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3" name="AutoShape 40"/>
            <p:cNvSpPr>
              <a:spLocks noChangeShapeType="1"/>
            </p:cNvSpPr>
            <p:nvPr/>
          </p:nvSpPr>
          <p:spPr bwMode="auto">
            <a:xfrm flipV="1">
              <a:off x="32692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4" name="AutoShape 39"/>
            <p:cNvSpPr>
              <a:spLocks noChangeShapeType="1"/>
            </p:cNvSpPr>
            <p:nvPr/>
          </p:nvSpPr>
          <p:spPr bwMode="auto">
            <a:xfrm flipV="1">
              <a:off x="34978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5" name="AutoShape 38"/>
            <p:cNvSpPr>
              <a:spLocks noChangeShapeType="1"/>
            </p:cNvSpPr>
            <p:nvPr/>
          </p:nvSpPr>
          <p:spPr bwMode="auto">
            <a:xfrm flipV="1">
              <a:off x="37264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6" name="AutoShape 37"/>
            <p:cNvSpPr>
              <a:spLocks noChangeShapeType="1"/>
            </p:cNvSpPr>
            <p:nvPr/>
          </p:nvSpPr>
          <p:spPr bwMode="auto">
            <a:xfrm flipV="1">
              <a:off x="39550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7" name="AutoShape 36"/>
            <p:cNvSpPr>
              <a:spLocks noChangeShapeType="1"/>
            </p:cNvSpPr>
            <p:nvPr/>
          </p:nvSpPr>
          <p:spPr bwMode="auto">
            <a:xfrm flipV="1">
              <a:off x="41836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8" name="AutoShape 35"/>
            <p:cNvSpPr>
              <a:spLocks noChangeShapeType="1"/>
            </p:cNvSpPr>
            <p:nvPr/>
          </p:nvSpPr>
          <p:spPr bwMode="auto">
            <a:xfrm flipV="1">
              <a:off x="44122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9" name="AutoShape 34"/>
            <p:cNvSpPr>
              <a:spLocks noChangeShapeType="1"/>
            </p:cNvSpPr>
            <p:nvPr/>
          </p:nvSpPr>
          <p:spPr bwMode="auto">
            <a:xfrm flipV="1">
              <a:off x="46408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0" name="AutoShape 33"/>
            <p:cNvSpPr>
              <a:spLocks noChangeShapeType="1"/>
            </p:cNvSpPr>
            <p:nvPr/>
          </p:nvSpPr>
          <p:spPr bwMode="auto">
            <a:xfrm flipV="1">
              <a:off x="48694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1" name="AutoShape 32"/>
            <p:cNvSpPr>
              <a:spLocks noChangeShapeType="1"/>
            </p:cNvSpPr>
            <p:nvPr/>
          </p:nvSpPr>
          <p:spPr bwMode="auto">
            <a:xfrm flipV="1">
              <a:off x="50980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2" name="AutoShape 31"/>
            <p:cNvSpPr>
              <a:spLocks noChangeShapeType="1"/>
            </p:cNvSpPr>
            <p:nvPr/>
          </p:nvSpPr>
          <p:spPr bwMode="auto">
            <a:xfrm flipV="1">
              <a:off x="53266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3" name="AutoShape 30"/>
            <p:cNvSpPr>
              <a:spLocks noChangeShapeType="1"/>
            </p:cNvSpPr>
            <p:nvPr/>
          </p:nvSpPr>
          <p:spPr bwMode="auto">
            <a:xfrm flipV="1">
              <a:off x="55552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4" name="AutoShape 29"/>
            <p:cNvSpPr>
              <a:spLocks noChangeShapeType="1"/>
            </p:cNvSpPr>
            <p:nvPr/>
          </p:nvSpPr>
          <p:spPr bwMode="auto">
            <a:xfrm flipV="1">
              <a:off x="57838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5" name="AutoShape 28"/>
            <p:cNvSpPr>
              <a:spLocks noChangeShapeType="1"/>
            </p:cNvSpPr>
            <p:nvPr/>
          </p:nvSpPr>
          <p:spPr bwMode="auto">
            <a:xfrm flipV="1">
              <a:off x="60124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6" name="AutoShape 27"/>
            <p:cNvSpPr>
              <a:spLocks noChangeShapeType="1"/>
            </p:cNvSpPr>
            <p:nvPr/>
          </p:nvSpPr>
          <p:spPr bwMode="auto">
            <a:xfrm flipV="1">
              <a:off x="6241039" y="8159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7" name="Text Box 26"/>
            <p:cNvSpPr txBox="1">
              <a:spLocks noChangeArrowheads="1"/>
            </p:cNvSpPr>
            <p:nvPr/>
          </p:nvSpPr>
          <p:spPr bwMode="auto">
            <a:xfrm>
              <a:off x="2736566" y="2765719"/>
              <a:ext cx="241300" cy="1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736566" y="3192756"/>
              <a:ext cx="321103" cy="15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2744503" y="2987968"/>
              <a:ext cx="321103" cy="13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2744503" y="3415007"/>
              <a:ext cx="297291" cy="20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2736566" y="1881480"/>
              <a:ext cx="268287" cy="13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3.50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2736566" y="2308518"/>
              <a:ext cx="273051" cy="1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2.50</a:t>
              </a:r>
              <a:endParaRPr 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2744503" y="2089443"/>
              <a:ext cx="284162" cy="16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3.00</a:t>
              </a: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2744505" y="2530767"/>
              <a:ext cx="287768" cy="16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2.00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2736566" y="989306"/>
              <a:ext cx="268287" cy="16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2736566" y="1448093"/>
              <a:ext cx="268287" cy="187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2744503" y="1235369"/>
              <a:ext cx="344487" cy="14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2744503" y="1662405"/>
              <a:ext cx="335391" cy="13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4.00</a:t>
              </a:r>
              <a:endParaRPr 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2979885" y="3446464"/>
              <a:ext cx="15716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3162448" y="3446463"/>
              <a:ext cx="179386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3398984" y="3446463"/>
              <a:ext cx="165099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3627584" y="3446463"/>
              <a:ext cx="206374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>
              <a:off x="3864123" y="3446463"/>
              <a:ext cx="187324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4084784" y="3446463"/>
              <a:ext cx="20637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50</a:t>
              </a:r>
              <a:endParaRPr 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4321323" y="3446463"/>
              <a:ext cx="187322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60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4549920" y="3446463"/>
              <a:ext cx="163511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70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7" name="Text Box 6"/>
            <p:cNvSpPr txBox="1">
              <a:spLocks noChangeArrowheads="1"/>
            </p:cNvSpPr>
            <p:nvPr/>
          </p:nvSpPr>
          <p:spPr bwMode="auto">
            <a:xfrm>
              <a:off x="4786459" y="3446464"/>
              <a:ext cx="187324" cy="159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80</a:t>
              </a: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5007123" y="3446463"/>
              <a:ext cx="204787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90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5205558" y="3446463"/>
              <a:ext cx="242888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60" name="Text Box 3"/>
            <p:cNvSpPr txBox="1">
              <a:spLocks noChangeArrowheads="1"/>
            </p:cNvSpPr>
            <p:nvPr/>
          </p:nvSpPr>
          <p:spPr bwMode="auto">
            <a:xfrm>
              <a:off x="5426223" y="3446463"/>
              <a:ext cx="250822" cy="17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110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61" name="Text Box 2"/>
            <p:cNvSpPr txBox="1">
              <a:spLocks noChangeArrowheads="1"/>
            </p:cNvSpPr>
            <p:nvPr/>
          </p:nvSpPr>
          <p:spPr bwMode="auto">
            <a:xfrm>
              <a:off x="5677047" y="3446463"/>
              <a:ext cx="220663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120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62" name="Oval 1"/>
            <p:cNvSpPr>
              <a:spLocks noChangeArrowheads="1"/>
            </p:cNvSpPr>
            <p:nvPr/>
          </p:nvSpPr>
          <p:spPr bwMode="auto">
            <a:xfrm>
              <a:off x="4845628" y="2117725"/>
              <a:ext cx="46037" cy="4603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</p:grpSp>
      <p:sp>
        <p:nvSpPr>
          <p:cNvPr id="63" name="Text Box 53"/>
          <p:cNvSpPr txBox="1">
            <a:spLocks noChangeArrowheads="1"/>
          </p:cNvSpPr>
          <p:nvPr/>
        </p:nvSpPr>
        <p:spPr bwMode="auto">
          <a:xfrm>
            <a:off x="4633817" y="3166402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en-US" sz="2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3048" y="1311103"/>
            <a:ext cx="35901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Suppose that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sellers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must pay a tax of $1.50 per ice cream cone. </a:t>
            </a:r>
          </a:p>
          <a:p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Price buyers pay = $4.00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Price sellers get = $2.50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Quantity Demanded = 50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Quantity Supplied = 50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Check that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after-tax equilibrium outcome satisfies our two main requirements: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First,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price paid by the buyer = the price received by the seller + the tax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Second,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 demanded equals quantity supplied</a:t>
            </a:r>
          </a:p>
        </p:txBody>
      </p:sp>
      <p:sp>
        <p:nvSpPr>
          <p:cNvPr id="65" name="Text Box 57"/>
          <p:cNvSpPr txBox="1">
            <a:spLocks noChangeArrowheads="1"/>
          </p:cNvSpPr>
          <p:nvPr/>
        </p:nvSpPr>
        <p:spPr bwMode="auto">
          <a:xfrm>
            <a:off x="2429338" y="6331387"/>
            <a:ext cx="1778849" cy="4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Post-tax equilibrium quantity demanded and quantity supplied</a:t>
            </a:r>
            <a:endParaRPr 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3316594" y="2610951"/>
            <a:ext cx="0" cy="1280160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088282" y="2803701"/>
            <a:ext cx="107399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= $1.50 per cup</a:t>
            </a:r>
          </a:p>
        </p:txBody>
      </p:sp>
      <p:sp>
        <p:nvSpPr>
          <p:cNvPr id="68" name="Text Box 53"/>
          <p:cNvSpPr txBox="1">
            <a:spLocks noChangeArrowheads="1"/>
          </p:cNvSpPr>
          <p:nvPr/>
        </p:nvSpPr>
        <p:spPr bwMode="auto">
          <a:xfrm>
            <a:off x="3325279" y="2330831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endParaRPr lang="en-US" sz="2400" b="1" i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69" name="Text Box 53"/>
          <p:cNvSpPr txBox="1">
            <a:spLocks noChangeArrowheads="1"/>
          </p:cNvSpPr>
          <p:nvPr/>
        </p:nvSpPr>
        <p:spPr bwMode="auto">
          <a:xfrm>
            <a:off x="3330536" y="3923149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lang="en-US" sz="2400" b="1" i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0" name="Text Box 57"/>
          <p:cNvSpPr txBox="1">
            <a:spLocks noChangeArrowheads="1"/>
          </p:cNvSpPr>
          <p:nvPr/>
        </p:nvSpPr>
        <p:spPr bwMode="auto">
          <a:xfrm>
            <a:off x="91721" y="2437800"/>
            <a:ext cx="550431" cy="4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Buyers Price</a:t>
            </a:r>
            <a:endParaRPr 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1" name="Text Box 57"/>
          <p:cNvSpPr txBox="1">
            <a:spLocks noChangeArrowheads="1"/>
          </p:cNvSpPr>
          <p:nvPr/>
        </p:nvSpPr>
        <p:spPr bwMode="auto">
          <a:xfrm>
            <a:off x="96981" y="3735823"/>
            <a:ext cx="550431" cy="4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Sellers Price</a:t>
            </a:r>
            <a:endParaRPr 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80808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60362" y="570572"/>
            <a:ext cx="8158919" cy="6092989"/>
            <a:chOff x="2727617" y="665163"/>
            <a:chExt cx="4145248" cy="3095626"/>
          </a:xfrm>
        </p:grpSpPr>
        <p:sp>
          <p:nvSpPr>
            <p:cNvPr id="4" name="AutoShape 59"/>
            <p:cNvSpPr>
              <a:spLocks noChangeShapeType="1"/>
            </p:cNvSpPr>
            <p:nvPr/>
          </p:nvSpPr>
          <p:spPr bwMode="auto">
            <a:xfrm flipV="1">
              <a:off x="3040639" y="755651"/>
              <a:ext cx="0" cy="2708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5" name="AutoShape 58"/>
            <p:cNvSpPr>
              <a:spLocks noChangeShapeType="1"/>
            </p:cNvSpPr>
            <p:nvPr/>
          </p:nvSpPr>
          <p:spPr bwMode="auto">
            <a:xfrm>
              <a:off x="3040639" y="3463925"/>
              <a:ext cx="35194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6" name="Text Box 57"/>
            <p:cNvSpPr txBox="1">
              <a:spLocks noChangeArrowheads="1"/>
            </p:cNvSpPr>
            <p:nvPr/>
          </p:nvSpPr>
          <p:spPr bwMode="auto">
            <a:xfrm>
              <a:off x="2727617" y="665163"/>
              <a:ext cx="311149" cy="20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Price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5952114" y="3425825"/>
              <a:ext cx="71913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Quantity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8" name="AutoShape 55"/>
            <p:cNvSpPr>
              <a:spLocks noChangeShapeType="1"/>
            </p:cNvSpPr>
            <p:nvPr/>
          </p:nvSpPr>
          <p:spPr bwMode="auto">
            <a:xfrm>
              <a:off x="3043815" y="952500"/>
              <a:ext cx="3197225" cy="2070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9" name="AutoShape 54"/>
            <p:cNvSpPr>
              <a:spLocks noChangeShapeType="1"/>
            </p:cNvSpPr>
            <p:nvPr/>
          </p:nvSpPr>
          <p:spPr bwMode="auto">
            <a:xfrm flipV="1">
              <a:off x="3035877" y="1704976"/>
              <a:ext cx="3205162" cy="10398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0" name="Text Box 53"/>
            <p:cNvSpPr txBox="1">
              <a:spLocks noChangeArrowheads="1"/>
            </p:cNvSpPr>
            <p:nvPr/>
          </p:nvSpPr>
          <p:spPr bwMode="auto">
            <a:xfrm>
              <a:off x="6158489" y="1489075"/>
              <a:ext cx="6350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Supply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6158490" y="2825750"/>
              <a:ext cx="7143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Demand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12" name="AutoShape 51"/>
            <p:cNvSpPr>
              <a:spLocks noChangeShapeType="1"/>
            </p:cNvSpPr>
            <p:nvPr/>
          </p:nvSpPr>
          <p:spPr bwMode="auto">
            <a:xfrm>
              <a:off x="3040639" y="32416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3" name="AutoShape 50"/>
            <p:cNvSpPr>
              <a:spLocks noChangeShapeType="1"/>
            </p:cNvSpPr>
            <p:nvPr/>
          </p:nvSpPr>
          <p:spPr bwMode="auto">
            <a:xfrm>
              <a:off x="3043814" y="30226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4" name="AutoShape 49"/>
            <p:cNvSpPr>
              <a:spLocks noChangeShapeType="1"/>
            </p:cNvSpPr>
            <p:nvPr/>
          </p:nvSpPr>
          <p:spPr bwMode="auto">
            <a:xfrm>
              <a:off x="3039052" y="280352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5" name="AutoShape 48"/>
            <p:cNvSpPr>
              <a:spLocks noChangeShapeType="1"/>
            </p:cNvSpPr>
            <p:nvPr/>
          </p:nvSpPr>
          <p:spPr bwMode="auto">
            <a:xfrm>
              <a:off x="3039052" y="25812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6" name="AutoShape 47"/>
            <p:cNvSpPr>
              <a:spLocks noChangeShapeType="1"/>
            </p:cNvSpPr>
            <p:nvPr/>
          </p:nvSpPr>
          <p:spPr bwMode="auto">
            <a:xfrm>
              <a:off x="3039052" y="2368118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7" name="AutoShape 46"/>
            <p:cNvSpPr>
              <a:spLocks noChangeShapeType="1"/>
            </p:cNvSpPr>
            <p:nvPr/>
          </p:nvSpPr>
          <p:spPr bwMode="auto">
            <a:xfrm>
              <a:off x="3039052" y="2135188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8" name="AutoShape 45"/>
            <p:cNvSpPr>
              <a:spLocks noChangeShapeType="1"/>
            </p:cNvSpPr>
            <p:nvPr/>
          </p:nvSpPr>
          <p:spPr bwMode="auto">
            <a:xfrm>
              <a:off x="3035877" y="19177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9" name="AutoShape 44"/>
            <p:cNvSpPr>
              <a:spLocks noChangeShapeType="1"/>
            </p:cNvSpPr>
            <p:nvPr/>
          </p:nvSpPr>
          <p:spPr bwMode="auto">
            <a:xfrm>
              <a:off x="3035877" y="170497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0" name="AutoShape 43"/>
            <p:cNvSpPr>
              <a:spLocks noChangeShapeType="1"/>
            </p:cNvSpPr>
            <p:nvPr/>
          </p:nvSpPr>
          <p:spPr bwMode="auto">
            <a:xfrm>
              <a:off x="3043814" y="1482725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1" name="AutoShape 42"/>
            <p:cNvSpPr>
              <a:spLocks noChangeShapeType="1"/>
            </p:cNvSpPr>
            <p:nvPr/>
          </p:nvSpPr>
          <p:spPr bwMode="auto">
            <a:xfrm>
              <a:off x="3043814" y="1262063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2" name="AutoShape 41"/>
            <p:cNvSpPr>
              <a:spLocks noChangeShapeType="1"/>
            </p:cNvSpPr>
            <p:nvPr/>
          </p:nvSpPr>
          <p:spPr bwMode="auto">
            <a:xfrm>
              <a:off x="3043814" y="1041400"/>
              <a:ext cx="3429000" cy="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3" name="AutoShape 40"/>
            <p:cNvSpPr>
              <a:spLocks noChangeShapeType="1"/>
            </p:cNvSpPr>
            <p:nvPr/>
          </p:nvSpPr>
          <p:spPr bwMode="auto">
            <a:xfrm flipV="1">
              <a:off x="32692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4" name="AutoShape 39"/>
            <p:cNvSpPr>
              <a:spLocks noChangeShapeType="1"/>
            </p:cNvSpPr>
            <p:nvPr/>
          </p:nvSpPr>
          <p:spPr bwMode="auto">
            <a:xfrm flipV="1">
              <a:off x="34978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5" name="AutoShape 38"/>
            <p:cNvSpPr>
              <a:spLocks noChangeShapeType="1"/>
            </p:cNvSpPr>
            <p:nvPr/>
          </p:nvSpPr>
          <p:spPr bwMode="auto">
            <a:xfrm flipV="1">
              <a:off x="37264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6" name="AutoShape 37"/>
            <p:cNvSpPr>
              <a:spLocks noChangeShapeType="1"/>
            </p:cNvSpPr>
            <p:nvPr/>
          </p:nvSpPr>
          <p:spPr bwMode="auto">
            <a:xfrm flipV="1">
              <a:off x="39550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7" name="AutoShape 36"/>
            <p:cNvSpPr>
              <a:spLocks noChangeShapeType="1"/>
            </p:cNvSpPr>
            <p:nvPr/>
          </p:nvSpPr>
          <p:spPr bwMode="auto">
            <a:xfrm flipV="1">
              <a:off x="41836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8" name="AutoShape 35"/>
            <p:cNvSpPr>
              <a:spLocks noChangeShapeType="1"/>
            </p:cNvSpPr>
            <p:nvPr/>
          </p:nvSpPr>
          <p:spPr bwMode="auto">
            <a:xfrm flipV="1">
              <a:off x="44122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9" name="AutoShape 34"/>
            <p:cNvSpPr>
              <a:spLocks noChangeShapeType="1"/>
            </p:cNvSpPr>
            <p:nvPr/>
          </p:nvSpPr>
          <p:spPr bwMode="auto">
            <a:xfrm flipV="1">
              <a:off x="46408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0" name="AutoShape 33"/>
            <p:cNvSpPr>
              <a:spLocks noChangeShapeType="1"/>
            </p:cNvSpPr>
            <p:nvPr/>
          </p:nvSpPr>
          <p:spPr bwMode="auto">
            <a:xfrm flipV="1">
              <a:off x="48694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1" name="AutoShape 32"/>
            <p:cNvSpPr>
              <a:spLocks noChangeShapeType="1"/>
            </p:cNvSpPr>
            <p:nvPr/>
          </p:nvSpPr>
          <p:spPr bwMode="auto">
            <a:xfrm flipV="1">
              <a:off x="50980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2" name="AutoShape 31"/>
            <p:cNvSpPr>
              <a:spLocks noChangeShapeType="1"/>
            </p:cNvSpPr>
            <p:nvPr/>
          </p:nvSpPr>
          <p:spPr bwMode="auto">
            <a:xfrm flipV="1">
              <a:off x="53266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3" name="AutoShape 30"/>
            <p:cNvSpPr>
              <a:spLocks noChangeShapeType="1"/>
            </p:cNvSpPr>
            <p:nvPr/>
          </p:nvSpPr>
          <p:spPr bwMode="auto">
            <a:xfrm flipV="1">
              <a:off x="55552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4" name="AutoShape 29"/>
            <p:cNvSpPr>
              <a:spLocks noChangeShapeType="1"/>
            </p:cNvSpPr>
            <p:nvPr/>
          </p:nvSpPr>
          <p:spPr bwMode="auto">
            <a:xfrm flipV="1">
              <a:off x="5783839" y="8286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5" name="AutoShape 28"/>
            <p:cNvSpPr>
              <a:spLocks noChangeShapeType="1"/>
            </p:cNvSpPr>
            <p:nvPr/>
          </p:nvSpPr>
          <p:spPr bwMode="auto">
            <a:xfrm flipV="1">
              <a:off x="6012439" y="820739"/>
              <a:ext cx="0" cy="264318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6" name="AutoShape 27"/>
            <p:cNvSpPr>
              <a:spLocks noChangeShapeType="1"/>
            </p:cNvSpPr>
            <p:nvPr/>
          </p:nvSpPr>
          <p:spPr bwMode="auto">
            <a:xfrm flipV="1">
              <a:off x="6241039" y="815975"/>
              <a:ext cx="0" cy="2643188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37" name="Text Box 26"/>
            <p:cNvSpPr txBox="1">
              <a:spLocks noChangeArrowheads="1"/>
            </p:cNvSpPr>
            <p:nvPr/>
          </p:nvSpPr>
          <p:spPr bwMode="auto">
            <a:xfrm>
              <a:off x="2736566" y="2765719"/>
              <a:ext cx="241300" cy="1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736566" y="3192756"/>
              <a:ext cx="321103" cy="15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2744503" y="2987968"/>
              <a:ext cx="321103" cy="13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2744503" y="3415007"/>
              <a:ext cx="297291" cy="20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2736566" y="1881480"/>
              <a:ext cx="268287" cy="13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3.50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2736566" y="2308518"/>
              <a:ext cx="273051" cy="1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2.50</a:t>
              </a:r>
              <a:endParaRPr 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2744503" y="2089443"/>
              <a:ext cx="284162" cy="16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3.00</a:t>
              </a: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2744505" y="2530767"/>
              <a:ext cx="287768" cy="16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2.00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2736566" y="989306"/>
              <a:ext cx="268287" cy="16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2736566" y="1448093"/>
              <a:ext cx="268287" cy="187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4.50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2744503" y="1235369"/>
              <a:ext cx="344487" cy="14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2744503" y="1662405"/>
              <a:ext cx="335391" cy="13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4.00</a:t>
              </a:r>
              <a:endParaRPr 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2979885" y="3446464"/>
              <a:ext cx="15716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3162448" y="3446463"/>
              <a:ext cx="179386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3398984" y="3446463"/>
              <a:ext cx="165099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3627584" y="3446463"/>
              <a:ext cx="206374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>
              <a:off x="3864123" y="3446463"/>
              <a:ext cx="187324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4084784" y="3446463"/>
              <a:ext cx="20637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50</a:t>
              </a:r>
              <a:endParaRPr 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4321323" y="3446463"/>
              <a:ext cx="187322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60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4549920" y="3446463"/>
              <a:ext cx="163511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70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7" name="Text Box 6"/>
            <p:cNvSpPr txBox="1">
              <a:spLocks noChangeArrowheads="1"/>
            </p:cNvSpPr>
            <p:nvPr/>
          </p:nvSpPr>
          <p:spPr bwMode="auto">
            <a:xfrm>
              <a:off x="4786459" y="3446464"/>
              <a:ext cx="187324" cy="159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80</a:t>
              </a: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5007123" y="3446463"/>
              <a:ext cx="204787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90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5205558" y="3446463"/>
              <a:ext cx="242888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100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60" name="Text Box 3"/>
            <p:cNvSpPr txBox="1">
              <a:spLocks noChangeArrowheads="1"/>
            </p:cNvSpPr>
            <p:nvPr/>
          </p:nvSpPr>
          <p:spPr bwMode="auto">
            <a:xfrm>
              <a:off x="5426223" y="3446463"/>
              <a:ext cx="250822" cy="17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110</a:t>
              </a:r>
              <a:endParaRPr lang="en-US" sz="2000" b="1" dirty="0">
                <a:cs typeface="Arial" pitchFamily="34" charset="0"/>
              </a:endParaRPr>
            </a:p>
          </p:txBody>
        </p:sp>
        <p:sp>
          <p:nvSpPr>
            <p:cNvPr id="61" name="Text Box 2"/>
            <p:cNvSpPr txBox="1">
              <a:spLocks noChangeArrowheads="1"/>
            </p:cNvSpPr>
            <p:nvPr/>
          </p:nvSpPr>
          <p:spPr bwMode="auto">
            <a:xfrm>
              <a:off x="5677047" y="3446463"/>
              <a:ext cx="220663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120</a:t>
              </a:r>
              <a:endParaRPr lang="en-US" sz="2000" b="1">
                <a:cs typeface="Arial" pitchFamily="34" charset="0"/>
              </a:endParaRPr>
            </a:p>
          </p:txBody>
        </p:sp>
        <p:sp>
          <p:nvSpPr>
            <p:cNvPr id="62" name="Oval 1"/>
            <p:cNvSpPr>
              <a:spLocks noChangeArrowheads="1"/>
            </p:cNvSpPr>
            <p:nvPr/>
          </p:nvSpPr>
          <p:spPr bwMode="auto">
            <a:xfrm>
              <a:off x="4845628" y="2117725"/>
              <a:ext cx="46037" cy="4603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</p:grpSp>
      <p:sp>
        <p:nvSpPr>
          <p:cNvPr id="63" name="Text Box 53"/>
          <p:cNvSpPr txBox="1">
            <a:spLocks noChangeArrowheads="1"/>
          </p:cNvSpPr>
          <p:nvPr/>
        </p:nvSpPr>
        <p:spPr bwMode="auto">
          <a:xfrm>
            <a:off x="4633817" y="3166402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en-US" sz="2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8078" y="102423"/>
            <a:ext cx="404514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sellers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pay a tax of $1.50 per ice cream cone:</a:t>
            </a:r>
          </a:p>
          <a:p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Price buyers pay = $4.00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Price sellers get = $2.50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Quantity Demanded = 50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Quantity Supplied = 50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the tax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what was the outcome?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Price buyers pay = $3.00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Price sellers get = $3.00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Quantity Demanded = 80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Quantity Supplied = 80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So, the tax has these effects: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 traded decreases</a:t>
            </a:r>
          </a:p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Buyers pay more</a:t>
            </a:r>
          </a:p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Sellers get less, but not as much less as the tax</a:t>
            </a:r>
          </a:p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So, buyers suffer even though it is the sellers who are taxed.</a:t>
            </a:r>
          </a:p>
        </p:txBody>
      </p:sp>
      <p:sp>
        <p:nvSpPr>
          <p:cNvPr id="65" name="Text Box 57"/>
          <p:cNvSpPr txBox="1">
            <a:spLocks noChangeArrowheads="1"/>
          </p:cNvSpPr>
          <p:nvPr/>
        </p:nvSpPr>
        <p:spPr bwMode="auto">
          <a:xfrm>
            <a:off x="2429338" y="6331387"/>
            <a:ext cx="1778849" cy="4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Post-tax equilibrium quantity demanded and quantity supplied</a:t>
            </a:r>
            <a:endParaRPr 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3316594" y="2610951"/>
            <a:ext cx="0" cy="1280160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088282" y="2803701"/>
            <a:ext cx="107399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= $1.50 per cup</a:t>
            </a:r>
          </a:p>
        </p:txBody>
      </p:sp>
      <p:sp>
        <p:nvSpPr>
          <p:cNvPr id="68" name="Text Box 53"/>
          <p:cNvSpPr txBox="1">
            <a:spLocks noChangeArrowheads="1"/>
          </p:cNvSpPr>
          <p:nvPr/>
        </p:nvSpPr>
        <p:spPr bwMode="auto">
          <a:xfrm>
            <a:off x="3325279" y="2330831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endParaRPr lang="en-US" sz="2400" b="1" i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69" name="Text Box 53"/>
          <p:cNvSpPr txBox="1">
            <a:spLocks noChangeArrowheads="1"/>
          </p:cNvSpPr>
          <p:nvPr/>
        </p:nvSpPr>
        <p:spPr bwMode="auto">
          <a:xfrm>
            <a:off x="3330536" y="3923149"/>
            <a:ext cx="389449" cy="3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lang="en-US" sz="2400" b="1" i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0" name="Text Box 57"/>
          <p:cNvSpPr txBox="1">
            <a:spLocks noChangeArrowheads="1"/>
          </p:cNvSpPr>
          <p:nvPr/>
        </p:nvSpPr>
        <p:spPr bwMode="auto">
          <a:xfrm>
            <a:off x="91721" y="2437800"/>
            <a:ext cx="550431" cy="4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Buyers Price</a:t>
            </a:r>
            <a:endParaRPr 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1" name="Text Box 57"/>
          <p:cNvSpPr txBox="1">
            <a:spLocks noChangeArrowheads="1"/>
          </p:cNvSpPr>
          <p:nvPr/>
        </p:nvSpPr>
        <p:spPr bwMode="auto">
          <a:xfrm>
            <a:off x="96981" y="3735823"/>
            <a:ext cx="550431" cy="4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Sellers Price</a:t>
            </a:r>
            <a:endParaRPr 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28252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Legal and Economic Incidence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Key Idea: </a:t>
            </a:r>
            <a:r>
              <a:rPr lang="en-US" altLang="en-US" b="1" dirty="0">
                <a:solidFill>
                  <a:srgbClr val="0070C0"/>
                </a:solidFill>
              </a:rPr>
              <a:t>Whether the law puts the tax on buyers or on sellers is economically irrelevant</a:t>
            </a:r>
          </a:p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The economic effect of a tax is the same (in every way) in either case 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5814" y="279400"/>
            <a:ext cx="8080375" cy="64293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The effect of a tax, on buyers or on sellers</a:t>
            </a:r>
          </a:p>
        </p:txBody>
      </p:sp>
      <p:sp>
        <p:nvSpPr>
          <p:cNvPr id="36867" name="Freeform 15"/>
          <p:cNvSpPr>
            <a:spLocks/>
          </p:cNvSpPr>
          <p:nvPr/>
        </p:nvSpPr>
        <p:spPr bwMode="auto">
          <a:xfrm>
            <a:off x="3576639" y="1300163"/>
            <a:ext cx="6186487" cy="4565650"/>
          </a:xfrm>
          <a:custGeom>
            <a:avLst/>
            <a:gdLst>
              <a:gd name="T0" fmla="*/ 0 w 3897"/>
              <a:gd name="T1" fmla="*/ 0 h 2876"/>
              <a:gd name="T2" fmla="*/ 0 w 3897"/>
              <a:gd name="T3" fmla="*/ 2147483647 h 2876"/>
              <a:gd name="T4" fmla="*/ 2147483647 w 3897"/>
              <a:gd name="T5" fmla="*/ 2147483647 h 2876"/>
              <a:gd name="T6" fmla="*/ 0 60000 65536"/>
              <a:gd name="T7" fmla="*/ 0 60000 65536"/>
              <a:gd name="T8" fmla="*/ 0 60000 65536"/>
              <a:gd name="T9" fmla="*/ 0 w 3897"/>
              <a:gd name="T10" fmla="*/ 0 h 2876"/>
              <a:gd name="T11" fmla="*/ 3897 w 3897"/>
              <a:gd name="T12" fmla="*/ 2876 h 28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97" h="2876">
                <a:moveTo>
                  <a:pt x="0" y="0"/>
                </a:moveTo>
                <a:lnTo>
                  <a:pt x="0" y="2876"/>
                </a:lnTo>
                <a:lnTo>
                  <a:pt x="3897" y="287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Line 16"/>
          <p:cNvSpPr>
            <a:spLocks noChangeShapeType="1"/>
          </p:cNvSpPr>
          <p:nvPr/>
        </p:nvSpPr>
        <p:spPr bwMode="auto">
          <a:xfrm>
            <a:off x="6356350" y="5845175"/>
            <a:ext cx="1588" cy="1588"/>
          </a:xfrm>
          <a:prstGeom prst="line">
            <a:avLst/>
          </a:prstGeom>
          <a:noFill/>
          <a:ln w="19050">
            <a:solidFill>
              <a:srgbClr val="6022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9" name="Rectangle 18"/>
          <p:cNvSpPr>
            <a:spLocks noChangeArrowheads="1"/>
          </p:cNvSpPr>
          <p:nvPr/>
        </p:nvSpPr>
        <p:spPr bwMode="auto">
          <a:xfrm>
            <a:off x="8685214" y="5924551"/>
            <a:ext cx="7498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3382963" y="5930901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2382838" y="1122363"/>
            <a:ext cx="10238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Buyers’ Price, </a:t>
            </a:r>
            <a:b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Sellers’ price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872" name="Group 35"/>
          <p:cNvGrpSpPr>
            <a:grpSpLocks/>
          </p:cNvGrpSpPr>
          <p:nvPr/>
        </p:nvGrpSpPr>
        <p:grpSpPr bwMode="auto">
          <a:xfrm>
            <a:off x="6786563" y="2503489"/>
            <a:ext cx="2589212" cy="384175"/>
            <a:chOff x="3315" y="1577"/>
            <a:chExt cx="1631" cy="242"/>
          </a:xfrm>
        </p:grpSpPr>
        <p:sp>
          <p:nvSpPr>
            <p:cNvPr id="36913" name="Line 36"/>
            <p:cNvSpPr>
              <a:spLocks noChangeShapeType="1"/>
            </p:cNvSpPr>
            <p:nvPr/>
          </p:nvSpPr>
          <p:spPr bwMode="auto">
            <a:xfrm flipV="1">
              <a:off x="3315" y="1671"/>
              <a:ext cx="346" cy="1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4" name="Rectangle 37"/>
            <p:cNvSpPr>
              <a:spLocks noChangeArrowheads="1"/>
            </p:cNvSpPr>
            <p:nvPr/>
          </p:nvSpPr>
          <p:spPr bwMode="auto">
            <a:xfrm>
              <a:off x="3719" y="1577"/>
              <a:ext cx="122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Equilibrium without tax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654426" y="2613025"/>
            <a:ext cx="1116013" cy="450850"/>
            <a:chOff x="1342" y="1646"/>
            <a:chExt cx="703" cy="284"/>
          </a:xfrm>
        </p:grpSpPr>
        <p:sp>
          <p:nvSpPr>
            <p:cNvPr id="36911" name="Freeform 39"/>
            <p:cNvSpPr>
              <a:spLocks/>
            </p:cNvSpPr>
            <p:nvPr/>
          </p:nvSpPr>
          <p:spPr bwMode="auto">
            <a:xfrm>
              <a:off x="1342" y="1646"/>
              <a:ext cx="99" cy="284"/>
            </a:xfrm>
            <a:custGeom>
              <a:avLst/>
              <a:gdLst>
                <a:gd name="T0" fmla="*/ 0 w 8"/>
                <a:gd name="T1" fmla="*/ 1006676229 h 23"/>
                <a:gd name="T2" fmla="*/ 179643606 w 8"/>
                <a:gd name="T3" fmla="*/ 744314609 h 23"/>
                <a:gd name="T4" fmla="*/ 179643606 w 8"/>
                <a:gd name="T5" fmla="*/ 655603838 h 23"/>
                <a:gd name="T6" fmla="*/ 355510299 w 8"/>
                <a:gd name="T7" fmla="*/ 481951161 h 23"/>
                <a:gd name="T8" fmla="*/ 179643606 w 8"/>
                <a:gd name="T9" fmla="*/ 304834401 h 23"/>
                <a:gd name="T10" fmla="*/ 179643606 w 8"/>
                <a:gd name="T11" fmla="*/ 219868108 h 23"/>
                <a:gd name="T12" fmla="*/ 0 w 8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23"/>
                <a:gd name="T23" fmla="*/ 8 w 8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23">
                  <a:moveTo>
                    <a:pt x="0" y="23"/>
                  </a:moveTo>
                  <a:cubicBezTo>
                    <a:pt x="2" y="23"/>
                    <a:pt x="4" y="20"/>
                    <a:pt x="4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8" y="11"/>
                  </a:cubicBezTo>
                  <a:cubicBezTo>
                    <a:pt x="5" y="11"/>
                    <a:pt x="4" y="9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2" y="0"/>
                    <a:pt x="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2" name="Rectangle 40"/>
            <p:cNvSpPr>
              <a:spLocks noChangeArrowheads="1"/>
            </p:cNvSpPr>
            <p:nvPr/>
          </p:nvSpPr>
          <p:spPr bwMode="auto">
            <a:xfrm>
              <a:off x="1474" y="1667"/>
              <a:ext cx="5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Tax ($0.50)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851" name="Rectangle 44"/>
          <p:cNvSpPr>
            <a:spLocks noChangeArrowheads="1"/>
          </p:cNvSpPr>
          <p:nvPr/>
        </p:nvSpPr>
        <p:spPr bwMode="auto">
          <a:xfrm>
            <a:off x="1562100" y="1828801"/>
            <a:ext cx="1416050" cy="4302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buyers pay after tax</a:t>
            </a:r>
            <a:endParaRPr lang="en-US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875" name="Group 47"/>
          <p:cNvGrpSpPr>
            <a:grpSpLocks/>
          </p:cNvGrpSpPr>
          <p:nvPr/>
        </p:nvGrpSpPr>
        <p:grpSpPr bwMode="auto">
          <a:xfrm>
            <a:off x="5416550" y="1751014"/>
            <a:ext cx="4338638" cy="3468687"/>
            <a:chOff x="2452" y="1103"/>
            <a:chExt cx="2733" cy="2185"/>
          </a:xfrm>
        </p:grpSpPr>
        <p:sp>
          <p:nvSpPr>
            <p:cNvPr id="36909" name="Line 48"/>
            <p:cNvSpPr>
              <a:spLocks noChangeShapeType="1"/>
            </p:cNvSpPr>
            <p:nvPr/>
          </p:nvSpPr>
          <p:spPr bwMode="auto">
            <a:xfrm>
              <a:off x="2452" y="1103"/>
              <a:ext cx="2269" cy="2086"/>
            </a:xfrm>
            <a:prstGeom prst="line">
              <a:avLst/>
            </a:prstGeom>
            <a:noFill/>
            <a:ln w="5873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0" name="Rectangle 49"/>
            <p:cNvSpPr>
              <a:spLocks noChangeArrowheads="1"/>
            </p:cNvSpPr>
            <p:nvPr/>
          </p:nvSpPr>
          <p:spPr bwMode="auto">
            <a:xfrm>
              <a:off x="4741" y="3133"/>
              <a:ext cx="44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876" name="Group 54"/>
          <p:cNvGrpSpPr>
            <a:grpSpLocks/>
          </p:cNvGrpSpPr>
          <p:nvPr/>
        </p:nvGrpSpPr>
        <p:grpSpPr bwMode="auto">
          <a:xfrm>
            <a:off x="4241800" y="1733550"/>
            <a:ext cx="4056063" cy="2643188"/>
            <a:chOff x="1712" y="1092"/>
            <a:chExt cx="2555" cy="1665"/>
          </a:xfrm>
        </p:grpSpPr>
        <p:sp>
          <p:nvSpPr>
            <p:cNvPr id="36907" name="Line 55"/>
            <p:cNvSpPr>
              <a:spLocks noChangeShapeType="1"/>
            </p:cNvSpPr>
            <p:nvPr/>
          </p:nvSpPr>
          <p:spPr bwMode="auto">
            <a:xfrm flipH="1">
              <a:off x="1712" y="1263"/>
              <a:ext cx="2429" cy="1494"/>
            </a:xfrm>
            <a:prstGeom prst="line">
              <a:avLst/>
            </a:prstGeom>
            <a:noFill/>
            <a:ln w="5873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08" name="Rectangle 56"/>
            <p:cNvSpPr>
              <a:spLocks noChangeArrowheads="1"/>
            </p:cNvSpPr>
            <p:nvPr/>
          </p:nvSpPr>
          <p:spPr bwMode="auto">
            <a:xfrm>
              <a:off x="3887" y="1092"/>
              <a:ext cx="3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Supply 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2978150" y="2470151"/>
            <a:ext cx="3436938" cy="3706813"/>
            <a:chOff x="916" y="1556"/>
            <a:chExt cx="2165" cy="2335"/>
          </a:xfrm>
        </p:grpSpPr>
        <p:sp>
          <p:nvSpPr>
            <p:cNvPr id="36902" name="Rectangle 67"/>
            <p:cNvSpPr>
              <a:spLocks noChangeArrowheads="1"/>
            </p:cNvSpPr>
            <p:nvPr/>
          </p:nvSpPr>
          <p:spPr bwMode="auto">
            <a:xfrm>
              <a:off x="916" y="1556"/>
              <a:ext cx="29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$3.30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6903" name="Group 68"/>
            <p:cNvGrpSpPr>
              <a:grpSpLocks/>
            </p:cNvGrpSpPr>
            <p:nvPr/>
          </p:nvGrpSpPr>
          <p:grpSpPr bwMode="auto">
            <a:xfrm>
              <a:off x="1293" y="1591"/>
              <a:ext cx="1788" cy="2300"/>
              <a:chOff x="1293" y="1591"/>
              <a:chExt cx="1788" cy="2300"/>
            </a:xfrm>
          </p:grpSpPr>
          <p:sp>
            <p:nvSpPr>
              <p:cNvPr id="36904" name="Freeform 69"/>
              <p:cNvSpPr>
                <a:spLocks/>
              </p:cNvSpPr>
              <p:nvPr/>
            </p:nvSpPr>
            <p:spPr bwMode="auto">
              <a:xfrm>
                <a:off x="1293" y="1621"/>
                <a:ext cx="1751" cy="2061"/>
              </a:xfrm>
              <a:custGeom>
                <a:avLst/>
                <a:gdLst>
                  <a:gd name="T0" fmla="*/ 1751 w 1751"/>
                  <a:gd name="T1" fmla="*/ 2061 h 2061"/>
                  <a:gd name="T2" fmla="*/ 1751 w 1751"/>
                  <a:gd name="T3" fmla="*/ 0 h 2061"/>
                  <a:gd name="T4" fmla="*/ 0 w 1751"/>
                  <a:gd name="T5" fmla="*/ 0 h 2061"/>
                  <a:gd name="T6" fmla="*/ 0 60000 65536"/>
                  <a:gd name="T7" fmla="*/ 0 60000 65536"/>
                  <a:gd name="T8" fmla="*/ 0 60000 65536"/>
                  <a:gd name="T9" fmla="*/ 0 w 1751"/>
                  <a:gd name="T10" fmla="*/ 0 h 2061"/>
                  <a:gd name="T11" fmla="*/ 1751 w 1751"/>
                  <a:gd name="T12" fmla="*/ 2061 h 20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51" h="2061">
                    <a:moveTo>
                      <a:pt x="1751" y="2061"/>
                    </a:moveTo>
                    <a:lnTo>
                      <a:pt x="1751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905" name="Rectangle 70"/>
              <p:cNvSpPr>
                <a:spLocks noChangeArrowheads="1"/>
              </p:cNvSpPr>
              <p:nvPr/>
            </p:nvSpPr>
            <p:spPr bwMode="auto">
              <a:xfrm>
                <a:off x="2935" y="3736"/>
                <a:ext cx="13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90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906" name="Oval 71"/>
              <p:cNvSpPr>
                <a:spLocks noChangeArrowheads="1"/>
              </p:cNvSpPr>
              <p:nvPr/>
            </p:nvSpPr>
            <p:spPr bwMode="auto">
              <a:xfrm>
                <a:off x="2995" y="1591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6878" name="Group 81"/>
          <p:cNvGrpSpPr>
            <a:grpSpLocks/>
          </p:cNvGrpSpPr>
          <p:nvPr/>
        </p:nvGrpSpPr>
        <p:grpSpPr bwMode="auto">
          <a:xfrm>
            <a:off x="3095625" y="2770189"/>
            <a:ext cx="3857625" cy="3406775"/>
            <a:chOff x="990" y="1745"/>
            <a:chExt cx="2430" cy="2146"/>
          </a:xfrm>
        </p:grpSpPr>
        <p:sp>
          <p:nvSpPr>
            <p:cNvPr id="36897" name="Freeform 82"/>
            <p:cNvSpPr>
              <a:spLocks/>
            </p:cNvSpPr>
            <p:nvPr/>
          </p:nvSpPr>
          <p:spPr bwMode="auto">
            <a:xfrm>
              <a:off x="1293" y="1819"/>
              <a:ext cx="1948" cy="1863"/>
            </a:xfrm>
            <a:custGeom>
              <a:avLst/>
              <a:gdLst>
                <a:gd name="T0" fmla="*/ 1948 w 1948"/>
                <a:gd name="T1" fmla="*/ 1863 h 1863"/>
                <a:gd name="T2" fmla="*/ 1948 w 1948"/>
                <a:gd name="T3" fmla="*/ 0 h 1863"/>
                <a:gd name="T4" fmla="*/ 0 w 1948"/>
                <a:gd name="T5" fmla="*/ 0 h 1863"/>
                <a:gd name="T6" fmla="*/ 0 60000 65536"/>
                <a:gd name="T7" fmla="*/ 0 60000 65536"/>
                <a:gd name="T8" fmla="*/ 0 60000 65536"/>
                <a:gd name="T9" fmla="*/ 0 w 1948"/>
                <a:gd name="T10" fmla="*/ 0 h 1863"/>
                <a:gd name="T11" fmla="*/ 1948 w 1948"/>
                <a:gd name="T12" fmla="*/ 1863 h 18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8" h="1863">
                  <a:moveTo>
                    <a:pt x="1948" y="1863"/>
                  </a:moveTo>
                  <a:lnTo>
                    <a:pt x="194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98" name="Oval 83"/>
            <p:cNvSpPr>
              <a:spLocks noChangeArrowheads="1"/>
            </p:cNvSpPr>
            <p:nvPr/>
          </p:nvSpPr>
          <p:spPr bwMode="auto">
            <a:xfrm>
              <a:off x="3196" y="1773"/>
              <a:ext cx="86" cy="8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99" name="Line 84"/>
            <p:cNvSpPr>
              <a:spLocks noChangeShapeType="1"/>
            </p:cNvSpPr>
            <p:nvPr/>
          </p:nvSpPr>
          <p:spPr bwMode="auto">
            <a:xfrm flipH="1">
              <a:off x="1293" y="1819"/>
              <a:ext cx="194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00" name="Rectangle 85"/>
            <p:cNvSpPr>
              <a:spLocks noChangeArrowheads="1"/>
            </p:cNvSpPr>
            <p:nvPr/>
          </p:nvSpPr>
          <p:spPr bwMode="auto">
            <a:xfrm>
              <a:off x="990" y="1745"/>
              <a:ext cx="2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3.00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01" name="Rectangle 86"/>
            <p:cNvSpPr>
              <a:spLocks noChangeArrowheads="1"/>
            </p:cNvSpPr>
            <p:nvPr/>
          </p:nvSpPr>
          <p:spPr bwMode="auto">
            <a:xfrm>
              <a:off x="3223" y="3736"/>
              <a:ext cx="19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5" name="Rectangle 44"/>
          <p:cNvSpPr>
            <a:spLocks noChangeArrowheads="1"/>
          </p:cNvSpPr>
          <p:nvPr/>
        </p:nvSpPr>
        <p:spPr bwMode="auto">
          <a:xfrm>
            <a:off x="1562100" y="3352801"/>
            <a:ext cx="1416050" cy="4302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sellers get after tax</a:t>
            </a:r>
            <a:endParaRPr lang="en-US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7" name="Straight Arrow Connector 76"/>
          <p:cNvCxnSpPr>
            <a:cxnSpLocks noChangeShapeType="1"/>
          </p:cNvCxnSpPr>
          <p:nvPr/>
        </p:nvCxnSpPr>
        <p:spPr bwMode="auto">
          <a:xfrm rot="16200000" flipH="1">
            <a:off x="2793207" y="2285207"/>
            <a:ext cx="211137" cy="1587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rot="5400000" flipH="1" flipV="1">
            <a:off x="2975770" y="3232945"/>
            <a:ext cx="122237" cy="1174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2" name="Rectangle 44"/>
          <p:cNvSpPr>
            <a:spLocks noChangeArrowheads="1"/>
          </p:cNvSpPr>
          <p:nvPr/>
        </p:nvSpPr>
        <p:spPr bwMode="auto">
          <a:xfrm>
            <a:off x="1679575" y="2797175"/>
            <a:ext cx="1416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before tax</a:t>
            </a:r>
            <a:endParaRPr lang="en-US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3" name="Rectangle 44"/>
          <p:cNvSpPr>
            <a:spLocks noChangeArrowheads="1"/>
          </p:cNvSpPr>
          <p:nvPr/>
        </p:nvSpPr>
        <p:spPr bwMode="auto">
          <a:xfrm>
            <a:off x="6681788" y="6224588"/>
            <a:ext cx="1695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 before tax</a:t>
            </a:r>
            <a:endParaRPr lang="en-US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Rectangle 44"/>
          <p:cNvSpPr>
            <a:spLocks noChangeArrowheads="1"/>
          </p:cNvSpPr>
          <p:nvPr/>
        </p:nvSpPr>
        <p:spPr bwMode="auto">
          <a:xfrm>
            <a:off x="5037138" y="6332538"/>
            <a:ext cx="1377950" cy="2159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 after tax</a:t>
            </a:r>
            <a:endParaRPr lang="en-US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6" name="Straight Arrow Connector 85"/>
          <p:cNvCxnSpPr>
            <a:cxnSpLocks noChangeShapeType="1"/>
            <a:stCxn id="82" idx="0"/>
          </p:cNvCxnSpPr>
          <p:nvPr/>
        </p:nvCxnSpPr>
        <p:spPr bwMode="auto">
          <a:xfrm rot="5400000" flipH="1" flipV="1">
            <a:off x="5792788" y="6029326"/>
            <a:ext cx="236538" cy="3698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3095626" y="2986095"/>
            <a:ext cx="3313113" cy="246063"/>
            <a:chOff x="1571625" y="2986094"/>
            <a:chExt cx="3313112" cy="246063"/>
          </a:xfrm>
        </p:grpSpPr>
        <p:grpSp>
          <p:nvGrpSpPr>
            <p:cNvPr id="36893" name="Group 78"/>
            <p:cNvGrpSpPr>
              <a:grpSpLocks/>
            </p:cNvGrpSpPr>
            <p:nvPr/>
          </p:nvGrpSpPr>
          <p:grpSpPr bwMode="auto">
            <a:xfrm>
              <a:off x="1571625" y="2986094"/>
              <a:ext cx="3260725" cy="246063"/>
              <a:chOff x="990" y="1881"/>
              <a:chExt cx="2054" cy="155"/>
            </a:xfrm>
          </p:grpSpPr>
          <p:sp>
            <p:nvSpPr>
              <p:cNvPr id="36895" name="Line 79"/>
              <p:cNvSpPr>
                <a:spLocks noChangeShapeType="1"/>
              </p:cNvSpPr>
              <p:nvPr/>
            </p:nvSpPr>
            <p:spPr bwMode="auto">
              <a:xfrm flipH="1">
                <a:off x="1293" y="1942"/>
                <a:ext cx="175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896" name="Rectangle 80"/>
              <p:cNvSpPr>
                <a:spLocks noChangeArrowheads="1"/>
              </p:cNvSpPr>
              <p:nvPr/>
            </p:nvSpPr>
            <p:spPr bwMode="auto">
              <a:xfrm>
                <a:off x="990" y="1881"/>
                <a:ext cx="2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2.80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894" name="Oval 71"/>
            <p:cNvSpPr>
              <a:spLocks noChangeArrowheads="1"/>
            </p:cNvSpPr>
            <p:nvPr/>
          </p:nvSpPr>
          <p:spPr bwMode="auto">
            <a:xfrm>
              <a:off x="4748212" y="2995613"/>
              <a:ext cx="136525" cy="1365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8" name="Oval 87"/>
          <p:cNvSpPr>
            <a:spLocks noChangeArrowheads="1"/>
          </p:cNvSpPr>
          <p:nvPr/>
        </p:nvSpPr>
        <p:spPr bwMode="auto">
          <a:xfrm>
            <a:off x="6183314" y="2470151"/>
            <a:ext cx="369887" cy="760413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Rectangle 37"/>
          <p:cNvSpPr>
            <a:spLocks noChangeArrowheads="1"/>
          </p:cNvSpPr>
          <p:nvPr/>
        </p:nvSpPr>
        <p:spPr bwMode="auto">
          <a:xfrm>
            <a:off x="5726114" y="1131888"/>
            <a:ext cx="16931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Equilibrium after tax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1" name="Straight Arrow Connector 90"/>
          <p:cNvCxnSpPr>
            <a:cxnSpLocks noChangeShapeType="1"/>
            <a:stCxn id="89" idx="2"/>
          </p:cNvCxnSpPr>
          <p:nvPr/>
        </p:nvCxnSpPr>
        <p:spPr bwMode="auto">
          <a:xfrm flipH="1">
            <a:off x="6415089" y="1378109"/>
            <a:ext cx="157603" cy="1092042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9688514" y="338968"/>
            <a:ext cx="239838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Find the quantity at which the height of the demand curve exceeds the height of the supply curve by the amount of the tax. This will be </a:t>
            </a:r>
            <a:r>
              <a:rPr lang="en-US" alt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1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after-tax</a:t>
            </a:r>
            <a:r>
              <a:rPr lang="en-US" alt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equilibrium quantity</a:t>
            </a: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9688514" y="1984044"/>
            <a:ext cx="239838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The height of the demand curve at the after-tax equilibrium quantity will tell you </a:t>
            </a:r>
            <a:r>
              <a:rPr lang="en-US" alt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after-tax equilibrium price paid by buyers</a:t>
            </a: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688514" y="3291682"/>
            <a:ext cx="238415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The height of the supply curve at the after-tax equilibrium quantity will tell you </a:t>
            </a:r>
            <a:r>
              <a:rPr lang="en-US" alt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after-tax equilibrium price received by sellers</a:t>
            </a: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24154" y="4231291"/>
            <a:ext cx="28067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alt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Buyer’s tax burden </a:t>
            </a: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buyer’s price after the tax – buyer’s price when there is no tax = $0.30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8904" y="5024820"/>
            <a:ext cx="28067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alt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Seller’s tax burden </a:t>
            </a: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seller’s price after the tax – seller’s price when there is no tax = $0.20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13650" y="5849881"/>
            <a:ext cx="2806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Seller’s tax burden + Buyer’s tax burden = tax = $0.50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51" grpId="0" animBg="1"/>
      <p:bldP spid="75" grpId="0" animBg="1"/>
      <p:bldP spid="82" grpId="0" animBg="1"/>
      <p:bldP spid="88" grpId="0" animBg="1"/>
      <p:bldP spid="89" grpId="0"/>
      <p:bldP spid="93" grpId="0"/>
      <p:bldP spid="49" grpId="0"/>
      <p:bldP spid="50" grpId="0"/>
      <p:bldP spid="51" grpId="0"/>
      <p:bldP spid="52" grpId="0"/>
      <p:bldP spid="5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>
          <a:xfrm>
            <a:off x="2130426" y="346075"/>
            <a:ext cx="8080375" cy="64293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800" dirty="0"/>
              <a:t>A Payroll Tax</a:t>
            </a:r>
          </a:p>
        </p:txBody>
      </p:sp>
      <p:sp>
        <p:nvSpPr>
          <p:cNvPr id="38915" name="Freeform 17"/>
          <p:cNvSpPr>
            <a:spLocks/>
          </p:cNvSpPr>
          <p:nvPr/>
        </p:nvSpPr>
        <p:spPr bwMode="auto">
          <a:xfrm>
            <a:off x="3586163" y="1301750"/>
            <a:ext cx="6234112" cy="4586288"/>
          </a:xfrm>
          <a:custGeom>
            <a:avLst/>
            <a:gdLst>
              <a:gd name="T0" fmla="*/ 0 w 3927"/>
              <a:gd name="T1" fmla="*/ 0 h 2889"/>
              <a:gd name="T2" fmla="*/ 0 w 3927"/>
              <a:gd name="T3" fmla="*/ 2147483647 h 2889"/>
              <a:gd name="T4" fmla="*/ 2147483647 w 3927"/>
              <a:gd name="T5" fmla="*/ 2147483647 h 2889"/>
              <a:gd name="T6" fmla="*/ 0 60000 65536"/>
              <a:gd name="T7" fmla="*/ 0 60000 65536"/>
              <a:gd name="T8" fmla="*/ 0 60000 65536"/>
              <a:gd name="T9" fmla="*/ 0 w 3927"/>
              <a:gd name="T10" fmla="*/ 0 h 2889"/>
              <a:gd name="T11" fmla="*/ 3927 w 3927"/>
              <a:gd name="T12" fmla="*/ 2889 h 28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7" h="2889">
                <a:moveTo>
                  <a:pt x="0" y="0"/>
                </a:moveTo>
                <a:lnTo>
                  <a:pt x="0" y="2889"/>
                </a:lnTo>
                <a:lnTo>
                  <a:pt x="3927" y="2889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Rectangle 18"/>
          <p:cNvSpPr>
            <a:spLocks noChangeArrowheads="1"/>
          </p:cNvSpPr>
          <p:nvPr/>
        </p:nvSpPr>
        <p:spPr bwMode="auto">
          <a:xfrm>
            <a:off x="8947150" y="5967413"/>
            <a:ext cx="88485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Quantity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17" name="Rectangle 19"/>
          <p:cNvSpPr>
            <a:spLocks noChangeArrowheads="1"/>
          </p:cNvSpPr>
          <p:nvPr/>
        </p:nvSpPr>
        <p:spPr bwMode="auto">
          <a:xfrm>
            <a:off x="8959850" y="6230938"/>
            <a:ext cx="87203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of Labor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18" name="Rectangle 20"/>
          <p:cNvSpPr>
            <a:spLocks noChangeArrowheads="1"/>
          </p:cNvSpPr>
          <p:nvPr/>
        </p:nvSpPr>
        <p:spPr bwMode="auto">
          <a:xfrm>
            <a:off x="3313113" y="5973763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19" name="Rectangle 21"/>
          <p:cNvSpPr>
            <a:spLocks noChangeArrowheads="1"/>
          </p:cNvSpPr>
          <p:nvPr/>
        </p:nvSpPr>
        <p:spPr bwMode="auto">
          <a:xfrm>
            <a:off x="2871789" y="1257300"/>
            <a:ext cx="5738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Wage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262563" y="2108201"/>
            <a:ext cx="4449762" cy="3598863"/>
            <a:chOff x="2355" y="1328"/>
            <a:chExt cx="2803" cy="2267"/>
          </a:xfrm>
        </p:grpSpPr>
        <p:sp>
          <p:nvSpPr>
            <p:cNvPr id="38943" name="Line 23"/>
            <p:cNvSpPr>
              <a:spLocks noChangeShapeType="1"/>
            </p:cNvSpPr>
            <p:nvPr/>
          </p:nvSpPr>
          <p:spPr bwMode="auto">
            <a:xfrm flipH="1" flipV="1">
              <a:off x="2355" y="1328"/>
              <a:ext cx="1889" cy="2170"/>
            </a:xfrm>
            <a:prstGeom prst="line">
              <a:avLst/>
            </a:prstGeom>
            <a:noFill/>
            <a:ln w="5873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4" name="Rectangle 24"/>
            <p:cNvSpPr>
              <a:spLocks noChangeArrowheads="1"/>
            </p:cNvSpPr>
            <p:nvPr/>
          </p:nvSpPr>
          <p:spPr bwMode="auto">
            <a:xfrm>
              <a:off x="4231" y="3430"/>
              <a:ext cx="92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 Labor 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105400" y="1909763"/>
            <a:ext cx="4262438" cy="3643312"/>
            <a:chOff x="2256" y="1203"/>
            <a:chExt cx="2685" cy="2295"/>
          </a:xfrm>
        </p:grpSpPr>
        <p:sp>
          <p:nvSpPr>
            <p:cNvPr id="38941" name="Line 26"/>
            <p:cNvSpPr>
              <a:spLocks noChangeShapeType="1"/>
            </p:cNvSpPr>
            <p:nvPr/>
          </p:nvSpPr>
          <p:spPr bwMode="auto">
            <a:xfrm flipV="1">
              <a:off x="2256" y="1328"/>
              <a:ext cx="1889" cy="2170"/>
            </a:xfrm>
            <a:prstGeom prst="line">
              <a:avLst/>
            </a:prstGeom>
            <a:noFill/>
            <a:ln w="5873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Rectangle 27"/>
            <p:cNvSpPr>
              <a:spLocks noChangeArrowheads="1"/>
            </p:cNvSpPr>
            <p:nvPr/>
          </p:nvSpPr>
          <p:spPr bwMode="auto">
            <a:xfrm>
              <a:off x="4152" y="1203"/>
              <a:ext cx="78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Labor 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713288" y="3014664"/>
            <a:ext cx="1339850" cy="1455737"/>
            <a:chOff x="2009" y="1899"/>
            <a:chExt cx="844" cy="917"/>
          </a:xfrm>
        </p:grpSpPr>
        <p:sp>
          <p:nvSpPr>
            <p:cNvPr id="38937" name="Line 29"/>
            <p:cNvSpPr>
              <a:spLocks noChangeShapeType="1"/>
            </p:cNvSpPr>
            <p:nvPr/>
          </p:nvSpPr>
          <p:spPr bwMode="auto">
            <a:xfrm flipV="1">
              <a:off x="2852" y="1899"/>
              <a:ext cx="1" cy="9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38" name="Group 30"/>
            <p:cNvGrpSpPr>
              <a:grpSpLocks/>
            </p:cNvGrpSpPr>
            <p:nvPr/>
          </p:nvGrpSpPr>
          <p:grpSpPr bwMode="auto">
            <a:xfrm>
              <a:off x="2009" y="1936"/>
              <a:ext cx="781" cy="843"/>
              <a:chOff x="2009" y="1936"/>
              <a:chExt cx="781" cy="843"/>
            </a:xfrm>
          </p:grpSpPr>
          <p:sp>
            <p:nvSpPr>
              <p:cNvPr id="38939" name="Freeform 31"/>
              <p:cNvSpPr>
                <a:spLocks/>
              </p:cNvSpPr>
              <p:nvPr/>
            </p:nvSpPr>
            <p:spPr bwMode="auto">
              <a:xfrm>
                <a:off x="2691" y="1936"/>
                <a:ext cx="99" cy="843"/>
              </a:xfrm>
              <a:custGeom>
                <a:avLst/>
                <a:gdLst>
                  <a:gd name="T0" fmla="*/ 355510299 w 8"/>
                  <a:gd name="T1" fmla="*/ 0 h 68"/>
                  <a:gd name="T2" fmla="*/ 179643606 w 8"/>
                  <a:gd name="T3" fmla="*/ 225166465 h 68"/>
                  <a:gd name="T4" fmla="*/ 179643606 w 8"/>
                  <a:gd name="T5" fmla="*/ 766010930 h 68"/>
                  <a:gd name="T6" fmla="*/ 0 w 8"/>
                  <a:gd name="T7" fmla="*/ 943749558 h 68"/>
                  <a:gd name="T8" fmla="*/ 179643606 w 8"/>
                  <a:gd name="T9" fmla="*/ 1125291021 h 68"/>
                  <a:gd name="T10" fmla="*/ 179643606 w 8"/>
                  <a:gd name="T11" fmla="*/ 2147483647 h 68"/>
                  <a:gd name="T12" fmla="*/ 355510299 w 8"/>
                  <a:gd name="T13" fmla="*/ 2147483647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68"/>
                  <a:gd name="T23" fmla="*/ 8 w 8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68">
                    <a:moveTo>
                      <a:pt x="8" y="0"/>
                    </a:moveTo>
                    <a:cubicBezTo>
                      <a:pt x="6" y="0"/>
                      <a:pt x="4" y="3"/>
                      <a:pt x="4" y="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9"/>
                      <a:pt x="3" y="21"/>
                      <a:pt x="0" y="21"/>
                    </a:cubicBezTo>
                    <a:cubicBezTo>
                      <a:pt x="3" y="21"/>
                      <a:pt x="4" y="23"/>
                      <a:pt x="4" y="25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5"/>
                      <a:pt x="6" y="68"/>
                      <a:pt x="8" y="6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0" name="Rectangle 32"/>
              <p:cNvSpPr>
                <a:spLocks noChangeArrowheads="1"/>
              </p:cNvSpPr>
              <p:nvPr/>
            </p:nvSpPr>
            <p:spPr bwMode="auto">
              <a:xfrm>
                <a:off x="2009" y="2119"/>
                <a:ext cx="65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700">
                    <a:solidFill>
                      <a:srgbClr val="000000"/>
                    </a:solidFill>
                  </a:rPr>
                  <a:t>Tax wedge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117725" y="4335463"/>
            <a:ext cx="3994150" cy="525462"/>
            <a:chOff x="374" y="2731"/>
            <a:chExt cx="2516" cy="331"/>
          </a:xfrm>
        </p:grpSpPr>
        <p:grpSp>
          <p:nvGrpSpPr>
            <p:cNvPr id="38932" name="Group 34"/>
            <p:cNvGrpSpPr>
              <a:grpSpLocks/>
            </p:cNvGrpSpPr>
            <p:nvPr/>
          </p:nvGrpSpPr>
          <p:grpSpPr bwMode="auto">
            <a:xfrm>
              <a:off x="374" y="2731"/>
              <a:ext cx="2516" cy="165"/>
              <a:chOff x="374" y="2731"/>
              <a:chExt cx="2516" cy="165"/>
            </a:xfrm>
          </p:grpSpPr>
          <p:sp>
            <p:nvSpPr>
              <p:cNvPr id="38934" name="Oval 35"/>
              <p:cNvSpPr>
                <a:spLocks noChangeArrowheads="1"/>
              </p:cNvSpPr>
              <p:nvPr/>
            </p:nvSpPr>
            <p:spPr bwMode="auto">
              <a:xfrm>
                <a:off x="2803" y="2779"/>
                <a:ext cx="87" cy="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8935" name="Line 36"/>
              <p:cNvSpPr>
                <a:spLocks noChangeShapeType="1"/>
              </p:cNvSpPr>
              <p:nvPr/>
            </p:nvSpPr>
            <p:spPr bwMode="auto">
              <a:xfrm flipH="1">
                <a:off x="1299" y="2816"/>
                <a:ext cx="155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6" name="Rectangle 37"/>
              <p:cNvSpPr>
                <a:spLocks noChangeArrowheads="1"/>
              </p:cNvSpPr>
              <p:nvPr/>
            </p:nvSpPr>
            <p:spPr bwMode="auto">
              <a:xfrm>
                <a:off x="374" y="2731"/>
                <a:ext cx="873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700">
                    <a:solidFill>
                      <a:srgbClr val="000000"/>
                    </a:solidFill>
                  </a:rPr>
                  <a:t>Wage workers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8933" name="Rectangle 38"/>
            <p:cNvSpPr>
              <a:spLocks noChangeArrowheads="1"/>
            </p:cNvSpPr>
            <p:nvPr/>
          </p:nvSpPr>
          <p:spPr bwMode="auto">
            <a:xfrm>
              <a:off x="582" y="2897"/>
              <a:ext cx="4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receive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1966913" y="2914651"/>
            <a:ext cx="4144962" cy="261938"/>
            <a:chOff x="279" y="1836"/>
            <a:chExt cx="2611" cy="165"/>
          </a:xfrm>
        </p:grpSpPr>
        <p:sp>
          <p:nvSpPr>
            <p:cNvPr id="38929" name="Oval 40"/>
            <p:cNvSpPr>
              <a:spLocks noChangeArrowheads="1"/>
            </p:cNvSpPr>
            <p:nvPr/>
          </p:nvSpPr>
          <p:spPr bwMode="auto">
            <a:xfrm>
              <a:off x="2803" y="1861"/>
              <a:ext cx="87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8930" name="Line 41"/>
            <p:cNvSpPr>
              <a:spLocks noChangeShapeType="1"/>
            </p:cNvSpPr>
            <p:nvPr/>
          </p:nvSpPr>
          <p:spPr bwMode="auto">
            <a:xfrm flipH="1">
              <a:off x="1299" y="1899"/>
              <a:ext cx="155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Rectangle 42"/>
            <p:cNvSpPr>
              <a:spLocks noChangeArrowheads="1"/>
            </p:cNvSpPr>
            <p:nvPr/>
          </p:nvSpPr>
          <p:spPr bwMode="auto">
            <a:xfrm>
              <a:off x="279" y="1836"/>
              <a:ext cx="95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Wage firms pay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1814513" y="3641726"/>
            <a:ext cx="4946650" cy="261938"/>
            <a:chOff x="183" y="2294"/>
            <a:chExt cx="3116" cy="165"/>
          </a:xfrm>
        </p:grpSpPr>
        <p:sp>
          <p:nvSpPr>
            <p:cNvPr id="38926" name="Oval 44"/>
            <p:cNvSpPr>
              <a:spLocks noChangeArrowheads="1"/>
            </p:cNvSpPr>
            <p:nvPr/>
          </p:nvSpPr>
          <p:spPr bwMode="auto">
            <a:xfrm>
              <a:off x="3213" y="2320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8927" name="Line 45"/>
            <p:cNvSpPr>
              <a:spLocks noChangeShapeType="1"/>
            </p:cNvSpPr>
            <p:nvPr/>
          </p:nvSpPr>
          <p:spPr bwMode="auto">
            <a:xfrm flipH="1">
              <a:off x="1299" y="2357"/>
              <a:ext cx="195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Rectangle 46"/>
            <p:cNvSpPr>
              <a:spLocks noChangeArrowheads="1"/>
            </p:cNvSpPr>
            <p:nvPr/>
          </p:nvSpPr>
          <p:spPr bwMode="auto">
            <a:xfrm>
              <a:off x="183" y="2294"/>
              <a:ext cx="10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Wage without tax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3600"/>
              <a:t>Elasticity and Tax Incidence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Recap: What is the impact of a tax?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When a good is taxed, the quantity sold is smaller.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Buyers and sellers  share the tax burden.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Buyers pay more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Sellers receive less</a:t>
            </a:r>
          </a:p>
        </p:txBody>
      </p:sp>
      <p:sp>
        <p:nvSpPr>
          <p:cNvPr id="3994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dirty="0"/>
              <a:t>Elasticity and Tax Incidence</a:t>
            </a:r>
          </a:p>
        </p:txBody>
      </p:sp>
      <p:sp>
        <p:nvSpPr>
          <p:cNvPr id="4096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 just saw that buyers and sellers  share the tax burden.</a:t>
            </a:r>
          </a:p>
          <a:p>
            <a:pPr eaLnBrk="1" hangingPunct="1"/>
            <a:r>
              <a:rPr lang="en-US" altLang="en-US" b="1" dirty="0"/>
              <a:t>Key Questions: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/>
              <a:t>In what </a:t>
            </a:r>
            <a:r>
              <a:rPr lang="en-US" altLang="en-US" i="1" dirty="0"/>
              <a:t>proportion</a:t>
            </a:r>
            <a:r>
              <a:rPr lang="en-US" altLang="en-US" dirty="0"/>
              <a:t> is the burden of the tax divided between buyers and sellers?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/>
              <a:t>Which side bears more of the burden? (Tax Incidence)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answer depends on the price elasticity of demand and the price elasticity of supply.</a:t>
            </a:r>
          </a:p>
        </p:txBody>
      </p:sp>
      <p:sp>
        <p:nvSpPr>
          <p:cNvPr id="4096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2130426" y="417514"/>
            <a:ext cx="8080375" cy="6429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How the Burden of a Tax Is Divided</a:t>
            </a:r>
          </a:p>
        </p:txBody>
      </p:sp>
      <p:sp>
        <p:nvSpPr>
          <p:cNvPr id="41987" name="Freeform 17"/>
          <p:cNvSpPr>
            <a:spLocks/>
          </p:cNvSpPr>
          <p:nvPr/>
        </p:nvSpPr>
        <p:spPr bwMode="auto">
          <a:xfrm>
            <a:off x="3551239" y="1614489"/>
            <a:ext cx="5640387" cy="4149725"/>
          </a:xfrm>
          <a:custGeom>
            <a:avLst/>
            <a:gdLst>
              <a:gd name="T0" fmla="*/ 0 w 3553"/>
              <a:gd name="T1" fmla="*/ 0 h 2614"/>
              <a:gd name="T2" fmla="*/ 0 w 3553"/>
              <a:gd name="T3" fmla="*/ 2147483647 h 2614"/>
              <a:gd name="T4" fmla="*/ 2147483647 w 3553"/>
              <a:gd name="T5" fmla="*/ 2147483647 h 2614"/>
              <a:gd name="T6" fmla="*/ 0 60000 65536"/>
              <a:gd name="T7" fmla="*/ 0 60000 65536"/>
              <a:gd name="T8" fmla="*/ 0 60000 65536"/>
              <a:gd name="T9" fmla="*/ 0 w 3553"/>
              <a:gd name="T10" fmla="*/ 0 h 2614"/>
              <a:gd name="T11" fmla="*/ 3553 w 3553"/>
              <a:gd name="T12" fmla="*/ 2614 h 26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53" h="2614">
                <a:moveTo>
                  <a:pt x="0" y="0"/>
                </a:moveTo>
                <a:lnTo>
                  <a:pt x="0" y="2614"/>
                </a:lnTo>
                <a:lnTo>
                  <a:pt x="3553" y="2614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8" name="Rectangle 18"/>
          <p:cNvSpPr>
            <a:spLocks noChangeArrowheads="1"/>
          </p:cNvSpPr>
          <p:nvPr/>
        </p:nvSpPr>
        <p:spPr bwMode="auto">
          <a:xfrm>
            <a:off x="8413751" y="5788025"/>
            <a:ext cx="7019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9" name="Rectangle 19"/>
          <p:cNvSpPr>
            <a:spLocks noChangeArrowheads="1"/>
          </p:cNvSpPr>
          <p:nvPr/>
        </p:nvSpPr>
        <p:spPr bwMode="auto">
          <a:xfrm>
            <a:off x="3314700" y="5794375"/>
            <a:ext cx="977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90" name="Rectangle 20"/>
          <p:cNvSpPr>
            <a:spLocks noChangeArrowheads="1"/>
          </p:cNvSpPr>
          <p:nvPr/>
        </p:nvSpPr>
        <p:spPr bwMode="auto">
          <a:xfrm>
            <a:off x="2955926" y="1525588"/>
            <a:ext cx="394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567363" y="1917701"/>
            <a:ext cx="1990725" cy="3502025"/>
            <a:chOff x="2547" y="1208"/>
            <a:chExt cx="1254" cy="2206"/>
          </a:xfrm>
        </p:grpSpPr>
        <p:sp>
          <p:nvSpPr>
            <p:cNvPr id="42037" name="Line 22"/>
            <p:cNvSpPr>
              <a:spLocks noChangeShapeType="1"/>
            </p:cNvSpPr>
            <p:nvPr/>
          </p:nvSpPr>
          <p:spPr bwMode="auto">
            <a:xfrm flipH="1" flipV="1">
              <a:off x="2547" y="1208"/>
              <a:ext cx="810" cy="2143"/>
            </a:xfrm>
            <a:prstGeom prst="line">
              <a:avLst/>
            </a:prstGeom>
            <a:noFill/>
            <a:ln w="53975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38" name="Rectangle 23"/>
            <p:cNvSpPr>
              <a:spLocks noChangeArrowheads="1"/>
            </p:cNvSpPr>
            <p:nvPr/>
          </p:nvSpPr>
          <p:spPr bwMode="auto">
            <a:xfrm>
              <a:off x="3384" y="3269"/>
              <a:ext cx="41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675189" y="2571750"/>
            <a:ext cx="3724275" cy="2800350"/>
            <a:chOff x="1985" y="1620"/>
            <a:chExt cx="2346" cy="1764"/>
          </a:xfrm>
        </p:grpSpPr>
        <p:sp>
          <p:nvSpPr>
            <p:cNvPr id="42035" name="Line 25"/>
            <p:cNvSpPr>
              <a:spLocks noChangeShapeType="1"/>
            </p:cNvSpPr>
            <p:nvPr/>
          </p:nvSpPr>
          <p:spPr bwMode="auto">
            <a:xfrm flipV="1">
              <a:off x="1985" y="1735"/>
              <a:ext cx="2013" cy="1649"/>
            </a:xfrm>
            <a:prstGeom prst="line">
              <a:avLst/>
            </a:prstGeom>
            <a:noFill/>
            <a:ln w="53975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36" name="Rectangle 26"/>
            <p:cNvSpPr>
              <a:spLocks noChangeArrowheads="1"/>
            </p:cNvSpPr>
            <p:nvPr/>
          </p:nvSpPr>
          <p:spPr bwMode="auto">
            <a:xfrm>
              <a:off x="4002" y="1620"/>
              <a:ext cx="32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Supply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162551" y="2451101"/>
            <a:ext cx="620713" cy="2030413"/>
            <a:chOff x="2292" y="1544"/>
            <a:chExt cx="391" cy="1279"/>
          </a:xfrm>
        </p:grpSpPr>
        <p:sp>
          <p:nvSpPr>
            <p:cNvPr id="42032" name="Line 28"/>
            <p:cNvSpPr>
              <a:spLocks noChangeShapeType="1"/>
            </p:cNvSpPr>
            <p:nvPr/>
          </p:nvSpPr>
          <p:spPr bwMode="auto">
            <a:xfrm flipV="1">
              <a:off x="2682" y="1544"/>
              <a:ext cx="1" cy="1279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33" name="Freeform 29"/>
            <p:cNvSpPr>
              <a:spLocks/>
            </p:cNvSpPr>
            <p:nvPr/>
          </p:nvSpPr>
          <p:spPr bwMode="auto">
            <a:xfrm>
              <a:off x="2536" y="1578"/>
              <a:ext cx="90" cy="1212"/>
            </a:xfrm>
            <a:custGeom>
              <a:avLst/>
              <a:gdLst>
                <a:gd name="T0" fmla="*/ 182365301 w 8"/>
                <a:gd name="T1" fmla="*/ 0 h 108"/>
                <a:gd name="T2" fmla="*/ 91174871 w 8"/>
                <a:gd name="T3" fmla="*/ 111784073 h 108"/>
                <a:gd name="T4" fmla="*/ 91174871 w 8"/>
                <a:gd name="T5" fmla="*/ 1120619767 h 108"/>
                <a:gd name="T6" fmla="*/ 0 w 8"/>
                <a:gd name="T7" fmla="*/ 1210500532 h 108"/>
                <a:gd name="T8" fmla="*/ 91174871 w 8"/>
                <a:gd name="T9" fmla="*/ 1300398163 h 108"/>
                <a:gd name="T10" fmla="*/ 91174871 w 8"/>
                <a:gd name="T11" fmla="*/ 2147483647 h 108"/>
                <a:gd name="T12" fmla="*/ 182365301 w 8"/>
                <a:gd name="T13" fmla="*/ 2147483647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08"/>
                <a:gd name="T23" fmla="*/ 8 w 8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08">
                  <a:moveTo>
                    <a:pt x="8" y="0"/>
                  </a:moveTo>
                  <a:cubicBezTo>
                    <a:pt x="6" y="0"/>
                    <a:pt x="4" y="3"/>
                    <a:pt x="4" y="5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2"/>
                    <a:pt x="3" y="54"/>
                    <a:pt x="0" y="54"/>
                  </a:cubicBezTo>
                  <a:cubicBezTo>
                    <a:pt x="3" y="54"/>
                    <a:pt x="4" y="56"/>
                    <a:pt x="4" y="58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5"/>
                    <a:pt x="6" y="108"/>
                    <a:pt x="8" y="108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34" name="Rectangle 30"/>
            <p:cNvSpPr>
              <a:spLocks noChangeArrowheads="1"/>
            </p:cNvSpPr>
            <p:nvPr/>
          </p:nvSpPr>
          <p:spPr bwMode="auto">
            <a:xfrm>
              <a:off x="2292" y="2080"/>
              <a:ext cx="15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Tax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389189" y="4311656"/>
            <a:ext cx="3457575" cy="468313"/>
            <a:chOff x="545" y="2716"/>
            <a:chExt cx="2178" cy="295"/>
          </a:xfrm>
        </p:grpSpPr>
        <p:grpSp>
          <p:nvGrpSpPr>
            <p:cNvPr id="42027" name="Group 32"/>
            <p:cNvGrpSpPr>
              <a:grpSpLocks/>
            </p:cNvGrpSpPr>
            <p:nvPr/>
          </p:nvGrpSpPr>
          <p:grpSpPr bwMode="auto">
            <a:xfrm>
              <a:off x="545" y="2716"/>
              <a:ext cx="2178" cy="160"/>
              <a:chOff x="545" y="2716"/>
              <a:chExt cx="2178" cy="160"/>
            </a:xfrm>
          </p:grpSpPr>
          <p:sp>
            <p:nvSpPr>
              <p:cNvPr id="42029" name="Oval 33"/>
              <p:cNvSpPr>
                <a:spLocks noChangeArrowheads="1"/>
              </p:cNvSpPr>
              <p:nvPr/>
            </p:nvSpPr>
            <p:spPr bwMode="auto">
              <a:xfrm>
                <a:off x="2637" y="279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030" name="Line 34"/>
              <p:cNvSpPr>
                <a:spLocks noChangeShapeType="1"/>
              </p:cNvSpPr>
              <p:nvPr/>
            </p:nvSpPr>
            <p:spPr bwMode="auto">
              <a:xfrm flipH="1">
                <a:off x="1277" y="2823"/>
                <a:ext cx="1405" cy="1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031" name="Rectangle 35"/>
              <p:cNvSpPr>
                <a:spLocks noChangeArrowheads="1"/>
              </p:cNvSpPr>
              <p:nvPr/>
            </p:nvSpPr>
            <p:spPr bwMode="auto">
              <a:xfrm>
                <a:off x="545" y="2716"/>
                <a:ext cx="586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Price sellers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2028" name="Rectangle 36"/>
            <p:cNvSpPr>
              <a:spLocks noChangeArrowheads="1"/>
            </p:cNvSpPr>
            <p:nvPr/>
          </p:nvSpPr>
          <p:spPr bwMode="auto">
            <a:xfrm>
              <a:off x="680" y="2866"/>
              <a:ext cx="35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receive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000251" y="2303468"/>
            <a:ext cx="3846513" cy="230188"/>
            <a:chOff x="300" y="1451"/>
            <a:chExt cx="2423" cy="145"/>
          </a:xfrm>
        </p:grpSpPr>
        <p:sp>
          <p:nvSpPr>
            <p:cNvPr id="42024" name="Oval 38"/>
            <p:cNvSpPr>
              <a:spLocks noChangeArrowheads="1"/>
            </p:cNvSpPr>
            <p:nvPr/>
          </p:nvSpPr>
          <p:spPr bwMode="auto">
            <a:xfrm>
              <a:off x="2637" y="1499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25" name="Line 39"/>
            <p:cNvSpPr>
              <a:spLocks noChangeShapeType="1"/>
            </p:cNvSpPr>
            <p:nvPr/>
          </p:nvSpPr>
          <p:spPr bwMode="auto">
            <a:xfrm flipH="1">
              <a:off x="1277" y="1544"/>
              <a:ext cx="1405" cy="1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26" name="Rectangle 40"/>
            <p:cNvSpPr>
              <a:spLocks noChangeArrowheads="1"/>
            </p:cNvSpPr>
            <p:nvPr/>
          </p:nvSpPr>
          <p:spPr bwMode="auto">
            <a:xfrm>
              <a:off x="300" y="1451"/>
              <a:ext cx="8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Price buyers pay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996" name="Rectangle 41"/>
          <p:cNvSpPr>
            <a:spLocks noChangeArrowheads="1"/>
          </p:cNvSpPr>
          <p:nvPr/>
        </p:nvSpPr>
        <p:spPr bwMode="auto">
          <a:xfrm>
            <a:off x="4708525" y="1089025"/>
            <a:ext cx="28004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Elastic Supply, Inelastic Demand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853113" y="2505075"/>
            <a:ext cx="3232150" cy="2173288"/>
            <a:chOff x="2727" y="1578"/>
            <a:chExt cx="2036" cy="1369"/>
          </a:xfrm>
        </p:grpSpPr>
        <p:sp>
          <p:nvSpPr>
            <p:cNvPr id="42015" name="Freeform 43"/>
            <p:cNvSpPr>
              <a:spLocks/>
            </p:cNvSpPr>
            <p:nvPr/>
          </p:nvSpPr>
          <p:spPr bwMode="auto">
            <a:xfrm>
              <a:off x="2727" y="1578"/>
              <a:ext cx="90" cy="909"/>
            </a:xfrm>
            <a:custGeom>
              <a:avLst/>
              <a:gdLst>
                <a:gd name="T0" fmla="*/ 0 w 8"/>
                <a:gd name="T1" fmla="*/ 0 h 81"/>
                <a:gd name="T2" fmla="*/ 91174871 w 8"/>
                <a:gd name="T3" fmla="*/ 133845806 h 81"/>
                <a:gd name="T4" fmla="*/ 91174871 w 8"/>
                <a:gd name="T5" fmla="*/ 828899010 h 81"/>
                <a:gd name="T6" fmla="*/ 182365301 w 8"/>
                <a:gd name="T7" fmla="*/ 918779763 h 81"/>
                <a:gd name="T8" fmla="*/ 91174871 w 8"/>
                <a:gd name="T9" fmla="*/ 1008660392 h 81"/>
                <a:gd name="T10" fmla="*/ 91174871 w 8"/>
                <a:gd name="T11" fmla="*/ 1681825774 h 81"/>
                <a:gd name="T12" fmla="*/ 0 w 8"/>
                <a:gd name="T13" fmla="*/ 1815672971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1"/>
                <a:gd name="T23" fmla="*/ 8 w 8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1">
                  <a:moveTo>
                    <a:pt x="0" y="0"/>
                  </a:moveTo>
                  <a:cubicBezTo>
                    <a:pt x="2" y="0"/>
                    <a:pt x="4" y="4"/>
                    <a:pt x="4" y="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9"/>
                    <a:pt x="6" y="41"/>
                    <a:pt x="8" y="41"/>
                  </a:cubicBezTo>
                  <a:cubicBezTo>
                    <a:pt x="6" y="41"/>
                    <a:pt x="4" y="42"/>
                    <a:pt x="4" y="4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8"/>
                    <a:pt x="2" y="81"/>
                    <a:pt x="0" y="81"/>
                  </a:cubicBezTo>
                </a:path>
              </a:pathLst>
            </a:custGeom>
            <a:noFill/>
            <a:ln w="17463">
              <a:solidFill>
                <a:srgbClr val="0069B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2016" name="Group 44"/>
            <p:cNvGrpSpPr>
              <a:grpSpLocks/>
            </p:cNvGrpSpPr>
            <p:nvPr/>
          </p:nvGrpSpPr>
          <p:grpSpPr bwMode="auto">
            <a:xfrm>
              <a:off x="2918" y="2049"/>
              <a:ext cx="1845" cy="898"/>
              <a:chOff x="2918" y="2049"/>
              <a:chExt cx="1845" cy="898"/>
            </a:xfrm>
          </p:grpSpPr>
          <p:sp>
            <p:nvSpPr>
              <p:cNvPr id="42017" name="Line 45"/>
              <p:cNvSpPr>
                <a:spLocks noChangeShapeType="1"/>
              </p:cNvSpPr>
              <p:nvPr/>
            </p:nvSpPr>
            <p:spPr bwMode="auto">
              <a:xfrm>
                <a:off x="2918" y="2049"/>
                <a:ext cx="1035" cy="20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018" name="Rectangle 46"/>
              <p:cNvSpPr>
                <a:spLocks noChangeArrowheads="1"/>
              </p:cNvSpPr>
              <p:nvPr/>
            </p:nvSpPr>
            <p:spPr bwMode="auto">
              <a:xfrm>
                <a:off x="3796" y="2139"/>
                <a:ext cx="967" cy="808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019" name="Rectangle 47"/>
              <p:cNvSpPr>
                <a:spLocks noChangeArrowheads="1"/>
              </p:cNvSpPr>
              <p:nvPr/>
            </p:nvSpPr>
            <p:spPr bwMode="auto">
              <a:xfrm>
                <a:off x="3851" y="2155"/>
                <a:ext cx="456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 . . . the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020" name="Rectangle 48"/>
              <p:cNvSpPr>
                <a:spLocks noChangeArrowheads="1"/>
              </p:cNvSpPr>
              <p:nvPr/>
            </p:nvSpPr>
            <p:spPr bwMode="auto">
              <a:xfrm>
                <a:off x="3851" y="2305"/>
                <a:ext cx="79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incidence of the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021" name="Rectangle 49"/>
              <p:cNvSpPr>
                <a:spLocks noChangeArrowheads="1"/>
              </p:cNvSpPr>
              <p:nvPr/>
            </p:nvSpPr>
            <p:spPr bwMode="auto">
              <a:xfrm>
                <a:off x="3851" y="2456"/>
                <a:ext cx="66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tax falls more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022" name="Rectangle 50"/>
              <p:cNvSpPr>
                <a:spLocks noChangeArrowheads="1"/>
              </p:cNvSpPr>
              <p:nvPr/>
            </p:nvSpPr>
            <p:spPr bwMode="auto">
              <a:xfrm>
                <a:off x="3851" y="2607"/>
                <a:ext cx="50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heavily on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023" name="Rectangle 51"/>
              <p:cNvSpPr>
                <a:spLocks noChangeArrowheads="1"/>
              </p:cNvSpPr>
              <p:nvPr/>
            </p:nvSpPr>
            <p:spPr bwMode="auto">
              <a:xfrm>
                <a:off x="3851" y="2757"/>
                <a:ext cx="70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consumers . . .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6084888" y="1739901"/>
            <a:ext cx="2749550" cy="1192213"/>
            <a:chOff x="2873" y="1096"/>
            <a:chExt cx="1732" cy="751"/>
          </a:xfrm>
        </p:grpSpPr>
        <p:sp>
          <p:nvSpPr>
            <p:cNvPr id="42011" name="Line 53"/>
            <p:cNvSpPr>
              <a:spLocks noChangeShapeType="1"/>
            </p:cNvSpPr>
            <p:nvPr/>
          </p:nvSpPr>
          <p:spPr bwMode="auto">
            <a:xfrm flipH="1" flipV="1">
              <a:off x="3503" y="1432"/>
              <a:ext cx="270" cy="41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12" name="Rectangle 54"/>
            <p:cNvSpPr>
              <a:spLocks noChangeArrowheads="1"/>
            </p:cNvSpPr>
            <p:nvPr/>
          </p:nvSpPr>
          <p:spPr bwMode="auto">
            <a:xfrm>
              <a:off x="2873" y="1096"/>
              <a:ext cx="1732" cy="359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13" name="Rectangle 55"/>
            <p:cNvSpPr>
              <a:spLocks noChangeArrowheads="1"/>
            </p:cNvSpPr>
            <p:nvPr/>
          </p:nvSpPr>
          <p:spPr bwMode="auto">
            <a:xfrm>
              <a:off x="2917" y="1125"/>
              <a:ext cx="149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When supply is more elastic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14" name="Rectangle 56"/>
            <p:cNvSpPr>
              <a:spLocks noChangeArrowheads="1"/>
            </p:cNvSpPr>
            <p:nvPr/>
          </p:nvSpPr>
          <p:spPr bwMode="auto">
            <a:xfrm>
              <a:off x="2917" y="1275"/>
              <a:ext cx="83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than demand . . .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2024063" y="3851283"/>
            <a:ext cx="4411662" cy="230188"/>
            <a:chOff x="315" y="2426"/>
            <a:chExt cx="2779" cy="145"/>
          </a:xfrm>
        </p:grpSpPr>
        <p:sp>
          <p:nvSpPr>
            <p:cNvPr id="42008" name="Oval 58"/>
            <p:cNvSpPr>
              <a:spLocks noChangeArrowheads="1"/>
            </p:cNvSpPr>
            <p:nvPr/>
          </p:nvSpPr>
          <p:spPr bwMode="auto">
            <a:xfrm>
              <a:off x="3008" y="2475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09" name="Line 59"/>
            <p:cNvSpPr>
              <a:spLocks noChangeShapeType="1"/>
            </p:cNvSpPr>
            <p:nvPr/>
          </p:nvSpPr>
          <p:spPr bwMode="auto">
            <a:xfrm flipH="1">
              <a:off x="1277" y="2520"/>
              <a:ext cx="1765" cy="1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10" name="Rectangle 60"/>
            <p:cNvSpPr>
              <a:spLocks noChangeArrowheads="1"/>
            </p:cNvSpPr>
            <p:nvPr/>
          </p:nvSpPr>
          <p:spPr bwMode="auto">
            <a:xfrm>
              <a:off x="315" y="2426"/>
              <a:ext cx="83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Price without tax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5389565" y="4037013"/>
            <a:ext cx="1266825" cy="1566862"/>
            <a:chOff x="2435" y="2543"/>
            <a:chExt cx="798" cy="987"/>
          </a:xfrm>
        </p:grpSpPr>
        <p:grpSp>
          <p:nvGrpSpPr>
            <p:cNvPr id="42001" name="Group 62"/>
            <p:cNvGrpSpPr>
              <a:grpSpLocks/>
            </p:cNvGrpSpPr>
            <p:nvPr/>
          </p:nvGrpSpPr>
          <p:grpSpPr bwMode="auto">
            <a:xfrm>
              <a:off x="2435" y="2756"/>
              <a:ext cx="798" cy="774"/>
              <a:chOff x="2435" y="2756"/>
              <a:chExt cx="798" cy="774"/>
            </a:xfrm>
          </p:grpSpPr>
          <p:sp>
            <p:nvSpPr>
              <p:cNvPr id="42003" name="Line 63"/>
              <p:cNvSpPr>
                <a:spLocks noChangeShapeType="1"/>
              </p:cNvSpPr>
              <p:nvPr/>
            </p:nvSpPr>
            <p:spPr bwMode="auto">
              <a:xfrm>
                <a:off x="2828" y="2756"/>
                <a:ext cx="34" cy="51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2004" name="Group 64"/>
              <p:cNvGrpSpPr>
                <a:grpSpLocks/>
              </p:cNvGrpSpPr>
              <p:nvPr/>
            </p:nvGrpSpPr>
            <p:grpSpPr bwMode="auto">
              <a:xfrm>
                <a:off x="2435" y="3182"/>
                <a:ext cx="798" cy="348"/>
                <a:chOff x="2435" y="3182"/>
                <a:chExt cx="798" cy="348"/>
              </a:xfrm>
            </p:grpSpPr>
            <p:sp>
              <p:nvSpPr>
                <p:cNvPr id="42005" name="Rectangle 65"/>
                <p:cNvSpPr>
                  <a:spLocks noChangeArrowheads="1"/>
                </p:cNvSpPr>
                <p:nvPr/>
              </p:nvSpPr>
              <p:spPr bwMode="auto">
                <a:xfrm>
                  <a:off x="2435" y="3182"/>
                  <a:ext cx="798" cy="348"/>
                </a:xfrm>
                <a:prstGeom prst="rect">
                  <a:avLst/>
                </a:prstGeom>
                <a:solidFill>
                  <a:srgbClr val="E1E5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006" name="Rectangle 66"/>
                <p:cNvSpPr>
                  <a:spLocks noChangeArrowheads="1"/>
                </p:cNvSpPr>
                <p:nvPr/>
              </p:nvSpPr>
              <p:spPr bwMode="auto">
                <a:xfrm>
                  <a:off x="2469" y="3194"/>
                  <a:ext cx="54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3. . . . than </a:t>
                  </a:r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007" name="Rectangle 67"/>
                <p:cNvSpPr>
                  <a:spLocks noChangeArrowheads="1"/>
                </p:cNvSpPr>
                <p:nvPr/>
              </p:nvSpPr>
              <p:spPr bwMode="auto">
                <a:xfrm>
                  <a:off x="2469" y="3345"/>
                  <a:ext cx="680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on producers.</a:t>
                  </a:r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2002" name="Freeform 68"/>
            <p:cNvSpPr>
              <a:spLocks/>
            </p:cNvSpPr>
            <p:nvPr/>
          </p:nvSpPr>
          <p:spPr bwMode="auto">
            <a:xfrm>
              <a:off x="2727" y="2543"/>
              <a:ext cx="90" cy="258"/>
            </a:xfrm>
            <a:custGeom>
              <a:avLst/>
              <a:gdLst>
                <a:gd name="T0" fmla="*/ 0 w 8"/>
                <a:gd name="T1" fmla="*/ 0 h 23"/>
                <a:gd name="T2" fmla="*/ 91174871 w 8"/>
                <a:gd name="T3" fmla="*/ 111545279 h 23"/>
                <a:gd name="T4" fmla="*/ 91174871 w 8"/>
                <a:gd name="T5" fmla="*/ 157366225 h 23"/>
                <a:gd name="T6" fmla="*/ 182365301 w 8"/>
                <a:gd name="T7" fmla="*/ 245096949 h 23"/>
                <a:gd name="T8" fmla="*/ 91174871 w 8"/>
                <a:gd name="T9" fmla="*/ 334792388 h 23"/>
                <a:gd name="T10" fmla="*/ 91174871 w 8"/>
                <a:gd name="T11" fmla="*/ 380613457 h 23"/>
                <a:gd name="T12" fmla="*/ 0 w 8"/>
                <a:gd name="T13" fmla="*/ 513991481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23"/>
                <a:gd name="T23" fmla="*/ 8 w 8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23">
                  <a:moveTo>
                    <a:pt x="0" y="0"/>
                  </a:moveTo>
                  <a:cubicBezTo>
                    <a:pt x="2" y="0"/>
                    <a:pt x="4" y="3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6" y="11"/>
                    <a:pt x="8" y="11"/>
                  </a:cubicBezTo>
                  <a:cubicBezTo>
                    <a:pt x="6" y="11"/>
                    <a:pt x="4" y="13"/>
                    <a:pt x="4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20"/>
                    <a:pt x="2" y="23"/>
                    <a:pt x="0" y="23"/>
                  </a:cubicBezTo>
                </a:path>
              </a:pathLst>
            </a:custGeom>
            <a:noFill/>
            <a:ln w="174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title"/>
          </p:nvPr>
        </p:nvSpPr>
        <p:spPr>
          <a:xfrm>
            <a:off x="2130426" y="417514"/>
            <a:ext cx="8080375" cy="6429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How the Burden of a Tax Is Divided</a:t>
            </a:r>
          </a:p>
        </p:txBody>
      </p:sp>
      <p:sp>
        <p:nvSpPr>
          <p:cNvPr id="46083" name="Freeform 17"/>
          <p:cNvSpPr>
            <a:spLocks/>
          </p:cNvSpPr>
          <p:nvPr/>
        </p:nvSpPr>
        <p:spPr bwMode="auto">
          <a:xfrm>
            <a:off x="3551239" y="1800226"/>
            <a:ext cx="5640387" cy="4132263"/>
          </a:xfrm>
          <a:custGeom>
            <a:avLst/>
            <a:gdLst>
              <a:gd name="T0" fmla="*/ 0 w 3553"/>
              <a:gd name="T1" fmla="*/ 0 h 2603"/>
              <a:gd name="T2" fmla="*/ 0 w 3553"/>
              <a:gd name="T3" fmla="*/ 2147483647 h 2603"/>
              <a:gd name="T4" fmla="*/ 2147483647 w 3553"/>
              <a:gd name="T5" fmla="*/ 2147483647 h 2603"/>
              <a:gd name="T6" fmla="*/ 0 60000 65536"/>
              <a:gd name="T7" fmla="*/ 0 60000 65536"/>
              <a:gd name="T8" fmla="*/ 0 60000 65536"/>
              <a:gd name="T9" fmla="*/ 0 w 3553"/>
              <a:gd name="T10" fmla="*/ 0 h 2603"/>
              <a:gd name="T11" fmla="*/ 3553 w 3553"/>
              <a:gd name="T12" fmla="*/ 2603 h 26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53" h="2603">
                <a:moveTo>
                  <a:pt x="0" y="0"/>
                </a:moveTo>
                <a:lnTo>
                  <a:pt x="0" y="2603"/>
                </a:lnTo>
                <a:lnTo>
                  <a:pt x="3553" y="2603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4" name="Rectangle 18"/>
          <p:cNvSpPr>
            <a:spLocks noChangeArrowheads="1"/>
          </p:cNvSpPr>
          <p:nvPr/>
        </p:nvSpPr>
        <p:spPr bwMode="auto">
          <a:xfrm>
            <a:off x="8413751" y="6003925"/>
            <a:ext cx="7019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5" name="Rectangle 19"/>
          <p:cNvSpPr>
            <a:spLocks noChangeArrowheads="1"/>
          </p:cNvSpPr>
          <p:nvPr/>
        </p:nvSpPr>
        <p:spPr bwMode="auto">
          <a:xfrm>
            <a:off x="3314701" y="6010275"/>
            <a:ext cx="977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6" name="Rectangle 20"/>
          <p:cNvSpPr>
            <a:spLocks noChangeArrowheads="1"/>
          </p:cNvSpPr>
          <p:nvPr/>
        </p:nvSpPr>
        <p:spPr bwMode="auto">
          <a:xfrm>
            <a:off x="2955926" y="1741488"/>
            <a:ext cx="394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246688" y="2192339"/>
            <a:ext cx="3519487" cy="2481263"/>
            <a:chOff x="2345" y="1381"/>
            <a:chExt cx="2217" cy="1563"/>
          </a:xfrm>
        </p:grpSpPr>
        <p:sp>
          <p:nvSpPr>
            <p:cNvPr id="46132" name="Line 22"/>
            <p:cNvSpPr>
              <a:spLocks noChangeShapeType="1"/>
            </p:cNvSpPr>
            <p:nvPr/>
          </p:nvSpPr>
          <p:spPr bwMode="auto">
            <a:xfrm>
              <a:off x="2345" y="1381"/>
              <a:ext cx="1777" cy="1481"/>
            </a:xfrm>
            <a:prstGeom prst="line">
              <a:avLst/>
            </a:prstGeom>
            <a:noFill/>
            <a:ln w="53975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133" name="Rectangle 23"/>
            <p:cNvSpPr>
              <a:spLocks noChangeArrowheads="1"/>
            </p:cNvSpPr>
            <p:nvPr/>
          </p:nvSpPr>
          <p:spPr bwMode="auto">
            <a:xfrm>
              <a:off x="4145" y="2799"/>
              <a:ext cx="41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407025" y="2530475"/>
            <a:ext cx="1695450" cy="3098800"/>
            <a:chOff x="2446" y="1594"/>
            <a:chExt cx="1068" cy="1952"/>
          </a:xfrm>
        </p:grpSpPr>
        <p:sp>
          <p:nvSpPr>
            <p:cNvPr id="46130" name="Line 25"/>
            <p:cNvSpPr>
              <a:spLocks noChangeShapeType="1"/>
            </p:cNvSpPr>
            <p:nvPr/>
          </p:nvSpPr>
          <p:spPr bwMode="auto">
            <a:xfrm flipH="1">
              <a:off x="2446" y="1650"/>
              <a:ext cx="709" cy="1896"/>
            </a:xfrm>
            <a:prstGeom prst="line">
              <a:avLst/>
            </a:prstGeom>
            <a:noFill/>
            <a:ln w="53975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131" name="Rectangle 26"/>
            <p:cNvSpPr>
              <a:spLocks noChangeArrowheads="1"/>
            </p:cNvSpPr>
            <p:nvPr/>
          </p:nvSpPr>
          <p:spPr bwMode="auto">
            <a:xfrm>
              <a:off x="3185" y="1594"/>
              <a:ext cx="32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Supply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162551" y="2619376"/>
            <a:ext cx="620713" cy="2030413"/>
            <a:chOff x="2292" y="1650"/>
            <a:chExt cx="391" cy="1279"/>
          </a:xfrm>
        </p:grpSpPr>
        <p:sp>
          <p:nvSpPr>
            <p:cNvPr id="46127" name="Line 28"/>
            <p:cNvSpPr>
              <a:spLocks noChangeShapeType="1"/>
            </p:cNvSpPr>
            <p:nvPr/>
          </p:nvSpPr>
          <p:spPr bwMode="auto">
            <a:xfrm>
              <a:off x="2682" y="1650"/>
              <a:ext cx="1" cy="1279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128" name="Freeform 29"/>
            <p:cNvSpPr>
              <a:spLocks/>
            </p:cNvSpPr>
            <p:nvPr/>
          </p:nvSpPr>
          <p:spPr bwMode="auto">
            <a:xfrm>
              <a:off x="2536" y="1684"/>
              <a:ext cx="90" cy="1223"/>
            </a:xfrm>
            <a:custGeom>
              <a:avLst/>
              <a:gdLst>
                <a:gd name="T0" fmla="*/ 182365301 w 8"/>
                <a:gd name="T1" fmla="*/ 2147483647 h 109"/>
                <a:gd name="T2" fmla="*/ 91174871 w 8"/>
                <a:gd name="T3" fmla="*/ 2147483647 h 109"/>
                <a:gd name="T4" fmla="*/ 91174871 w 8"/>
                <a:gd name="T5" fmla="*/ 1298850471 h 109"/>
                <a:gd name="T6" fmla="*/ 0 w 8"/>
                <a:gd name="T7" fmla="*/ 1209051348 h 109"/>
                <a:gd name="T8" fmla="*/ 91174871 w 8"/>
                <a:gd name="T9" fmla="*/ 1119425813 h 109"/>
                <a:gd name="T10" fmla="*/ 91174871 w 8"/>
                <a:gd name="T11" fmla="*/ 133733356 h 109"/>
                <a:gd name="T12" fmla="*/ 182365301 w 8"/>
                <a:gd name="T13" fmla="*/ 0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09"/>
                <a:gd name="T23" fmla="*/ 8 w 8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09">
                  <a:moveTo>
                    <a:pt x="8" y="109"/>
                  </a:moveTo>
                  <a:cubicBezTo>
                    <a:pt x="6" y="109"/>
                    <a:pt x="4" y="106"/>
                    <a:pt x="4" y="103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6"/>
                    <a:pt x="3" y="54"/>
                    <a:pt x="0" y="54"/>
                  </a:cubicBezTo>
                  <a:cubicBezTo>
                    <a:pt x="3" y="54"/>
                    <a:pt x="4" y="53"/>
                    <a:pt x="4" y="5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3"/>
                    <a:pt x="6" y="0"/>
                    <a:pt x="8" y="0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129" name="Rectangle 30"/>
            <p:cNvSpPr>
              <a:spLocks noChangeArrowheads="1"/>
            </p:cNvSpPr>
            <p:nvPr/>
          </p:nvSpPr>
          <p:spPr bwMode="auto">
            <a:xfrm>
              <a:off x="2292" y="2216"/>
              <a:ext cx="15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Tax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389188" y="4527556"/>
            <a:ext cx="3446462" cy="468313"/>
            <a:chOff x="545" y="2852"/>
            <a:chExt cx="2171" cy="295"/>
          </a:xfrm>
        </p:grpSpPr>
        <p:grpSp>
          <p:nvGrpSpPr>
            <p:cNvPr id="46122" name="Group 32"/>
            <p:cNvGrpSpPr>
              <a:grpSpLocks/>
            </p:cNvGrpSpPr>
            <p:nvPr/>
          </p:nvGrpSpPr>
          <p:grpSpPr bwMode="auto">
            <a:xfrm>
              <a:off x="545" y="2852"/>
              <a:ext cx="2171" cy="145"/>
              <a:chOff x="545" y="2852"/>
              <a:chExt cx="2171" cy="145"/>
            </a:xfrm>
          </p:grpSpPr>
          <p:sp>
            <p:nvSpPr>
              <p:cNvPr id="46124" name="Oval 33"/>
              <p:cNvSpPr>
                <a:spLocks noChangeArrowheads="1"/>
              </p:cNvSpPr>
              <p:nvPr/>
            </p:nvSpPr>
            <p:spPr bwMode="auto">
              <a:xfrm>
                <a:off x="2637" y="2896"/>
                <a:ext cx="79" cy="7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125" name="Line 34"/>
              <p:cNvSpPr>
                <a:spLocks noChangeShapeType="1"/>
              </p:cNvSpPr>
              <p:nvPr/>
            </p:nvSpPr>
            <p:spPr bwMode="auto">
              <a:xfrm flipH="1">
                <a:off x="1277" y="2929"/>
                <a:ext cx="1405" cy="1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126" name="Rectangle 35"/>
              <p:cNvSpPr>
                <a:spLocks noChangeArrowheads="1"/>
              </p:cNvSpPr>
              <p:nvPr/>
            </p:nvSpPr>
            <p:spPr bwMode="auto">
              <a:xfrm>
                <a:off x="545" y="2852"/>
                <a:ext cx="586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Price sellers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6123" name="Rectangle 36"/>
            <p:cNvSpPr>
              <a:spLocks noChangeArrowheads="1"/>
            </p:cNvSpPr>
            <p:nvPr/>
          </p:nvSpPr>
          <p:spPr bwMode="auto">
            <a:xfrm>
              <a:off x="680" y="3002"/>
              <a:ext cx="35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receive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000250" y="2519368"/>
            <a:ext cx="3835400" cy="230188"/>
            <a:chOff x="300" y="1587"/>
            <a:chExt cx="2416" cy="145"/>
          </a:xfrm>
        </p:grpSpPr>
        <p:sp>
          <p:nvSpPr>
            <p:cNvPr id="46119" name="Oval 38"/>
            <p:cNvSpPr>
              <a:spLocks noChangeArrowheads="1"/>
            </p:cNvSpPr>
            <p:nvPr/>
          </p:nvSpPr>
          <p:spPr bwMode="auto">
            <a:xfrm>
              <a:off x="2637" y="1617"/>
              <a:ext cx="79" cy="7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120" name="Line 39"/>
            <p:cNvSpPr>
              <a:spLocks noChangeShapeType="1"/>
            </p:cNvSpPr>
            <p:nvPr/>
          </p:nvSpPr>
          <p:spPr bwMode="auto">
            <a:xfrm flipH="1">
              <a:off x="1277" y="1650"/>
              <a:ext cx="1405" cy="1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121" name="Rectangle 40"/>
            <p:cNvSpPr>
              <a:spLocks noChangeArrowheads="1"/>
            </p:cNvSpPr>
            <p:nvPr/>
          </p:nvSpPr>
          <p:spPr bwMode="auto">
            <a:xfrm>
              <a:off x="300" y="1587"/>
              <a:ext cx="8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Price buyers pay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6092" name="Rectangle 41"/>
          <p:cNvSpPr>
            <a:spLocks noChangeArrowheads="1"/>
          </p:cNvSpPr>
          <p:nvPr/>
        </p:nvSpPr>
        <p:spPr bwMode="auto">
          <a:xfrm>
            <a:off x="4702176" y="1311275"/>
            <a:ext cx="280846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Inelastic Supply, Elastic Demand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853114" y="2673351"/>
            <a:ext cx="2643187" cy="854075"/>
            <a:chOff x="2727" y="1684"/>
            <a:chExt cx="1665" cy="538"/>
          </a:xfrm>
        </p:grpSpPr>
        <p:sp>
          <p:nvSpPr>
            <p:cNvPr id="46113" name="Freeform 43"/>
            <p:cNvSpPr>
              <a:spLocks/>
            </p:cNvSpPr>
            <p:nvPr/>
          </p:nvSpPr>
          <p:spPr bwMode="auto">
            <a:xfrm>
              <a:off x="2727" y="1684"/>
              <a:ext cx="90" cy="258"/>
            </a:xfrm>
            <a:custGeom>
              <a:avLst/>
              <a:gdLst>
                <a:gd name="T0" fmla="*/ 0 w 8"/>
                <a:gd name="T1" fmla="*/ 513991481 h 23"/>
                <a:gd name="T2" fmla="*/ 91174871 w 8"/>
                <a:gd name="T3" fmla="*/ 380613457 h 23"/>
                <a:gd name="T4" fmla="*/ 91174871 w 8"/>
                <a:gd name="T5" fmla="*/ 334792388 h 23"/>
                <a:gd name="T6" fmla="*/ 182365301 w 8"/>
                <a:gd name="T7" fmla="*/ 245096949 h 23"/>
                <a:gd name="T8" fmla="*/ 91174871 w 8"/>
                <a:gd name="T9" fmla="*/ 157366225 h 23"/>
                <a:gd name="T10" fmla="*/ 91174871 w 8"/>
                <a:gd name="T11" fmla="*/ 111545279 h 23"/>
                <a:gd name="T12" fmla="*/ 0 w 8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23"/>
                <a:gd name="T23" fmla="*/ 8 w 8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23">
                  <a:moveTo>
                    <a:pt x="0" y="23"/>
                  </a:moveTo>
                  <a:cubicBezTo>
                    <a:pt x="2" y="23"/>
                    <a:pt x="4" y="19"/>
                    <a:pt x="4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6" y="11"/>
                    <a:pt x="8" y="11"/>
                  </a:cubicBezTo>
                  <a:cubicBezTo>
                    <a:pt x="6" y="11"/>
                    <a:pt x="4" y="9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2" y="0"/>
                    <a:pt x="0" y="0"/>
                  </a:cubicBezTo>
                </a:path>
              </a:pathLst>
            </a:custGeom>
            <a:noFill/>
            <a:ln w="174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6114" name="Group 44"/>
            <p:cNvGrpSpPr>
              <a:grpSpLocks/>
            </p:cNvGrpSpPr>
            <p:nvPr/>
          </p:nvGrpSpPr>
          <p:grpSpPr bwMode="auto">
            <a:xfrm>
              <a:off x="2952" y="1830"/>
              <a:ext cx="1440" cy="392"/>
              <a:chOff x="2952" y="1830"/>
              <a:chExt cx="1440" cy="392"/>
            </a:xfrm>
          </p:grpSpPr>
          <p:sp>
            <p:nvSpPr>
              <p:cNvPr id="46115" name="Line 45"/>
              <p:cNvSpPr>
                <a:spLocks noChangeShapeType="1"/>
              </p:cNvSpPr>
              <p:nvPr/>
            </p:nvSpPr>
            <p:spPr bwMode="auto">
              <a:xfrm>
                <a:off x="2952" y="1830"/>
                <a:ext cx="619" cy="13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116" name="Rectangle 46"/>
              <p:cNvSpPr>
                <a:spLocks noChangeArrowheads="1"/>
              </p:cNvSpPr>
              <p:nvPr/>
            </p:nvSpPr>
            <p:spPr bwMode="auto">
              <a:xfrm>
                <a:off x="3537" y="1864"/>
                <a:ext cx="855" cy="358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117" name="Rectangle 47"/>
              <p:cNvSpPr>
                <a:spLocks noChangeArrowheads="1"/>
              </p:cNvSpPr>
              <p:nvPr/>
            </p:nvSpPr>
            <p:spPr bwMode="auto">
              <a:xfrm>
                <a:off x="3584" y="1896"/>
                <a:ext cx="67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 . . . than on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118" name="Rectangle 48"/>
              <p:cNvSpPr>
                <a:spLocks noChangeArrowheads="1"/>
              </p:cNvSpPr>
              <p:nvPr/>
            </p:nvSpPr>
            <p:spPr bwMode="auto">
              <a:xfrm>
                <a:off x="3584" y="2046"/>
                <a:ext cx="56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consumers.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5478463" y="1908176"/>
            <a:ext cx="3230562" cy="569913"/>
            <a:chOff x="2491" y="1202"/>
            <a:chExt cx="2035" cy="359"/>
          </a:xfrm>
        </p:grpSpPr>
        <p:sp>
          <p:nvSpPr>
            <p:cNvPr id="46109" name="Line 50"/>
            <p:cNvSpPr>
              <a:spLocks noChangeShapeType="1"/>
            </p:cNvSpPr>
            <p:nvPr/>
          </p:nvSpPr>
          <p:spPr bwMode="auto">
            <a:xfrm flipV="1">
              <a:off x="2491" y="1325"/>
              <a:ext cx="236" cy="12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110" name="Rectangle 51"/>
            <p:cNvSpPr>
              <a:spLocks noChangeArrowheads="1"/>
            </p:cNvSpPr>
            <p:nvPr/>
          </p:nvSpPr>
          <p:spPr bwMode="auto">
            <a:xfrm>
              <a:off x="2705" y="1202"/>
              <a:ext cx="1821" cy="359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111" name="Rectangle 52"/>
            <p:cNvSpPr>
              <a:spLocks noChangeArrowheads="1"/>
            </p:cNvSpPr>
            <p:nvPr/>
          </p:nvSpPr>
          <p:spPr bwMode="auto">
            <a:xfrm>
              <a:off x="2744" y="1237"/>
              <a:ext cx="158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When demand is more elastic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112" name="Rectangle 53"/>
            <p:cNvSpPr>
              <a:spLocks noChangeArrowheads="1"/>
            </p:cNvSpPr>
            <p:nvPr/>
          </p:nvSpPr>
          <p:spPr bwMode="auto">
            <a:xfrm>
              <a:off x="2744" y="1387"/>
              <a:ext cx="7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than supply . . .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2024064" y="2984506"/>
            <a:ext cx="4383087" cy="230188"/>
            <a:chOff x="315" y="1880"/>
            <a:chExt cx="2761" cy="145"/>
          </a:xfrm>
        </p:grpSpPr>
        <p:sp>
          <p:nvSpPr>
            <p:cNvPr id="46106" name="Oval 55"/>
            <p:cNvSpPr>
              <a:spLocks noChangeArrowheads="1"/>
            </p:cNvSpPr>
            <p:nvPr/>
          </p:nvSpPr>
          <p:spPr bwMode="auto">
            <a:xfrm>
              <a:off x="3008" y="1920"/>
              <a:ext cx="68" cy="7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107" name="Line 56"/>
            <p:cNvSpPr>
              <a:spLocks noChangeShapeType="1"/>
            </p:cNvSpPr>
            <p:nvPr/>
          </p:nvSpPr>
          <p:spPr bwMode="auto">
            <a:xfrm flipH="1">
              <a:off x="1277" y="1964"/>
              <a:ext cx="1765" cy="1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108" name="Rectangle 57"/>
            <p:cNvSpPr>
              <a:spLocks noChangeArrowheads="1"/>
            </p:cNvSpPr>
            <p:nvPr/>
          </p:nvSpPr>
          <p:spPr bwMode="auto">
            <a:xfrm>
              <a:off x="315" y="1880"/>
              <a:ext cx="83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Price without tax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5853113" y="3154364"/>
            <a:ext cx="1820862" cy="2422525"/>
            <a:chOff x="2727" y="1987"/>
            <a:chExt cx="1147" cy="1526"/>
          </a:xfrm>
        </p:grpSpPr>
        <p:grpSp>
          <p:nvGrpSpPr>
            <p:cNvPr id="46097" name="Group 59"/>
            <p:cNvGrpSpPr>
              <a:grpSpLocks/>
            </p:cNvGrpSpPr>
            <p:nvPr/>
          </p:nvGrpSpPr>
          <p:grpSpPr bwMode="auto">
            <a:xfrm>
              <a:off x="2873" y="2537"/>
              <a:ext cx="1001" cy="976"/>
              <a:chOff x="2873" y="2537"/>
              <a:chExt cx="1001" cy="976"/>
            </a:xfrm>
          </p:grpSpPr>
          <p:sp>
            <p:nvSpPr>
              <p:cNvPr id="46099" name="Line 60"/>
              <p:cNvSpPr>
                <a:spLocks noChangeShapeType="1"/>
              </p:cNvSpPr>
              <p:nvPr/>
            </p:nvSpPr>
            <p:spPr bwMode="auto">
              <a:xfrm>
                <a:off x="2873" y="2537"/>
                <a:ext cx="158" cy="28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100" name="Rectangle 61"/>
              <p:cNvSpPr>
                <a:spLocks noChangeArrowheads="1"/>
              </p:cNvSpPr>
              <p:nvPr/>
            </p:nvSpPr>
            <p:spPr bwMode="auto">
              <a:xfrm>
                <a:off x="2896" y="2705"/>
                <a:ext cx="978" cy="808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101" name="Rectangle 62"/>
              <p:cNvSpPr>
                <a:spLocks noChangeArrowheads="1"/>
              </p:cNvSpPr>
              <p:nvPr/>
            </p:nvSpPr>
            <p:spPr bwMode="auto">
              <a:xfrm>
                <a:off x="2932" y="2743"/>
                <a:ext cx="456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 . . . the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102" name="Rectangle 63"/>
              <p:cNvSpPr>
                <a:spLocks noChangeArrowheads="1"/>
              </p:cNvSpPr>
              <p:nvPr/>
            </p:nvSpPr>
            <p:spPr bwMode="auto">
              <a:xfrm>
                <a:off x="2932" y="2893"/>
                <a:ext cx="62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incidence of 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103" name="Rectangle 64"/>
              <p:cNvSpPr>
                <a:spLocks noChangeArrowheads="1"/>
              </p:cNvSpPr>
              <p:nvPr/>
            </p:nvSpPr>
            <p:spPr bwMode="auto">
              <a:xfrm>
                <a:off x="2932" y="3044"/>
                <a:ext cx="5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tax falls 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104" name="Rectangle 65"/>
              <p:cNvSpPr>
                <a:spLocks noChangeArrowheads="1"/>
              </p:cNvSpPr>
              <p:nvPr/>
            </p:nvSpPr>
            <p:spPr bwMode="auto">
              <a:xfrm>
                <a:off x="2932" y="3195"/>
                <a:ext cx="6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more heavily 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105" name="Rectangle 66"/>
              <p:cNvSpPr>
                <a:spLocks noChangeArrowheads="1"/>
              </p:cNvSpPr>
              <p:nvPr/>
            </p:nvSpPr>
            <p:spPr bwMode="auto">
              <a:xfrm>
                <a:off x="2932" y="3345"/>
                <a:ext cx="82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on producers . . .</a:t>
                </a:r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6098" name="Freeform 67"/>
            <p:cNvSpPr>
              <a:spLocks/>
            </p:cNvSpPr>
            <p:nvPr/>
          </p:nvSpPr>
          <p:spPr bwMode="auto">
            <a:xfrm>
              <a:off x="2727" y="1987"/>
              <a:ext cx="90" cy="909"/>
            </a:xfrm>
            <a:custGeom>
              <a:avLst/>
              <a:gdLst>
                <a:gd name="T0" fmla="*/ 0 w 8"/>
                <a:gd name="T1" fmla="*/ 1815672971 h 81"/>
                <a:gd name="T2" fmla="*/ 91174871 w 8"/>
                <a:gd name="T3" fmla="*/ 1681825774 h 81"/>
                <a:gd name="T4" fmla="*/ 91174871 w 8"/>
                <a:gd name="T5" fmla="*/ 1008660392 h 81"/>
                <a:gd name="T6" fmla="*/ 182365301 w 8"/>
                <a:gd name="T7" fmla="*/ 918779763 h 81"/>
                <a:gd name="T8" fmla="*/ 91174871 w 8"/>
                <a:gd name="T9" fmla="*/ 828899010 h 81"/>
                <a:gd name="T10" fmla="*/ 91174871 w 8"/>
                <a:gd name="T11" fmla="*/ 133845806 h 81"/>
                <a:gd name="T12" fmla="*/ 0 w 8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1"/>
                <a:gd name="T23" fmla="*/ 8 w 8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1">
                  <a:moveTo>
                    <a:pt x="0" y="81"/>
                  </a:moveTo>
                  <a:cubicBezTo>
                    <a:pt x="2" y="81"/>
                    <a:pt x="4" y="78"/>
                    <a:pt x="4" y="7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2"/>
                    <a:pt x="6" y="41"/>
                    <a:pt x="8" y="41"/>
                  </a:cubicBezTo>
                  <a:cubicBezTo>
                    <a:pt x="6" y="41"/>
                    <a:pt x="4" y="39"/>
                    <a:pt x="4" y="3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2" y="0"/>
                    <a:pt x="0" y="0"/>
                  </a:cubicBezTo>
                </a:path>
              </a:pathLst>
            </a:custGeom>
            <a:noFill/>
            <a:ln w="17463">
              <a:solidFill>
                <a:srgbClr val="3F002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CONTROLS ON PRICES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Price control is usually enacted when policymakers believe the market price is unfair to buyers or sellers.  </a:t>
            </a:r>
          </a:p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The government can enact </a:t>
            </a:r>
          </a:p>
          <a:p>
            <a:pPr lvl="1" eaLnBrk="1" hangingPunct="1"/>
            <a:r>
              <a:rPr lang="en-US" altLang="en-US" dirty="0">
                <a:solidFill>
                  <a:srgbClr val="0070C0"/>
                </a:solidFill>
              </a:rPr>
              <a:t>Price ceilings, and </a:t>
            </a:r>
          </a:p>
          <a:p>
            <a:pPr lvl="1" eaLnBrk="1" hangingPunct="1"/>
            <a:r>
              <a:rPr lang="en-US" altLang="en-US" dirty="0">
                <a:solidFill>
                  <a:srgbClr val="0070C0"/>
                </a:solidFill>
              </a:rPr>
              <a:t>Price floors. </a:t>
            </a:r>
          </a:p>
        </p:txBody>
      </p:sp>
      <p:sp>
        <p:nvSpPr>
          <p:cNvPr id="614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>
    <p:zo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So, how is the economic burden of the tax divided?</a:t>
            </a:r>
          </a:p>
          <a:p>
            <a:pPr eaLnBrk="1" hangingPunct="1"/>
            <a:r>
              <a:rPr lang="en-US" altLang="en-US" b="1" dirty="0"/>
              <a:t>Key Idea: </a:t>
            </a:r>
            <a:r>
              <a:rPr lang="en-US" altLang="en-US" dirty="0">
                <a:solidFill>
                  <a:srgbClr val="0070C0"/>
                </a:solidFill>
              </a:rPr>
              <a:t>The economic burden of a tax falls </a:t>
            </a:r>
            <a:r>
              <a:rPr lang="en-US" altLang="en-US" i="1" dirty="0">
                <a:solidFill>
                  <a:srgbClr val="0070C0"/>
                </a:solidFill>
              </a:rPr>
              <a:t>more</a:t>
            </a:r>
            <a:r>
              <a:rPr lang="en-US" altLang="en-US" dirty="0">
                <a:solidFill>
                  <a:srgbClr val="0070C0"/>
                </a:solidFill>
              </a:rPr>
              <a:t> heavily on the side of the market that is </a:t>
            </a:r>
            <a:r>
              <a:rPr lang="en-US" altLang="en-US" i="1" dirty="0">
                <a:solidFill>
                  <a:srgbClr val="0070C0"/>
                </a:solidFill>
              </a:rPr>
              <a:t>less</a:t>
            </a:r>
            <a:r>
              <a:rPr lang="en-US" altLang="en-US" dirty="0">
                <a:solidFill>
                  <a:srgbClr val="0070C0"/>
                </a:solidFill>
              </a:rPr>
              <a:t> elastic.</a:t>
            </a: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ELASTICITY AND TAX INCIDENCE </a:t>
            </a:r>
          </a:p>
        </p:txBody>
      </p:sp>
      <p:sp>
        <p:nvSpPr>
          <p:cNvPr id="4301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>
    <p:dissolv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 pays the luxury tax?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In 1990, the US Congress adopted a new tax on luxury items, such as yachts</a:t>
            </a:r>
          </a:p>
          <a:p>
            <a:pPr>
              <a:defRPr/>
            </a:pPr>
            <a:r>
              <a:rPr lang="en-US" dirty="0"/>
              <a:t>The goal was to raise revenue from the rich</a:t>
            </a:r>
          </a:p>
          <a:p>
            <a:pPr>
              <a:defRPr/>
            </a:pPr>
            <a:r>
              <a:rPr lang="en-US" dirty="0"/>
              <a:t>The demand for yachts is elastic</a:t>
            </a:r>
          </a:p>
          <a:p>
            <a:pPr lvl="1">
              <a:defRPr/>
            </a:pPr>
            <a:r>
              <a:rPr lang="en-US" dirty="0"/>
              <a:t>Because the rich have lots of substitutes to sailing yachts when it comes to entertainment</a:t>
            </a:r>
          </a:p>
          <a:p>
            <a:pPr>
              <a:defRPr/>
            </a:pPr>
            <a:r>
              <a:rPr lang="en-US" dirty="0"/>
              <a:t>The supply of yachts is inelastic, especially in the short run</a:t>
            </a:r>
          </a:p>
          <a:p>
            <a:pPr>
              <a:defRPr/>
            </a:pPr>
            <a:r>
              <a:rPr lang="en-US" dirty="0"/>
              <a:t>Therefore, the burden of the tax on yachts fell on the workers who make yachts and not on the rich</a:t>
            </a:r>
          </a:p>
          <a:p>
            <a:pPr>
              <a:defRPr/>
            </a:pPr>
            <a:r>
              <a:rPr lang="en-US" dirty="0"/>
              <a:t>The tax was repealed in 1993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SUBSIDIES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Key Definition: </a:t>
            </a:r>
            <a:r>
              <a:rPr lang="en-US" dirty="0"/>
              <a:t>A subsidy is the opposite of a tax</a:t>
            </a:r>
          </a:p>
          <a:p>
            <a:pPr lvl="1">
              <a:defRPr/>
            </a:pPr>
            <a:r>
              <a:rPr lang="en-US" dirty="0"/>
              <a:t>Here the government is </a:t>
            </a:r>
            <a:r>
              <a:rPr lang="en-US" i="1" dirty="0"/>
              <a:t>paying</a:t>
            </a:r>
            <a:r>
              <a:rPr lang="en-US" dirty="0"/>
              <a:t> people to reward them for taking some action</a:t>
            </a:r>
          </a:p>
          <a:p>
            <a:pPr>
              <a:defRPr/>
            </a:pPr>
            <a:r>
              <a:rPr lang="en-US" b="1" dirty="0"/>
              <a:t>Key Idea: </a:t>
            </a:r>
            <a:r>
              <a:rPr lang="en-US" dirty="0"/>
              <a:t>An activity may be subsidized</a:t>
            </a:r>
          </a:p>
          <a:p>
            <a:pPr lvl="1">
              <a:defRPr/>
            </a:pPr>
            <a:r>
              <a:rPr lang="en-US" dirty="0"/>
              <a:t>To encourage an activity that society considers worthy</a:t>
            </a:r>
          </a:p>
          <a:p>
            <a:pPr lvl="1">
              <a:defRPr/>
            </a:pPr>
            <a:r>
              <a:rPr lang="en-US" dirty="0"/>
              <a:t>To help people who need help</a:t>
            </a:r>
          </a:p>
          <a:p>
            <a:pPr>
              <a:defRPr/>
            </a:pPr>
            <a:r>
              <a:rPr lang="en-US" dirty="0"/>
              <a:t>A subsidy will have to be paid for with tax revenues</a:t>
            </a: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SUBSIDIES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subsidy could be given to</a:t>
            </a:r>
          </a:p>
          <a:p>
            <a:pPr lvl="1"/>
            <a:r>
              <a:rPr lang="en-US" altLang="en-US" dirty="0"/>
              <a:t>Buyers,</a:t>
            </a:r>
          </a:p>
          <a:p>
            <a:pPr lvl="1"/>
            <a:r>
              <a:rPr lang="en-US" altLang="en-US" dirty="0"/>
              <a:t>Sellers, or</a:t>
            </a:r>
          </a:p>
          <a:p>
            <a:pPr lvl="1"/>
            <a:r>
              <a:rPr lang="en-US" altLang="en-US" dirty="0"/>
              <a:t>Both </a:t>
            </a:r>
          </a:p>
          <a:p>
            <a:r>
              <a:rPr lang="en-US" altLang="en-US" b="1" dirty="0"/>
              <a:t>Key Result: </a:t>
            </a:r>
            <a:r>
              <a:rPr lang="en-US" altLang="en-US" dirty="0"/>
              <a:t>Whatever the case, </a:t>
            </a:r>
            <a:r>
              <a:rPr lang="en-US" altLang="en-US" b="1" dirty="0">
                <a:solidFill>
                  <a:srgbClr val="0070C0"/>
                </a:solidFill>
              </a:rPr>
              <a:t>the price received by sellers = the price paid by buyers + the subsidy</a:t>
            </a:r>
          </a:p>
        </p:txBody>
      </p:sp>
      <p:cxnSp>
        <p:nvCxnSpPr>
          <p:cNvPr id="47108" name="Straight Connector 4"/>
          <p:cNvCxnSpPr>
            <a:cxnSpLocks noChangeShapeType="1"/>
          </p:cNvCxnSpPr>
          <p:nvPr/>
        </p:nvCxnSpPr>
        <p:spPr bwMode="auto">
          <a:xfrm>
            <a:off x="8990013" y="1787526"/>
            <a:ext cx="0" cy="16922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8891588" y="3032125"/>
            <a:ext cx="190500" cy="192088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8890000" y="2117725"/>
            <a:ext cx="192088" cy="1905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7532688" y="2822576"/>
            <a:ext cx="1276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Price paid by buyer</a:t>
            </a:r>
          </a:p>
        </p:txBody>
      </p:sp>
      <p:sp>
        <p:nvSpPr>
          <p:cNvPr id="47112" name="TextBox 8"/>
          <p:cNvSpPr txBox="1">
            <a:spLocks noChangeArrowheads="1"/>
          </p:cNvSpPr>
          <p:nvPr/>
        </p:nvSpPr>
        <p:spPr bwMode="auto">
          <a:xfrm>
            <a:off x="7142164" y="1900238"/>
            <a:ext cx="1666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Price received by seller</a:t>
            </a:r>
          </a:p>
        </p:txBody>
      </p:sp>
      <p:sp>
        <p:nvSpPr>
          <p:cNvPr id="47113" name="Right Brace 9"/>
          <p:cNvSpPr>
            <a:spLocks/>
          </p:cNvSpPr>
          <p:nvPr/>
        </p:nvSpPr>
        <p:spPr bwMode="auto">
          <a:xfrm>
            <a:off x="9199564" y="2209800"/>
            <a:ext cx="238125" cy="914400"/>
          </a:xfrm>
          <a:prstGeom prst="rightBrace">
            <a:avLst>
              <a:gd name="adj1" fmla="val 8338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4" name="TextBox 10"/>
          <p:cNvSpPr txBox="1">
            <a:spLocks noChangeArrowheads="1"/>
          </p:cNvSpPr>
          <p:nvPr/>
        </p:nvSpPr>
        <p:spPr bwMode="auto">
          <a:xfrm>
            <a:off x="9521825" y="2486025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Subsidy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01800" y="5240338"/>
            <a:ext cx="4325938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If ice cream sellers charge $2.00 per ice cream cone and buyers receive a $0.50 per cone subsidy, then buyers pay $1.50 per cone.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54725" y="5243513"/>
            <a:ext cx="445135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If ice cream buyers pay $2.50 per cone and sellers receive a $0.50 per cone subsidy, then the price received by sellers is $2.50 per cone.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Quantity Supplied = Quantity Demanded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 just saw that when there’s a subsidy, </a:t>
            </a:r>
            <a:r>
              <a:rPr lang="en-US" altLang="en-US" dirty="0">
                <a:solidFill>
                  <a:srgbClr val="0070C0"/>
                </a:solidFill>
              </a:rPr>
              <a:t>the price paid by buyers is not the same as the price received by sellers</a:t>
            </a:r>
          </a:p>
          <a:p>
            <a:endParaRPr lang="en-US" altLang="en-US" dirty="0"/>
          </a:p>
          <a:p>
            <a:r>
              <a:rPr lang="en-US" altLang="en-US" dirty="0"/>
              <a:t>But there’s another requirement:</a:t>
            </a:r>
          </a:p>
          <a:p>
            <a:endParaRPr lang="en-US" altLang="en-US" dirty="0"/>
          </a:p>
          <a:p>
            <a:r>
              <a:rPr lang="en-US" altLang="en-US" b="1" dirty="0"/>
              <a:t>Key Idea: </a:t>
            </a:r>
            <a:r>
              <a:rPr lang="en-US" altLang="en-US" dirty="0">
                <a:solidFill>
                  <a:srgbClr val="0070C0"/>
                </a:solidFill>
              </a:rPr>
              <a:t>In equilibrium, the quantity demanded at the price paid by buyers must be equal to the quantity supplied at the price received by sellers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5814" y="417514"/>
            <a:ext cx="8080375" cy="6429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The effect of a subsidy, for buyers or for sellers</a:t>
            </a:r>
          </a:p>
        </p:txBody>
      </p:sp>
      <p:sp>
        <p:nvSpPr>
          <p:cNvPr id="49155" name="Freeform 15"/>
          <p:cNvSpPr>
            <a:spLocks/>
          </p:cNvSpPr>
          <p:nvPr/>
        </p:nvSpPr>
        <p:spPr bwMode="auto">
          <a:xfrm>
            <a:off x="4267200" y="1300163"/>
            <a:ext cx="6186488" cy="4565650"/>
          </a:xfrm>
          <a:custGeom>
            <a:avLst/>
            <a:gdLst>
              <a:gd name="T0" fmla="*/ 0 w 3897"/>
              <a:gd name="T1" fmla="*/ 0 h 2876"/>
              <a:gd name="T2" fmla="*/ 0 w 3897"/>
              <a:gd name="T3" fmla="*/ 2147483647 h 2876"/>
              <a:gd name="T4" fmla="*/ 2147483647 w 3897"/>
              <a:gd name="T5" fmla="*/ 2147483647 h 2876"/>
              <a:gd name="T6" fmla="*/ 0 60000 65536"/>
              <a:gd name="T7" fmla="*/ 0 60000 65536"/>
              <a:gd name="T8" fmla="*/ 0 60000 65536"/>
              <a:gd name="T9" fmla="*/ 0 w 3897"/>
              <a:gd name="T10" fmla="*/ 0 h 2876"/>
              <a:gd name="T11" fmla="*/ 3897 w 3897"/>
              <a:gd name="T12" fmla="*/ 2876 h 28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97" h="2876">
                <a:moveTo>
                  <a:pt x="0" y="0"/>
                </a:moveTo>
                <a:lnTo>
                  <a:pt x="0" y="2876"/>
                </a:lnTo>
                <a:lnTo>
                  <a:pt x="3897" y="287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6" name="Line 16"/>
          <p:cNvSpPr>
            <a:spLocks noChangeShapeType="1"/>
          </p:cNvSpPr>
          <p:nvPr/>
        </p:nvSpPr>
        <p:spPr bwMode="auto">
          <a:xfrm>
            <a:off x="7046914" y="5845175"/>
            <a:ext cx="1587" cy="1588"/>
          </a:xfrm>
          <a:prstGeom prst="line">
            <a:avLst/>
          </a:prstGeom>
          <a:noFill/>
          <a:ln w="19050">
            <a:solidFill>
              <a:srgbClr val="6022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7" name="Rectangle 18"/>
          <p:cNvSpPr>
            <a:spLocks noChangeArrowheads="1"/>
          </p:cNvSpPr>
          <p:nvPr/>
        </p:nvSpPr>
        <p:spPr bwMode="auto">
          <a:xfrm>
            <a:off x="9375775" y="5924551"/>
            <a:ext cx="7498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8" name="Rectangle 20"/>
          <p:cNvSpPr>
            <a:spLocks noChangeArrowheads="1"/>
          </p:cNvSpPr>
          <p:nvPr/>
        </p:nvSpPr>
        <p:spPr bwMode="auto">
          <a:xfrm>
            <a:off x="4073525" y="5930901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9" name="Rectangle 21"/>
          <p:cNvSpPr>
            <a:spLocks noChangeArrowheads="1"/>
          </p:cNvSpPr>
          <p:nvPr/>
        </p:nvSpPr>
        <p:spPr bwMode="auto">
          <a:xfrm>
            <a:off x="3263900" y="1062039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Buyers’ Price, </a:t>
            </a:r>
            <a:b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Sellers’ Price</a:t>
            </a:r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9160" name="Group 35"/>
          <p:cNvGrpSpPr>
            <a:grpSpLocks/>
          </p:cNvGrpSpPr>
          <p:nvPr/>
        </p:nvGrpSpPr>
        <p:grpSpPr bwMode="auto">
          <a:xfrm>
            <a:off x="7477126" y="2503489"/>
            <a:ext cx="2960688" cy="384175"/>
            <a:chOff x="3315" y="1577"/>
            <a:chExt cx="1865" cy="242"/>
          </a:xfrm>
        </p:grpSpPr>
        <p:sp>
          <p:nvSpPr>
            <p:cNvPr id="49194" name="Line 36"/>
            <p:cNvSpPr>
              <a:spLocks noChangeShapeType="1"/>
            </p:cNvSpPr>
            <p:nvPr/>
          </p:nvSpPr>
          <p:spPr bwMode="auto">
            <a:xfrm flipV="1">
              <a:off x="3315" y="1671"/>
              <a:ext cx="346" cy="1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195" name="Rectangle 37"/>
            <p:cNvSpPr>
              <a:spLocks noChangeArrowheads="1"/>
            </p:cNvSpPr>
            <p:nvPr/>
          </p:nvSpPr>
          <p:spPr bwMode="auto">
            <a:xfrm>
              <a:off x="3719" y="1577"/>
              <a:ext cx="14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Equilibrium without subsidy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854" name="Freeform 39"/>
          <p:cNvSpPr>
            <a:spLocks/>
          </p:cNvSpPr>
          <p:nvPr/>
        </p:nvSpPr>
        <p:spPr bwMode="auto">
          <a:xfrm>
            <a:off x="4344988" y="2282825"/>
            <a:ext cx="157162" cy="1492250"/>
          </a:xfrm>
          <a:custGeom>
            <a:avLst/>
            <a:gdLst>
              <a:gd name="T0" fmla="*/ 0 w 8"/>
              <a:gd name="T1" fmla="*/ 2147483647 h 23"/>
              <a:gd name="T2" fmla="*/ 2147483647 w 8"/>
              <a:gd name="T3" fmla="*/ 2147483647 h 23"/>
              <a:gd name="T4" fmla="*/ 2147483647 w 8"/>
              <a:gd name="T5" fmla="*/ 2147483647 h 23"/>
              <a:gd name="T6" fmla="*/ 2147483647 w 8"/>
              <a:gd name="T7" fmla="*/ 2147483647 h 23"/>
              <a:gd name="T8" fmla="*/ 2147483647 w 8"/>
              <a:gd name="T9" fmla="*/ 2147483647 h 23"/>
              <a:gd name="T10" fmla="*/ 2147483647 w 8"/>
              <a:gd name="T11" fmla="*/ 2147483647 h 23"/>
              <a:gd name="T12" fmla="*/ 0 w 8"/>
              <a:gd name="T13" fmla="*/ 0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23"/>
              <a:gd name="T23" fmla="*/ 8 w 8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23">
                <a:moveTo>
                  <a:pt x="0" y="23"/>
                </a:moveTo>
                <a:cubicBezTo>
                  <a:pt x="2" y="23"/>
                  <a:pt x="4" y="20"/>
                  <a:pt x="4" y="17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3"/>
                  <a:pt x="5" y="11"/>
                  <a:pt x="8" y="11"/>
                </a:cubicBezTo>
                <a:cubicBezTo>
                  <a:pt x="5" y="11"/>
                  <a:pt x="4" y="9"/>
                  <a:pt x="4" y="7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2" y="0"/>
                  <a:pt x="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55" name="Rectangle 40"/>
          <p:cNvSpPr>
            <a:spLocks noChangeArrowheads="1"/>
          </p:cNvSpPr>
          <p:nvPr/>
        </p:nvSpPr>
        <p:spPr bwMode="auto">
          <a:xfrm>
            <a:off x="4546601" y="2925764"/>
            <a:ext cx="11731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Subsidy ($2.50)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51" name="Rectangle 44"/>
          <p:cNvSpPr>
            <a:spLocks noChangeArrowheads="1"/>
          </p:cNvSpPr>
          <p:nvPr/>
        </p:nvSpPr>
        <p:spPr bwMode="auto">
          <a:xfrm>
            <a:off x="1562101" y="1828800"/>
            <a:ext cx="2339975" cy="2159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sellers get after subsidy</a:t>
            </a:r>
            <a:endParaRPr lang="en-US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9164" name="Group 47"/>
          <p:cNvGrpSpPr>
            <a:grpSpLocks/>
          </p:cNvGrpSpPr>
          <p:nvPr/>
        </p:nvGrpSpPr>
        <p:grpSpPr bwMode="auto">
          <a:xfrm>
            <a:off x="6107114" y="1751014"/>
            <a:ext cx="4338637" cy="3468687"/>
            <a:chOff x="2452" y="1103"/>
            <a:chExt cx="2733" cy="2185"/>
          </a:xfrm>
        </p:grpSpPr>
        <p:sp>
          <p:nvSpPr>
            <p:cNvPr id="49192" name="Line 48"/>
            <p:cNvSpPr>
              <a:spLocks noChangeShapeType="1"/>
            </p:cNvSpPr>
            <p:nvPr/>
          </p:nvSpPr>
          <p:spPr bwMode="auto">
            <a:xfrm>
              <a:off x="2452" y="1103"/>
              <a:ext cx="2269" cy="2086"/>
            </a:xfrm>
            <a:prstGeom prst="line">
              <a:avLst/>
            </a:prstGeom>
            <a:noFill/>
            <a:ln w="5873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193" name="Rectangle 49"/>
            <p:cNvSpPr>
              <a:spLocks noChangeArrowheads="1"/>
            </p:cNvSpPr>
            <p:nvPr/>
          </p:nvSpPr>
          <p:spPr bwMode="auto">
            <a:xfrm>
              <a:off x="4741" y="3133"/>
              <a:ext cx="44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165" name="Group 54"/>
          <p:cNvGrpSpPr>
            <a:grpSpLocks/>
          </p:cNvGrpSpPr>
          <p:nvPr/>
        </p:nvGrpSpPr>
        <p:grpSpPr bwMode="auto">
          <a:xfrm>
            <a:off x="4932364" y="1733550"/>
            <a:ext cx="4056062" cy="2643188"/>
            <a:chOff x="1712" y="1092"/>
            <a:chExt cx="2555" cy="1665"/>
          </a:xfrm>
        </p:grpSpPr>
        <p:sp>
          <p:nvSpPr>
            <p:cNvPr id="49190" name="Line 55"/>
            <p:cNvSpPr>
              <a:spLocks noChangeShapeType="1"/>
            </p:cNvSpPr>
            <p:nvPr/>
          </p:nvSpPr>
          <p:spPr bwMode="auto">
            <a:xfrm flipH="1">
              <a:off x="1712" y="1263"/>
              <a:ext cx="2429" cy="1494"/>
            </a:xfrm>
            <a:prstGeom prst="line">
              <a:avLst/>
            </a:prstGeom>
            <a:noFill/>
            <a:ln w="5873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191" name="Rectangle 56"/>
            <p:cNvSpPr>
              <a:spLocks noChangeArrowheads="1"/>
            </p:cNvSpPr>
            <p:nvPr/>
          </p:nvSpPr>
          <p:spPr bwMode="auto">
            <a:xfrm>
              <a:off x="3887" y="1092"/>
              <a:ext cx="3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Supply 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829" name="Rectangle 67"/>
          <p:cNvSpPr>
            <a:spLocks noChangeArrowheads="1"/>
          </p:cNvSpPr>
          <p:nvPr/>
        </p:nvSpPr>
        <p:spPr bwMode="auto">
          <a:xfrm>
            <a:off x="3683001" y="2162175"/>
            <a:ext cx="4680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$4.25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32" name="Rectangle 70"/>
          <p:cNvSpPr>
            <a:spLocks noChangeArrowheads="1"/>
          </p:cNvSpPr>
          <p:nvPr/>
        </p:nvSpPr>
        <p:spPr bwMode="auto">
          <a:xfrm>
            <a:off x="8297863" y="591343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9168" name="Group 81"/>
          <p:cNvGrpSpPr>
            <a:grpSpLocks/>
          </p:cNvGrpSpPr>
          <p:nvPr/>
        </p:nvGrpSpPr>
        <p:grpSpPr bwMode="auto">
          <a:xfrm>
            <a:off x="3786188" y="2770189"/>
            <a:ext cx="3857625" cy="3406775"/>
            <a:chOff x="990" y="1745"/>
            <a:chExt cx="2430" cy="2146"/>
          </a:xfrm>
        </p:grpSpPr>
        <p:sp>
          <p:nvSpPr>
            <p:cNvPr id="49185" name="Freeform 82"/>
            <p:cNvSpPr>
              <a:spLocks/>
            </p:cNvSpPr>
            <p:nvPr/>
          </p:nvSpPr>
          <p:spPr bwMode="auto">
            <a:xfrm>
              <a:off x="1293" y="1819"/>
              <a:ext cx="1948" cy="1863"/>
            </a:xfrm>
            <a:custGeom>
              <a:avLst/>
              <a:gdLst>
                <a:gd name="T0" fmla="*/ 1948 w 1948"/>
                <a:gd name="T1" fmla="*/ 1863 h 1863"/>
                <a:gd name="T2" fmla="*/ 1948 w 1948"/>
                <a:gd name="T3" fmla="*/ 0 h 1863"/>
                <a:gd name="T4" fmla="*/ 0 w 1948"/>
                <a:gd name="T5" fmla="*/ 0 h 1863"/>
                <a:gd name="T6" fmla="*/ 0 60000 65536"/>
                <a:gd name="T7" fmla="*/ 0 60000 65536"/>
                <a:gd name="T8" fmla="*/ 0 60000 65536"/>
                <a:gd name="T9" fmla="*/ 0 w 1948"/>
                <a:gd name="T10" fmla="*/ 0 h 1863"/>
                <a:gd name="T11" fmla="*/ 1948 w 1948"/>
                <a:gd name="T12" fmla="*/ 1863 h 18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8" h="1863">
                  <a:moveTo>
                    <a:pt x="1948" y="1863"/>
                  </a:moveTo>
                  <a:lnTo>
                    <a:pt x="194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186" name="Oval 83"/>
            <p:cNvSpPr>
              <a:spLocks noChangeArrowheads="1"/>
            </p:cNvSpPr>
            <p:nvPr/>
          </p:nvSpPr>
          <p:spPr bwMode="auto">
            <a:xfrm>
              <a:off x="3196" y="1773"/>
              <a:ext cx="86" cy="8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187" name="Line 84"/>
            <p:cNvSpPr>
              <a:spLocks noChangeShapeType="1"/>
            </p:cNvSpPr>
            <p:nvPr/>
          </p:nvSpPr>
          <p:spPr bwMode="auto">
            <a:xfrm flipH="1">
              <a:off x="1293" y="1819"/>
              <a:ext cx="194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188" name="Rectangle 85"/>
            <p:cNvSpPr>
              <a:spLocks noChangeArrowheads="1"/>
            </p:cNvSpPr>
            <p:nvPr/>
          </p:nvSpPr>
          <p:spPr bwMode="auto">
            <a:xfrm>
              <a:off x="990" y="1745"/>
              <a:ext cx="2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3.00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189" name="Rectangle 86"/>
            <p:cNvSpPr>
              <a:spLocks noChangeArrowheads="1"/>
            </p:cNvSpPr>
            <p:nvPr/>
          </p:nvSpPr>
          <p:spPr bwMode="auto">
            <a:xfrm>
              <a:off x="3223" y="3736"/>
              <a:ext cx="19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5" name="Rectangle 44"/>
          <p:cNvSpPr>
            <a:spLocks noChangeArrowheads="1"/>
          </p:cNvSpPr>
          <p:nvPr/>
        </p:nvSpPr>
        <p:spPr bwMode="auto">
          <a:xfrm>
            <a:off x="1546226" y="4011613"/>
            <a:ext cx="2492375" cy="2143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buyers pay after subsidy</a:t>
            </a:r>
            <a:endParaRPr lang="en-US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7" name="Straight Arrow Connector 76"/>
          <p:cNvCxnSpPr>
            <a:cxnSpLocks noChangeShapeType="1"/>
          </p:cNvCxnSpPr>
          <p:nvPr/>
        </p:nvCxnSpPr>
        <p:spPr bwMode="auto">
          <a:xfrm rot="16200000" flipH="1">
            <a:off x="3469482" y="2066132"/>
            <a:ext cx="211137" cy="1587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flipV="1">
            <a:off x="3317876" y="3854451"/>
            <a:ext cx="385763" cy="1571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72" name="Rectangle 44"/>
          <p:cNvSpPr>
            <a:spLocks noChangeArrowheads="1"/>
          </p:cNvSpPr>
          <p:nvPr/>
        </p:nvSpPr>
        <p:spPr bwMode="auto">
          <a:xfrm>
            <a:off x="2109789" y="2797175"/>
            <a:ext cx="16779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before subsidy</a:t>
            </a:r>
            <a:endParaRPr lang="en-US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73" name="Rectangle 44"/>
          <p:cNvSpPr>
            <a:spLocks noChangeArrowheads="1"/>
          </p:cNvSpPr>
          <p:nvPr/>
        </p:nvSpPr>
        <p:spPr bwMode="auto">
          <a:xfrm>
            <a:off x="6591300" y="6138863"/>
            <a:ext cx="14160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 before subsidy</a:t>
            </a:r>
            <a:endParaRPr lang="en-US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Rectangle 44"/>
          <p:cNvSpPr>
            <a:spLocks noChangeArrowheads="1"/>
          </p:cNvSpPr>
          <p:nvPr/>
        </p:nvSpPr>
        <p:spPr bwMode="auto">
          <a:xfrm>
            <a:off x="8289925" y="6246813"/>
            <a:ext cx="1790700" cy="2143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 after subsidy</a:t>
            </a:r>
            <a:endParaRPr lang="en-US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22" name="Line 79"/>
          <p:cNvSpPr>
            <a:spLocks noChangeShapeType="1"/>
          </p:cNvSpPr>
          <p:nvPr/>
        </p:nvSpPr>
        <p:spPr bwMode="auto">
          <a:xfrm flipH="1">
            <a:off x="4260851" y="3814764"/>
            <a:ext cx="4111625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23" name="Rectangle 80"/>
          <p:cNvSpPr>
            <a:spLocks noChangeArrowheads="1"/>
          </p:cNvSpPr>
          <p:nvPr/>
        </p:nvSpPr>
        <p:spPr bwMode="auto">
          <a:xfrm>
            <a:off x="3798888" y="3687763"/>
            <a:ext cx="3638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1.75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267201" y="2201863"/>
            <a:ext cx="4156075" cy="3663950"/>
            <a:chOff x="2743201" y="2202485"/>
            <a:chExt cx="4156149" cy="3663328"/>
          </a:xfrm>
        </p:grpSpPr>
        <p:sp>
          <p:nvSpPr>
            <p:cNvPr id="49182" name="Freeform 69"/>
            <p:cNvSpPr>
              <a:spLocks/>
            </p:cNvSpPr>
            <p:nvPr/>
          </p:nvSpPr>
          <p:spPr bwMode="auto">
            <a:xfrm>
              <a:off x="2743201" y="2259686"/>
              <a:ext cx="4085430" cy="3606127"/>
            </a:xfrm>
            <a:custGeom>
              <a:avLst/>
              <a:gdLst>
                <a:gd name="T0" fmla="*/ 2147483647 w 1751"/>
                <a:gd name="T1" fmla="*/ 2147483647 h 2061"/>
                <a:gd name="T2" fmla="*/ 2147483647 w 1751"/>
                <a:gd name="T3" fmla="*/ 0 h 2061"/>
                <a:gd name="T4" fmla="*/ 0 w 1751"/>
                <a:gd name="T5" fmla="*/ 0 h 2061"/>
                <a:gd name="T6" fmla="*/ 0 60000 65536"/>
                <a:gd name="T7" fmla="*/ 0 60000 65536"/>
                <a:gd name="T8" fmla="*/ 0 60000 65536"/>
                <a:gd name="T9" fmla="*/ 0 w 1751"/>
                <a:gd name="T10" fmla="*/ 0 h 2061"/>
                <a:gd name="T11" fmla="*/ 1751 w 1751"/>
                <a:gd name="T12" fmla="*/ 2061 h 20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1" h="2061">
                  <a:moveTo>
                    <a:pt x="1751" y="2061"/>
                  </a:moveTo>
                  <a:lnTo>
                    <a:pt x="1751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183" name="Oval 71"/>
            <p:cNvSpPr>
              <a:spLocks noChangeArrowheads="1"/>
            </p:cNvSpPr>
            <p:nvPr/>
          </p:nvSpPr>
          <p:spPr bwMode="auto">
            <a:xfrm>
              <a:off x="6753785" y="2202485"/>
              <a:ext cx="136525" cy="1365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184" name="Oval 71"/>
            <p:cNvSpPr>
              <a:spLocks noChangeArrowheads="1"/>
            </p:cNvSpPr>
            <p:nvPr/>
          </p:nvSpPr>
          <p:spPr bwMode="auto">
            <a:xfrm>
              <a:off x="6766067" y="3727133"/>
              <a:ext cx="133283" cy="1365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8" name="Oval 87"/>
          <p:cNvSpPr>
            <a:spLocks noChangeArrowheads="1"/>
          </p:cNvSpPr>
          <p:nvPr/>
        </p:nvSpPr>
        <p:spPr bwMode="auto">
          <a:xfrm>
            <a:off x="8147050" y="2097088"/>
            <a:ext cx="369888" cy="1998662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Rectangle 37"/>
          <p:cNvSpPr>
            <a:spLocks noChangeArrowheads="1"/>
          </p:cNvSpPr>
          <p:nvPr/>
        </p:nvSpPr>
        <p:spPr bwMode="auto">
          <a:xfrm>
            <a:off x="6416676" y="1131888"/>
            <a:ext cx="20636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Equilibrium after subsidy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1" name="Straight Arrow Connector 90"/>
          <p:cNvCxnSpPr>
            <a:cxnSpLocks noChangeShapeType="1"/>
            <a:stCxn id="89" idx="2"/>
            <a:endCxn id="88" idx="0"/>
          </p:cNvCxnSpPr>
          <p:nvPr/>
        </p:nvCxnSpPr>
        <p:spPr bwMode="auto">
          <a:xfrm>
            <a:off x="7448497" y="1378109"/>
            <a:ext cx="883497" cy="718979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9693941" y="540244"/>
            <a:ext cx="2303591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1:</a:t>
            </a: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 the quantity at which the height of the supply curve exceeds the height of the demand curve by the amount of the subsidy. This will be the </a:t>
            </a:r>
            <a:r>
              <a:rPr lang="en-US" alt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after-subsidy</a:t>
            </a: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equilibrium quantity.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03919" y="650877"/>
            <a:ext cx="230359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2:</a:t>
            </a: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height of the supply curve at the </a:t>
            </a:r>
            <a:r>
              <a:rPr lang="en-US" alt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after-subsidy</a:t>
            </a: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equilibrium quantity gives the </a:t>
            </a:r>
            <a:r>
              <a:rPr lang="en-US" alt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that sellers get </a:t>
            </a: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the subsidy.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56319" y="4481886"/>
            <a:ext cx="230359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3:</a:t>
            </a: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height of the demand curve at the </a:t>
            </a:r>
            <a:r>
              <a:rPr lang="en-US" alt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after-subsidy</a:t>
            </a: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equilibrium quantity gives the </a:t>
            </a:r>
            <a:r>
              <a:rPr lang="en-US" alt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that buyers pay </a:t>
            </a: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the subsidy.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55" grpId="0"/>
      <p:bldP spid="33851" grpId="0" animBg="1"/>
      <p:bldP spid="33829" grpId="0"/>
      <p:bldP spid="33832" grpId="0"/>
      <p:bldP spid="75" grpId="0" animBg="1"/>
      <p:bldP spid="82" grpId="0" animBg="1"/>
      <p:bldP spid="33823" grpId="0"/>
      <p:bldP spid="88" grpId="0" animBg="1"/>
      <p:bldP spid="89" grpId="0"/>
      <p:bldP spid="93" grpId="0"/>
      <p:bldP spid="44" grpId="0"/>
      <p:bldP spid="4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Effects of a Subsidy</a:t>
            </a:r>
          </a:p>
        </p:txBody>
      </p:sp>
      <p:sp>
        <p:nvSpPr>
          <p:cNvPr id="5017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>
                <a:solidFill>
                  <a:srgbClr val="0070C0"/>
                </a:solidFill>
              </a:rPr>
              <a:t>The equilibrium quantity increases</a:t>
            </a:r>
          </a:p>
          <a:p>
            <a:r>
              <a:rPr lang="en-US" altLang="en-US" sz="2400" b="1" dirty="0">
                <a:solidFill>
                  <a:srgbClr val="0070C0"/>
                </a:solidFill>
              </a:rPr>
              <a:t>The price paid by buyers falls</a:t>
            </a:r>
          </a:p>
          <a:p>
            <a:pPr lvl="1"/>
            <a:r>
              <a:rPr lang="en-US" altLang="en-US" sz="2000" b="1" dirty="0">
                <a:solidFill>
                  <a:srgbClr val="0070C0"/>
                </a:solidFill>
              </a:rPr>
              <a:t>So, buyers gain</a:t>
            </a:r>
          </a:p>
          <a:p>
            <a:r>
              <a:rPr lang="en-US" altLang="en-US" sz="2400" b="1" dirty="0">
                <a:solidFill>
                  <a:srgbClr val="0070C0"/>
                </a:solidFill>
              </a:rPr>
              <a:t>The price received by sellers increases</a:t>
            </a:r>
          </a:p>
          <a:p>
            <a:pPr lvl="1"/>
            <a:r>
              <a:rPr lang="en-US" altLang="en-US" sz="2000" b="1" dirty="0">
                <a:solidFill>
                  <a:srgbClr val="0070C0"/>
                </a:solidFill>
              </a:rPr>
              <a:t>So, sellers gain too</a:t>
            </a:r>
          </a:p>
          <a:p>
            <a:r>
              <a:rPr lang="en-US" altLang="en-US" sz="2400" b="1" dirty="0">
                <a:solidFill>
                  <a:srgbClr val="0070C0"/>
                </a:solidFill>
              </a:rPr>
              <a:t>The buyers’ gain + sellers’ gain = the total subsidy</a:t>
            </a:r>
          </a:p>
          <a:p>
            <a:r>
              <a:rPr lang="en-US" altLang="en-US" sz="2400" b="1" dirty="0">
                <a:solidFill>
                  <a:srgbClr val="0070C0"/>
                </a:solidFill>
              </a:rPr>
              <a:t>Which side gains how much depends on the price elasticities of demand and supply</a:t>
            </a:r>
          </a:p>
          <a:p>
            <a:r>
              <a:rPr lang="en-US" altLang="en-US" sz="2400" b="1" dirty="0">
                <a:solidFill>
                  <a:srgbClr val="0070C0"/>
                </a:solidFill>
              </a:rPr>
              <a:t>The government must raise taxes to pay for the subsidy</a:t>
            </a:r>
          </a:p>
        </p:txBody>
      </p:sp>
      <p:sp>
        <p:nvSpPr>
          <p:cNvPr id="5018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Economic Incidence of a Subsidy</a:t>
            </a:r>
          </a:p>
        </p:txBody>
      </p:sp>
      <p:sp>
        <p:nvSpPr>
          <p:cNvPr id="5120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Key Result: </a:t>
            </a:r>
            <a:r>
              <a:rPr lang="en-US" altLang="en-US" dirty="0"/>
              <a:t>As in the case of taxes, </a:t>
            </a:r>
            <a:r>
              <a:rPr lang="en-US" altLang="en-US" dirty="0">
                <a:solidFill>
                  <a:srgbClr val="0070C0"/>
                </a:solidFill>
              </a:rPr>
              <a:t>the effect of a subsidy is </a:t>
            </a:r>
            <a:r>
              <a:rPr lang="en-US" altLang="en-US" i="1" dirty="0">
                <a:solidFill>
                  <a:srgbClr val="0070C0"/>
                </a:solidFill>
              </a:rPr>
              <a:t>greater</a:t>
            </a:r>
            <a:r>
              <a:rPr lang="en-US" altLang="en-US" dirty="0">
                <a:solidFill>
                  <a:srgbClr val="0070C0"/>
                </a:solidFill>
              </a:rPr>
              <a:t> for whichever side—demand or supply—has the </a:t>
            </a:r>
            <a:r>
              <a:rPr lang="en-US" altLang="en-US" i="1" dirty="0">
                <a:solidFill>
                  <a:srgbClr val="0070C0"/>
                </a:solidFill>
              </a:rPr>
              <a:t>lower</a:t>
            </a:r>
            <a:r>
              <a:rPr lang="en-US" altLang="en-US" dirty="0">
                <a:solidFill>
                  <a:srgbClr val="0070C0"/>
                </a:solidFill>
              </a:rPr>
              <a:t> elasticity</a:t>
            </a:r>
          </a:p>
          <a:p>
            <a:pPr lvl="1"/>
            <a:r>
              <a:rPr lang="en-US" altLang="en-US" dirty="0"/>
              <a:t>For example, if demand is inelastic and supply is elastic, the bulk of the benefits of the subsidy will go to the buyers</a:t>
            </a:r>
          </a:p>
        </p:txBody>
      </p:sp>
      <p:sp>
        <p:nvSpPr>
          <p:cNvPr id="5120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Price controls include price ceilings and price floors.</a:t>
            </a:r>
          </a:p>
          <a:p>
            <a:pPr eaLnBrk="1" hangingPunct="1"/>
            <a:r>
              <a:rPr lang="en-US" altLang="en-US"/>
              <a:t> A price ceiling is a legal maximum on the price of a good or service.  An example is rent control.</a:t>
            </a:r>
          </a:p>
          <a:p>
            <a:pPr eaLnBrk="1" hangingPunct="1"/>
            <a:r>
              <a:rPr lang="en-US" altLang="en-US"/>
              <a:t>A price floor is a legal minimum on the price of a good or a service.  An example is the minimum wage.</a:t>
            </a:r>
          </a:p>
        </p:txBody>
      </p:sp>
      <p:sp>
        <p:nvSpPr>
          <p:cNvPr id="52228" name="Line 6"/>
          <p:cNvSpPr>
            <a:spLocks noChangeShapeType="1"/>
          </p:cNvSpPr>
          <p:nvPr/>
        </p:nvSpPr>
        <p:spPr bwMode="auto">
          <a:xfrm>
            <a:off x="1997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Taxes are used to raise revenue for public purposes.</a:t>
            </a:r>
          </a:p>
          <a:p>
            <a:pPr eaLnBrk="1" hangingPunct="1"/>
            <a:r>
              <a:rPr lang="en-US" altLang="en-US"/>
              <a:t>When the government levies a tax on a good, the equilibrium quantity of the good falls.</a:t>
            </a:r>
          </a:p>
          <a:p>
            <a:pPr eaLnBrk="1" hangingPunct="1"/>
            <a:r>
              <a:rPr lang="en-US" altLang="en-US"/>
              <a:t>A tax on a good places a wedge between the price paid by buyers and the price received by sellers.</a:t>
            </a:r>
          </a:p>
        </p:txBody>
      </p:sp>
      <p:sp>
        <p:nvSpPr>
          <p:cNvPr id="53252" name="Line 6"/>
          <p:cNvSpPr>
            <a:spLocks noChangeShapeType="1"/>
          </p:cNvSpPr>
          <p:nvPr/>
        </p:nvSpPr>
        <p:spPr bwMode="auto">
          <a:xfrm>
            <a:off x="1997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CONTROLS ON PRICES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rgbClr val="000000"/>
              </a:buClr>
              <a:defRPr/>
            </a:pPr>
            <a:r>
              <a:rPr lang="en-US" i="1" dirty="0">
                <a:solidFill>
                  <a:srgbClr val="25A9A6"/>
                </a:solidFill>
              </a:rPr>
              <a:t>Price Ceiling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 legal </a:t>
            </a:r>
            <a:r>
              <a:rPr lang="en-US" i="1" dirty="0"/>
              <a:t>maximum</a:t>
            </a:r>
            <a:r>
              <a:rPr lang="en-US" dirty="0"/>
              <a:t> on the price at which a good can be sold. </a:t>
            </a:r>
          </a:p>
          <a:p>
            <a:pPr lvl="1" eaLnBrk="1" hangingPunct="1">
              <a:defRPr/>
            </a:pPr>
            <a:r>
              <a:rPr lang="en-US" dirty="0"/>
              <a:t>In extreme cases, the sale of a particular commodity for cash may be declared illegal; this is equivalent to a price ceiling of </a:t>
            </a:r>
            <a:r>
              <a:rPr lang="en-US" i="1" dirty="0"/>
              <a:t>zero</a:t>
            </a:r>
          </a:p>
          <a:p>
            <a:pPr lvl="2" eaLnBrk="1" hangingPunct="1">
              <a:defRPr/>
            </a:pPr>
            <a:r>
              <a:rPr lang="en-US" dirty="0"/>
              <a:t>Examples: prostitution, ticket scalping, sale of kidneys and other organs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i="1" dirty="0">
                <a:solidFill>
                  <a:srgbClr val="25A9A6"/>
                </a:solidFill>
              </a:rPr>
              <a:t>Price Floor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 legal </a:t>
            </a:r>
            <a:r>
              <a:rPr lang="en-US" i="1" dirty="0"/>
              <a:t>minimum</a:t>
            </a:r>
            <a:r>
              <a:rPr lang="en-US" dirty="0"/>
              <a:t> on the price at which a good can be sold.	</a:t>
            </a:r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incidence of a tax refers to who bears the burden of a tax.</a:t>
            </a:r>
          </a:p>
          <a:p>
            <a:pPr eaLnBrk="1" hangingPunct="1"/>
            <a:r>
              <a:rPr lang="en-US" altLang="en-US"/>
              <a:t>The incidence of a tax does not depend on whether the tax is levied on buyers or sellers.</a:t>
            </a:r>
          </a:p>
          <a:p>
            <a:pPr eaLnBrk="1" hangingPunct="1"/>
            <a:r>
              <a:rPr lang="en-US" altLang="en-US"/>
              <a:t>The incidence of the tax depends on the price elasticities of supply and demand.</a:t>
            </a:r>
          </a:p>
          <a:p>
            <a:pPr eaLnBrk="1" hangingPunct="1"/>
            <a:r>
              <a:rPr lang="en-US" altLang="en-US"/>
              <a:t>The burden tends to fall on the side of the market that is less elastic.</a:t>
            </a:r>
          </a:p>
        </p:txBody>
      </p:sp>
      <p:sp>
        <p:nvSpPr>
          <p:cNvPr id="54276" name="Line 6"/>
          <p:cNvSpPr>
            <a:spLocks noChangeShapeType="1"/>
          </p:cNvSpPr>
          <p:nvPr/>
        </p:nvSpPr>
        <p:spPr bwMode="auto">
          <a:xfrm>
            <a:off x="1997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Price ceilings</a:t>
            </a:r>
          </a:p>
        </p:txBody>
      </p:sp>
      <p:sp>
        <p:nvSpPr>
          <p:cNvPr id="819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Rent control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/>
              <a:t>How Price Ceilings Affect Market Outcomes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price ceiling is:</a:t>
            </a:r>
          </a:p>
          <a:p>
            <a:pPr lvl="1" eaLnBrk="1" hangingPunct="1"/>
            <a:r>
              <a:rPr lang="en-US" altLang="en-US" i="1" dirty="0"/>
              <a:t>not</a:t>
            </a:r>
            <a:r>
              <a:rPr lang="en-US" altLang="en-US" dirty="0"/>
              <a:t> binding if set </a:t>
            </a:r>
            <a:r>
              <a:rPr lang="en-US" altLang="en-US" i="1" dirty="0"/>
              <a:t>above</a:t>
            </a:r>
            <a:r>
              <a:rPr lang="en-US" altLang="en-US" dirty="0"/>
              <a:t> the equilibrium price. </a:t>
            </a:r>
          </a:p>
          <a:p>
            <a:pPr lvl="1" eaLnBrk="1" hangingPunct="1"/>
            <a:r>
              <a:rPr lang="en-US" altLang="en-US" dirty="0"/>
              <a:t>binding if set </a:t>
            </a:r>
            <a:r>
              <a:rPr lang="en-US" altLang="en-US" i="1" dirty="0"/>
              <a:t>below</a:t>
            </a:r>
            <a:r>
              <a:rPr lang="en-US" altLang="en-US" dirty="0"/>
              <a:t> the equilibrium price. </a:t>
            </a:r>
          </a:p>
          <a:p>
            <a:pPr eaLnBrk="1" hangingPunct="1"/>
            <a:r>
              <a:rPr lang="en-US" altLang="en-US" b="1" dirty="0"/>
              <a:t>Key Idea: </a:t>
            </a:r>
            <a:r>
              <a:rPr lang="en-US" altLang="en-US" dirty="0"/>
              <a:t>A binding price ceiling creates a </a:t>
            </a:r>
            <a:r>
              <a:rPr lang="en-US" altLang="en-US" i="1" dirty="0"/>
              <a:t>shortage</a:t>
            </a:r>
            <a:r>
              <a:rPr lang="en-US" altLang="en-US" dirty="0"/>
              <a:t>. </a:t>
            </a:r>
          </a:p>
        </p:txBody>
      </p:sp>
      <p:sp>
        <p:nvSpPr>
          <p:cNvPr id="922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SUPPLY, DEMAND, AND GOVERNMENT POLICIES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Pages>64</Pages>
  <Words>4665</Words>
  <Application>Microsoft Office PowerPoint</Application>
  <PresentationFormat>Widescreen</PresentationFormat>
  <Paragraphs>1022</Paragraphs>
  <Slides>70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Arial Unicode MS</vt:lpstr>
      <vt:lpstr>Calibri</vt:lpstr>
      <vt:lpstr>Times New Roman</vt:lpstr>
      <vt:lpstr>Default Design</vt:lpstr>
      <vt:lpstr>Supply, Demand, and Government Policies</vt:lpstr>
      <vt:lpstr>Sources: Principles of Microeconomics/Economics by N. Gregory Mankiw</vt:lpstr>
      <vt:lpstr>Sources: Principles of Microeconomics/Economics by Timothy Taylor</vt:lpstr>
      <vt:lpstr>Sources: The Economy by The CORE Team</vt:lpstr>
      <vt:lpstr>Supply, Demand, and Government Policies</vt:lpstr>
      <vt:lpstr>CONTROLS ON PRICES</vt:lpstr>
      <vt:lpstr>CONTROLS ON PRICES</vt:lpstr>
      <vt:lpstr>Price ceilings</vt:lpstr>
      <vt:lpstr>How Price Ceilings Affect Market Outcomes</vt:lpstr>
      <vt:lpstr>A Market with a Price Ceiling</vt:lpstr>
      <vt:lpstr>A Market with a Price Ceiling</vt:lpstr>
      <vt:lpstr>How Price Ceilings Affect Market Outcomes</vt:lpstr>
      <vt:lpstr>CASE STUDY: Lines at the Gas Pump</vt:lpstr>
      <vt:lpstr>The Market for Gasoline with a Price Ceiling</vt:lpstr>
      <vt:lpstr>The Market for Gasoline with a Price Ceiling</vt:lpstr>
      <vt:lpstr>CASE STUDY: Rent Control in the Short Run and Long Run</vt:lpstr>
      <vt:lpstr>PowerPoint Presentation</vt:lpstr>
      <vt:lpstr>PowerPoint Presentation</vt:lpstr>
      <vt:lpstr>Rent Control in the Short Run and in the Long Run</vt:lpstr>
      <vt:lpstr>Rich Beneficiaries of Rent Control</vt:lpstr>
      <vt:lpstr>Rich Beneficiaries of Rent Control</vt:lpstr>
      <vt:lpstr>Rich Beneficiaries of Rent Control</vt:lpstr>
      <vt:lpstr>Rent Control in the Short Run and in the Long Run</vt:lpstr>
      <vt:lpstr>An Alternative to Rent Control</vt:lpstr>
      <vt:lpstr>Price floors</vt:lpstr>
      <vt:lpstr>How Price Floors Affect Market Outcomes</vt:lpstr>
      <vt:lpstr>A Market with a Price Floor</vt:lpstr>
      <vt:lpstr>A Market with a Price Floor</vt:lpstr>
      <vt:lpstr>How Price Floors Affect Market Outcomes</vt:lpstr>
      <vt:lpstr>PowerPoint Presentation</vt:lpstr>
      <vt:lpstr>The Minimum Wage</vt:lpstr>
      <vt:lpstr>How the Minimum Wage Affects the Labor Market</vt:lpstr>
      <vt:lpstr>How the Minimum Wage Affects the Labor Market</vt:lpstr>
      <vt:lpstr>An alternative to the minimum wage</vt:lpstr>
      <vt:lpstr>Health Care—a price-control exception</vt:lpstr>
      <vt:lpstr>Taxes and subsidies</vt:lpstr>
      <vt:lpstr>TAXES</vt:lpstr>
      <vt:lpstr>How Taxes Affect Market Outcomes</vt:lpstr>
      <vt:lpstr>Taxes and Prices</vt:lpstr>
      <vt:lpstr>Taxes and Prices</vt:lpstr>
      <vt:lpstr>Taxes and Prices</vt:lpstr>
      <vt:lpstr>Quantity Supplied = Quantity Demanded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Legal and Economic Incidence</vt:lpstr>
      <vt:lpstr>The effect of a tax, on buyers or on sellers</vt:lpstr>
      <vt:lpstr>A Payroll Tax</vt:lpstr>
      <vt:lpstr>Elasticity and Tax Incidence</vt:lpstr>
      <vt:lpstr>Elasticity and Tax Incidence</vt:lpstr>
      <vt:lpstr>How the Burden of a Tax Is Divided</vt:lpstr>
      <vt:lpstr>How the Burden of a Tax Is Divided</vt:lpstr>
      <vt:lpstr>ELASTICITY AND TAX INCIDENCE </vt:lpstr>
      <vt:lpstr>Who pays the luxury tax?</vt:lpstr>
      <vt:lpstr>SUBSIDIES</vt:lpstr>
      <vt:lpstr>SUBSIDIES</vt:lpstr>
      <vt:lpstr>Quantity Supplied = Quantity Demanded</vt:lpstr>
      <vt:lpstr>The effect of a subsidy, for buyers or for sellers</vt:lpstr>
      <vt:lpstr>Effects of a Subsidy</vt:lpstr>
      <vt:lpstr>Economic Incidence of a Subsidy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subject>Supply, Demand, and Government Policies</dc:subject>
  <dc:creator>Udayan Roy</dc:creator>
  <cp:keywords/>
  <dc:description/>
  <cp:lastModifiedBy>Udayan Roy</cp:lastModifiedBy>
  <cp:revision>544</cp:revision>
  <cp:lastPrinted>1997-07-28T16:10:48Z</cp:lastPrinted>
  <dcterms:created xsi:type="dcterms:W3CDTF">1998-06-22T00:04:04Z</dcterms:created>
  <dcterms:modified xsi:type="dcterms:W3CDTF">2023-10-12T16:52:50Z</dcterms:modified>
</cp:coreProperties>
</file>