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290" r:id="rId3"/>
    <p:sldId id="291" r:id="rId4"/>
    <p:sldId id="292" r:id="rId5"/>
    <p:sldId id="310" r:id="rId6"/>
    <p:sldId id="311" r:id="rId7"/>
    <p:sldId id="312" r:id="rId8"/>
    <p:sldId id="332" r:id="rId9"/>
    <p:sldId id="333" r:id="rId10"/>
    <p:sldId id="334" r:id="rId11"/>
    <p:sldId id="331" r:id="rId12"/>
    <p:sldId id="313" r:id="rId13"/>
    <p:sldId id="314" r:id="rId14"/>
    <p:sldId id="315" r:id="rId15"/>
    <p:sldId id="316" r:id="rId16"/>
    <p:sldId id="335" r:id="rId17"/>
    <p:sldId id="317" r:id="rId18"/>
    <p:sldId id="336" r:id="rId19"/>
    <p:sldId id="318" r:id="rId20"/>
    <p:sldId id="319" r:id="rId21"/>
    <p:sldId id="320" r:id="rId22"/>
    <p:sldId id="328" r:id="rId23"/>
    <p:sldId id="329" r:id="rId24"/>
    <p:sldId id="321" r:id="rId25"/>
    <p:sldId id="323" r:id="rId26"/>
    <p:sldId id="322" r:id="rId27"/>
    <p:sldId id="294" r:id="rId28"/>
    <p:sldId id="295" r:id="rId29"/>
    <p:sldId id="296" r:id="rId30"/>
    <p:sldId id="338" r:id="rId31"/>
    <p:sldId id="337" r:id="rId32"/>
    <p:sldId id="297" r:id="rId33"/>
    <p:sldId id="298" r:id="rId34"/>
    <p:sldId id="324" r:id="rId35"/>
    <p:sldId id="299" r:id="rId36"/>
    <p:sldId id="339" r:id="rId37"/>
    <p:sldId id="300" r:id="rId38"/>
    <p:sldId id="301" r:id="rId39"/>
    <p:sldId id="340" r:id="rId40"/>
    <p:sldId id="302" r:id="rId41"/>
    <p:sldId id="303" r:id="rId42"/>
    <p:sldId id="304" r:id="rId43"/>
    <p:sldId id="306" r:id="rId44"/>
    <p:sldId id="305" r:id="rId45"/>
    <p:sldId id="257" r:id="rId46"/>
    <p:sldId id="287" r:id="rId47"/>
    <p:sldId id="288" r:id="rId48"/>
    <p:sldId id="258" r:id="rId49"/>
    <p:sldId id="260" r:id="rId50"/>
    <p:sldId id="327" r:id="rId51"/>
    <p:sldId id="262" r:id="rId52"/>
    <p:sldId id="343" r:id="rId53"/>
    <p:sldId id="341" r:id="rId54"/>
    <p:sldId id="344" r:id="rId55"/>
    <p:sldId id="267" r:id="rId56"/>
    <p:sldId id="345" r:id="rId57"/>
    <p:sldId id="346" r:id="rId58"/>
    <p:sldId id="263" r:id="rId59"/>
    <p:sldId id="264" r:id="rId60"/>
    <p:sldId id="265" r:id="rId61"/>
    <p:sldId id="266" r:id="rId62"/>
    <p:sldId id="289" r:id="rId63"/>
    <p:sldId id="268" r:id="rId64"/>
    <p:sldId id="269" r:id="rId65"/>
    <p:sldId id="270" r:id="rId66"/>
    <p:sldId id="271" r:id="rId67"/>
    <p:sldId id="272" r:id="rId68"/>
    <p:sldId id="326" r:id="rId69"/>
    <p:sldId id="330" r:id="rId70"/>
    <p:sldId id="273" r:id="rId71"/>
    <p:sldId id="276" r:id="rId72"/>
    <p:sldId id="277" r:id="rId73"/>
    <p:sldId id="278" r:id="rId74"/>
    <p:sldId id="279" r:id="rId75"/>
    <p:sldId id="280" r:id="rId76"/>
    <p:sldId id="281" r:id="rId77"/>
    <p:sldId id="282" r:id="rId78"/>
    <p:sldId id="283" r:id="rId79"/>
    <p:sldId id="284" r:id="rId80"/>
    <p:sldId id="285" r:id="rId81"/>
    <p:sldId id="286"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6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89005" autoAdjust="0"/>
  </p:normalViewPr>
  <p:slideViewPr>
    <p:cSldViewPr snapToGrid="0">
      <p:cViewPr varScale="1">
        <p:scale>
          <a:sx n="61" d="100"/>
          <a:sy n="61" d="100"/>
        </p:scale>
        <p:origin x="776" y="56"/>
      </p:cViewPr>
      <p:guideLst>
        <p:guide orient="horz" pos="2160"/>
        <p:guide pos="4608"/>
      </p:guideLst>
    </p:cSldViewPr>
  </p:slideViewPr>
  <p:notesTextViewPr>
    <p:cViewPr>
      <p:scale>
        <a:sx n="1" d="1"/>
        <a:sy n="1" d="1"/>
      </p:scale>
      <p:origin x="0" y="0"/>
    </p:cViewPr>
  </p:notesTextViewPr>
  <p:sorterViewPr>
    <p:cViewPr varScale="1">
      <p:scale>
        <a:sx n="100" d="100"/>
        <a:sy n="100" d="100"/>
      </p:scale>
      <p:origin x="0" y="-2359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EECCE5-6098-4A96-BF60-669DE98C8F4A}" type="datetimeFigureOut">
              <a:rPr lang="en-US" smtClean="0"/>
              <a:t>3/21/2023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983551-EEF8-4143-B7D9-E80C3D9E44D0}" type="slidenum">
              <a:rPr lang="en-US" smtClean="0"/>
              <a:t>‹#›</a:t>
            </a:fld>
            <a:endParaRPr lang="en-US"/>
          </a:p>
        </p:txBody>
      </p:sp>
    </p:spTree>
    <p:extLst>
      <p:ext uri="{BB962C8B-B14F-4D97-AF65-F5344CB8AC3E}">
        <p14:creationId xmlns:p14="http://schemas.microsoft.com/office/powerpoint/2010/main" val="1504694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pbs.org/newshour/bb/business/july-dec13/giving_12-23.html" TargetMode="External"/><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https://en.wikipedia.org/wiki/Utilitarianism</a:t>
            </a:r>
            <a:endParaRPr lang="en-US" dirty="0"/>
          </a:p>
        </p:txBody>
      </p:sp>
      <p:sp>
        <p:nvSpPr>
          <p:cNvPr id="4" name="Slide Number Placeholder 3"/>
          <p:cNvSpPr>
            <a:spLocks noGrp="1"/>
          </p:cNvSpPr>
          <p:nvPr>
            <p:ph type="sldNum" sz="quarter" idx="10"/>
          </p:nvPr>
        </p:nvSpPr>
        <p:spPr/>
        <p:txBody>
          <a:bodyPr/>
          <a:lstStyle/>
          <a:p>
            <a:fld id="{60983551-EEF8-4143-B7D9-E80C3D9E44D0}" type="slidenum">
              <a:rPr lang="en-US" smtClean="0"/>
              <a:t>23</a:t>
            </a:fld>
            <a:endParaRPr lang="en-US"/>
          </a:p>
        </p:txBody>
      </p:sp>
    </p:spTree>
    <p:extLst>
      <p:ext uri="{BB962C8B-B14F-4D97-AF65-F5344CB8AC3E}">
        <p14:creationId xmlns:p14="http://schemas.microsoft.com/office/powerpoint/2010/main" val="986940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xfrm>
            <a:off x="381000" y="685800"/>
            <a:ext cx="6096000" cy="3429000"/>
          </a:xfrm>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Video: </a:t>
            </a:r>
            <a:r>
              <a:rPr lang="en-US" altLang="en-US" smtClean="0">
                <a:hlinkClick r:id="rId3"/>
              </a:rPr>
              <a:t>http://www.pbs.org/newshour/bb/business/july-dec13/giving_12-23.html</a:t>
            </a:r>
            <a:r>
              <a:rPr lang="en-US" altLang="en-US" smtClean="0"/>
              <a:t> .</a:t>
            </a:r>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3A37AFA-2E71-41DB-AC8C-D59CD5C887FC}" type="slidenum">
              <a:rPr lang="en-US" altLang="en-US" smtClean="0"/>
              <a:pPr>
                <a:spcBef>
                  <a:spcPct val="0"/>
                </a:spcBef>
              </a:pPr>
              <a:t>81</a:t>
            </a:fld>
            <a:endParaRPr lang="en-US" altLang="en-US" smtClean="0"/>
          </a:p>
        </p:txBody>
      </p:sp>
    </p:spTree>
    <p:extLst>
      <p:ext uri="{BB962C8B-B14F-4D97-AF65-F5344CB8AC3E}">
        <p14:creationId xmlns:p14="http://schemas.microsoft.com/office/powerpoint/2010/main" val="2011543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B8411F-2129-47BA-B99A-D9C1964DD36C}"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323521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8411F-2129-47BA-B99A-D9C1964DD36C}"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458941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8411F-2129-47BA-B99A-D9C1964DD36C}"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44832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8411F-2129-47BA-B99A-D9C1964DD36C}"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126792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653047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B8411F-2129-47BA-B99A-D9C1964DD36C}"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14211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B8411F-2129-47BA-B99A-D9C1964DD36C}" type="datetimeFigureOut">
              <a:rPr lang="en-US" smtClean="0"/>
              <a:t>3/21/2023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3099529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8411F-2129-47BA-B99A-D9C1964DD36C}" type="datetimeFigureOut">
              <a:rPr lang="en-US" smtClean="0"/>
              <a:t>3/21/2023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019221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8411F-2129-47BA-B99A-D9C1964DD36C}" type="datetimeFigureOut">
              <a:rPr lang="en-US" smtClean="0"/>
              <a:t>3/21/2023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52738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B8411F-2129-47BA-B99A-D9C1964DD36C}"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83588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B8411F-2129-47BA-B99A-D9C1964DD36C}"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058147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8411F-2129-47BA-B99A-D9C1964DD36C}" type="datetimeFigureOut">
              <a:rPr lang="en-US" smtClean="0"/>
              <a:t>3/21/2023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ABF85-1D68-4E40-89AB-0604F5E3E2FC}" type="slidenum">
              <a:rPr lang="en-US" smtClean="0"/>
              <a:t>‹#›</a:t>
            </a:fld>
            <a:endParaRPr lang="en-US"/>
          </a:p>
        </p:txBody>
      </p:sp>
    </p:spTree>
    <p:extLst>
      <p:ext uri="{BB962C8B-B14F-4D97-AF65-F5344CB8AC3E}">
        <p14:creationId xmlns:p14="http://schemas.microsoft.com/office/powerpoint/2010/main" val="1523550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yweb.liu.edu/~uroy/index.html" TargetMode="External"/><Relationship Id="rId2" Type="http://schemas.openxmlformats.org/officeDocument/2006/relationships/hyperlink" Target="https://myweb.liu.edu/~uroy/eco10/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Utilitarianis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en.wikipedia.org/wiki/Ticket_resale"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www.pbs.org/newshour/bb/business/july-dec13/giving_12-23.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Demand, Supply, and Market Efficiency</a:t>
            </a:r>
            <a:endParaRPr lang="en-US" dirty="0"/>
          </a:p>
        </p:txBody>
      </p:sp>
      <p:sp>
        <p:nvSpPr>
          <p:cNvPr id="3" name="Subtitle 2"/>
          <p:cNvSpPr>
            <a:spLocks noGrp="1"/>
          </p:cNvSpPr>
          <p:nvPr>
            <p:ph type="subTitle" idx="1"/>
          </p:nvPr>
        </p:nvSpPr>
        <p:spPr/>
        <p:txBody>
          <a:bodyPr/>
          <a:lstStyle/>
          <a:p>
            <a:r>
              <a:rPr lang="en-US" dirty="0" smtClean="0">
                <a:hlinkClick r:id="rId2"/>
              </a:rPr>
              <a:t>Introduction to Microeconomics</a:t>
            </a:r>
            <a:endParaRPr lang="en-US" dirty="0" smtClean="0"/>
          </a:p>
          <a:p>
            <a:r>
              <a:rPr lang="en-US" dirty="0" smtClean="0">
                <a:hlinkClick r:id="rId3"/>
              </a:rPr>
              <a:t>Udayan Roy</a:t>
            </a:r>
            <a:endParaRPr lang="en-US" dirty="0"/>
          </a:p>
        </p:txBody>
      </p:sp>
    </p:spTree>
    <p:extLst>
      <p:ext uri="{BB962C8B-B14F-4D97-AF65-F5344CB8AC3E}">
        <p14:creationId xmlns:p14="http://schemas.microsoft.com/office/powerpoint/2010/main" val="2603281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demand come from?</a:t>
            </a:r>
            <a:endParaRPr lang="en-US" dirty="0"/>
          </a:p>
        </p:txBody>
      </p:sp>
      <p:sp>
        <p:nvSpPr>
          <p:cNvPr id="4" name="Slide Number Placeholder 3"/>
          <p:cNvSpPr>
            <a:spLocks noGrp="1"/>
          </p:cNvSpPr>
          <p:nvPr>
            <p:ph type="sldNum" sz="quarter" idx="12"/>
          </p:nvPr>
        </p:nvSpPr>
        <p:spPr/>
        <p:txBody>
          <a:bodyPr/>
          <a:lstStyle/>
          <a:p>
            <a:fld id="{8B4E2170-6C38-4847-B754-17F7050CDF07}" type="slidenum">
              <a:rPr lang="en-US" smtClean="0"/>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42592691"/>
              </p:ext>
            </p:extLst>
          </p:nvPr>
        </p:nvGraphicFramePr>
        <p:xfrm>
          <a:off x="141422" y="1495420"/>
          <a:ext cx="5968742" cy="4609815"/>
        </p:xfrm>
        <a:graphic>
          <a:graphicData uri="http://schemas.openxmlformats.org/drawingml/2006/table">
            <a:tbl>
              <a:tblPr>
                <a:tableStyleId>{5C22544A-7EE6-4342-B048-85BDC9FD1C3A}</a:tableStyleId>
              </a:tblPr>
              <a:tblGrid>
                <a:gridCol w="620697">
                  <a:extLst>
                    <a:ext uri="{9D8B030D-6E8A-4147-A177-3AD203B41FA5}">
                      <a16:colId xmlns:a16="http://schemas.microsoft.com/office/drawing/2014/main" val="113207958"/>
                    </a:ext>
                  </a:extLst>
                </a:gridCol>
                <a:gridCol w="499585">
                  <a:extLst>
                    <a:ext uri="{9D8B030D-6E8A-4147-A177-3AD203B41FA5}">
                      <a16:colId xmlns:a16="http://schemas.microsoft.com/office/drawing/2014/main" val="796930804"/>
                    </a:ext>
                  </a:extLst>
                </a:gridCol>
                <a:gridCol w="1296378">
                  <a:extLst>
                    <a:ext uri="{9D8B030D-6E8A-4147-A177-3AD203B41FA5}">
                      <a16:colId xmlns:a16="http://schemas.microsoft.com/office/drawing/2014/main" val="3374720994"/>
                    </a:ext>
                  </a:extLst>
                </a:gridCol>
                <a:gridCol w="726670">
                  <a:extLst>
                    <a:ext uri="{9D8B030D-6E8A-4147-A177-3AD203B41FA5}">
                      <a16:colId xmlns:a16="http://schemas.microsoft.com/office/drawing/2014/main" val="2910201550"/>
                    </a:ext>
                  </a:extLst>
                </a:gridCol>
                <a:gridCol w="620697">
                  <a:extLst>
                    <a:ext uri="{9D8B030D-6E8A-4147-A177-3AD203B41FA5}">
                      <a16:colId xmlns:a16="http://schemas.microsoft.com/office/drawing/2014/main" val="1037250755"/>
                    </a:ext>
                  </a:extLst>
                </a:gridCol>
                <a:gridCol w="499585">
                  <a:extLst>
                    <a:ext uri="{9D8B030D-6E8A-4147-A177-3AD203B41FA5}">
                      <a16:colId xmlns:a16="http://schemas.microsoft.com/office/drawing/2014/main" val="1583571981"/>
                    </a:ext>
                  </a:extLst>
                </a:gridCol>
                <a:gridCol w="1296378">
                  <a:extLst>
                    <a:ext uri="{9D8B030D-6E8A-4147-A177-3AD203B41FA5}">
                      <a16:colId xmlns:a16="http://schemas.microsoft.com/office/drawing/2014/main" val="291121802"/>
                    </a:ext>
                  </a:extLst>
                </a:gridCol>
                <a:gridCol w="408752">
                  <a:extLst>
                    <a:ext uri="{9D8B030D-6E8A-4147-A177-3AD203B41FA5}">
                      <a16:colId xmlns:a16="http://schemas.microsoft.com/office/drawing/2014/main" val="3350273446"/>
                    </a:ext>
                  </a:extLst>
                </a:gridCol>
              </a:tblGrid>
              <a:tr h="219515">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819494"/>
                  </a:ext>
                </a:extLst>
              </a:tr>
              <a:tr h="219515">
                <a:tc>
                  <a:txBody>
                    <a:bodyPr/>
                    <a:lstStyle/>
                    <a:p>
                      <a:pPr algn="l" fontAlgn="b"/>
                      <a:r>
                        <a:rPr lang="en-US" sz="1300" b="1" u="none" strike="noStrike" dirty="0">
                          <a:solidFill>
                            <a:srgbClr val="C00000"/>
                          </a:solidFill>
                          <a:effectLst/>
                        </a:rPr>
                        <a:t>Alex</a:t>
                      </a:r>
                      <a:endParaRPr lang="en-US" sz="1300" b="1"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1</a:t>
                      </a:r>
                      <a:endParaRPr lang="en-US" sz="1300" b="1"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8</a:t>
                      </a:r>
                      <a:endParaRPr lang="en-US" sz="1300" b="1"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10</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1</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8719973"/>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a:solidFill>
                            <a:srgbClr val="0070C0"/>
                          </a:solidFill>
                          <a:effectLst/>
                        </a:rPr>
                        <a:t>2</a:t>
                      </a:r>
                      <a:endParaRPr lang="en-US" sz="1300" b="1"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a:effectLst/>
                        </a:rPr>
                        <a:t>2</a:t>
                      </a:r>
                      <a:endParaRPr lang="en-US" sz="1300" b="1"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0346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solidFill>
                            <a:srgbClr val="0070C0"/>
                          </a:solidFill>
                          <a:effectLst/>
                        </a:rPr>
                        <a:t>David</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2</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023345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solidFill>
                            <a:srgbClr val="C00000"/>
                          </a:solidFill>
                          <a:effectLst/>
                        </a:rPr>
                        <a:t>Alex</a:t>
                      </a:r>
                      <a:endParaRPr lang="en-US" sz="1300" b="1"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1</a:t>
                      </a:r>
                      <a:endParaRPr lang="en-US" sz="1300" b="1"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8</a:t>
                      </a:r>
                      <a:endParaRPr lang="en-US" sz="1300" b="1"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4</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6097398"/>
                  </a:ext>
                </a:extLst>
              </a:tr>
              <a:tr h="219515">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10</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3734088"/>
                  </a:ext>
                </a:extLst>
              </a:tr>
              <a:tr h="219515">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2</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007032"/>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6</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7038519"/>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360553"/>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6</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02857"/>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5</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961830"/>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309719"/>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2983189"/>
                  </a:ext>
                </a:extLst>
              </a:tr>
              <a:tr h="219515">
                <a:tc>
                  <a:txBody>
                    <a:bodyPr/>
                    <a:lstStyle/>
                    <a:p>
                      <a:pPr algn="l" fontAlgn="b"/>
                      <a:r>
                        <a:rPr lang="en-US" sz="1300" b="1" u="none" strike="noStrike" dirty="0">
                          <a:solidFill>
                            <a:srgbClr val="0070C0"/>
                          </a:solidFill>
                          <a:effectLst/>
                        </a:rPr>
                        <a:t>David</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047118"/>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2236141"/>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4</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8141364"/>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820275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2316806"/>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930647"/>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0</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438520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74915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42294079"/>
              </p:ext>
            </p:extLst>
          </p:nvPr>
        </p:nvGraphicFramePr>
        <p:xfrm>
          <a:off x="6771405" y="1505930"/>
          <a:ext cx="1800288" cy="245364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b="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b="0" u="none" strike="noStrike" dirty="0">
                          <a:effectLst/>
                        </a:rPr>
                        <a:t>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effectLst/>
                        </a:rPr>
                        <a:t>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b="1" u="none" strike="noStrike" dirty="0">
                          <a:effectLst/>
                        </a:rPr>
                        <a:t>8</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4</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17</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r h="184150">
                <a:tc>
                  <a:txBody>
                    <a:bodyPr/>
                    <a:lstStyle/>
                    <a:p>
                      <a:pPr algn="ctr" fontAlgn="b"/>
                      <a:r>
                        <a:rPr lang="en-US" sz="1300" u="none" strike="noStrike" dirty="0">
                          <a:effectLst/>
                        </a:rPr>
                        <a:t>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618468"/>
                  </a:ext>
                </a:extLst>
              </a:tr>
            </a:tbl>
          </a:graphicData>
        </a:graphic>
      </p:graphicFrame>
      <p:sp>
        <p:nvSpPr>
          <p:cNvPr id="8" name="Right Arrow 7"/>
          <p:cNvSpPr/>
          <p:nvPr/>
        </p:nvSpPr>
        <p:spPr>
          <a:xfrm>
            <a:off x="6167460" y="2496600"/>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46205" y="2461498"/>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1405" y="4470400"/>
            <a:ext cx="5138991" cy="1477328"/>
          </a:xfrm>
          <a:prstGeom prst="rect">
            <a:avLst/>
          </a:prstGeom>
          <a:noFill/>
        </p:spPr>
        <p:txBody>
          <a:bodyPr wrap="square" rtlCol="0">
            <a:spAutoFit/>
          </a:bodyPr>
          <a:lstStyle/>
          <a:p>
            <a:r>
              <a:rPr lang="en-US" b="1" dirty="0" smtClean="0">
                <a:solidFill>
                  <a:srgbClr val="C00000"/>
                </a:solidFill>
              </a:rPr>
              <a:t>When the prevailing price of a donut is 8, Barbara will buy 2 donuts and David and Alex will buy 1 each. So, the quantity demanded will be 4 donuts.</a:t>
            </a:r>
          </a:p>
          <a:p>
            <a:r>
              <a:rPr lang="en-US" b="1" dirty="0" smtClean="0">
                <a:solidFill>
                  <a:srgbClr val="C00000"/>
                </a:solidFill>
              </a:rPr>
              <a:t>The total happiness generated will be 10 + 9 + 9 + 8 = 36.</a:t>
            </a:r>
            <a:endParaRPr lang="en-US" b="1" dirty="0">
              <a:solidFill>
                <a:srgbClr val="C00000"/>
              </a:solidFill>
            </a:endParaRPr>
          </a:p>
        </p:txBody>
      </p:sp>
      <p:sp>
        <p:nvSpPr>
          <p:cNvPr id="11" name="TextBox 10"/>
          <p:cNvSpPr txBox="1"/>
          <p:nvPr/>
        </p:nvSpPr>
        <p:spPr>
          <a:xfrm>
            <a:off x="141422" y="6199338"/>
            <a:ext cx="2417051" cy="338554"/>
          </a:xfrm>
          <a:prstGeom prst="rect">
            <a:avLst/>
          </a:prstGeom>
          <a:noFill/>
        </p:spPr>
        <p:txBody>
          <a:bodyPr wrap="square" rtlCol="0">
            <a:spAutoFit/>
          </a:bodyPr>
          <a:lstStyle/>
          <a:p>
            <a:r>
              <a:rPr lang="en-US" sz="1600" dirty="0" smtClean="0"/>
              <a:t>Willingness to Pay Table</a:t>
            </a:r>
            <a:endParaRPr lang="en-US" sz="1600" dirty="0"/>
          </a:p>
        </p:txBody>
      </p:sp>
      <p:sp>
        <p:nvSpPr>
          <p:cNvPr id="12" name="TextBox 11"/>
          <p:cNvSpPr txBox="1"/>
          <p:nvPr/>
        </p:nvSpPr>
        <p:spPr>
          <a:xfrm>
            <a:off x="3304875" y="6185490"/>
            <a:ext cx="3169816" cy="584775"/>
          </a:xfrm>
          <a:prstGeom prst="rect">
            <a:avLst/>
          </a:prstGeom>
          <a:noFill/>
        </p:spPr>
        <p:txBody>
          <a:bodyPr wrap="square" rtlCol="0">
            <a:spAutoFit/>
          </a:bodyPr>
          <a:lstStyle/>
          <a:p>
            <a:r>
              <a:rPr lang="en-US" sz="1600" dirty="0"/>
              <a:t>Willingness to Pay</a:t>
            </a:r>
            <a:r>
              <a:rPr lang="en-US" sz="1600" dirty="0" smtClean="0"/>
              <a:t> Table, arranged so willingness to pay is decreasing</a:t>
            </a:r>
            <a:endParaRPr lang="en-US" sz="1600" dirty="0"/>
          </a:p>
        </p:txBody>
      </p:sp>
      <p:sp>
        <p:nvSpPr>
          <p:cNvPr id="13" name="TextBox 12"/>
          <p:cNvSpPr txBox="1"/>
          <p:nvPr/>
        </p:nvSpPr>
        <p:spPr>
          <a:xfrm>
            <a:off x="6771405" y="4036284"/>
            <a:ext cx="1839195" cy="338554"/>
          </a:xfrm>
          <a:prstGeom prst="rect">
            <a:avLst/>
          </a:prstGeom>
          <a:noFill/>
        </p:spPr>
        <p:txBody>
          <a:bodyPr wrap="square" rtlCol="0">
            <a:spAutoFit/>
          </a:bodyPr>
          <a:lstStyle/>
          <a:p>
            <a:r>
              <a:rPr lang="en-US" sz="1600" dirty="0" smtClean="0"/>
              <a:t>Demand Schedule</a:t>
            </a:r>
            <a:endParaRPr lang="en-US" sz="1600" dirty="0"/>
          </a:p>
        </p:txBody>
      </p:sp>
    </p:spTree>
    <p:extLst>
      <p:ext uri="{BB962C8B-B14F-4D97-AF65-F5344CB8AC3E}">
        <p14:creationId xmlns:p14="http://schemas.microsoft.com/office/powerpoint/2010/main" val="398350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demand come from?</a:t>
            </a:r>
            <a:endParaRPr lang="en-US" dirty="0"/>
          </a:p>
        </p:txBody>
      </p:sp>
      <p:sp>
        <p:nvSpPr>
          <p:cNvPr id="4" name="Slide Number Placeholder 3"/>
          <p:cNvSpPr>
            <a:spLocks noGrp="1"/>
          </p:cNvSpPr>
          <p:nvPr>
            <p:ph type="sldNum" sz="quarter" idx="12"/>
          </p:nvPr>
        </p:nvSpPr>
        <p:spPr/>
        <p:txBody>
          <a:bodyPr/>
          <a:lstStyle/>
          <a:p>
            <a:fld id="{8B4E2170-6C38-4847-B754-17F7050CDF07}" type="slidenum">
              <a:rPr lang="en-US" smtClean="0"/>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07082948"/>
              </p:ext>
            </p:extLst>
          </p:nvPr>
        </p:nvGraphicFramePr>
        <p:xfrm>
          <a:off x="141422" y="1495420"/>
          <a:ext cx="5968742" cy="4609815"/>
        </p:xfrm>
        <a:graphic>
          <a:graphicData uri="http://schemas.openxmlformats.org/drawingml/2006/table">
            <a:tbl>
              <a:tblPr>
                <a:tableStyleId>{5C22544A-7EE6-4342-B048-85BDC9FD1C3A}</a:tableStyleId>
              </a:tblPr>
              <a:tblGrid>
                <a:gridCol w="620697">
                  <a:extLst>
                    <a:ext uri="{9D8B030D-6E8A-4147-A177-3AD203B41FA5}">
                      <a16:colId xmlns:a16="http://schemas.microsoft.com/office/drawing/2014/main" val="113207958"/>
                    </a:ext>
                  </a:extLst>
                </a:gridCol>
                <a:gridCol w="499585">
                  <a:extLst>
                    <a:ext uri="{9D8B030D-6E8A-4147-A177-3AD203B41FA5}">
                      <a16:colId xmlns:a16="http://schemas.microsoft.com/office/drawing/2014/main" val="796930804"/>
                    </a:ext>
                  </a:extLst>
                </a:gridCol>
                <a:gridCol w="1296378">
                  <a:extLst>
                    <a:ext uri="{9D8B030D-6E8A-4147-A177-3AD203B41FA5}">
                      <a16:colId xmlns:a16="http://schemas.microsoft.com/office/drawing/2014/main" val="3374720994"/>
                    </a:ext>
                  </a:extLst>
                </a:gridCol>
                <a:gridCol w="726670">
                  <a:extLst>
                    <a:ext uri="{9D8B030D-6E8A-4147-A177-3AD203B41FA5}">
                      <a16:colId xmlns:a16="http://schemas.microsoft.com/office/drawing/2014/main" val="2910201550"/>
                    </a:ext>
                  </a:extLst>
                </a:gridCol>
                <a:gridCol w="620697">
                  <a:extLst>
                    <a:ext uri="{9D8B030D-6E8A-4147-A177-3AD203B41FA5}">
                      <a16:colId xmlns:a16="http://schemas.microsoft.com/office/drawing/2014/main" val="1037250755"/>
                    </a:ext>
                  </a:extLst>
                </a:gridCol>
                <a:gridCol w="499585">
                  <a:extLst>
                    <a:ext uri="{9D8B030D-6E8A-4147-A177-3AD203B41FA5}">
                      <a16:colId xmlns:a16="http://schemas.microsoft.com/office/drawing/2014/main" val="1583571981"/>
                    </a:ext>
                  </a:extLst>
                </a:gridCol>
                <a:gridCol w="1296378">
                  <a:extLst>
                    <a:ext uri="{9D8B030D-6E8A-4147-A177-3AD203B41FA5}">
                      <a16:colId xmlns:a16="http://schemas.microsoft.com/office/drawing/2014/main" val="291121802"/>
                    </a:ext>
                  </a:extLst>
                </a:gridCol>
                <a:gridCol w="408752">
                  <a:extLst>
                    <a:ext uri="{9D8B030D-6E8A-4147-A177-3AD203B41FA5}">
                      <a16:colId xmlns:a16="http://schemas.microsoft.com/office/drawing/2014/main" val="3350273446"/>
                    </a:ext>
                  </a:extLst>
                </a:gridCol>
              </a:tblGrid>
              <a:tr h="219515">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819494"/>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8</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10</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8719973"/>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0346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023345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8</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4</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6097398"/>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10</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3734088"/>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9</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007032"/>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6</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7038519"/>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360553"/>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6</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02857"/>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5</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961830"/>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309719"/>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2983189"/>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9</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047118"/>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2236141"/>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4</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8141364"/>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820275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2316806"/>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930647"/>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0</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438520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74915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57232450"/>
              </p:ext>
            </p:extLst>
          </p:nvPr>
        </p:nvGraphicFramePr>
        <p:xfrm>
          <a:off x="6771405" y="1495420"/>
          <a:ext cx="1800288" cy="245364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17</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r h="184150">
                <a:tc>
                  <a:txBody>
                    <a:bodyPr/>
                    <a:lstStyle/>
                    <a:p>
                      <a:pPr algn="ctr" fontAlgn="b"/>
                      <a:r>
                        <a:rPr lang="en-US" sz="1300" u="none" strike="noStrike" dirty="0">
                          <a:effectLst/>
                        </a:rPr>
                        <a:t>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618468"/>
                  </a:ext>
                </a:extLst>
              </a:tr>
            </a:tbl>
          </a:graphicData>
        </a:graphic>
      </p:graphicFrame>
      <p:sp>
        <p:nvSpPr>
          <p:cNvPr id="8" name="Right Arrow 7"/>
          <p:cNvSpPr/>
          <p:nvPr/>
        </p:nvSpPr>
        <p:spPr>
          <a:xfrm>
            <a:off x="6167460" y="2496600"/>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46205" y="2461498"/>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1405" y="4470400"/>
            <a:ext cx="5138991" cy="646331"/>
          </a:xfrm>
          <a:prstGeom prst="rect">
            <a:avLst/>
          </a:prstGeom>
          <a:noFill/>
        </p:spPr>
        <p:txBody>
          <a:bodyPr wrap="square" rtlCol="0">
            <a:spAutoFit/>
          </a:bodyPr>
          <a:lstStyle/>
          <a:p>
            <a:r>
              <a:rPr lang="en-US" b="1" dirty="0" smtClean="0">
                <a:solidFill>
                  <a:srgbClr val="C00000"/>
                </a:solidFill>
              </a:rPr>
              <a:t>This is how information on willingness to pay leads us to the entire demand schedule</a:t>
            </a:r>
            <a:endParaRPr lang="en-US" b="1" dirty="0">
              <a:solidFill>
                <a:srgbClr val="C00000"/>
              </a:solidFill>
            </a:endParaRPr>
          </a:p>
        </p:txBody>
      </p:sp>
      <p:sp>
        <p:nvSpPr>
          <p:cNvPr id="11" name="TextBox 10"/>
          <p:cNvSpPr txBox="1"/>
          <p:nvPr/>
        </p:nvSpPr>
        <p:spPr>
          <a:xfrm>
            <a:off x="141422" y="6199338"/>
            <a:ext cx="2417051" cy="338554"/>
          </a:xfrm>
          <a:prstGeom prst="rect">
            <a:avLst/>
          </a:prstGeom>
          <a:noFill/>
        </p:spPr>
        <p:txBody>
          <a:bodyPr wrap="square" rtlCol="0">
            <a:spAutoFit/>
          </a:bodyPr>
          <a:lstStyle/>
          <a:p>
            <a:r>
              <a:rPr lang="en-US" sz="1600" dirty="0" smtClean="0"/>
              <a:t>Willingness to Pay Table</a:t>
            </a:r>
            <a:endParaRPr lang="en-US" sz="1600" dirty="0"/>
          </a:p>
        </p:txBody>
      </p:sp>
      <p:sp>
        <p:nvSpPr>
          <p:cNvPr id="12" name="TextBox 11"/>
          <p:cNvSpPr txBox="1"/>
          <p:nvPr/>
        </p:nvSpPr>
        <p:spPr>
          <a:xfrm>
            <a:off x="3304875" y="6185490"/>
            <a:ext cx="3169816" cy="584775"/>
          </a:xfrm>
          <a:prstGeom prst="rect">
            <a:avLst/>
          </a:prstGeom>
          <a:noFill/>
        </p:spPr>
        <p:txBody>
          <a:bodyPr wrap="square" rtlCol="0">
            <a:spAutoFit/>
          </a:bodyPr>
          <a:lstStyle/>
          <a:p>
            <a:r>
              <a:rPr lang="en-US" sz="1600" dirty="0"/>
              <a:t>Willingness to Pay</a:t>
            </a:r>
            <a:r>
              <a:rPr lang="en-US" sz="1600" dirty="0" smtClean="0"/>
              <a:t> Table, arranged so willingness to pay is decreasing</a:t>
            </a:r>
            <a:endParaRPr lang="en-US" sz="1600" dirty="0"/>
          </a:p>
        </p:txBody>
      </p:sp>
      <p:sp>
        <p:nvSpPr>
          <p:cNvPr id="13" name="TextBox 12"/>
          <p:cNvSpPr txBox="1"/>
          <p:nvPr/>
        </p:nvSpPr>
        <p:spPr>
          <a:xfrm>
            <a:off x="6771405" y="4036284"/>
            <a:ext cx="1839195" cy="338554"/>
          </a:xfrm>
          <a:prstGeom prst="rect">
            <a:avLst/>
          </a:prstGeom>
          <a:noFill/>
        </p:spPr>
        <p:txBody>
          <a:bodyPr wrap="square" rtlCol="0">
            <a:spAutoFit/>
          </a:bodyPr>
          <a:lstStyle/>
          <a:p>
            <a:r>
              <a:rPr lang="en-US" sz="1600" dirty="0" smtClean="0"/>
              <a:t>Demand Schedule</a:t>
            </a:r>
            <a:endParaRPr lang="en-US" sz="1600" dirty="0"/>
          </a:p>
        </p:txBody>
      </p:sp>
    </p:spTree>
    <p:extLst>
      <p:ext uri="{BB962C8B-B14F-4D97-AF65-F5344CB8AC3E}">
        <p14:creationId xmlns:p14="http://schemas.microsoft.com/office/powerpoint/2010/main" val="118809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606493" y="3528082"/>
            <a:ext cx="3436937" cy="2655888"/>
            <a:chOff x="1266857" y="815975"/>
            <a:chExt cx="3436937" cy="2655888"/>
          </a:xfrm>
        </p:grpSpPr>
        <p:sp>
          <p:nvSpPr>
            <p:cNvPr id="4"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1"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46"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57"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801273"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1959042"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2644841"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3319005" y="5257831"/>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49483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04"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1262685" y="4167365"/>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1495492"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21858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4230577"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3791388"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4927307"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4457396"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97" name="Table 96"/>
          <p:cNvGraphicFramePr>
            <a:graphicFrameLocks noGrp="1"/>
          </p:cNvGraphicFramePr>
          <p:nvPr>
            <p:extLst>
              <p:ext uri="{D42A27DB-BD31-4B8C-83A1-F6EECF244321}">
                <p14:modId xmlns:p14="http://schemas.microsoft.com/office/powerpoint/2010/main" val="1610932345"/>
              </p:ext>
            </p:extLst>
          </p:nvPr>
        </p:nvGraphicFramePr>
        <p:xfrm>
          <a:off x="606493" y="494401"/>
          <a:ext cx="1800288" cy="245364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17</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r h="184150">
                <a:tc>
                  <a:txBody>
                    <a:bodyPr/>
                    <a:lstStyle/>
                    <a:p>
                      <a:pPr algn="ctr" fontAlgn="b"/>
                      <a:r>
                        <a:rPr lang="en-US" sz="1300" u="none" strike="noStrike" dirty="0">
                          <a:effectLst/>
                        </a:rPr>
                        <a:t>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618468"/>
                  </a:ext>
                </a:extLst>
              </a:tr>
            </a:tbl>
          </a:graphicData>
        </a:graphic>
      </p:graphicFrame>
      <p:sp>
        <p:nvSpPr>
          <p:cNvPr id="29" name="Down Arrow 28"/>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6771405" y="4470400"/>
            <a:ext cx="5138991" cy="646331"/>
          </a:xfrm>
          <a:prstGeom prst="rect">
            <a:avLst/>
          </a:prstGeom>
          <a:noFill/>
        </p:spPr>
        <p:txBody>
          <a:bodyPr wrap="square" rtlCol="0">
            <a:spAutoFit/>
          </a:bodyPr>
          <a:lstStyle/>
          <a:p>
            <a:r>
              <a:rPr lang="en-US" b="1" dirty="0" smtClean="0">
                <a:solidFill>
                  <a:srgbClr val="C00000"/>
                </a:solidFill>
              </a:rPr>
              <a:t>And each row of the demand schedule can be shown as a dot on a graph.</a:t>
            </a:r>
            <a:endParaRPr lang="en-US" b="1" dirty="0">
              <a:solidFill>
                <a:srgbClr val="C00000"/>
              </a:solidFill>
            </a:endParaRPr>
          </a:p>
        </p:txBody>
      </p:sp>
      <p:sp>
        <p:nvSpPr>
          <p:cNvPr id="98" name="TextBox 97"/>
          <p:cNvSpPr txBox="1"/>
          <p:nvPr/>
        </p:nvSpPr>
        <p:spPr>
          <a:xfrm>
            <a:off x="612470" y="128066"/>
            <a:ext cx="1839195" cy="338554"/>
          </a:xfrm>
          <a:prstGeom prst="rect">
            <a:avLst/>
          </a:prstGeom>
          <a:noFill/>
        </p:spPr>
        <p:txBody>
          <a:bodyPr wrap="square" rtlCol="0">
            <a:spAutoFit/>
          </a:bodyPr>
          <a:lstStyle/>
          <a:p>
            <a:r>
              <a:rPr lang="en-US" sz="1600" dirty="0" smtClean="0"/>
              <a:t>Demand Schedule</a:t>
            </a:r>
            <a:endParaRPr lang="en-US" sz="1600" dirty="0"/>
          </a:p>
        </p:txBody>
      </p:sp>
    </p:spTree>
    <p:extLst>
      <p:ext uri="{BB962C8B-B14F-4D97-AF65-F5344CB8AC3E}">
        <p14:creationId xmlns:p14="http://schemas.microsoft.com/office/powerpoint/2010/main" val="323895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0"/>
          <p:cNvSpPr>
            <a:spLocks noChangeShapeType="1"/>
          </p:cNvSpPr>
          <p:nvPr/>
        </p:nvSpPr>
        <p:spPr bwMode="auto">
          <a:xfrm flipV="1">
            <a:off x="608760" y="3467712"/>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603998" y="3528037"/>
            <a:ext cx="3436937" cy="2655888"/>
            <a:chOff x="1266857" y="815975"/>
            <a:chExt cx="3436937" cy="2655888"/>
          </a:xfrm>
        </p:grpSpPr>
        <p:sp>
          <p:nvSpPr>
            <p:cNvPr id="4"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1" name="AutoShape 59"/>
          <p:cNvSpPr>
            <a:spLocks noChangeShapeType="1"/>
          </p:cNvSpPr>
          <p:nvPr/>
        </p:nvSpPr>
        <p:spPr bwMode="auto">
          <a:xfrm>
            <a:off x="608760" y="6175987"/>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151560" y="3377225"/>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5599360" y="6137887"/>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165847" y="538700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46" name="Text Box 31"/>
          <p:cNvSpPr txBox="1">
            <a:spLocks noChangeArrowheads="1"/>
          </p:cNvSpPr>
          <p:nvPr/>
        </p:nvSpPr>
        <p:spPr bwMode="auto">
          <a:xfrm>
            <a:off x="165847" y="581403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173785" y="560925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173785" y="6036287"/>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165847" y="450276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165847" y="492980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173785" y="471072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173785" y="515205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110285" y="3610587"/>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165847" y="406937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110285" y="3856650"/>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173785" y="4283687"/>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57" name="Text Box 20"/>
          <p:cNvSpPr txBox="1">
            <a:spLocks noChangeArrowheads="1"/>
          </p:cNvSpPr>
          <p:nvPr/>
        </p:nvSpPr>
        <p:spPr bwMode="auto">
          <a:xfrm>
            <a:off x="478585" y="6158525"/>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897685" y="6158525"/>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1362823" y="6158525"/>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1820023" y="6158525"/>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2285160" y="6158525"/>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2704260" y="6158525"/>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3175748" y="6158525"/>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824178" y="3962051"/>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1956547" y="460118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2642346" y="504997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3903081" y="573466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3899906" y="595373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3898319" y="551558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3898319" y="529333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3898319" y="506950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3898319" y="484725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3895144" y="462976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3895144" y="441703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3903081" y="419478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3903081" y="397412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3903081" y="375346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4031410" y="3532800"/>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4260010" y="3540737"/>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4488610" y="3532800"/>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4717210" y="3540737"/>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4945810" y="3532800"/>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5174410" y="3540737"/>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5403010" y="3532800"/>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3625835" y="6164875"/>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04" name="Text Box 14"/>
          <p:cNvSpPr txBox="1">
            <a:spLocks noChangeArrowheads="1"/>
          </p:cNvSpPr>
          <p:nvPr/>
        </p:nvSpPr>
        <p:spPr bwMode="auto">
          <a:xfrm>
            <a:off x="4064748" y="6171225"/>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4540998" y="6171224"/>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4979148" y="6171225"/>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1272890" y="4167320"/>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1499347" y="439163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2183371" y="4830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4240782" y="5699878"/>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3788893" y="549564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4924812" y="614467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4467601" y="59351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2"/>
          <p:cNvSpPr/>
          <p:nvPr/>
        </p:nvSpPr>
        <p:spPr>
          <a:xfrm>
            <a:off x="839921" y="3994180"/>
            <a:ext cx="4109012" cy="2170253"/>
          </a:xfrm>
          <a:custGeom>
            <a:avLst/>
            <a:gdLst>
              <a:gd name="connsiteX0" fmla="*/ 0 w 4109012"/>
              <a:gd name="connsiteY0" fmla="*/ 0 h 2170253"/>
              <a:gd name="connsiteX1" fmla="*/ 451412 w 4109012"/>
              <a:gd name="connsiteY1" fmla="*/ 214131 h 2170253"/>
              <a:gd name="connsiteX2" fmla="*/ 682906 w 4109012"/>
              <a:gd name="connsiteY2" fmla="*/ 428263 h 2170253"/>
              <a:gd name="connsiteX3" fmla="*/ 1140106 w 4109012"/>
              <a:gd name="connsiteY3" fmla="*/ 642395 h 2170253"/>
              <a:gd name="connsiteX4" fmla="*/ 1371600 w 4109012"/>
              <a:gd name="connsiteY4" fmla="*/ 862314 h 2170253"/>
              <a:gd name="connsiteX5" fmla="*/ 1823012 w 4109012"/>
              <a:gd name="connsiteY5" fmla="*/ 1082233 h 2170253"/>
              <a:gd name="connsiteX6" fmla="*/ 2737412 w 4109012"/>
              <a:gd name="connsiteY6" fmla="*/ 1307939 h 2170253"/>
              <a:gd name="connsiteX7" fmla="*/ 2963119 w 4109012"/>
              <a:gd name="connsiteY7" fmla="*/ 1533645 h 2170253"/>
              <a:gd name="connsiteX8" fmla="*/ 3426106 w 4109012"/>
              <a:gd name="connsiteY8" fmla="*/ 1741990 h 2170253"/>
              <a:gd name="connsiteX9" fmla="*/ 3640238 w 4109012"/>
              <a:gd name="connsiteY9" fmla="*/ 1973483 h 2170253"/>
              <a:gd name="connsiteX10" fmla="*/ 4109012 w 4109012"/>
              <a:gd name="connsiteY10" fmla="*/ 2170253 h 2170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9012" h="2170253">
                <a:moveTo>
                  <a:pt x="0" y="0"/>
                </a:moveTo>
                <a:lnTo>
                  <a:pt x="451412" y="214131"/>
                </a:lnTo>
                <a:lnTo>
                  <a:pt x="682906" y="428263"/>
                </a:lnTo>
                <a:lnTo>
                  <a:pt x="1140106" y="642395"/>
                </a:lnTo>
                <a:lnTo>
                  <a:pt x="1371600" y="862314"/>
                </a:lnTo>
                <a:lnTo>
                  <a:pt x="1823012" y="1082233"/>
                </a:lnTo>
                <a:lnTo>
                  <a:pt x="2737412" y="1307939"/>
                </a:lnTo>
                <a:lnTo>
                  <a:pt x="2963119" y="1533645"/>
                </a:lnTo>
                <a:lnTo>
                  <a:pt x="3426106" y="1741990"/>
                </a:lnTo>
                <a:lnTo>
                  <a:pt x="3640238" y="1973483"/>
                </a:lnTo>
                <a:lnTo>
                  <a:pt x="4109012" y="2170253"/>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6" name="Table 95"/>
          <p:cNvGraphicFramePr>
            <a:graphicFrameLocks noGrp="1"/>
          </p:cNvGraphicFramePr>
          <p:nvPr>
            <p:extLst>
              <p:ext uri="{D42A27DB-BD31-4B8C-83A1-F6EECF244321}">
                <p14:modId xmlns:p14="http://schemas.microsoft.com/office/powerpoint/2010/main" val="3704538678"/>
              </p:ext>
            </p:extLst>
          </p:nvPr>
        </p:nvGraphicFramePr>
        <p:xfrm>
          <a:off x="606493" y="494401"/>
          <a:ext cx="5138991" cy="245364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gridCol w="3338703">
                  <a:extLst>
                    <a:ext uri="{9D8B030D-6E8A-4147-A177-3AD203B41FA5}">
                      <a16:colId xmlns:a16="http://schemas.microsoft.com/office/drawing/2014/main" val="334613002"/>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1" u="none" strike="noStrike" dirty="0">
                          <a:effectLst/>
                        </a:rPr>
                        <a:t>New Buyer(s)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a:effectLst/>
                        </a:rPr>
                        <a:t>Barbara (1st donut)</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300" u="none" strike="noStrike">
                          <a:effectLst/>
                        </a:rPr>
                        <a:t>Barbara (2nd donut), David (1st donut)</a:t>
                      </a:r>
                      <a:endParaRPr lang="sv-SE"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a:effectLst/>
                        </a:rPr>
                        <a:t>Alex (1st)</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a:effectLst/>
                        </a:rPr>
                        <a:t>Barbara (3rd), David (2nd)</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a:effectLst/>
                        </a:rPr>
                        <a:t>Chris (1st)</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a:effectLst/>
                        </a:rPr>
                        <a:t>Alex (2nd), Chris (2nd)</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dirty="0">
                          <a:effectLst/>
                        </a:rPr>
                        <a:t>Barbara (4th), Chris (3rd), David (3rd</a:t>
                      </a:r>
                      <a:r>
                        <a:rPr lang="en-US" sz="1300" u="none" strike="noStrike" dirty="0" smtClean="0">
                          <a:effectLst/>
                        </a:rPr>
                        <a:t>)</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dirty="0">
                          <a:effectLst/>
                        </a:rPr>
                        <a:t>Alex (3rd</a:t>
                      </a:r>
                      <a:r>
                        <a:rPr lang="en-US" sz="1300" u="none" strike="noStrike" dirty="0" smtClean="0">
                          <a:effectLst/>
                        </a:rPr>
                        <a:t>) , Elena (1st)</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a:effectLst/>
                        </a:rPr>
                        <a:t>Chris (4th), Elena (2nd)</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17</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a:effectLst/>
                        </a:rPr>
                        <a:t>David (4th)</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r h="184150">
                <a:tc>
                  <a:txBody>
                    <a:bodyPr/>
                    <a:lstStyle/>
                    <a:p>
                      <a:pPr algn="ctr" fontAlgn="b"/>
                      <a:r>
                        <a:rPr lang="en-US" sz="1300" u="none" strike="noStrike" dirty="0">
                          <a:effectLst/>
                        </a:rPr>
                        <a:t>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u="none" strike="noStrike" dirty="0">
                          <a:effectLst/>
                        </a:rPr>
                        <a:t>Alex (4th), Elena (3rd)</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618468"/>
                  </a:ext>
                </a:extLst>
              </a:tr>
            </a:tbl>
          </a:graphicData>
        </a:graphic>
      </p:graphicFrame>
      <p:sp>
        <p:nvSpPr>
          <p:cNvPr id="97" name="Down Arrow 96"/>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6771405" y="4470400"/>
            <a:ext cx="5138991" cy="646331"/>
          </a:xfrm>
          <a:prstGeom prst="rect">
            <a:avLst/>
          </a:prstGeom>
          <a:noFill/>
        </p:spPr>
        <p:txBody>
          <a:bodyPr wrap="square" rtlCol="0">
            <a:spAutoFit/>
          </a:bodyPr>
          <a:lstStyle/>
          <a:p>
            <a:r>
              <a:rPr lang="en-US" b="1" dirty="0" smtClean="0">
                <a:solidFill>
                  <a:srgbClr val="C00000"/>
                </a:solidFill>
              </a:rPr>
              <a:t>And when we join the dots the demand </a:t>
            </a:r>
            <a:r>
              <a:rPr lang="en-US" b="1" i="1" dirty="0" smtClean="0">
                <a:solidFill>
                  <a:srgbClr val="C00000"/>
                </a:solidFill>
              </a:rPr>
              <a:t>schedule</a:t>
            </a:r>
            <a:r>
              <a:rPr lang="en-US" b="1" dirty="0" smtClean="0">
                <a:solidFill>
                  <a:srgbClr val="C00000"/>
                </a:solidFill>
              </a:rPr>
              <a:t> becomes the demand </a:t>
            </a:r>
            <a:r>
              <a:rPr lang="en-US" b="1" i="1" dirty="0" smtClean="0">
                <a:solidFill>
                  <a:srgbClr val="C00000"/>
                </a:solidFill>
              </a:rPr>
              <a:t>curve</a:t>
            </a:r>
            <a:r>
              <a:rPr lang="en-US" b="1" dirty="0" smtClean="0">
                <a:solidFill>
                  <a:srgbClr val="C00000"/>
                </a:solidFill>
              </a:rPr>
              <a:t>.</a:t>
            </a:r>
            <a:endParaRPr lang="en-US" b="1" dirty="0">
              <a:solidFill>
                <a:srgbClr val="C00000"/>
              </a:solidFill>
            </a:endParaRPr>
          </a:p>
        </p:txBody>
      </p:sp>
      <p:sp>
        <p:nvSpPr>
          <p:cNvPr id="99" name="TextBox 98"/>
          <p:cNvSpPr txBox="1"/>
          <p:nvPr/>
        </p:nvSpPr>
        <p:spPr>
          <a:xfrm>
            <a:off x="612470" y="128066"/>
            <a:ext cx="1839195" cy="338554"/>
          </a:xfrm>
          <a:prstGeom prst="rect">
            <a:avLst/>
          </a:prstGeom>
          <a:noFill/>
        </p:spPr>
        <p:txBody>
          <a:bodyPr wrap="square" rtlCol="0">
            <a:spAutoFit/>
          </a:bodyPr>
          <a:lstStyle/>
          <a:p>
            <a:r>
              <a:rPr lang="en-US" sz="1600" dirty="0" smtClean="0"/>
              <a:t>Demand Schedule</a:t>
            </a:r>
            <a:endParaRPr lang="en-US" sz="1600" dirty="0"/>
          </a:p>
        </p:txBody>
      </p:sp>
      <p:sp>
        <p:nvSpPr>
          <p:cNvPr id="100" name="Oval 4"/>
          <p:cNvSpPr>
            <a:spLocks noChangeArrowheads="1"/>
          </p:cNvSpPr>
          <p:nvPr/>
        </p:nvSpPr>
        <p:spPr bwMode="auto">
          <a:xfrm>
            <a:off x="3319005" y="5257831"/>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9945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Graphical Measure of Consumers’ Happiness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4986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797592639"/>
              </p:ext>
            </p:extLst>
          </p:nvPr>
        </p:nvGraphicFramePr>
        <p:xfrm>
          <a:off x="608972" y="487768"/>
          <a:ext cx="3339465" cy="245364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504251">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Happiness: all Buyers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36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66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78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1" u="none" strike="noStrike" dirty="0">
                          <a:effectLst/>
                        </a:rPr>
                        <a:t>3</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14</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84</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r h="184150">
                <a:tc>
                  <a:txBody>
                    <a:bodyPr/>
                    <a:lstStyle/>
                    <a:p>
                      <a:pPr algn="ctr" fontAlgn="b"/>
                      <a:r>
                        <a:rPr lang="en-US" sz="1300" u="none" strike="noStrike">
                          <a:effectLst/>
                        </a:rPr>
                        <a:t>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237643"/>
                  </a:ext>
                </a:extLst>
              </a:tr>
            </a:tbl>
          </a:graphicData>
        </a:graphic>
      </p:graphicFrame>
      <p:sp>
        <p:nvSpPr>
          <p:cNvPr id="99" name="TextBox 98"/>
          <p:cNvSpPr txBox="1"/>
          <p:nvPr/>
        </p:nvSpPr>
        <p:spPr>
          <a:xfrm>
            <a:off x="608972" y="3369712"/>
            <a:ext cx="8436039" cy="2308324"/>
          </a:xfrm>
          <a:prstGeom prst="rect">
            <a:avLst/>
          </a:prstGeom>
          <a:noFill/>
        </p:spPr>
        <p:txBody>
          <a:bodyPr wrap="square" rtlCol="0">
            <a:spAutoFit/>
          </a:bodyPr>
          <a:lstStyle/>
          <a:p>
            <a:r>
              <a:rPr lang="en-US" b="1" dirty="0" smtClean="0">
                <a:solidFill>
                  <a:srgbClr val="C00000"/>
                </a:solidFill>
              </a:rPr>
              <a:t>Note that the </a:t>
            </a:r>
            <a:r>
              <a:rPr lang="en-US" b="1" i="1" dirty="0" smtClean="0">
                <a:solidFill>
                  <a:srgbClr val="C00000"/>
                </a:solidFill>
              </a:rPr>
              <a:t>total happiness</a:t>
            </a:r>
            <a:r>
              <a:rPr lang="en-US" b="1" dirty="0" smtClean="0">
                <a:solidFill>
                  <a:srgbClr val="C00000"/>
                </a:solidFill>
              </a:rPr>
              <a:t> (that is, willingness to pay) generated for all donut consumers can be calculated numerically for each price. </a:t>
            </a:r>
          </a:p>
          <a:p>
            <a:r>
              <a:rPr lang="en-US" b="1" dirty="0" smtClean="0">
                <a:solidFill>
                  <a:srgbClr val="C00000"/>
                </a:solidFill>
              </a:rPr>
              <a:t/>
            </a:r>
            <a:br>
              <a:rPr lang="en-US" b="1" dirty="0" smtClean="0">
                <a:solidFill>
                  <a:srgbClr val="C00000"/>
                </a:solidFill>
              </a:rPr>
            </a:br>
            <a:r>
              <a:rPr lang="en-US" b="1" dirty="0" smtClean="0">
                <a:solidFill>
                  <a:srgbClr val="C00000"/>
                </a:solidFill>
              </a:rPr>
              <a:t>For example, when the prevailing price is 3, the total happiness (or, willingness to pay) can be calculated by adding the happiness numbers of all 14 donuts for which willingness to pay is 3 or more. This turns our to be </a:t>
            </a:r>
            <a:r>
              <a:rPr lang="en-US" b="1" dirty="0" smtClean="0">
                <a:solidFill>
                  <a:srgbClr val="C00000"/>
                </a:solidFill>
              </a:rPr>
              <a:t>84.</a:t>
            </a:r>
            <a:endParaRPr lang="en-US" b="1" dirty="0" smtClean="0">
              <a:solidFill>
                <a:srgbClr val="C00000"/>
              </a:solidFill>
            </a:endParaRPr>
          </a:p>
          <a:p>
            <a:endParaRPr lang="en-US" b="1" dirty="0">
              <a:solidFill>
                <a:srgbClr val="C00000"/>
              </a:solidFill>
            </a:endParaRPr>
          </a:p>
          <a:p>
            <a:r>
              <a:rPr lang="en-US" b="1" dirty="0" smtClean="0">
                <a:solidFill>
                  <a:srgbClr val="C00000"/>
                </a:solidFill>
              </a:rPr>
              <a:t>The question now is: Is there a graphical way to calculate this total happiness?</a:t>
            </a:r>
            <a:endParaRPr lang="en-US" b="1" dirty="0">
              <a:solidFill>
                <a:srgbClr val="C00000"/>
              </a:solidFill>
            </a:endParaRPr>
          </a:p>
        </p:txBody>
      </p:sp>
      <p:graphicFrame>
        <p:nvGraphicFramePr>
          <p:cNvPr id="32" name="Table 31"/>
          <p:cNvGraphicFramePr>
            <a:graphicFrameLocks noGrp="1"/>
          </p:cNvGraphicFramePr>
          <p:nvPr>
            <p:extLst>
              <p:ext uri="{D42A27DB-BD31-4B8C-83A1-F6EECF244321}">
                <p14:modId xmlns:p14="http://schemas.microsoft.com/office/powerpoint/2010/main" val="1143116951"/>
              </p:ext>
            </p:extLst>
          </p:nvPr>
        </p:nvGraphicFramePr>
        <p:xfrm>
          <a:off x="9669332" y="91505"/>
          <a:ext cx="2457260" cy="4293870"/>
        </p:xfrm>
        <a:graphic>
          <a:graphicData uri="http://schemas.openxmlformats.org/drawingml/2006/table">
            <a:tbl>
              <a:tblPr>
                <a:tableStyleId>{5C22544A-7EE6-4342-B048-85BDC9FD1C3A}</a:tableStyleId>
              </a:tblPr>
              <a:tblGrid>
                <a:gridCol w="577660">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Happiness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10</a:t>
                      </a:r>
                      <a:endParaRPr lang="en-US" sz="1300" b="1"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8</a:t>
                      </a:r>
                      <a:endParaRPr lang="en-US" sz="1300" b="1"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a:solidFill>
                            <a:srgbClr val="0070C0"/>
                          </a:solidFill>
                          <a:effectLst/>
                        </a:rPr>
                        <a:t>7</a:t>
                      </a:r>
                      <a:endParaRPr lang="en-US" sz="1300" b="1"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2</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7</a:t>
                      </a:r>
                      <a:endParaRPr lang="en-US" sz="1300" b="1"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6</a:t>
                      </a:r>
                      <a:endParaRPr lang="en-US" sz="1300" b="1"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5</a:t>
                      </a:r>
                      <a:endParaRPr lang="en-US" sz="1300" b="1"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5</a:t>
                      </a:r>
                      <a:endParaRPr lang="en-US" sz="1300" b="1"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4</a:t>
                      </a:r>
                      <a:endParaRPr lang="en-US" sz="1300" b="1"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4</a:t>
                      </a:r>
                      <a:endParaRPr lang="en-US" sz="1300" b="1"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4</a:t>
                      </a:r>
                      <a:endParaRPr lang="en-US" sz="1300" b="1"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C00000"/>
                          </a:solidFill>
                          <a:effectLst/>
                        </a:rPr>
                        <a:t>3</a:t>
                      </a:r>
                      <a:endParaRPr lang="en-US" sz="1300" b="1"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C00000"/>
                          </a:solidFill>
                          <a:effectLst/>
                        </a:rPr>
                        <a:t>3</a:t>
                      </a:r>
                      <a:endParaRPr lang="en-US" sz="1300" b="1"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100" name="TextBox 99"/>
          <p:cNvSpPr txBox="1"/>
          <p:nvPr/>
        </p:nvSpPr>
        <p:spPr>
          <a:xfrm>
            <a:off x="612470" y="128066"/>
            <a:ext cx="1839195" cy="338554"/>
          </a:xfrm>
          <a:prstGeom prst="rect">
            <a:avLst/>
          </a:prstGeom>
          <a:noFill/>
        </p:spPr>
        <p:txBody>
          <a:bodyPr wrap="square" rtlCol="0">
            <a:spAutoFit/>
          </a:bodyPr>
          <a:lstStyle/>
          <a:p>
            <a:r>
              <a:rPr lang="en-US" sz="1600" dirty="0" smtClean="0"/>
              <a:t>Demand Schedule</a:t>
            </a:r>
            <a:endParaRPr lang="en-US" sz="1600" dirty="0"/>
          </a:p>
        </p:txBody>
      </p:sp>
    </p:spTree>
    <p:extLst>
      <p:ext uri="{BB962C8B-B14F-4D97-AF65-F5344CB8AC3E}">
        <p14:creationId xmlns:p14="http://schemas.microsoft.com/office/powerpoint/2010/main" val="225711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116558" y="3372397"/>
            <a:ext cx="6208213" cy="3120050"/>
            <a:chOff x="2297144" y="1982687"/>
            <a:chExt cx="6208213" cy="3120050"/>
          </a:xfrm>
        </p:grpSpPr>
        <p:sp>
          <p:nvSpPr>
            <p:cNvPr id="145" name="Rectangle 144"/>
            <p:cNvSpPr/>
            <p:nvPr/>
          </p:nvSpPr>
          <p:spPr>
            <a:xfrm>
              <a:off x="6451978" y="4557181"/>
              <a:ext cx="228600" cy="22860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5997481" y="4340555"/>
              <a:ext cx="448056" cy="43891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5767967" y="4114306"/>
              <a:ext cx="228600" cy="658368"/>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856335" y="3899136"/>
              <a:ext cx="914400" cy="877824"/>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394582" y="3673952"/>
              <a:ext cx="457200" cy="1097280"/>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4164838" y="3453322"/>
              <a:ext cx="228600" cy="132588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705368" y="3234956"/>
              <a:ext cx="457200" cy="153619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3480179" y="3018870"/>
              <a:ext cx="228600" cy="1755648"/>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3025254" y="2802340"/>
              <a:ext cx="454925" cy="1969827"/>
            </a:xfrm>
            <a:custGeom>
              <a:avLst/>
              <a:gdLst>
                <a:gd name="connsiteX0" fmla="*/ 0 w 454925"/>
                <a:gd name="connsiteY0" fmla="*/ 0 h 1969827"/>
                <a:gd name="connsiteX1" fmla="*/ 454925 w 454925"/>
                <a:gd name="connsiteY1" fmla="*/ 0 h 1969827"/>
                <a:gd name="connsiteX2" fmla="*/ 454925 w 454925"/>
                <a:gd name="connsiteY2" fmla="*/ 1969827 h 1969827"/>
                <a:gd name="connsiteX3" fmla="*/ 0 w 454925"/>
                <a:gd name="connsiteY3" fmla="*/ 1969827 h 1969827"/>
                <a:gd name="connsiteX4" fmla="*/ 0 w 454925"/>
                <a:gd name="connsiteY4" fmla="*/ 0 h 1969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925" h="1969827">
                  <a:moveTo>
                    <a:pt x="0" y="0"/>
                  </a:moveTo>
                  <a:lnTo>
                    <a:pt x="454925" y="0"/>
                  </a:lnTo>
                  <a:lnTo>
                    <a:pt x="454925" y="1969827"/>
                  </a:lnTo>
                  <a:lnTo>
                    <a:pt x="0" y="1969827"/>
                  </a:lnTo>
                  <a:lnTo>
                    <a:pt x="0" y="0"/>
                  </a:lnTo>
                  <a:close/>
                </a:path>
              </a:pathLst>
            </a:cu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2793242" y="2579427"/>
              <a:ext cx="232012" cy="2197289"/>
            </a:xfrm>
            <a:custGeom>
              <a:avLst/>
              <a:gdLst>
                <a:gd name="connsiteX0" fmla="*/ 0 w 232012"/>
                <a:gd name="connsiteY0" fmla="*/ 4549 h 2197289"/>
                <a:gd name="connsiteX1" fmla="*/ 227462 w 232012"/>
                <a:gd name="connsiteY1" fmla="*/ 0 h 2197289"/>
                <a:gd name="connsiteX2" fmla="*/ 232012 w 232012"/>
                <a:gd name="connsiteY2" fmla="*/ 2197289 h 2197289"/>
                <a:gd name="connsiteX3" fmla="*/ 4549 w 232012"/>
                <a:gd name="connsiteY3" fmla="*/ 2192740 h 2197289"/>
                <a:gd name="connsiteX4" fmla="*/ 0 w 232012"/>
                <a:gd name="connsiteY4" fmla="*/ 4549 h 2197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012" h="2197289">
                  <a:moveTo>
                    <a:pt x="0" y="4549"/>
                  </a:moveTo>
                  <a:lnTo>
                    <a:pt x="227462" y="0"/>
                  </a:lnTo>
                  <a:cubicBezTo>
                    <a:pt x="228979" y="732430"/>
                    <a:pt x="230495" y="1464859"/>
                    <a:pt x="232012" y="2197289"/>
                  </a:cubicBezTo>
                  <a:lnTo>
                    <a:pt x="4549" y="2192740"/>
                  </a:lnTo>
                  <a:cubicBezTo>
                    <a:pt x="3033" y="1463343"/>
                    <a:pt x="1516" y="733946"/>
                    <a:pt x="0" y="4549"/>
                  </a:cubicBezTo>
                  <a:close/>
                </a:path>
              </a:pathLst>
            </a:cu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utoShape 60"/>
            <p:cNvSpPr>
              <a:spLocks noChangeShapeType="1"/>
            </p:cNvSpPr>
            <p:nvPr/>
          </p:nvSpPr>
          <p:spPr bwMode="auto">
            <a:xfrm flipV="1">
              <a:off x="2795619" y="2073174"/>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2790857" y="2133499"/>
              <a:ext cx="3436937" cy="2655888"/>
              <a:chOff x="1266857" y="815975"/>
              <a:chExt cx="3436937" cy="2655888"/>
            </a:xfrm>
          </p:grpSpPr>
          <p:sp>
            <p:nvSpPr>
              <p:cNvPr id="4"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1" name="AutoShape 59"/>
            <p:cNvSpPr>
              <a:spLocks noChangeShapeType="1"/>
            </p:cNvSpPr>
            <p:nvPr/>
          </p:nvSpPr>
          <p:spPr bwMode="auto">
            <a:xfrm>
              <a:off x="2795619" y="4781449"/>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2338419" y="1982687"/>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7786219" y="4743349"/>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2352706" y="399246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46" name="Text Box 31"/>
            <p:cNvSpPr txBox="1">
              <a:spLocks noChangeArrowheads="1"/>
            </p:cNvSpPr>
            <p:nvPr/>
          </p:nvSpPr>
          <p:spPr bwMode="auto">
            <a:xfrm>
              <a:off x="2352706" y="4419499"/>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2360644" y="421471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2360644" y="464174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2352706" y="3108224"/>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2352706" y="353526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2360644" y="3316187"/>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2360644" y="375751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2297144" y="2216049"/>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2352706" y="2674837"/>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2297144" y="2462112"/>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2360644" y="288914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57" name="Text Box 20"/>
            <p:cNvSpPr txBox="1">
              <a:spLocks noChangeArrowheads="1"/>
            </p:cNvSpPr>
            <p:nvPr/>
          </p:nvSpPr>
          <p:spPr bwMode="auto">
            <a:xfrm>
              <a:off x="2665444" y="4763987"/>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3084544" y="476398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3549682" y="476398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4006882" y="476398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4472019" y="476398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4891119" y="47639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5362607" y="47639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3011038" y="2567513"/>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4143407" y="320664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4829206" y="365543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5749236" y="3875948"/>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6039140" y="434012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6035965" y="455919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6034378" y="412104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6034378" y="389879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6034378" y="367496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6034378" y="345271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6031203" y="323522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6031203" y="302249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6039140" y="280024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6039140" y="257958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6039140" y="235892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62182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6446869" y="214619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66754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6904069" y="214619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71326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7361269" y="214619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75898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5812694" y="477033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04" name="Text Box 14"/>
            <p:cNvSpPr txBox="1">
              <a:spLocks noChangeArrowheads="1"/>
            </p:cNvSpPr>
            <p:nvPr/>
          </p:nvSpPr>
          <p:spPr bwMode="auto">
            <a:xfrm>
              <a:off x="6251607" y="47766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6727857" y="4776686"/>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7166007" y="47766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3459750" y="2772782"/>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3686207" y="299709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4370231" y="3435694"/>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6427642" y="430534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5975753" y="4101111"/>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7111672" y="475013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6654461" y="454058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96"/>
            <p:cNvSpPr/>
            <p:nvPr/>
          </p:nvSpPr>
          <p:spPr>
            <a:xfrm>
              <a:off x="3026780" y="2586942"/>
              <a:ext cx="4109012" cy="2170253"/>
            </a:xfrm>
            <a:custGeom>
              <a:avLst/>
              <a:gdLst>
                <a:gd name="connsiteX0" fmla="*/ 0 w 4109012"/>
                <a:gd name="connsiteY0" fmla="*/ 0 h 2170253"/>
                <a:gd name="connsiteX1" fmla="*/ 451412 w 4109012"/>
                <a:gd name="connsiteY1" fmla="*/ 214131 h 2170253"/>
                <a:gd name="connsiteX2" fmla="*/ 682906 w 4109012"/>
                <a:gd name="connsiteY2" fmla="*/ 428263 h 2170253"/>
                <a:gd name="connsiteX3" fmla="*/ 1140106 w 4109012"/>
                <a:gd name="connsiteY3" fmla="*/ 642395 h 2170253"/>
                <a:gd name="connsiteX4" fmla="*/ 1371600 w 4109012"/>
                <a:gd name="connsiteY4" fmla="*/ 862314 h 2170253"/>
                <a:gd name="connsiteX5" fmla="*/ 1823012 w 4109012"/>
                <a:gd name="connsiteY5" fmla="*/ 1082233 h 2170253"/>
                <a:gd name="connsiteX6" fmla="*/ 2737412 w 4109012"/>
                <a:gd name="connsiteY6" fmla="*/ 1307939 h 2170253"/>
                <a:gd name="connsiteX7" fmla="*/ 2963119 w 4109012"/>
                <a:gd name="connsiteY7" fmla="*/ 1533645 h 2170253"/>
                <a:gd name="connsiteX8" fmla="*/ 3426106 w 4109012"/>
                <a:gd name="connsiteY8" fmla="*/ 1741990 h 2170253"/>
                <a:gd name="connsiteX9" fmla="*/ 3640238 w 4109012"/>
                <a:gd name="connsiteY9" fmla="*/ 1973483 h 2170253"/>
                <a:gd name="connsiteX10" fmla="*/ 4109012 w 4109012"/>
                <a:gd name="connsiteY10" fmla="*/ 2170253 h 2170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9012" h="2170253">
                  <a:moveTo>
                    <a:pt x="0" y="0"/>
                  </a:moveTo>
                  <a:lnTo>
                    <a:pt x="451412" y="214131"/>
                  </a:lnTo>
                  <a:lnTo>
                    <a:pt x="682906" y="428263"/>
                  </a:lnTo>
                  <a:lnTo>
                    <a:pt x="1140106" y="642395"/>
                  </a:lnTo>
                  <a:lnTo>
                    <a:pt x="1371600" y="862314"/>
                  </a:lnTo>
                  <a:lnTo>
                    <a:pt x="1823012" y="1082233"/>
                  </a:lnTo>
                  <a:lnTo>
                    <a:pt x="2737412" y="1307939"/>
                  </a:lnTo>
                  <a:lnTo>
                    <a:pt x="2963119" y="1533645"/>
                  </a:lnTo>
                  <a:lnTo>
                    <a:pt x="3426106" y="1741990"/>
                  </a:lnTo>
                  <a:lnTo>
                    <a:pt x="3640238" y="1973483"/>
                  </a:lnTo>
                  <a:lnTo>
                    <a:pt x="4109012" y="2170253"/>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31" name="Table 30"/>
          <p:cNvGraphicFramePr>
            <a:graphicFrameLocks noGrp="1"/>
          </p:cNvGraphicFramePr>
          <p:nvPr>
            <p:extLst>
              <p:ext uri="{D42A27DB-BD31-4B8C-83A1-F6EECF244321}">
                <p14:modId xmlns:p14="http://schemas.microsoft.com/office/powerpoint/2010/main" val="3459584946"/>
              </p:ext>
            </p:extLst>
          </p:nvPr>
        </p:nvGraphicFramePr>
        <p:xfrm>
          <a:off x="608972" y="487768"/>
          <a:ext cx="3339465" cy="245364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504251">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Happiness: all Buyers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36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78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r h="184150">
                <a:tc>
                  <a:txBody>
                    <a:bodyPr/>
                    <a:lstStyle/>
                    <a:p>
                      <a:pPr algn="ctr" fontAlgn="b"/>
                      <a:r>
                        <a:rPr lang="en-US" sz="1300" u="none" strike="noStrike">
                          <a:effectLst/>
                        </a:rPr>
                        <a:t>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237643"/>
                  </a:ext>
                </a:extLst>
              </a:tr>
            </a:tbl>
          </a:graphicData>
        </a:graphic>
      </p:graphicFrame>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6330033" y="4527129"/>
            <a:ext cx="5138991" cy="2031325"/>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rgbClr val="C00000"/>
                </a:solidFill>
              </a:rPr>
              <a:t>Note that the </a:t>
            </a:r>
            <a:r>
              <a:rPr lang="en-US" b="1" i="1" dirty="0" smtClean="0">
                <a:solidFill>
                  <a:srgbClr val="C00000"/>
                </a:solidFill>
              </a:rPr>
              <a:t>height</a:t>
            </a:r>
            <a:r>
              <a:rPr lang="en-US" b="1" dirty="0" smtClean="0">
                <a:solidFill>
                  <a:srgbClr val="C00000"/>
                </a:solidFill>
              </a:rPr>
              <a:t> of each of the dots on the demand curve represents:</a:t>
            </a:r>
          </a:p>
          <a:p>
            <a:pPr marL="742950" lvl="1" indent="-285750">
              <a:buFont typeface="Arial" panose="020B0604020202020204" pitchFamily="34" charset="0"/>
              <a:buChar char="•"/>
            </a:pPr>
            <a:r>
              <a:rPr lang="en-US" b="1" dirty="0" smtClean="0">
                <a:solidFill>
                  <a:srgbClr val="C00000"/>
                </a:solidFill>
              </a:rPr>
              <a:t>the </a:t>
            </a:r>
            <a:r>
              <a:rPr lang="en-US" b="1" i="1" dirty="0" smtClean="0">
                <a:solidFill>
                  <a:srgbClr val="C00000"/>
                </a:solidFill>
              </a:rPr>
              <a:t>price</a:t>
            </a:r>
            <a:r>
              <a:rPr lang="en-US" b="1" dirty="0" smtClean="0">
                <a:solidFill>
                  <a:srgbClr val="C00000"/>
                </a:solidFill>
              </a:rPr>
              <a:t> at which the corresponding quantity would be bought, and </a:t>
            </a:r>
          </a:p>
          <a:p>
            <a:pPr marL="742950" lvl="1" indent="-285750">
              <a:buFont typeface="Arial" panose="020B0604020202020204" pitchFamily="34" charset="0"/>
              <a:buChar char="•"/>
            </a:pPr>
            <a:r>
              <a:rPr lang="en-US" b="1" dirty="0" smtClean="0">
                <a:solidFill>
                  <a:srgbClr val="C00000"/>
                </a:solidFill>
              </a:rPr>
              <a:t>the </a:t>
            </a:r>
            <a:r>
              <a:rPr lang="en-US" b="1" i="1" dirty="0" smtClean="0">
                <a:solidFill>
                  <a:srgbClr val="C00000"/>
                </a:solidFill>
              </a:rPr>
              <a:t>happiness</a:t>
            </a:r>
            <a:r>
              <a:rPr lang="en-US" b="1" dirty="0" smtClean="0">
                <a:solidFill>
                  <a:srgbClr val="C00000"/>
                </a:solidFill>
              </a:rPr>
              <a:t> (measured by willingness to pay) of the buyer of the corresponding unit of the commodity.</a:t>
            </a:r>
            <a:endParaRPr lang="en-US" b="1" dirty="0">
              <a:solidFill>
                <a:srgbClr val="C00000"/>
              </a:solidFill>
            </a:endParaRPr>
          </a:p>
        </p:txBody>
      </p:sp>
      <p:graphicFrame>
        <p:nvGraphicFramePr>
          <p:cNvPr id="32" name="Table 31"/>
          <p:cNvGraphicFramePr>
            <a:graphicFrameLocks noGrp="1"/>
          </p:cNvGraphicFramePr>
          <p:nvPr>
            <p:extLst>
              <p:ext uri="{D42A27DB-BD31-4B8C-83A1-F6EECF244321}">
                <p14:modId xmlns:p14="http://schemas.microsoft.com/office/powerpoint/2010/main" val="1110459187"/>
              </p:ext>
            </p:extLst>
          </p:nvPr>
        </p:nvGraphicFramePr>
        <p:xfrm>
          <a:off x="9669332" y="91505"/>
          <a:ext cx="2457260" cy="4293870"/>
        </p:xfrm>
        <a:graphic>
          <a:graphicData uri="http://schemas.openxmlformats.org/drawingml/2006/table">
            <a:tbl>
              <a:tblPr>
                <a:tableStyleId>{5C22544A-7EE6-4342-B048-85BDC9FD1C3A}</a:tableStyleId>
              </a:tblPr>
              <a:tblGrid>
                <a:gridCol w="577660">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Happiness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10</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8</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2</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6</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100" name="TextBox 99"/>
          <p:cNvSpPr txBox="1"/>
          <p:nvPr/>
        </p:nvSpPr>
        <p:spPr>
          <a:xfrm>
            <a:off x="612470" y="128066"/>
            <a:ext cx="1839195" cy="338554"/>
          </a:xfrm>
          <a:prstGeom prst="rect">
            <a:avLst/>
          </a:prstGeom>
          <a:noFill/>
        </p:spPr>
        <p:txBody>
          <a:bodyPr wrap="square" rtlCol="0">
            <a:spAutoFit/>
          </a:bodyPr>
          <a:lstStyle/>
          <a:p>
            <a:r>
              <a:rPr lang="en-US" sz="1600" dirty="0" smtClean="0"/>
              <a:t>Demand Schedule</a:t>
            </a:r>
            <a:endParaRPr lang="en-US" sz="1600" dirty="0"/>
          </a:p>
        </p:txBody>
      </p:sp>
    </p:spTree>
    <p:extLst>
      <p:ext uri="{BB962C8B-B14F-4D97-AF65-F5344CB8AC3E}">
        <p14:creationId xmlns:p14="http://schemas.microsoft.com/office/powerpoint/2010/main" val="374235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40"/>
          <p:cNvSpPr/>
          <p:nvPr/>
        </p:nvSpPr>
        <p:spPr>
          <a:xfrm>
            <a:off x="2216291" y="5060139"/>
            <a:ext cx="457200" cy="1097280"/>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1984252" y="4843032"/>
            <a:ext cx="228600" cy="132588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1524782" y="4624666"/>
            <a:ext cx="457200" cy="153619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846194" y="3976652"/>
            <a:ext cx="4109012" cy="2170253"/>
          </a:xfrm>
          <a:custGeom>
            <a:avLst/>
            <a:gdLst>
              <a:gd name="connsiteX0" fmla="*/ 0 w 4109012"/>
              <a:gd name="connsiteY0" fmla="*/ 0 h 2170253"/>
              <a:gd name="connsiteX1" fmla="*/ 451412 w 4109012"/>
              <a:gd name="connsiteY1" fmla="*/ 214131 h 2170253"/>
              <a:gd name="connsiteX2" fmla="*/ 682906 w 4109012"/>
              <a:gd name="connsiteY2" fmla="*/ 428263 h 2170253"/>
              <a:gd name="connsiteX3" fmla="*/ 1140106 w 4109012"/>
              <a:gd name="connsiteY3" fmla="*/ 642395 h 2170253"/>
              <a:gd name="connsiteX4" fmla="*/ 1371600 w 4109012"/>
              <a:gd name="connsiteY4" fmla="*/ 862314 h 2170253"/>
              <a:gd name="connsiteX5" fmla="*/ 1823012 w 4109012"/>
              <a:gd name="connsiteY5" fmla="*/ 1082233 h 2170253"/>
              <a:gd name="connsiteX6" fmla="*/ 2737412 w 4109012"/>
              <a:gd name="connsiteY6" fmla="*/ 1307939 h 2170253"/>
              <a:gd name="connsiteX7" fmla="*/ 2963119 w 4109012"/>
              <a:gd name="connsiteY7" fmla="*/ 1533645 h 2170253"/>
              <a:gd name="connsiteX8" fmla="*/ 3426106 w 4109012"/>
              <a:gd name="connsiteY8" fmla="*/ 1741990 h 2170253"/>
              <a:gd name="connsiteX9" fmla="*/ 3640238 w 4109012"/>
              <a:gd name="connsiteY9" fmla="*/ 1973483 h 2170253"/>
              <a:gd name="connsiteX10" fmla="*/ 4109012 w 4109012"/>
              <a:gd name="connsiteY10" fmla="*/ 2170253 h 2170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9012" h="2170253">
                <a:moveTo>
                  <a:pt x="0" y="0"/>
                </a:moveTo>
                <a:lnTo>
                  <a:pt x="451412" y="214131"/>
                </a:lnTo>
                <a:lnTo>
                  <a:pt x="682906" y="428263"/>
                </a:lnTo>
                <a:lnTo>
                  <a:pt x="1140106" y="642395"/>
                </a:lnTo>
                <a:lnTo>
                  <a:pt x="1371600" y="862314"/>
                </a:lnTo>
                <a:lnTo>
                  <a:pt x="1823012" y="1082233"/>
                </a:lnTo>
                <a:lnTo>
                  <a:pt x="2737412" y="1307939"/>
                </a:lnTo>
                <a:lnTo>
                  <a:pt x="2963119" y="1533645"/>
                </a:lnTo>
                <a:lnTo>
                  <a:pt x="3426106" y="1741990"/>
                </a:lnTo>
                <a:lnTo>
                  <a:pt x="3640238" y="1973483"/>
                </a:lnTo>
                <a:lnTo>
                  <a:pt x="4109012" y="2170253"/>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1299593" y="4408580"/>
            <a:ext cx="228600" cy="1755648"/>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4271392" y="5946891"/>
            <a:ext cx="228600" cy="22860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3816895" y="5730265"/>
            <a:ext cx="448056" cy="43891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587381" y="5504016"/>
            <a:ext cx="228600" cy="658368"/>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2675749" y="5288846"/>
            <a:ext cx="914400" cy="877824"/>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844668" y="4192050"/>
            <a:ext cx="454925" cy="1969827"/>
          </a:xfrm>
          <a:custGeom>
            <a:avLst/>
            <a:gdLst>
              <a:gd name="connsiteX0" fmla="*/ 0 w 454925"/>
              <a:gd name="connsiteY0" fmla="*/ 0 h 1969827"/>
              <a:gd name="connsiteX1" fmla="*/ 454925 w 454925"/>
              <a:gd name="connsiteY1" fmla="*/ 0 h 1969827"/>
              <a:gd name="connsiteX2" fmla="*/ 454925 w 454925"/>
              <a:gd name="connsiteY2" fmla="*/ 1969827 h 1969827"/>
              <a:gd name="connsiteX3" fmla="*/ 0 w 454925"/>
              <a:gd name="connsiteY3" fmla="*/ 1969827 h 1969827"/>
              <a:gd name="connsiteX4" fmla="*/ 0 w 454925"/>
              <a:gd name="connsiteY4" fmla="*/ 0 h 1969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925" h="1969827">
                <a:moveTo>
                  <a:pt x="0" y="0"/>
                </a:moveTo>
                <a:lnTo>
                  <a:pt x="454925" y="0"/>
                </a:lnTo>
                <a:lnTo>
                  <a:pt x="454925" y="1969827"/>
                </a:lnTo>
                <a:lnTo>
                  <a:pt x="0" y="1969827"/>
                </a:lnTo>
                <a:lnTo>
                  <a:pt x="0" y="0"/>
                </a:lnTo>
                <a:close/>
              </a:path>
            </a:pathLst>
          </a:cu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612656" y="3969137"/>
            <a:ext cx="232012" cy="2197289"/>
          </a:xfrm>
          <a:custGeom>
            <a:avLst/>
            <a:gdLst>
              <a:gd name="connsiteX0" fmla="*/ 0 w 232012"/>
              <a:gd name="connsiteY0" fmla="*/ 4549 h 2197289"/>
              <a:gd name="connsiteX1" fmla="*/ 227462 w 232012"/>
              <a:gd name="connsiteY1" fmla="*/ 0 h 2197289"/>
              <a:gd name="connsiteX2" fmla="*/ 232012 w 232012"/>
              <a:gd name="connsiteY2" fmla="*/ 2197289 h 2197289"/>
              <a:gd name="connsiteX3" fmla="*/ 4549 w 232012"/>
              <a:gd name="connsiteY3" fmla="*/ 2192740 h 2197289"/>
              <a:gd name="connsiteX4" fmla="*/ 0 w 232012"/>
              <a:gd name="connsiteY4" fmla="*/ 4549 h 2197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012" h="2197289">
                <a:moveTo>
                  <a:pt x="0" y="4549"/>
                </a:moveTo>
                <a:lnTo>
                  <a:pt x="227462" y="0"/>
                </a:lnTo>
                <a:cubicBezTo>
                  <a:pt x="228979" y="732430"/>
                  <a:pt x="230495" y="1464859"/>
                  <a:pt x="232012" y="2197289"/>
                </a:cubicBezTo>
                <a:lnTo>
                  <a:pt x="4549" y="2192740"/>
                </a:lnTo>
                <a:cubicBezTo>
                  <a:pt x="3033" y="1463343"/>
                  <a:pt x="1516" y="733946"/>
                  <a:pt x="0" y="4549"/>
                </a:cubicBezTo>
                <a:close/>
              </a:path>
            </a:pathLst>
          </a:cu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utoShape 60"/>
          <p:cNvSpPr>
            <a:spLocks noChangeShapeType="1"/>
          </p:cNvSpPr>
          <p:nvPr/>
        </p:nvSpPr>
        <p:spPr bwMode="auto">
          <a:xfrm flipV="1">
            <a:off x="615033" y="3462884"/>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1"/>
          <p:cNvSpPr>
            <a:spLocks noChangeShapeType="1"/>
          </p:cNvSpPr>
          <p:nvPr/>
        </p:nvSpPr>
        <p:spPr bwMode="auto">
          <a:xfrm>
            <a:off x="618208" y="57298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615033" y="59489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613446" y="551075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613446" y="52885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613446" y="5064672"/>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613446" y="4842422"/>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610271" y="46249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610271" y="44122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618208" y="418995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618208" y="3969297"/>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618208" y="37486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8436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0722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3008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15294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17580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19866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2152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24438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26724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1296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33582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35868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3815433" y="35232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29010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157833" y="3372397"/>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5605633" y="6133059"/>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172120" y="538217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b="1" dirty="0">
                <a:solidFill>
                  <a:srgbClr val="FF0000"/>
                </a:solidFill>
                <a:latin typeface="Calibri" pitchFamily="34" charset="0"/>
                <a:ea typeface="Calibri" pitchFamily="34" charset="0"/>
                <a:cs typeface="Times New Roman" pitchFamily="18" charset="0"/>
              </a:rPr>
              <a:t>3.00</a:t>
            </a:r>
          </a:p>
        </p:txBody>
      </p:sp>
      <p:sp>
        <p:nvSpPr>
          <p:cNvPr id="46" name="Text Box 31"/>
          <p:cNvSpPr txBox="1">
            <a:spLocks noChangeArrowheads="1"/>
          </p:cNvSpPr>
          <p:nvPr/>
        </p:nvSpPr>
        <p:spPr bwMode="auto">
          <a:xfrm>
            <a:off x="172120" y="5809209"/>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180058" y="560442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180058" y="603145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172120" y="4497934"/>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172120" y="492497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180058" y="4705897"/>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180058" y="514722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116558" y="3605759"/>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172120" y="4064547"/>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116558" y="3851822"/>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180058" y="427885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dirty="0">
                <a:latin typeface="Calibri" pitchFamily="34" charset="0"/>
                <a:ea typeface="Calibri" pitchFamily="34" charset="0"/>
                <a:cs typeface="Times New Roman" pitchFamily="18" charset="0"/>
              </a:rPr>
              <a:t>8.00</a:t>
            </a:r>
            <a:endParaRPr lang="en-US" dirty="0">
              <a:latin typeface="Arial" pitchFamily="34" charset="0"/>
              <a:cs typeface="Arial" pitchFamily="34" charset="0"/>
            </a:endParaRPr>
          </a:p>
        </p:txBody>
      </p:sp>
      <p:sp>
        <p:nvSpPr>
          <p:cNvPr id="57" name="Text Box 20"/>
          <p:cNvSpPr txBox="1">
            <a:spLocks noChangeArrowheads="1"/>
          </p:cNvSpPr>
          <p:nvPr/>
        </p:nvSpPr>
        <p:spPr bwMode="auto">
          <a:xfrm>
            <a:off x="484858" y="6153697"/>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903958" y="615369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1369096" y="615369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1826296" y="615369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2291433" y="615369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2710533" y="61536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3182021" y="61536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830452" y="3957223"/>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1962821" y="459635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2648620" y="504514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3356010" y="5265658"/>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3901082" y="57298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3897907" y="59489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3896320" y="551075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3896320" y="52885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3896320" y="506467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3896320" y="484242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3893145" y="46249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3893145" y="44122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3901082" y="418995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3901082" y="396929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3901082" y="37486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40376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42662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44948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47234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49520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51806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54092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3632108" y="616004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smtClean="0">
                <a:solidFill>
                  <a:srgbClr val="FF0000"/>
                </a:solidFill>
                <a:latin typeface="Calibri" pitchFamily="34" charset="0"/>
                <a:ea typeface="Calibri" pitchFamily="34" charset="0"/>
                <a:cs typeface="Times New Roman" pitchFamily="18" charset="0"/>
              </a:rPr>
              <a:t>14</a:t>
            </a:r>
            <a:endParaRPr lang="en-US" b="1" dirty="0">
              <a:solidFill>
                <a:srgbClr val="FF0000"/>
              </a:solidFill>
              <a:latin typeface="Arial" pitchFamily="34" charset="0"/>
              <a:cs typeface="Arial" pitchFamily="34" charset="0"/>
            </a:endParaRPr>
          </a:p>
        </p:txBody>
      </p:sp>
      <p:sp>
        <p:nvSpPr>
          <p:cNvPr id="104" name="Text Box 14"/>
          <p:cNvSpPr txBox="1">
            <a:spLocks noChangeArrowheads="1"/>
          </p:cNvSpPr>
          <p:nvPr/>
        </p:nvSpPr>
        <p:spPr bwMode="auto">
          <a:xfrm>
            <a:off x="4071021" y="61663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4547271" y="6166396"/>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4985421" y="61663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1279164" y="4162492"/>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3786301" y="5471330"/>
            <a:ext cx="64008" cy="64008"/>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2189645" y="4825404"/>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4247056" y="569505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1503845" y="438503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4931086" y="613984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4473875" y="593029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6330033" y="4527129"/>
            <a:ext cx="5138991" cy="2031325"/>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rgbClr val="C00000"/>
                </a:solidFill>
              </a:rPr>
              <a:t>For example, when the quantity demanded is 14, the </a:t>
            </a:r>
            <a:r>
              <a:rPr lang="en-US" b="1" i="1" dirty="0" smtClean="0">
                <a:solidFill>
                  <a:srgbClr val="C00000"/>
                </a:solidFill>
              </a:rPr>
              <a:t>height</a:t>
            </a:r>
            <a:r>
              <a:rPr lang="en-US" b="1" dirty="0" smtClean="0">
                <a:solidFill>
                  <a:srgbClr val="C00000"/>
                </a:solidFill>
              </a:rPr>
              <a:t> of the demand curve </a:t>
            </a:r>
            <a:r>
              <a:rPr lang="en-US" b="1" dirty="0">
                <a:solidFill>
                  <a:srgbClr val="C00000"/>
                </a:solidFill>
              </a:rPr>
              <a:t>($3.00) represents</a:t>
            </a:r>
            <a:r>
              <a:rPr lang="en-US" b="1" dirty="0" smtClean="0">
                <a:solidFill>
                  <a:srgbClr val="C00000"/>
                </a:solidFill>
              </a:rPr>
              <a:t>:</a:t>
            </a:r>
          </a:p>
          <a:p>
            <a:pPr marL="742950" lvl="1" indent="-285750">
              <a:buFont typeface="Arial" panose="020B0604020202020204" pitchFamily="34" charset="0"/>
              <a:buChar char="•"/>
            </a:pPr>
            <a:r>
              <a:rPr lang="en-US" b="1" dirty="0" smtClean="0">
                <a:solidFill>
                  <a:srgbClr val="C00000"/>
                </a:solidFill>
              </a:rPr>
              <a:t>the </a:t>
            </a:r>
            <a:r>
              <a:rPr lang="en-US" b="1" i="1" dirty="0" smtClean="0">
                <a:solidFill>
                  <a:srgbClr val="C00000"/>
                </a:solidFill>
              </a:rPr>
              <a:t>price</a:t>
            </a:r>
            <a:r>
              <a:rPr lang="en-US" b="1" dirty="0" smtClean="0">
                <a:solidFill>
                  <a:srgbClr val="C00000"/>
                </a:solidFill>
              </a:rPr>
              <a:t> at which the quantity demanded is 14 donuts, and </a:t>
            </a:r>
          </a:p>
          <a:p>
            <a:pPr marL="742950" lvl="1" indent="-285750">
              <a:buFont typeface="Arial" panose="020B0604020202020204" pitchFamily="34" charset="0"/>
              <a:buChar char="•"/>
            </a:pPr>
            <a:r>
              <a:rPr lang="en-US" b="1" dirty="0" smtClean="0">
                <a:solidFill>
                  <a:srgbClr val="C00000"/>
                </a:solidFill>
              </a:rPr>
              <a:t>the </a:t>
            </a:r>
            <a:r>
              <a:rPr lang="en-US" b="1" i="1" dirty="0" smtClean="0">
                <a:solidFill>
                  <a:srgbClr val="C00000"/>
                </a:solidFill>
              </a:rPr>
              <a:t>happiness</a:t>
            </a:r>
            <a:r>
              <a:rPr lang="en-US" b="1" dirty="0" smtClean="0">
                <a:solidFill>
                  <a:srgbClr val="C00000"/>
                </a:solidFill>
              </a:rPr>
              <a:t> (or willingness to pay) of the buyer of the 14</a:t>
            </a:r>
            <a:r>
              <a:rPr lang="en-US" b="1" baseline="30000" dirty="0" smtClean="0">
                <a:solidFill>
                  <a:srgbClr val="C00000"/>
                </a:solidFill>
              </a:rPr>
              <a:t>th</a:t>
            </a:r>
            <a:r>
              <a:rPr lang="en-US" b="1" dirty="0" smtClean="0">
                <a:solidFill>
                  <a:srgbClr val="C00000"/>
                </a:solidFill>
              </a:rPr>
              <a:t> donut (Alex).</a:t>
            </a:r>
            <a:endParaRPr lang="en-US" b="1" dirty="0">
              <a:solidFill>
                <a:srgbClr val="C00000"/>
              </a:solidFill>
            </a:endParaRPr>
          </a:p>
        </p:txBody>
      </p:sp>
      <p:graphicFrame>
        <p:nvGraphicFramePr>
          <p:cNvPr id="32" name="Table 31"/>
          <p:cNvGraphicFramePr>
            <a:graphicFrameLocks noGrp="1"/>
          </p:cNvGraphicFramePr>
          <p:nvPr>
            <p:extLst>
              <p:ext uri="{D42A27DB-BD31-4B8C-83A1-F6EECF244321}">
                <p14:modId xmlns:p14="http://schemas.microsoft.com/office/powerpoint/2010/main" val="3815923958"/>
              </p:ext>
            </p:extLst>
          </p:nvPr>
        </p:nvGraphicFramePr>
        <p:xfrm>
          <a:off x="9669332" y="91505"/>
          <a:ext cx="2457260" cy="4293870"/>
        </p:xfrm>
        <a:graphic>
          <a:graphicData uri="http://schemas.openxmlformats.org/drawingml/2006/table">
            <a:tbl>
              <a:tblPr>
                <a:tableStyleId>{5C22544A-7EE6-4342-B048-85BDC9FD1C3A}</a:tableStyleId>
              </a:tblPr>
              <a:tblGrid>
                <a:gridCol w="577660">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Happiness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10</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300" b="0" u="none" strike="noStrike" dirty="0">
                          <a:solidFill>
                            <a:srgbClr val="FF0000"/>
                          </a:solidFill>
                          <a:effectLst/>
                        </a:rPr>
                        <a:t>Alex</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solidFill>
                            <a:srgbClr val="FF0000"/>
                          </a:solidFill>
                          <a:effectLst/>
                        </a:rPr>
                        <a:t>1</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solidFill>
                            <a:srgbClr val="FF0000"/>
                          </a:solidFill>
                          <a:effectLst/>
                        </a:rPr>
                        <a:t>8</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solidFill>
                            <a:srgbClr val="FF0000"/>
                          </a:solidFill>
                          <a:effectLst/>
                        </a:rPr>
                        <a:t>4</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2</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6</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300" b="1" u="none" strike="noStrike" dirty="0">
                          <a:solidFill>
                            <a:srgbClr val="FF0000"/>
                          </a:solidFill>
                          <a:effectLst/>
                        </a:rPr>
                        <a:t>Alex</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FF0000"/>
                          </a:solidFill>
                          <a:effectLst/>
                        </a:rPr>
                        <a:t>13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100" name="TextBox 99"/>
          <p:cNvSpPr txBox="1"/>
          <p:nvPr/>
        </p:nvSpPr>
        <p:spPr>
          <a:xfrm>
            <a:off x="612470" y="128066"/>
            <a:ext cx="1839195" cy="338554"/>
          </a:xfrm>
          <a:prstGeom prst="rect">
            <a:avLst/>
          </a:prstGeom>
          <a:noFill/>
        </p:spPr>
        <p:txBody>
          <a:bodyPr wrap="square" rtlCol="0">
            <a:spAutoFit/>
          </a:bodyPr>
          <a:lstStyle/>
          <a:p>
            <a:r>
              <a:rPr lang="en-US" sz="1600" dirty="0" smtClean="0"/>
              <a:t>Demand Schedule</a:t>
            </a:r>
            <a:endParaRPr lang="en-US" sz="1600" dirty="0"/>
          </a:p>
        </p:txBody>
      </p:sp>
      <p:sp>
        <p:nvSpPr>
          <p:cNvPr id="41" name="AutoShape 59"/>
          <p:cNvSpPr>
            <a:spLocks noChangeShapeType="1"/>
          </p:cNvSpPr>
          <p:nvPr/>
        </p:nvSpPr>
        <p:spPr bwMode="auto">
          <a:xfrm>
            <a:off x="615033" y="6171159"/>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101" name="Table 100"/>
          <p:cNvGraphicFramePr>
            <a:graphicFrameLocks noGrp="1"/>
          </p:cNvGraphicFramePr>
          <p:nvPr>
            <p:extLst>
              <p:ext uri="{D42A27DB-BD31-4B8C-83A1-F6EECF244321}">
                <p14:modId xmlns:p14="http://schemas.microsoft.com/office/powerpoint/2010/main" val="3523288914"/>
              </p:ext>
            </p:extLst>
          </p:nvPr>
        </p:nvGraphicFramePr>
        <p:xfrm>
          <a:off x="608972" y="487768"/>
          <a:ext cx="3339465" cy="245364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504251">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Happiness: all Buyers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36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78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1" u="none" strike="noStrike">
                          <a:solidFill>
                            <a:srgbClr val="FF0000"/>
                          </a:solidFill>
                          <a:effectLst/>
                        </a:rPr>
                        <a:t>3</a:t>
                      </a:r>
                      <a:endParaRPr lang="en-US" sz="1300" b="1" i="0" u="none" strike="noStrike">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a:solidFill>
                            <a:srgbClr val="FF0000"/>
                          </a:solidFill>
                          <a:effectLst/>
                        </a:rPr>
                        <a:t>14</a:t>
                      </a:r>
                      <a:endParaRPr lang="en-US" sz="1300" b="1" i="0" u="none" strike="noStrike">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FF0000"/>
                          </a:solidFill>
                          <a:effectLst/>
                        </a:rPr>
                        <a:t>84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r h="184150">
                <a:tc>
                  <a:txBody>
                    <a:bodyPr/>
                    <a:lstStyle/>
                    <a:p>
                      <a:pPr algn="ctr" fontAlgn="b"/>
                      <a:r>
                        <a:rPr lang="en-US" sz="1300" u="none" strike="noStrike">
                          <a:effectLst/>
                        </a:rPr>
                        <a:t>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237643"/>
                  </a:ext>
                </a:extLst>
              </a:tr>
            </a:tbl>
          </a:graphicData>
        </a:graphic>
      </p:graphicFrame>
    </p:spTree>
    <p:extLst>
      <p:ext uri="{BB962C8B-B14F-4D97-AF65-F5344CB8AC3E}">
        <p14:creationId xmlns:p14="http://schemas.microsoft.com/office/powerpoint/2010/main" val="271733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116558" y="3372397"/>
            <a:ext cx="6208213" cy="3120050"/>
            <a:chOff x="2297144" y="1982687"/>
            <a:chExt cx="6208213" cy="3120050"/>
          </a:xfrm>
        </p:grpSpPr>
        <p:sp>
          <p:nvSpPr>
            <p:cNvPr id="145" name="Rectangle 144"/>
            <p:cNvSpPr/>
            <p:nvPr/>
          </p:nvSpPr>
          <p:spPr>
            <a:xfrm>
              <a:off x="6451978" y="4557181"/>
              <a:ext cx="228600" cy="22860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5997481" y="4340555"/>
              <a:ext cx="448056" cy="43891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5767967" y="4114306"/>
              <a:ext cx="228600" cy="658368"/>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856335" y="3899136"/>
              <a:ext cx="914400" cy="877824"/>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394582" y="3673952"/>
              <a:ext cx="457200" cy="1097280"/>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4164838" y="3453322"/>
              <a:ext cx="228600" cy="132588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705368" y="3234956"/>
              <a:ext cx="457200" cy="153619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3480179" y="3018870"/>
              <a:ext cx="228600" cy="1755648"/>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3025254" y="2802340"/>
              <a:ext cx="454925" cy="1969827"/>
            </a:xfrm>
            <a:custGeom>
              <a:avLst/>
              <a:gdLst>
                <a:gd name="connsiteX0" fmla="*/ 0 w 454925"/>
                <a:gd name="connsiteY0" fmla="*/ 0 h 1969827"/>
                <a:gd name="connsiteX1" fmla="*/ 454925 w 454925"/>
                <a:gd name="connsiteY1" fmla="*/ 0 h 1969827"/>
                <a:gd name="connsiteX2" fmla="*/ 454925 w 454925"/>
                <a:gd name="connsiteY2" fmla="*/ 1969827 h 1969827"/>
                <a:gd name="connsiteX3" fmla="*/ 0 w 454925"/>
                <a:gd name="connsiteY3" fmla="*/ 1969827 h 1969827"/>
                <a:gd name="connsiteX4" fmla="*/ 0 w 454925"/>
                <a:gd name="connsiteY4" fmla="*/ 0 h 1969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925" h="1969827">
                  <a:moveTo>
                    <a:pt x="0" y="0"/>
                  </a:moveTo>
                  <a:lnTo>
                    <a:pt x="454925" y="0"/>
                  </a:lnTo>
                  <a:lnTo>
                    <a:pt x="454925" y="1969827"/>
                  </a:lnTo>
                  <a:lnTo>
                    <a:pt x="0" y="1969827"/>
                  </a:lnTo>
                  <a:lnTo>
                    <a:pt x="0" y="0"/>
                  </a:lnTo>
                  <a:close/>
                </a:path>
              </a:pathLst>
            </a:cu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2793242" y="2579427"/>
              <a:ext cx="232012" cy="2197289"/>
            </a:xfrm>
            <a:custGeom>
              <a:avLst/>
              <a:gdLst>
                <a:gd name="connsiteX0" fmla="*/ 0 w 232012"/>
                <a:gd name="connsiteY0" fmla="*/ 4549 h 2197289"/>
                <a:gd name="connsiteX1" fmla="*/ 227462 w 232012"/>
                <a:gd name="connsiteY1" fmla="*/ 0 h 2197289"/>
                <a:gd name="connsiteX2" fmla="*/ 232012 w 232012"/>
                <a:gd name="connsiteY2" fmla="*/ 2197289 h 2197289"/>
                <a:gd name="connsiteX3" fmla="*/ 4549 w 232012"/>
                <a:gd name="connsiteY3" fmla="*/ 2192740 h 2197289"/>
                <a:gd name="connsiteX4" fmla="*/ 0 w 232012"/>
                <a:gd name="connsiteY4" fmla="*/ 4549 h 2197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012" h="2197289">
                  <a:moveTo>
                    <a:pt x="0" y="4549"/>
                  </a:moveTo>
                  <a:lnTo>
                    <a:pt x="227462" y="0"/>
                  </a:lnTo>
                  <a:cubicBezTo>
                    <a:pt x="228979" y="732430"/>
                    <a:pt x="230495" y="1464859"/>
                    <a:pt x="232012" y="2197289"/>
                  </a:cubicBezTo>
                  <a:lnTo>
                    <a:pt x="4549" y="2192740"/>
                  </a:lnTo>
                  <a:cubicBezTo>
                    <a:pt x="3033" y="1463343"/>
                    <a:pt x="1516" y="733946"/>
                    <a:pt x="0" y="4549"/>
                  </a:cubicBezTo>
                  <a:close/>
                </a:path>
              </a:pathLst>
            </a:cu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utoShape 60"/>
            <p:cNvSpPr>
              <a:spLocks noChangeShapeType="1"/>
            </p:cNvSpPr>
            <p:nvPr/>
          </p:nvSpPr>
          <p:spPr bwMode="auto">
            <a:xfrm flipV="1">
              <a:off x="2795619" y="2073174"/>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2790857" y="2133499"/>
              <a:ext cx="3436937" cy="2655888"/>
              <a:chOff x="1266857" y="815975"/>
              <a:chExt cx="3436937" cy="2655888"/>
            </a:xfrm>
          </p:grpSpPr>
          <p:sp>
            <p:nvSpPr>
              <p:cNvPr id="4"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1" name="AutoShape 59"/>
            <p:cNvSpPr>
              <a:spLocks noChangeShapeType="1"/>
            </p:cNvSpPr>
            <p:nvPr/>
          </p:nvSpPr>
          <p:spPr bwMode="auto">
            <a:xfrm>
              <a:off x="2795619" y="4781449"/>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2338419" y="1982687"/>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7786219" y="4743349"/>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2352706" y="399246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46" name="Text Box 31"/>
            <p:cNvSpPr txBox="1">
              <a:spLocks noChangeArrowheads="1"/>
            </p:cNvSpPr>
            <p:nvPr/>
          </p:nvSpPr>
          <p:spPr bwMode="auto">
            <a:xfrm>
              <a:off x="2352706" y="4419499"/>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2360644" y="421471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2360644" y="464174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2352706" y="3108224"/>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2352706" y="353526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2360644" y="3316187"/>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2360644" y="375751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2297144" y="2216049"/>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2352706" y="2674837"/>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2297144" y="2462112"/>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2360644" y="288914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57" name="Text Box 20"/>
            <p:cNvSpPr txBox="1">
              <a:spLocks noChangeArrowheads="1"/>
            </p:cNvSpPr>
            <p:nvPr/>
          </p:nvSpPr>
          <p:spPr bwMode="auto">
            <a:xfrm>
              <a:off x="2665444" y="4763987"/>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3084544" y="476398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3549682" y="476398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4006882" y="476398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4472019" y="476398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4891119" y="47639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5362607" y="47639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3011038" y="2567513"/>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4143407" y="320664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4829206" y="365543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5749236" y="3875948"/>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6039140" y="434012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6035965" y="455919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6034378" y="412104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6034378" y="389879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6034378" y="367496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6034378" y="345271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6031203" y="323522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6031203" y="302249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6039140" y="280024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6039140" y="257958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6039140" y="235892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62182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6446869" y="214619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66754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6904069" y="214619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71326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7361269" y="214619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75898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5812694" y="477033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04" name="Text Box 14"/>
            <p:cNvSpPr txBox="1">
              <a:spLocks noChangeArrowheads="1"/>
            </p:cNvSpPr>
            <p:nvPr/>
          </p:nvSpPr>
          <p:spPr bwMode="auto">
            <a:xfrm>
              <a:off x="6251607" y="47766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6727857" y="4776686"/>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7166007" y="47766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3459750" y="2772782"/>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3686207" y="299709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4370231" y="3435694"/>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6427642" y="430534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5975753" y="4101111"/>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7111672" y="475013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6654461" y="454058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96"/>
            <p:cNvSpPr/>
            <p:nvPr/>
          </p:nvSpPr>
          <p:spPr>
            <a:xfrm>
              <a:off x="3026780" y="2586942"/>
              <a:ext cx="4109012" cy="2170253"/>
            </a:xfrm>
            <a:custGeom>
              <a:avLst/>
              <a:gdLst>
                <a:gd name="connsiteX0" fmla="*/ 0 w 4109012"/>
                <a:gd name="connsiteY0" fmla="*/ 0 h 2170253"/>
                <a:gd name="connsiteX1" fmla="*/ 451412 w 4109012"/>
                <a:gd name="connsiteY1" fmla="*/ 214131 h 2170253"/>
                <a:gd name="connsiteX2" fmla="*/ 682906 w 4109012"/>
                <a:gd name="connsiteY2" fmla="*/ 428263 h 2170253"/>
                <a:gd name="connsiteX3" fmla="*/ 1140106 w 4109012"/>
                <a:gd name="connsiteY3" fmla="*/ 642395 h 2170253"/>
                <a:gd name="connsiteX4" fmla="*/ 1371600 w 4109012"/>
                <a:gd name="connsiteY4" fmla="*/ 862314 h 2170253"/>
                <a:gd name="connsiteX5" fmla="*/ 1823012 w 4109012"/>
                <a:gd name="connsiteY5" fmla="*/ 1082233 h 2170253"/>
                <a:gd name="connsiteX6" fmla="*/ 2737412 w 4109012"/>
                <a:gd name="connsiteY6" fmla="*/ 1307939 h 2170253"/>
                <a:gd name="connsiteX7" fmla="*/ 2963119 w 4109012"/>
                <a:gd name="connsiteY7" fmla="*/ 1533645 h 2170253"/>
                <a:gd name="connsiteX8" fmla="*/ 3426106 w 4109012"/>
                <a:gd name="connsiteY8" fmla="*/ 1741990 h 2170253"/>
                <a:gd name="connsiteX9" fmla="*/ 3640238 w 4109012"/>
                <a:gd name="connsiteY9" fmla="*/ 1973483 h 2170253"/>
                <a:gd name="connsiteX10" fmla="*/ 4109012 w 4109012"/>
                <a:gd name="connsiteY10" fmla="*/ 2170253 h 2170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9012" h="2170253">
                  <a:moveTo>
                    <a:pt x="0" y="0"/>
                  </a:moveTo>
                  <a:lnTo>
                    <a:pt x="451412" y="214131"/>
                  </a:lnTo>
                  <a:lnTo>
                    <a:pt x="682906" y="428263"/>
                  </a:lnTo>
                  <a:lnTo>
                    <a:pt x="1140106" y="642395"/>
                  </a:lnTo>
                  <a:lnTo>
                    <a:pt x="1371600" y="862314"/>
                  </a:lnTo>
                  <a:lnTo>
                    <a:pt x="1823012" y="1082233"/>
                  </a:lnTo>
                  <a:lnTo>
                    <a:pt x="2737412" y="1307939"/>
                  </a:lnTo>
                  <a:lnTo>
                    <a:pt x="2963119" y="1533645"/>
                  </a:lnTo>
                  <a:lnTo>
                    <a:pt x="3426106" y="1741990"/>
                  </a:lnTo>
                  <a:lnTo>
                    <a:pt x="3640238" y="1973483"/>
                  </a:lnTo>
                  <a:lnTo>
                    <a:pt x="4109012" y="2170253"/>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6330033" y="4527129"/>
            <a:ext cx="5138991" cy="2031325"/>
          </a:xfrm>
          <a:prstGeom prst="rect">
            <a:avLst/>
          </a:prstGeom>
          <a:noFill/>
        </p:spPr>
        <p:txBody>
          <a:bodyPr wrap="square" rtlCol="0">
            <a:spAutoFit/>
          </a:bodyPr>
          <a:lstStyle/>
          <a:p>
            <a:r>
              <a:rPr lang="en-US" b="1" dirty="0" smtClean="0">
                <a:solidFill>
                  <a:srgbClr val="C00000"/>
                </a:solidFill>
              </a:rPr>
              <a:t>Note that the shaded area is the area under the demand curve excluding the little triangles made by any two successive points on the demand curve. </a:t>
            </a:r>
          </a:p>
          <a:p>
            <a:r>
              <a:rPr lang="en-US" b="1" dirty="0" smtClean="0">
                <a:solidFill>
                  <a:srgbClr val="C00000"/>
                </a:solidFill>
              </a:rPr>
              <a:t>Note also that this shaded area is approximately the area under the demand curve.</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What is the significance of this shaded area?</a:t>
            </a:r>
            <a:endParaRPr lang="en-US" b="1" dirty="0">
              <a:solidFill>
                <a:srgbClr val="C00000"/>
              </a:solidFill>
            </a:endParaRPr>
          </a:p>
        </p:txBody>
      </p:sp>
      <p:graphicFrame>
        <p:nvGraphicFramePr>
          <p:cNvPr id="100" name="Table 99"/>
          <p:cNvGraphicFramePr>
            <a:graphicFrameLocks noGrp="1"/>
          </p:cNvGraphicFramePr>
          <p:nvPr>
            <p:extLst>
              <p:ext uri="{D42A27DB-BD31-4B8C-83A1-F6EECF244321}">
                <p14:modId xmlns:p14="http://schemas.microsoft.com/office/powerpoint/2010/main" val="2421434107"/>
              </p:ext>
            </p:extLst>
          </p:nvPr>
        </p:nvGraphicFramePr>
        <p:xfrm>
          <a:off x="9669332" y="91505"/>
          <a:ext cx="2457260" cy="4293870"/>
        </p:xfrm>
        <a:graphic>
          <a:graphicData uri="http://schemas.openxmlformats.org/drawingml/2006/table">
            <a:tbl>
              <a:tblPr>
                <a:tableStyleId>{5C22544A-7EE6-4342-B048-85BDC9FD1C3A}</a:tableStyleId>
              </a:tblPr>
              <a:tblGrid>
                <a:gridCol w="577660">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Happiness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10</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8</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2</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6</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graphicFrame>
        <p:nvGraphicFramePr>
          <p:cNvPr id="101" name="Table 100"/>
          <p:cNvGraphicFramePr>
            <a:graphicFrameLocks noGrp="1"/>
          </p:cNvGraphicFramePr>
          <p:nvPr>
            <p:extLst>
              <p:ext uri="{D42A27DB-BD31-4B8C-83A1-F6EECF244321}">
                <p14:modId xmlns:p14="http://schemas.microsoft.com/office/powerpoint/2010/main" val="1668272510"/>
              </p:ext>
            </p:extLst>
          </p:nvPr>
        </p:nvGraphicFramePr>
        <p:xfrm>
          <a:off x="608972" y="487768"/>
          <a:ext cx="3339465" cy="245364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504251">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Happiness: all Buyers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36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78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r h="184150">
                <a:tc>
                  <a:txBody>
                    <a:bodyPr/>
                    <a:lstStyle/>
                    <a:p>
                      <a:pPr algn="ctr" fontAlgn="b"/>
                      <a:r>
                        <a:rPr lang="en-US" sz="1300" u="none" strike="noStrike">
                          <a:effectLst/>
                        </a:rPr>
                        <a:t>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237643"/>
                  </a:ext>
                </a:extLst>
              </a:tr>
            </a:tbl>
          </a:graphicData>
        </a:graphic>
      </p:graphicFrame>
    </p:spTree>
    <p:extLst>
      <p:ext uri="{BB962C8B-B14F-4D97-AF65-F5344CB8AC3E}">
        <p14:creationId xmlns:p14="http://schemas.microsoft.com/office/powerpoint/2010/main" val="262457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116558" y="3372397"/>
            <a:ext cx="6208213" cy="3120050"/>
            <a:chOff x="2297144" y="1982687"/>
            <a:chExt cx="6208213" cy="3120050"/>
          </a:xfrm>
        </p:grpSpPr>
        <p:sp>
          <p:nvSpPr>
            <p:cNvPr id="145" name="Rectangle 144"/>
            <p:cNvSpPr/>
            <p:nvPr/>
          </p:nvSpPr>
          <p:spPr>
            <a:xfrm>
              <a:off x="6451978" y="4557181"/>
              <a:ext cx="228600" cy="22860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5997481" y="4340555"/>
              <a:ext cx="448056" cy="43891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5767967" y="4114306"/>
              <a:ext cx="228600" cy="658368"/>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856335" y="3899136"/>
              <a:ext cx="914400" cy="877824"/>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394582" y="3673952"/>
              <a:ext cx="457200" cy="1097280"/>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4164838" y="3453322"/>
              <a:ext cx="228600" cy="132588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705368" y="3234956"/>
              <a:ext cx="457200" cy="153619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3480179" y="3018870"/>
              <a:ext cx="228600" cy="1755648"/>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3025254" y="2802340"/>
              <a:ext cx="454925" cy="1969827"/>
            </a:xfrm>
            <a:custGeom>
              <a:avLst/>
              <a:gdLst>
                <a:gd name="connsiteX0" fmla="*/ 0 w 454925"/>
                <a:gd name="connsiteY0" fmla="*/ 0 h 1969827"/>
                <a:gd name="connsiteX1" fmla="*/ 454925 w 454925"/>
                <a:gd name="connsiteY1" fmla="*/ 0 h 1969827"/>
                <a:gd name="connsiteX2" fmla="*/ 454925 w 454925"/>
                <a:gd name="connsiteY2" fmla="*/ 1969827 h 1969827"/>
                <a:gd name="connsiteX3" fmla="*/ 0 w 454925"/>
                <a:gd name="connsiteY3" fmla="*/ 1969827 h 1969827"/>
                <a:gd name="connsiteX4" fmla="*/ 0 w 454925"/>
                <a:gd name="connsiteY4" fmla="*/ 0 h 1969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925" h="1969827">
                  <a:moveTo>
                    <a:pt x="0" y="0"/>
                  </a:moveTo>
                  <a:lnTo>
                    <a:pt x="454925" y="0"/>
                  </a:lnTo>
                  <a:lnTo>
                    <a:pt x="454925" y="1969827"/>
                  </a:lnTo>
                  <a:lnTo>
                    <a:pt x="0" y="1969827"/>
                  </a:lnTo>
                  <a:lnTo>
                    <a:pt x="0" y="0"/>
                  </a:lnTo>
                  <a:close/>
                </a:path>
              </a:pathLst>
            </a:cu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2793242" y="2579427"/>
              <a:ext cx="232012" cy="2197289"/>
            </a:xfrm>
            <a:custGeom>
              <a:avLst/>
              <a:gdLst>
                <a:gd name="connsiteX0" fmla="*/ 0 w 232012"/>
                <a:gd name="connsiteY0" fmla="*/ 4549 h 2197289"/>
                <a:gd name="connsiteX1" fmla="*/ 227462 w 232012"/>
                <a:gd name="connsiteY1" fmla="*/ 0 h 2197289"/>
                <a:gd name="connsiteX2" fmla="*/ 232012 w 232012"/>
                <a:gd name="connsiteY2" fmla="*/ 2197289 h 2197289"/>
                <a:gd name="connsiteX3" fmla="*/ 4549 w 232012"/>
                <a:gd name="connsiteY3" fmla="*/ 2192740 h 2197289"/>
                <a:gd name="connsiteX4" fmla="*/ 0 w 232012"/>
                <a:gd name="connsiteY4" fmla="*/ 4549 h 2197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012" h="2197289">
                  <a:moveTo>
                    <a:pt x="0" y="4549"/>
                  </a:moveTo>
                  <a:lnTo>
                    <a:pt x="227462" y="0"/>
                  </a:lnTo>
                  <a:cubicBezTo>
                    <a:pt x="228979" y="732430"/>
                    <a:pt x="230495" y="1464859"/>
                    <a:pt x="232012" y="2197289"/>
                  </a:cubicBezTo>
                  <a:lnTo>
                    <a:pt x="4549" y="2192740"/>
                  </a:lnTo>
                  <a:cubicBezTo>
                    <a:pt x="3033" y="1463343"/>
                    <a:pt x="1516" y="733946"/>
                    <a:pt x="0" y="4549"/>
                  </a:cubicBezTo>
                  <a:close/>
                </a:path>
              </a:pathLst>
            </a:cu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utoShape 60"/>
            <p:cNvSpPr>
              <a:spLocks noChangeShapeType="1"/>
            </p:cNvSpPr>
            <p:nvPr/>
          </p:nvSpPr>
          <p:spPr bwMode="auto">
            <a:xfrm flipV="1">
              <a:off x="2795619" y="2073174"/>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2790857" y="2133499"/>
              <a:ext cx="3436937" cy="2655888"/>
              <a:chOff x="1266857" y="815975"/>
              <a:chExt cx="3436937" cy="2655888"/>
            </a:xfrm>
          </p:grpSpPr>
          <p:sp>
            <p:nvSpPr>
              <p:cNvPr id="4"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1" name="AutoShape 59"/>
            <p:cNvSpPr>
              <a:spLocks noChangeShapeType="1"/>
            </p:cNvSpPr>
            <p:nvPr/>
          </p:nvSpPr>
          <p:spPr bwMode="auto">
            <a:xfrm>
              <a:off x="2795619" y="4781449"/>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2338419" y="1982687"/>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7786219" y="4743349"/>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2352706" y="399246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46" name="Text Box 31"/>
            <p:cNvSpPr txBox="1">
              <a:spLocks noChangeArrowheads="1"/>
            </p:cNvSpPr>
            <p:nvPr/>
          </p:nvSpPr>
          <p:spPr bwMode="auto">
            <a:xfrm>
              <a:off x="2352706" y="4419499"/>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2360644" y="421471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2360644" y="464174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2352706" y="3108224"/>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2352706" y="353526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2360644" y="3316187"/>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2360644" y="375751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2297144" y="2216049"/>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2352706" y="2674837"/>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2297144" y="2462112"/>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2360644" y="288914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57" name="Text Box 20"/>
            <p:cNvSpPr txBox="1">
              <a:spLocks noChangeArrowheads="1"/>
            </p:cNvSpPr>
            <p:nvPr/>
          </p:nvSpPr>
          <p:spPr bwMode="auto">
            <a:xfrm>
              <a:off x="2665444" y="4763987"/>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3084544" y="476398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3549682" y="476398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4006882" y="476398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4472019" y="476398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4891119" y="47639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5362607" y="47639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3011038" y="2567513"/>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4143407" y="320664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4829206" y="365543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5749236" y="3875948"/>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6039140" y="434012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6035965" y="455919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6034378" y="412104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6034378" y="389879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6034378" y="367496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6034378" y="345271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6031203" y="323522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6031203" y="302249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6039140" y="280024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6039140" y="257958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6039140" y="235892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62182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6446869" y="214619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66754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6904069" y="214619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71326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7361269" y="214619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7589869" y="213826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5812694" y="477033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04" name="Text Box 14"/>
            <p:cNvSpPr txBox="1">
              <a:spLocks noChangeArrowheads="1"/>
            </p:cNvSpPr>
            <p:nvPr/>
          </p:nvSpPr>
          <p:spPr bwMode="auto">
            <a:xfrm>
              <a:off x="6251607" y="47766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6727857" y="4776686"/>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7166007" y="477668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3459750" y="2772782"/>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3686207" y="299709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4370231" y="3435694"/>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6427642" y="430534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5975753" y="4101111"/>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7111672" y="475013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6654461" y="454058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96"/>
            <p:cNvSpPr/>
            <p:nvPr/>
          </p:nvSpPr>
          <p:spPr>
            <a:xfrm>
              <a:off x="3026780" y="2586942"/>
              <a:ext cx="4109012" cy="2170253"/>
            </a:xfrm>
            <a:custGeom>
              <a:avLst/>
              <a:gdLst>
                <a:gd name="connsiteX0" fmla="*/ 0 w 4109012"/>
                <a:gd name="connsiteY0" fmla="*/ 0 h 2170253"/>
                <a:gd name="connsiteX1" fmla="*/ 451412 w 4109012"/>
                <a:gd name="connsiteY1" fmla="*/ 214131 h 2170253"/>
                <a:gd name="connsiteX2" fmla="*/ 682906 w 4109012"/>
                <a:gd name="connsiteY2" fmla="*/ 428263 h 2170253"/>
                <a:gd name="connsiteX3" fmla="*/ 1140106 w 4109012"/>
                <a:gd name="connsiteY3" fmla="*/ 642395 h 2170253"/>
                <a:gd name="connsiteX4" fmla="*/ 1371600 w 4109012"/>
                <a:gd name="connsiteY4" fmla="*/ 862314 h 2170253"/>
                <a:gd name="connsiteX5" fmla="*/ 1823012 w 4109012"/>
                <a:gd name="connsiteY5" fmla="*/ 1082233 h 2170253"/>
                <a:gd name="connsiteX6" fmla="*/ 2737412 w 4109012"/>
                <a:gd name="connsiteY6" fmla="*/ 1307939 h 2170253"/>
                <a:gd name="connsiteX7" fmla="*/ 2963119 w 4109012"/>
                <a:gd name="connsiteY7" fmla="*/ 1533645 h 2170253"/>
                <a:gd name="connsiteX8" fmla="*/ 3426106 w 4109012"/>
                <a:gd name="connsiteY8" fmla="*/ 1741990 h 2170253"/>
                <a:gd name="connsiteX9" fmla="*/ 3640238 w 4109012"/>
                <a:gd name="connsiteY9" fmla="*/ 1973483 h 2170253"/>
                <a:gd name="connsiteX10" fmla="*/ 4109012 w 4109012"/>
                <a:gd name="connsiteY10" fmla="*/ 2170253 h 2170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9012" h="2170253">
                  <a:moveTo>
                    <a:pt x="0" y="0"/>
                  </a:moveTo>
                  <a:lnTo>
                    <a:pt x="451412" y="214131"/>
                  </a:lnTo>
                  <a:lnTo>
                    <a:pt x="682906" y="428263"/>
                  </a:lnTo>
                  <a:lnTo>
                    <a:pt x="1140106" y="642395"/>
                  </a:lnTo>
                  <a:lnTo>
                    <a:pt x="1371600" y="862314"/>
                  </a:lnTo>
                  <a:lnTo>
                    <a:pt x="1823012" y="1082233"/>
                  </a:lnTo>
                  <a:lnTo>
                    <a:pt x="2737412" y="1307939"/>
                  </a:lnTo>
                  <a:lnTo>
                    <a:pt x="2963119" y="1533645"/>
                  </a:lnTo>
                  <a:lnTo>
                    <a:pt x="3426106" y="1741990"/>
                  </a:lnTo>
                  <a:lnTo>
                    <a:pt x="3640238" y="1973483"/>
                  </a:lnTo>
                  <a:lnTo>
                    <a:pt x="4109012" y="2170253"/>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6330033" y="4527129"/>
            <a:ext cx="5138991" cy="1754326"/>
          </a:xfrm>
          <a:prstGeom prst="rect">
            <a:avLst/>
          </a:prstGeom>
          <a:noFill/>
        </p:spPr>
        <p:txBody>
          <a:bodyPr wrap="square" rtlCol="0">
            <a:spAutoFit/>
          </a:bodyPr>
          <a:lstStyle/>
          <a:p>
            <a:r>
              <a:rPr lang="en-US" b="1" dirty="0" smtClean="0">
                <a:solidFill>
                  <a:srgbClr val="C00000"/>
                </a:solidFill>
              </a:rPr>
              <a:t>Note that the shaded area – up to any given quantity demanded </a:t>
            </a:r>
            <a:r>
              <a:rPr lang="en-US" b="1" dirty="0">
                <a:solidFill>
                  <a:srgbClr val="C00000"/>
                </a:solidFill>
              </a:rPr>
              <a:t>– </a:t>
            </a:r>
            <a:r>
              <a:rPr lang="en-US" b="1" dirty="0" smtClean="0">
                <a:solidFill>
                  <a:srgbClr val="C00000"/>
                </a:solidFill>
              </a:rPr>
              <a:t>measures the total happiness (willingness to pay) of the consumers of that quantity. </a:t>
            </a:r>
          </a:p>
          <a:p>
            <a:r>
              <a:rPr lang="en-US" b="1" dirty="0" smtClean="0">
                <a:solidFill>
                  <a:srgbClr val="C00000"/>
                </a:solidFill>
              </a:rPr>
              <a:t>Note also that this shaded area is approximately the area under the demand curve.</a:t>
            </a:r>
            <a:endParaRPr lang="en-US" b="1" dirty="0">
              <a:solidFill>
                <a:srgbClr val="C00000"/>
              </a:solidFill>
            </a:endParaRPr>
          </a:p>
        </p:txBody>
      </p:sp>
      <p:graphicFrame>
        <p:nvGraphicFramePr>
          <p:cNvPr id="100" name="Table 99"/>
          <p:cNvGraphicFramePr>
            <a:graphicFrameLocks noGrp="1"/>
          </p:cNvGraphicFramePr>
          <p:nvPr>
            <p:extLst>
              <p:ext uri="{D42A27DB-BD31-4B8C-83A1-F6EECF244321}">
                <p14:modId xmlns:p14="http://schemas.microsoft.com/office/powerpoint/2010/main" val="2771607594"/>
              </p:ext>
            </p:extLst>
          </p:nvPr>
        </p:nvGraphicFramePr>
        <p:xfrm>
          <a:off x="9669332" y="91505"/>
          <a:ext cx="2457260" cy="4293870"/>
        </p:xfrm>
        <a:graphic>
          <a:graphicData uri="http://schemas.openxmlformats.org/drawingml/2006/table">
            <a:tbl>
              <a:tblPr>
                <a:tableStyleId>{5C22544A-7EE6-4342-B048-85BDC9FD1C3A}</a:tableStyleId>
              </a:tblPr>
              <a:tblGrid>
                <a:gridCol w="577660">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Happiness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10</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8</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2</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6</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graphicFrame>
        <p:nvGraphicFramePr>
          <p:cNvPr id="101" name="Table 100"/>
          <p:cNvGraphicFramePr>
            <a:graphicFrameLocks noGrp="1"/>
          </p:cNvGraphicFramePr>
          <p:nvPr>
            <p:extLst>
              <p:ext uri="{D42A27DB-BD31-4B8C-83A1-F6EECF244321}">
                <p14:modId xmlns:p14="http://schemas.microsoft.com/office/powerpoint/2010/main" val="1668272510"/>
              </p:ext>
            </p:extLst>
          </p:nvPr>
        </p:nvGraphicFramePr>
        <p:xfrm>
          <a:off x="608972" y="487768"/>
          <a:ext cx="3339465" cy="245364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504251">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Happiness: all Buyers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36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78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r h="184150">
                <a:tc>
                  <a:txBody>
                    <a:bodyPr/>
                    <a:lstStyle/>
                    <a:p>
                      <a:pPr algn="ctr" fontAlgn="b"/>
                      <a:r>
                        <a:rPr lang="en-US" sz="1300" u="none" strike="noStrike">
                          <a:effectLst/>
                        </a:rPr>
                        <a:t>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237643"/>
                  </a:ext>
                </a:extLst>
              </a:tr>
            </a:tbl>
          </a:graphicData>
        </a:graphic>
      </p:graphicFrame>
    </p:spTree>
    <p:extLst>
      <p:ext uri="{BB962C8B-B14F-4D97-AF65-F5344CB8AC3E}">
        <p14:creationId xmlns:p14="http://schemas.microsoft.com/office/powerpoint/2010/main" val="61640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a:t>
            </a:r>
            <a:r>
              <a:rPr lang="en-US" i="1" dirty="0" smtClean="0"/>
              <a:t>Principles of Microeconomics/Economics</a:t>
            </a:r>
            <a:r>
              <a:rPr lang="en-US" dirty="0" smtClean="0"/>
              <a:t> by N. Gregory </a:t>
            </a:r>
            <a:r>
              <a:rPr lang="en-US" dirty="0" err="1" smtClean="0"/>
              <a:t>Mankiw</a:t>
            </a:r>
            <a:endParaRPr lang="en-US" dirty="0"/>
          </a:p>
        </p:txBody>
      </p:sp>
      <p:sp>
        <p:nvSpPr>
          <p:cNvPr id="3" name="Content Placeholder 2"/>
          <p:cNvSpPr>
            <a:spLocks noGrp="1"/>
          </p:cNvSpPr>
          <p:nvPr>
            <p:ph idx="1"/>
          </p:nvPr>
        </p:nvSpPr>
        <p:spPr/>
        <p:txBody>
          <a:bodyPr/>
          <a:lstStyle/>
          <a:p>
            <a:r>
              <a:rPr lang="en-US" dirty="0" smtClean="0">
                <a:solidFill>
                  <a:srgbClr val="0070C0"/>
                </a:solidFill>
              </a:rPr>
              <a:t>Chapter 7:  Consumers, Producers, and the Efficiency of Markets</a:t>
            </a:r>
          </a:p>
          <a:p>
            <a:pPr lvl="1"/>
            <a:r>
              <a:rPr lang="en-US" dirty="0" smtClean="0"/>
              <a:t>Whole chapter</a:t>
            </a:r>
          </a:p>
        </p:txBody>
      </p:sp>
    </p:spTree>
    <p:extLst>
      <p:ext uri="{BB962C8B-B14F-4D97-AF65-F5344CB8AC3E}">
        <p14:creationId xmlns:p14="http://schemas.microsoft.com/office/powerpoint/2010/main" val="8619674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40"/>
          <p:cNvSpPr/>
          <p:nvPr/>
        </p:nvSpPr>
        <p:spPr>
          <a:xfrm>
            <a:off x="2216291" y="5060139"/>
            <a:ext cx="457200" cy="1097280"/>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1984252" y="4843032"/>
            <a:ext cx="228600" cy="1325880"/>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1524782" y="4624666"/>
            <a:ext cx="457200" cy="1536192"/>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846194" y="3976652"/>
            <a:ext cx="4109012" cy="2170253"/>
          </a:xfrm>
          <a:custGeom>
            <a:avLst/>
            <a:gdLst>
              <a:gd name="connsiteX0" fmla="*/ 0 w 4109012"/>
              <a:gd name="connsiteY0" fmla="*/ 0 h 2170253"/>
              <a:gd name="connsiteX1" fmla="*/ 451412 w 4109012"/>
              <a:gd name="connsiteY1" fmla="*/ 214131 h 2170253"/>
              <a:gd name="connsiteX2" fmla="*/ 682906 w 4109012"/>
              <a:gd name="connsiteY2" fmla="*/ 428263 h 2170253"/>
              <a:gd name="connsiteX3" fmla="*/ 1140106 w 4109012"/>
              <a:gd name="connsiteY3" fmla="*/ 642395 h 2170253"/>
              <a:gd name="connsiteX4" fmla="*/ 1371600 w 4109012"/>
              <a:gd name="connsiteY4" fmla="*/ 862314 h 2170253"/>
              <a:gd name="connsiteX5" fmla="*/ 1823012 w 4109012"/>
              <a:gd name="connsiteY5" fmla="*/ 1082233 h 2170253"/>
              <a:gd name="connsiteX6" fmla="*/ 2737412 w 4109012"/>
              <a:gd name="connsiteY6" fmla="*/ 1307939 h 2170253"/>
              <a:gd name="connsiteX7" fmla="*/ 2963119 w 4109012"/>
              <a:gd name="connsiteY7" fmla="*/ 1533645 h 2170253"/>
              <a:gd name="connsiteX8" fmla="*/ 3426106 w 4109012"/>
              <a:gd name="connsiteY8" fmla="*/ 1741990 h 2170253"/>
              <a:gd name="connsiteX9" fmla="*/ 3640238 w 4109012"/>
              <a:gd name="connsiteY9" fmla="*/ 1973483 h 2170253"/>
              <a:gd name="connsiteX10" fmla="*/ 4109012 w 4109012"/>
              <a:gd name="connsiteY10" fmla="*/ 2170253 h 2170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9012" h="2170253">
                <a:moveTo>
                  <a:pt x="0" y="0"/>
                </a:moveTo>
                <a:lnTo>
                  <a:pt x="451412" y="214131"/>
                </a:lnTo>
                <a:lnTo>
                  <a:pt x="682906" y="428263"/>
                </a:lnTo>
                <a:lnTo>
                  <a:pt x="1140106" y="642395"/>
                </a:lnTo>
                <a:lnTo>
                  <a:pt x="1371600" y="862314"/>
                </a:lnTo>
                <a:lnTo>
                  <a:pt x="1823012" y="1082233"/>
                </a:lnTo>
                <a:lnTo>
                  <a:pt x="2737412" y="1307939"/>
                </a:lnTo>
                <a:lnTo>
                  <a:pt x="2963119" y="1533645"/>
                </a:lnTo>
                <a:lnTo>
                  <a:pt x="3426106" y="1741990"/>
                </a:lnTo>
                <a:lnTo>
                  <a:pt x="3640238" y="1973483"/>
                </a:lnTo>
                <a:lnTo>
                  <a:pt x="4109012" y="2170253"/>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1299593" y="4408580"/>
            <a:ext cx="228600" cy="1755648"/>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4271392" y="5946891"/>
            <a:ext cx="228600" cy="22860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3816895" y="5730265"/>
            <a:ext cx="448056" cy="43891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587381" y="5504016"/>
            <a:ext cx="228600" cy="658368"/>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2675749" y="5288846"/>
            <a:ext cx="914400" cy="877824"/>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844668" y="4192050"/>
            <a:ext cx="454925" cy="1969827"/>
          </a:xfrm>
          <a:custGeom>
            <a:avLst/>
            <a:gdLst>
              <a:gd name="connsiteX0" fmla="*/ 0 w 454925"/>
              <a:gd name="connsiteY0" fmla="*/ 0 h 1969827"/>
              <a:gd name="connsiteX1" fmla="*/ 454925 w 454925"/>
              <a:gd name="connsiteY1" fmla="*/ 0 h 1969827"/>
              <a:gd name="connsiteX2" fmla="*/ 454925 w 454925"/>
              <a:gd name="connsiteY2" fmla="*/ 1969827 h 1969827"/>
              <a:gd name="connsiteX3" fmla="*/ 0 w 454925"/>
              <a:gd name="connsiteY3" fmla="*/ 1969827 h 1969827"/>
              <a:gd name="connsiteX4" fmla="*/ 0 w 454925"/>
              <a:gd name="connsiteY4" fmla="*/ 0 h 1969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925" h="1969827">
                <a:moveTo>
                  <a:pt x="0" y="0"/>
                </a:moveTo>
                <a:lnTo>
                  <a:pt x="454925" y="0"/>
                </a:lnTo>
                <a:lnTo>
                  <a:pt x="454925" y="1969827"/>
                </a:lnTo>
                <a:lnTo>
                  <a:pt x="0" y="1969827"/>
                </a:lnTo>
                <a:lnTo>
                  <a:pt x="0" y="0"/>
                </a:lnTo>
                <a:close/>
              </a:path>
            </a:pathLst>
          </a:cu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612656" y="3969137"/>
            <a:ext cx="232012" cy="2197289"/>
          </a:xfrm>
          <a:custGeom>
            <a:avLst/>
            <a:gdLst>
              <a:gd name="connsiteX0" fmla="*/ 0 w 232012"/>
              <a:gd name="connsiteY0" fmla="*/ 4549 h 2197289"/>
              <a:gd name="connsiteX1" fmla="*/ 227462 w 232012"/>
              <a:gd name="connsiteY1" fmla="*/ 0 h 2197289"/>
              <a:gd name="connsiteX2" fmla="*/ 232012 w 232012"/>
              <a:gd name="connsiteY2" fmla="*/ 2197289 h 2197289"/>
              <a:gd name="connsiteX3" fmla="*/ 4549 w 232012"/>
              <a:gd name="connsiteY3" fmla="*/ 2192740 h 2197289"/>
              <a:gd name="connsiteX4" fmla="*/ 0 w 232012"/>
              <a:gd name="connsiteY4" fmla="*/ 4549 h 2197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012" h="2197289">
                <a:moveTo>
                  <a:pt x="0" y="4549"/>
                </a:moveTo>
                <a:lnTo>
                  <a:pt x="227462" y="0"/>
                </a:lnTo>
                <a:cubicBezTo>
                  <a:pt x="228979" y="732430"/>
                  <a:pt x="230495" y="1464859"/>
                  <a:pt x="232012" y="2197289"/>
                </a:cubicBezTo>
                <a:lnTo>
                  <a:pt x="4549" y="2192740"/>
                </a:lnTo>
                <a:cubicBezTo>
                  <a:pt x="3033" y="1463343"/>
                  <a:pt x="1516" y="733946"/>
                  <a:pt x="0" y="4549"/>
                </a:cubicBezTo>
                <a:close/>
              </a:path>
            </a:pathLst>
          </a:cu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utoShape 60"/>
          <p:cNvSpPr>
            <a:spLocks noChangeShapeType="1"/>
          </p:cNvSpPr>
          <p:nvPr/>
        </p:nvSpPr>
        <p:spPr bwMode="auto">
          <a:xfrm flipV="1">
            <a:off x="615033" y="3462884"/>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1"/>
          <p:cNvSpPr>
            <a:spLocks noChangeShapeType="1"/>
          </p:cNvSpPr>
          <p:nvPr/>
        </p:nvSpPr>
        <p:spPr bwMode="auto">
          <a:xfrm>
            <a:off x="618208" y="57298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615033" y="59489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613446" y="551075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613446" y="52885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613446" y="5064672"/>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613446" y="4842422"/>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610271" y="46249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610271" y="44122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618208" y="418995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618208" y="3969297"/>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618208" y="37486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8436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0722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3008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15294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17580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19866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2152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24438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26724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1296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33582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35868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3815433" y="35232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29010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157833" y="3372397"/>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5605633" y="6133059"/>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172120" y="538217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b="1" dirty="0">
                <a:solidFill>
                  <a:srgbClr val="FF0000"/>
                </a:solidFill>
                <a:latin typeface="Calibri" pitchFamily="34" charset="0"/>
                <a:ea typeface="Calibri" pitchFamily="34" charset="0"/>
                <a:cs typeface="Times New Roman" pitchFamily="18" charset="0"/>
              </a:rPr>
              <a:t>3.00</a:t>
            </a:r>
          </a:p>
        </p:txBody>
      </p:sp>
      <p:sp>
        <p:nvSpPr>
          <p:cNvPr id="46" name="Text Box 31"/>
          <p:cNvSpPr txBox="1">
            <a:spLocks noChangeArrowheads="1"/>
          </p:cNvSpPr>
          <p:nvPr/>
        </p:nvSpPr>
        <p:spPr bwMode="auto">
          <a:xfrm>
            <a:off x="172120" y="5809209"/>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180058" y="560442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180058" y="603145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172120" y="4497934"/>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172120" y="492497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180058" y="4705897"/>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180058" y="514722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116558" y="3605759"/>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172120" y="4064547"/>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116558" y="3851822"/>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180058" y="427885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dirty="0">
                <a:latin typeface="Calibri" pitchFamily="34" charset="0"/>
                <a:ea typeface="Calibri" pitchFamily="34" charset="0"/>
                <a:cs typeface="Times New Roman" pitchFamily="18" charset="0"/>
              </a:rPr>
              <a:t>8.00</a:t>
            </a:r>
            <a:endParaRPr lang="en-US" dirty="0">
              <a:latin typeface="Arial" pitchFamily="34" charset="0"/>
              <a:cs typeface="Arial" pitchFamily="34" charset="0"/>
            </a:endParaRPr>
          </a:p>
        </p:txBody>
      </p:sp>
      <p:sp>
        <p:nvSpPr>
          <p:cNvPr id="57" name="Text Box 20"/>
          <p:cNvSpPr txBox="1">
            <a:spLocks noChangeArrowheads="1"/>
          </p:cNvSpPr>
          <p:nvPr/>
        </p:nvSpPr>
        <p:spPr bwMode="auto">
          <a:xfrm>
            <a:off x="484858" y="6153697"/>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903958" y="615369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1369096" y="615369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1826296" y="615369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2291433" y="615369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2710533" y="61536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3182021" y="61536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830452" y="3957223"/>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1962821" y="459635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2648620" y="504514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3568650" y="5265658"/>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3901082" y="57298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3897907" y="59489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3896320" y="551075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3896320" y="52885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3896320" y="506467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3896320" y="484242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3893145" y="46249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3893145" y="44122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3901082" y="418995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3901082" y="396929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3901082" y="37486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40376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42662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44948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47234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49520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51806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54092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3632108" y="616004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smtClean="0">
                <a:solidFill>
                  <a:srgbClr val="FF0000"/>
                </a:solidFill>
                <a:latin typeface="Calibri" pitchFamily="34" charset="0"/>
                <a:ea typeface="Calibri" pitchFamily="34" charset="0"/>
                <a:cs typeface="Times New Roman" pitchFamily="18" charset="0"/>
              </a:rPr>
              <a:t>14</a:t>
            </a:r>
            <a:endParaRPr lang="en-US" b="1" dirty="0">
              <a:solidFill>
                <a:srgbClr val="FF0000"/>
              </a:solidFill>
              <a:latin typeface="Arial" pitchFamily="34" charset="0"/>
              <a:cs typeface="Arial" pitchFamily="34" charset="0"/>
            </a:endParaRPr>
          </a:p>
        </p:txBody>
      </p:sp>
      <p:sp>
        <p:nvSpPr>
          <p:cNvPr id="104" name="Text Box 14"/>
          <p:cNvSpPr txBox="1">
            <a:spLocks noChangeArrowheads="1"/>
          </p:cNvSpPr>
          <p:nvPr/>
        </p:nvSpPr>
        <p:spPr bwMode="auto">
          <a:xfrm>
            <a:off x="4071021" y="61663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4547271" y="6166396"/>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4985421" y="61663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1279164" y="4162492"/>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3786301" y="5471330"/>
            <a:ext cx="64008" cy="64008"/>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2189645" y="4825404"/>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4247056" y="569505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1503845" y="438503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4931086" y="613984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4473875" y="593029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6330033" y="4527129"/>
            <a:ext cx="5326258" cy="2031325"/>
          </a:xfrm>
          <a:prstGeom prst="rect">
            <a:avLst/>
          </a:prstGeom>
          <a:noFill/>
        </p:spPr>
        <p:txBody>
          <a:bodyPr wrap="square" rtlCol="0">
            <a:spAutoFit/>
          </a:bodyPr>
          <a:lstStyle/>
          <a:p>
            <a:r>
              <a:rPr lang="en-US" b="1" dirty="0">
                <a:solidFill>
                  <a:srgbClr val="C00000"/>
                </a:solidFill>
              </a:rPr>
              <a:t>For example, when the quantity demanded is </a:t>
            </a:r>
            <a:r>
              <a:rPr lang="en-US" b="1" dirty="0" smtClean="0">
                <a:solidFill>
                  <a:srgbClr val="C00000"/>
                </a:solidFill>
              </a:rPr>
              <a:t>14</a:t>
            </a:r>
            <a:r>
              <a:rPr lang="en-US" b="1" dirty="0">
                <a:solidFill>
                  <a:srgbClr val="C00000"/>
                </a:solidFill>
              </a:rPr>
              <a:t>, the area under the demand curve is </a:t>
            </a:r>
            <a:r>
              <a:rPr lang="en-US" b="1" dirty="0" smtClean="0">
                <a:solidFill>
                  <a:srgbClr val="C00000"/>
                </a:solidFill>
              </a:rPr>
              <a:t>$</a:t>
            </a:r>
            <a:r>
              <a:rPr lang="en-US" b="1" dirty="0" smtClean="0">
                <a:solidFill>
                  <a:srgbClr val="C00000"/>
                </a:solidFill>
              </a:rPr>
              <a:t>84 </a:t>
            </a:r>
            <a:r>
              <a:rPr lang="en-US" b="1" dirty="0">
                <a:solidFill>
                  <a:srgbClr val="C00000"/>
                </a:solidFill>
              </a:rPr>
              <a:t>(darker blue). </a:t>
            </a:r>
            <a:r>
              <a:rPr lang="en-US" b="1" dirty="0" smtClean="0">
                <a:solidFill>
                  <a:srgbClr val="C00000"/>
                </a:solidFill>
              </a:rPr>
              <a:t>And the </a:t>
            </a:r>
            <a:r>
              <a:rPr lang="en-US" b="1" i="1" dirty="0">
                <a:solidFill>
                  <a:srgbClr val="C00000"/>
                </a:solidFill>
              </a:rPr>
              <a:t>total willingness to pay </a:t>
            </a:r>
            <a:r>
              <a:rPr lang="en-US" b="1" dirty="0">
                <a:solidFill>
                  <a:srgbClr val="C00000"/>
                </a:solidFill>
              </a:rPr>
              <a:t>of the consumers of the </a:t>
            </a:r>
            <a:r>
              <a:rPr lang="en-US" b="1" dirty="0" smtClean="0">
                <a:solidFill>
                  <a:srgbClr val="C00000"/>
                </a:solidFill>
              </a:rPr>
              <a:t>14 </a:t>
            </a:r>
            <a:r>
              <a:rPr lang="en-US" b="1" dirty="0">
                <a:solidFill>
                  <a:srgbClr val="C00000"/>
                </a:solidFill>
              </a:rPr>
              <a:t>donuts—Barbara </a:t>
            </a:r>
            <a:r>
              <a:rPr lang="en-US" b="1" dirty="0" smtClean="0">
                <a:solidFill>
                  <a:srgbClr val="C00000"/>
                </a:solidFill>
              </a:rPr>
              <a:t>(4), </a:t>
            </a:r>
            <a:r>
              <a:rPr lang="en-US" b="1" dirty="0">
                <a:solidFill>
                  <a:srgbClr val="C00000"/>
                </a:solidFill>
              </a:rPr>
              <a:t>David </a:t>
            </a:r>
            <a:r>
              <a:rPr lang="en-US" b="1" dirty="0" smtClean="0">
                <a:solidFill>
                  <a:srgbClr val="C00000"/>
                </a:solidFill>
              </a:rPr>
              <a:t>(3), Chris (3), Alex (3), and Elena (1)—is also </a:t>
            </a:r>
            <a:r>
              <a:rPr lang="en-US" b="1" dirty="0" smtClean="0">
                <a:solidFill>
                  <a:srgbClr val="C00000"/>
                </a:solidFill>
              </a:rPr>
              <a:t>84. </a:t>
            </a:r>
            <a:endParaRPr lang="en-US" b="1" dirty="0">
              <a:solidFill>
                <a:srgbClr val="C00000"/>
              </a:solidFill>
            </a:endParaRPr>
          </a:p>
          <a:p>
            <a:r>
              <a:rPr lang="en-US" b="1" dirty="0">
                <a:solidFill>
                  <a:srgbClr val="C00000"/>
                </a:solidFill>
              </a:rPr>
              <a:t>Note also that this shaded area is approximately the area under the demand </a:t>
            </a:r>
            <a:r>
              <a:rPr lang="en-US" b="1" dirty="0" smtClean="0">
                <a:solidFill>
                  <a:srgbClr val="C00000"/>
                </a:solidFill>
              </a:rPr>
              <a:t>curve up to 14 donuts.</a:t>
            </a:r>
            <a:endParaRPr lang="en-US" b="1" dirty="0">
              <a:solidFill>
                <a:srgbClr val="C00000"/>
              </a:solidFill>
            </a:endParaRPr>
          </a:p>
        </p:txBody>
      </p:sp>
      <p:graphicFrame>
        <p:nvGraphicFramePr>
          <p:cNvPr id="32" name="Table 31"/>
          <p:cNvGraphicFramePr>
            <a:graphicFrameLocks noGrp="1"/>
          </p:cNvGraphicFramePr>
          <p:nvPr>
            <p:extLst>
              <p:ext uri="{D42A27DB-BD31-4B8C-83A1-F6EECF244321}">
                <p14:modId xmlns:p14="http://schemas.microsoft.com/office/powerpoint/2010/main" val="534493154"/>
              </p:ext>
            </p:extLst>
          </p:nvPr>
        </p:nvGraphicFramePr>
        <p:xfrm>
          <a:off x="9669332" y="91505"/>
          <a:ext cx="2457260" cy="4293870"/>
        </p:xfrm>
        <a:graphic>
          <a:graphicData uri="http://schemas.openxmlformats.org/drawingml/2006/table">
            <a:tbl>
              <a:tblPr>
                <a:tableStyleId>{5C22544A-7EE6-4342-B048-85BDC9FD1C3A}</a:tableStyleId>
              </a:tblPr>
              <a:tblGrid>
                <a:gridCol w="577660">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Happiness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10</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9</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9</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300" b="0" u="none" strike="noStrike" dirty="0">
                          <a:solidFill>
                            <a:srgbClr val="FF0000"/>
                          </a:solidFill>
                          <a:effectLst/>
                        </a:rPr>
                        <a:t>Alex</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solidFill>
                            <a:srgbClr val="FF0000"/>
                          </a:solidFill>
                          <a:effectLst/>
                        </a:rPr>
                        <a:t>1</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8</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solidFill>
                            <a:srgbClr val="FF0000"/>
                          </a:solidFill>
                          <a:effectLst/>
                        </a:rPr>
                        <a:t>4</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7</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2</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7</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6</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5</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5</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300" b="1" u="none" strike="noStrike" dirty="0">
                          <a:solidFill>
                            <a:srgbClr val="FF0000"/>
                          </a:solidFill>
                          <a:effectLst/>
                        </a:rPr>
                        <a:t>Alex</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FF0000"/>
                          </a:solidFill>
                          <a:effectLst/>
                        </a:rPr>
                        <a:t>13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100" name="TextBox 99"/>
          <p:cNvSpPr txBox="1"/>
          <p:nvPr/>
        </p:nvSpPr>
        <p:spPr>
          <a:xfrm>
            <a:off x="612470" y="128066"/>
            <a:ext cx="1839195" cy="338554"/>
          </a:xfrm>
          <a:prstGeom prst="rect">
            <a:avLst/>
          </a:prstGeom>
          <a:noFill/>
        </p:spPr>
        <p:txBody>
          <a:bodyPr wrap="square" rtlCol="0">
            <a:spAutoFit/>
          </a:bodyPr>
          <a:lstStyle/>
          <a:p>
            <a:r>
              <a:rPr lang="en-US" sz="1600" dirty="0" smtClean="0"/>
              <a:t>Demand Schedule</a:t>
            </a:r>
            <a:endParaRPr lang="en-US" sz="1600" dirty="0"/>
          </a:p>
        </p:txBody>
      </p:sp>
      <p:sp>
        <p:nvSpPr>
          <p:cNvPr id="41" name="AutoShape 59"/>
          <p:cNvSpPr>
            <a:spLocks noChangeShapeType="1"/>
          </p:cNvSpPr>
          <p:nvPr/>
        </p:nvSpPr>
        <p:spPr bwMode="auto">
          <a:xfrm>
            <a:off x="615033" y="6171159"/>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Text Box 46"/>
          <p:cNvSpPr txBox="1">
            <a:spLocks noChangeArrowheads="1"/>
          </p:cNvSpPr>
          <p:nvPr/>
        </p:nvSpPr>
        <p:spPr bwMode="auto">
          <a:xfrm>
            <a:off x="781293" y="5237845"/>
            <a:ext cx="1295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rgbClr val="FF0000"/>
                </a:solidFill>
                <a:latin typeface="+mn-lt"/>
              </a:rPr>
              <a:t>Total Willingness to Pay</a:t>
            </a:r>
            <a:endParaRPr lang="en-US" altLang="en-US" sz="1600" b="1" dirty="0">
              <a:solidFill>
                <a:srgbClr val="FF0000"/>
              </a:solidFill>
              <a:latin typeface="+mn-lt"/>
            </a:endParaRPr>
          </a:p>
        </p:txBody>
      </p:sp>
      <p:graphicFrame>
        <p:nvGraphicFramePr>
          <p:cNvPr id="102" name="Table 101"/>
          <p:cNvGraphicFramePr>
            <a:graphicFrameLocks noGrp="1"/>
          </p:cNvGraphicFramePr>
          <p:nvPr>
            <p:extLst>
              <p:ext uri="{D42A27DB-BD31-4B8C-83A1-F6EECF244321}">
                <p14:modId xmlns:p14="http://schemas.microsoft.com/office/powerpoint/2010/main" val="1016796778"/>
              </p:ext>
            </p:extLst>
          </p:nvPr>
        </p:nvGraphicFramePr>
        <p:xfrm>
          <a:off x="608972" y="487768"/>
          <a:ext cx="3339465" cy="245364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504251">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Happiness: all Buyers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36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78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1" u="none" strike="noStrike" dirty="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14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FF0000"/>
                          </a:solidFill>
                          <a:effectLst/>
                        </a:rPr>
                        <a:t>84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r h="184150">
                <a:tc>
                  <a:txBody>
                    <a:bodyPr/>
                    <a:lstStyle/>
                    <a:p>
                      <a:pPr algn="ctr" fontAlgn="b"/>
                      <a:r>
                        <a:rPr lang="en-US" sz="1300" u="none" strike="noStrike">
                          <a:effectLst/>
                        </a:rPr>
                        <a:t>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237643"/>
                  </a:ext>
                </a:extLst>
              </a:tr>
            </a:tbl>
          </a:graphicData>
        </a:graphic>
      </p:graphicFrame>
    </p:spTree>
    <p:extLst>
      <p:ext uri="{BB962C8B-B14F-4D97-AF65-F5344CB8AC3E}">
        <p14:creationId xmlns:p14="http://schemas.microsoft.com/office/powerpoint/2010/main" val="115527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40"/>
          <p:cNvSpPr/>
          <p:nvPr/>
        </p:nvSpPr>
        <p:spPr>
          <a:xfrm>
            <a:off x="2216291" y="5060139"/>
            <a:ext cx="457200" cy="1097280"/>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1984252" y="4843032"/>
            <a:ext cx="228600" cy="1325880"/>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1524782" y="4624666"/>
            <a:ext cx="457200" cy="1536192"/>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846194" y="3976652"/>
            <a:ext cx="4109012" cy="2170253"/>
          </a:xfrm>
          <a:custGeom>
            <a:avLst/>
            <a:gdLst>
              <a:gd name="connsiteX0" fmla="*/ 0 w 4109012"/>
              <a:gd name="connsiteY0" fmla="*/ 0 h 2170253"/>
              <a:gd name="connsiteX1" fmla="*/ 451412 w 4109012"/>
              <a:gd name="connsiteY1" fmla="*/ 214131 h 2170253"/>
              <a:gd name="connsiteX2" fmla="*/ 682906 w 4109012"/>
              <a:gd name="connsiteY2" fmla="*/ 428263 h 2170253"/>
              <a:gd name="connsiteX3" fmla="*/ 1140106 w 4109012"/>
              <a:gd name="connsiteY3" fmla="*/ 642395 h 2170253"/>
              <a:gd name="connsiteX4" fmla="*/ 1371600 w 4109012"/>
              <a:gd name="connsiteY4" fmla="*/ 862314 h 2170253"/>
              <a:gd name="connsiteX5" fmla="*/ 1823012 w 4109012"/>
              <a:gd name="connsiteY5" fmla="*/ 1082233 h 2170253"/>
              <a:gd name="connsiteX6" fmla="*/ 2737412 w 4109012"/>
              <a:gd name="connsiteY6" fmla="*/ 1307939 h 2170253"/>
              <a:gd name="connsiteX7" fmla="*/ 2963119 w 4109012"/>
              <a:gd name="connsiteY7" fmla="*/ 1533645 h 2170253"/>
              <a:gd name="connsiteX8" fmla="*/ 3426106 w 4109012"/>
              <a:gd name="connsiteY8" fmla="*/ 1741990 h 2170253"/>
              <a:gd name="connsiteX9" fmla="*/ 3640238 w 4109012"/>
              <a:gd name="connsiteY9" fmla="*/ 1973483 h 2170253"/>
              <a:gd name="connsiteX10" fmla="*/ 4109012 w 4109012"/>
              <a:gd name="connsiteY10" fmla="*/ 2170253 h 2170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9012" h="2170253">
                <a:moveTo>
                  <a:pt x="0" y="0"/>
                </a:moveTo>
                <a:lnTo>
                  <a:pt x="451412" y="214131"/>
                </a:lnTo>
                <a:lnTo>
                  <a:pt x="682906" y="428263"/>
                </a:lnTo>
                <a:lnTo>
                  <a:pt x="1140106" y="642395"/>
                </a:lnTo>
                <a:lnTo>
                  <a:pt x="1371600" y="862314"/>
                </a:lnTo>
                <a:lnTo>
                  <a:pt x="1823012" y="1082233"/>
                </a:lnTo>
                <a:lnTo>
                  <a:pt x="2737412" y="1307939"/>
                </a:lnTo>
                <a:lnTo>
                  <a:pt x="2963119" y="1533645"/>
                </a:lnTo>
                <a:lnTo>
                  <a:pt x="3426106" y="1741990"/>
                </a:lnTo>
                <a:lnTo>
                  <a:pt x="3640238" y="1973483"/>
                </a:lnTo>
                <a:lnTo>
                  <a:pt x="4109012" y="2170253"/>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1299593" y="4408580"/>
            <a:ext cx="228600" cy="1755648"/>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4271392" y="5946891"/>
            <a:ext cx="228600" cy="22860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3816895" y="5730265"/>
            <a:ext cx="448056" cy="438912"/>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587381" y="5504016"/>
            <a:ext cx="228600" cy="658368"/>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2675749" y="5288846"/>
            <a:ext cx="914400" cy="877824"/>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844668" y="4192050"/>
            <a:ext cx="454925" cy="1969827"/>
          </a:xfrm>
          <a:custGeom>
            <a:avLst/>
            <a:gdLst>
              <a:gd name="connsiteX0" fmla="*/ 0 w 454925"/>
              <a:gd name="connsiteY0" fmla="*/ 0 h 1969827"/>
              <a:gd name="connsiteX1" fmla="*/ 454925 w 454925"/>
              <a:gd name="connsiteY1" fmla="*/ 0 h 1969827"/>
              <a:gd name="connsiteX2" fmla="*/ 454925 w 454925"/>
              <a:gd name="connsiteY2" fmla="*/ 1969827 h 1969827"/>
              <a:gd name="connsiteX3" fmla="*/ 0 w 454925"/>
              <a:gd name="connsiteY3" fmla="*/ 1969827 h 1969827"/>
              <a:gd name="connsiteX4" fmla="*/ 0 w 454925"/>
              <a:gd name="connsiteY4" fmla="*/ 0 h 1969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925" h="1969827">
                <a:moveTo>
                  <a:pt x="0" y="0"/>
                </a:moveTo>
                <a:lnTo>
                  <a:pt x="454925" y="0"/>
                </a:lnTo>
                <a:lnTo>
                  <a:pt x="454925" y="1969827"/>
                </a:lnTo>
                <a:lnTo>
                  <a:pt x="0" y="1969827"/>
                </a:lnTo>
                <a:lnTo>
                  <a:pt x="0" y="0"/>
                </a:lnTo>
                <a:close/>
              </a:path>
            </a:pathLst>
          </a:cu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612656" y="3969137"/>
            <a:ext cx="232012" cy="2197289"/>
          </a:xfrm>
          <a:custGeom>
            <a:avLst/>
            <a:gdLst>
              <a:gd name="connsiteX0" fmla="*/ 0 w 232012"/>
              <a:gd name="connsiteY0" fmla="*/ 4549 h 2197289"/>
              <a:gd name="connsiteX1" fmla="*/ 227462 w 232012"/>
              <a:gd name="connsiteY1" fmla="*/ 0 h 2197289"/>
              <a:gd name="connsiteX2" fmla="*/ 232012 w 232012"/>
              <a:gd name="connsiteY2" fmla="*/ 2197289 h 2197289"/>
              <a:gd name="connsiteX3" fmla="*/ 4549 w 232012"/>
              <a:gd name="connsiteY3" fmla="*/ 2192740 h 2197289"/>
              <a:gd name="connsiteX4" fmla="*/ 0 w 232012"/>
              <a:gd name="connsiteY4" fmla="*/ 4549 h 2197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012" h="2197289">
                <a:moveTo>
                  <a:pt x="0" y="4549"/>
                </a:moveTo>
                <a:lnTo>
                  <a:pt x="227462" y="0"/>
                </a:lnTo>
                <a:cubicBezTo>
                  <a:pt x="228979" y="732430"/>
                  <a:pt x="230495" y="1464859"/>
                  <a:pt x="232012" y="2197289"/>
                </a:cubicBezTo>
                <a:lnTo>
                  <a:pt x="4549" y="2192740"/>
                </a:lnTo>
                <a:cubicBezTo>
                  <a:pt x="3033" y="1463343"/>
                  <a:pt x="1516" y="733946"/>
                  <a:pt x="0" y="4549"/>
                </a:cubicBezTo>
                <a:close/>
              </a:path>
            </a:pathLst>
          </a:cu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utoShape 60"/>
          <p:cNvSpPr>
            <a:spLocks noChangeShapeType="1"/>
          </p:cNvSpPr>
          <p:nvPr/>
        </p:nvSpPr>
        <p:spPr bwMode="auto">
          <a:xfrm flipV="1">
            <a:off x="615033" y="3462884"/>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1"/>
          <p:cNvSpPr>
            <a:spLocks noChangeShapeType="1"/>
          </p:cNvSpPr>
          <p:nvPr/>
        </p:nvSpPr>
        <p:spPr bwMode="auto">
          <a:xfrm>
            <a:off x="618208" y="57298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615033" y="59489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613446" y="551075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613446" y="52885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613446" y="5064672"/>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613446" y="4842422"/>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610271" y="46249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610271" y="44122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618208" y="418995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618208" y="3969297"/>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618208" y="37486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8436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0722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3008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15294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17580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19866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2152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24438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26724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1296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33582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35868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3815433" y="35232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29010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157833" y="3372397"/>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5605633" y="6133059"/>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172120" y="538217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b="1" dirty="0">
                <a:solidFill>
                  <a:srgbClr val="FF0000"/>
                </a:solidFill>
                <a:latin typeface="Calibri" pitchFamily="34" charset="0"/>
                <a:ea typeface="Calibri" pitchFamily="34" charset="0"/>
                <a:cs typeface="Times New Roman" pitchFamily="18" charset="0"/>
              </a:rPr>
              <a:t>3.00</a:t>
            </a:r>
          </a:p>
        </p:txBody>
      </p:sp>
      <p:sp>
        <p:nvSpPr>
          <p:cNvPr id="46" name="Text Box 31"/>
          <p:cNvSpPr txBox="1">
            <a:spLocks noChangeArrowheads="1"/>
          </p:cNvSpPr>
          <p:nvPr/>
        </p:nvSpPr>
        <p:spPr bwMode="auto">
          <a:xfrm>
            <a:off x="172120" y="5809209"/>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180058" y="560442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180058" y="603145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172120" y="4497934"/>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172120" y="492497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180058" y="4705897"/>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180058" y="514722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116558" y="3605759"/>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172120" y="4064547"/>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116558" y="3851822"/>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180058" y="427885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dirty="0">
                <a:latin typeface="Calibri" pitchFamily="34" charset="0"/>
                <a:ea typeface="Calibri" pitchFamily="34" charset="0"/>
                <a:cs typeface="Times New Roman" pitchFamily="18" charset="0"/>
              </a:rPr>
              <a:t>8.00</a:t>
            </a:r>
            <a:endParaRPr lang="en-US" dirty="0">
              <a:latin typeface="Arial" pitchFamily="34" charset="0"/>
              <a:cs typeface="Arial" pitchFamily="34" charset="0"/>
            </a:endParaRPr>
          </a:p>
        </p:txBody>
      </p:sp>
      <p:sp>
        <p:nvSpPr>
          <p:cNvPr id="57" name="Text Box 20"/>
          <p:cNvSpPr txBox="1">
            <a:spLocks noChangeArrowheads="1"/>
          </p:cNvSpPr>
          <p:nvPr/>
        </p:nvSpPr>
        <p:spPr bwMode="auto">
          <a:xfrm>
            <a:off x="484858" y="6153697"/>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903958" y="615369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1369096" y="615369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1826296" y="615369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2291433" y="615369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2710533" y="61536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3182021" y="61536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830452" y="3957223"/>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1962821" y="459635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2648620" y="504514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3568650" y="5265658"/>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3901082" y="57298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3897907" y="59489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3896320" y="551075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3896320" y="52885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3896320" y="506467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3896320" y="484242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3893145" y="46249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3893145" y="44122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3901082" y="418995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3901082" y="396929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3901082" y="37486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40376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42662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44948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47234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49520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51806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54092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3632108" y="616004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smtClean="0">
                <a:solidFill>
                  <a:srgbClr val="FF0000"/>
                </a:solidFill>
                <a:latin typeface="Calibri" pitchFamily="34" charset="0"/>
                <a:ea typeface="Calibri" pitchFamily="34" charset="0"/>
                <a:cs typeface="Times New Roman" pitchFamily="18" charset="0"/>
              </a:rPr>
              <a:t>14</a:t>
            </a:r>
            <a:endParaRPr lang="en-US" b="1" dirty="0">
              <a:solidFill>
                <a:srgbClr val="FF0000"/>
              </a:solidFill>
              <a:latin typeface="Arial" pitchFamily="34" charset="0"/>
              <a:cs typeface="Arial" pitchFamily="34" charset="0"/>
            </a:endParaRPr>
          </a:p>
        </p:txBody>
      </p:sp>
      <p:sp>
        <p:nvSpPr>
          <p:cNvPr id="104" name="Text Box 14"/>
          <p:cNvSpPr txBox="1">
            <a:spLocks noChangeArrowheads="1"/>
          </p:cNvSpPr>
          <p:nvPr/>
        </p:nvSpPr>
        <p:spPr bwMode="auto">
          <a:xfrm>
            <a:off x="4071021" y="61663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4547271" y="6166396"/>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4985421" y="61663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1279164" y="4162492"/>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3786301" y="5471330"/>
            <a:ext cx="64008" cy="64008"/>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2189645" y="4825404"/>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4247056" y="569505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1503845" y="438503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4931086" y="613984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4473875" y="593029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6185620" y="4453241"/>
            <a:ext cx="5940972" cy="2308324"/>
          </a:xfrm>
          <a:prstGeom prst="rect">
            <a:avLst/>
          </a:prstGeom>
          <a:noFill/>
        </p:spPr>
        <p:txBody>
          <a:bodyPr wrap="square" rtlCol="0">
            <a:spAutoFit/>
          </a:bodyPr>
          <a:lstStyle/>
          <a:p>
            <a:r>
              <a:rPr lang="en-US" b="1" dirty="0" smtClean="0">
                <a:solidFill>
                  <a:srgbClr val="C00000"/>
                </a:solidFill>
              </a:rPr>
              <a:t>We’ve just seen that when </a:t>
            </a:r>
            <a:r>
              <a:rPr lang="en-US" b="1" dirty="0">
                <a:solidFill>
                  <a:srgbClr val="C00000"/>
                </a:solidFill>
              </a:rPr>
              <a:t>the quantity demanded is </a:t>
            </a:r>
            <a:r>
              <a:rPr lang="en-US" b="1" dirty="0" smtClean="0">
                <a:solidFill>
                  <a:srgbClr val="C00000"/>
                </a:solidFill>
              </a:rPr>
              <a:t>14 donuts, the consumers are </a:t>
            </a:r>
            <a:r>
              <a:rPr lang="en-US" b="1" dirty="0">
                <a:solidFill>
                  <a:srgbClr val="C00000"/>
                </a:solidFill>
              </a:rPr>
              <a:t>Alex (3), </a:t>
            </a:r>
            <a:r>
              <a:rPr lang="en-US" b="1" dirty="0" smtClean="0">
                <a:solidFill>
                  <a:srgbClr val="C00000"/>
                </a:solidFill>
              </a:rPr>
              <a:t>Barbara </a:t>
            </a:r>
            <a:r>
              <a:rPr lang="en-US" b="1" dirty="0">
                <a:solidFill>
                  <a:srgbClr val="C00000"/>
                </a:solidFill>
              </a:rPr>
              <a:t>(4), Chris (3), </a:t>
            </a:r>
            <a:r>
              <a:rPr lang="en-US" b="1" dirty="0" smtClean="0">
                <a:solidFill>
                  <a:srgbClr val="C00000"/>
                </a:solidFill>
              </a:rPr>
              <a:t>David </a:t>
            </a:r>
            <a:r>
              <a:rPr lang="en-US" b="1" dirty="0">
                <a:solidFill>
                  <a:srgbClr val="C00000"/>
                </a:solidFill>
              </a:rPr>
              <a:t>(3), </a:t>
            </a:r>
            <a:r>
              <a:rPr lang="en-US" b="1" dirty="0" smtClean="0">
                <a:solidFill>
                  <a:srgbClr val="C00000"/>
                </a:solidFill>
              </a:rPr>
              <a:t>and </a:t>
            </a:r>
            <a:r>
              <a:rPr lang="en-US" b="1" dirty="0">
                <a:solidFill>
                  <a:srgbClr val="C00000"/>
                </a:solidFill>
              </a:rPr>
              <a:t>Elena (1). </a:t>
            </a:r>
            <a:r>
              <a:rPr lang="en-US" b="1" dirty="0" smtClean="0">
                <a:solidFill>
                  <a:srgbClr val="C00000"/>
                </a:solidFill>
              </a:rPr>
              <a:t>And their </a:t>
            </a:r>
            <a:r>
              <a:rPr lang="en-US" b="1" i="1" dirty="0" smtClean="0">
                <a:solidFill>
                  <a:srgbClr val="C00000"/>
                </a:solidFill>
              </a:rPr>
              <a:t>total </a:t>
            </a:r>
            <a:r>
              <a:rPr lang="en-US" b="1" i="1" dirty="0">
                <a:solidFill>
                  <a:srgbClr val="C00000"/>
                </a:solidFill>
              </a:rPr>
              <a:t>willingness to pay</a:t>
            </a:r>
            <a:r>
              <a:rPr lang="en-US" b="1" dirty="0">
                <a:solidFill>
                  <a:srgbClr val="C00000"/>
                </a:solidFill>
              </a:rPr>
              <a:t> </a:t>
            </a:r>
            <a:r>
              <a:rPr lang="en-US" b="1" dirty="0" smtClean="0">
                <a:solidFill>
                  <a:srgbClr val="C00000"/>
                </a:solidFill>
              </a:rPr>
              <a:t>is $</a:t>
            </a:r>
            <a:r>
              <a:rPr lang="en-US" b="1" dirty="0" smtClean="0">
                <a:solidFill>
                  <a:srgbClr val="C00000"/>
                </a:solidFill>
              </a:rPr>
              <a:t>84. </a:t>
            </a:r>
            <a:endParaRPr lang="en-US" b="1" dirty="0" smtClean="0">
              <a:solidFill>
                <a:srgbClr val="C00000"/>
              </a:solidFill>
            </a:endParaRPr>
          </a:p>
          <a:p>
            <a:endParaRPr lang="en-US" b="1" dirty="0">
              <a:solidFill>
                <a:srgbClr val="C00000"/>
              </a:solidFill>
            </a:endParaRPr>
          </a:p>
          <a:p>
            <a:r>
              <a:rPr lang="en-US" b="1" i="1" dirty="0" smtClean="0">
                <a:solidFill>
                  <a:srgbClr val="C00000"/>
                </a:solidFill>
              </a:rPr>
              <a:t>Q</a:t>
            </a:r>
            <a:r>
              <a:rPr lang="en-US" b="1" dirty="0" smtClean="0">
                <a:solidFill>
                  <a:srgbClr val="C00000"/>
                </a:solidFill>
              </a:rPr>
              <a:t>: If </a:t>
            </a:r>
            <a:r>
              <a:rPr lang="en-US" b="1" dirty="0">
                <a:solidFill>
                  <a:srgbClr val="C00000"/>
                </a:solidFill>
              </a:rPr>
              <a:t>you had </a:t>
            </a:r>
            <a:r>
              <a:rPr lang="en-US" b="1" dirty="0" smtClean="0">
                <a:solidFill>
                  <a:srgbClr val="C00000"/>
                </a:solidFill>
              </a:rPr>
              <a:t>14 </a:t>
            </a:r>
            <a:r>
              <a:rPr lang="en-US" b="1" dirty="0">
                <a:solidFill>
                  <a:srgbClr val="C00000"/>
                </a:solidFill>
              </a:rPr>
              <a:t>donuts </a:t>
            </a:r>
            <a:r>
              <a:rPr lang="en-US" b="1" dirty="0" smtClean="0">
                <a:solidFill>
                  <a:srgbClr val="C00000"/>
                </a:solidFill>
              </a:rPr>
              <a:t>and could distribute them among our 5 consumers in any way you liked, </a:t>
            </a:r>
            <a:r>
              <a:rPr lang="en-US" b="1" dirty="0">
                <a:solidFill>
                  <a:srgbClr val="C00000"/>
                </a:solidFill>
              </a:rPr>
              <a:t>could you </a:t>
            </a:r>
            <a:r>
              <a:rPr lang="en-US" b="1" dirty="0" smtClean="0">
                <a:solidFill>
                  <a:srgbClr val="C00000"/>
                </a:solidFill>
              </a:rPr>
              <a:t>have generated </a:t>
            </a:r>
            <a:r>
              <a:rPr lang="en-US" b="1" i="1" dirty="0">
                <a:solidFill>
                  <a:srgbClr val="C00000"/>
                </a:solidFill>
              </a:rPr>
              <a:t>more</a:t>
            </a:r>
            <a:r>
              <a:rPr lang="en-US" b="1" dirty="0">
                <a:solidFill>
                  <a:srgbClr val="C00000"/>
                </a:solidFill>
              </a:rPr>
              <a:t> </a:t>
            </a:r>
            <a:r>
              <a:rPr lang="en-US" b="1" dirty="0" smtClean="0">
                <a:solidFill>
                  <a:srgbClr val="C00000"/>
                </a:solidFill>
              </a:rPr>
              <a:t>than $</a:t>
            </a:r>
            <a:r>
              <a:rPr lang="en-US" b="1" dirty="0" smtClean="0">
                <a:solidFill>
                  <a:srgbClr val="C00000"/>
                </a:solidFill>
              </a:rPr>
              <a:t>84 </a:t>
            </a:r>
            <a:r>
              <a:rPr lang="en-US" b="1" dirty="0" smtClean="0">
                <a:solidFill>
                  <a:srgbClr val="C00000"/>
                </a:solidFill>
              </a:rPr>
              <a:t>in willingness to pay?</a:t>
            </a:r>
            <a:endParaRPr lang="en-US" b="1" dirty="0">
              <a:solidFill>
                <a:srgbClr val="C00000"/>
              </a:solidFill>
            </a:endParaRPr>
          </a:p>
        </p:txBody>
      </p:sp>
      <p:graphicFrame>
        <p:nvGraphicFramePr>
          <p:cNvPr id="32" name="Table 31"/>
          <p:cNvGraphicFramePr>
            <a:graphicFrameLocks noGrp="1"/>
          </p:cNvGraphicFramePr>
          <p:nvPr>
            <p:extLst>
              <p:ext uri="{D42A27DB-BD31-4B8C-83A1-F6EECF244321}">
                <p14:modId xmlns:p14="http://schemas.microsoft.com/office/powerpoint/2010/main" val="2683776633"/>
              </p:ext>
            </p:extLst>
          </p:nvPr>
        </p:nvGraphicFramePr>
        <p:xfrm>
          <a:off x="9669332" y="91505"/>
          <a:ext cx="2457260" cy="4293870"/>
        </p:xfrm>
        <a:graphic>
          <a:graphicData uri="http://schemas.openxmlformats.org/drawingml/2006/table">
            <a:tbl>
              <a:tblPr>
                <a:tableStyleId>{5C22544A-7EE6-4342-B048-85BDC9FD1C3A}</a:tableStyleId>
              </a:tblPr>
              <a:tblGrid>
                <a:gridCol w="577660">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Happiness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10</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9</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9</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300" b="0" u="none" strike="noStrike" dirty="0">
                          <a:solidFill>
                            <a:srgbClr val="FF0000"/>
                          </a:solidFill>
                          <a:effectLst/>
                        </a:rPr>
                        <a:t>Alex</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solidFill>
                            <a:srgbClr val="FF0000"/>
                          </a:solidFill>
                          <a:effectLst/>
                        </a:rPr>
                        <a:t>1</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8</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solidFill>
                            <a:srgbClr val="FF0000"/>
                          </a:solidFill>
                          <a:effectLst/>
                        </a:rPr>
                        <a:t>4</a:t>
                      </a:r>
                      <a:endParaRPr lang="en-US" sz="1300" b="0"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7</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2</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7</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6</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5</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5</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300" b="1" u="none" strike="noStrike" dirty="0">
                          <a:solidFill>
                            <a:srgbClr val="FF0000"/>
                          </a:solidFill>
                          <a:effectLst/>
                        </a:rPr>
                        <a:t>Alex</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FF0000"/>
                          </a:solidFill>
                          <a:effectLst/>
                        </a:rPr>
                        <a:t>13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100" name="TextBox 99"/>
          <p:cNvSpPr txBox="1"/>
          <p:nvPr/>
        </p:nvSpPr>
        <p:spPr>
          <a:xfrm>
            <a:off x="612470" y="128066"/>
            <a:ext cx="1839195" cy="338554"/>
          </a:xfrm>
          <a:prstGeom prst="rect">
            <a:avLst/>
          </a:prstGeom>
          <a:noFill/>
        </p:spPr>
        <p:txBody>
          <a:bodyPr wrap="square" rtlCol="0">
            <a:spAutoFit/>
          </a:bodyPr>
          <a:lstStyle/>
          <a:p>
            <a:r>
              <a:rPr lang="en-US" sz="1600" dirty="0" smtClean="0"/>
              <a:t>Demand Schedule</a:t>
            </a:r>
            <a:endParaRPr lang="en-US" sz="1600" dirty="0"/>
          </a:p>
        </p:txBody>
      </p:sp>
      <p:sp>
        <p:nvSpPr>
          <p:cNvPr id="41" name="AutoShape 59"/>
          <p:cNvSpPr>
            <a:spLocks noChangeShapeType="1"/>
          </p:cNvSpPr>
          <p:nvPr/>
        </p:nvSpPr>
        <p:spPr bwMode="auto">
          <a:xfrm>
            <a:off x="615033" y="6171159"/>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Text Box 46"/>
          <p:cNvSpPr txBox="1">
            <a:spLocks noChangeArrowheads="1"/>
          </p:cNvSpPr>
          <p:nvPr/>
        </p:nvSpPr>
        <p:spPr bwMode="auto">
          <a:xfrm>
            <a:off x="781293" y="5237845"/>
            <a:ext cx="1295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rgbClr val="FF0000"/>
                </a:solidFill>
                <a:latin typeface="+mn-lt"/>
              </a:rPr>
              <a:t>Total Willingness to Pay</a:t>
            </a:r>
            <a:endParaRPr lang="en-US" altLang="en-US" sz="1600" b="1" dirty="0">
              <a:solidFill>
                <a:srgbClr val="FF0000"/>
              </a:solidFill>
              <a:latin typeface="+mn-lt"/>
            </a:endParaRPr>
          </a:p>
        </p:txBody>
      </p:sp>
      <p:graphicFrame>
        <p:nvGraphicFramePr>
          <p:cNvPr id="101" name="Table 100"/>
          <p:cNvGraphicFramePr>
            <a:graphicFrameLocks noGrp="1"/>
          </p:cNvGraphicFramePr>
          <p:nvPr>
            <p:extLst>
              <p:ext uri="{D42A27DB-BD31-4B8C-83A1-F6EECF244321}">
                <p14:modId xmlns:p14="http://schemas.microsoft.com/office/powerpoint/2010/main" val="99463738"/>
              </p:ext>
            </p:extLst>
          </p:nvPr>
        </p:nvGraphicFramePr>
        <p:xfrm>
          <a:off x="608972" y="487768"/>
          <a:ext cx="3339465" cy="245364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504251">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Happiness: all Buyers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36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78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1" u="none" strike="noStrike">
                          <a:solidFill>
                            <a:srgbClr val="FF0000"/>
                          </a:solidFill>
                          <a:effectLst/>
                        </a:rPr>
                        <a:t>3</a:t>
                      </a:r>
                      <a:endParaRPr lang="en-US" sz="1300" b="1" i="0" u="none" strike="noStrike">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a:solidFill>
                            <a:srgbClr val="FF0000"/>
                          </a:solidFill>
                          <a:effectLst/>
                        </a:rPr>
                        <a:t>14</a:t>
                      </a:r>
                      <a:endParaRPr lang="en-US" sz="1300" b="1" i="0" u="none" strike="noStrike">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FF0000"/>
                          </a:solidFill>
                          <a:effectLst/>
                        </a:rPr>
                        <a:t>84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r h="184150">
                <a:tc>
                  <a:txBody>
                    <a:bodyPr/>
                    <a:lstStyle/>
                    <a:p>
                      <a:pPr algn="ctr" fontAlgn="b"/>
                      <a:r>
                        <a:rPr lang="en-US" sz="1300" u="none" strike="noStrike">
                          <a:effectLst/>
                        </a:rPr>
                        <a:t>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237643"/>
                  </a:ext>
                </a:extLst>
              </a:tr>
            </a:tbl>
          </a:graphicData>
        </a:graphic>
      </p:graphicFrame>
    </p:spTree>
    <p:extLst>
      <p:ext uri="{BB962C8B-B14F-4D97-AF65-F5344CB8AC3E}">
        <p14:creationId xmlns:p14="http://schemas.microsoft.com/office/powerpoint/2010/main" val="231773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super quick detour into philosophy</a:t>
            </a:r>
            <a:endParaRPr lang="en-US" dirty="0"/>
          </a:p>
        </p:txBody>
      </p:sp>
      <p:sp>
        <p:nvSpPr>
          <p:cNvPr id="3" name="Content Placeholder 2"/>
          <p:cNvSpPr>
            <a:spLocks noGrp="1"/>
          </p:cNvSpPr>
          <p:nvPr>
            <p:ph idx="1"/>
          </p:nvPr>
        </p:nvSpPr>
        <p:spPr/>
        <p:txBody>
          <a:bodyPr/>
          <a:lstStyle/>
          <a:p>
            <a:r>
              <a:rPr lang="en-US" dirty="0" smtClean="0"/>
              <a:t>In our example, when the prevailing market price of a donut is $3.00, 14 donuts are consumed by Alex </a:t>
            </a:r>
            <a:r>
              <a:rPr lang="en-US" dirty="0"/>
              <a:t>(3), Barbara (4), Chris (3), David (3), and Elena (1</a:t>
            </a:r>
            <a:r>
              <a:rPr lang="en-US" dirty="0" smtClean="0"/>
              <a:t>).</a:t>
            </a:r>
          </a:p>
          <a:p>
            <a:r>
              <a:rPr lang="en-US" dirty="0" smtClean="0"/>
              <a:t>And </a:t>
            </a:r>
            <a:r>
              <a:rPr lang="en-US" dirty="0"/>
              <a:t>their </a:t>
            </a:r>
            <a:r>
              <a:rPr lang="en-US" i="1" dirty="0"/>
              <a:t>total willingness to pay</a:t>
            </a:r>
            <a:r>
              <a:rPr lang="en-US" dirty="0"/>
              <a:t> is $</a:t>
            </a:r>
            <a:r>
              <a:rPr lang="en-US" dirty="0" smtClean="0"/>
              <a:t>84. </a:t>
            </a:r>
            <a:endParaRPr lang="en-US" dirty="0"/>
          </a:p>
          <a:p>
            <a:r>
              <a:rPr lang="en-US" dirty="0" smtClean="0"/>
              <a:t>Under our assumptions, willingness to pay measures happiness, in the case of an individual.</a:t>
            </a:r>
          </a:p>
          <a:p>
            <a:pPr lvl="1"/>
            <a:r>
              <a:rPr lang="en-US" dirty="0" smtClean="0"/>
              <a:t>For example, Barbara is willing to pay $10 for her first donut of the day and under our assumptions that is a good measure of the happiness she gets</a:t>
            </a:r>
          </a:p>
          <a:p>
            <a:r>
              <a:rPr lang="en-US" dirty="0" smtClean="0"/>
              <a:t>But is the total willingness to pay of Alex, Barbara, Chris, David, </a:t>
            </a:r>
            <a:r>
              <a:rPr lang="en-US" dirty="0"/>
              <a:t>and </a:t>
            </a:r>
            <a:r>
              <a:rPr lang="en-US" dirty="0" smtClean="0"/>
              <a:t>Elena </a:t>
            </a:r>
            <a:r>
              <a:rPr lang="en-US" dirty="0"/>
              <a:t>a good measure of </a:t>
            </a:r>
            <a:r>
              <a:rPr lang="en-US" dirty="0" smtClean="0"/>
              <a:t>their collective happiness?</a:t>
            </a:r>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877999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super quick </a:t>
            </a:r>
            <a:r>
              <a:rPr lang="en-US" dirty="0" smtClean="0"/>
              <a:t>detour into philosophy</a:t>
            </a:r>
            <a:endParaRPr lang="en-US" dirty="0"/>
          </a:p>
        </p:txBody>
      </p:sp>
      <p:sp>
        <p:nvSpPr>
          <p:cNvPr id="3" name="Content Placeholder 2"/>
          <p:cNvSpPr>
            <a:spLocks noGrp="1"/>
          </p:cNvSpPr>
          <p:nvPr>
            <p:ph idx="1"/>
          </p:nvPr>
        </p:nvSpPr>
        <p:spPr/>
        <p:txBody>
          <a:bodyPr/>
          <a:lstStyle/>
          <a:p>
            <a:r>
              <a:rPr lang="en-US" dirty="0" smtClean="0"/>
              <a:t>We understand what the </a:t>
            </a:r>
            <a:r>
              <a:rPr lang="en-US" dirty="0"/>
              <a:t>happiness </a:t>
            </a:r>
            <a:r>
              <a:rPr lang="en-US" dirty="0" smtClean="0"/>
              <a:t>of an individual means but it is unclear what the happiness of a group of individuals means.</a:t>
            </a:r>
          </a:p>
          <a:p>
            <a:r>
              <a:rPr lang="en-US" dirty="0" smtClean="0"/>
              <a:t>In our discussion, we rely on a philosophical doctrine called </a:t>
            </a:r>
            <a:r>
              <a:rPr lang="en-US" i="1" dirty="0" smtClean="0">
                <a:hlinkClick r:id="rId3"/>
              </a:rPr>
              <a:t>utilitarianism</a:t>
            </a:r>
            <a:r>
              <a:rPr lang="en-US" dirty="0" smtClean="0"/>
              <a:t>.</a:t>
            </a:r>
          </a:p>
          <a:p>
            <a:r>
              <a:rPr lang="en-US" dirty="0" smtClean="0"/>
              <a:t>Utilitarianism is the idea that:</a:t>
            </a:r>
          </a:p>
          <a:p>
            <a:pPr lvl="1"/>
            <a:r>
              <a:rPr lang="en-US" dirty="0" smtClean="0"/>
              <a:t>An individual’s happiness can be measured and expressed in numbers</a:t>
            </a:r>
          </a:p>
          <a:p>
            <a:pPr lvl="1"/>
            <a:r>
              <a:rPr lang="en-US" dirty="0" smtClean="0"/>
              <a:t>Happiness numbers are comparable (interpersonal comparability)</a:t>
            </a:r>
          </a:p>
          <a:p>
            <a:pPr lvl="1"/>
            <a:r>
              <a:rPr lang="en-US" dirty="0" smtClean="0"/>
              <a:t>The happiness of a group of people is a meaningful thing and …</a:t>
            </a:r>
          </a:p>
          <a:p>
            <a:pPr lvl="1"/>
            <a:r>
              <a:rPr lang="en-US" dirty="0" smtClean="0"/>
              <a:t>… </a:t>
            </a:r>
            <a:r>
              <a:rPr lang="en-US" dirty="0"/>
              <a:t>can be numerically </a:t>
            </a:r>
            <a:r>
              <a:rPr lang="en-US" dirty="0" smtClean="0"/>
              <a:t>measured by simply adding the happiness numbers of the individual members of the group</a:t>
            </a:r>
            <a:endParaRPr lang="en-US" dirty="0"/>
          </a:p>
        </p:txBody>
      </p:sp>
    </p:spTree>
    <p:extLst>
      <p:ext uri="{BB962C8B-B14F-4D97-AF65-F5344CB8AC3E}">
        <p14:creationId xmlns:p14="http://schemas.microsoft.com/office/powerpoint/2010/main" val="2437681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What The Demand Curve Says About Happiness</a:t>
            </a:r>
            <a:endParaRPr lang="en-US" dirty="0"/>
          </a:p>
        </p:txBody>
      </p:sp>
      <p:sp>
        <p:nvSpPr>
          <p:cNvPr id="2" name="Footer Placeholder 1"/>
          <p:cNvSpPr>
            <a:spLocks noGrp="1"/>
          </p:cNvSpPr>
          <p:nvPr>
            <p:ph type="ftr" sz="quarter" idx="11"/>
          </p:nvPr>
        </p:nvSpPr>
        <p:spPr/>
        <p:txBody>
          <a:bodyPr/>
          <a:lstStyle/>
          <a:p>
            <a:r>
              <a:rPr lang="en-US" smtClean="0"/>
              <a:t>DEMAND</a:t>
            </a:r>
            <a:endParaRPr lang="en-US"/>
          </a:p>
        </p:txBody>
      </p:sp>
      <p:sp>
        <p:nvSpPr>
          <p:cNvPr id="3" name="Slide Number Placeholder 2"/>
          <p:cNvSpPr>
            <a:spLocks noGrp="1"/>
          </p:cNvSpPr>
          <p:nvPr>
            <p:ph type="sldNum" sz="quarter" idx="12"/>
          </p:nvPr>
        </p:nvSpPr>
        <p:spPr/>
        <p:txBody>
          <a:bodyPr/>
          <a:lstStyle/>
          <a:p>
            <a:fld id="{8B4E2170-6C38-4847-B754-17F7050CDF07}" type="slidenum">
              <a:rPr lang="en-US" smtClean="0"/>
              <a:t>24</a:t>
            </a:fld>
            <a:endParaRPr lang="en-US"/>
          </a:p>
        </p:txBody>
      </p:sp>
      <p:grpSp>
        <p:nvGrpSpPr>
          <p:cNvPr id="17" name="Group 16"/>
          <p:cNvGrpSpPr/>
          <p:nvPr/>
        </p:nvGrpSpPr>
        <p:grpSpPr>
          <a:xfrm>
            <a:off x="166257" y="1383862"/>
            <a:ext cx="5306003" cy="5249939"/>
            <a:chOff x="4429125" y="1753316"/>
            <a:chExt cx="3333751" cy="3298526"/>
          </a:xfrm>
        </p:grpSpPr>
        <p:sp>
          <p:nvSpPr>
            <p:cNvPr id="4" name="Freeform 3"/>
            <p:cNvSpPr/>
            <p:nvPr/>
          </p:nvSpPr>
          <p:spPr>
            <a:xfrm>
              <a:off x="4962525" y="2238795"/>
              <a:ext cx="1600200" cy="2560320"/>
            </a:xfrm>
            <a:custGeom>
              <a:avLst/>
              <a:gdLst>
                <a:gd name="connsiteX0" fmla="*/ 0 w 1624084"/>
                <a:gd name="connsiteY0" fmla="*/ 0 h 2579427"/>
                <a:gd name="connsiteX1" fmla="*/ 1610436 w 1624084"/>
                <a:gd name="connsiteY1" fmla="*/ 982639 h 2579427"/>
                <a:gd name="connsiteX2" fmla="*/ 1624084 w 1624084"/>
                <a:gd name="connsiteY2" fmla="*/ 2579427 h 2579427"/>
                <a:gd name="connsiteX3" fmla="*/ 0 w 1624084"/>
                <a:gd name="connsiteY3" fmla="*/ 2579427 h 2579427"/>
                <a:gd name="connsiteX4" fmla="*/ 0 w 1624084"/>
                <a:gd name="connsiteY4" fmla="*/ 0 h 2579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084" h="2579427">
                  <a:moveTo>
                    <a:pt x="0" y="0"/>
                  </a:moveTo>
                  <a:lnTo>
                    <a:pt x="1610436" y="982639"/>
                  </a:lnTo>
                  <a:lnTo>
                    <a:pt x="1624084" y="2579427"/>
                  </a:lnTo>
                  <a:lnTo>
                    <a:pt x="0" y="2579427"/>
                  </a:lnTo>
                  <a:cubicBezTo>
                    <a:pt x="4549" y="1724167"/>
                    <a:pt x="9099" y="868908"/>
                    <a:pt x="0"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bwMode="auto">
            <a:xfrm>
              <a:off x="4963511" y="4803286"/>
              <a:ext cx="2570765"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 name="Straight Arrow Connector 5"/>
            <p:cNvCxnSpPr/>
            <p:nvPr/>
          </p:nvCxnSpPr>
          <p:spPr bwMode="auto">
            <a:xfrm rot="5400000" flipH="1" flipV="1">
              <a:off x="3467100" y="3315415"/>
              <a:ext cx="2971800"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 name="Straight Connector 6"/>
            <p:cNvCxnSpPr>
              <a:endCxn id="12" idx="0"/>
            </p:cNvCxnSpPr>
            <p:nvPr/>
          </p:nvCxnSpPr>
          <p:spPr bwMode="auto">
            <a:xfrm>
              <a:off x="4953001" y="2229565"/>
              <a:ext cx="2462212" cy="1493741"/>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4953000" y="3201115"/>
              <a:ext cx="1600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 name="Straight Connector 8"/>
            <p:cNvCxnSpPr/>
            <p:nvPr/>
          </p:nvCxnSpPr>
          <p:spPr bwMode="auto">
            <a:xfrm rot="5400000">
              <a:off x="5753100" y="4001215"/>
              <a:ext cx="1600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 name="TextBox 16"/>
            <p:cNvSpPr txBox="1"/>
            <p:nvPr/>
          </p:nvSpPr>
          <p:spPr>
            <a:xfrm>
              <a:off x="7058026" y="4858466"/>
              <a:ext cx="695325"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Quantity</a:t>
              </a:r>
            </a:p>
          </p:txBody>
        </p:sp>
        <p:sp>
          <p:nvSpPr>
            <p:cNvPr id="11" name="TextBox 17"/>
            <p:cNvSpPr txBox="1"/>
            <p:nvPr/>
          </p:nvSpPr>
          <p:spPr>
            <a:xfrm>
              <a:off x="4429125" y="1753316"/>
              <a:ext cx="514350"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400" b="1" dirty="0">
                  <a:latin typeface="+mn-lt"/>
                </a:rPr>
                <a:t>Price</a:t>
              </a:r>
            </a:p>
          </p:txBody>
        </p:sp>
        <p:sp>
          <p:nvSpPr>
            <p:cNvPr id="12" name="TextBox 18"/>
            <p:cNvSpPr txBox="1"/>
            <p:nvPr/>
          </p:nvSpPr>
          <p:spPr>
            <a:xfrm>
              <a:off x="7067551" y="3810716"/>
              <a:ext cx="695325"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Demand</a:t>
              </a:r>
              <a:endParaRPr lang="en-US" sz="1000" b="1" dirty="0">
                <a:latin typeface="+mn-lt"/>
              </a:endParaRPr>
            </a:p>
          </p:txBody>
        </p:sp>
        <p:sp>
          <p:nvSpPr>
            <p:cNvPr id="13" name="TextBox 19"/>
            <p:cNvSpPr txBox="1"/>
            <p:nvPr/>
          </p:nvSpPr>
          <p:spPr>
            <a:xfrm>
              <a:off x="4695826" y="4848941"/>
              <a:ext cx="266700"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0</a:t>
              </a:r>
            </a:p>
          </p:txBody>
        </p:sp>
        <p:sp>
          <p:nvSpPr>
            <p:cNvPr id="14" name="TextBox 20"/>
            <p:cNvSpPr txBox="1"/>
            <p:nvPr/>
          </p:nvSpPr>
          <p:spPr>
            <a:xfrm>
              <a:off x="6288461" y="4858466"/>
              <a:ext cx="542924"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400" b="1" dirty="0">
                  <a:latin typeface="+mn-lt"/>
                </a:rPr>
                <a:t>65</a:t>
              </a:r>
            </a:p>
          </p:txBody>
        </p:sp>
        <p:sp>
          <p:nvSpPr>
            <p:cNvPr id="15" name="TextBox 21"/>
            <p:cNvSpPr txBox="1"/>
            <p:nvPr/>
          </p:nvSpPr>
          <p:spPr>
            <a:xfrm>
              <a:off x="4469747" y="3098862"/>
              <a:ext cx="486535"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400" b="1" dirty="0">
                  <a:latin typeface="+mn-lt"/>
                </a:rPr>
                <a:t>$1.35</a:t>
              </a:r>
            </a:p>
          </p:txBody>
        </p:sp>
      </p:grpSp>
      <p:sp>
        <p:nvSpPr>
          <p:cNvPr id="18" name="TextBox 17"/>
          <p:cNvSpPr txBox="1"/>
          <p:nvPr/>
        </p:nvSpPr>
        <p:spPr>
          <a:xfrm>
            <a:off x="6330033" y="1423705"/>
            <a:ext cx="5138991" cy="4801314"/>
          </a:xfrm>
          <a:prstGeom prst="rect">
            <a:avLst/>
          </a:prstGeom>
          <a:noFill/>
        </p:spPr>
        <p:txBody>
          <a:bodyPr wrap="square" rtlCol="0">
            <a:spAutoFit/>
          </a:bodyPr>
          <a:lstStyle/>
          <a:p>
            <a:r>
              <a:rPr lang="en-US" b="1" dirty="0" smtClean="0">
                <a:solidFill>
                  <a:srgbClr val="C00000"/>
                </a:solidFill>
              </a:rPr>
              <a:t>For any demand curve, its </a:t>
            </a:r>
            <a:r>
              <a:rPr lang="en-US" b="1" i="1" dirty="0" smtClean="0">
                <a:solidFill>
                  <a:srgbClr val="C00000"/>
                </a:solidFill>
              </a:rPr>
              <a:t>height</a:t>
            </a:r>
            <a:r>
              <a:rPr lang="en-US" b="1" dirty="0" smtClean="0">
                <a:solidFill>
                  <a:srgbClr val="C00000"/>
                </a:solidFill>
              </a:rPr>
              <a:t> at any particular quantity demanded represents</a:t>
            </a:r>
          </a:p>
          <a:p>
            <a:pPr marL="285750" indent="-285750">
              <a:buFont typeface="Arial" panose="020B0604020202020204" pitchFamily="34" charset="0"/>
              <a:buChar char="•"/>
            </a:pPr>
            <a:r>
              <a:rPr lang="en-US" b="1" dirty="0" smtClean="0">
                <a:solidFill>
                  <a:srgbClr val="C00000"/>
                </a:solidFill>
              </a:rPr>
              <a:t>the </a:t>
            </a:r>
            <a:r>
              <a:rPr lang="en-US" b="1" i="1" dirty="0" smtClean="0">
                <a:solidFill>
                  <a:srgbClr val="C00000"/>
                </a:solidFill>
              </a:rPr>
              <a:t>price</a:t>
            </a:r>
            <a:r>
              <a:rPr lang="en-US" b="1" dirty="0" smtClean="0">
                <a:solidFill>
                  <a:srgbClr val="C00000"/>
                </a:solidFill>
              </a:rPr>
              <a:t> at which that quantity would be bought, and</a:t>
            </a:r>
          </a:p>
          <a:p>
            <a:pPr marL="285750" indent="-285750">
              <a:buFont typeface="Arial" panose="020B0604020202020204" pitchFamily="34" charset="0"/>
              <a:buChar char="•"/>
            </a:pPr>
            <a:r>
              <a:rPr lang="en-US" b="1" dirty="0" smtClean="0">
                <a:solidFill>
                  <a:srgbClr val="C00000"/>
                </a:solidFill>
              </a:rPr>
              <a:t>the </a:t>
            </a:r>
            <a:r>
              <a:rPr lang="en-US" b="1" i="1" dirty="0" smtClean="0">
                <a:solidFill>
                  <a:srgbClr val="C00000"/>
                </a:solidFill>
              </a:rPr>
              <a:t>willingness to pay </a:t>
            </a:r>
            <a:r>
              <a:rPr lang="en-US" b="1" dirty="0" smtClean="0">
                <a:solidFill>
                  <a:srgbClr val="C00000"/>
                </a:solidFill>
              </a:rPr>
              <a:t>of the buyer of that unit of the commodity.</a:t>
            </a:r>
          </a:p>
          <a:p>
            <a:endParaRPr lang="en-US" b="1" dirty="0">
              <a:solidFill>
                <a:srgbClr val="C00000"/>
              </a:solidFill>
            </a:endParaRPr>
          </a:p>
          <a:p>
            <a:r>
              <a:rPr lang="en-US" b="1" dirty="0" smtClean="0">
                <a:solidFill>
                  <a:srgbClr val="C00000"/>
                </a:solidFill>
              </a:rPr>
              <a:t>The </a:t>
            </a:r>
            <a:r>
              <a:rPr lang="en-US" b="1" dirty="0">
                <a:solidFill>
                  <a:srgbClr val="C00000"/>
                </a:solidFill>
              </a:rPr>
              <a:t>shaded </a:t>
            </a:r>
            <a:r>
              <a:rPr lang="en-US" b="1" dirty="0" smtClean="0">
                <a:solidFill>
                  <a:srgbClr val="C00000"/>
                </a:solidFill>
              </a:rPr>
              <a:t>area under the demand curve </a:t>
            </a:r>
            <a:r>
              <a:rPr lang="en-US" b="1" dirty="0">
                <a:solidFill>
                  <a:srgbClr val="C00000"/>
                </a:solidFill>
              </a:rPr>
              <a:t>– up to any given </a:t>
            </a:r>
            <a:r>
              <a:rPr lang="en-US" b="1" dirty="0" smtClean="0">
                <a:solidFill>
                  <a:srgbClr val="C00000"/>
                </a:solidFill>
              </a:rPr>
              <a:t>quantity demanded </a:t>
            </a:r>
            <a:r>
              <a:rPr lang="en-US" b="1" dirty="0">
                <a:solidFill>
                  <a:srgbClr val="C00000"/>
                </a:solidFill>
              </a:rPr>
              <a:t>– measures the total </a:t>
            </a:r>
            <a:r>
              <a:rPr lang="en-US" b="1" dirty="0" smtClean="0">
                <a:solidFill>
                  <a:srgbClr val="C00000"/>
                </a:solidFill>
              </a:rPr>
              <a:t>willingness to pay </a:t>
            </a:r>
            <a:r>
              <a:rPr lang="en-US" b="1" dirty="0">
                <a:solidFill>
                  <a:srgbClr val="C00000"/>
                </a:solidFill>
              </a:rPr>
              <a:t>of the consumers of that quantity. </a:t>
            </a:r>
            <a:endParaRPr lang="en-US" b="1" dirty="0" smtClean="0">
              <a:solidFill>
                <a:srgbClr val="C00000"/>
              </a:solidFill>
            </a:endParaRPr>
          </a:p>
          <a:p>
            <a:endParaRPr lang="en-US" b="1" dirty="0">
              <a:solidFill>
                <a:srgbClr val="C00000"/>
              </a:solidFill>
            </a:endParaRPr>
          </a:p>
          <a:p>
            <a:r>
              <a:rPr lang="en-US" b="1" dirty="0" smtClean="0">
                <a:solidFill>
                  <a:srgbClr val="C00000"/>
                </a:solidFill>
              </a:rPr>
              <a:t>It is also the </a:t>
            </a:r>
            <a:r>
              <a:rPr lang="en-US" b="1" i="1" dirty="0" smtClean="0">
                <a:solidFill>
                  <a:srgbClr val="C00000"/>
                </a:solidFill>
              </a:rPr>
              <a:t>maximum</a:t>
            </a:r>
            <a:r>
              <a:rPr lang="en-US" b="1" dirty="0" smtClean="0">
                <a:solidFill>
                  <a:srgbClr val="C00000"/>
                </a:solidFill>
              </a:rPr>
              <a:t> </a:t>
            </a:r>
            <a:r>
              <a:rPr lang="en-US" b="1" dirty="0">
                <a:solidFill>
                  <a:srgbClr val="C00000"/>
                </a:solidFill>
              </a:rPr>
              <a:t>willingness to pay </a:t>
            </a:r>
            <a:r>
              <a:rPr lang="en-US" b="1" dirty="0" smtClean="0">
                <a:solidFill>
                  <a:srgbClr val="C00000"/>
                </a:solidFill>
              </a:rPr>
              <a:t>that could be generated from that quantity.</a:t>
            </a:r>
          </a:p>
          <a:p>
            <a:endParaRPr lang="en-US" b="1" dirty="0">
              <a:solidFill>
                <a:srgbClr val="C00000"/>
              </a:solidFill>
            </a:endParaRPr>
          </a:p>
          <a:p>
            <a:r>
              <a:rPr lang="en-US" b="1" dirty="0" smtClean="0">
                <a:solidFill>
                  <a:srgbClr val="C00000"/>
                </a:solidFill>
              </a:rPr>
              <a:t>Long story short, the market system does a good job in allocating goods among consumers.</a:t>
            </a:r>
            <a:endParaRPr lang="en-US" b="1" dirty="0">
              <a:solidFill>
                <a:srgbClr val="C00000"/>
              </a:solidFill>
            </a:endParaRPr>
          </a:p>
        </p:txBody>
      </p:sp>
    </p:spTree>
    <p:extLst>
      <p:ext uri="{BB962C8B-B14F-4D97-AF65-F5344CB8AC3E}">
        <p14:creationId xmlns:p14="http://schemas.microsoft.com/office/powerpoint/2010/main" val="168235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smtClean="0"/>
              <a:t>Consumer Surplus</a:t>
            </a:r>
            <a:endParaRPr lang="en-US" dirty="0"/>
          </a:p>
        </p:txBody>
      </p:sp>
      <p:sp>
        <p:nvSpPr>
          <p:cNvPr id="3" name="Slide Number Placeholder 2"/>
          <p:cNvSpPr>
            <a:spLocks noGrp="1"/>
          </p:cNvSpPr>
          <p:nvPr>
            <p:ph type="sldNum" sz="quarter" idx="12"/>
          </p:nvPr>
        </p:nvSpPr>
        <p:spPr/>
        <p:txBody>
          <a:bodyPr/>
          <a:lstStyle/>
          <a:p>
            <a:fld id="{8B4E2170-6C38-4847-B754-17F7050CDF07}" type="slidenum">
              <a:rPr lang="en-US" smtClean="0"/>
              <a:t>25</a:t>
            </a:fld>
            <a:endParaRPr lang="en-US"/>
          </a:p>
        </p:txBody>
      </p:sp>
      <p:cxnSp>
        <p:nvCxnSpPr>
          <p:cNvPr id="5" name="Straight Arrow Connector 4"/>
          <p:cNvCxnSpPr/>
          <p:nvPr/>
        </p:nvCxnSpPr>
        <p:spPr bwMode="auto">
          <a:xfrm>
            <a:off x="1016787" y="6164304"/>
            <a:ext cx="4091633" cy="252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 name="Straight Arrow Connector 5"/>
          <p:cNvCxnSpPr/>
          <p:nvPr/>
        </p:nvCxnSpPr>
        <p:spPr bwMode="auto">
          <a:xfrm rot="5400000" flipH="1" flipV="1">
            <a:off x="-1364903" y="3796206"/>
            <a:ext cx="4729921" cy="252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 name="Straight Connector 6"/>
          <p:cNvCxnSpPr>
            <a:endCxn id="12" idx="0"/>
          </p:cNvCxnSpPr>
          <p:nvPr/>
        </p:nvCxnSpPr>
        <p:spPr bwMode="auto">
          <a:xfrm>
            <a:off x="1000059" y="2067966"/>
            <a:ext cx="3918860" cy="237744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1000057" y="3614286"/>
            <a:ext cx="2546881"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 name="Straight Connector 8"/>
          <p:cNvCxnSpPr/>
          <p:nvPr/>
        </p:nvCxnSpPr>
        <p:spPr bwMode="auto">
          <a:xfrm rot="5400000">
            <a:off x="2273498" y="4887726"/>
            <a:ext cx="2546881"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 name="TextBox 16"/>
          <p:cNvSpPr txBox="1"/>
          <p:nvPr/>
        </p:nvSpPr>
        <p:spPr>
          <a:xfrm>
            <a:off x="4350420" y="6252128"/>
            <a:ext cx="110668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Quantity</a:t>
            </a:r>
          </a:p>
        </p:txBody>
      </p:sp>
      <p:sp>
        <p:nvSpPr>
          <p:cNvPr id="11" name="TextBox 17"/>
          <p:cNvSpPr txBox="1"/>
          <p:nvPr/>
        </p:nvSpPr>
        <p:spPr>
          <a:xfrm>
            <a:off x="166257" y="1494698"/>
            <a:ext cx="81864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400" b="1" dirty="0">
                <a:latin typeface="+mn-lt"/>
              </a:rPr>
              <a:t>Price</a:t>
            </a:r>
          </a:p>
        </p:txBody>
      </p:sp>
      <p:sp>
        <p:nvSpPr>
          <p:cNvPr id="12" name="TextBox 18"/>
          <p:cNvSpPr txBox="1"/>
          <p:nvPr/>
        </p:nvSpPr>
        <p:spPr>
          <a:xfrm>
            <a:off x="4365580" y="4584528"/>
            <a:ext cx="110668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Demand</a:t>
            </a:r>
            <a:endParaRPr lang="en-US" sz="1000" b="1" dirty="0">
              <a:latin typeface="+mn-lt"/>
            </a:endParaRPr>
          </a:p>
        </p:txBody>
      </p:sp>
      <p:sp>
        <p:nvSpPr>
          <p:cNvPr id="13" name="TextBox 19"/>
          <p:cNvSpPr txBox="1"/>
          <p:nvPr/>
        </p:nvSpPr>
        <p:spPr>
          <a:xfrm>
            <a:off x="590739" y="6236968"/>
            <a:ext cx="42448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0</a:t>
            </a:r>
          </a:p>
        </p:txBody>
      </p:sp>
      <p:sp>
        <p:nvSpPr>
          <p:cNvPr id="14" name="TextBox 20"/>
          <p:cNvSpPr txBox="1"/>
          <p:nvPr/>
        </p:nvSpPr>
        <p:spPr>
          <a:xfrm>
            <a:off x="3125579" y="6252128"/>
            <a:ext cx="864119"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400" b="1" dirty="0">
                <a:latin typeface="+mn-lt"/>
              </a:rPr>
              <a:t>65</a:t>
            </a:r>
          </a:p>
        </p:txBody>
      </p:sp>
      <p:sp>
        <p:nvSpPr>
          <p:cNvPr id="15" name="TextBox 21"/>
          <p:cNvSpPr txBox="1"/>
          <p:nvPr/>
        </p:nvSpPr>
        <p:spPr>
          <a:xfrm>
            <a:off x="230911" y="3451540"/>
            <a:ext cx="77437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400" b="1" dirty="0">
                <a:latin typeface="+mn-lt"/>
              </a:rPr>
              <a:t>$1.35</a:t>
            </a:r>
          </a:p>
        </p:txBody>
      </p:sp>
      <p:sp>
        <p:nvSpPr>
          <p:cNvPr id="18" name="TextBox 17"/>
          <p:cNvSpPr txBox="1"/>
          <p:nvPr/>
        </p:nvSpPr>
        <p:spPr>
          <a:xfrm>
            <a:off x="6330033" y="1423705"/>
            <a:ext cx="5695710" cy="5355312"/>
          </a:xfrm>
          <a:prstGeom prst="rect">
            <a:avLst/>
          </a:prstGeom>
          <a:noFill/>
        </p:spPr>
        <p:txBody>
          <a:bodyPr wrap="square" rtlCol="0">
            <a:spAutoFit/>
          </a:bodyPr>
          <a:lstStyle/>
          <a:p>
            <a:r>
              <a:rPr lang="en-US" b="1" dirty="0" smtClean="0">
                <a:solidFill>
                  <a:srgbClr val="C00000"/>
                </a:solidFill>
              </a:rPr>
              <a:t>For any demand curve, its height at any particular quantity represents (a) the price at which that quantity would be bought, and (b) the happiness (measured by willingness to pay) of the buyer of that particular unit of the commodity.</a:t>
            </a:r>
          </a:p>
          <a:p>
            <a:endParaRPr lang="en-US" b="1" dirty="0">
              <a:solidFill>
                <a:srgbClr val="C00000"/>
              </a:solidFill>
            </a:endParaRPr>
          </a:p>
          <a:p>
            <a:r>
              <a:rPr lang="en-US" b="1" dirty="0" smtClean="0">
                <a:solidFill>
                  <a:srgbClr val="C00000"/>
                </a:solidFill>
              </a:rPr>
              <a:t>The area under the demand curve </a:t>
            </a:r>
            <a:r>
              <a:rPr lang="en-US" b="1" dirty="0">
                <a:solidFill>
                  <a:srgbClr val="C00000"/>
                </a:solidFill>
              </a:rPr>
              <a:t>– up to any given </a:t>
            </a:r>
            <a:r>
              <a:rPr lang="en-US" b="1" dirty="0" smtClean="0">
                <a:solidFill>
                  <a:srgbClr val="C00000"/>
                </a:solidFill>
              </a:rPr>
              <a:t>quantity demanded </a:t>
            </a:r>
            <a:r>
              <a:rPr lang="en-US" b="1" dirty="0">
                <a:solidFill>
                  <a:srgbClr val="C00000"/>
                </a:solidFill>
              </a:rPr>
              <a:t>– measures the total willingness to pay of the consumers of that quantity. </a:t>
            </a:r>
            <a:r>
              <a:rPr lang="en-US" b="1" dirty="0" smtClean="0">
                <a:solidFill>
                  <a:srgbClr val="C00000"/>
                </a:solidFill>
              </a:rPr>
              <a:t>It is also the </a:t>
            </a:r>
            <a:r>
              <a:rPr lang="en-US" b="1" i="1" dirty="0" smtClean="0">
                <a:solidFill>
                  <a:srgbClr val="C00000"/>
                </a:solidFill>
              </a:rPr>
              <a:t>maximum</a:t>
            </a:r>
            <a:r>
              <a:rPr lang="en-US" b="1" dirty="0" smtClean="0">
                <a:solidFill>
                  <a:srgbClr val="C00000"/>
                </a:solidFill>
              </a:rPr>
              <a:t> </a:t>
            </a:r>
            <a:r>
              <a:rPr lang="en-US" b="1" dirty="0">
                <a:solidFill>
                  <a:srgbClr val="C00000"/>
                </a:solidFill>
              </a:rPr>
              <a:t>willingness to pay </a:t>
            </a:r>
            <a:r>
              <a:rPr lang="en-US" b="1" dirty="0" smtClean="0">
                <a:solidFill>
                  <a:srgbClr val="C00000"/>
                </a:solidFill>
              </a:rPr>
              <a:t>that could be generated from that quantity.</a:t>
            </a:r>
          </a:p>
          <a:p>
            <a:endParaRPr lang="en-US" b="1" dirty="0">
              <a:solidFill>
                <a:srgbClr val="C00000"/>
              </a:solidFill>
            </a:endParaRPr>
          </a:p>
          <a:p>
            <a:r>
              <a:rPr lang="en-US" b="1" dirty="0" smtClean="0">
                <a:solidFill>
                  <a:srgbClr val="C00000"/>
                </a:solidFill>
              </a:rPr>
              <a:t>The area of the rectangle under the demand curve up to the price and the quantity demanded is the total payment made by the buyers and the total revenue of the sellers.</a:t>
            </a:r>
          </a:p>
          <a:p>
            <a:endParaRPr lang="en-US" b="1" dirty="0">
              <a:solidFill>
                <a:srgbClr val="C00000"/>
              </a:solidFill>
            </a:endParaRPr>
          </a:p>
          <a:p>
            <a:r>
              <a:rPr lang="en-US" b="1" dirty="0">
                <a:solidFill>
                  <a:srgbClr val="C00000"/>
                </a:solidFill>
              </a:rPr>
              <a:t>The area under the demand </a:t>
            </a:r>
            <a:r>
              <a:rPr lang="en-US" b="1" dirty="0" smtClean="0">
                <a:solidFill>
                  <a:srgbClr val="C00000"/>
                </a:solidFill>
              </a:rPr>
              <a:t>curve above the price and </a:t>
            </a:r>
            <a:r>
              <a:rPr lang="en-US" b="1" dirty="0">
                <a:solidFill>
                  <a:srgbClr val="C00000"/>
                </a:solidFill>
              </a:rPr>
              <a:t>up to any given quantity demanded </a:t>
            </a:r>
            <a:r>
              <a:rPr lang="en-US" b="1" dirty="0" smtClean="0">
                <a:solidFill>
                  <a:srgbClr val="C00000"/>
                </a:solidFill>
              </a:rPr>
              <a:t>measures </a:t>
            </a:r>
            <a:r>
              <a:rPr lang="en-US" b="1" dirty="0">
                <a:solidFill>
                  <a:srgbClr val="C00000"/>
                </a:solidFill>
              </a:rPr>
              <a:t>the </a:t>
            </a:r>
            <a:r>
              <a:rPr lang="en-US" b="1" dirty="0" smtClean="0">
                <a:solidFill>
                  <a:srgbClr val="C00000"/>
                </a:solidFill>
              </a:rPr>
              <a:t>net gain of </a:t>
            </a:r>
            <a:r>
              <a:rPr lang="en-US" b="1" dirty="0">
                <a:solidFill>
                  <a:srgbClr val="C00000"/>
                </a:solidFill>
              </a:rPr>
              <a:t>the </a:t>
            </a:r>
            <a:r>
              <a:rPr lang="en-US" b="1" dirty="0" smtClean="0">
                <a:solidFill>
                  <a:srgbClr val="C00000"/>
                </a:solidFill>
              </a:rPr>
              <a:t>consumers. It is the </a:t>
            </a:r>
            <a:r>
              <a:rPr lang="en-US" b="1" i="1" dirty="0" smtClean="0">
                <a:solidFill>
                  <a:srgbClr val="C00000"/>
                </a:solidFill>
              </a:rPr>
              <a:t>consumer surplus</a:t>
            </a:r>
            <a:r>
              <a:rPr lang="en-US" b="1" dirty="0" smtClean="0">
                <a:solidFill>
                  <a:srgbClr val="C00000"/>
                </a:solidFill>
              </a:rPr>
              <a:t>.</a:t>
            </a:r>
            <a:endParaRPr lang="en-US" b="1" dirty="0">
              <a:solidFill>
                <a:srgbClr val="C00000"/>
              </a:solidFill>
            </a:endParaRPr>
          </a:p>
        </p:txBody>
      </p:sp>
      <p:sp>
        <p:nvSpPr>
          <p:cNvPr id="16" name="Right Triangle 15"/>
          <p:cNvSpPr/>
          <p:nvPr/>
        </p:nvSpPr>
        <p:spPr>
          <a:xfrm>
            <a:off x="1015218" y="2094545"/>
            <a:ext cx="2516254" cy="150876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46"/>
          <p:cNvSpPr txBox="1">
            <a:spLocks noChangeArrowheads="1"/>
          </p:cNvSpPr>
          <p:nvPr/>
        </p:nvSpPr>
        <p:spPr bwMode="auto">
          <a:xfrm>
            <a:off x="1104567" y="2836383"/>
            <a:ext cx="129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chemeClr val="bg1"/>
                </a:solidFill>
                <a:latin typeface="+mn-lt"/>
              </a:rPr>
              <a:t>Consumer Surplus</a:t>
            </a:r>
            <a:endParaRPr lang="en-US" altLang="en-US" sz="1600" b="1" dirty="0">
              <a:solidFill>
                <a:schemeClr val="bg1"/>
              </a:solidFill>
              <a:latin typeface="+mn-lt"/>
            </a:endParaRPr>
          </a:p>
        </p:txBody>
      </p:sp>
      <p:sp>
        <p:nvSpPr>
          <p:cNvPr id="21" name="Text Box 46"/>
          <p:cNvSpPr txBox="1">
            <a:spLocks noChangeArrowheads="1"/>
          </p:cNvSpPr>
          <p:nvPr/>
        </p:nvSpPr>
        <p:spPr bwMode="auto">
          <a:xfrm>
            <a:off x="1113809" y="4905334"/>
            <a:ext cx="26021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rgbClr val="FF0000"/>
                </a:solidFill>
                <a:latin typeface="+mn-lt"/>
              </a:rPr>
              <a:t>Total Payment of Buyers = Total Revenue of Sellers</a:t>
            </a:r>
            <a:endParaRPr lang="en-US" altLang="en-US" sz="1600" b="1" dirty="0">
              <a:solidFill>
                <a:srgbClr val="FF0000"/>
              </a:solidFill>
              <a:latin typeface="+mn-lt"/>
            </a:endParaRPr>
          </a:p>
        </p:txBody>
      </p:sp>
    </p:spTree>
    <p:extLst>
      <p:ext uri="{BB962C8B-B14F-4D97-AF65-F5344CB8AC3E}">
        <p14:creationId xmlns:p14="http://schemas.microsoft.com/office/powerpoint/2010/main" val="278340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40"/>
          <p:cNvSpPr/>
          <p:nvPr/>
        </p:nvSpPr>
        <p:spPr>
          <a:xfrm>
            <a:off x="2216291" y="5060140"/>
            <a:ext cx="457200" cy="461290"/>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1984252" y="4843032"/>
            <a:ext cx="228600" cy="660935"/>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1524782" y="4624666"/>
            <a:ext cx="457200" cy="879301"/>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846194" y="3976652"/>
            <a:ext cx="4109012" cy="2170253"/>
          </a:xfrm>
          <a:custGeom>
            <a:avLst/>
            <a:gdLst>
              <a:gd name="connsiteX0" fmla="*/ 0 w 4109012"/>
              <a:gd name="connsiteY0" fmla="*/ 0 h 2170253"/>
              <a:gd name="connsiteX1" fmla="*/ 451412 w 4109012"/>
              <a:gd name="connsiteY1" fmla="*/ 214131 h 2170253"/>
              <a:gd name="connsiteX2" fmla="*/ 682906 w 4109012"/>
              <a:gd name="connsiteY2" fmla="*/ 428263 h 2170253"/>
              <a:gd name="connsiteX3" fmla="*/ 1140106 w 4109012"/>
              <a:gd name="connsiteY3" fmla="*/ 642395 h 2170253"/>
              <a:gd name="connsiteX4" fmla="*/ 1371600 w 4109012"/>
              <a:gd name="connsiteY4" fmla="*/ 862314 h 2170253"/>
              <a:gd name="connsiteX5" fmla="*/ 1823012 w 4109012"/>
              <a:gd name="connsiteY5" fmla="*/ 1082233 h 2170253"/>
              <a:gd name="connsiteX6" fmla="*/ 2737412 w 4109012"/>
              <a:gd name="connsiteY6" fmla="*/ 1307939 h 2170253"/>
              <a:gd name="connsiteX7" fmla="*/ 2963119 w 4109012"/>
              <a:gd name="connsiteY7" fmla="*/ 1533645 h 2170253"/>
              <a:gd name="connsiteX8" fmla="*/ 3426106 w 4109012"/>
              <a:gd name="connsiteY8" fmla="*/ 1741990 h 2170253"/>
              <a:gd name="connsiteX9" fmla="*/ 3640238 w 4109012"/>
              <a:gd name="connsiteY9" fmla="*/ 1973483 h 2170253"/>
              <a:gd name="connsiteX10" fmla="*/ 4109012 w 4109012"/>
              <a:gd name="connsiteY10" fmla="*/ 2170253 h 2170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9012" h="2170253">
                <a:moveTo>
                  <a:pt x="0" y="0"/>
                </a:moveTo>
                <a:lnTo>
                  <a:pt x="451412" y="214131"/>
                </a:lnTo>
                <a:lnTo>
                  <a:pt x="682906" y="428263"/>
                </a:lnTo>
                <a:lnTo>
                  <a:pt x="1140106" y="642395"/>
                </a:lnTo>
                <a:lnTo>
                  <a:pt x="1371600" y="862314"/>
                </a:lnTo>
                <a:lnTo>
                  <a:pt x="1823012" y="1082233"/>
                </a:lnTo>
                <a:lnTo>
                  <a:pt x="2737412" y="1307939"/>
                </a:lnTo>
                <a:lnTo>
                  <a:pt x="2963119" y="1533645"/>
                </a:lnTo>
                <a:lnTo>
                  <a:pt x="3426106" y="1741990"/>
                </a:lnTo>
                <a:lnTo>
                  <a:pt x="3640238" y="1973483"/>
                </a:lnTo>
                <a:lnTo>
                  <a:pt x="4109012" y="2170253"/>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1299593" y="4408580"/>
            <a:ext cx="228600" cy="1102179"/>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613100" y="5503968"/>
            <a:ext cx="3197589" cy="655414"/>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2675749" y="5288846"/>
            <a:ext cx="914400" cy="221913"/>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844668" y="4192051"/>
            <a:ext cx="454925" cy="1318708"/>
          </a:xfrm>
          <a:custGeom>
            <a:avLst/>
            <a:gdLst>
              <a:gd name="connsiteX0" fmla="*/ 0 w 454925"/>
              <a:gd name="connsiteY0" fmla="*/ 0 h 1969827"/>
              <a:gd name="connsiteX1" fmla="*/ 454925 w 454925"/>
              <a:gd name="connsiteY1" fmla="*/ 0 h 1969827"/>
              <a:gd name="connsiteX2" fmla="*/ 454925 w 454925"/>
              <a:gd name="connsiteY2" fmla="*/ 1969827 h 1969827"/>
              <a:gd name="connsiteX3" fmla="*/ 0 w 454925"/>
              <a:gd name="connsiteY3" fmla="*/ 1969827 h 1969827"/>
              <a:gd name="connsiteX4" fmla="*/ 0 w 454925"/>
              <a:gd name="connsiteY4" fmla="*/ 0 h 1969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925" h="1969827">
                <a:moveTo>
                  <a:pt x="0" y="0"/>
                </a:moveTo>
                <a:lnTo>
                  <a:pt x="454925" y="0"/>
                </a:lnTo>
                <a:lnTo>
                  <a:pt x="454925" y="1969827"/>
                </a:lnTo>
                <a:lnTo>
                  <a:pt x="0" y="1969827"/>
                </a:lnTo>
                <a:lnTo>
                  <a:pt x="0" y="0"/>
                </a:lnTo>
                <a:close/>
              </a:path>
            </a:pathLst>
          </a:cu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612656" y="3969137"/>
            <a:ext cx="232012" cy="1546463"/>
          </a:xfrm>
          <a:custGeom>
            <a:avLst/>
            <a:gdLst>
              <a:gd name="connsiteX0" fmla="*/ 0 w 232012"/>
              <a:gd name="connsiteY0" fmla="*/ 4549 h 2197289"/>
              <a:gd name="connsiteX1" fmla="*/ 227462 w 232012"/>
              <a:gd name="connsiteY1" fmla="*/ 0 h 2197289"/>
              <a:gd name="connsiteX2" fmla="*/ 232012 w 232012"/>
              <a:gd name="connsiteY2" fmla="*/ 2197289 h 2197289"/>
              <a:gd name="connsiteX3" fmla="*/ 4549 w 232012"/>
              <a:gd name="connsiteY3" fmla="*/ 2192740 h 2197289"/>
              <a:gd name="connsiteX4" fmla="*/ 0 w 232012"/>
              <a:gd name="connsiteY4" fmla="*/ 4549 h 2197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012" h="2197289">
                <a:moveTo>
                  <a:pt x="0" y="4549"/>
                </a:moveTo>
                <a:lnTo>
                  <a:pt x="227462" y="0"/>
                </a:lnTo>
                <a:cubicBezTo>
                  <a:pt x="228979" y="732430"/>
                  <a:pt x="230495" y="1464859"/>
                  <a:pt x="232012" y="2197289"/>
                </a:cubicBezTo>
                <a:lnTo>
                  <a:pt x="4549" y="2192740"/>
                </a:lnTo>
                <a:cubicBezTo>
                  <a:pt x="3033" y="1463343"/>
                  <a:pt x="1516" y="733946"/>
                  <a:pt x="0" y="4549"/>
                </a:cubicBezTo>
                <a:close/>
              </a:path>
            </a:pathLst>
          </a:cu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utoShape 60"/>
          <p:cNvSpPr>
            <a:spLocks noChangeShapeType="1"/>
          </p:cNvSpPr>
          <p:nvPr/>
        </p:nvSpPr>
        <p:spPr bwMode="auto">
          <a:xfrm flipV="1">
            <a:off x="615033" y="3462884"/>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1"/>
          <p:cNvSpPr>
            <a:spLocks noChangeShapeType="1"/>
          </p:cNvSpPr>
          <p:nvPr/>
        </p:nvSpPr>
        <p:spPr bwMode="auto">
          <a:xfrm>
            <a:off x="618208" y="57298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615033" y="59489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613446" y="551075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613446" y="52885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613446" y="5064672"/>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613446" y="4842422"/>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610271" y="46249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610271" y="441220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618208" y="4189959"/>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618208" y="3969297"/>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618208" y="3748634"/>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8436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0722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3008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15294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17580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19866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2152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24438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26724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1296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33582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358683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3815433" y="35232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290103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157833" y="3372397"/>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5605633" y="6133059"/>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172120" y="538217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b="1" dirty="0">
                <a:solidFill>
                  <a:srgbClr val="FF0000"/>
                </a:solidFill>
                <a:latin typeface="Calibri" pitchFamily="34" charset="0"/>
                <a:ea typeface="Calibri" pitchFamily="34" charset="0"/>
                <a:cs typeface="Times New Roman" pitchFamily="18" charset="0"/>
              </a:rPr>
              <a:t>3.00</a:t>
            </a:r>
          </a:p>
        </p:txBody>
      </p:sp>
      <p:sp>
        <p:nvSpPr>
          <p:cNvPr id="46" name="Text Box 31"/>
          <p:cNvSpPr txBox="1">
            <a:spLocks noChangeArrowheads="1"/>
          </p:cNvSpPr>
          <p:nvPr/>
        </p:nvSpPr>
        <p:spPr bwMode="auto">
          <a:xfrm>
            <a:off x="172120" y="5809209"/>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180058" y="560442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180058" y="603145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172120" y="4497934"/>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172120" y="4924972"/>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180058" y="4705897"/>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180058" y="5147222"/>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116558" y="3605759"/>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172120" y="4064547"/>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116558" y="3851822"/>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180058" y="4278859"/>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dirty="0">
                <a:latin typeface="Calibri" pitchFamily="34" charset="0"/>
                <a:ea typeface="Calibri" pitchFamily="34" charset="0"/>
                <a:cs typeface="Times New Roman" pitchFamily="18" charset="0"/>
              </a:rPr>
              <a:t>8.00</a:t>
            </a:r>
            <a:endParaRPr lang="en-US" dirty="0">
              <a:latin typeface="Arial" pitchFamily="34" charset="0"/>
              <a:cs typeface="Arial" pitchFamily="34" charset="0"/>
            </a:endParaRPr>
          </a:p>
        </p:txBody>
      </p:sp>
      <p:sp>
        <p:nvSpPr>
          <p:cNvPr id="57" name="Text Box 20"/>
          <p:cNvSpPr txBox="1">
            <a:spLocks noChangeArrowheads="1"/>
          </p:cNvSpPr>
          <p:nvPr/>
        </p:nvSpPr>
        <p:spPr bwMode="auto">
          <a:xfrm>
            <a:off x="484858" y="6153697"/>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903958" y="615369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1369096" y="615369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1826296" y="6153697"/>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2291433" y="6153697"/>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2710533" y="61536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3182021" y="61536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830452" y="3957223"/>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1962821" y="459635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2648620" y="504514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3568650" y="5265658"/>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3901082" y="57298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3897907" y="59489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3896320" y="551075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3896320" y="52885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3896320" y="506467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3896320" y="484242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3893145" y="46249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3893145" y="441220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3901082" y="4189959"/>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3901082" y="396929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3901082" y="3748634"/>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4042318" y="3531019"/>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42662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44948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47234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49520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5180683" y="3535909"/>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5409283" y="3527972"/>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3632108" y="616004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smtClean="0">
                <a:solidFill>
                  <a:srgbClr val="FF0000"/>
                </a:solidFill>
                <a:latin typeface="Calibri" pitchFamily="34" charset="0"/>
                <a:ea typeface="Calibri" pitchFamily="34" charset="0"/>
                <a:cs typeface="Times New Roman" pitchFamily="18" charset="0"/>
              </a:rPr>
              <a:t>14</a:t>
            </a:r>
            <a:endParaRPr lang="en-US" b="1" dirty="0">
              <a:solidFill>
                <a:srgbClr val="FF0000"/>
              </a:solidFill>
              <a:latin typeface="Arial" pitchFamily="34" charset="0"/>
              <a:cs typeface="Arial" pitchFamily="34" charset="0"/>
            </a:endParaRPr>
          </a:p>
        </p:txBody>
      </p:sp>
      <p:sp>
        <p:nvSpPr>
          <p:cNvPr id="104" name="Text Box 14"/>
          <p:cNvSpPr txBox="1">
            <a:spLocks noChangeArrowheads="1"/>
          </p:cNvSpPr>
          <p:nvPr/>
        </p:nvSpPr>
        <p:spPr bwMode="auto">
          <a:xfrm>
            <a:off x="4071021" y="61663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4547271" y="6166396"/>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4985421" y="6166397"/>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1279164" y="4162492"/>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3786301" y="5471330"/>
            <a:ext cx="64008" cy="64008"/>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2189645" y="4825404"/>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4247056" y="569505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1503845" y="4385030"/>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4931086" y="6139846"/>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4473875" y="5930299"/>
            <a:ext cx="46037" cy="46038"/>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31" name="Table 30"/>
          <p:cNvGraphicFramePr>
            <a:graphicFrameLocks noGrp="1"/>
          </p:cNvGraphicFramePr>
          <p:nvPr>
            <p:extLst>
              <p:ext uri="{D42A27DB-BD31-4B8C-83A1-F6EECF244321}">
                <p14:modId xmlns:p14="http://schemas.microsoft.com/office/powerpoint/2010/main" val="3268375006"/>
              </p:ext>
            </p:extLst>
          </p:nvPr>
        </p:nvGraphicFramePr>
        <p:xfrm>
          <a:off x="608972" y="487768"/>
          <a:ext cx="7151371" cy="245364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665415">
                  <a:extLst>
                    <a:ext uri="{9D8B030D-6E8A-4147-A177-3AD203B41FA5}">
                      <a16:colId xmlns:a16="http://schemas.microsoft.com/office/drawing/2014/main" val="764521505"/>
                    </a:ext>
                  </a:extLst>
                </a:gridCol>
                <a:gridCol w="2146491">
                  <a:extLst>
                    <a:ext uri="{9D8B030D-6E8A-4147-A177-3AD203B41FA5}">
                      <a16:colId xmlns:a16="http://schemas.microsoft.com/office/drawing/2014/main" val="1881930475"/>
                    </a:ext>
                  </a:extLst>
                </a:gridCol>
                <a:gridCol w="1504251">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Total Willingness to Pay</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Total Payment = Total Revenue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smtClean="0">
                          <a:solidFill>
                            <a:srgbClr val="000000"/>
                          </a:solidFill>
                          <a:effectLst/>
                          <a:latin typeface="Calibri" panose="020F0502020204030204" pitchFamily="34" charset="0"/>
                        </a:rPr>
                        <a:t>Consumer Surplus</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27</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08786">
                <a:tc>
                  <a:txBody>
                    <a:bodyPr/>
                    <a:lstStyle/>
                    <a:p>
                      <a:pPr algn="ctr" fontAlgn="b"/>
                      <a:r>
                        <a:rPr lang="en-US" sz="1300" b="0" u="none" strike="noStrike" dirty="0">
                          <a:solidFill>
                            <a:schemeClr val="tx1"/>
                          </a:solidFill>
                          <a:effectLst/>
                        </a:rPr>
                        <a:t>8</a:t>
                      </a:r>
                      <a:endParaRPr lang="en-US" sz="1300" b="0" i="0" u="none" strike="noStrike" dirty="0">
                        <a:solidFill>
                          <a:schemeClr val="tx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solidFill>
                            <a:schemeClr val="tx1"/>
                          </a:solidFill>
                          <a:effectLst/>
                        </a:rPr>
                        <a:t>4</a:t>
                      </a:r>
                      <a:endParaRPr lang="en-US" sz="1300" b="0" i="0" u="none" strike="noStrike" dirty="0">
                        <a:solidFill>
                          <a:schemeClr val="tx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36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tx1"/>
                          </a:solidFill>
                          <a:effectLst/>
                          <a:latin typeface="Calibri" panose="020F0502020204030204" pitchFamily="34" charset="0"/>
                        </a:rPr>
                        <a:t>32</a:t>
                      </a:r>
                      <a:endParaRPr lang="en-US" sz="1300" b="0" i="0" u="none" strike="noStrike" dirty="0">
                        <a:solidFill>
                          <a:schemeClr val="tx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42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42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14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45</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21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52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30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1" u="none" strike="noStrike" dirty="0">
                          <a:solidFill>
                            <a:srgbClr val="FF0000"/>
                          </a:solidFill>
                          <a:effectLst/>
                        </a:rPr>
                        <a:t>3</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FF0000"/>
                          </a:solidFill>
                          <a:effectLst/>
                        </a:rPr>
                        <a:t>14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solidFill>
                            <a:srgbClr val="FF0000"/>
                          </a:solidFill>
                          <a:effectLst/>
                        </a:rPr>
                        <a:t>84</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smtClean="0">
                          <a:solidFill>
                            <a:srgbClr val="FF0000"/>
                          </a:solidFill>
                          <a:effectLst/>
                          <a:latin typeface="Calibri" panose="020F0502020204030204" pitchFamily="34" charset="0"/>
                        </a:rPr>
                        <a:t>42</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smtClean="0">
                          <a:solidFill>
                            <a:srgbClr val="FF0000"/>
                          </a:solidFill>
                          <a:effectLst/>
                          <a:latin typeface="Calibri" panose="020F0502020204030204" pitchFamily="34" charset="0"/>
                        </a:rPr>
                        <a:t>42</a:t>
                      </a:r>
                      <a:endParaRPr lang="en-US" sz="13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88</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32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56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17</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72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r h="184150">
                <a:tc>
                  <a:txBody>
                    <a:bodyPr/>
                    <a:lstStyle/>
                    <a:p>
                      <a:pPr algn="ctr" fontAlgn="b"/>
                      <a:r>
                        <a:rPr lang="en-US" sz="1300" u="none" strike="noStrike">
                          <a:effectLst/>
                        </a:rPr>
                        <a:t>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dk1"/>
                          </a:solidFill>
                          <a:effectLst/>
                          <a:latin typeface="+mn-lt"/>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Calibri" panose="020F0502020204030204" pitchFamily="34" charset="0"/>
                        </a:rPr>
                        <a:t>89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237643"/>
                  </a:ext>
                </a:extLst>
              </a:tr>
            </a:tbl>
          </a:graphicData>
        </a:graphic>
      </p:graphicFrame>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6330032" y="3086257"/>
            <a:ext cx="5796559" cy="3416320"/>
          </a:xfrm>
          <a:prstGeom prst="rect">
            <a:avLst/>
          </a:prstGeom>
          <a:noFill/>
        </p:spPr>
        <p:txBody>
          <a:bodyPr wrap="square" rtlCol="0">
            <a:spAutoFit/>
          </a:bodyPr>
          <a:lstStyle/>
          <a:p>
            <a:r>
              <a:rPr lang="en-US" b="1" dirty="0" smtClean="0">
                <a:solidFill>
                  <a:srgbClr val="C00000"/>
                </a:solidFill>
              </a:rPr>
              <a:t>When </a:t>
            </a:r>
            <a:r>
              <a:rPr lang="en-US" b="1" dirty="0">
                <a:solidFill>
                  <a:srgbClr val="C00000"/>
                </a:solidFill>
              </a:rPr>
              <a:t>the quantity demanded is </a:t>
            </a:r>
            <a:r>
              <a:rPr lang="en-US" b="1" dirty="0" smtClean="0">
                <a:solidFill>
                  <a:srgbClr val="C00000"/>
                </a:solidFill>
              </a:rPr>
              <a:t>14</a:t>
            </a:r>
            <a:r>
              <a:rPr lang="en-US" b="1" dirty="0">
                <a:solidFill>
                  <a:srgbClr val="C00000"/>
                </a:solidFill>
              </a:rPr>
              <a:t>, the </a:t>
            </a:r>
            <a:r>
              <a:rPr lang="en-US" b="1" dirty="0" smtClean="0">
                <a:solidFill>
                  <a:srgbClr val="C00000"/>
                </a:solidFill>
              </a:rPr>
              <a:t>consumers </a:t>
            </a:r>
            <a:r>
              <a:rPr lang="en-US" b="1" dirty="0">
                <a:solidFill>
                  <a:srgbClr val="C00000"/>
                </a:solidFill>
              </a:rPr>
              <a:t>of the </a:t>
            </a:r>
            <a:r>
              <a:rPr lang="en-US" b="1" dirty="0" smtClean="0">
                <a:solidFill>
                  <a:srgbClr val="C00000"/>
                </a:solidFill>
              </a:rPr>
              <a:t>14 donuts are Barbara (4), </a:t>
            </a:r>
            <a:r>
              <a:rPr lang="en-US" b="1" dirty="0">
                <a:solidFill>
                  <a:srgbClr val="C00000"/>
                </a:solidFill>
              </a:rPr>
              <a:t>David </a:t>
            </a:r>
            <a:r>
              <a:rPr lang="en-US" b="1" dirty="0" smtClean="0">
                <a:solidFill>
                  <a:srgbClr val="C00000"/>
                </a:solidFill>
              </a:rPr>
              <a:t>(3), Chris (3), Alex (3), and Elena (1). Their willingness to pay is $</a:t>
            </a:r>
            <a:r>
              <a:rPr lang="en-US" b="1" dirty="0" smtClean="0">
                <a:solidFill>
                  <a:srgbClr val="C00000"/>
                </a:solidFill>
              </a:rPr>
              <a:t>84. </a:t>
            </a:r>
            <a:r>
              <a:rPr lang="en-US" b="1" dirty="0" smtClean="0">
                <a:solidFill>
                  <a:srgbClr val="C00000"/>
                </a:solidFill>
              </a:rPr>
              <a:t>This is the (blue and yellow) area under the demand curve up to the quantity demanded.</a:t>
            </a:r>
          </a:p>
          <a:p>
            <a:r>
              <a:rPr lang="en-US" b="1" dirty="0" smtClean="0">
                <a:solidFill>
                  <a:srgbClr val="C00000"/>
                </a:solidFill>
              </a:rPr>
              <a:t>But they pay $14 × 3 = $42. This is the (yellow) rectangle under the demand curve up to the quantity demanded and the price.</a:t>
            </a:r>
          </a:p>
          <a:p>
            <a:endParaRPr lang="en-US" b="1" dirty="0">
              <a:solidFill>
                <a:srgbClr val="C00000"/>
              </a:solidFill>
            </a:endParaRPr>
          </a:p>
          <a:p>
            <a:r>
              <a:rPr lang="en-US" b="1" dirty="0" smtClean="0">
                <a:solidFill>
                  <a:srgbClr val="C00000"/>
                </a:solidFill>
              </a:rPr>
              <a:t>So the </a:t>
            </a:r>
            <a:r>
              <a:rPr lang="en-US" b="1" i="1" dirty="0" smtClean="0">
                <a:solidFill>
                  <a:srgbClr val="C00000"/>
                </a:solidFill>
              </a:rPr>
              <a:t>net gain of the consumers </a:t>
            </a:r>
            <a:r>
              <a:rPr lang="en-US" b="1" dirty="0" smtClean="0">
                <a:solidFill>
                  <a:srgbClr val="C00000"/>
                </a:solidFill>
              </a:rPr>
              <a:t>is $</a:t>
            </a:r>
            <a:r>
              <a:rPr lang="en-US" b="1" dirty="0" smtClean="0">
                <a:solidFill>
                  <a:srgbClr val="C00000"/>
                </a:solidFill>
              </a:rPr>
              <a:t>84 </a:t>
            </a:r>
            <a:r>
              <a:rPr lang="en-US" b="1" dirty="0" smtClean="0">
                <a:solidFill>
                  <a:srgbClr val="C00000"/>
                </a:solidFill>
              </a:rPr>
              <a:t>- $42 = $</a:t>
            </a:r>
            <a:r>
              <a:rPr lang="en-US" b="1" dirty="0" smtClean="0">
                <a:solidFill>
                  <a:srgbClr val="C00000"/>
                </a:solidFill>
              </a:rPr>
              <a:t>42.</a:t>
            </a:r>
            <a:endParaRPr lang="en-US" b="1" dirty="0" smtClean="0">
              <a:solidFill>
                <a:srgbClr val="C00000"/>
              </a:solidFill>
            </a:endParaRPr>
          </a:p>
          <a:p>
            <a:endParaRPr lang="en-US" b="1" dirty="0">
              <a:solidFill>
                <a:srgbClr val="C00000"/>
              </a:solidFill>
            </a:endParaRPr>
          </a:p>
          <a:p>
            <a:r>
              <a:rPr lang="en-US" b="1" dirty="0" smtClean="0">
                <a:solidFill>
                  <a:srgbClr val="C00000"/>
                </a:solidFill>
              </a:rPr>
              <a:t>This net gain is called CONSUMER SURPLUS.</a:t>
            </a:r>
            <a:endParaRPr lang="en-US" b="1" dirty="0">
              <a:solidFill>
                <a:srgbClr val="C00000"/>
              </a:solidFill>
            </a:endParaRPr>
          </a:p>
        </p:txBody>
      </p:sp>
      <p:sp>
        <p:nvSpPr>
          <p:cNvPr id="100" name="TextBox 99"/>
          <p:cNvSpPr txBox="1"/>
          <p:nvPr/>
        </p:nvSpPr>
        <p:spPr>
          <a:xfrm>
            <a:off x="612470" y="128066"/>
            <a:ext cx="1839195" cy="338554"/>
          </a:xfrm>
          <a:prstGeom prst="rect">
            <a:avLst/>
          </a:prstGeom>
          <a:noFill/>
        </p:spPr>
        <p:txBody>
          <a:bodyPr wrap="square" rtlCol="0">
            <a:spAutoFit/>
          </a:bodyPr>
          <a:lstStyle/>
          <a:p>
            <a:r>
              <a:rPr lang="en-US" sz="1600" dirty="0" smtClean="0"/>
              <a:t>Demand Schedule</a:t>
            </a:r>
            <a:endParaRPr lang="en-US" sz="1600" dirty="0"/>
          </a:p>
        </p:txBody>
      </p:sp>
      <p:sp>
        <p:nvSpPr>
          <p:cNvPr id="41" name="AutoShape 59"/>
          <p:cNvSpPr>
            <a:spLocks noChangeShapeType="1"/>
          </p:cNvSpPr>
          <p:nvPr/>
        </p:nvSpPr>
        <p:spPr bwMode="auto">
          <a:xfrm>
            <a:off x="615033" y="6171159"/>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Text Box 46"/>
          <p:cNvSpPr txBox="1">
            <a:spLocks noChangeArrowheads="1"/>
          </p:cNvSpPr>
          <p:nvPr/>
        </p:nvSpPr>
        <p:spPr bwMode="auto">
          <a:xfrm>
            <a:off x="679696" y="4757554"/>
            <a:ext cx="129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rgbClr val="FF0000"/>
                </a:solidFill>
                <a:latin typeface="+mn-lt"/>
              </a:rPr>
              <a:t>Consumer Surplus</a:t>
            </a:r>
            <a:endParaRPr lang="en-US" altLang="en-US" sz="1600" b="1" dirty="0">
              <a:solidFill>
                <a:srgbClr val="FF0000"/>
              </a:solidFill>
              <a:latin typeface="+mn-lt"/>
            </a:endParaRPr>
          </a:p>
        </p:txBody>
      </p:sp>
      <p:sp>
        <p:nvSpPr>
          <p:cNvPr id="102" name="Text Box 46"/>
          <p:cNvSpPr txBox="1">
            <a:spLocks noChangeArrowheads="1"/>
          </p:cNvSpPr>
          <p:nvPr/>
        </p:nvSpPr>
        <p:spPr bwMode="auto">
          <a:xfrm>
            <a:off x="698172" y="5561121"/>
            <a:ext cx="26021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rgbClr val="FF0000"/>
                </a:solidFill>
                <a:latin typeface="+mn-lt"/>
              </a:rPr>
              <a:t>Total Payment of Buyers = Total Revenue of Sellers</a:t>
            </a:r>
            <a:endParaRPr lang="en-US" altLang="en-US" sz="1600" b="1" dirty="0">
              <a:solidFill>
                <a:srgbClr val="FF0000"/>
              </a:solidFill>
              <a:latin typeface="+mn-lt"/>
            </a:endParaRPr>
          </a:p>
        </p:txBody>
      </p:sp>
    </p:spTree>
    <p:extLst>
      <p:ext uri="{BB962C8B-B14F-4D97-AF65-F5344CB8AC3E}">
        <p14:creationId xmlns:p14="http://schemas.microsoft.com/office/powerpoint/2010/main" val="21009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1" grpId="0"/>
      <p:bldP spid="10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Where does the supply schedule/curve come from?</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4294967295"/>
          </p:nvPr>
        </p:nvSpPr>
        <p:spPr/>
        <p:txBody>
          <a:bodyPr/>
          <a:lstStyle/>
          <a:p>
            <a:endParaRPr lang="en-US" dirty="0"/>
          </a:p>
        </p:txBody>
      </p:sp>
    </p:spTree>
    <p:extLst>
      <p:ext uri="{BB962C8B-B14F-4D97-AF65-F5344CB8AC3E}">
        <p14:creationId xmlns:p14="http://schemas.microsoft.com/office/powerpoint/2010/main" val="2439198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Rational sellers maximize profit</a:t>
            </a:r>
            <a:endParaRPr lang="en-US" dirty="0"/>
          </a:p>
        </p:txBody>
      </p:sp>
      <p:sp>
        <p:nvSpPr>
          <p:cNvPr id="7" name="Content Placeholder 6"/>
          <p:cNvSpPr>
            <a:spLocks noGrp="1"/>
          </p:cNvSpPr>
          <p:nvPr>
            <p:ph idx="1"/>
          </p:nvPr>
        </p:nvSpPr>
        <p:spPr/>
        <p:txBody>
          <a:bodyPr>
            <a:noAutofit/>
          </a:bodyPr>
          <a:lstStyle/>
          <a:p>
            <a:r>
              <a:rPr lang="en-US" i="1" dirty="0" smtClean="0"/>
              <a:t>Key Assumption</a:t>
            </a:r>
            <a:r>
              <a:rPr lang="en-US" dirty="0" smtClean="0"/>
              <a:t>: A profit-maximizing producer will produce those units of output—and only those </a:t>
            </a:r>
            <a:r>
              <a:rPr lang="en-US" dirty="0"/>
              <a:t>units of </a:t>
            </a:r>
            <a:r>
              <a:rPr lang="en-US" dirty="0" smtClean="0"/>
              <a:t>output—that cost no more to produce than the prevailing market price for one unit of the commodity.</a:t>
            </a:r>
          </a:p>
          <a:p>
            <a:r>
              <a:rPr lang="en-US" dirty="0" smtClean="0"/>
              <a:t>This simple idea establishes a link between the </a:t>
            </a:r>
            <a:r>
              <a:rPr lang="en-US" i="1" dirty="0" smtClean="0"/>
              <a:t>costs of production </a:t>
            </a:r>
            <a:r>
              <a:rPr lang="en-US" dirty="0" smtClean="0"/>
              <a:t>and </a:t>
            </a:r>
            <a:r>
              <a:rPr lang="en-US" i="1" dirty="0" smtClean="0"/>
              <a:t>supply</a:t>
            </a:r>
            <a:r>
              <a:rPr lang="en-US" dirty="0" smtClean="0"/>
              <a:t>.</a:t>
            </a:r>
            <a:endParaRPr lang="en-US" dirty="0"/>
          </a:p>
        </p:txBody>
      </p:sp>
      <p:sp>
        <p:nvSpPr>
          <p:cNvPr id="5" name="Slide Number Placeholder 4"/>
          <p:cNvSpPr>
            <a:spLocks noGrp="1"/>
          </p:cNvSpPr>
          <p:nvPr>
            <p:ph type="sldNum" sz="quarter" idx="12"/>
          </p:nvPr>
        </p:nvSpPr>
        <p:spPr/>
        <p:txBody>
          <a:bodyPr/>
          <a:lstStyle/>
          <a:p>
            <a:fld id="{8B4E2170-6C38-4847-B754-17F7050CDF07}" type="slidenum">
              <a:rPr lang="en-US" smtClean="0"/>
              <a:t>28</a:t>
            </a:fld>
            <a:endParaRPr lang="en-US"/>
          </a:p>
        </p:txBody>
      </p:sp>
    </p:spTree>
    <p:extLst>
      <p:ext uri="{BB962C8B-B14F-4D97-AF65-F5344CB8AC3E}">
        <p14:creationId xmlns:p14="http://schemas.microsoft.com/office/powerpoint/2010/main" val="20528843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supply come from?</a:t>
            </a:r>
            <a:endParaRPr lang="en-US" dirty="0"/>
          </a:p>
        </p:txBody>
      </p:sp>
      <p:sp>
        <p:nvSpPr>
          <p:cNvPr id="4" name="Slide Number Placeholder 3"/>
          <p:cNvSpPr>
            <a:spLocks noGrp="1"/>
          </p:cNvSpPr>
          <p:nvPr>
            <p:ph type="sldNum" sz="quarter" idx="12"/>
          </p:nvPr>
        </p:nvSpPr>
        <p:spPr/>
        <p:txBody>
          <a:bodyPr/>
          <a:lstStyle/>
          <a:p>
            <a:fld id="{8B4E2170-6C38-4847-B754-17F7050CDF07}" type="slidenum">
              <a:rPr lang="en-US" smtClean="0"/>
              <a:t>29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12390410"/>
              </p:ext>
            </p:extLst>
          </p:nvPr>
        </p:nvGraphicFramePr>
        <p:xfrm>
          <a:off x="141422" y="1495420"/>
          <a:ext cx="5968742" cy="4613715"/>
        </p:xfrm>
        <a:graphic>
          <a:graphicData uri="http://schemas.openxmlformats.org/drawingml/2006/table">
            <a:tbl>
              <a:tblPr>
                <a:tableStyleId>{5C22544A-7EE6-4342-B048-85BDC9FD1C3A}</a:tableStyleId>
              </a:tblPr>
              <a:tblGrid>
                <a:gridCol w="620697">
                  <a:extLst>
                    <a:ext uri="{9D8B030D-6E8A-4147-A177-3AD203B41FA5}">
                      <a16:colId xmlns:a16="http://schemas.microsoft.com/office/drawing/2014/main" val="113207958"/>
                    </a:ext>
                  </a:extLst>
                </a:gridCol>
                <a:gridCol w="499585">
                  <a:extLst>
                    <a:ext uri="{9D8B030D-6E8A-4147-A177-3AD203B41FA5}">
                      <a16:colId xmlns:a16="http://schemas.microsoft.com/office/drawing/2014/main" val="796930804"/>
                    </a:ext>
                  </a:extLst>
                </a:gridCol>
                <a:gridCol w="1296378">
                  <a:extLst>
                    <a:ext uri="{9D8B030D-6E8A-4147-A177-3AD203B41FA5}">
                      <a16:colId xmlns:a16="http://schemas.microsoft.com/office/drawing/2014/main" val="3374720994"/>
                    </a:ext>
                  </a:extLst>
                </a:gridCol>
                <a:gridCol w="726670">
                  <a:extLst>
                    <a:ext uri="{9D8B030D-6E8A-4147-A177-3AD203B41FA5}">
                      <a16:colId xmlns:a16="http://schemas.microsoft.com/office/drawing/2014/main" val="2910201550"/>
                    </a:ext>
                  </a:extLst>
                </a:gridCol>
                <a:gridCol w="620697">
                  <a:extLst>
                    <a:ext uri="{9D8B030D-6E8A-4147-A177-3AD203B41FA5}">
                      <a16:colId xmlns:a16="http://schemas.microsoft.com/office/drawing/2014/main" val="1037250755"/>
                    </a:ext>
                  </a:extLst>
                </a:gridCol>
                <a:gridCol w="499585">
                  <a:extLst>
                    <a:ext uri="{9D8B030D-6E8A-4147-A177-3AD203B41FA5}">
                      <a16:colId xmlns:a16="http://schemas.microsoft.com/office/drawing/2014/main" val="1583571981"/>
                    </a:ext>
                  </a:extLst>
                </a:gridCol>
                <a:gridCol w="1296378">
                  <a:extLst>
                    <a:ext uri="{9D8B030D-6E8A-4147-A177-3AD203B41FA5}">
                      <a16:colId xmlns:a16="http://schemas.microsoft.com/office/drawing/2014/main" val="291121802"/>
                    </a:ext>
                  </a:extLst>
                </a:gridCol>
                <a:gridCol w="408752">
                  <a:extLst>
                    <a:ext uri="{9D8B030D-6E8A-4147-A177-3AD203B41FA5}">
                      <a16:colId xmlns:a16="http://schemas.microsoft.com/office/drawing/2014/main" val="3350273446"/>
                    </a:ext>
                  </a:extLst>
                </a:gridCol>
              </a:tblGrid>
              <a:tr h="219515">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819494"/>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1"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8719973"/>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1"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03460"/>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1"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0233450"/>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6097398"/>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3734088"/>
                  </a:ext>
                </a:extLst>
              </a:tr>
              <a:tr h="219515">
                <a:tc>
                  <a:txBody>
                    <a:bodyPr/>
                    <a:lstStyle/>
                    <a:p>
                      <a:pPr algn="l" fontAlgn="b"/>
                      <a:r>
                        <a:rPr lang="en-US" sz="1400" b="1"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007032"/>
                  </a:ext>
                </a:extLst>
              </a:tr>
              <a:tr h="219515">
                <a:tc>
                  <a:txBody>
                    <a:bodyPr/>
                    <a:lstStyle/>
                    <a:p>
                      <a:pPr algn="l" fontAlgn="b"/>
                      <a:r>
                        <a:rPr lang="en-US" sz="1400" b="1"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7038519"/>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360553"/>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02857"/>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961830"/>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309719"/>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2983189"/>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047118"/>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2236141"/>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8141364"/>
                  </a:ext>
                </a:extLst>
              </a:tr>
              <a:tr h="219515">
                <a:tc>
                  <a:txBody>
                    <a:bodyPr/>
                    <a:lstStyle/>
                    <a:p>
                      <a:pPr algn="l" fontAlgn="b"/>
                      <a:r>
                        <a:rPr lang="en-US" sz="1400" b="1"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8202754"/>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2316806"/>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930647"/>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4385204"/>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74915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98946469"/>
              </p:ext>
            </p:extLst>
          </p:nvPr>
        </p:nvGraphicFramePr>
        <p:xfrm>
          <a:off x="6771405" y="1504656"/>
          <a:ext cx="5138991" cy="224917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gridCol w="3338703">
                  <a:extLst>
                    <a:ext uri="{9D8B030D-6E8A-4147-A177-3AD203B41FA5}">
                      <a16:colId xmlns:a16="http://schemas.microsoft.com/office/drawing/2014/main" val="334613002"/>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Quantity 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1" u="none" strike="noStrike" dirty="0">
                          <a:effectLst/>
                          <a:latin typeface="+mn-lt"/>
                        </a:rPr>
                        <a:t>New </a:t>
                      </a:r>
                      <a:r>
                        <a:rPr lang="en-US" sz="1300" b="1" u="none" strike="noStrike" dirty="0" smtClean="0">
                          <a:effectLst/>
                          <a:latin typeface="+mn-lt"/>
                        </a:rPr>
                        <a:t>Seller(s</a:t>
                      </a:r>
                      <a:r>
                        <a:rPr lang="en-US" sz="1300" b="1" u="none" strike="noStrike" dirty="0">
                          <a:effectLst/>
                          <a:latin typeface="+mn-lt"/>
                        </a:rPr>
                        <a:t>)</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b="1"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1" i="0" u="none" strike="noStrike" dirty="0">
                          <a:solidFill>
                            <a:srgbClr val="000000"/>
                          </a:solidFill>
                          <a:effectLst/>
                          <a:latin typeface="+mn-lt"/>
                        </a:rPr>
                        <a:t>Ginny (1st Donut), Ginny (</a:t>
                      </a:r>
                      <a:r>
                        <a:rPr lang="en-US" sz="1300" b="1" i="0" u="none" strike="noStrike" dirty="0" smtClean="0">
                          <a:solidFill>
                            <a:srgbClr val="000000"/>
                          </a:solidFill>
                          <a:effectLst/>
                          <a:latin typeface="+mn-lt"/>
                        </a:rPr>
                        <a:t>2nd), </a:t>
                      </a:r>
                      <a:r>
                        <a:rPr lang="en-US" sz="1300" b="1" i="0" u="none" strike="noStrike" dirty="0">
                          <a:solidFill>
                            <a:srgbClr val="000000"/>
                          </a:solidFill>
                          <a:effectLst/>
                          <a:latin typeface="+mn-lt"/>
                        </a:rPr>
                        <a:t>Irma (</a:t>
                      </a:r>
                      <a:r>
                        <a:rPr lang="en-US" sz="1300" b="1" i="0" u="none" strike="noStrike" dirty="0" smtClean="0">
                          <a:solidFill>
                            <a:srgbClr val="000000"/>
                          </a:solidFill>
                          <a:effectLst/>
                          <a:latin typeface="+mn-lt"/>
                        </a:rPr>
                        <a:t>1st)</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b="0" i="0" u="none" strike="noStrike">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Frank (1st and 2nd)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Frank (3rd), Ginny (3rd)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b="0" i="0" u="none" strike="noStrike">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dirty="0">
                          <a:solidFill>
                            <a:srgbClr val="000000"/>
                          </a:solidFill>
                          <a:effectLst/>
                          <a:latin typeface="+mn-lt"/>
                        </a:rPr>
                        <a:t>Frank (</a:t>
                      </a:r>
                      <a:r>
                        <a:rPr lang="en-US" sz="1300" b="0" i="0" u="none" strike="noStrike" dirty="0" smtClean="0">
                          <a:solidFill>
                            <a:srgbClr val="000000"/>
                          </a:solidFill>
                          <a:effectLst/>
                          <a:latin typeface="+mn-lt"/>
                        </a:rPr>
                        <a:t>4), </a:t>
                      </a:r>
                      <a:r>
                        <a:rPr lang="en-US" sz="1300" b="0" i="0" u="none" strike="noStrike" dirty="0">
                          <a:solidFill>
                            <a:srgbClr val="000000"/>
                          </a:solidFill>
                          <a:effectLst/>
                          <a:latin typeface="+mn-lt"/>
                        </a:rPr>
                        <a:t>Ginny (</a:t>
                      </a:r>
                      <a:r>
                        <a:rPr lang="en-US" sz="1300" b="0" i="0" u="none" strike="noStrike" dirty="0" smtClean="0">
                          <a:solidFill>
                            <a:srgbClr val="000000"/>
                          </a:solidFill>
                          <a:effectLst/>
                          <a:latin typeface="+mn-lt"/>
                        </a:rPr>
                        <a:t>4, 5), </a:t>
                      </a:r>
                      <a:r>
                        <a:rPr lang="en-US" sz="1300" b="0" i="0" u="none" strike="noStrike" dirty="0">
                          <a:solidFill>
                            <a:srgbClr val="000000"/>
                          </a:solidFill>
                          <a:effectLst/>
                          <a:latin typeface="+mn-lt"/>
                        </a:rPr>
                        <a:t>Heather (1st), Irma (2nd)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Frank (5th), Heather (2nd)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b="0" i="0" u="none" strike="noStrike">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dirty="0">
                          <a:solidFill>
                            <a:srgbClr val="000000"/>
                          </a:solidFill>
                          <a:effectLst/>
                          <a:latin typeface="+mn-lt"/>
                        </a:rPr>
                        <a:t>Heather (3rd)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Irma (3rd)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b="0" i="0" u="none" strike="noStrike">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Heather (4th)</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b="0" i="0" u="none" strike="noStrike">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Irma (4th and 5th)</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b="0" i="0" u="none" strike="noStrike">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dirty="0">
                          <a:solidFill>
                            <a:srgbClr val="000000"/>
                          </a:solidFill>
                          <a:effectLst/>
                          <a:latin typeface="+mn-lt"/>
                        </a:rPr>
                        <a:t>Heather (5th)</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bl>
          </a:graphicData>
        </a:graphic>
      </p:graphicFrame>
      <p:sp>
        <p:nvSpPr>
          <p:cNvPr id="8" name="Right Arrow 7"/>
          <p:cNvSpPr/>
          <p:nvPr/>
        </p:nvSpPr>
        <p:spPr>
          <a:xfrm>
            <a:off x="6167460" y="2496600"/>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46205" y="2461498"/>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1405" y="4470400"/>
            <a:ext cx="5138991" cy="1477328"/>
          </a:xfrm>
          <a:prstGeom prst="rect">
            <a:avLst/>
          </a:prstGeom>
          <a:noFill/>
        </p:spPr>
        <p:txBody>
          <a:bodyPr wrap="square" rtlCol="0">
            <a:spAutoFit/>
          </a:bodyPr>
          <a:lstStyle/>
          <a:p>
            <a:r>
              <a:rPr lang="en-US" b="1" dirty="0" smtClean="0">
                <a:solidFill>
                  <a:srgbClr val="C00000"/>
                </a:solidFill>
              </a:rPr>
              <a:t>If the prevailing market price of a donut is 1, Ginny will produce 2 donuts and Irma will produce 1. So, the quantity supplied will be 3 donuts.</a:t>
            </a:r>
          </a:p>
          <a:p>
            <a:endParaRPr lang="en-US" b="1" dirty="0">
              <a:solidFill>
                <a:srgbClr val="C00000"/>
              </a:solidFill>
            </a:endParaRPr>
          </a:p>
          <a:p>
            <a:r>
              <a:rPr lang="en-US" b="1" dirty="0" smtClean="0">
                <a:solidFill>
                  <a:srgbClr val="C00000"/>
                </a:solidFill>
              </a:rPr>
              <a:t>The total cost of the 3 donuts will be 1 + 1 + 1 = 3.</a:t>
            </a:r>
            <a:endParaRPr lang="en-US" b="1" dirty="0">
              <a:solidFill>
                <a:srgbClr val="C00000"/>
              </a:solidFill>
            </a:endParaRPr>
          </a:p>
        </p:txBody>
      </p:sp>
      <p:sp>
        <p:nvSpPr>
          <p:cNvPr id="3" name="TextBox 2"/>
          <p:cNvSpPr txBox="1"/>
          <p:nvPr/>
        </p:nvSpPr>
        <p:spPr>
          <a:xfrm>
            <a:off x="141422" y="6199338"/>
            <a:ext cx="2417051" cy="338554"/>
          </a:xfrm>
          <a:prstGeom prst="rect">
            <a:avLst/>
          </a:prstGeom>
          <a:noFill/>
        </p:spPr>
        <p:txBody>
          <a:bodyPr wrap="square" rtlCol="0">
            <a:spAutoFit/>
          </a:bodyPr>
          <a:lstStyle/>
          <a:p>
            <a:r>
              <a:rPr lang="en-US" sz="1600" dirty="0" smtClean="0"/>
              <a:t>Costs Table</a:t>
            </a:r>
            <a:endParaRPr lang="en-US" sz="1600" dirty="0"/>
          </a:p>
        </p:txBody>
      </p:sp>
      <p:sp>
        <p:nvSpPr>
          <p:cNvPr id="11" name="TextBox 10"/>
          <p:cNvSpPr txBox="1"/>
          <p:nvPr/>
        </p:nvSpPr>
        <p:spPr>
          <a:xfrm>
            <a:off x="3304875" y="6185490"/>
            <a:ext cx="2805289" cy="584775"/>
          </a:xfrm>
          <a:prstGeom prst="rect">
            <a:avLst/>
          </a:prstGeom>
          <a:noFill/>
        </p:spPr>
        <p:txBody>
          <a:bodyPr wrap="square" rtlCol="0">
            <a:spAutoFit/>
          </a:bodyPr>
          <a:lstStyle/>
          <a:p>
            <a:r>
              <a:rPr lang="en-US" sz="1600" dirty="0" smtClean="0"/>
              <a:t>Costs Table, arranged so costs are increasing</a:t>
            </a:r>
            <a:endParaRPr lang="en-US" sz="1600" dirty="0"/>
          </a:p>
        </p:txBody>
      </p:sp>
      <p:sp>
        <p:nvSpPr>
          <p:cNvPr id="12" name="TextBox 11"/>
          <p:cNvSpPr txBox="1"/>
          <p:nvPr/>
        </p:nvSpPr>
        <p:spPr>
          <a:xfrm>
            <a:off x="6771405" y="3879272"/>
            <a:ext cx="1839195" cy="338554"/>
          </a:xfrm>
          <a:prstGeom prst="rect">
            <a:avLst/>
          </a:prstGeom>
          <a:noFill/>
        </p:spPr>
        <p:txBody>
          <a:bodyPr wrap="square" rtlCol="0">
            <a:spAutoFit/>
          </a:bodyPr>
          <a:lstStyle/>
          <a:p>
            <a:r>
              <a:rPr lang="en-US" sz="1600" dirty="0" smtClean="0"/>
              <a:t>Supply Schedule</a:t>
            </a:r>
            <a:endParaRPr lang="en-US" sz="1600" dirty="0"/>
          </a:p>
        </p:txBody>
      </p:sp>
    </p:spTree>
    <p:extLst>
      <p:ext uri="{BB962C8B-B14F-4D97-AF65-F5344CB8AC3E}">
        <p14:creationId xmlns:p14="http://schemas.microsoft.com/office/powerpoint/2010/main" val="5022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 </a:t>
            </a:r>
            <a:r>
              <a:rPr lang="en-US" i="1" dirty="0" smtClean="0"/>
              <a:t>Principles of Microeconomics/Economics</a:t>
            </a:r>
            <a:r>
              <a:rPr lang="en-US" dirty="0" smtClean="0"/>
              <a:t> by Timothy Taylor</a:t>
            </a:r>
            <a:endParaRPr lang="en-US" dirty="0"/>
          </a:p>
        </p:txBody>
      </p:sp>
      <p:sp>
        <p:nvSpPr>
          <p:cNvPr id="3" name="Content Placeholder 2"/>
          <p:cNvSpPr>
            <a:spLocks noGrp="1"/>
          </p:cNvSpPr>
          <p:nvPr>
            <p:ph idx="1"/>
          </p:nvPr>
        </p:nvSpPr>
        <p:spPr/>
        <p:txBody>
          <a:bodyPr/>
          <a:lstStyle/>
          <a:p>
            <a:r>
              <a:rPr lang="en-US" dirty="0" smtClean="0"/>
              <a:t>Chapter 4: Demand and Supply</a:t>
            </a:r>
          </a:p>
          <a:p>
            <a:pPr lvl="1"/>
            <a:r>
              <a:rPr lang="en-US" dirty="0" smtClean="0"/>
              <a:t>Supply, Demand, and Efficiency</a:t>
            </a:r>
          </a:p>
          <a:p>
            <a:pPr lvl="2"/>
            <a:r>
              <a:rPr lang="en-US" dirty="0" smtClean="0">
                <a:solidFill>
                  <a:srgbClr val="0070C0"/>
                </a:solidFill>
              </a:rPr>
              <a:t>Consumer Surplus, Producer Surplus, Social Surplus</a:t>
            </a:r>
            <a:endParaRPr lang="en-US" dirty="0">
              <a:solidFill>
                <a:srgbClr val="0070C0"/>
              </a:solidFill>
            </a:endParaRPr>
          </a:p>
        </p:txBody>
      </p:sp>
    </p:spTree>
    <p:extLst>
      <p:ext uri="{BB962C8B-B14F-4D97-AF65-F5344CB8AC3E}">
        <p14:creationId xmlns:p14="http://schemas.microsoft.com/office/powerpoint/2010/main" val="17404455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supply come from?</a:t>
            </a:r>
            <a:endParaRPr lang="en-US" dirty="0"/>
          </a:p>
        </p:txBody>
      </p:sp>
      <p:sp>
        <p:nvSpPr>
          <p:cNvPr id="4" name="Slide Number Placeholder 3"/>
          <p:cNvSpPr>
            <a:spLocks noGrp="1"/>
          </p:cNvSpPr>
          <p:nvPr>
            <p:ph type="sldNum" sz="quarter" idx="12"/>
          </p:nvPr>
        </p:nvSpPr>
        <p:spPr/>
        <p:txBody>
          <a:bodyPr/>
          <a:lstStyle/>
          <a:p>
            <a:fld id="{8B4E2170-6C38-4847-B754-17F7050CDF07}" type="slidenum">
              <a:rPr lang="en-US" smtClean="0"/>
              <a:t>30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79016665"/>
              </p:ext>
            </p:extLst>
          </p:nvPr>
        </p:nvGraphicFramePr>
        <p:xfrm>
          <a:off x="141422" y="1495420"/>
          <a:ext cx="5968742" cy="4613715"/>
        </p:xfrm>
        <a:graphic>
          <a:graphicData uri="http://schemas.openxmlformats.org/drawingml/2006/table">
            <a:tbl>
              <a:tblPr>
                <a:tableStyleId>{5C22544A-7EE6-4342-B048-85BDC9FD1C3A}</a:tableStyleId>
              </a:tblPr>
              <a:tblGrid>
                <a:gridCol w="620697">
                  <a:extLst>
                    <a:ext uri="{9D8B030D-6E8A-4147-A177-3AD203B41FA5}">
                      <a16:colId xmlns:a16="http://schemas.microsoft.com/office/drawing/2014/main" val="113207958"/>
                    </a:ext>
                  </a:extLst>
                </a:gridCol>
                <a:gridCol w="499585">
                  <a:extLst>
                    <a:ext uri="{9D8B030D-6E8A-4147-A177-3AD203B41FA5}">
                      <a16:colId xmlns:a16="http://schemas.microsoft.com/office/drawing/2014/main" val="796930804"/>
                    </a:ext>
                  </a:extLst>
                </a:gridCol>
                <a:gridCol w="1296378">
                  <a:extLst>
                    <a:ext uri="{9D8B030D-6E8A-4147-A177-3AD203B41FA5}">
                      <a16:colId xmlns:a16="http://schemas.microsoft.com/office/drawing/2014/main" val="3374720994"/>
                    </a:ext>
                  </a:extLst>
                </a:gridCol>
                <a:gridCol w="726670">
                  <a:extLst>
                    <a:ext uri="{9D8B030D-6E8A-4147-A177-3AD203B41FA5}">
                      <a16:colId xmlns:a16="http://schemas.microsoft.com/office/drawing/2014/main" val="2910201550"/>
                    </a:ext>
                  </a:extLst>
                </a:gridCol>
                <a:gridCol w="620697">
                  <a:extLst>
                    <a:ext uri="{9D8B030D-6E8A-4147-A177-3AD203B41FA5}">
                      <a16:colId xmlns:a16="http://schemas.microsoft.com/office/drawing/2014/main" val="1037250755"/>
                    </a:ext>
                  </a:extLst>
                </a:gridCol>
                <a:gridCol w="499585">
                  <a:extLst>
                    <a:ext uri="{9D8B030D-6E8A-4147-A177-3AD203B41FA5}">
                      <a16:colId xmlns:a16="http://schemas.microsoft.com/office/drawing/2014/main" val="1583571981"/>
                    </a:ext>
                  </a:extLst>
                </a:gridCol>
                <a:gridCol w="1296378">
                  <a:extLst>
                    <a:ext uri="{9D8B030D-6E8A-4147-A177-3AD203B41FA5}">
                      <a16:colId xmlns:a16="http://schemas.microsoft.com/office/drawing/2014/main" val="291121802"/>
                    </a:ext>
                  </a:extLst>
                </a:gridCol>
                <a:gridCol w="408752">
                  <a:extLst>
                    <a:ext uri="{9D8B030D-6E8A-4147-A177-3AD203B41FA5}">
                      <a16:colId xmlns:a16="http://schemas.microsoft.com/office/drawing/2014/main" val="3350273446"/>
                    </a:ext>
                  </a:extLst>
                </a:gridCol>
              </a:tblGrid>
              <a:tr h="219515">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819494"/>
                  </a:ext>
                </a:extLst>
              </a:tr>
              <a:tr h="219515">
                <a:tc>
                  <a:txBody>
                    <a:bodyPr/>
                    <a:lstStyle/>
                    <a:p>
                      <a:pPr algn="l" fontAlgn="b"/>
                      <a:r>
                        <a:rPr lang="en-US" sz="1400" b="1"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1"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8719973"/>
                  </a:ext>
                </a:extLst>
              </a:tr>
              <a:tr h="219515">
                <a:tc>
                  <a:txBody>
                    <a:bodyPr/>
                    <a:lstStyle/>
                    <a:p>
                      <a:pPr algn="l" fontAlgn="b"/>
                      <a:r>
                        <a:rPr lang="en-US" sz="1400" b="1"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1"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03460"/>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1"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0233450"/>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1"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6097398"/>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1"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3734088"/>
                  </a:ext>
                </a:extLst>
              </a:tr>
              <a:tr h="219515">
                <a:tc>
                  <a:txBody>
                    <a:bodyPr/>
                    <a:lstStyle/>
                    <a:p>
                      <a:pPr algn="l" fontAlgn="b"/>
                      <a:r>
                        <a:rPr lang="en-US" sz="1400" b="1"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007032"/>
                  </a:ext>
                </a:extLst>
              </a:tr>
              <a:tr h="219515">
                <a:tc>
                  <a:txBody>
                    <a:bodyPr/>
                    <a:lstStyle/>
                    <a:p>
                      <a:pPr algn="l" fontAlgn="b"/>
                      <a:r>
                        <a:rPr lang="en-US" sz="1400" b="1"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7038519"/>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360553"/>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02857"/>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961830"/>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309719"/>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2983189"/>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047118"/>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2236141"/>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8141364"/>
                  </a:ext>
                </a:extLst>
              </a:tr>
              <a:tr h="219515">
                <a:tc>
                  <a:txBody>
                    <a:bodyPr/>
                    <a:lstStyle/>
                    <a:p>
                      <a:pPr algn="l" fontAlgn="b"/>
                      <a:r>
                        <a:rPr lang="en-US" sz="1400" b="1"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8202754"/>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2316806"/>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930647"/>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4385204"/>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74915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55290762"/>
              </p:ext>
            </p:extLst>
          </p:nvPr>
        </p:nvGraphicFramePr>
        <p:xfrm>
          <a:off x="6771405" y="1504656"/>
          <a:ext cx="5138991" cy="224917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gridCol w="3338703">
                  <a:extLst>
                    <a:ext uri="{9D8B030D-6E8A-4147-A177-3AD203B41FA5}">
                      <a16:colId xmlns:a16="http://schemas.microsoft.com/office/drawing/2014/main" val="334613002"/>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Quantity 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1" u="none" strike="noStrike" dirty="0">
                          <a:effectLst/>
                          <a:latin typeface="+mn-lt"/>
                        </a:rPr>
                        <a:t>New </a:t>
                      </a:r>
                      <a:r>
                        <a:rPr lang="en-US" sz="1300" b="1" u="none" strike="noStrike" dirty="0" smtClean="0">
                          <a:effectLst/>
                          <a:latin typeface="+mn-lt"/>
                        </a:rPr>
                        <a:t>Seller(s</a:t>
                      </a:r>
                      <a:r>
                        <a:rPr lang="en-US" sz="1300" b="1" u="none" strike="noStrike" dirty="0">
                          <a:effectLst/>
                          <a:latin typeface="+mn-lt"/>
                        </a:rPr>
                        <a:t>)</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b="0"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dirty="0">
                          <a:solidFill>
                            <a:srgbClr val="000000"/>
                          </a:solidFill>
                          <a:effectLst/>
                          <a:latin typeface="+mn-lt"/>
                        </a:rPr>
                        <a:t>Ginny (1st Donut), Ginny (</a:t>
                      </a:r>
                      <a:r>
                        <a:rPr lang="en-US" sz="1300" b="0" i="0" u="none" strike="noStrike" dirty="0" smtClean="0">
                          <a:solidFill>
                            <a:srgbClr val="000000"/>
                          </a:solidFill>
                          <a:effectLst/>
                          <a:latin typeface="+mn-lt"/>
                        </a:rPr>
                        <a:t>2nd), </a:t>
                      </a:r>
                      <a:r>
                        <a:rPr lang="en-US" sz="1300" b="0" i="0" u="none" strike="noStrike" dirty="0">
                          <a:solidFill>
                            <a:srgbClr val="000000"/>
                          </a:solidFill>
                          <a:effectLst/>
                          <a:latin typeface="+mn-lt"/>
                        </a:rPr>
                        <a:t>Irma (</a:t>
                      </a:r>
                      <a:r>
                        <a:rPr lang="en-US" sz="1300" b="0" i="0" u="none" strike="noStrike" dirty="0" smtClean="0">
                          <a:solidFill>
                            <a:srgbClr val="000000"/>
                          </a:solidFill>
                          <a:effectLst/>
                          <a:latin typeface="+mn-lt"/>
                        </a:rPr>
                        <a:t>1st)</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b="1" i="0" u="none" strike="noStrike" dirty="0">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1" i="0" u="none" strike="noStrike" dirty="0">
                          <a:solidFill>
                            <a:srgbClr val="000000"/>
                          </a:solidFill>
                          <a:effectLst/>
                          <a:latin typeface="+mn-lt"/>
                        </a:rPr>
                        <a:t>Frank (1st and 2nd)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Frank (3rd), Ginny (3rd)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b="0" i="0" u="none" strike="noStrike">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dirty="0">
                          <a:solidFill>
                            <a:srgbClr val="000000"/>
                          </a:solidFill>
                          <a:effectLst/>
                          <a:latin typeface="+mn-lt"/>
                        </a:rPr>
                        <a:t>Frank (</a:t>
                      </a:r>
                      <a:r>
                        <a:rPr lang="en-US" sz="1300" b="0" i="0" u="none" strike="noStrike" dirty="0" smtClean="0">
                          <a:solidFill>
                            <a:srgbClr val="000000"/>
                          </a:solidFill>
                          <a:effectLst/>
                          <a:latin typeface="+mn-lt"/>
                        </a:rPr>
                        <a:t>4), </a:t>
                      </a:r>
                      <a:r>
                        <a:rPr lang="en-US" sz="1300" b="0" i="0" u="none" strike="noStrike" dirty="0">
                          <a:solidFill>
                            <a:srgbClr val="000000"/>
                          </a:solidFill>
                          <a:effectLst/>
                          <a:latin typeface="+mn-lt"/>
                        </a:rPr>
                        <a:t>Ginny (</a:t>
                      </a:r>
                      <a:r>
                        <a:rPr lang="en-US" sz="1300" b="0" i="0" u="none" strike="noStrike" dirty="0" smtClean="0">
                          <a:solidFill>
                            <a:srgbClr val="000000"/>
                          </a:solidFill>
                          <a:effectLst/>
                          <a:latin typeface="+mn-lt"/>
                        </a:rPr>
                        <a:t>4, 5), </a:t>
                      </a:r>
                      <a:r>
                        <a:rPr lang="en-US" sz="1300" b="0" i="0" u="none" strike="noStrike" dirty="0">
                          <a:solidFill>
                            <a:srgbClr val="000000"/>
                          </a:solidFill>
                          <a:effectLst/>
                          <a:latin typeface="+mn-lt"/>
                        </a:rPr>
                        <a:t>Heather (1st), Irma (2nd)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Frank (5th), Heather (2nd)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b="0" i="0" u="none" strike="noStrike">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dirty="0">
                          <a:solidFill>
                            <a:srgbClr val="000000"/>
                          </a:solidFill>
                          <a:effectLst/>
                          <a:latin typeface="+mn-lt"/>
                        </a:rPr>
                        <a:t>Heather (3rd)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Irma (3rd)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b="0" i="0" u="none" strike="noStrike">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Heather (4th)</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b="0" i="0" u="none" strike="noStrike">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a:solidFill>
                            <a:srgbClr val="000000"/>
                          </a:solidFill>
                          <a:effectLst/>
                          <a:latin typeface="+mn-lt"/>
                        </a:rPr>
                        <a:t>Irma (4th and 5th)</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b="0" i="0" u="none" strike="noStrike">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300" b="0" i="0" u="none" strike="noStrike" dirty="0">
                          <a:solidFill>
                            <a:srgbClr val="000000"/>
                          </a:solidFill>
                          <a:effectLst/>
                          <a:latin typeface="+mn-lt"/>
                        </a:rPr>
                        <a:t>Heather (5th)</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bl>
          </a:graphicData>
        </a:graphic>
      </p:graphicFrame>
      <p:sp>
        <p:nvSpPr>
          <p:cNvPr id="8" name="Right Arrow 7"/>
          <p:cNvSpPr/>
          <p:nvPr/>
        </p:nvSpPr>
        <p:spPr>
          <a:xfrm>
            <a:off x="6167460" y="2496600"/>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46205" y="2461498"/>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1405" y="4470400"/>
            <a:ext cx="5138991" cy="2031325"/>
          </a:xfrm>
          <a:prstGeom prst="rect">
            <a:avLst/>
          </a:prstGeom>
          <a:noFill/>
        </p:spPr>
        <p:txBody>
          <a:bodyPr wrap="square" rtlCol="0">
            <a:spAutoFit/>
          </a:bodyPr>
          <a:lstStyle/>
          <a:p>
            <a:r>
              <a:rPr lang="en-US" b="1" dirty="0" smtClean="0">
                <a:solidFill>
                  <a:srgbClr val="C00000"/>
                </a:solidFill>
              </a:rPr>
              <a:t>If the prevailing market price of a donut is 2, Ginny will produce 2 donuts, Irma will produce 1, and Frank will produce 2. So, the quantity supplied will be 5 donuts.</a:t>
            </a:r>
          </a:p>
          <a:p>
            <a:endParaRPr lang="en-US" b="1" dirty="0">
              <a:solidFill>
                <a:srgbClr val="C00000"/>
              </a:solidFill>
            </a:endParaRPr>
          </a:p>
          <a:p>
            <a:r>
              <a:rPr lang="en-US" b="1" dirty="0" smtClean="0">
                <a:solidFill>
                  <a:srgbClr val="C00000"/>
                </a:solidFill>
              </a:rPr>
              <a:t>The total cost of the 3 donuts will be 1 + 1 + 1 + 2 + 2 = 7.</a:t>
            </a:r>
            <a:endParaRPr lang="en-US" b="1" dirty="0">
              <a:solidFill>
                <a:srgbClr val="C00000"/>
              </a:solidFill>
            </a:endParaRPr>
          </a:p>
        </p:txBody>
      </p:sp>
      <p:sp>
        <p:nvSpPr>
          <p:cNvPr id="3" name="TextBox 2"/>
          <p:cNvSpPr txBox="1"/>
          <p:nvPr/>
        </p:nvSpPr>
        <p:spPr>
          <a:xfrm>
            <a:off x="141422" y="6199338"/>
            <a:ext cx="2417051" cy="338554"/>
          </a:xfrm>
          <a:prstGeom prst="rect">
            <a:avLst/>
          </a:prstGeom>
          <a:noFill/>
        </p:spPr>
        <p:txBody>
          <a:bodyPr wrap="square" rtlCol="0">
            <a:spAutoFit/>
          </a:bodyPr>
          <a:lstStyle/>
          <a:p>
            <a:r>
              <a:rPr lang="en-US" sz="1600" dirty="0" smtClean="0"/>
              <a:t>Costs Table</a:t>
            </a:r>
            <a:endParaRPr lang="en-US" sz="1600" dirty="0"/>
          </a:p>
        </p:txBody>
      </p:sp>
      <p:sp>
        <p:nvSpPr>
          <p:cNvPr id="11" name="TextBox 10"/>
          <p:cNvSpPr txBox="1"/>
          <p:nvPr/>
        </p:nvSpPr>
        <p:spPr>
          <a:xfrm>
            <a:off x="3304875" y="6185490"/>
            <a:ext cx="2805289" cy="584775"/>
          </a:xfrm>
          <a:prstGeom prst="rect">
            <a:avLst/>
          </a:prstGeom>
          <a:noFill/>
        </p:spPr>
        <p:txBody>
          <a:bodyPr wrap="square" rtlCol="0">
            <a:spAutoFit/>
          </a:bodyPr>
          <a:lstStyle/>
          <a:p>
            <a:r>
              <a:rPr lang="en-US" sz="1600" dirty="0" smtClean="0"/>
              <a:t>Costs Table, arranged so costs are increasing</a:t>
            </a:r>
            <a:endParaRPr lang="en-US" sz="1600" dirty="0"/>
          </a:p>
        </p:txBody>
      </p:sp>
      <p:sp>
        <p:nvSpPr>
          <p:cNvPr id="12" name="TextBox 11"/>
          <p:cNvSpPr txBox="1"/>
          <p:nvPr/>
        </p:nvSpPr>
        <p:spPr>
          <a:xfrm>
            <a:off x="6771405" y="3879272"/>
            <a:ext cx="1839195" cy="338554"/>
          </a:xfrm>
          <a:prstGeom prst="rect">
            <a:avLst/>
          </a:prstGeom>
          <a:noFill/>
        </p:spPr>
        <p:txBody>
          <a:bodyPr wrap="square" rtlCol="0">
            <a:spAutoFit/>
          </a:bodyPr>
          <a:lstStyle/>
          <a:p>
            <a:r>
              <a:rPr lang="en-US" sz="1600" dirty="0" smtClean="0"/>
              <a:t>Supply Schedule</a:t>
            </a:r>
            <a:endParaRPr lang="en-US" sz="1600" dirty="0"/>
          </a:p>
        </p:txBody>
      </p:sp>
    </p:spTree>
    <p:extLst>
      <p:ext uri="{BB962C8B-B14F-4D97-AF65-F5344CB8AC3E}">
        <p14:creationId xmlns:p14="http://schemas.microsoft.com/office/powerpoint/2010/main" val="400841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supply come from?</a:t>
            </a:r>
            <a:endParaRPr lang="en-US" dirty="0"/>
          </a:p>
        </p:txBody>
      </p:sp>
      <p:sp>
        <p:nvSpPr>
          <p:cNvPr id="4" name="Slide Number Placeholder 3"/>
          <p:cNvSpPr>
            <a:spLocks noGrp="1"/>
          </p:cNvSpPr>
          <p:nvPr>
            <p:ph type="sldNum" sz="quarter" idx="12"/>
          </p:nvPr>
        </p:nvSpPr>
        <p:spPr/>
        <p:txBody>
          <a:bodyPr/>
          <a:lstStyle/>
          <a:p>
            <a:fld id="{8B4E2170-6C38-4847-B754-17F7050CDF07}" type="slidenum">
              <a:rPr lang="en-US" smtClean="0"/>
              <a:t>31</a:t>
            </a:fld>
            <a:endParaRPr lang="en-US"/>
          </a:p>
        </p:txBody>
      </p:sp>
      <p:graphicFrame>
        <p:nvGraphicFramePr>
          <p:cNvPr id="6" name="Table 5"/>
          <p:cNvGraphicFramePr>
            <a:graphicFrameLocks noGrp="1"/>
          </p:cNvGraphicFramePr>
          <p:nvPr>
            <p:extLst/>
          </p:nvPr>
        </p:nvGraphicFramePr>
        <p:xfrm>
          <a:off x="141422" y="1495420"/>
          <a:ext cx="5968742" cy="4613715"/>
        </p:xfrm>
        <a:graphic>
          <a:graphicData uri="http://schemas.openxmlformats.org/drawingml/2006/table">
            <a:tbl>
              <a:tblPr>
                <a:tableStyleId>{5C22544A-7EE6-4342-B048-85BDC9FD1C3A}</a:tableStyleId>
              </a:tblPr>
              <a:tblGrid>
                <a:gridCol w="620697">
                  <a:extLst>
                    <a:ext uri="{9D8B030D-6E8A-4147-A177-3AD203B41FA5}">
                      <a16:colId xmlns:a16="http://schemas.microsoft.com/office/drawing/2014/main" val="113207958"/>
                    </a:ext>
                  </a:extLst>
                </a:gridCol>
                <a:gridCol w="499585">
                  <a:extLst>
                    <a:ext uri="{9D8B030D-6E8A-4147-A177-3AD203B41FA5}">
                      <a16:colId xmlns:a16="http://schemas.microsoft.com/office/drawing/2014/main" val="796930804"/>
                    </a:ext>
                  </a:extLst>
                </a:gridCol>
                <a:gridCol w="1296378">
                  <a:extLst>
                    <a:ext uri="{9D8B030D-6E8A-4147-A177-3AD203B41FA5}">
                      <a16:colId xmlns:a16="http://schemas.microsoft.com/office/drawing/2014/main" val="3374720994"/>
                    </a:ext>
                  </a:extLst>
                </a:gridCol>
                <a:gridCol w="726670">
                  <a:extLst>
                    <a:ext uri="{9D8B030D-6E8A-4147-A177-3AD203B41FA5}">
                      <a16:colId xmlns:a16="http://schemas.microsoft.com/office/drawing/2014/main" val="2910201550"/>
                    </a:ext>
                  </a:extLst>
                </a:gridCol>
                <a:gridCol w="620697">
                  <a:extLst>
                    <a:ext uri="{9D8B030D-6E8A-4147-A177-3AD203B41FA5}">
                      <a16:colId xmlns:a16="http://schemas.microsoft.com/office/drawing/2014/main" val="1037250755"/>
                    </a:ext>
                  </a:extLst>
                </a:gridCol>
                <a:gridCol w="499585">
                  <a:extLst>
                    <a:ext uri="{9D8B030D-6E8A-4147-A177-3AD203B41FA5}">
                      <a16:colId xmlns:a16="http://schemas.microsoft.com/office/drawing/2014/main" val="1583571981"/>
                    </a:ext>
                  </a:extLst>
                </a:gridCol>
                <a:gridCol w="1296378">
                  <a:extLst>
                    <a:ext uri="{9D8B030D-6E8A-4147-A177-3AD203B41FA5}">
                      <a16:colId xmlns:a16="http://schemas.microsoft.com/office/drawing/2014/main" val="291121802"/>
                    </a:ext>
                  </a:extLst>
                </a:gridCol>
                <a:gridCol w="408752">
                  <a:extLst>
                    <a:ext uri="{9D8B030D-6E8A-4147-A177-3AD203B41FA5}">
                      <a16:colId xmlns:a16="http://schemas.microsoft.com/office/drawing/2014/main" val="3350273446"/>
                    </a:ext>
                  </a:extLst>
                </a:gridCol>
              </a:tblGrid>
              <a:tr h="219515">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819494"/>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8719973"/>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03460"/>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0233450"/>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6097398"/>
                  </a:ext>
                </a:extLst>
              </a:tr>
              <a:tr h="219515">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3734088"/>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007032"/>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7038519"/>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360553"/>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02857"/>
                  </a:ext>
                </a:extLst>
              </a:tr>
              <a:tr h="219515">
                <a:tc>
                  <a:txBody>
                    <a:bodyPr/>
                    <a:lstStyle/>
                    <a:p>
                      <a:pPr algn="l" fontAlgn="b"/>
                      <a:r>
                        <a:rPr lang="en-US" sz="1400" b="0" i="0" u="none" strike="noStrike" dirty="0">
                          <a:solidFill>
                            <a:srgbClr val="0000FF"/>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961830"/>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309719"/>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2983189"/>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047118"/>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2236141"/>
                  </a:ext>
                </a:extLst>
              </a:tr>
              <a:tr h="219515">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8141364"/>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8202754"/>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2316806"/>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930647"/>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kern="1200" dirty="0">
                          <a:solidFill>
                            <a:srgbClr val="0000FF"/>
                          </a:solidFill>
                          <a:effectLst/>
                          <a:latin typeface="Calibri" panose="020F0502020204030204" pitchFamily="34" charset="0"/>
                          <a:ea typeface="+mn-ea"/>
                          <a:cs typeface="+mn-cs"/>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4385204"/>
                  </a:ext>
                </a:extLst>
              </a:tr>
              <a:tr h="219515">
                <a:tc>
                  <a:txBody>
                    <a:bodyPr/>
                    <a:lstStyle/>
                    <a:p>
                      <a:pPr algn="l" fontAlgn="b"/>
                      <a:r>
                        <a:rPr lang="en-US" sz="1400" b="0" i="0" u="none" strike="noStrike" dirty="0">
                          <a:solidFill>
                            <a:srgbClr val="0000FF"/>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400" b="0" i="0" u="none" strike="noStrike" dirty="0">
                          <a:solidFill>
                            <a:srgbClr val="FF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74915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06931389"/>
              </p:ext>
            </p:extLst>
          </p:nvPr>
        </p:nvGraphicFramePr>
        <p:xfrm>
          <a:off x="6771405" y="1504656"/>
          <a:ext cx="1800288" cy="224917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Quantity 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b="0" i="0" u="none" strike="noStrike">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b="0" i="0" u="none" strike="noStrike">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b="0" i="0" u="none" strike="noStrike">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b="0" i="0" u="none" strike="noStrike">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b="0" i="0" u="none" strike="noStrike">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b="0" i="0" u="none" strike="noStrike">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b="0" i="0" u="none" strike="noStrike">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bl>
          </a:graphicData>
        </a:graphic>
      </p:graphicFrame>
      <p:sp>
        <p:nvSpPr>
          <p:cNvPr id="8" name="Right Arrow 7"/>
          <p:cNvSpPr/>
          <p:nvPr/>
        </p:nvSpPr>
        <p:spPr>
          <a:xfrm>
            <a:off x="6167460" y="2496600"/>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46205" y="2461498"/>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1405" y="4470400"/>
            <a:ext cx="5138991" cy="646331"/>
          </a:xfrm>
          <a:prstGeom prst="rect">
            <a:avLst/>
          </a:prstGeom>
          <a:noFill/>
        </p:spPr>
        <p:txBody>
          <a:bodyPr wrap="square" rtlCol="0">
            <a:spAutoFit/>
          </a:bodyPr>
          <a:lstStyle/>
          <a:p>
            <a:r>
              <a:rPr lang="en-US" b="1" dirty="0" smtClean="0">
                <a:solidFill>
                  <a:srgbClr val="C00000"/>
                </a:solidFill>
              </a:rPr>
              <a:t>This is how information on cost leads us to the supply schedule</a:t>
            </a:r>
            <a:endParaRPr lang="en-US" b="1" dirty="0">
              <a:solidFill>
                <a:srgbClr val="C00000"/>
              </a:solidFill>
            </a:endParaRPr>
          </a:p>
        </p:txBody>
      </p:sp>
      <p:sp>
        <p:nvSpPr>
          <p:cNvPr id="3" name="TextBox 2"/>
          <p:cNvSpPr txBox="1"/>
          <p:nvPr/>
        </p:nvSpPr>
        <p:spPr>
          <a:xfrm>
            <a:off x="141422" y="6199338"/>
            <a:ext cx="2417051" cy="338554"/>
          </a:xfrm>
          <a:prstGeom prst="rect">
            <a:avLst/>
          </a:prstGeom>
          <a:noFill/>
        </p:spPr>
        <p:txBody>
          <a:bodyPr wrap="square" rtlCol="0">
            <a:spAutoFit/>
          </a:bodyPr>
          <a:lstStyle/>
          <a:p>
            <a:r>
              <a:rPr lang="en-US" sz="1600" dirty="0" smtClean="0"/>
              <a:t>Costs Table</a:t>
            </a:r>
            <a:endParaRPr lang="en-US" sz="1600" dirty="0"/>
          </a:p>
        </p:txBody>
      </p:sp>
      <p:sp>
        <p:nvSpPr>
          <p:cNvPr id="11" name="TextBox 10"/>
          <p:cNvSpPr txBox="1"/>
          <p:nvPr/>
        </p:nvSpPr>
        <p:spPr>
          <a:xfrm>
            <a:off x="3304875" y="6185490"/>
            <a:ext cx="2805289" cy="584775"/>
          </a:xfrm>
          <a:prstGeom prst="rect">
            <a:avLst/>
          </a:prstGeom>
          <a:noFill/>
        </p:spPr>
        <p:txBody>
          <a:bodyPr wrap="square" rtlCol="0">
            <a:spAutoFit/>
          </a:bodyPr>
          <a:lstStyle/>
          <a:p>
            <a:r>
              <a:rPr lang="en-US" sz="1600" dirty="0" smtClean="0"/>
              <a:t>Costs Table, arranged so costs are increasing</a:t>
            </a:r>
            <a:endParaRPr lang="en-US" sz="1600" dirty="0"/>
          </a:p>
        </p:txBody>
      </p:sp>
      <p:sp>
        <p:nvSpPr>
          <p:cNvPr id="12" name="TextBox 11"/>
          <p:cNvSpPr txBox="1"/>
          <p:nvPr/>
        </p:nvSpPr>
        <p:spPr>
          <a:xfrm>
            <a:off x="6771405" y="3879272"/>
            <a:ext cx="1839195" cy="338554"/>
          </a:xfrm>
          <a:prstGeom prst="rect">
            <a:avLst/>
          </a:prstGeom>
          <a:noFill/>
        </p:spPr>
        <p:txBody>
          <a:bodyPr wrap="square" rtlCol="0">
            <a:spAutoFit/>
          </a:bodyPr>
          <a:lstStyle/>
          <a:p>
            <a:r>
              <a:rPr lang="en-US" sz="1600" dirty="0" smtClean="0"/>
              <a:t>Supply Schedule</a:t>
            </a:r>
            <a:endParaRPr lang="en-US" sz="1600" dirty="0"/>
          </a:p>
        </p:txBody>
      </p:sp>
    </p:spTree>
    <p:extLst>
      <p:ext uri="{BB962C8B-B14F-4D97-AF65-F5344CB8AC3E}">
        <p14:creationId xmlns:p14="http://schemas.microsoft.com/office/powerpoint/2010/main" val="310548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606493" y="3528082"/>
            <a:ext cx="3436937" cy="2655888"/>
            <a:chOff x="1266857" y="815975"/>
            <a:chExt cx="3436937" cy="2655888"/>
          </a:xfrm>
        </p:grpSpPr>
        <p:sp>
          <p:nvSpPr>
            <p:cNvPr id="4"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1"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46"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57"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4912102"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4225161"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3773923"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3323181" y="5257831"/>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49483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04"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5142920" y="371414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4461324"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39987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1725919"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2169313"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577948"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1260974"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Down Arrow 28"/>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6771405" y="4470400"/>
            <a:ext cx="5138991" cy="646331"/>
          </a:xfrm>
          <a:prstGeom prst="rect">
            <a:avLst/>
          </a:prstGeom>
          <a:noFill/>
        </p:spPr>
        <p:txBody>
          <a:bodyPr wrap="square" rtlCol="0">
            <a:spAutoFit/>
          </a:bodyPr>
          <a:lstStyle/>
          <a:p>
            <a:r>
              <a:rPr lang="en-US" b="1" dirty="0" smtClean="0">
                <a:solidFill>
                  <a:srgbClr val="C00000"/>
                </a:solidFill>
              </a:rPr>
              <a:t>And each row of the supply schedule can be shown as a dot on a graph.</a:t>
            </a:r>
            <a:endParaRPr lang="en-US" b="1" dirty="0">
              <a:solidFill>
                <a:srgbClr val="C00000"/>
              </a:solidFill>
            </a:endParaRPr>
          </a:p>
        </p:txBody>
      </p:sp>
      <p:graphicFrame>
        <p:nvGraphicFramePr>
          <p:cNvPr id="98" name="Table 97"/>
          <p:cNvGraphicFramePr>
            <a:graphicFrameLocks noGrp="1"/>
          </p:cNvGraphicFramePr>
          <p:nvPr>
            <p:extLst>
              <p:ext uri="{D42A27DB-BD31-4B8C-83A1-F6EECF244321}">
                <p14:modId xmlns:p14="http://schemas.microsoft.com/office/powerpoint/2010/main" val="3449591009"/>
              </p:ext>
            </p:extLst>
          </p:nvPr>
        </p:nvGraphicFramePr>
        <p:xfrm>
          <a:off x="398298" y="553309"/>
          <a:ext cx="1800288" cy="224917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Quantity 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b="0" i="0" u="none" strike="noStrike">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b="0" i="0" u="none" strike="noStrike">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b="0" i="0" u="none" strike="noStrike">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b="0" i="0" u="none" strike="noStrike">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b="0" i="0" u="none" strike="noStrike">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b="0" i="0" u="none" strike="noStrike">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b="0" i="0" u="none" strike="noStrike">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bl>
          </a:graphicData>
        </a:graphic>
      </p:graphicFrame>
      <p:sp>
        <p:nvSpPr>
          <p:cNvPr id="97" name="TextBox 96"/>
          <p:cNvSpPr txBox="1"/>
          <p:nvPr/>
        </p:nvSpPr>
        <p:spPr>
          <a:xfrm>
            <a:off x="404006" y="122801"/>
            <a:ext cx="1839195" cy="338554"/>
          </a:xfrm>
          <a:prstGeom prst="rect">
            <a:avLst/>
          </a:prstGeom>
          <a:noFill/>
        </p:spPr>
        <p:txBody>
          <a:bodyPr wrap="square" rtlCol="0">
            <a:spAutoFit/>
          </a:bodyPr>
          <a:lstStyle/>
          <a:p>
            <a:r>
              <a:rPr lang="en-US" sz="1600" dirty="0" smtClean="0"/>
              <a:t>Supply Schedule</a:t>
            </a:r>
            <a:endParaRPr lang="en-US" sz="1600" dirty="0"/>
          </a:p>
        </p:txBody>
      </p:sp>
    </p:spTree>
    <p:extLst>
      <p:ext uri="{BB962C8B-B14F-4D97-AF65-F5344CB8AC3E}">
        <p14:creationId xmlns:p14="http://schemas.microsoft.com/office/powerpoint/2010/main" val="11240175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29"/>
          <p:cNvSpPr/>
          <p:nvPr/>
        </p:nvSpPr>
        <p:spPr>
          <a:xfrm>
            <a:off x="603250" y="3740150"/>
            <a:ext cx="4565650" cy="2451100"/>
          </a:xfrm>
          <a:custGeom>
            <a:avLst/>
            <a:gdLst>
              <a:gd name="connsiteX0" fmla="*/ 0 w 4565650"/>
              <a:gd name="connsiteY0" fmla="*/ 2451100 h 2451100"/>
              <a:gd name="connsiteX1" fmla="*/ 698500 w 4565650"/>
              <a:gd name="connsiteY1" fmla="*/ 2209800 h 2451100"/>
              <a:gd name="connsiteX2" fmla="*/ 1149350 w 4565650"/>
              <a:gd name="connsiteY2" fmla="*/ 1993900 h 2451100"/>
              <a:gd name="connsiteX3" fmla="*/ 1612900 w 4565650"/>
              <a:gd name="connsiteY3" fmla="*/ 1771650 h 2451100"/>
              <a:gd name="connsiteX4" fmla="*/ 2749550 w 4565650"/>
              <a:gd name="connsiteY4" fmla="*/ 1543050 h 2451100"/>
              <a:gd name="connsiteX5" fmla="*/ 3213100 w 4565650"/>
              <a:gd name="connsiteY5" fmla="*/ 1320800 h 2451100"/>
              <a:gd name="connsiteX6" fmla="*/ 4565650 w 4565650"/>
              <a:gd name="connsiteY6" fmla="*/ 0 h 245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5650" h="2451100">
                <a:moveTo>
                  <a:pt x="0" y="2451100"/>
                </a:moveTo>
                <a:lnTo>
                  <a:pt x="698500" y="2209800"/>
                </a:lnTo>
                <a:lnTo>
                  <a:pt x="1149350" y="1993900"/>
                </a:lnTo>
                <a:lnTo>
                  <a:pt x="1612900" y="1771650"/>
                </a:lnTo>
                <a:lnTo>
                  <a:pt x="2749550" y="1543050"/>
                </a:lnTo>
                <a:lnTo>
                  <a:pt x="3213100" y="1320800"/>
                </a:lnTo>
                <a:lnTo>
                  <a:pt x="456565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606493" y="3528082"/>
            <a:ext cx="3436937" cy="2655888"/>
            <a:chOff x="1266857" y="815975"/>
            <a:chExt cx="3436937" cy="2655888"/>
          </a:xfrm>
        </p:grpSpPr>
        <p:sp>
          <p:nvSpPr>
            <p:cNvPr id="4"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1"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43"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45"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46"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47"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48"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49"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50"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51"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52"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53"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54"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55"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56"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57"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58"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59"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60"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61"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62"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63"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65" name="Oval 13"/>
          <p:cNvSpPr>
            <a:spLocks noChangeArrowheads="1"/>
          </p:cNvSpPr>
          <p:nvPr/>
        </p:nvSpPr>
        <p:spPr bwMode="auto">
          <a:xfrm>
            <a:off x="4912102"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8"/>
          <p:cNvSpPr>
            <a:spLocks noChangeArrowheads="1"/>
          </p:cNvSpPr>
          <p:nvPr/>
        </p:nvSpPr>
        <p:spPr bwMode="auto">
          <a:xfrm>
            <a:off x="4225161"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6"/>
          <p:cNvSpPr>
            <a:spLocks noChangeArrowheads="1"/>
          </p:cNvSpPr>
          <p:nvPr/>
        </p:nvSpPr>
        <p:spPr bwMode="auto">
          <a:xfrm>
            <a:off x="3773923"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4"/>
          <p:cNvSpPr>
            <a:spLocks noChangeArrowheads="1"/>
          </p:cNvSpPr>
          <p:nvPr/>
        </p:nvSpPr>
        <p:spPr bwMode="auto">
          <a:xfrm>
            <a:off x="3323181" y="5257831"/>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41"/>
          <p:cNvSpPr>
            <a:spLocks noChangeShapeType="1"/>
          </p:cNvSpPr>
          <p:nvPr/>
        </p:nvSpPr>
        <p:spPr bwMode="auto">
          <a:xfrm flipV="1">
            <a:off x="49483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04"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05"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06"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09" name="Oval 12"/>
          <p:cNvSpPr>
            <a:spLocks noChangeArrowheads="1"/>
          </p:cNvSpPr>
          <p:nvPr/>
        </p:nvSpPr>
        <p:spPr bwMode="auto">
          <a:xfrm>
            <a:off x="5142920" y="371414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
          <p:cNvSpPr>
            <a:spLocks noChangeArrowheads="1"/>
          </p:cNvSpPr>
          <p:nvPr/>
        </p:nvSpPr>
        <p:spPr bwMode="auto">
          <a:xfrm>
            <a:off x="4461324"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7"/>
          <p:cNvSpPr>
            <a:spLocks noChangeArrowheads="1"/>
          </p:cNvSpPr>
          <p:nvPr/>
        </p:nvSpPr>
        <p:spPr bwMode="auto">
          <a:xfrm>
            <a:off x="39987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8"/>
          <p:cNvSpPr>
            <a:spLocks noChangeArrowheads="1"/>
          </p:cNvSpPr>
          <p:nvPr/>
        </p:nvSpPr>
        <p:spPr bwMode="auto">
          <a:xfrm>
            <a:off x="1725919"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9"/>
          <p:cNvSpPr>
            <a:spLocks noChangeArrowheads="1"/>
          </p:cNvSpPr>
          <p:nvPr/>
        </p:nvSpPr>
        <p:spPr bwMode="auto">
          <a:xfrm>
            <a:off x="2169313"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8"/>
          <p:cNvSpPr>
            <a:spLocks noChangeArrowheads="1"/>
          </p:cNvSpPr>
          <p:nvPr/>
        </p:nvSpPr>
        <p:spPr bwMode="auto">
          <a:xfrm>
            <a:off x="577948"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9"/>
          <p:cNvSpPr>
            <a:spLocks noChangeArrowheads="1"/>
          </p:cNvSpPr>
          <p:nvPr/>
        </p:nvSpPr>
        <p:spPr bwMode="auto">
          <a:xfrm>
            <a:off x="1260974"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Down Arrow 28"/>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8" name="Table 97"/>
          <p:cNvGraphicFramePr>
            <a:graphicFrameLocks noGrp="1"/>
          </p:cNvGraphicFramePr>
          <p:nvPr>
            <p:extLst>
              <p:ext uri="{D42A27DB-BD31-4B8C-83A1-F6EECF244321}">
                <p14:modId xmlns:p14="http://schemas.microsoft.com/office/powerpoint/2010/main" val="1950519958"/>
              </p:ext>
            </p:extLst>
          </p:nvPr>
        </p:nvGraphicFramePr>
        <p:xfrm>
          <a:off x="398298" y="553309"/>
          <a:ext cx="1800288" cy="224917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Quantity 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b="0" i="0" u="none" strike="noStrike">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b="0" i="0" u="none" strike="noStrike">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b="0" i="0" u="none" strike="noStrike">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b="0" i="0" u="none" strike="noStrike">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b="0" i="0" u="none" strike="noStrike">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b="0" i="0" u="none" strike="noStrike">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b="0" i="0" u="none" strike="noStrike">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bl>
          </a:graphicData>
        </a:graphic>
      </p:graphicFrame>
      <p:sp>
        <p:nvSpPr>
          <p:cNvPr id="97" name="TextBox 96"/>
          <p:cNvSpPr txBox="1"/>
          <p:nvPr/>
        </p:nvSpPr>
        <p:spPr>
          <a:xfrm>
            <a:off x="6771405" y="4470400"/>
            <a:ext cx="5138991" cy="646331"/>
          </a:xfrm>
          <a:prstGeom prst="rect">
            <a:avLst/>
          </a:prstGeom>
          <a:noFill/>
        </p:spPr>
        <p:txBody>
          <a:bodyPr wrap="square" rtlCol="0">
            <a:spAutoFit/>
          </a:bodyPr>
          <a:lstStyle/>
          <a:p>
            <a:r>
              <a:rPr lang="en-US" b="1" dirty="0" smtClean="0">
                <a:solidFill>
                  <a:srgbClr val="C00000"/>
                </a:solidFill>
              </a:rPr>
              <a:t>And when the dots are joined the supply </a:t>
            </a:r>
            <a:r>
              <a:rPr lang="en-US" b="1" i="1" dirty="0" smtClean="0">
                <a:solidFill>
                  <a:srgbClr val="C00000"/>
                </a:solidFill>
              </a:rPr>
              <a:t>schedule</a:t>
            </a:r>
            <a:r>
              <a:rPr lang="en-US" b="1" dirty="0" smtClean="0">
                <a:solidFill>
                  <a:srgbClr val="C00000"/>
                </a:solidFill>
              </a:rPr>
              <a:t> becomes the supply </a:t>
            </a:r>
            <a:r>
              <a:rPr lang="en-US" b="1" i="1" dirty="0" smtClean="0">
                <a:solidFill>
                  <a:srgbClr val="C00000"/>
                </a:solidFill>
              </a:rPr>
              <a:t>curve</a:t>
            </a:r>
            <a:r>
              <a:rPr lang="en-US" b="1" dirty="0" smtClean="0">
                <a:solidFill>
                  <a:srgbClr val="C00000"/>
                </a:solidFill>
              </a:rPr>
              <a:t>.</a:t>
            </a:r>
            <a:endParaRPr lang="en-US" b="1" dirty="0">
              <a:solidFill>
                <a:srgbClr val="C00000"/>
              </a:solidFill>
            </a:endParaRPr>
          </a:p>
        </p:txBody>
      </p:sp>
      <p:sp>
        <p:nvSpPr>
          <p:cNvPr id="96" name="TextBox 95"/>
          <p:cNvSpPr txBox="1"/>
          <p:nvPr/>
        </p:nvSpPr>
        <p:spPr>
          <a:xfrm>
            <a:off x="404006" y="122801"/>
            <a:ext cx="1839195" cy="338554"/>
          </a:xfrm>
          <a:prstGeom prst="rect">
            <a:avLst/>
          </a:prstGeom>
          <a:noFill/>
        </p:spPr>
        <p:txBody>
          <a:bodyPr wrap="square" rtlCol="0">
            <a:spAutoFit/>
          </a:bodyPr>
          <a:lstStyle/>
          <a:p>
            <a:r>
              <a:rPr lang="en-US" sz="1600" dirty="0" smtClean="0"/>
              <a:t>Supply Schedule</a:t>
            </a:r>
            <a:endParaRPr lang="en-US" sz="1600" dirty="0"/>
          </a:p>
        </p:txBody>
      </p:sp>
    </p:spTree>
    <p:extLst>
      <p:ext uri="{BB962C8B-B14F-4D97-AF65-F5344CB8AC3E}">
        <p14:creationId xmlns:p14="http://schemas.microsoft.com/office/powerpoint/2010/main" val="211586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supply curve can be a graphical measure of production costs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664795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4264716845"/>
              </p:ext>
            </p:extLst>
          </p:nvPr>
        </p:nvGraphicFramePr>
        <p:xfrm>
          <a:off x="404006" y="550192"/>
          <a:ext cx="2934653" cy="224917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099439">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latin typeface="+mn-lt"/>
                        </a:rPr>
                        <a:t>Quantity </a:t>
                      </a:r>
                      <a:r>
                        <a:rPr lang="en-US" sz="1300" b="1" u="none" strike="noStrike" dirty="0" smtClean="0">
                          <a:effectLst/>
                          <a:latin typeface="+mn-lt"/>
                        </a:rPr>
                        <a:t>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Cost: All Sellers</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b="0"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b="0" i="0" u="none" strike="noStrike" dirty="0">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b="0"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b="1" i="0" u="none" strike="noStrike" dirty="0">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000000"/>
                          </a:solidFill>
                          <a:effectLst/>
                          <a:latin typeface="+mn-lt"/>
                        </a:rPr>
                        <a:t>33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b="0" i="0" u="none" strike="noStrike" dirty="0">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b="0" i="0" u="none" strike="noStrike" dirty="0">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b="0" i="0" u="none" strike="noStrike" dirty="0">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0" i="0" u="none" strike="noStrike" dirty="0">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64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b="0" i="0" u="none" strike="noStrike" dirty="0">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84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b="0" i="0" u="none" strike="noStrike" dirty="0">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95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737744847"/>
              </p:ext>
            </p:extLst>
          </p:nvPr>
        </p:nvGraphicFramePr>
        <p:xfrm>
          <a:off x="9586208" y="91505"/>
          <a:ext cx="2520887" cy="4598670"/>
        </p:xfrm>
        <a:graphic>
          <a:graphicData uri="http://schemas.openxmlformats.org/drawingml/2006/table">
            <a:tbl>
              <a:tblPr>
                <a:tableStyleId>{5C22544A-7EE6-4342-B048-85BDC9FD1C3A}</a:tableStyleId>
              </a:tblPr>
              <a:tblGrid>
                <a:gridCol w="641287">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400" b="0" i="0" u="none" strike="noStrike" dirty="0">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88" name="TextBox 87"/>
          <p:cNvSpPr txBox="1"/>
          <p:nvPr/>
        </p:nvSpPr>
        <p:spPr>
          <a:xfrm>
            <a:off x="406400" y="122801"/>
            <a:ext cx="1855274" cy="338554"/>
          </a:xfrm>
          <a:prstGeom prst="rect">
            <a:avLst/>
          </a:prstGeom>
          <a:noFill/>
        </p:spPr>
        <p:txBody>
          <a:bodyPr wrap="square" rtlCol="0">
            <a:spAutoFit/>
          </a:bodyPr>
          <a:lstStyle/>
          <a:p>
            <a:r>
              <a:rPr lang="en-US" sz="1600" dirty="0" smtClean="0"/>
              <a:t>Supply Schedule</a:t>
            </a:r>
            <a:endParaRPr lang="en-US" sz="1600" dirty="0"/>
          </a:p>
        </p:txBody>
      </p:sp>
      <p:sp>
        <p:nvSpPr>
          <p:cNvPr id="90" name="TextBox 89"/>
          <p:cNvSpPr txBox="1"/>
          <p:nvPr/>
        </p:nvSpPr>
        <p:spPr>
          <a:xfrm>
            <a:off x="404006" y="3359202"/>
            <a:ext cx="8436039" cy="2308324"/>
          </a:xfrm>
          <a:prstGeom prst="rect">
            <a:avLst/>
          </a:prstGeom>
          <a:noFill/>
        </p:spPr>
        <p:txBody>
          <a:bodyPr wrap="square" rtlCol="0">
            <a:spAutoFit/>
          </a:bodyPr>
          <a:lstStyle/>
          <a:p>
            <a:r>
              <a:rPr lang="en-US" b="1" dirty="0" smtClean="0">
                <a:solidFill>
                  <a:srgbClr val="C00000"/>
                </a:solidFill>
              </a:rPr>
              <a:t>Note that the </a:t>
            </a:r>
            <a:r>
              <a:rPr lang="en-US" b="1" i="1" dirty="0" smtClean="0">
                <a:solidFill>
                  <a:srgbClr val="C00000"/>
                </a:solidFill>
              </a:rPr>
              <a:t>total cost</a:t>
            </a:r>
            <a:r>
              <a:rPr lang="en-US" b="1" dirty="0" smtClean="0">
                <a:solidFill>
                  <a:srgbClr val="C00000"/>
                </a:solidFill>
              </a:rPr>
              <a:t> of producing donuts can be calculated numerically for each prevailing market price. </a:t>
            </a:r>
          </a:p>
          <a:p>
            <a:r>
              <a:rPr lang="en-US" b="1" dirty="0" smtClean="0">
                <a:solidFill>
                  <a:srgbClr val="C00000"/>
                </a:solidFill>
              </a:rPr>
              <a:t/>
            </a:r>
            <a:br>
              <a:rPr lang="en-US" b="1" dirty="0" smtClean="0">
                <a:solidFill>
                  <a:srgbClr val="C00000"/>
                </a:solidFill>
              </a:rPr>
            </a:br>
            <a:r>
              <a:rPr lang="en-US" b="1" dirty="0" smtClean="0">
                <a:solidFill>
                  <a:srgbClr val="C00000"/>
                </a:solidFill>
              </a:rPr>
              <a:t>For example, when the prevailing price is 4, the total cost can be calculated by adding the cost numbers of all 12 donuts for which production cost is 4 or less. This turns our to be 33.</a:t>
            </a:r>
          </a:p>
          <a:p>
            <a:endParaRPr lang="en-US" b="1" dirty="0">
              <a:solidFill>
                <a:srgbClr val="C00000"/>
              </a:solidFill>
            </a:endParaRPr>
          </a:p>
          <a:p>
            <a:r>
              <a:rPr lang="en-US" b="1" dirty="0" smtClean="0">
                <a:solidFill>
                  <a:srgbClr val="C00000"/>
                </a:solidFill>
              </a:rPr>
              <a:t>Question: Is there a graphical way to calculate this total cost?</a:t>
            </a:r>
            <a:endParaRPr lang="en-US" b="1" dirty="0">
              <a:solidFill>
                <a:srgbClr val="C00000"/>
              </a:solidFill>
            </a:endParaRPr>
          </a:p>
        </p:txBody>
      </p:sp>
    </p:spTree>
    <p:extLst>
      <p:ext uri="{BB962C8B-B14F-4D97-AF65-F5344CB8AC3E}">
        <p14:creationId xmlns:p14="http://schemas.microsoft.com/office/powerpoint/2010/main" val="178671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831990274"/>
              </p:ext>
            </p:extLst>
          </p:nvPr>
        </p:nvGraphicFramePr>
        <p:xfrm>
          <a:off x="404006" y="550192"/>
          <a:ext cx="2934653" cy="224917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099439">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latin typeface="+mn-lt"/>
                        </a:rPr>
                        <a:t>Quantity </a:t>
                      </a:r>
                      <a:r>
                        <a:rPr lang="en-US" sz="1300" b="1" u="none" strike="noStrike" dirty="0" smtClean="0">
                          <a:effectLst/>
                          <a:latin typeface="+mn-lt"/>
                        </a:rPr>
                        <a:t>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Cost: All Sellers</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b="0"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b="0" i="0" u="none" strike="noStrike" dirty="0">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b="0"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b="0" i="0" u="none" strike="noStrike" dirty="0">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b="0" i="0" u="none" strike="noStrike" dirty="0">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b="0" i="0" u="none" strike="noStrike" dirty="0">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b="0" i="0" u="none" strike="noStrike" dirty="0">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0" i="0" u="none" strike="noStrike" dirty="0">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64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b="0" i="0" u="none" strike="noStrike" dirty="0">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84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b="0" i="0" u="none" strike="noStrike" dirty="0">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95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bl>
          </a:graphicData>
        </a:graphic>
      </p:graphicFrame>
      <p:sp>
        <p:nvSpPr>
          <p:cNvPr id="99" name="TextBox 98"/>
          <p:cNvSpPr txBox="1"/>
          <p:nvPr/>
        </p:nvSpPr>
        <p:spPr>
          <a:xfrm>
            <a:off x="6967338" y="4859636"/>
            <a:ext cx="5138991" cy="1477328"/>
          </a:xfrm>
          <a:prstGeom prst="rect">
            <a:avLst/>
          </a:prstGeom>
          <a:noFill/>
        </p:spPr>
        <p:txBody>
          <a:bodyPr wrap="square" rtlCol="0">
            <a:spAutoFit/>
          </a:bodyPr>
          <a:lstStyle/>
          <a:p>
            <a:r>
              <a:rPr lang="en-US" b="1" dirty="0" smtClean="0">
                <a:solidFill>
                  <a:srgbClr val="C00000"/>
                </a:solidFill>
              </a:rPr>
              <a:t>Note that the height of the supply curve represents: </a:t>
            </a:r>
          </a:p>
          <a:p>
            <a:pPr marL="342900" indent="-342900">
              <a:buFont typeface="+mj-lt"/>
              <a:buAutoNum type="alphaLcPeriod"/>
            </a:pPr>
            <a:r>
              <a:rPr lang="en-US" b="1" dirty="0" smtClean="0">
                <a:solidFill>
                  <a:srgbClr val="C00000"/>
                </a:solidFill>
              </a:rPr>
              <a:t>the </a:t>
            </a:r>
            <a:r>
              <a:rPr lang="en-US" b="1" i="1" dirty="0" smtClean="0">
                <a:solidFill>
                  <a:srgbClr val="C00000"/>
                </a:solidFill>
              </a:rPr>
              <a:t>price</a:t>
            </a:r>
            <a:r>
              <a:rPr lang="en-US" b="1" dirty="0" smtClean="0">
                <a:solidFill>
                  <a:srgbClr val="C00000"/>
                </a:solidFill>
              </a:rPr>
              <a:t> at which the corresponding quantity would be sold, and </a:t>
            </a:r>
          </a:p>
          <a:p>
            <a:pPr marL="342900" indent="-342900">
              <a:buFont typeface="+mj-lt"/>
              <a:buAutoNum type="alphaLcPeriod"/>
            </a:pPr>
            <a:r>
              <a:rPr lang="en-US" b="1" dirty="0" smtClean="0">
                <a:solidFill>
                  <a:srgbClr val="C00000"/>
                </a:solidFill>
              </a:rPr>
              <a:t>the </a:t>
            </a:r>
            <a:r>
              <a:rPr lang="en-US" b="1" i="1" dirty="0" smtClean="0">
                <a:solidFill>
                  <a:srgbClr val="C00000"/>
                </a:solidFill>
              </a:rPr>
              <a:t>cost</a:t>
            </a:r>
            <a:r>
              <a:rPr lang="en-US" b="1" dirty="0" smtClean="0">
                <a:solidFill>
                  <a:srgbClr val="C00000"/>
                </a:solidFill>
              </a:rPr>
              <a:t> to the seller of the corresponding unit of the commodity.</a:t>
            </a:r>
            <a:endParaRPr lang="en-US" b="1" dirty="0">
              <a:solidFill>
                <a:srgbClr val="C00000"/>
              </a:solidFill>
            </a:endParaRPr>
          </a:p>
        </p:txBody>
      </p:sp>
      <p:graphicFrame>
        <p:nvGraphicFramePr>
          <p:cNvPr id="32" name="Table 31"/>
          <p:cNvGraphicFramePr>
            <a:graphicFrameLocks noGrp="1"/>
          </p:cNvGraphicFramePr>
          <p:nvPr>
            <p:extLst/>
          </p:nvPr>
        </p:nvGraphicFramePr>
        <p:xfrm>
          <a:off x="9586208" y="91505"/>
          <a:ext cx="2520887" cy="4598670"/>
        </p:xfrm>
        <a:graphic>
          <a:graphicData uri="http://schemas.openxmlformats.org/drawingml/2006/table">
            <a:tbl>
              <a:tblPr>
                <a:tableStyleId>{5C22544A-7EE6-4342-B048-85BDC9FD1C3A}</a:tableStyleId>
              </a:tblPr>
              <a:tblGrid>
                <a:gridCol w="641287">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400" b="0" i="0" u="none" strike="noStrike" dirty="0">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210" name="Freeform 209"/>
          <p:cNvSpPr/>
          <p:nvPr/>
        </p:nvSpPr>
        <p:spPr>
          <a:xfrm>
            <a:off x="603250" y="3740150"/>
            <a:ext cx="4565650" cy="2451100"/>
          </a:xfrm>
          <a:custGeom>
            <a:avLst/>
            <a:gdLst>
              <a:gd name="connsiteX0" fmla="*/ 0 w 4565650"/>
              <a:gd name="connsiteY0" fmla="*/ 2451100 h 2451100"/>
              <a:gd name="connsiteX1" fmla="*/ 698500 w 4565650"/>
              <a:gd name="connsiteY1" fmla="*/ 2209800 h 2451100"/>
              <a:gd name="connsiteX2" fmla="*/ 1149350 w 4565650"/>
              <a:gd name="connsiteY2" fmla="*/ 1993900 h 2451100"/>
              <a:gd name="connsiteX3" fmla="*/ 1612900 w 4565650"/>
              <a:gd name="connsiteY3" fmla="*/ 1771650 h 2451100"/>
              <a:gd name="connsiteX4" fmla="*/ 2749550 w 4565650"/>
              <a:gd name="connsiteY4" fmla="*/ 1543050 h 2451100"/>
              <a:gd name="connsiteX5" fmla="*/ 3213100 w 4565650"/>
              <a:gd name="connsiteY5" fmla="*/ 1320800 h 2451100"/>
              <a:gd name="connsiteX6" fmla="*/ 4565650 w 4565650"/>
              <a:gd name="connsiteY6" fmla="*/ 0 h 245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5650" h="2451100">
                <a:moveTo>
                  <a:pt x="0" y="2451100"/>
                </a:moveTo>
                <a:lnTo>
                  <a:pt x="698500" y="2209800"/>
                </a:lnTo>
                <a:lnTo>
                  <a:pt x="1149350" y="1993900"/>
                </a:lnTo>
                <a:lnTo>
                  <a:pt x="1612900" y="1771650"/>
                </a:lnTo>
                <a:lnTo>
                  <a:pt x="2749550" y="1543050"/>
                </a:lnTo>
                <a:lnTo>
                  <a:pt x="3213100" y="1320800"/>
                </a:lnTo>
                <a:lnTo>
                  <a:pt x="456565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2" name="Group 211"/>
          <p:cNvGrpSpPr/>
          <p:nvPr/>
        </p:nvGrpSpPr>
        <p:grpSpPr>
          <a:xfrm>
            <a:off x="606493" y="3528082"/>
            <a:ext cx="3436937" cy="2655888"/>
            <a:chOff x="1266857" y="815975"/>
            <a:chExt cx="3436937" cy="2655888"/>
          </a:xfrm>
        </p:grpSpPr>
        <p:sp>
          <p:nvSpPr>
            <p:cNvPr id="213"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38"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240"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241"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242"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243"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244"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245"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246"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247"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248"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249"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250"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251"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252"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253"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254"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255"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256"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257"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258"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259"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260" name="Oval 13"/>
          <p:cNvSpPr>
            <a:spLocks noChangeArrowheads="1"/>
          </p:cNvSpPr>
          <p:nvPr/>
        </p:nvSpPr>
        <p:spPr bwMode="auto">
          <a:xfrm>
            <a:off x="4912102"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 name="Oval 8"/>
          <p:cNvSpPr>
            <a:spLocks noChangeArrowheads="1"/>
          </p:cNvSpPr>
          <p:nvPr/>
        </p:nvSpPr>
        <p:spPr bwMode="auto">
          <a:xfrm>
            <a:off x="4225161"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 name="Oval 6"/>
          <p:cNvSpPr>
            <a:spLocks noChangeArrowheads="1"/>
          </p:cNvSpPr>
          <p:nvPr/>
        </p:nvSpPr>
        <p:spPr bwMode="auto">
          <a:xfrm>
            <a:off x="3773923"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 name="Oval 4"/>
          <p:cNvSpPr>
            <a:spLocks noChangeArrowheads="1"/>
          </p:cNvSpPr>
          <p:nvPr/>
        </p:nvSpPr>
        <p:spPr bwMode="auto">
          <a:xfrm>
            <a:off x="3323181" y="5257831"/>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8"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 name="AutoShape 41"/>
          <p:cNvSpPr>
            <a:spLocks noChangeShapeType="1"/>
          </p:cNvSpPr>
          <p:nvPr/>
        </p:nvSpPr>
        <p:spPr bwMode="auto">
          <a:xfrm flipV="1">
            <a:off x="49483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283"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284"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285"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286" name="Oval 12"/>
          <p:cNvSpPr>
            <a:spLocks noChangeArrowheads="1"/>
          </p:cNvSpPr>
          <p:nvPr/>
        </p:nvSpPr>
        <p:spPr bwMode="auto">
          <a:xfrm>
            <a:off x="5142920" y="371414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 name="Oval 9"/>
          <p:cNvSpPr>
            <a:spLocks noChangeArrowheads="1"/>
          </p:cNvSpPr>
          <p:nvPr/>
        </p:nvSpPr>
        <p:spPr bwMode="auto">
          <a:xfrm>
            <a:off x="4461324"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 name="Oval 7"/>
          <p:cNvSpPr>
            <a:spLocks noChangeArrowheads="1"/>
          </p:cNvSpPr>
          <p:nvPr/>
        </p:nvSpPr>
        <p:spPr bwMode="auto">
          <a:xfrm>
            <a:off x="39987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 name="Oval 8"/>
          <p:cNvSpPr>
            <a:spLocks noChangeArrowheads="1"/>
          </p:cNvSpPr>
          <p:nvPr/>
        </p:nvSpPr>
        <p:spPr bwMode="auto">
          <a:xfrm>
            <a:off x="1725919"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0" name="Oval 9"/>
          <p:cNvSpPr>
            <a:spLocks noChangeArrowheads="1"/>
          </p:cNvSpPr>
          <p:nvPr/>
        </p:nvSpPr>
        <p:spPr bwMode="auto">
          <a:xfrm>
            <a:off x="2169313"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1" name="Oval 8"/>
          <p:cNvSpPr>
            <a:spLocks noChangeArrowheads="1"/>
          </p:cNvSpPr>
          <p:nvPr/>
        </p:nvSpPr>
        <p:spPr bwMode="auto">
          <a:xfrm>
            <a:off x="577948"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2" name="Oval 9"/>
          <p:cNvSpPr>
            <a:spLocks noChangeArrowheads="1"/>
          </p:cNvSpPr>
          <p:nvPr/>
        </p:nvSpPr>
        <p:spPr bwMode="auto">
          <a:xfrm>
            <a:off x="1260974"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TextBox 87"/>
          <p:cNvSpPr txBox="1"/>
          <p:nvPr/>
        </p:nvSpPr>
        <p:spPr>
          <a:xfrm>
            <a:off x="406400" y="122801"/>
            <a:ext cx="1855274" cy="338554"/>
          </a:xfrm>
          <a:prstGeom prst="rect">
            <a:avLst/>
          </a:prstGeom>
          <a:noFill/>
        </p:spPr>
        <p:txBody>
          <a:bodyPr wrap="square" rtlCol="0">
            <a:spAutoFit/>
          </a:bodyPr>
          <a:lstStyle/>
          <a:p>
            <a:r>
              <a:rPr lang="en-US" sz="1600" dirty="0" smtClean="0"/>
              <a:t>Supply Schedule</a:t>
            </a:r>
            <a:endParaRPr lang="en-US" sz="1600" dirty="0"/>
          </a:p>
        </p:txBody>
      </p:sp>
      <p:sp>
        <p:nvSpPr>
          <p:cNvPr id="89" name="TextBox 88"/>
          <p:cNvSpPr txBox="1"/>
          <p:nvPr/>
        </p:nvSpPr>
        <p:spPr>
          <a:xfrm>
            <a:off x="558800" y="6445106"/>
            <a:ext cx="1855274" cy="338554"/>
          </a:xfrm>
          <a:prstGeom prst="rect">
            <a:avLst/>
          </a:prstGeom>
          <a:noFill/>
        </p:spPr>
        <p:txBody>
          <a:bodyPr wrap="square" rtlCol="0">
            <a:spAutoFit/>
          </a:bodyPr>
          <a:lstStyle/>
          <a:p>
            <a:r>
              <a:rPr lang="en-US" sz="1600" dirty="0" smtClean="0"/>
              <a:t>Supply Curve</a:t>
            </a:r>
            <a:endParaRPr lang="en-US" sz="1600" dirty="0"/>
          </a:p>
        </p:txBody>
      </p:sp>
    </p:spTree>
    <p:extLst>
      <p:ext uri="{BB962C8B-B14F-4D97-AF65-F5344CB8AC3E}">
        <p14:creationId xmlns:p14="http://schemas.microsoft.com/office/powerpoint/2010/main" val="136849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3312619564"/>
              </p:ext>
            </p:extLst>
          </p:nvPr>
        </p:nvGraphicFramePr>
        <p:xfrm>
          <a:off x="404006" y="550192"/>
          <a:ext cx="2934653" cy="224917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099439">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latin typeface="+mn-lt"/>
                        </a:rPr>
                        <a:t>Quantity </a:t>
                      </a:r>
                      <a:r>
                        <a:rPr lang="en-US" sz="1300" b="1" u="none" strike="noStrike" dirty="0" smtClean="0">
                          <a:effectLst/>
                          <a:latin typeface="+mn-lt"/>
                        </a:rPr>
                        <a:t>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Cost: All Sellers</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b="0"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b="0" i="0" u="none" strike="noStrike" dirty="0">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b="0"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b="0" i="0" u="none" strike="noStrike" dirty="0">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b="0" i="0" u="none" strike="noStrike" dirty="0">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b="0" i="0" u="none" strike="noStrike" dirty="0">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b="0" i="0" u="none" strike="noStrike" dirty="0">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0" i="0" u="none" strike="noStrike" dirty="0">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64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b="0" i="0" u="none" strike="noStrike" dirty="0">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84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b="0" i="0" u="none" strike="noStrike" dirty="0">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95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bl>
          </a:graphicData>
        </a:graphic>
      </p:graphicFrame>
      <p:sp>
        <p:nvSpPr>
          <p:cNvPr id="99" name="TextBox 98"/>
          <p:cNvSpPr txBox="1"/>
          <p:nvPr/>
        </p:nvSpPr>
        <p:spPr>
          <a:xfrm>
            <a:off x="6967338" y="4859636"/>
            <a:ext cx="5138991" cy="1477328"/>
          </a:xfrm>
          <a:prstGeom prst="rect">
            <a:avLst/>
          </a:prstGeom>
          <a:noFill/>
        </p:spPr>
        <p:txBody>
          <a:bodyPr wrap="square" rtlCol="0">
            <a:spAutoFit/>
          </a:bodyPr>
          <a:lstStyle/>
          <a:p>
            <a:r>
              <a:rPr lang="en-US" b="1" dirty="0" smtClean="0">
                <a:solidFill>
                  <a:srgbClr val="C00000"/>
                </a:solidFill>
              </a:rPr>
              <a:t>For example, when the quantity is 12: </a:t>
            </a:r>
          </a:p>
          <a:p>
            <a:pPr marL="342900" indent="-342900">
              <a:buFont typeface="+mj-lt"/>
              <a:buAutoNum type="alphaLcPeriod"/>
            </a:pPr>
            <a:r>
              <a:rPr lang="en-US" b="1" dirty="0" smtClean="0">
                <a:solidFill>
                  <a:srgbClr val="C00000"/>
                </a:solidFill>
              </a:rPr>
              <a:t>the </a:t>
            </a:r>
            <a:r>
              <a:rPr lang="en-US" b="1" i="1" dirty="0" smtClean="0">
                <a:solidFill>
                  <a:srgbClr val="C00000"/>
                </a:solidFill>
              </a:rPr>
              <a:t>price</a:t>
            </a:r>
            <a:r>
              <a:rPr lang="en-US" b="1" dirty="0" smtClean="0">
                <a:solidFill>
                  <a:srgbClr val="C00000"/>
                </a:solidFill>
              </a:rPr>
              <a:t> at which 12 units would be sold is $4.00 per donut, and </a:t>
            </a:r>
          </a:p>
          <a:p>
            <a:pPr marL="342900" indent="-342900">
              <a:buFont typeface="+mj-lt"/>
              <a:buAutoNum type="alphaLcPeriod"/>
            </a:pPr>
            <a:r>
              <a:rPr lang="en-US" b="1" dirty="0" smtClean="0">
                <a:solidFill>
                  <a:srgbClr val="C00000"/>
                </a:solidFill>
              </a:rPr>
              <a:t>the </a:t>
            </a:r>
            <a:r>
              <a:rPr lang="en-US" b="1" i="1" dirty="0" smtClean="0">
                <a:solidFill>
                  <a:srgbClr val="C00000"/>
                </a:solidFill>
              </a:rPr>
              <a:t>cost</a:t>
            </a:r>
            <a:r>
              <a:rPr lang="en-US" b="1" dirty="0" smtClean="0">
                <a:solidFill>
                  <a:srgbClr val="C00000"/>
                </a:solidFill>
              </a:rPr>
              <a:t> to the seller of the 12</a:t>
            </a:r>
            <a:r>
              <a:rPr lang="en-US" b="1" baseline="30000" dirty="0" smtClean="0">
                <a:solidFill>
                  <a:srgbClr val="C00000"/>
                </a:solidFill>
              </a:rPr>
              <a:t>th</a:t>
            </a:r>
            <a:r>
              <a:rPr lang="en-US" b="1" dirty="0" smtClean="0">
                <a:solidFill>
                  <a:srgbClr val="C00000"/>
                </a:solidFill>
              </a:rPr>
              <a:t> donut is $4.00.</a:t>
            </a:r>
          </a:p>
          <a:p>
            <a:pPr marL="342900" indent="-342900">
              <a:buFont typeface="+mj-lt"/>
              <a:buAutoNum type="alphaLcPeriod"/>
            </a:pPr>
            <a:r>
              <a:rPr lang="en-US" b="1" dirty="0" smtClean="0">
                <a:solidFill>
                  <a:srgbClr val="C00000"/>
                </a:solidFill>
              </a:rPr>
              <a:t>The </a:t>
            </a:r>
            <a:r>
              <a:rPr lang="en-US" b="1" i="1" dirty="0" smtClean="0">
                <a:solidFill>
                  <a:srgbClr val="C00000"/>
                </a:solidFill>
              </a:rPr>
              <a:t>height of the supply curve </a:t>
            </a:r>
            <a:r>
              <a:rPr lang="en-US" b="1" dirty="0" smtClean="0">
                <a:solidFill>
                  <a:srgbClr val="C00000"/>
                </a:solidFill>
              </a:rPr>
              <a:t>is $4.00.</a:t>
            </a:r>
            <a:endParaRPr lang="en-US" b="1" dirty="0">
              <a:solidFill>
                <a:srgbClr val="C00000"/>
              </a:solidFill>
            </a:endParaRPr>
          </a:p>
        </p:txBody>
      </p:sp>
      <p:graphicFrame>
        <p:nvGraphicFramePr>
          <p:cNvPr id="32" name="Table 31"/>
          <p:cNvGraphicFramePr>
            <a:graphicFrameLocks noGrp="1"/>
          </p:cNvGraphicFramePr>
          <p:nvPr>
            <p:extLst/>
          </p:nvPr>
        </p:nvGraphicFramePr>
        <p:xfrm>
          <a:off x="9586208" y="91505"/>
          <a:ext cx="2520887" cy="4598670"/>
        </p:xfrm>
        <a:graphic>
          <a:graphicData uri="http://schemas.openxmlformats.org/drawingml/2006/table">
            <a:tbl>
              <a:tblPr>
                <a:tableStyleId>{5C22544A-7EE6-4342-B048-85BDC9FD1C3A}</a:tableStyleId>
              </a:tblPr>
              <a:tblGrid>
                <a:gridCol w="641287">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400" b="0" i="0" u="none" strike="noStrike" dirty="0">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400" b="1" i="0" u="none" strike="noStrike" dirty="0">
                          <a:solidFill>
                            <a:srgbClr val="FF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210" name="Freeform 209"/>
          <p:cNvSpPr/>
          <p:nvPr/>
        </p:nvSpPr>
        <p:spPr>
          <a:xfrm>
            <a:off x="603250" y="3740150"/>
            <a:ext cx="4565650" cy="2451100"/>
          </a:xfrm>
          <a:custGeom>
            <a:avLst/>
            <a:gdLst>
              <a:gd name="connsiteX0" fmla="*/ 0 w 4565650"/>
              <a:gd name="connsiteY0" fmla="*/ 2451100 h 2451100"/>
              <a:gd name="connsiteX1" fmla="*/ 698500 w 4565650"/>
              <a:gd name="connsiteY1" fmla="*/ 2209800 h 2451100"/>
              <a:gd name="connsiteX2" fmla="*/ 1149350 w 4565650"/>
              <a:gd name="connsiteY2" fmla="*/ 1993900 h 2451100"/>
              <a:gd name="connsiteX3" fmla="*/ 1612900 w 4565650"/>
              <a:gd name="connsiteY3" fmla="*/ 1771650 h 2451100"/>
              <a:gd name="connsiteX4" fmla="*/ 2749550 w 4565650"/>
              <a:gd name="connsiteY4" fmla="*/ 1543050 h 2451100"/>
              <a:gd name="connsiteX5" fmla="*/ 3213100 w 4565650"/>
              <a:gd name="connsiteY5" fmla="*/ 1320800 h 2451100"/>
              <a:gd name="connsiteX6" fmla="*/ 4565650 w 4565650"/>
              <a:gd name="connsiteY6" fmla="*/ 0 h 245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5650" h="2451100">
                <a:moveTo>
                  <a:pt x="0" y="2451100"/>
                </a:moveTo>
                <a:lnTo>
                  <a:pt x="698500" y="2209800"/>
                </a:lnTo>
                <a:lnTo>
                  <a:pt x="1149350" y="1993900"/>
                </a:lnTo>
                <a:lnTo>
                  <a:pt x="1612900" y="1771650"/>
                </a:lnTo>
                <a:lnTo>
                  <a:pt x="2749550" y="1543050"/>
                </a:lnTo>
                <a:lnTo>
                  <a:pt x="3213100" y="1320800"/>
                </a:lnTo>
                <a:lnTo>
                  <a:pt x="456565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2" name="Group 211"/>
          <p:cNvGrpSpPr/>
          <p:nvPr/>
        </p:nvGrpSpPr>
        <p:grpSpPr>
          <a:xfrm>
            <a:off x="606493" y="3528082"/>
            <a:ext cx="3436937" cy="2655888"/>
            <a:chOff x="1266857" y="815975"/>
            <a:chExt cx="3436937" cy="2655888"/>
          </a:xfrm>
        </p:grpSpPr>
        <p:sp>
          <p:nvSpPr>
            <p:cNvPr id="213"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38"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240"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241"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242"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243"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244"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245"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246"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247"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248"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b="1" dirty="0">
                <a:solidFill>
                  <a:srgbClr val="FF0000"/>
                </a:solidFill>
                <a:latin typeface="Calibri" pitchFamily="34" charset="0"/>
                <a:ea typeface="Calibri" pitchFamily="34" charset="0"/>
                <a:cs typeface="Times New Roman" pitchFamily="18" charset="0"/>
              </a:rPr>
              <a:t>4.00</a:t>
            </a:r>
            <a:endParaRPr lang="en-US" b="1" dirty="0">
              <a:solidFill>
                <a:srgbClr val="FF0000"/>
              </a:solidFill>
              <a:latin typeface="Arial" pitchFamily="34" charset="0"/>
              <a:cs typeface="Arial" pitchFamily="34" charset="0"/>
            </a:endParaRPr>
          </a:p>
        </p:txBody>
      </p:sp>
      <p:sp>
        <p:nvSpPr>
          <p:cNvPr id="249"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250"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251"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252"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253"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254"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255"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256"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257"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258"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259"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smtClean="0">
                <a:solidFill>
                  <a:srgbClr val="FF0000"/>
                </a:solidFill>
                <a:latin typeface="Calibri" pitchFamily="34" charset="0"/>
                <a:ea typeface="Calibri" pitchFamily="34" charset="0"/>
                <a:cs typeface="Times New Roman" pitchFamily="18" charset="0"/>
              </a:rPr>
              <a:t>12</a:t>
            </a:r>
            <a:endParaRPr lang="en-US" b="1" dirty="0">
              <a:solidFill>
                <a:srgbClr val="FF0000"/>
              </a:solidFill>
              <a:latin typeface="Arial" pitchFamily="34" charset="0"/>
              <a:cs typeface="Arial" pitchFamily="34" charset="0"/>
            </a:endParaRPr>
          </a:p>
        </p:txBody>
      </p:sp>
      <p:sp>
        <p:nvSpPr>
          <p:cNvPr id="260" name="Oval 13"/>
          <p:cNvSpPr>
            <a:spLocks noChangeArrowheads="1"/>
          </p:cNvSpPr>
          <p:nvPr/>
        </p:nvSpPr>
        <p:spPr bwMode="auto">
          <a:xfrm>
            <a:off x="4912102"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 name="Oval 8"/>
          <p:cNvSpPr>
            <a:spLocks noChangeArrowheads="1"/>
          </p:cNvSpPr>
          <p:nvPr/>
        </p:nvSpPr>
        <p:spPr bwMode="auto">
          <a:xfrm>
            <a:off x="4225161"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 name="Oval 6"/>
          <p:cNvSpPr>
            <a:spLocks noChangeArrowheads="1"/>
          </p:cNvSpPr>
          <p:nvPr/>
        </p:nvSpPr>
        <p:spPr bwMode="auto">
          <a:xfrm>
            <a:off x="3773923"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 name="Oval 4"/>
          <p:cNvSpPr>
            <a:spLocks noChangeArrowheads="1"/>
          </p:cNvSpPr>
          <p:nvPr/>
        </p:nvSpPr>
        <p:spPr bwMode="auto">
          <a:xfrm>
            <a:off x="3323181" y="5257831"/>
            <a:ext cx="73152" cy="7315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8"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 name="AutoShape 41"/>
          <p:cNvSpPr>
            <a:spLocks noChangeShapeType="1"/>
          </p:cNvSpPr>
          <p:nvPr/>
        </p:nvSpPr>
        <p:spPr bwMode="auto">
          <a:xfrm flipV="1">
            <a:off x="49483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283"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284"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285"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286" name="Oval 12"/>
          <p:cNvSpPr>
            <a:spLocks noChangeArrowheads="1"/>
          </p:cNvSpPr>
          <p:nvPr/>
        </p:nvSpPr>
        <p:spPr bwMode="auto">
          <a:xfrm>
            <a:off x="5142920" y="371414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 name="Oval 9"/>
          <p:cNvSpPr>
            <a:spLocks noChangeArrowheads="1"/>
          </p:cNvSpPr>
          <p:nvPr/>
        </p:nvSpPr>
        <p:spPr bwMode="auto">
          <a:xfrm>
            <a:off x="4461324"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 name="Oval 7"/>
          <p:cNvSpPr>
            <a:spLocks noChangeArrowheads="1"/>
          </p:cNvSpPr>
          <p:nvPr/>
        </p:nvSpPr>
        <p:spPr bwMode="auto">
          <a:xfrm>
            <a:off x="39987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 name="Oval 8"/>
          <p:cNvSpPr>
            <a:spLocks noChangeArrowheads="1"/>
          </p:cNvSpPr>
          <p:nvPr/>
        </p:nvSpPr>
        <p:spPr bwMode="auto">
          <a:xfrm>
            <a:off x="1725919"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0" name="Oval 9"/>
          <p:cNvSpPr>
            <a:spLocks noChangeArrowheads="1"/>
          </p:cNvSpPr>
          <p:nvPr/>
        </p:nvSpPr>
        <p:spPr bwMode="auto">
          <a:xfrm>
            <a:off x="2169313"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1" name="Oval 8"/>
          <p:cNvSpPr>
            <a:spLocks noChangeArrowheads="1"/>
          </p:cNvSpPr>
          <p:nvPr/>
        </p:nvSpPr>
        <p:spPr bwMode="auto">
          <a:xfrm>
            <a:off x="577948"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2" name="Oval 9"/>
          <p:cNvSpPr>
            <a:spLocks noChangeArrowheads="1"/>
          </p:cNvSpPr>
          <p:nvPr/>
        </p:nvSpPr>
        <p:spPr bwMode="auto">
          <a:xfrm>
            <a:off x="1260974"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TextBox 87"/>
          <p:cNvSpPr txBox="1"/>
          <p:nvPr/>
        </p:nvSpPr>
        <p:spPr>
          <a:xfrm>
            <a:off x="406400" y="122801"/>
            <a:ext cx="1855274" cy="338554"/>
          </a:xfrm>
          <a:prstGeom prst="rect">
            <a:avLst/>
          </a:prstGeom>
          <a:noFill/>
        </p:spPr>
        <p:txBody>
          <a:bodyPr wrap="square" rtlCol="0">
            <a:spAutoFit/>
          </a:bodyPr>
          <a:lstStyle/>
          <a:p>
            <a:r>
              <a:rPr lang="en-US" sz="1600" dirty="0" smtClean="0"/>
              <a:t>Supply Schedule</a:t>
            </a:r>
            <a:endParaRPr lang="en-US" sz="1600" dirty="0"/>
          </a:p>
        </p:txBody>
      </p:sp>
      <p:sp>
        <p:nvSpPr>
          <p:cNvPr id="89" name="TextBox 88"/>
          <p:cNvSpPr txBox="1"/>
          <p:nvPr/>
        </p:nvSpPr>
        <p:spPr>
          <a:xfrm>
            <a:off x="558800" y="6445106"/>
            <a:ext cx="1855274" cy="338554"/>
          </a:xfrm>
          <a:prstGeom prst="rect">
            <a:avLst/>
          </a:prstGeom>
          <a:noFill/>
        </p:spPr>
        <p:txBody>
          <a:bodyPr wrap="square" rtlCol="0">
            <a:spAutoFit/>
          </a:bodyPr>
          <a:lstStyle/>
          <a:p>
            <a:r>
              <a:rPr lang="en-US" sz="1600" dirty="0" smtClean="0"/>
              <a:t>Supply Curve</a:t>
            </a:r>
            <a:endParaRPr lang="en-US" sz="1600" dirty="0"/>
          </a:p>
        </p:txBody>
      </p:sp>
      <p:sp>
        <p:nvSpPr>
          <p:cNvPr id="90" name="TextBox 89"/>
          <p:cNvSpPr txBox="1"/>
          <p:nvPr/>
        </p:nvSpPr>
        <p:spPr>
          <a:xfrm>
            <a:off x="8442036" y="2662812"/>
            <a:ext cx="1125624" cy="338554"/>
          </a:xfrm>
          <a:prstGeom prst="rect">
            <a:avLst/>
          </a:prstGeom>
          <a:noFill/>
        </p:spPr>
        <p:txBody>
          <a:bodyPr wrap="square" rtlCol="0">
            <a:spAutoFit/>
          </a:bodyPr>
          <a:lstStyle/>
          <a:p>
            <a:pPr algn="r"/>
            <a:r>
              <a:rPr lang="en-US" sz="1600" dirty="0" smtClean="0"/>
              <a:t>12</a:t>
            </a:r>
            <a:r>
              <a:rPr lang="en-US" sz="1600" baseline="30000" dirty="0" smtClean="0"/>
              <a:t>th</a:t>
            </a:r>
            <a:r>
              <a:rPr lang="en-US" sz="1600" dirty="0" smtClean="0"/>
              <a:t> donut</a:t>
            </a:r>
            <a:endParaRPr lang="en-US" sz="1600" dirty="0"/>
          </a:p>
        </p:txBody>
      </p:sp>
    </p:spTree>
    <p:extLst>
      <p:ext uri="{BB962C8B-B14F-4D97-AF65-F5344CB8AC3E}">
        <p14:creationId xmlns:p14="http://schemas.microsoft.com/office/powerpoint/2010/main" val="297931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Rectangle 208"/>
          <p:cNvSpPr/>
          <p:nvPr/>
        </p:nvSpPr>
        <p:spPr>
          <a:xfrm>
            <a:off x="4946650" y="3756682"/>
            <a:ext cx="228600" cy="241401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4489450" y="3972582"/>
            <a:ext cx="457200" cy="21945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4260850" y="4417082"/>
            <a:ext cx="228600" cy="175564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4032250" y="4632982"/>
            <a:ext cx="228600" cy="153619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3810000" y="4848882"/>
            <a:ext cx="228600" cy="13167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3359150" y="5077482"/>
            <a:ext cx="457200" cy="109728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2209558" y="5293446"/>
            <a:ext cx="1143000" cy="87782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1752358" y="5508933"/>
            <a:ext cx="457200" cy="65836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1295400" y="5731532"/>
            <a:ext cx="457200" cy="43891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3250" y="5953782"/>
            <a:ext cx="685800" cy="21748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p:cNvGraphicFramePr>
            <a:graphicFrameLocks noGrp="1"/>
          </p:cNvGraphicFramePr>
          <p:nvPr>
            <p:extLst/>
          </p:nvPr>
        </p:nvGraphicFramePr>
        <p:xfrm>
          <a:off x="9586208" y="91505"/>
          <a:ext cx="2520887" cy="4598670"/>
        </p:xfrm>
        <a:graphic>
          <a:graphicData uri="http://schemas.openxmlformats.org/drawingml/2006/table">
            <a:tbl>
              <a:tblPr>
                <a:tableStyleId>{5C22544A-7EE6-4342-B048-85BDC9FD1C3A}</a:tableStyleId>
              </a:tblPr>
              <a:tblGrid>
                <a:gridCol w="641287">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400" b="0" i="0" u="none" strike="noStrike" dirty="0">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100" name="Freeform 99"/>
          <p:cNvSpPr/>
          <p:nvPr/>
        </p:nvSpPr>
        <p:spPr>
          <a:xfrm>
            <a:off x="603250" y="3740150"/>
            <a:ext cx="4565650" cy="2451100"/>
          </a:xfrm>
          <a:custGeom>
            <a:avLst/>
            <a:gdLst>
              <a:gd name="connsiteX0" fmla="*/ 0 w 4565650"/>
              <a:gd name="connsiteY0" fmla="*/ 2451100 h 2451100"/>
              <a:gd name="connsiteX1" fmla="*/ 698500 w 4565650"/>
              <a:gd name="connsiteY1" fmla="*/ 2209800 h 2451100"/>
              <a:gd name="connsiteX2" fmla="*/ 1149350 w 4565650"/>
              <a:gd name="connsiteY2" fmla="*/ 1993900 h 2451100"/>
              <a:gd name="connsiteX3" fmla="*/ 1612900 w 4565650"/>
              <a:gd name="connsiteY3" fmla="*/ 1771650 h 2451100"/>
              <a:gd name="connsiteX4" fmla="*/ 2749550 w 4565650"/>
              <a:gd name="connsiteY4" fmla="*/ 1543050 h 2451100"/>
              <a:gd name="connsiteX5" fmla="*/ 3213100 w 4565650"/>
              <a:gd name="connsiteY5" fmla="*/ 1320800 h 2451100"/>
              <a:gd name="connsiteX6" fmla="*/ 4565650 w 4565650"/>
              <a:gd name="connsiteY6" fmla="*/ 0 h 245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5650" h="2451100">
                <a:moveTo>
                  <a:pt x="0" y="2451100"/>
                </a:moveTo>
                <a:lnTo>
                  <a:pt x="698500" y="2209800"/>
                </a:lnTo>
                <a:lnTo>
                  <a:pt x="1149350" y="1993900"/>
                </a:lnTo>
                <a:lnTo>
                  <a:pt x="1612900" y="1771650"/>
                </a:lnTo>
                <a:lnTo>
                  <a:pt x="2749550" y="1543050"/>
                </a:lnTo>
                <a:lnTo>
                  <a:pt x="3213100" y="1320800"/>
                </a:lnTo>
                <a:lnTo>
                  <a:pt x="456565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2" name="Group 101"/>
          <p:cNvGrpSpPr/>
          <p:nvPr/>
        </p:nvGrpSpPr>
        <p:grpSpPr>
          <a:xfrm>
            <a:off x="606493" y="3528082"/>
            <a:ext cx="3436937" cy="2655888"/>
            <a:chOff x="1266857" y="815975"/>
            <a:chExt cx="3436937" cy="2655888"/>
          </a:xfrm>
        </p:grpSpPr>
        <p:sp>
          <p:nvSpPr>
            <p:cNvPr id="107"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38"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147"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148"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149"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150"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151"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152"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153"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154"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155"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156"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157"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158"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159"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160"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161"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162"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163"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164"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165"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166"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167" name="Oval 13"/>
          <p:cNvSpPr>
            <a:spLocks noChangeArrowheads="1"/>
          </p:cNvSpPr>
          <p:nvPr/>
        </p:nvSpPr>
        <p:spPr bwMode="auto">
          <a:xfrm>
            <a:off x="4912102"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Oval 8"/>
          <p:cNvSpPr>
            <a:spLocks noChangeArrowheads="1"/>
          </p:cNvSpPr>
          <p:nvPr/>
        </p:nvSpPr>
        <p:spPr bwMode="auto">
          <a:xfrm>
            <a:off x="4225161"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Oval 6"/>
          <p:cNvSpPr>
            <a:spLocks noChangeArrowheads="1"/>
          </p:cNvSpPr>
          <p:nvPr/>
        </p:nvSpPr>
        <p:spPr bwMode="auto">
          <a:xfrm>
            <a:off x="3773923"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Oval 4"/>
          <p:cNvSpPr>
            <a:spLocks noChangeArrowheads="1"/>
          </p:cNvSpPr>
          <p:nvPr/>
        </p:nvSpPr>
        <p:spPr bwMode="auto">
          <a:xfrm>
            <a:off x="3323181" y="5257831"/>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AutoShape 41"/>
          <p:cNvSpPr>
            <a:spLocks noChangeShapeType="1"/>
          </p:cNvSpPr>
          <p:nvPr/>
        </p:nvSpPr>
        <p:spPr bwMode="auto">
          <a:xfrm flipV="1">
            <a:off x="49483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90"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91"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92"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93" name="Oval 12"/>
          <p:cNvSpPr>
            <a:spLocks noChangeArrowheads="1"/>
          </p:cNvSpPr>
          <p:nvPr/>
        </p:nvSpPr>
        <p:spPr bwMode="auto">
          <a:xfrm>
            <a:off x="5142920" y="371414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Oval 9"/>
          <p:cNvSpPr>
            <a:spLocks noChangeArrowheads="1"/>
          </p:cNvSpPr>
          <p:nvPr/>
        </p:nvSpPr>
        <p:spPr bwMode="auto">
          <a:xfrm>
            <a:off x="4461324"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Oval 7"/>
          <p:cNvSpPr>
            <a:spLocks noChangeArrowheads="1"/>
          </p:cNvSpPr>
          <p:nvPr/>
        </p:nvSpPr>
        <p:spPr bwMode="auto">
          <a:xfrm>
            <a:off x="39987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Oval 8"/>
          <p:cNvSpPr>
            <a:spLocks noChangeArrowheads="1"/>
          </p:cNvSpPr>
          <p:nvPr/>
        </p:nvSpPr>
        <p:spPr bwMode="auto">
          <a:xfrm>
            <a:off x="1725919"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Oval 9"/>
          <p:cNvSpPr>
            <a:spLocks noChangeArrowheads="1"/>
          </p:cNvSpPr>
          <p:nvPr/>
        </p:nvSpPr>
        <p:spPr bwMode="auto">
          <a:xfrm>
            <a:off x="2169313"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Oval 8"/>
          <p:cNvSpPr>
            <a:spLocks noChangeArrowheads="1"/>
          </p:cNvSpPr>
          <p:nvPr/>
        </p:nvSpPr>
        <p:spPr bwMode="auto">
          <a:xfrm>
            <a:off x="577948"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Oval 9"/>
          <p:cNvSpPr>
            <a:spLocks noChangeArrowheads="1"/>
          </p:cNvSpPr>
          <p:nvPr/>
        </p:nvSpPr>
        <p:spPr bwMode="auto">
          <a:xfrm>
            <a:off x="1260974"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99" name="Table 98"/>
          <p:cNvGraphicFramePr>
            <a:graphicFrameLocks noGrp="1"/>
          </p:cNvGraphicFramePr>
          <p:nvPr>
            <p:extLst>
              <p:ext uri="{D42A27DB-BD31-4B8C-83A1-F6EECF244321}">
                <p14:modId xmlns:p14="http://schemas.microsoft.com/office/powerpoint/2010/main" val="3631162999"/>
              </p:ext>
            </p:extLst>
          </p:nvPr>
        </p:nvGraphicFramePr>
        <p:xfrm>
          <a:off x="404006" y="550192"/>
          <a:ext cx="2934653" cy="224917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099439">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latin typeface="+mn-lt"/>
                        </a:rPr>
                        <a:t>Quantity </a:t>
                      </a:r>
                      <a:r>
                        <a:rPr lang="en-US" sz="1300" b="1" u="none" strike="noStrike" dirty="0" smtClean="0">
                          <a:effectLst/>
                          <a:latin typeface="+mn-lt"/>
                        </a:rPr>
                        <a:t>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Cost: All Sellers</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b="0"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b="0" i="0" u="none" strike="noStrike" dirty="0">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b="0"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b="0" i="0" u="none" strike="noStrike" dirty="0">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b="0" i="0" u="none" strike="noStrike" dirty="0">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b="0" i="0" u="none" strike="noStrike" dirty="0">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b="0" i="0" u="none" strike="noStrike" dirty="0">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0" i="0" u="none" strike="noStrike" dirty="0">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64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b="0" i="0" u="none" strike="noStrike" dirty="0">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84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b="0" i="0" u="none" strike="noStrike" dirty="0">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95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bl>
          </a:graphicData>
        </a:graphic>
      </p:graphicFrame>
      <p:sp>
        <p:nvSpPr>
          <p:cNvPr id="104" name="TextBox 103"/>
          <p:cNvSpPr txBox="1"/>
          <p:nvPr/>
        </p:nvSpPr>
        <p:spPr>
          <a:xfrm>
            <a:off x="404006" y="122801"/>
            <a:ext cx="1839195" cy="338554"/>
          </a:xfrm>
          <a:prstGeom prst="rect">
            <a:avLst/>
          </a:prstGeom>
          <a:noFill/>
        </p:spPr>
        <p:txBody>
          <a:bodyPr wrap="square" rtlCol="0">
            <a:spAutoFit/>
          </a:bodyPr>
          <a:lstStyle/>
          <a:p>
            <a:r>
              <a:rPr lang="en-US" sz="1600" dirty="0" smtClean="0"/>
              <a:t>Supply Schedule</a:t>
            </a:r>
            <a:endParaRPr lang="en-US" sz="1600" dirty="0"/>
          </a:p>
        </p:txBody>
      </p:sp>
      <p:sp>
        <p:nvSpPr>
          <p:cNvPr id="105" name="TextBox 104"/>
          <p:cNvSpPr txBox="1"/>
          <p:nvPr/>
        </p:nvSpPr>
        <p:spPr>
          <a:xfrm>
            <a:off x="558800" y="6445106"/>
            <a:ext cx="1855274" cy="338554"/>
          </a:xfrm>
          <a:prstGeom prst="rect">
            <a:avLst/>
          </a:prstGeom>
          <a:noFill/>
        </p:spPr>
        <p:txBody>
          <a:bodyPr wrap="square" rtlCol="0">
            <a:spAutoFit/>
          </a:bodyPr>
          <a:lstStyle/>
          <a:p>
            <a:r>
              <a:rPr lang="en-US" sz="1600" dirty="0" smtClean="0"/>
              <a:t>Supply Curve</a:t>
            </a:r>
            <a:endParaRPr lang="en-US" sz="1600" dirty="0"/>
          </a:p>
        </p:txBody>
      </p:sp>
      <p:sp>
        <p:nvSpPr>
          <p:cNvPr id="106" name="TextBox 105"/>
          <p:cNvSpPr txBox="1"/>
          <p:nvPr/>
        </p:nvSpPr>
        <p:spPr>
          <a:xfrm>
            <a:off x="6330033" y="4737329"/>
            <a:ext cx="5589691" cy="2031325"/>
          </a:xfrm>
          <a:prstGeom prst="rect">
            <a:avLst/>
          </a:prstGeom>
          <a:noFill/>
        </p:spPr>
        <p:txBody>
          <a:bodyPr wrap="square" rtlCol="0">
            <a:spAutoFit/>
          </a:bodyPr>
          <a:lstStyle/>
          <a:p>
            <a:r>
              <a:rPr lang="en-US" b="1" dirty="0" smtClean="0">
                <a:solidFill>
                  <a:srgbClr val="C00000"/>
                </a:solidFill>
              </a:rPr>
              <a:t>Note that the shaded area is the area under the demand curve including the little triangles made by any two successive points on the supply curve. </a:t>
            </a:r>
          </a:p>
          <a:p>
            <a:r>
              <a:rPr lang="en-US" b="1" dirty="0" smtClean="0">
                <a:solidFill>
                  <a:srgbClr val="C00000"/>
                </a:solidFill>
              </a:rPr>
              <a:t>Note also that this shaded area is approximately the area under the supply curve.</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What is the significance of this shaded area?</a:t>
            </a:r>
            <a:endParaRPr lang="en-US" b="1" dirty="0">
              <a:solidFill>
                <a:srgbClr val="C00000"/>
              </a:solidFill>
            </a:endParaRPr>
          </a:p>
        </p:txBody>
      </p:sp>
    </p:spTree>
    <p:extLst>
      <p:ext uri="{BB962C8B-B14F-4D97-AF65-F5344CB8AC3E}">
        <p14:creationId xmlns:p14="http://schemas.microsoft.com/office/powerpoint/2010/main" val="103425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Rectangle 208"/>
          <p:cNvSpPr/>
          <p:nvPr/>
        </p:nvSpPr>
        <p:spPr>
          <a:xfrm>
            <a:off x="4946650" y="3756682"/>
            <a:ext cx="228600" cy="241401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4489450" y="3972582"/>
            <a:ext cx="457200" cy="21945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4260850" y="4417082"/>
            <a:ext cx="228600" cy="175564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4032250" y="4632982"/>
            <a:ext cx="228600" cy="153619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3810000" y="4848882"/>
            <a:ext cx="228600" cy="13167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3359150" y="5077482"/>
            <a:ext cx="457200" cy="109728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2209558" y="5293446"/>
            <a:ext cx="1143000" cy="87782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1752358" y="5508933"/>
            <a:ext cx="457200" cy="65836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1295400" y="5731532"/>
            <a:ext cx="457200" cy="43891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3250" y="5953782"/>
            <a:ext cx="685800" cy="21748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p:cNvGraphicFramePr>
            <a:graphicFrameLocks noGrp="1"/>
          </p:cNvGraphicFramePr>
          <p:nvPr>
            <p:extLst/>
          </p:nvPr>
        </p:nvGraphicFramePr>
        <p:xfrm>
          <a:off x="9586208" y="91505"/>
          <a:ext cx="2520887" cy="4598670"/>
        </p:xfrm>
        <a:graphic>
          <a:graphicData uri="http://schemas.openxmlformats.org/drawingml/2006/table">
            <a:tbl>
              <a:tblPr>
                <a:tableStyleId>{5C22544A-7EE6-4342-B048-85BDC9FD1C3A}</a:tableStyleId>
              </a:tblPr>
              <a:tblGrid>
                <a:gridCol w="641287">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400" b="0" i="0" u="none" strike="noStrike" dirty="0">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100" name="Freeform 99"/>
          <p:cNvSpPr/>
          <p:nvPr/>
        </p:nvSpPr>
        <p:spPr>
          <a:xfrm>
            <a:off x="603250" y="3740150"/>
            <a:ext cx="4565650" cy="2451100"/>
          </a:xfrm>
          <a:custGeom>
            <a:avLst/>
            <a:gdLst>
              <a:gd name="connsiteX0" fmla="*/ 0 w 4565650"/>
              <a:gd name="connsiteY0" fmla="*/ 2451100 h 2451100"/>
              <a:gd name="connsiteX1" fmla="*/ 698500 w 4565650"/>
              <a:gd name="connsiteY1" fmla="*/ 2209800 h 2451100"/>
              <a:gd name="connsiteX2" fmla="*/ 1149350 w 4565650"/>
              <a:gd name="connsiteY2" fmla="*/ 1993900 h 2451100"/>
              <a:gd name="connsiteX3" fmla="*/ 1612900 w 4565650"/>
              <a:gd name="connsiteY3" fmla="*/ 1771650 h 2451100"/>
              <a:gd name="connsiteX4" fmla="*/ 2749550 w 4565650"/>
              <a:gd name="connsiteY4" fmla="*/ 1543050 h 2451100"/>
              <a:gd name="connsiteX5" fmla="*/ 3213100 w 4565650"/>
              <a:gd name="connsiteY5" fmla="*/ 1320800 h 2451100"/>
              <a:gd name="connsiteX6" fmla="*/ 4565650 w 4565650"/>
              <a:gd name="connsiteY6" fmla="*/ 0 h 245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5650" h="2451100">
                <a:moveTo>
                  <a:pt x="0" y="2451100"/>
                </a:moveTo>
                <a:lnTo>
                  <a:pt x="698500" y="2209800"/>
                </a:lnTo>
                <a:lnTo>
                  <a:pt x="1149350" y="1993900"/>
                </a:lnTo>
                <a:lnTo>
                  <a:pt x="1612900" y="1771650"/>
                </a:lnTo>
                <a:lnTo>
                  <a:pt x="2749550" y="1543050"/>
                </a:lnTo>
                <a:lnTo>
                  <a:pt x="3213100" y="1320800"/>
                </a:lnTo>
                <a:lnTo>
                  <a:pt x="456565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2" name="Group 101"/>
          <p:cNvGrpSpPr/>
          <p:nvPr/>
        </p:nvGrpSpPr>
        <p:grpSpPr>
          <a:xfrm>
            <a:off x="606493" y="3528082"/>
            <a:ext cx="3436937" cy="2655888"/>
            <a:chOff x="1266857" y="815975"/>
            <a:chExt cx="3436937" cy="2655888"/>
          </a:xfrm>
        </p:grpSpPr>
        <p:sp>
          <p:nvSpPr>
            <p:cNvPr id="107"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38"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147"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148"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149"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150"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151"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152"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153"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154"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155"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4.00</a:t>
            </a:r>
            <a:endParaRPr lang="en-US">
              <a:latin typeface="Arial" pitchFamily="34" charset="0"/>
              <a:cs typeface="Arial" pitchFamily="34" charset="0"/>
            </a:endParaRPr>
          </a:p>
        </p:txBody>
      </p:sp>
      <p:sp>
        <p:nvSpPr>
          <p:cNvPr id="156"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157"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158"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159"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160"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161"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162"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163"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164"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165"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166"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12</a:t>
            </a:r>
            <a:endParaRPr lang="en-US" dirty="0">
              <a:latin typeface="Arial" pitchFamily="34" charset="0"/>
              <a:cs typeface="Arial" pitchFamily="34" charset="0"/>
            </a:endParaRPr>
          </a:p>
        </p:txBody>
      </p:sp>
      <p:sp>
        <p:nvSpPr>
          <p:cNvPr id="167" name="Oval 13"/>
          <p:cNvSpPr>
            <a:spLocks noChangeArrowheads="1"/>
          </p:cNvSpPr>
          <p:nvPr/>
        </p:nvSpPr>
        <p:spPr bwMode="auto">
          <a:xfrm>
            <a:off x="4912102"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Oval 8"/>
          <p:cNvSpPr>
            <a:spLocks noChangeArrowheads="1"/>
          </p:cNvSpPr>
          <p:nvPr/>
        </p:nvSpPr>
        <p:spPr bwMode="auto">
          <a:xfrm>
            <a:off x="4225161"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Oval 6"/>
          <p:cNvSpPr>
            <a:spLocks noChangeArrowheads="1"/>
          </p:cNvSpPr>
          <p:nvPr/>
        </p:nvSpPr>
        <p:spPr bwMode="auto">
          <a:xfrm>
            <a:off x="3773923"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Oval 4"/>
          <p:cNvSpPr>
            <a:spLocks noChangeArrowheads="1"/>
          </p:cNvSpPr>
          <p:nvPr/>
        </p:nvSpPr>
        <p:spPr bwMode="auto">
          <a:xfrm>
            <a:off x="3323181" y="5257831"/>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AutoShape 41"/>
          <p:cNvSpPr>
            <a:spLocks noChangeShapeType="1"/>
          </p:cNvSpPr>
          <p:nvPr/>
        </p:nvSpPr>
        <p:spPr bwMode="auto">
          <a:xfrm flipV="1">
            <a:off x="49483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90"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91"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92"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93" name="Oval 12"/>
          <p:cNvSpPr>
            <a:spLocks noChangeArrowheads="1"/>
          </p:cNvSpPr>
          <p:nvPr/>
        </p:nvSpPr>
        <p:spPr bwMode="auto">
          <a:xfrm>
            <a:off x="5142920" y="371414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Oval 9"/>
          <p:cNvSpPr>
            <a:spLocks noChangeArrowheads="1"/>
          </p:cNvSpPr>
          <p:nvPr/>
        </p:nvSpPr>
        <p:spPr bwMode="auto">
          <a:xfrm>
            <a:off x="4461324"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Oval 7"/>
          <p:cNvSpPr>
            <a:spLocks noChangeArrowheads="1"/>
          </p:cNvSpPr>
          <p:nvPr/>
        </p:nvSpPr>
        <p:spPr bwMode="auto">
          <a:xfrm>
            <a:off x="39987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Oval 8"/>
          <p:cNvSpPr>
            <a:spLocks noChangeArrowheads="1"/>
          </p:cNvSpPr>
          <p:nvPr/>
        </p:nvSpPr>
        <p:spPr bwMode="auto">
          <a:xfrm>
            <a:off x="1725919"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Oval 9"/>
          <p:cNvSpPr>
            <a:spLocks noChangeArrowheads="1"/>
          </p:cNvSpPr>
          <p:nvPr/>
        </p:nvSpPr>
        <p:spPr bwMode="auto">
          <a:xfrm>
            <a:off x="2169313"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Oval 8"/>
          <p:cNvSpPr>
            <a:spLocks noChangeArrowheads="1"/>
          </p:cNvSpPr>
          <p:nvPr/>
        </p:nvSpPr>
        <p:spPr bwMode="auto">
          <a:xfrm>
            <a:off x="577948"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Oval 9"/>
          <p:cNvSpPr>
            <a:spLocks noChangeArrowheads="1"/>
          </p:cNvSpPr>
          <p:nvPr/>
        </p:nvSpPr>
        <p:spPr bwMode="auto">
          <a:xfrm>
            <a:off x="1260974"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TextBox 102"/>
          <p:cNvSpPr txBox="1"/>
          <p:nvPr/>
        </p:nvSpPr>
        <p:spPr>
          <a:xfrm>
            <a:off x="6818874" y="4887458"/>
            <a:ext cx="5138991" cy="1477328"/>
          </a:xfrm>
          <a:prstGeom prst="rect">
            <a:avLst/>
          </a:prstGeom>
          <a:noFill/>
        </p:spPr>
        <p:txBody>
          <a:bodyPr wrap="square" rtlCol="0">
            <a:spAutoFit/>
          </a:bodyPr>
          <a:lstStyle/>
          <a:p>
            <a:r>
              <a:rPr lang="en-US" b="1" dirty="0" smtClean="0">
                <a:solidFill>
                  <a:srgbClr val="C00000"/>
                </a:solidFill>
              </a:rPr>
              <a:t>Note that the shaded area – up to any given quantity</a:t>
            </a:r>
            <a:r>
              <a:rPr lang="en-US" b="1" dirty="0">
                <a:solidFill>
                  <a:srgbClr val="C00000"/>
                </a:solidFill>
              </a:rPr>
              <a:t> – </a:t>
            </a:r>
            <a:r>
              <a:rPr lang="en-US" b="1" dirty="0" smtClean="0">
                <a:solidFill>
                  <a:srgbClr val="C00000"/>
                </a:solidFill>
              </a:rPr>
              <a:t>measures the </a:t>
            </a:r>
            <a:r>
              <a:rPr lang="en-US" b="1" i="1" dirty="0" smtClean="0">
                <a:solidFill>
                  <a:srgbClr val="C00000"/>
                </a:solidFill>
              </a:rPr>
              <a:t>total cost </a:t>
            </a:r>
            <a:r>
              <a:rPr lang="en-US" b="1" dirty="0" smtClean="0">
                <a:solidFill>
                  <a:srgbClr val="C00000"/>
                </a:solidFill>
              </a:rPr>
              <a:t>to the producers of that quantity. </a:t>
            </a:r>
          </a:p>
          <a:p>
            <a:r>
              <a:rPr lang="en-US" b="1" dirty="0" smtClean="0">
                <a:solidFill>
                  <a:srgbClr val="C00000"/>
                </a:solidFill>
              </a:rPr>
              <a:t>Note also that this shaded area is approximately the area under the supply curve.</a:t>
            </a:r>
            <a:endParaRPr lang="en-US" b="1" dirty="0">
              <a:solidFill>
                <a:srgbClr val="C00000"/>
              </a:solidFill>
            </a:endParaRPr>
          </a:p>
        </p:txBody>
      </p:sp>
      <p:graphicFrame>
        <p:nvGraphicFramePr>
          <p:cNvPr id="99" name="Table 98"/>
          <p:cNvGraphicFramePr>
            <a:graphicFrameLocks noGrp="1"/>
          </p:cNvGraphicFramePr>
          <p:nvPr>
            <p:extLst>
              <p:ext uri="{D42A27DB-BD31-4B8C-83A1-F6EECF244321}">
                <p14:modId xmlns:p14="http://schemas.microsoft.com/office/powerpoint/2010/main" val="1681409122"/>
              </p:ext>
            </p:extLst>
          </p:nvPr>
        </p:nvGraphicFramePr>
        <p:xfrm>
          <a:off x="404006" y="550192"/>
          <a:ext cx="2934653" cy="224917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099439">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latin typeface="+mn-lt"/>
                        </a:rPr>
                        <a:t>Quantity </a:t>
                      </a:r>
                      <a:r>
                        <a:rPr lang="en-US" sz="1300" b="1" u="none" strike="noStrike" dirty="0" smtClean="0">
                          <a:effectLst/>
                          <a:latin typeface="+mn-lt"/>
                        </a:rPr>
                        <a:t>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Cost: All Sellers</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b="0"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b="0" i="0" u="none" strike="noStrike" dirty="0">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b="0"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b="0" i="0" u="none" strike="noStrike" dirty="0">
                          <a:solidFill>
                            <a:srgbClr val="00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b="0" i="0" u="none" strike="noStrike" dirty="0">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b="0" i="0" u="none" strike="noStrike" dirty="0">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b="0" i="0" u="none" strike="noStrike" dirty="0">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0" i="0" u="none" strike="noStrike" dirty="0">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64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b="0" i="0" u="none" strike="noStrike" dirty="0">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84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b="0" i="0" u="none" strike="noStrike" dirty="0">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95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bl>
          </a:graphicData>
        </a:graphic>
      </p:graphicFrame>
      <p:sp>
        <p:nvSpPr>
          <p:cNvPr id="104" name="TextBox 103"/>
          <p:cNvSpPr txBox="1"/>
          <p:nvPr/>
        </p:nvSpPr>
        <p:spPr>
          <a:xfrm>
            <a:off x="404006" y="122801"/>
            <a:ext cx="1839195" cy="338554"/>
          </a:xfrm>
          <a:prstGeom prst="rect">
            <a:avLst/>
          </a:prstGeom>
          <a:noFill/>
        </p:spPr>
        <p:txBody>
          <a:bodyPr wrap="square" rtlCol="0">
            <a:spAutoFit/>
          </a:bodyPr>
          <a:lstStyle/>
          <a:p>
            <a:r>
              <a:rPr lang="en-US" sz="1600" dirty="0" smtClean="0"/>
              <a:t>Supply Schedule</a:t>
            </a:r>
            <a:endParaRPr lang="en-US" sz="1600" dirty="0"/>
          </a:p>
        </p:txBody>
      </p:sp>
      <p:sp>
        <p:nvSpPr>
          <p:cNvPr id="105" name="TextBox 104"/>
          <p:cNvSpPr txBox="1"/>
          <p:nvPr/>
        </p:nvSpPr>
        <p:spPr>
          <a:xfrm>
            <a:off x="558800" y="6445106"/>
            <a:ext cx="1855274" cy="338554"/>
          </a:xfrm>
          <a:prstGeom prst="rect">
            <a:avLst/>
          </a:prstGeom>
          <a:noFill/>
        </p:spPr>
        <p:txBody>
          <a:bodyPr wrap="square" rtlCol="0">
            <a:spAutoFit/>
          </a:bodyPr>
          <a:lstStyle/>
          <a:p>
            <a:r>
              <a:rPr lang="en-US" sz="1600" dirty="0" smtClean="0"/>
              <a:t>Supply Curve</a:t>
            </a:r>
            <a:endParaRPr lang="en-US" sz="1600" dirty="0"/>
          </a:p>
        </p:txBody>
      </p:sp>
    </p:spTree>
    <p:extLst>
      <p:ext uri="{BB962C8B-B14F-4D97-AF65-F5344CB8AC3E}">
        <p14:creationId xmlns:p14="http://schemas.microsoft.com/office/powerpoint/2010/main" val="152421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 </a:t>
            </a:r>
            <a:r>
              <a:rPr lang="en-US" i="1" dirty="0" smtClean="0"/>
              <a:t>The Economy </a:t>
            </a:r>
            <a:r>
              <a:rPr lang="en-US" dirty="0" smtClean="0"/>
              <a:t>by The CORE Team</a:t>
            </a:r>
            <a:endParaRPr lang="en-US" dirty="0"/>
          </a:p>
        </p:txBody>
      </p:sp>
      <p:sp>
        <p:nvSpPr>
          <p:cNvPr id="3" name="Content Placeholder 2"/>
          <p:cNvSpPr>
            <a:spLocks noGrp="1"/>
          </p:cNvSpPr>
          <p:nvPr>
            <p:ph idx="1"/>
          </p:nvPr>
        </p:nvSpPr>
        <p:spPr/>
        <p:txBody>
          <a:bodyPr/>
          <a:lstStyle/>
          <a:p>
            <a:r>
              <a:rPr lang="en-US" dirty="0" smtClean="0"/>
              <a:t>Unit 7: The Firm and Its Customers</a:t>
            </a:r>
          </a:p>
          <a:p>
            <a:pPr lvl="1"/>
            <a:r>
              <a:rPr lang="en-US" dirty="0" smtClean="0">
                <a:solidFill>
                  <a:srgbClr val="0070C0"/>
                </a:solidFill>
              </a:rPr>
              <a:t>Unit 7.7: Gains From Trade</a:t>
            </a:r>
            <a:endParaRPr lang="en-US" dirty="0">
              <a:solidFill>
                <a:srgbClr val="0070C0"/>
              </a:solidFill>
            </a:endParaRPr>
          </a:p>
        </p:txBody>
      </p:sp>
    </p:spTree>
    <p:extLst>
      <p:ext uri="{BB962C8B-B14F-4D97-AF65-F5344CB8AC3E}">
        <p14:creationId xmlns:p14="http://schemas.microsoft.com/office/powerpoint/2010/main" val="20705481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Rectangle 208"/>
          <p:cNvSpPr/>
          <p:nvPr/>
        </p:nvSpPr>
        <p:spPr>
          <a:xfrm>
            <a:off x="4946650" y="3756682"/>
            <a:ext cx="228600" cy="241401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4489450" y="3972582"/>
            <a:ext cx="457200" cy="21945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4260850" y="4417082"/>
            <a:ext cx="228600" cy="175564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4032250" y="4632982"/>
            <a:ext cx="228600" cy="153619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3810000" y="4848882"/>
            <a:ext cx="228600" cy="13167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3359150" y="5077482"/>
            <a:ext cx="457200" cy="109728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2209558" y="5293446"/>
            <a:ext cx="1143000" cy="8778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1752358" y="5508933"/>
            <a:ext cx="457200" cy="6583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1295400" y="5731532"/>
            <a:ext cx="457200" cy="43891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3250" y="5953782"/>
            <a:ext cx="685800" cy="21748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p:cNvGraphicFramePr>
            <a:graphicFrameLocks noGrp="1"/>
          </p:cNvGraphicFramePr>
          <p:nvPr>
            <p:extLst/>
          </p:nvPr>
        </p:nvGraphicFramePr>
        <p:xfrm>
          <a:off x="9586208" y="91505"/>
          <a:ext cx="2520887" cy="4598670"/>
        </p:xfrm>
        <a:graphic>
          <a:graphicData uri="http://schemas.openxmlformats.org/drawingml/2006/table">
            <a:tbl>
              <a:tblPr>
                <a:tableStyleId>{5C22544A-7EE6-4342-B048-85BDC9FD1C3A}</a:tableStyleId>
              </a:tblPr>
              <a:tblGrid>
                <a:gridCol w="641287">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400" b="0" i="0" u="none" strike="noStrike" dirty="0">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400" b="1" i="0" u="none" strike="noStrike" dirty="0">
                          <a:solidFill>
                            <a:srgbClr val="FF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100" name="Freeform 99"/>
          <p:cNvSpPr/>
          <p:nvPr/>
        </p:nvSpPr>
        <p:spPr>
          <a:xfrm>
            <a:off x="603250" y="3740150"/>
            <a:ext cx="4565650" cy="2451100"/>
          </a:xfrm>
          <a:custGeom>
            <a:avLst/>
            <a:gdLst>
              <a:gd name="connsiteX0" fmla="*/ 0 w 4565650"/>
              <a:gd name="connsiteY0" fmla="*/ 2451100 h 2451100"/>
              <a:gd name="connsiteX1" fmla="*/ 698500 w 4565650"/>
              <a:gd name="connsiteY1" fmla="*/ 2209800 h 2451100"/>
              <a:gd name="connsiteX2" fmla="*/ 1149350 w 4565650"/>
              <a:gd name="connsiteY2" fmla="*/ 1993900 h 2451100"/>
              <a:gd name="connsiteX3" fmla="*/ 1612900 w 4565650"/>
              <a:gd name="connsiteY3" fmla="*/ 1771650 h 2451100"/>
              <a:gd name="connsiteX4" fmla="*/ 2749550 w 4565650"/>
              <a:gd name="connsiteY4" fmla="*/ 1543050 h 2451100"/>
              <a:gd name="connsiteX5" fmla="*/ 3213100 w 4565650"/>
              <a:gd name="connsiteY5" fmla="*/ 1320800 h 2451100"/>
              <a:gd name="connsiteX6" fmla="*/ 4565650 w 4565650"/>
              <a:gd name="connsiteY6" fmla="*/ 0 h 245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5650" h="2451100">
                <a:moveTo>
                  <a:pt x="0" y="2451100"/>
                </a:moveTo>
                <a:lnTo>
                  <a:pt x="698500" y="2209800"/>
                </a:lnTo>
                <a:lnTo>
                  <a:pt x="1149350" y="1993900"/>
                </a:lnTo>
                <a:lnTo>
                  <a:pt x="1612900" y="1771650"/>
                </a:lnTo>
                <a:lnTo>
                  <a:pt x="2749550" y="1543050"/>
                </a:lnTo>
                <a:lnTo>
                  <a:pt x="3213100" y="1320800"/>
                </a:lnTo>
                <a:lnTo>
                  <a:pt x="456565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2" name="Group 101"/>
          <p:cNvGrpSpPr/>
          <p:nvPr/>
        </p:nvGrpSpPr>
        <p:grpSpPr>
          <a:xfrm>
            <a:off x="606493" y="3528082"/>
            <a:ext cx="3436937" cy="2655888"/>
            <a:chOff x="1266857" y="815975"/>
            <a:chExt cx="3436937" cy="2655888"/>
          </a:xfrm>
        </p:grpSpPr>
        <p:sp>
          <p:nvSpPr>
            <p:cNvPr id="107"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38"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147"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148"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149"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150"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151"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152"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153"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154"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155"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b="1" dirty="0">
                <a:solidFill>
                  <a:srgbClr val="FF0000"/>
                </a:solidFill>
                <a:latin typeface="Calibri" pitchFamily="34" charset="0"/>
                <a:ea typeface="Calibri" pitchFamily="34" charset="0"/>
                <a:cs typeface="Times New Roman" pitchFamily="18" charset="0"/>
              </a:rPr>
              <a:t>4.00</a:t>
            </a:r>
            <a:endParaRPr lang="en-US" b="1" dirty="0">
              <a:solidFill>
                <a:srgbClr val="FF0000"/>
              </a:solidFill>
              <a:latin typeface="Arial" pitchFamily="34" charset="0"/>
              <a:cs typeface="Arial" pitchFamily="34" charset="0"/>
            </a:endParaRPr>
          </a:p>
        </p:txBody>
      </p:sp>
      <p:sp>
        <p:nvSpPr>
          <p:cNvPr id="156"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157"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158"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159"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160"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161"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162"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163"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164"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165"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166"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smtClean="0">
                <a:solidFill>
                  <a:srgbClr val="FF0000"/>
                </a:solidFill>
                <a:latin typeface="Calibri" pitchFamily="34" charset="0"/>
                <a:ea typeface="Calibri" pitchFamily="34" charset="0"/>
                <a:cs typeface="Times New Roman" pitchFamily="18" charset="0"/>
              </a:rPr>
              <a:t>12</a:t>
            </a:r>
            <a:endParaRPr lang="en-US" b="1" dirty="0">
              <a:solidFill>
                <a:srgbClr val="FF0000"/>
              </a:solidFill>
              <a:latin typeface="Arial" pitchFamily="34" charset="0"/>
              <a:cs typeface="Arial" pitchFamily="34" charset="0"/>
            </a:endParaRPr>
          </a:p>
        </p:txBody>
      </p:sp>
      <p:sp>
        <p:nvSpPr>
          <p:cNvPr id="167" name="Oval 13"/>
          <p:cNvSpPr>
            <a:spLocks noChangeArrowheads="1"/>
          </p:cNvSpPr>
          <p:nvPr/>
        </p:nvSpPr>
        <p:spPr bwMode="auto">
          <a:xfrm>
            <a:off x="4912102"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Oval 8"/>
          <p:cNvSpPr>
            <a:spLocks noChangeArrowheads="1"/>
          </p:cNvSpPr>
          <p:nvPr/>
        </p:nvSpPr>
        <p:spPr bwMode="auto">
          <a:xfrm>
            <a:off x="4225161"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Oval 6"/>
          <p:cNvSpPr>
            <a:spLocks noChangeArrowheads="1"/>
          </p:cNvSpPr>
          <p:nvPr/>
        </p:nvSpPr>
        <p:spPr bwMode="auto">
          <a:xfrm>
            <a:off x="3773923"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Oval 4"/>
          <p:cNvSpPr>
            <a:spLocks noChangeArrowheads="1"/>
          </p:cNvSpPr>
          <p:nvPr/>
        </p:nvSpPr>
        <p:spPr bwMode="auto">
          <a:xfrm>
            <a:off x="3323181" y="5257831"/>
            <a:ext cx="73152" cy="7315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AutoShape 41"/>
          <p:cNvSpPr>
            <a:spLocks noChangeShapeType="1"/>
          </p:cNvSpPr>
          <p:nvPr/>
        </p:nvSpPr>
        <p:spPr bwMode="auto">
          <a:xfrm flipV="1">
            <a:off x="49483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90"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91"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92"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93" name="Oval 12"/>
          <p:cNvSpPr>
            <a:spLocks noChangeArrowheads="1"/>
          </p:cNvSpPr>
          <p:nvPr/>
        </p:nvSpPr>
        <p:spPr bwMode="auto">
          <a:xfrm>
            <a:off x="5142920" y="371414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Oval 9"/>
          <p:cNvSpPr>
            <a:spLocks noChangeArrowheads="1"/>
          </p:cNvSpPr>
          <p:nvPr/>
        </p:nvSpPr>
        <p:spPr bwMode="auto">
          <a:xfrm>
            <a:off x="4461324"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Oval 7"/>
          <p:cNvSpPr>
            <a:spLocks noChangeArrowheads="1"/>
          </p:cNvSpPr>
          <p:nvPr/>
        </p:nvSpPr>
        <p:spPr bwMode="auto">
          <a:xfrm>
            <a:off x="39987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Oval 8"/>
          <p:cNvSpPr>
            <a:spLocks noChangeArrowheads="1"/>
          </p:cNvSpPr>
          <p:nvPr/>
        </p:nvSpPr>
        <p:spPr bwMode="auto">
          <a:xfrm>
            <a:off x="1725919"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Oval 9"/>
          <p:cNvSpPr>
            <a:spLocks noChangeArrowheads="1"/>
          </p:cNvSpPr>
          <p:nvPr/>
        </p:nvSpPr>
        <p:spPr bwMode="auto">
          <a:xfrm>
            <a:off x="2169313"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Oval 8"/>
          <p:cNvSpPr>
            <a:spLocks noChangeArrowheads="1"/>
          </p:cNvSpPr>
          <p:nvPr/>
        </p:nvSpPr>
        <p:spPr bwMode="auto">
          <a:xfrm>
            <a:off x="577948"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Oval 9"/>
          <p:cNvSpPr>
            <a:spLocks noChangeArrowheads="1"/>
          </p:cNvSpPr>
          <p:nvPr/>
        </p:nvSpPr>
        <p:spPr bwMode="auto">
          <a:xfrm>
            <a:off x="1260974"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TextBox 102"/>
          <p:cNvSpPr txBox="1"/>
          <p:nvPr/>
        </p:nvSpPr>
        <p:spPr>
          <a:xfrm>
            <a:off x="6818874" y="4887458"/>
            <a:ext cx="5138991" cy="1200329"/>
          </a:xfrm>
          <a:prstGeom prst="rect">
            <a:avLst/>
          </a:prstGeom>
          <a:noFill/>
        </p:spPr>
        <p:txBody>
          <a:bodyPr wrap="square" rtlCol="0">
            <a:spAutoFit/>
          </a:bodyPr>
          <a:lstStyle/>
          <a:p>
            <a:r>
              <a:rPr lang="en-US" b="1" dirty="0" smtClean="0">
                <a:solidFill>
                  <a:srgbClr val="C00000"/>
                </a:solidFill>
              </a:rPr>
              <a:t>For example, the shaded area up to the 12</a:t>
            </a:r>
            <a:r>
              <a:rPr lang="en-US" b="1" baseline="30000" dirty="0" smtClean="0">
                <a:solidFill>
                  <a:srgbClr val="C00000"/>
                </a:solidFill>
              </a:rPr>
              <a:t>th</a:t>
            </a:r>
            <a:r>
              <a:rPr lang="en-US" b="1" dirty="0" smtClean="0">
                <a:solidFill>
                  <a:srgbClr val="C00000"/>
                </a:solidFill>
              </a:rPr>
              <a:t> donut is $33, which is the </a:t>
            </a:r>
            <a:r>
              <a:rPr lang="en-US" b="1" i="1" dirty="0" smtClean="0">
                <a:solidFill>
                  <a:srgbClr val="C00000"/>
                </a:solidFill>
              </a:rPr>
              <a:t>total cost </a:t>
            </a:r>
            <a:r>
              <a:rPr lang="en-US" b="1" dirty="0" smtClean="0">
                <a:solidFill>
                  <a:srgbClr val="C00000"/>
                </a:solidFill>
              </a:rPr>
              <a:t>of producing 12 donuts. </a:t>
            </a:r>
          </a:p>
          <a:p>
            <a:r>
              <a:rPr lang="en-US" b="1" dirty="0" smtClean="0">
                <a:solidFill>
                  <a:srgbClr val="C00000"/>
                </a:solidFill>
              </a:rPr>
              <a:t>Note also that this shaded area is approximately the area under the supply curve.</a:t>
            </a:r>
            <a:endParaRPr lang="en-US" b="1" dirty="0">
              <a:solidFill>
                <a:srgbClr val="C00000"/>
              </a:solidFill>
            </a:endParaRPr>
          </a:p>
        </p:txBody>
      </p:sp>
      <p:graphicFrame>
        <p:nvGraphicFramePr>
          <p:cNvPr id="99" name="Table 98"/>
          <p:cNvGraphicFramePr>
            <a:graphicFrameLocks noGrp="1"/>
          </p:cNvGraphicFramePr>
          <p:nvPr>
            <p:extLst>
              <p:ext uri="{D42A27DB-BD31-4B8C-83A1-F6EECF244321}">
                <p14:modId xmlns:p14="http://schemas.microsoft.com/office/powerpoint/2010/main" val="2074743084"/>
              </p:ext>
            </p:extLst>
          </p:nvPr>
        </p:nvGraphicFramePr>
        <p:xfrm>
          <a:off x="404006" y="550192"/>
          <a:ext cx="2934653" cy="224917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099439">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latin typeface="+mn-lt"/>
                        </a:rPr>
                        <a:t>Quantity </a:t>
                      </a:r>
                      <a:r>
                        <a:rPr lang="en-US" sz="1300" b="1" u="none" strike="noStrike" dirty="0" smtClean="0">
                          <a:effectLst/>
                          <a:latin typeface="+mn-lt"/>
                        </a:rPr>
                        <a:t>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Cost: All Sellers</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b="0"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b="0" i="0" u="none" strike="noStrike" dirty="0">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b="0"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b="1" i="0" u="none" strike="noStrike" dirty="0">
                          <a:solidFill>
                            <a:srgbClr val="FF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FF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FF0000"/>
                          </a:solidFill>
                          <a:effectLst/>
                          <a:latin typeface="+mn-lt"/>
                        </a:rPr>
                        <a:t>33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b="0" i="0" u="none" strike="noStrike" dirty="0">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b="0" i="0" u="none" strike="noStrike" dirty="0">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b="0" i="0" u="none" strike="noStrike" dirty="0">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0" i="0" u="none" strike="noStrike" dirty="0">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64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b="0" i="0" u="none" strike="noStrike" dirty="0">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84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b="0" i="0" u="none" strike="noStrike" dirty="0">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95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bl>
          </a:graphicData>
        </a:graphic>
      </p:graphicFrame>
      <p:sp>
        <p:nvSpPr>
          <p:cNvPr id="104" name="TextBox 103"/>
          <p:cNvSpPr txBox="1"/>
          <p:nvPr/>
        </p:nvSpPr>
        <p:spPr>
          <a:xfrm>
            <a:off x="404006" y="122801"/>
            <a:ext cx="1839195" cy="338554"/>
          </a:xfrm>
          <a:prstGeom prst="rect">
            <a:avLst/>
          </a:prstGeom>
          <a:noFill/>
        </p:spPr>
        <p:txBody>
          <a:bodyPr wrap="square" rtlCol="0">
            <a:spAutoFit/>
          </a:bodyPr>
          <a:lstStyle/>
          <a:p>
            <a:r>
              <a:rPr lang="en-US" sz="1600" dirty="0" smtClean="0"/>
              <a:t>Supply Schedule</a:t>
            </a:r>
            <a:endParaRPr lang="en-US" sz="1600" dirty="0"/>
          </a:p>
        </p:txBody>
      </p:sp>
      <p:sp>
        <p:nvSpPr>
          <p:cNvPr id="105" name="TextBox 104"/>
          <p:cNvSpPr txBox="1"/>
          <p:nvPr/>
        </p:nvSpPr>
        <p:spPr>
          <a:xfrm>
            <a:off x="558800" y="6445106"/>
            <a:ext cx="1855274" cy="338554"/>
          </a:xfrm>
          <a:prstGeom prst="rect">
            <a:avLst/>
          </a:prstGeom>
          <a:noFill/>
        </p:spPr>
        <p:txBody>
          <a:bodyPr wrap="square" rtlCol="0">
            <a:spAutoFit/>
          </a:bodyPr>
          <a:lstStyle/>
          <a:p>
            <a:r>
              <a:rPr lang="en-US" sz="1600" dirty="0" smtClean="0"/>
              <a:t>Supply Curve</a:t>
            </a:r>
            <a:endParaRPr lang="en-US" sz="1600" dirty="0"/>
          </a:p>
        </p:txBody>
      </p:sp>
      <p:sp>
        <p:nvSpPr>
          <p:cNvPr id="106" name="TextBox 105"/>
          <p:cNvSpPr txBox="1"/>
          <p:nvPr/>
        </p:nvSpPr>
        <p:spPr>
          <a:xfrm>
            <a:off x="8442036" y="2662812"/>
            <a:ext cx="1125624" cy="338554"/>
          </a:xfrm>
          <a:prstGeom prst="rect">
            <a:avLst/>
          </a:prstGeom>
          <a:noFill/>
        </p:spPr>
        <p:txBody>
          <a:bodyPr wrap="square" rtlCol="0">
            <a:spAutoFit/>
          </a:bodyPr>
          <a:lstStyle/>
          <a:p>
            <a:pPr algn="r"/>
            <a:r>
              <a:rPr lang="en-US" sz="1600" dirty="0" smtClean="0"/>
              <a:t>12</a:t>
            </a:r>
            <a:r>
              <a:rPr lang="en-US" sz="1600" baseline="30000" dirty="0" smtClean="0"/>
              <a:t>th</a:t>
            </a:r>
            <a:r>
              <a:rPr lang="en-US" sz="1600" dirty="0" smtClean="0"/>
              <a:t> donut</a:t>
            </a:r>
            <a:endParaRPr lang="en-US" sz="1600" dirty="0"/>
          </a:p>
        </p:txBody>
      </p:sp>
    </p:spTree>
    <p:extLst>
      <p:ext uri="{BB962C8B-B14F-4D97-AF65-F5344CB8AC3E}">
        <p14:creationId xmlns:p14="http://schemas.microsoft.com/office/powerpoint/2010/main" val="280321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Rectangle 208"/>
          <p:cNvSpPr/>
          <p:nvPr/>
        </p:nvSpPr>
        <p:spPr>
          <a:xfrm>
            <a:off x="4946650" y="3756682"/>
            <a:ext cx="228600" cy="241401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4489450" y="3972582"/>
            <a:ext cx="457200" cy="21945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4260850" y="4417082"/>
            <a:ext cx="228600" cy="175564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4032250" y="4632982"/>
            <a:ext cx="228600" cy="153619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3810000" y="4848882"/>
            <a:ext cx="228600" cy="13167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3359150" y="5077482"/>
            <a:ext cx="457200" cy="109728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2209558" y="5293446"/>
            <a:ext cx="1143000" cy="8778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1752358" y="5508933"/>
            <a:ext cx="457200" cy="6583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1295400" y="5731532"/>
            <a:ext cx="457200" cy="43891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3250" y="5953782"/>
            <a:ext cx="685800" cy="21748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p:cNvGraphicFramePr>
            <a:graphicFrameLocks noGrp="1"/>
          </p:cNvGraphicFramePr>
          <p:nvPr>
            <p:extLst/>
          </p:nvPr>
        </p:nvGraphicFramePr>
        <p:xfrm>
          <a:off x="9586208" y="91505"/>
          <a:ext cx="2520887" cy="4598670"/>
        </p:xfrm>
        <a:graphic>
          <a:graphicData uri="http://schemas.openxmlformats.org/drawingml/2006/table">
            <a:tbl>
              <a:tblPr>
                <a:tableStyleId>{5C22544A-7EE6-4342-B048-85BDC9FD1C3A}</a:tableStyleId>
              </a:tblPr>
              <a:tblGrid>
                <a:gridCol w="641287">
                  <a:extLst>
                    <a:ext uri="{9D8B030D-6E8A-4147-A177-3AD203B41FA5}">
                      <a16:colId xmlns:a16="http://schemas.microsoft.com/office/drawing/2014/main" val="229911365"/>
                    </a:ext>
                  </a:extLst>
                </a:gridCol>
                <a:gridCol w="469900">
                  <a:extLst>
                    <a:ext uri="{9D8B030D-6E8A-4147-A177-3AD203B41FA5}">
                      <a16:colId xmlns:a16="http://schemas.microsoft.com/office/drawing/2014/main" val="2070153088"/>
                    </a:ext>
                  </a:extLst>
                </a:gridCol>
                <a:gridCol w="1028700">
                  <a:extLst>
                    <a:ext uri="{9D8B030D-6E8A-4147-A177-3AD203B41FA5}">
                      <a16:colId xmlns:a16="http://schemas.microsoft.com/office/drawing/2014/main" val="4234367055"/>
                    </a:ext>
                  </a:extLst>
                </a:gridCol>
                <a:gridCol w="381000">
                  <a:extLst>
                    <a:ext uri="{9D8B030D-6E8A-4147-A177-3AD203B41FA5}">
                      <a16:colId xmlns:a16="http://schemas.microsoft.com/office/drawing/2014/main" val="710512423"/>
                    </a:ext>
                  </a:extLst>
                </a:gridCol>
              </a:tblGrid>
              <a:tr h="184150">
                <a:tc>
                  <a:txBody>
                    <a:bodyPr/>
                    <a:lstStyle/>
                    <a:p>
                      <a:pPr algn="l" fontAlgn="b"/>
                      <a:r>
                        <a:rPr lang="en-US" sz="1300" b="1" u="none" strike="noStrike" dirty="0" smtClean="0">
                          <a:effectLst/>
                        </a:rPr>
                        <a:t>Seller</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Cost</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2227347"/>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645273"/>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7381057"/>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80488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216388"/>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532762"/>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176750"/>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557620"/>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799639"/>
                  </a:ext>
                </a:extLst>
              </a:tr>
              <a:tr h="184150">
                <a:tc>
                  <a:txBody>
                    <a:bodyPr/>
                    <a:lstStyle/>
                    <a:p>
                      <a:pPr algn="l" fontAlgn="b"/>
                      <a:r>
                        <a:rPr lang="en-US" sz="1400" b="0" i="0" u="none" strike="noStrike" dirty="0">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197131"/>
                  </a:ext>
                </a:extLst>
              </a:tr>
              <a:tr h="184150">
                <a:tc>
                  <a:txBody>
                    <a:bodyPr/>
                    <a:lstStyle/>
                    <a:p>
                      <a:pPr algn="l" fontAlgn="b"/>
                      <a:r>
                        <a:rPr lang="en-US" sz="1400" b="0" i="0" u="none" strike="noStrike">
                          <a:solidFill>
                            <a:srgbClr val="000000"/>
                          </a:solidFill>
                          <a:effectLst/>
                          <a:latin typeface="Calibri" panose="020F0502020204030204" pitchFamily="34" charset="0"/>
                        </a:rPr>
                        <a:t>Ginny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518027"/>
                  </a:ext>
                </a:extLst>
              </a:tr>
              <a:tr h="184150">
                <a:tc>
                  <a:txBody>
                    <a:bodyPr/>
                    <a:lstStyle/>
                    <a:p>
                      <a:pPr algn="l" fontAlgn="b"/>
                      <a:r>
                        <a:rPr lang="en-US" sz="1400" b="0" i="0" u="none" strike="noStrike" dirty="0">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823098"/>
                  </a:ext>
                </a:extLst>
              </a:tr>
              <a:tr h="184150">
                <a:tc>
                  <a:txBody>
                    <a:bodyPr/>
                    <a:lstStyle/>
                    <a:p>
                      <a:pPr algn="l" fontAlgn="b"/>
                      <a:r>
                        <a:rPr lang="en-US" sz="1400" b="1" i="0" u="none" strike="noStrike" dirty="0">
                          <a:solidFill>
                            <a:srgbClr val="FF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FF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77601"/>
                  </a:ext>
                </a:extLst>
              </a:tr>
              <a:tr h="184150">
                <a:tc>
                  <a:txBody>
                    <a:bodyPr/>
                    <a:lstStyle/>
                    <a:p>
                      <a:pPr algn="l" fontAlgn="b"/>
                      <a:r>
                        <a:rPr lang="en-US" sz="1400" b="0" i="0" u="none" strike="noStrike">
                          <a:solidFill>
                            <a:srgbClr val="000000"/>
                          </a:solidFill>
                          <a:effectLst/>
                          <a:latin typeface="Calibri" panose="020F0502020204030204" pitchFamily="34" charset="0"/>
                        </a:rPr>
                        <a:t>Frank</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307300"/>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073632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587388"/>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861596"/>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2065"/>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875554"/>
                  </a:ext>
                </a:extLst>
              </a:tr>
              <a:tr h="184150">
                <a:tc>
                  <a:txBody>
                    <a:bodyPr/>
                    <a:lstStyle/>
                    <a:p>
                      <a:pPr algn="l" fontAlgn="b"/>
                      <a:r>
                        <a:rPr lang="en-US" sz="1400" b="0" i="0" u="none" strike="noStrike">
                          <a:solidFill>
                            <a:srgbClr val="000000"/>
                          </a:solidFill>
                          <a:effectLst/>
                          <a:latin typeface="Calibri" panose="020F0502020204030204" pitchFamily="34" charset="0"/>
                        </a:rPr>
                        <a:t>Irma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494905"/>
                  </a:ext>
                </a:extLst>
              </a:tr>
              <a:tr h="184150">
                <a:tc>
                  <a:txBody>
                    <a:bodyPr/>
                    <a:lstStyle/>
                    <a:p>
                      <a:pPr algn="l" fontAlgn="b"/>
                      <a:r>
                        <a:rPr lang="en-US" sz="1400" b="0" i="0" u="none" strike="noStrike">
                          <a:solidFill>
                            <a:srgbClr val="000000"/>
                          </a:solidFill>
                          <a:effectLst/>
                          <a:latin typeface="Calibri" panose="020F0502020204030204" pitchFamily="34" charset="0"/>
                        </a:rPr>
                        <a:t>Heather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panose="020F0502020204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3771749"/>
                  </a:ext>
                </a:extLst>
              </a:tr>
            </a:tbl>
          </a:graphicData>
        </a:graphic>
      </p:graphicFrame>
      <p:sp>
        <p:nvSpPr>
          <p:cNvPr id="100" name="Freeform 99"/>
          <p:cNvSpPr/>
          <p:nvPr/>
        </p:nvSpPr>
        <p:spPr>
          <a:xfrm>
            <a:off x="603250" y="3740150"/>
            <a:ext cx="4565650" cy="2451100"/>
          </a:xfrm>
          <a:custGeom>
            <a:avLst/>
            <a:gdLst>
              <a:gd name="connsiteX0" fmla="*/ 0 w 4565650"/>
              <a:gd name="connsiteY0" fmla="*/ 2451100 h 2451100"/>
              <a:gd name="connsiteX1" fmla="*/ 698500 w 4565650"/>
              <a:gd name="connsiteY1" fmla="*/ 2209800 h 2451100"/>
              <a:gd name="connsiteX2" fmla="*/ 1149350 w 4565650"/>
              <a:gd name="connsiteY2" fmla="*/ 1993900 h 2451100"/>
              <a:gd name="connsiteX3" fmla="*/ 1612900 w 4565650"/>
              <a:gd name="connsiteY3" fmla="*/ 1771650 h 2451100"/>
              <a:gd name="connsiteX4" fmla="*/ 2749550 w 4565650"/>
              <a:gd name="connsiteY4" fmla="*/ 1543050 h 2451100"/>
              <a:gd name="connsiteX5" fmla="*/ 3213100 w 4565650"/>
              <a:gd name="connsiteY5" fmla="*/ 1320800 h 2451100"/>
              <a:gd name="connsiteX6" fmla="*/ 4565650 w 4565650"/>
              <a:gd name="connsiteY6" fmla="*/ 0 h 245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5650" h="2451100">
                <a:moveTo>
                  <a:pt x="0" y="2451100"/>
                </a:moveTo>
                <a:lnTo>
                  <a:pt x="698500" y="2209800"/>
                </a:lnTo>
                <a:lnTo>
                  <a:pt x="1149350" y="1993900"/>
                </a:lnTo>
                <a:lnTo>
                  <a:pt x="1612900" y="1771650"/>
                </a:lnTo>
                <a:lnTo>
                  <a:pt x="2749550" y="1543050"/>
                </a:lnTo>
                <a:lnTo>
                  <a:pt x="3213100" y="1320800"/>
                </a:lnTo>
                <a:lnTo>
                  <a:pt x="456565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2" name="Group 101"/>
          <p:cNvGrpSpPr/>
          <p:nvPr/>
        </p:nvGrpSpPr>
        <p:grpSpPr>
          <a:xfrm>
            <a:off x="606493" y="3528082"/>
            <a:ext cx="3436937" cy="2655888"/>
            <a:chOff x="1266857" y="815975"/>
            <a:chExt cx="3436937" cy="2655888"/>
          </a:xfrm>
        </p:grpSpPr>
        <p:sp>
          <p:nvSpPr>
            <p:cNvPr id="107"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38"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147"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148"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149"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150"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151"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152"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153"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154"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155"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b="1" dirty="0">
                <a:solidFill>
                  <a:srgbClr val="FF0000"/>
                </a:solidFill>
                <a:latin typeface="Calibri" pitchFamily="34" charset="0"/>
                <a:ea typeface="Calibri" pitchFamily="34" charset="0"/>
                <a:cs typeface="Times New Roman" pitchFamily="18" charset="0"/>
              </a:rPr>
              <a:t>4.00</a:t>
            </a:r>
            <a:endParaRPr lang="en-US" b="1" dirty="0">
              <a:solidFill>
                <a:srgbClr val="FF0000"/>
              </a:solidFill>
              <a:latin typeface="Arial" pitchFamily="34" charset="0"/>
              <a:cs typeface="Arial" pitchFamily="34" charset="0"/>
            </a:endParaRPr>
          </a:p>
        </p:txBody>
      </p:sp>
      <p:sp>
        <p:nvSpPr>
          <p:cNvPr id="156"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157"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158"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159"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160"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161"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162"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163"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164"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165"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166"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smtClean="0">
                <a:solidFill>
                  <a:srgbClr val="FF0000"/>
                </a:solidFill>
                <a:latin typeface="Calibri" pitchFamily="34" charset="0"/>
                <a:ea typeface="Calibri" pitchFamily="34" charset="0"/>
                <a:cs typeface="Times New Roman" pitchFamily="18" charset="0"/>
              </a:rPr>
              <a:t>12</a:t>
            </a:r>
            <a:endParaRPr lang="en-US" b="1" dirty="0">
              <a:solidFill>
                <a:srgbClr val="FF0000"/>
              </a:solidFill>
              <a:latin typeface="Arial" pitchFamily="34" charset="0"/>
              <a:cs typeface="Arial" pitchFamily="34" charset="0"/>
            </a:endParaRPr>
          </a:p>
        </p:txBody>
      </p:sp>
      <p:sp>
        <p:nvSpPr>
          <p:cNvPr id="167" name="Oval 13"/>
          <p:cNvSpPr>
            <a:spLocks noChangeArrowheads="1"/>
          </p:cNvSpPr>
          <p:nvPr/>
        </p:nvSpPr>
        <p:spPr bwMode="auto">
          <a:xfrm>
            <a:off x="4912102"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Oval 8"/>
          <p:cNvSpPr>
            <a:spLocks noChangeArrowheads="1"/>
          </p:cNvSpPr>
          <p:nvPr/>
        </p:nvSpPr>
        <p:spPr bwMode="auto">
          <a:xfrm>
            <a:off x="4225161"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Oval 6"/>
          <p:cNvSpPr>
            <a:spLocks noChangeArrowheads="1"/>
          </p:cNvSpPr>
          <p:nvPr/>
        </p:nvSpPr>
        <p:spPr bwMode="auto">
          <a:xfrm>
            <a:off x="3773923"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Oval 4"/>
          <p:cNvSpPr>
            <a:spLocks noChangeArrowheads="1"/>
          </p:cNvSpPr>
          <p:nvPr/>
        </p:nvSpPr>
        <p:spPr bwMode="auto">
          <a:xfrm>
            <a:off x="3323181" y="5257831"/>
            <a:ext cx="73152" cy="7315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AutoShape 41"/>
          <p:cNvSpPr>
            <a:spLocks noChangeShapeType="1"/>
          </p:cNvSpPr>
          <p:nvPr/>
        </p:nvSpPr>
        <p:spPr bwMode="auto">
          <a:xfrm flipV="1">
            <a:off x="49483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90"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91"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92"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93" name="Oval 12"/>
          <p:cNvSpPr>
            <a:spLocks noChangeArrowheads="1"/>
          </p:cNvSpPr>
          <p:nvPr/>
        </p:nvSpPr>
        <p:spPr bwMode="auto">
          <a:xfrm>
            <a:off x="5142920" y="371414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Oval 9"/>
          <p:cNvSpPr>
            <a:spLocks noChangeArrowheads="1"/>
          </p:cNvSpPr>
          <p:nvPr/>
        </p:nvSpPr>
        <p:spPr bwMode="auto">
          <a:xfrm>
            <a:off x="4461324"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Oval 7"/>
          <p:cNvSpPr>
            <a:spLocks noChangeArrowheads="1"/>
          </p:cNvSpPr>
          <p:nvPr/>
        </p:nvSpPr>
        <p:spPr bwMode="auto">
          <a:xfrm>
            <a:off x="39987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Oval 8"/>
          <p:cNvSpPr>
            <a:spLocks noChangeArrowheads="1"/>
          </p:cNvSpPr>
          <p:nvPr/>
        </p:nvSpPr>
        <p:spPr bwMode="auto">
          <a:xfrm>
            <a:off x="1725919"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Oval 9"/>
          <p:cNvSpPr>
            <a:spLocks noChangeArrowheads="1"/>
          </p:cNvSpPr>
          <p:nvPr/>
        </p:nvSpPr>
        <p:spPr bwMode="auto">
          <a:xfrm>
            <a:off x="2169313"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Oval 8"/>
          <p:cNvSpPr>
            <a:spLocks noChangeArrowheads="1"/>
          </p:cNvSpPr>
          <p:nvPr/>
        </p:nvSpPr>
        <p:spPr bwMode="auto">
          <a:xfrm>
            <a:off x="577948"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Oval 9"/>
          <p:cNvSpPr>
            <a:spLocks noChangeArrowheads="1"/>
          </p:cNvSpPr>
          <p:nvPr/>
        </p:nvSpPr>
        <p:spPr bwMode="auto">
          <a:xfrm>
            <a:off x="1260974"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TextBox 102"/>
          <p:cNvSpPr txBox="1"/>
          <p:nvPr/>
        </p:nvSpPr>
        <p:spPr>
          <a:xfrm>
            <a:off x="6818874" y="4887458"/>
            <a:ext cx="5138991" cy="1477328"/>
          </a:xfrm>
          <a:prstGeom prst="rect">
            <a:avLst/>
          </a:prstGeom>
          <a:noFill/>
        </p:spPr>
        <p:txBody>
          <a:bodyPr wrap="square" rtlCol="0">
            <a:spAutoFit/>
          </a:bodyPr>
          <a:lstStyle/>
          <a:p>
            <a:r>
              <a:rPr lang="en-US" b="1" dirty="0">
                <a:solidFill>
                  <a:srgbClr val="C00000"/>
                </a:solidFill>
              </a:rPr>
              <a:t>When the quantity supplied is </a:t>
            </a:r>
            <a:r>
              <a:rPr lang="en-US" b="1" dirty="0" smtClean="0">
                <a:solidFill>
                  <a:srgbClr val="C00000"/>
                </a:solidFill>
              </a:rPr>
              <a:t>12, </a:t>
            </a:r>
            <a:r>
              <a:rPr lang="en-US" b="1" dirty="0">
                <a:solidFill>
                  <a:srgbClr val="C00000"/>
                </a:solidFill>
              </a:rPr>
              <a:t>the total cost to the sellers – Ginny </a:t>
            </a:r>
            <a:r>
              <a:rPr lang="en-US" b="1" dirty="0" smtClean="0">
                <a:solidFill>
                  <a:srgbClr val="C00000"/>
                </a:solidFill>
              </a:rPr>
              <a:t>(5), </a:t>
            </a:r>
            <a:r>
              <a:rPr lang="en-US" b="1" dirty="0">
                <a:solidFill>
                  <a:srgbClr val="C00000"/>
                </a:solidFill>
              </a:rPr>
              <a:t>Irma </a:t>
            </a:r>
            <a:r>
              <a:rPr lang="en-US" b="1" dirty="0" smtClean="0">
                <a:solidFill>
                  <a:srgbClr val="C00000"/>
                </a:solidFill>
              </a:rPr>
              <a:t>(2), </a:t>
            </a:r>
            <a:r>
              <a:rPr lang="en-US" b="1" dirty="0">
                <a:solidFill>
                  <a:srgbClr val="C00000"/>
                </a:solidFill>
              </a:rPr>
              <a:t>Frank </a:t>
            </a:r>
            <a:r>
              <a:rPr lang="en-US" b="1" dirty="0" smtClean="0">
                <a:solidFill>
                  <a:srgbClr val="C00000"/>
                </a:solidFill>
              </a:rPr>
              <a:t>(4), Heather (1) </a:t>
            </a:r>
            <a:r>
              <a:rPr lang="en-US" b="1" dirty="0">
                <a:solidFill>
                  <a:srgbClr val="C00000"/>
                </a:solidFill>
              </a:rPr>
              <a:t>– of these </a:t>
            </a:r>
            <a:r>
              <a:rPr lang="en-US" b="1" dirty="0" smtClean="0">
                <a:solidFill>
                  <a:srgbClr val="C00000"/>
                </a:solidFill>
              </a:rPr>
              <a:t>12 </a:t>
            </a:r>
            <a:r>
              <a:rPr lang="en-US" b="1" dirty="0">
                <a:solidFill>
                  <a:srgbClr val="C00000"/>
                </a:solidFill>
              </a:rPr>
              <a:t>units is </a:t>
            </a:r>
            <a:r>
              <a:rPr lang="en-US" b="1" dirty="0" smtClean="0">
                <a:solidFill>
                  <a:srgbClr val="C00000"/>
                </a:solidFill>
              </a:rPr>
              <a:t>$33</a:t>
            </a:r>
            <a:r>
              <a:rPr lang="en-US" b="1" dirty="0">
                <a:solidFill>
                  <a:srgbClr val="C00000"/>
                </a:solidFill>
              </a:rPr>
              <a:t>. </a:t>
            </a:r>
            <a:endParaRPr lang="en-US" b="1" dirty="0" smtClean="0">
              <a:solidFill>
                <a:srgbClr val="C00000"/>
              </a:solidFill>
            </a:endParaRPr>
          </a:p>
          <a:p>
            <a:r>
              <a:rPr lang="en-US" b="1" i="1" dirty="0" smtClean="0">
                <a:solidFill>
                  <a:srgbClr val="C00000"/>
                </a:solidFill>
              </a:rPr>
              <a:t>Question</a:t>
            </a:r>
            <a:r>
              <a:rPr lang="en-US" b="1" dirty="0" smtClean="0">
                <a:solidFill>
                  <a:srgbClr val="C00000"/>
                </a:solidFill>
              </a:rPr>
              <a:t>: If </a:t>
            </a:r>
            <a:r>
              <a:rPr lang="en-US" b="1" dirty="0">
                <a:solidFill>
                  <a:srgbClr val="C00000"/>
                </a:solidFill>
              </a:rPr>
              <a:t>you had to get </a:t>
            </a:r>
            <a:r>
              <a:rPr lang="en-US" b="1" dirty="0" smtClean="0">
                <a:solidFill>
                  <a:srgbClr val="C00000"/>
                </a:solidFill>
              </a:rPr>
              <a:t>12 </a:t>
            </a:r>
            <a:r>
              <a:rPr lang="en-US" b="1" dirty="0">
                <a:solidFill>
                  <a:srgbClr val="C00000"/>
                </a:solidFill>
              </a:rPr>
              <a:t>donuts produced, could you get the production done at </a:t>
            </a:r>
            <a:r>
              <a:rPr lang="en-US" b="1" i="1" dirty="0">
                <a:solidFill>
                  <a:srgbClr val="C00000"/>
                </a:solidFill>
              </a:rPr>
              <a:t>lower</a:t>
            </a:r>
            <a:r>
              <a:rPr lang="en-US" b="1" dirty="0">
                <a:solidFill>
                  <a:srgbClr val="C00000"/>
                </a:solidFill>
              </a:rPr>
              <a:t> cost? </a:t>
            </a:r>
          </a:p>
        </p:txBody>
      </p:sp>
      <p:graphicFrame>
        <p:nvGraphicFramePr>
          <p:cNvPr id="99" name="Table 98"/>
          <p:cNvGraphicFramePr>
            <a:graphicFrameLocks noGrp="1"/>
          </p:cNvGraphicFramePr>
          <p:nvPr>
            <p:extLst>
              <p:ext uri="{D42A27DB-BD31-4B8C-83A1-F6EECF244321}">
                <p14:modId xmlns:p14="http://schemas.microsoft.com/office/powerpoint/2010/main" val="1353864330"/>
              </p:ext>
            </p:extLst>
          </p:nvPr>
        </p:nvGraphicFramePr>
        <p:xfrm>
          <a:off x="404006" y="550192"/>
          <a:ext cx="2934653" cy="224917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099439">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latin typeface="+mn-lt"/>
                        </a:rPr>
                        <a:t>Quantity </a:t>
                      </a:r>
                      <a:r>
                        <a:rPr lang="en-US" sz="1300" b="1" u="none" strike="noStrike" dirty="0" smtClean="0">
                          <a:effectLst/>
                          <a:latin typeface="+mn-lt"/>
                        </a:rPr>
                        <a:t>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Cost: All Sellers</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b="0"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b="0" i="0" u="none" strike="noStrike" dirty="0">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b="0"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b="1" i="0" u="none" strike="noStrike" dirty="0">
                          <a:solidFill>
                            <a:srgbClr val="FF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FF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FF0000"/>
                          </a:solidFill>
                          <a:effectLst/>
                          <a:latin typeface="+mn-lt"/>
                        </a:rPr>
                        <a:t>33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b="0" i="0" u="none" strike="noStrike" dirty="0">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b="0" i="0" u="none" strike="noStrike" dirty="0">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b="0" i="0" u="none" strike="noStrike" dirty="0">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0" i="0" u="none" strike="noStrike" dirty="0">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64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b="0" i="0" u="none" strike="noStrike" dirty="0">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84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b="0" i="0" u="none" strike="noStrike" dirty="0">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95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bl>
          </a:graphicData>
        </a:graphic>
      </p:graphicFrame>
      <p:sp>
        <p:nvSpPr>
          <p:cNvPr id="104" name="TextBox 103"/>
          <p:cNvSpPr txBox="1"/>
          <p:nvPr/>
        </p:nvSpPr>
        <p:spPr>
          <a:xfrm>
            <a:off x="404006" y="122801"/>
            <a:ext cx="1839195" cy="338554"/>
          </a:xfrm>
          <a:prstGeom prst="rect">
            <a:avLst/>
          </a:prstGeom>
          <a:noFill/>
        </p:spPr>
        <p:txBody>
          <a:bodyPr wrap="square" rtlCol="0">
            <a:spAutoFit/>
          </a:bodyPr>
          <a:lstStyle/>
          <a:p>
            <a:r>
              <a:rPr lang="en-US" sz="1600" dirty="0" smtClean="0"/>
              <a:t>Supply Schedule</a:t>
            </a:r>
            <a:endParaRPr lang="en-US" sz="1600" dirty="0"/>
          </a:p>
        </p:txBody>
      </p:sp>
      <p:sp>
        <p:nvSpPr>
          <p:cNvPr id="105" name="TextBox 104"/>
          <p:cNvSpPr txBox="1"/>
          <p:nvPr/>
        </p:nvSpPr>
        <p:spPr>
          <a:xfrm>
            <a:off x="558800" y="6445106"/>
            <a:ext cx="1855274" cy="338554"/>
          </a:xfrm>
          <a:prstGeom prst="rect">
            <a:avLst/>
          </a:prstGeom>
          <a:noFill/>
        </p:spPr>
        <p:txBody>
          <a:bodyPr wrap="square" rtlCol="0">
            <a:spAutoFit/>
          </a:bodyPr>
          <a:lstStyle/>
          <a:p>
            <a:r>
              <a:rPr lang="en-US" sz="1600" dirty="0" smtClean="0"/>
              <a:t>Supply Curve</a:t>
            </a:r>
            <a:endParaRPr lang="en-US" sz="1600" dirty="0"/>
          </a:p>
        </p:txBody>
      </p:sp>
      <p:sp>
        <p:nvSpPr>
          <p:cNvPr id="106" name="TextBox 105"/>
          <p:cNvSpPr txBox="1"/>
          <p:nvPr/>
        </p:nvSpPr>
        <p:spPr>
          <a:xfrm>
            <a:off x="8442036" y="2662812"/>
            <a:ext cx="1125624" cy="338554"/>
          </a:xfrm>
          <a:prstGeom prst="rect">
            <a:avLst/>
          </a:prstGeom>
          <a:noFill/>
        </p:spPr>
        <p:txBody>
          <a:bodyPr wrap="square" rtlCol="0">
            <a:spAutoFit/>
          </a:bodyPr>
          <a:lstStyle/>
          <a:p>
            <a:pPr algn="r"/>
            <a:r>
              <a:rPr lang="en-US" sz="1600" dirty="0" smtClean="0"/>
              <a:t>12</a:t>
            </a:r>
            <a:r>
              <a:rPr lang="en-US" sz="1600" baseline="30000" dirty="0" smtClean="0"/>
              <a:t>th</a:t>
            </a:r>
            <a:r>
              <a:rPr lang="en-US" sz="1600" dirty="0" smtClean="0"/>
              <a:t> donut</a:t>
            </a:r>
            <a:endParaRPr lang="en-US" sz="1600" dirty="0"/>
          </a:p>
        </p:txBody>
      </p:sp>
    </p:spTree>
    <p:extLst>
      <p:ext uri="{BB962C8B-B14F-4D97-AF65-F5344CB8AC3E}">
        <p14:creationId xmlns:p14="http://schemas.microsoft.com/office/powerpoint/2010/main" val="368796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8"/>
          <p:cNvSpPr/>
          <p:nvPr/>
        </p:nvSpPr>
        <p:spPr bwMode="auto">
          <a:xfrm>
            <a:off x="1231324" y="4151709"/>
            <a:ext cx="1898650" cy="2000250"/>
          </a:xfrm>
          <a:custGeom>
            <a:avLst/>
            <a:gdLst>
              <a:gd name="connsiteX0" fmla="*/ 0 w 1898650"/>
              <a:gd name="connsiteY0" fmla="*/ 2000250 h 2000250"/>
              <a:gd name="connsiteX1" fmla="*/ 1898650 w 1898650"/>
              <a:gd name="connsiteY1" fmla="*/ 2000250 h 2000250"/>
              <a:gd name="connsiteX2" fmla="*/ 1898650 w 1898650"/>
              <a:gd name="connsiteY2" fmla="*/ 0 h 2000250"/>
              <a:gd name="connsiteX3" fmla="*/ 6350 w 1898650"/>
              <a:gd name="connsiteY3" fmla="*/ 1606550 h 2000250"/>
              <a:gd name="connsiteX4" fmla="*/ 0 w 1898650"/>
              <a:gd name="connsiteY4" fmla="*/ 2000250 h 2000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8650" h="2000250">
                <a:moveTo>
                  <a:pt x="0" y="2000250"/>
                </a:moveTo>
                <a:lnTo>
                  <a:pt x="1898650" y="2000250"/>
                </a:lnTo>
                <a:lnTo>
                  <a:pt x="1898650" y="0"/>
                </a:lnTo>
                <a:lnTo>
                  <a:pt x="6350" y="1606550"/>
                </a:lnTo>
                <a:lnTo>
                  <a:pt x="0" y="2000250"/>
                </a:lnTo>
                <a:close/>
              </a:path>
            </a:pathLst>
          </a:custGeom>
          <a:solidFill>
            <a:schemeClr val="accent6">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ndParaRPr>
          </a:p>
        </p:txBody>
      </p:sp>
      <p:sp>
        <p:nvSpPr>
          <p:cNvPr id="16" name="Title 15"/>
          <p:cNvSpPr>
            <a:spLocks noGrp="1"/>
          </p:cNvSpPr>
          <p:nvPr>
            <p:ph type="title"/>
          </p:nvPr>
        </p:nvSpPr>
        <p:spPr/>
        <p:txBody>
          <a:bodyPr/>
          <a:lstStyle/>
          <a:p>
            <a:r>
              <a:rPr lang="en-US" dirty="0" smtClean="0">
                <a:latin typeface="+mn-lt"/>
              </a:rPr>
              <a:t>Supply Curve and Production Cost</a:t>
            </a:r>
            <a:endParaRPr lang="en-US" dirty="0">
              <a:latin typeface="+mn-lt"/>
            </a:endParaRPr>
          </a:p>
        </p:txBody>
      </p:sp>
      <p:sp>
        <p:nvSpPr>
          <p:cNvPr id="3" name="Slide Number Placeholder 2"/>
          <p:cNvSpPr>
            <a:spLocks noGrp="1"/>
          </p:cNvSpPr>
          <p:nvPr>
            <p:ph type="sldNum" sz="quarter" idx="12"/>
          </p:nvPr>
        </p:nvSpPr>
        <p:spPr/>
        <p:txBody>
          <a:bodyPr/>
          <a:lstStyle/>
          <a:p>
            <a:fld id="{8B4E2170-6C38-4847-B754-17F7050CDF07}" type="slidenum">
              <a:rPr lang="en-US" smtClean="0"/>
              <a:t>42</a:t>
            </a:fld>
            <a:endParaRPr lang="en-US"/>
          </a:p>
        </p:txBody>
      </p:sp>
      <p:sp>
        <p:nvSpPr>
          <p:cNvPr id="18" name="TextBox 17"/>
          <p:cNvSpPr txBox="1"/>
          <p:nvPr/>
        </p:nvSpPr>
        <p:spPr>
          <a:xfrm>
            <a:off x="6330033" y="1423705"/>
            <a:ext cx="5138991" cy="5355312"/>
          </a:xfrm>
          <a:prstGeom prst="rect">
            <a:avLst/>
          </a:prstGeom>
          <a:noFill/>
        </p:spPr>
        <p:txBody>
          <a:bodyPr wrap="square" rtlCol="0">
            <a:spAutoFit/>
          </a:bodyPr>
          <a:lstStyle/>
          <a:p>
            <a:r>
              <a:rPr lang="en-US" b="1" dirty="0" smtClean="0">
                <a:solidFill>
                  <a:srgbClr val="C00000"/>
                </a:solidFill>
              </a:rPr>
              <a:t>For any supply curve:</a:t>
            </a:r>
          </a:p>
          <a:p>
            <a:endParaRPr lang="en-US" b="1" dirty="0" smtClean="0">
              <a:solidFill>
                <a:srgbClr val="C00000"/>
              </a:solidFill>
            </a:endParaRPr>
          </a:p>
          <a:p>
            <a:r>
              <a:rPr lang="en-US" b="1" dirty="0" smtClean="0">
                <a:solidFill>
                  <a:srgbClr val="C00000"/>
                </a:solidFill>
              </a:rPr>
              <a:t>Its </a:t>
            </a:r>
            <a:r>
              <a:rPr lang="en-US" b="1" i="1" dirty="0" smtClean="0">
                <a:solidFill>
                  <a:srgbClr val="C00000"/>
                </a:solidFill>
              </a:rPr>
              <a:t>height of the supply curve</a:t>
            </a:r>
            <a:r>
              <a:rPr lang="en-US" b="1" dirty="0" smtClean="0">
                <a:solidFill>
                  <a:srgbClr val="C00000"/>
                </a:solidFill>
              </a:rPr>
              <a:t> at any particular quantity represents: </a:t>
            </a:r>
          </a:p>
          <a:p>
            <a:pPr marL="342900" indent="-342900">
              <a:buFont typeface="+mj-lt"/>
              <a:buAutoNum type="alphaLcPeriod"/>
            </a:pPr>
            <a:r>
              <a:rPr lang="en-US" b="1" dirty="0" smtClean="0">
                <a:solidFill>
                  <a:srgbClr val="C00000"/>
                </a:solidFill>
              </a:rPr>
              <a:t>the </a:t>
            </a:r>
            <a:r>
              <a:rPr lang="en-US" b="1" i="1" dirty="0" smtClean="0">
                <a:solidFill>
                  <a:srgbClr val="C00000"/>
                </a:solidFill>
              </a:rPr>
              <a:t>price</a:t>
            </a:r>
            <a:r>
              <a:rPr lang="en-US" b="1" dirty="0" smtClean="0">
                <a:solidFill>
                  <a:srgbClr val="C00000"/>
                </a:solidFill>
              </a:rPr>
              <a:t> at which that quantity would be sold, and </a:t>
            </a:r>
          </a:p>
          <a:p>
            <a:pPr marL="342900" indent="-342900">
              <a:buFont typeface="+mj-lt"/>
              <a:buAutoNum type="alphaLcPeriod"/>
            </a:pPr>
            <a:r>
              <a:rPr lang="en-US" b="1" dirty="0" smtClean="0">
                <a:solidFill>
                  <a:srgbClr val="C00000"/>
                </a:solidFill>
              </a:rPr>
              <a:t>the </a:t>
            </a:r>
            <a:r>
              <a:rPr lang="en-US" b="1" i="1" dirty="0" smtClean="0">
                <a:solidFill>
                  <a:srgbClr val="C00000"/>
                </a:solidFill>
              </a:rPr>
              <a:t>cost</a:t>
            </a:r>
            <a:r>
              <a:rPr lang="en-US" b="1" dirty="0" smtClean="0">
                <a:solidFill>
                  <a:srgbClr val="C00000"/>
                </a:solidFill>
              </a:rPr>
              <a:t> to the seller of that unit of the commodity.</a:t>
            </a:r>
          </a:p>
          <a:p>
            <a:endParaRPr lang="en-US" b="1" dirty="0">
              <a:solidFill>
                <a:srgbClr val="C00000"/>
              </a:solidFill>
            </a:endParaRPr>
          </a:p>
          <a:p>
            <a:r>
              <a:rPr lang="en-US" b="1" dirty="0" smtClean="0">
                <a:solidFill>
                  <a:srgbClr val="C00000"/>
                </a:solidFill>
              </a:rPr>
              <a:t>The </a:t>
            </a:r>
            <a:r>
              <a:rPr lang="en-US" b="1" i="1" dirty="0" smtClean="0">
                <a:solidFill>
                  <a:srgbClr val="C00000"/>
                </a:solidFill>
              </a:rPr>
              <a:t>area under the supply curve </a:t>
            </a:r>
            <a:r>
              <a:rPr lang="en-US" b="1" dirty="0" smtClean="0">
                <a:solidFill>
                  <a:srgbClr val="C00000"/>
                </a:solidFill>
              </a:rPr>
              <a:t>– </a:t>
            </a:r>
            <a:r>
              <a:rPr lang="en-US" b="1" dirty="0">
                <a:solidFill>
                  <a:srgbClr val="C00000"/>
                </a:solidFill>
              </a:rPr>
              <a:t>up to any given quantity – measures the </a:t>
            </a:r>
            <a:r>
              <a:rPr lang="en-US" b="1" i="1" dirty="0">
                <a:solidFill>
                  <a:srgbClr val="C00000"/>
                </a:solidFill>
              </a:rPr>
              <a:t>total </a:t>
            </a:r>
            <a:r>
              <a:rPr lang="en-US" b="1" i="1" dirty="0" smtClean="0">
                <a:solidFill>
                  <a:srgbClr val="C00000"/>
                </a:solidFill>
              </a:rPr>
              <a:t>cost </a:t>
            </a:r>
            <a:r>
              <a:rPr lang="en-US" b="1" dirty="0" smtClean="0">
                <a:solidFill>
                  <a:srgbClr val="C00000"/>
                </a:solidFill>
              </a:rPr>
              <a:t>for the sellers </a:t>
            </a:r>
            <a:r>
              <a:rPr lang="en-US" b="1" dirty="0">
                <a:solidFill>
                  <a:srgbClr val="C00000"/>
                </a:solidFill>
              </a:rPr>
              <a:t>of that quantity. </a:t>
            </a:r>
            <a:endParaRPr lang="en-US" b="1" dirty="0" smtClean="0">
              <a:solidFill>
                <a:srgbClr val="C00000"/>
              </a:solidFill>
            </a:endParaRPr>
          </a:p>
          <a:p>
            <a:endParaRPr lang="en-US" b="1" dirty="0">
              <a:solidFill>
                <a:srgbClr val="C00000"/>
              </a:solidFill>
            </a:endParaRPr>
          </a:p>
          <a:p>
            <a:r>
              <a:rPr lang="en-US" b="1" dirty="0" smtClean="0">
                <a:solidFill>
                  <a:srgbClr val="C00000"/>
                </a:solidFill>
              </a:rPr>
              <a:t>It is also the </a:t>
            </a:r>
            <a:r>
              <a:rPr lang="en-US" b="1" i="1" dirty="0" smtClean="0">
                <a:solidFill>
                  <a:srgbClr val="C00000"/>
                </a:solidFill>
              </a:rPr>
              <a:t>minimum</a:t>
            </a:r>
            <a:r>
              <a:rPr lang="en-US" b="1" dirty="0" smtClean="0">
                <a:solidFill>
                  <a:srgbClr val="C00000"/>
                </a:solidFill>
              </a:rPr>
              <a:t> cost of producing that quantity.</a:t>
            </a:r>
          </a:p>
          <a:p>
            <a:endParaRPr lang="en-US" b="1" dirty="0">
              <a:solidFill>
                <a:srgbClr val="C00000"/>
              </a:solidFill>
            </a:endParaRPr>
          </a:p>
          <a:p>
            <a:r>
              <a:rPr lang="en-US" b="1" dirty="0" smtClean="0">
                <a:solidFill>
                  <a:srgbClr val="C00000"/>
                </a:solidFill>
              </a:rPr>
              <a:t>Long story short, the market system does a good job in allocating the production of goods among the available producers.</a:t>
            </a:r>
            <a:endParaRPr lang="en-US" b="1" dirty="0">
              <a:solidFill>
                <a:srgbClr val="C00000"/>
              </a:solidFill>
            </a:endParaRPr>
          </a:p>
        </p:txBody>
      </p:sp>
      <p:sp>
        <p:nvSpPr>
          <p:cNvPr id="20" name="Freeform 21"/>
          <p:cNvSpPr>
            <a:spLocks/>
          </p:cNvSpPr>
          <p:nvPr/>
        </p:nvSpPr>
        <p:spPr bwMode="auto">
          <a:xfrm>
            <a:off x="1224974" y="1609726"/>
            <a:ext cx="4843463" cy="4532313"/>
          </a:xfrm>
          <a:custGeom>
            <a:avLst/>
            <a:gdLst>
              <a:gd name="T0" fmla="*/ 0 w 3051"/>
              <a:gd name="T1" fmla="*/ 0 h 2855"/>
              <a:gd name="T2" fmla="*/ 0 w 3051"/>
              <a:gd name="T3" fmla="*/ 2147483647 h 2855"/>
              <a:gd name="T4" fmla="*/ 2147483647 w 3051"/>
              <a:gd name="T5" fmla="*/ 2147483647 h 2855"/>
              <a:gd name="T6" fmla="*/ 0 60000 65536"/>
              <a:gd name="T7" fmla="*/ 0 60000 65536"/>
              <a:gd name="T8" fmla="*/ 0 60000 65536"/>
              <a:gd name="T9" fmla="*/ 0 w 3051"/>
              <a:gd name="T10" fmla="*/ 0 h 2855"/>
              <a:gd name="T11" fmla="*/ 3051 w 3051"/>
              <a:gd name="T12" fmla="*/ 2855 h 2855"/>
            </a:gdLst>
            <a:ahLst/>
            <a:cxnLst>
              <a:cxn ang="T6">
                <a:pos x="T0" y="T1"/>
              </a:cxn>
              <a:cxn ang="T7">
                <a:pos x="T2" y="T3"/>
              </a:cxn>
              <a:cxn ang="T8">
                <a:pos x="T4" y="T5"/>
              </a:cxn>
            </a:cxnLst>
            <a:rect l="T9" t="T10" r="T11" b="T12"/>
            <a:pathLst>
              <a:path w="3051" h="2855">
                <a:moveTo>
                  <a:pt x="0" y="0"/>
                </a:moveTo>
                <a:lnTo>
                  <a:pt x="0" y="2855"/>
                </a:lnTo>
                <a:lnTo>
                  <a:pt x="3051" y="2855"/>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Rectangle 22"/>
          <p:cNvSpPr>
            <a:spLocks noChangeArrowheads="1"/>
          </p:cNvSpPr>
          <p:nvPr/>
        </p:nvSpPr>
        <p:spPr bwMode="auto">
          <a:xfrm>
            <a:off x="5215948" y="6213475"/>
            <a:ext cx="79464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Quantity</a:t>
            </a:r>
            <a:endParaRPr lang="en-US" altLang="en-US" sz="2400">
              <a:latin typeface="+mn-lt"/>
            </a:endParaRPr>
          </a:p>
        </p:txBody>
      </p:sp>
      <p:sp>
        <p:nvSpPr>
          <p:cNvPr id="22" name="Rectangle 27"/>
          <p:cNvSpPr>
            <a:spLocks noChangeArrowheads="1"/>
          </p:cNvSpPr>
          <p:nvPr/>
        </p:nvSpPr>
        <p:spPr bwMode="auto">
          <a:xfrm>
            <a:off x="621724" y="1573213"/>
            <a:ext cx="44563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Price</a:t>
            </a:r>
            <a:endParaRPr lang="en-US" altLang="en-US" sz="2400">
              <a:latin typeface="+mn-lt"/>
            </a:endParaRPr>
          </a:p>
        </p:txBody>
      </p:sp>
      <p:sp>
        <p:nvSpPr>
          <p:cNvPr id="23" name="Rectangle 28"/>
          <p:cNvSpPr>
            <a:spLocks noChangeArrowheads="1"/>
          </p:cNvSpPr>
          <p:nvPr/>
        </p:nvSpPr>
        <p:spPr bwMode="auto">
          <a:xfrm>
            <a:off x="1026536" y="6213475"/>
            <a:ext cx="1106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0</a:t>
            </a:r>
            <a:endParaRPr lang="en-US" altLang="en-US" sz="2400">
              <a:latin typeface="+mn-lt"/>
            </a:endParaRPr>
          </a:p>
        </p:txBody>
      </p:sp>
      <p:grpSp>
        <p:nvGrpSpPr>
          <p:cNvPr id="24" name="Group 29"/>
          <p:cNvGrpSpPr>
            <a:grpSpLocks/>
          </p:cNvGrpSpPr>
          <p:nvPr/>
        </p:nvGrpSpPr>
        <p:grpSpPr bwMode="auto">
          <a:xfrm>
            <a:off x="1224974" y="1909763"/>
            <a:ext cx="4492626" cy="3827462"/>
            <a:chOff x="1208" y="1203"/>
            <a:chExt cx="2830" cy="2411"/>
          </a:xfrm>
        </p:grpSpPr>
        <p:sp>
          <p:nvSpPr>
            <p:cNvPr id="25" name="Line 30"/>
            <p:cNvSpPr>
              <a:spLocks noChangeShapeType="1"/>
            </p:cNvSpPr>
            <p:nvPr/>
          </p:nvSpPr>
          <p:spPr bwMode="auto">
            <a:xfrm flipV="1">
              <a:off x="1208" y="1396"/>
              <a:ext cx="2630" cy="2218"/>
            </a:xfrm>
            <a:prstGeom prst="line">
              <a:avLst/>
            </a:prstGeom>
            <a:noFill/>
            <a:ln w="60325">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Rectangle 31"/>
            <p:cNvSpPr>
              <a:spLocks noChangeArrowheads="1"/>
            </p:cNvSpPr>
            <p:nvPr/>
          </p:nvSpPr>
          <p:spPr bwMode="auto">
            <a:xfrm>
              <a:off x="3654" y="1203"/>
              <a:ext cx="38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dirty="0">
                  <a:solidFill>
                    <a:srgbClr val="000000"/>
                  </a:solidFill>
                  <a:latin typeface="+mn-lt"/>
                </a:rPr>
                <a:t>Supply</a:t>
              </a:r>
              <a:endParaRPr lang="en-US" altLang="en-US" sz="2400" b="1" dirty="0">
                <a:latin typeface="+mn-lt"/>
              </a:endParaRPr>
            </a:p>
          </p:txBody>
        </p:sp>
      </p:grpSp>
      <p:grpSp>
        <p:nvGrpSpPr>
          <p:cNvPr id="27" name="Group 32"/>
          <p:cNvGrpSpPr>
            <a:grpSpLocks/>
          </p:cNvGrpSpPr>
          <p:nvPr/>
        </p:nvGrpSpPr>
        <p:grpSpPr bwMode="auto">
          <a:xfrm>
            <a:off x="1164649" y="3889377"/>
            <a:ext cx="2168525" cy="2081213"/>
            <a:chOff x="1170" y="2450"/>
            <a:chExt cx="1366" cy="1311"/>
          </a:xfrm>
        </p:grpSpPr>
        <p:grpSp>
          <p:nvGrpSpPr>
            <p:cNvPr id="28" name="Group 33"/>
            <p:cNvGrpSpPr>
              <a:grpSpLocks/>
            </p:cNvGrpSpPr>
            <p:nvPr/>
          </p:nvGrpSpPr>
          <p:grpSpPr bwMode="auto">
            <a:xfrm>
              <a:off x="1170" y="2450"/>
              <a:ext cx="196" cy="196"/>
              <a:chOff x="1170" y="2450"/>
              <a:chExt cx="196" cy="196"/>
            </a:xfrm>
          </p:grpSpPr>
          <p:sp>
            <p:nvSpPr>
              <p:cNvPr id="35" name="Oval 34"/>
              <p:cNvSpPr>
                <a:spLocks noChangeArrowheads="1"/>
              </p:cNvSpPr>
              <p:nvPr/>
            </p:nvSpPr>
            <p:spPr bwMode="auto">
              <a:xfrm>
                <a:off x="1170" y="2569"/>
                <a:ext cx="77"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36" name="Rectangle 35"/>
              <p:cNvSpPr>
                <a:spLocks noChangeArrowheads="1"/>
              </p:cNvSpPr>
              <p:nvPr/>
            </p:nvSpPr>
            <p:spPr bwMode="auto">
              <a:xfrm>
                <a:off x="1291" y="2450"/>
                <a:ext cx="7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B</a:t>
                </a:r>
                <a:endParaRPr lang="en-US" altLang="en-US" sz="2400">
                  <a:latin typeface="+mn-lt"/>
                </a:endParaRPr>
              </a:p>
            </p:txBody>
          </p:sp>
        </p:grpSp>
        <p:grpSp>
          <p:nvGrpSpPr>
            <p:cNvPr id="29" name="Group 36"/>
            <p:cNvGrpSpPr>
              <a:grpSpLocks/>
            </p:cNvGrpSpPr>
            <p:nvPr/>
          </p:nvGrpSpPr>
          <p:grpSpPr bwMode="auto">
            <a:xfrm>
              <a:off x="1170" y="3576"/>
              <a:ext cx="201" cy="185"/>
              <a:chOff x="1170" y="3576"/>
              <a:chExt cx="201" cy="185"/>
            </a:xfrm>
          </p:grpSpPr>
          <p:sp>
            <p:nvSpPr>
              <p:cNvPr id="33" name="Oval 37"/>
              <p:cNvSpPr>
                <a:spLocks noChangeArrowheads="1"/>
              </p:cNvSpPr>
              <p:nvPr/>
            </p:nvSpPr>
            <p:spPr bwMode="auto">
              <a:xfrm>
                <a:off x="1170" y="3576"/>
                <a:ext cx="77"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34" name="Rectangle 38"/>
              <p:cNvSpPr>
                <a:spLocks noChangeArrowheads="1"/>
              </p:cNvSpPr>
              <p:nvPr/>
            </p:nvSpPr>
            <p:spPr bwMode="auto">
              <a:xfrm>
                <a:off x="1291" y="3596"/>
                <a:ext cx="8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A</a:t>
                </a:r>
                <a:endParaRPr lang="en-US" altLang="en-US" sz="2400">
                  <a:latin typeface="+mn-lt"/>
                </a:endParaRPr>
              </a:p>
            </p:txBody>
          </p:sp>
        </p:grpSp>
        <p:grpSp>
          <p:nvGrpSpPr>
            <p:cNvPr id="30" name="Group 39"/>
            <p:cNvGrpSpPr>
              <a:grpSpLocks/>
            </p:cNvGrpSpPr>
            <p:nvPr/>
          </p:nvGrpSpPr>
          <p:grpSpPr bwMode="auto">
            <a:xfrm>
              <a:off x="2357" y="2569"/>
              <a:ext cx="179" cy="207"/>
              <a:chOff x="2357" y="2569"/>
              <a:chExt cx="179" cy="207"/>
            </a:xfrm>
          </p:grpSpPr>
          <p:sp>
            <p:nvSpPr>
              <p:cNvPr id="31" name="Oval 40"/>
              <p:cNvSpPr>
                <a:spLocks noChangeArrowheads="1"/>
              </p:cNvSpPr>
              <p:nvPr/>
            </p:nvSpPr>
            <p:spPr bwMode="auto">
              <a:xfrm>
                <a:off x="2357" y="2569"/>
                <a:ext cx="89"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32" name="Rectangle 41"/>
              <p:cNvSpPr>
                <a:spLocks noChangeArrowheads="1"/>
              </p:cNvSpPr>
              <p:nvPr/>
            </p:nvSpPr>
            <p:spPr bwMode="auto">
              <a:xfrm>
                <a:off x="2462" y="2611"/>
                <a:ext cx="7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C</a:t>
                </a:r>
                <a:endParaRPr lang="en-US" altLang="en-US" sz="2400">
                  <a:latin typeface="+mn-lt"/>
                </a:endParaRPr>
              </a:p>
            </p:txBody>
          </p:sp>
        </p:grpSp>
      </p:grpSp>
      <p:grpSp>
        <p:nvGrpSpPr>
          <p:cNvPr id="37" name="Group 42"/>
          <p:cNvGrpSpPr>
            <a:grpSpLocks/>
          </p:cNvGrpSpPr>
          <p:nvPr/>
        </p:nvGrpSpPr>
        <p:grpSpPr bwMode="auto">
          <a:xfrm>
            <a:off x="910649" y="4017963"/>
            <a:ext cx="2320925" cy="2457450"/>
            <a:chOff x="1010" y="2531"/>
            <a:chExt cx="1462" cy="1548"/>
          </a:xfrm>
        </p:grpSpPr>
        <p:sp>
          <p:nvSpPr>
            <p:cNvPr id="38" name="Freeform 43"/>
            <p:cNvSpPr>
              <a:spLocks/>
            </p:cNvSpPr>
            <p:nvPr/>
          </p:nvSpPr>
          <p:spPr bwMode="auto">
            <a:xfrm>
              <a:off x="1208" y="2607"/>
              <a:ext cx="1200" cy="1262"/>
            </a:xfrm>
            <a:custGeom>
              <a:avLst/>
              <a:gdLst>
                <a:gd name="T0" fmla="*/ 0 w 1200"/>
                <a:gd name="T1" fmla="*/ 0 h 1262"/>
                <a:gd name="T2" fmla="*/ 1200 w 1200"/>
                <a:gd name="T3" fmla="*/ 0 h 1262"/>
                <a:gd name="T4" fmla="*/ 1200 w 1200"/>
                <a:gd name="T5" fmla="*/ 1262 h 1262"/>
                <a:gd name="T6" fmla="*/ 0 60000 65536"/>
                <a:gd name="T7" fmla="*/ 0 60000 65536"/>
                <a:gd name="T8" fmla="*/ 0 60000 65536"/>
                <a:gd name="T9" fmla="*/ 0 w 1200"/>
                <a:gd name="T10" fmla="*/ 0 h 1262"/>
                <a:gd name="T11" fmla="*/ 1200 w 1200"/>
                <a:gd name="T12" fmla="*/ 1262 h 1262"/>
              </a:gdLst>
              <a:ahLst/>
              <a:cxnLst>
                <a:cxn ang="T6">
                  <a:pos x="T0" y="T1"/>
                </a:cxn>
                <a:cxn ang="T7">
                  <a:pos x="T2" y="T3"/>
                </a:cxn>
                <a:cxn ang="T8">
                  <a:pos x="T4" y="T5"/>
                </a:cxn>
              </a:cxnLst>
              <a:rect l="T9" t="T10" r="T11" b="T12"/>
              <a:pathLst>
                <a:path w="1200" h="1262">
                  <a:moveTo>
                    <a:pt x="0" y="0"/>
                  </a:moveTo>
                  <a:lnTo>
                    <a:pt x="1200" y="0"/>
                  </a:lnTo>
                  <a:lnTo>
                    <a:pt x="1200" y="1262"/>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 name="Rectangle 44"/>
            <p:cNvSpPr>
              <a:spLocks noChangeArrowheads="1"/>
            </p:cNvSpPr>
            <p:nvPr/>
          </p:nvSpPr>
          <p:spPr bwMode="auto">
            <a:xfrm>
              <a:off x="2335" y="3914"/>
              <a:ext cx="1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i="1">
                  <a:solidFill>
                    <a:srgbClr val="000000"/>
                  </a:solidFill>
                  <a:latin typeface="+mn-lt"/>
                </a:rPr>
                <a:t>Q</a:t>
              </a:r>
              <a:r>
                <a:rPr lang="en-US" altLang="en-US" sz="1700" baseline="-25000">
                  <a:solidFill>
                    <a:srgbClr val="000000"/>
                  </a:solidFill>
                  <a:latin typeface="+mn-lt"/>
                </a:rPr>
                <a:t>1</a:t>
              </a:r>
              <a:endParaRPr lang="en-US" altLang="en-US" sz="2400">
                <a:latin typeface="+mn-lt"/>
              </a:endParaRPr>
            </a:p>
          </p:txBody>
        </p:sp>
        <p:sp>
          <p:nvSpPr>
            <p:cNvPr id="40" name="Rectangle 45"/>
            <p:cNvSpPr>
              <a:spLocks noChangeArrowheads="1"/>
            </p:cNvSpPr>
            <p:nvPr/>
          </p:nvSpPr>
          <p:spPr bwMode="auto">
            <a:xfrm>
              <a:off x="1010" y="2531"/>
              <a:ext cx="11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i="1">
                  <a:solidFill>
                    <a:srgbClr val="000000"/>
                  </a:solidFill>
                  <a:latin typeface="+mn-lt"/>
                </a:rPr>
                <a:t>P</a:t>
              </a:r>
              <a:r>
                <a:rPr lang="en-US" altLang="en-US" sz="1700" baseline="-25000">
                  <a:solidFill>
                    <a:srgbClr val="000000"/>
                  </a:solidFill>
                  <a:latin typeface="+mn-lt"/>
                </a:rPr>
                <a:t>1</a:t>
              </a:r>
              <a:endParaRPr lang="en-US" altLang="en-US" sz="2400">
                <a:latin typeface="+mn-lt"/>
              </a:endParaRPr>
            </a:p>
          </p:txBody>
        </p:sp>
      </p:grpSp>
      <p:sp>
        <p:nvSpPr>
          <p:cNvPr id="41" name="Text Box 46"/>
          <p:cNvSpPr txBox="1">
            <a:spLocks noChangeArrowheads="1"/>
          </p:cNvSpPr>
          <p:nvPr/>
        </p:nvSpPr>
        <p:spPr bwMode="auto">
          <a:xfrm>
            <a:off x="1802823" y="5467351"/>
            <a:ext cx="1295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a:solidFill>
                  <a:schemeClr val="bg1"/>
                </a:solidFill>
                <a:latin typeface="+mn-lt"/>
              </a:rPr>
              <a:t>Production Cost</a:t>
            </a:r>
          </a:p>
        </p:txBody>
      </p:sp>
    </p:spTree>
    <p:extLst>
      <p:ext uri="{BB962C8B-B14F-4D97-AF65-F5344CB8AC3E}">
        <p14:creationId xmlns:p14="http://schemas.microsoft.com/office/powerpoint/2010/main" val="38226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3"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strips(upRight)">
                                      <p:cBhvr>
                                        <p:cTn id="11" dur="500"/>
                                        <p:tgtEl>
                                          <p:spTgt spid="37"/>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3" fill="hold"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strips(upRight)">
                                      <p:cBhvr>
                                        <p:cTn id="16" dur="5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8"/>
          <p:cNvSpPr/>
          <p:nvPr/>
        </p:nvSpPr>
        <p:spPr bwMode="auto">
          <a:xfrm>
            <a:off x="1231324" y="4151709"/>
            <a:ext cx="1898650" cy="2000250"/>
          </a:xfrm>
          <a:custGeom>
            <a:avLst/>
            <a:gdLst>
              <a:gd name="connsiteX0" fmla="*/ 0 w 1898650"/>
              <a:gd name="connsiteY0" fmla="*/ 2000250 h 2000250"/>
              <a:gd name="connsiteX1" fmla="*/ 1898650 w 1898650"/>
              <a:gd name="connsiteY1" fmla="*/ 2000250 h 2000250"/>
              <a:gd name="connsiteX2" fmla="*/ 1898650 w 1898650"/>
              <a:gd name="connsiteY2" fmla="*/ 0 h 2000250"/>
              <a:gd name="connsiteX3" fmla="*/ 6350 w 1898650"/>
              <a:gd name="connsiteY3" fmla="*/ 1606550 h 2000250"/>
              <a:gd name="connsiteX4" fmla="*/ 0 w 1898650"/>
              <a:gd name="connsiteY4" fmla="*/ 2000250 h 2000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8650" h="2000250">
                <a:moveTo>
                  <a:pt x="0" y="2000250"/>
                </a:moveTo>
                <a:lnTo>
                  <a:pt x="1898650" y="2000250"/>
                </a:lnTo>
                <a:lnTo>
                  <a:pt x="1898650" y="0"/>
                </a:lnTo>
                <a:lnTo>
                  <a:pt x="6350" y="1606550"/>
                </a:lnTo>
                <a:lnTo>
                  <a:pt x="0" y="2000250"/>
                </a:lnTo>
                <a:close/>
              </a:path>
            </a:pathLst>
          </a:custGeom>
          <a:solidFill>
            <a:schemeClr val="accent6">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ndParaRPr>
          </a:p>
        </p:txBody>
      </p:sp>
      <p:sp>
        <p:nvSpPr>
          <p:cNvPr id="2" name="Right Triangle 1"/>
          <p:cNvSpPr/>
          <p:nvPr/>
        </p:nvSpPr>
        <p:spPr>
          <a:xfrm rot="5400000">
            <a:off x="1395524" y="3974312"/>
            <a:ext cx="1554480" cy="18745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p:cNvSpPr>
            <a:spLocks noGrp="1"/>
          </p:cNvSpPr>
          <p:nvPr>
            <p:ph type="title"/>
          </p:nvPr>
        </p:nvSpPr>
        <p:spPr/>
        <p:txBody>
          <a:bodyPr/>
          <a:lstStyle/>
          <a:p>
            <a:r>
              <a:rPr lang="en-US" dirty="0" smtClean="0">
                <a:latin typeface="+mn-lt"/>
              </a:rPr>
              <a:t>Producer Surplus</a:t>
            </a:r>
            <a:endParaRPr lang="en-US" dirty="0">
              <a:latin typeface="+mn-lt"/>
            </a:endParaRPr>
          </a:p>
        </p:txBody>
      </p:sp>
      <p:sp>
        <p:nvSpPr>
          <p:cNvPr id="3" name="Slide Number Placeholder 2"/>
          <p:cNvSpPr>
            <a:spLocks noGrp="1"/>
          </p:cNvSpPr>
          <p:nvPr>
            <p:ph type="sldNum" sz="quarter" idx="12"/>
          </p:nvPr>
        </p:nvSpPr>
        <p:spPr/>
        <p:txBody>
          <a:bodyPr/>
          <a:lstStyle/>
          <a:p>
            <a:fld id="{8B4E2170-6C38-4847-B754-17F7050CDF07}" type="slidenum">
              <a:rPr lang="en-US" smtClean="0"/>
              <a:t>43</a:t>
            </a:fld>
            <a:endParaRPr lang="en-US"/>
          </a:p>
        </p:txBody>
      </p:sp>
      <p:sp>
        <p:nvSpPr>
          <p:cNvPr id="18" name="TextBox 17"/>
          <p:cNvSpPr txBox="1"/>
          <p:nvPr/>
        </p:nvSpPr>
        <p:spPr>
          <a:xfrm>
            <a:off x="6343396" y="1609726"/>
            <a:ext cx="5138991" cy="1200329"/>
          </a:xfrm>
          <a:prstGeom prst="rect">
            <a:avLst/>
          </a:prstGeom>
          <a:noFill/>
        </p:spPr>
        <p:txBody>
          <a:bodyPr wrap="square" rtlCol="0">
            <a:spAutoFit/>
          </a:bodyPr>
          <a:lstStyle/>
          <a:p>
            <a:r>
              <a:rPr lang="en-US" b="1" dirty="0" smtClean="0">
                <a:solidFill>
                  <a:srgbClr val="C00000"/>
                </a:solidFill>
              </a:rPr>
              <a:t>For any supply curve, the area above the supply curve, under the price, and up to the quantity supplied is the </a:t>
            </a:r>
            <a:r>
              <a:rPr lang="en-US" b="1" i="1" dirty="0" smtClean="0">
                <a:solidFill>
                  <a:srgbClr val="C00000"/>
                </a:solidFill>
              </a:rPr>
              <a:t>producer surplus</a:t>
            </a:r>
            <a:r>
              <a:rPr lang="en-US" b="1" dirty="0" smtClean="0">
                <a:solidFill>
                  <a:srgbClr val="C00000"/>
                </a:solidFill>
              </a:rPr>
              <a:t>. It is a monetary measure of the net gain to sellers.</a:t>
            </a:r>
            <a:endParaRPr lang="en-US" b="1" dirty="0">
              <a:solidFill>
                <a:srgbClr val="C00000"/>
              </a:solidFill>
            </a:endParaRPr>
          </a:p>
        </p:txBody>
      </p:sp>
      <p:sp>
        <p:nvSpPr>
          <p:cNvPr id="20" name="Freeform 21"/>
          <p:cNvSpPr>
            <a:spLocks/>
          </p:cNvSpPr>
          <p:nvPr/>
        </p:nvSpPr>
        <p:spPr bwMode="auto">
          <a:xfrm>
            <a:off x="1224974" y="1609726"/>
            <a:ext cx="4843463" cy="4532313"/>
          </a:xfrm>
          <a:custGeom>
            <a:avLst/>
            <a:gdLst>
              <a:gd name="T0" fmla="*/ 0 w 3051"/>
              <a:gd name="T1" fmla="*/ 0 h 2855"/>
              <a:gd name="T2" fmla="*/ 0 w 3051"/>
              <a:gd name="T3" fmla="*/ 2147483647 h 2855"/>
              <a:gd name="T4" fmla="*/ 2147483647 w 3051"/>
              <a:gd name="T5" fmla="*/ 2147483647 h 2855"/>
              <a:gd name="T6" fmla="*/ 0 60000 65536"/>
              <a:gd name="T7" fmla="*/ 0 60000 65536"/>
              <a:gd name="T8" fmla="*/ 0 60000 65536"/>
              <a:gd name="T9" fmla="*/ 0 w 3051"/>
              <a:gd name="T10" fmla="*/ 0 h 2855"/>
              <a:gd name="T11" fmla="*/ 3051 w 3051"/>
              <a:gd name="T12" fmla="*/ 2855 h 2855"/>
            </a:gdLst>
            <a:ahLst/>
            <a:cxnLst>
              <a:cxn ang="T6">
                <a:pos x="T0" y="T1"/>
              </a:cxn>
              <a:cxn ang="T7">
                <a:pos x="T2" y="T3"/>
              </a:cxn>
              <a:cxn ang="T8">
                <a:pos x="T4" y="T5"/>
              </a:cxn>
            </a:cxnLst>
            <a:rect l="T9" t="T10" r="T11" b="T12"/>
            <a:pathLst>
              <a:path w="3051" h="2855">
                <a:moveTo>
                  <a:pt x="0" y="0"/>
                </a:moveTo>
                <a:lnTo>
                  <a:pt x="0" y="2855"/>
                </a:lnTo>
                <a:lnTo>
                  <a:pt x="3051" y="2855"/>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Rectangle 22"/>
          <p:cNvSpPr>
            <a:spLocks noChangeArrowheads="1"/>
          </p:cNvSpPr>
          <p:nvPr/>
        </p:nvSpPr>
        <p:spPr bwMode="auto">
          <a:xfrm>
            <a:off x="5215948" y="6213475"/>
            <a:ext cx="79464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Quantity</a:t>
            </a:r>
            <a:endParaRPr lang="en-US" altLang="en-US" sz="2400">
              <a:latin typeface="+mn-lt"/>
            </a:endParaRPr>
          </a:p>
        </p:txBody>
      </p:sp>
      <p:sp>
        <p:nvSpPr>
          <p:cNvPr id="22" name="Rectangle 27"/>
          <p:cNvSpPr>
            <a:spLocks noChangeArrowheads="1"/>
          </p:cNvSpPr>
          <p:nvPr/>
        </p:nvSpPr>
        <p:spPr bwMode="auto">
          <a:xfrm>
            <a:off x="621724" y="1573213"/>
            <a:ext cx="44563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Price</a:t>
            </a:r>
            <a:endParaRPr lang="en-US" altLang="en-US" sz="2400">
              <a:latin typeface="+mn-lt"/>
            </a:endParaRPr>
          </a:p>
        </p:txBody>
      </p:sp>
      <p:sp>
        <p:nvSpPr>
          <p:cNvPr id="23" name="Rectangle 28"/>
          <p:cNvSpPr>
            <a:spLocks noChangeArrowheads="1"/>
          </p:cNvSpPr>
          <p:nvPr/>
        </p:nvSpPr>
        <p:spPr bwMode="auto">
          <a:xfrm>
            <a:off x="1026536" y="6213475"/>
            <a:ext cx="1106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0</a:t>
            </a:r>
            <a:endParaRPr lang="en-US" altLang="en-US" sz="2400">
              <a:latin typeface="+mn-lt"/>
            </a:endParaRPr>
          </a:p>
        </p:txBody>
      </p:sp>
      <p:grpSp>
        <p:nvGrpSpPr>
          <p:cNvPr id="24" name="Group 29"/>
          <p:cNvGrpSpPr>
            <a:grpSpLocks/>
          </p:cNvGrpSpPr>
          <p:nvPr/>
        </p:nvGrpSpPr>
        <p:grpSpPr bwMode="auto">
          <a:xfrm>
            <a:off x="1224974" y="1909763"/>
            <a:ext cx="4492626" cy="3827462"/>
            <a:chOff x="1208" y="1203"/>
            <a:chExt cx="2830" cy="2411"/>
          </a:xfrm>
        </p:grpSpPr>
        <p:sp>
          <p:nvSpPr>
            <p:cNvPr id="25" name="Line 30"/>
            <p:cNvSpPr>
              <a:spLocks noChangeShapeType="1"/>
            </p:cNvSpPr>
            <p:nvPr/>
          </p:nvSpPr>
          <p:spPr bwMode="auto">
            <a:xfrm flipV="1">
              <a:off x="1208" y="1396"/>
              <a:ext cx="2630" cy="2218"/>
            </a:xfrm>
            <a:prstGeom prst="line">
              <a:avLst/>
            </a:prstGeom>
            <a:noFill/>
            <a:ln w="60325">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Rectangle 31"/>
            <p:cNvSpPr>
              <a:spLocks noChangeArrowheads="1"/>
            </p:cNvSpPr>
            <p:nvPr/>
          </p:nvSpPr>
          <p:spPr bwMode="auto">
            <a:xfrm>
              <a:off x="3654" y="1203"/>
              <a:ext cx="38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dirty="0">
                  <a:solidFill>
                    <a:srgbClr val="000000"/>
                  </a:solidFill>
                  <a:latin typeface="+mn-lt"/>
                </a:rPr>
                <a:t>Supply</a:t>
              </a:r>
              <a:endParaRPr lang="en-US" altLang="en-US" sz="2400" b="1" dirty="0">
                <a:latin typeface="+mn-lt"/>
              </a:endParaRPr>
            </a:p>
          </p:txBody>
        </p:sp>
      </p:grpSp>
      <p:grpSp>
        <p:nvGrpSpPr>
          <p:cNvPr id="27" name="Group 32"/>
          <p:cNvGrpSpPr>
            <a:grpSpLocks/>
          </p:cNvGrpSpPr>
          <p:nvPr/>
        </p:nvGrpSpPr>
        <p:grpSpPr bwMode="auto">
          <a:xfrm>
            <a:off x="1164649" y="3889377"/>
            <a:ext cx="2168525" cy="2081213"/>
            <a:chOff x="1170" y="2450"/>
            <a:chExt cx="1366" cy="1311"/>
          </a:xfrm>
        </p:grpSpPr>
        <p:grpSp>
          <p:nvGrpSpPr>
            <p:cNvPr id="28" name="Group 33"/>
            <p:cNvGrpSpPr>
              <a:grpSpLocks/>
            </p:cNvGrpSpPr>
            <p:nvPr/>
          </p:nvGrpSpPr>
          <p:grpSpPr bwMode="auto">
            <a:xfrm>
              <a:off x="1170" y="2450"/>
              <a:ext cx="196" cy="196"/>
              <a:chOff x="1170" y="2450"/>
              <a:chExt cx="196" cy="196"/>
            </a:xfrm>
          </p:grpSpPr>
          <p:sp>
            <p:nvSpPr>
              <p:cNvPr id="35" name="Oval 34"/>
              <p:cNvSpPr>
                <a:spLocks noChangeArrowheads="1"/>
              </p:cNvSpPr>
              <p:nvPr/>
            </p:nvSpPr>
            <p:spPr bwMode="auto">
              <a:xfrm>
                <a:off x="1170" y="2569"/>
                <a:ext cx="77"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36" name="Rectangle 35"/>
              <p:cNvSpPr>
                <a:spLocks noChangeArrowheads="1"/>
              </p:cNvSpPr>
              <p:nvPr/>
            </p:nvSpPr>
            <p:spPr bwMode="auto">
              <a:xfrm>
                <a:off x="1291" y="2450"/>
                <a:ext cx="7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B</a:t>
                </a:r>
                <a:endParaRPr lang="en-US" altLang="en-US" sz="2400">
                  <a:latin typeface="+mn-lt"/>
                </a:endParaRPr>
              </a:p>
            </p:txBody>
          </p:sp>
        </p:grpSp>
        <p:grpSp>
          <p:nvGrpSpPr>
            <p:cNvPr id="29" name="Group 36"/>
            <p:cNvGrpSpPr>
              <a:grpSpLocks/>
            </p:cNvGrpSpPr>
            <p:nvPr/>
          </p:nvGrpSpPr>
          <p:grpSpPr bwMode="auto">
            <a:xfrm>
              <a:off x="1170" y="3576"/>
              <a:ext cx="201" cy="185"/>
              <a:chOff x="1170" y="3576"/>
              <a:chExt cx="201" cy="185"/>
            </a:xfrm>
          </p:grpSpPr>
          <p:sp>
            <p:nvSpPr>
              <p:cNvPr id="33" name="Oval 37"/>
              <p:cNvSpPr>
                <a:spLocks noChangeArrowheads="1"/>
              </p:cNvSpPr>
              <p:nvPr/>
            </p:nvSpPr>
            <p:spPr bwMode="auto">
              <a:xfrm>
                <a:off x="1170" y="3576"/>
                <a:ext cx="77"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34" name="Rectangle 38"/>
              <p:cNvSpPr>
                <a:spLocks noChangeArrowheads="1"/>
              </p:cNvSpPr>
              <p:nvPr/>
            </p:nvSpPr>
            <p:spPr bwMode="auto">
              <a:xfrm>
                <a:off x="1291" y="3596"/>
                <a:ext cx="8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A</a:t>
                </a:r>
                <a:endParaRPr lang="en-US" altLang="en-US" sz="2400">
                  <a:latin typeface="+mn-lt"/>
                </a:endParaRPr>
              </a:p>
            </p:txBody>
          </p:sp>
        </p:grpSp>
        <p:grpSp>
          <p:nvGrpSpPr>
            <p:cNvPr id="30" name="Group 39"/>
            <p:cNvGrpSpPr>
              <a:grpSpLocks/>
            </p:cNvGrpSpPr>
            <p:nvPr/>
          </p:nvGrpSpPr>
          <p:grpSpPr bwMode="auto">
            <a:xfrm>
              <a:off x="2357" y="2569"/>
              <a:ext cx="179" cy="207"/>
              <a:chOff x="2357" y="2569"/>
              <a:chExt cx="179" cy="207"/>
            </a:xfrm>
          </p:grpSpPr>
          <p:sp>
            <p:nvSpPr>
              <p:cNvPr id="31" name="Oval 40"/>
              <p:cNvSpPr>
                <a:spLocks noChangeArrowheads="1"/>
              </p:cNvSpPr>
              <p:nvPr/>
            </p:nvSpPr>
            <p:spPr bwMode="auto">
              <a:xfrm>
                <a:off x="2357" y="2569"/>
                <a:ext cx="89"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32" name="Rectangle 41"/>
              <p:cNvSpPr>
                <a:spLocks noChangeArrowheads="1"/>
              </p:cNvSpPr>
              <p:nvPr/>
            </p:nvSpPr>
            <p:spPr bwMode="auto">
              <a:xfrm>
                <a:off x="2462" y="2611"/>
                <a:ext cx="7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C</a:t>
                </a:r>
                <a:endParaRPr lang="en-US" altLang="en-US" sz="2400">
                  <a:latin typeface="+mn-lt"/>
                </a:endParaRPr>
              </a:p>
            </p:txBody>
          </p:sp>
        </p:grpSp>
      </p:grpSp>
      <p:grpSp>
        <p:nvGrpSpPr>
          <p:cNvPr id="37" name="Group 42"/>
          <p:cNvGrpSpPr>
            <a:grpSpLocks/>
          </p:cNvGrpSpPr>
          <p:nvPr/>
        </p:nvGrpSpPr>
        <p:grpSpPr bwMode="auto">
          <a:xfrm>
            <a:off x="910649" y="4017963"/>
            <a:ext cx="2320925" cy="2457450"/>
            <a:chOff x="1010" y="2531"/>
            <a:chExt cx="1462" cy="1548"/>
          </a:xfrm>
        </p:grpSpPr>
        <p:sp>
          <p:nvSpPr>
            <p:cNvPr id="38" name="Freeform 43"/>
            <p:cNvSpPr>
              <a:spLocks/>
            </p:cNvSpPr>
            <p:nvPr/>
          </p:nvSpPr>
          <p:spPr bwMode="auto">
            <a:xfrm>
              <a:off x="1208" y="2607"/>
              <a:ext cx="1200" cy="1262"/>
            </a:xfrm>
            <a:custGeom>
              <a:avLst/>
              <a:gdLst>
                <a:gd name="T0" fmla="*/ 0 w 1200"/>
                <a:gd name="T1" fmla="*/ 0 h 1262"/>
                <a:gd name="T2" fmla="*/ 1200 w 1200"/>
                <a:gd name="T3" fmla="*/ 0 h 1262"/>
                <a:gd name="T4" fmla="*/ 1200 w 1200"/>
                <a:gd name="T5" fmla="*/ 1262 h 1262"/>
                <a:gd name="T6" fmla="*/ 0 60000 65536"/>
                <a:gd name="T7" fmla="*/ 0 60000 65536"/>
                <a:gd name="T8" fmla="*/ 0 60000 65536"/>
                <a:gd name="T9" fmla="*/ 0 w 1200"/>
                <a:gd name="T10" fmla="*/ 0 h 1262"/>
                <a:gd name="T11" fmla="*/ 1200 w 1200"/>
                <a:gd name="T12" fmla="*/ 1262 h 1262"/>
              </a:gdLst>
              <a:ahLst/>
              <a:cxnLst>
                <a:cxn ang="T6">
                  <a:pos x="T0" y="T1"/>
                </a:cxn>
                <a:cxn ang="T7">
                  <a:pos x="T2" y="T3"/>
                </a:cxn>
                <a:cxn ang="T8">
                  <a:pos x="T4" y="T5"/>
                </a:cxn>
              </a:cxnLst>
              <a:rect l="T9" t="T10" r="T11" b="T12"/>
              <a:pathLst>
                <a:path w="1200" h="1262">
                  <a:moveTo>
                    <a:pt x="0" y="0"/>
                  </a:moveTo>
                  <a:lnTo>
                    <a:pt x="1200" y="0"/>
                  </a:lnTo>
                  <a:lnTo>
                    <a:pt x="1200" y="1262"/>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 name="Rectangle 44"/>
            <p:cNvSpPr>
              <a:spLocks noChangeArrowheads="1"/>
            </p:cNvSpPr>
            <p:nvPr/>
          </p:nvSpPr>
          <p:spPr bwMode="auto">
            <a:xfrm>
              <a:off x="2335" y="3914"/>
              <a:ext cx="1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i="1">
                  <a:solidFill>
                    <a:srgbClr val="000000"/>
                  </a:solidFill>
                  <a:latin typeface="+mn-lt"/>
                </a:rPr>
                <a:t>Q</a:t>
              </a:r>
              <a:r>
                <a:rPr lang="en-US" altLang="en-US" sz="1700" baseline="-25000">
                  <a:solidFill>
                    <a:srgbClr val="000000"/>
                  </a:solidFill>
                  <a:latin typeface="+mn-lt"/>
                </a:rPr>
                <a:t>1</a:t>
              </a:r>
              <a:endParaRPr lang="en-US" altLang="en-US" sz="2400">
                <a:latin typeface="+mn-lt"/>
              </a:endParaRPr>
            </a:p>
          </p:txBody>
        </p:sp>
        <p:sp>
          <p:nvSpPr>
            <p:cNvPr id="40" name="Rectangle 45"/>
            <p:cNvSpPr>
              <a:spLocks noChangeArrowheads="1"/>
            </p:cNvSpPr>
            <p:nvPr/>
          </p:nvSpPr>
          <p:spPr bwMode="auto">
            <a:xfrm>
              <a:off x="1010" y="2531"/>
              <a:ext cx="11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i="1">
                  <a:solidFill>
                    <a:srgbClr val="000000"/>
                  </a:solidFill>
                  <a:latin typeface="+mn-lt"/>
                </a:rPr>
                <a:t>P</a:t>
              </a:r>
              <a:r>
                <a:rPr lang="en-US" altLang="en-US" sz="1700" baseline="-25000">
                  <a:solidFill>
                    <a:srgbClr val="000000"/>
                  </a:solidFill>
                  <a:latin typeface="+mn-lt"/>
                </a:rPr>
                <a:t>1</a:t>
              </a:r>
              <a:endParaRPr lang="en-US" altLang="en-US" sz="2400">
                <a:latin typeface="+mn-lt"/>
              </a:endParaRPr>
            </a:p>
          </p:txBody>
        </p:sp>
      </p:grpSp>
      <p:sp>
        <p:nvSpPr>
          <p:cNvPr id="41" name="Text Box 46"/>
          <p:cNvSpPr txBox="1">
            <a:spLocks noChangeArrowheads="1"/>
          </p:cNvSpPr>
          <p:nvPr/>
        </p:nvSpPr>
        <p:spPr bwMode="auto">
          <a:xfrm>
            <a:off x="1802823" y="5467351"/>
            <a:ext cx="1295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a:solidFill>
                  <a:schemeClr val="bg1"/>
                </a:solidFill>
                <a:latin typeface="+mn-lt"/>
              </a:rPr>
              <a:t>Production Cost</a:t>
            </a:r>
          </a:p>
        </p:txBody>
      </p:sp>
      <p:sp>
        <p:nvSpPr>
          <p:cNvPr id="42" name="Text Box 46"/>
          <p:cNvSpPr txBox="1">
            <a:spLocks noChangeArrowheads="1"/>
          </p:cNvSpPr>
          <p:nvPr/>
        </p:nvSpPr>
        <p:spPr bwMode="auto">
          <a:xfrm>
            <a:off x="1280055" y="4258780"/>
            <a:ext cx="129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chemeClr val="bg1"/>
                </a:solidFill>
                <a:latin typeface="+mn-lt"/>
              </a:rPr>
              <a:t>Producer Surplus</a:t>
            </a:r>
            <a:endParaRPr lang="en-US" altLang="en-US" sz="1600" b="1" dirty="0">
              <a:solidFill>
                <a:schemeClr val="bg1"/>
              </a:solidFill>
              <a:latin typeface="+mn-lt"/>
            </a:endParaRPr>
          </a:p>
        </p:txBody>
      </p:sp>
    </p:spTree>
    <p:extLst>
      <p:ext uri="{BB962C8B-B14F-4D97-AF65-F5344CB8AC3E}">
        <p14:creationId xmlns:p14="http://schemas.microsoft.com/office/powerpoint/2010/main" val="426385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3"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strips(upRight)">
                                      <p:cBhvr>
                                        <p:cTn id="11" dur="500"/>
                                        <p:tgtEl>
                                          <p:spTgt spid="37"/>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3" fill="hold"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strips(upRight)">
                                      <p:cBhvr>
                                        <p:cTn id="16" dur="5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1" grpId="0"/>
      <p:bldP spid="4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123"/>
          <p:cNvSpPr/>
          <p:nvPr/>
        </p:nvSpPr>
        <p:spPr>
          <a:xfrm>
            <a:off x="620697" y="5739471"/>
            <a:ext cx="678014" cy="21273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619261" y="5521868"/>
            <a:ext cx="1130231" cy="21395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616017" y="5294603"/>
            <a:ext cx="1597093" cy="22173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208"/>
          <p:cNvSpPr/>
          <p:nvPr/>
        </p:nvSpPr>
        <p:spPr>
          <a:xfrm>
            <a:off x="4946650" y="3756682"/>
            <a:ext cx="228600" cy="241401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4489450" y="3972582"/>
            <a:ext cx="457200" cy="21945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4260850" y="4417082"/>
            <a:ext cx="228600" cy="175564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4032250" y="4632982"/>
            <a:ext cx="228600" cy="153619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3810000" y="4848882"/>
            <a:ext cx="228600" cy="13167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3359150" y="5077482"/>
            <a:ext cx="457200" cy="109728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2209558" y="5293446"/>
            <a:ext cx="1143000" cy="8778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1752358" y="5515283"/>
            <a:ext cx="457200" cy="6583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1295400" y="5731532"/>
            <a:ext cx="457200" cy="43891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9600" y="5953782"/>
            <a:ext cx="685800" cy="21748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Down Arrow 97"/>
          <p:cNvSpPr/>
          <p:nvPr/>
        </p:nvSpPr>
        <p:spPr>
          <a:xfrm>
            <a:off x="1141088" y="3027060"/>
            <a:ext cx="341746"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a:off x="603250" y="3740150"/>
            <a:ext cx="4565650" cy="2451100"/>
          </a:xfrm>
          <a:custGeom>
            <a:avLst/>
            <a:gdLst>
              <a:gd name="connsiteX0" fmla="*/ 0 w 4565650"/>
              <a:gd name="connsiteY0" fmla="*/ 2451100 h 2451100"/>
              <a:gd name="connsiteX1" fmla="*/ 698500 w 4565650"/>
              <a:gd name="connsiteY1" fmla="*/ 2209800 h 2451100"/>
              <a:gd name="connsiteX2" fmla="*/ 1149350 w 4565650"/>
              <a:gd name="connsiteY2" fmla="*/ 1993900 h 2451100"/>
              <a:gd name="connsiteX3" fmla="*/ 1612900 w 4565650"/>
              <a:gd name="connsiteY3" fmla="*/ 1771650 h 2451100"/>
              <a:gd name="connsiteX4" fmla="*/ 2749550 w 4565650"/>
              <a:gd name="connsiteY4" fmla="*/ 1543050 h 2451100"/>
              <a:gd name="connsiteX5" fmla="*/ 3213100 w 4565650"/>
              <a:gd name="connsiteY5" fmla="*/ 1320800 h 2451100"/>
              <a:gd name="connsiteX6" fmla="*/ 4565650 w 4565650"/>
              <a:gd name="connsiteY6" fmla="*/ 0 h 245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5650" h="2451100">
                <a:moveTo>
                  <a:pt x="0" y="2451100"/>
                </a:moveTo>
                <a:lnTo>
                  <a:pt x="698500" y="2209800"/>
                </a:lnTo>
                <a:lnTo>
                  <a:pt x="1149350" y="1993900"/>
                </a:lnTo>
                <a:lnTo>
                  <a:pt x="1612900" y="1771650"/>
                </a:lnTo>
                <a:lnTo>
                  <a:pt x="2749550" y="1543050"/>
                </a:lnTo>
                <a:lnTo>
                  <a:pt x="3213100" y="1320800"/>
                </a:lnTo>
                <a:lnTo>
                  <a:pt x="456565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utoShape 60"/>
          <p:cNvSpPr>
            <a:spLocks noChangeShapeType="1"/>
          </p:cNvSpPr>
          <p:nvPr/>
        </p:nvSpPr>
        <p:spPr bwMode="auto">
          <a:xfrm flipV="1">
            <a:off x="611255" y="3467757"/>
            <a:ext cx="0" cy="2708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AutoShape 59"/>
          <p:cNvSpPr>
            <a:spLocks noChangeShapeType="1"/>
          </p:cNvSpPr>
          <p:nvPr/>
        </p:nvSpPr>
        <p:spPr bwMode="auto">
          <a:xfrm>
            <a:off x="611255" y="6176032"/>
            <a:ext cx="548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Text Box 58"/>
          <p:cNvSpPr txBox="1">
            <a:spLocks noChangeArrowheads="1"/>
          </p:cNvSpPr>
          <p:nvPr/>
        </p:nvSpPr>
        <p:spPr bwMode="auto">
          <a:xfrm>
            <a:off x="154055" y="3377270"/>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Price</a:t>
            </a:r>
            <a:endParaRPr lang="en-US">
              <a:latin typeface="Arial" pitchFamily="34" charset="0"/>
              <a:cs typeface="Arial" pitchFamily="34" charset="0"/>
            </a:endParaRPr>
          </a:p>
        </p:txBody>
      </p:sp>
      <p:sp>
        <p:nvSpPr>
          <p:cNvPr id="147" name="Text Box 57"/>
          <p:cNvSpPr txBox="1">
            <a:spLocks noChangeArrowheads="1"/>
          </p:cNvSpPr>
          <p:nvPr/>
        </p:nvSpPr>
        <p:spPr bwMode="auto">
          <a:xfrm>
            <a:off x="5601855" y="6137932"/>
            <a:ext cx="7191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a:latin typeface="Calibri" pitchFamily="34" charset="0"/>
                <a:ea typeface="Calibri" pitchFamily="34" charset="0"/>
                <a:cs typeface="Times New Roman" pitchFamily="18" charset="0"/>
              </a:rPr>
              <a:t>Quantity</a:t>
            </a:r>
            <a:endParaRPr lang="en-US">
              <a:latin typeface="Arial" pitchFamily="34" charset="0"/>
              <a:cs typeface="Arial" pitchFamily="34" charset="0"/>
            </a:endParaRPr>
          </a:p>
        </p:txBody>
      </p:sp>
      <p:sp>
        <p:nvSpPr>
          <p:cNvPr id="148" name="Text Box 32"/>
          <p:cNvSpPr txBox="1">
            <a:spLocks noChangeArrowheads="1"/>
          </p:cNvSpPr>
          <p:nvPr/>
        </p:nvSpPr>
        <p:spPr bwMode="auto">
          <a:xfrm>
            <a:off x="168342" y="53870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3.00</a:t>
            </a:r>
            <a:endParaRPr lang="en-US">
              <a:latin typeface="Arial" pitchFamily="34" charset="0"/>
              <a:cs typeface="Arial" pitchFamily="34" charset="0"/>
            </a:endParaRPr>
          </a:p>
        </p:txBody>
      </p:sp>
      <p:sp>
        <p:nvSpPr>
          <p:cNvPr id="149" name="Text Box 31"/>
          <p:cNvSpPr txBox="1">
            <a:spLocks noChangeArrowheads="1"/>
          </p:cNvSpPr>
          <p:nvPr/>
        </p:nvSpPr>
        <p:spPr bwMode="auto">
          <a:xfrm>
            <a:off x="168342" y="5814082"/>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a:t>
            </a:r>
            <a:endParaRPr lang="en-US">
              <a:latin typeface="Arial" pitchFamily="34" charset="0"/>
              <a:cs typeface="Arial" pitchFamily="34" charset="0"/>
            </a:endParaRPr>
          </a:p>
        </p:txBody>
      </p:sp>
      <p:sp>
        <p:nvSpPr>
          <p:cNvPr id="150" name="Text Box 30"/>
          <p:cNvSpPr txBox="1">
            <a:spLocks noChangeArrowheads="1"/>
          </p:cNvSpPr>
          <p:nvPr/>
        </p:nvSpPr>
        <p:spPr bwMode="auto">
          <a:xfrm>
            <a:off x="176280" y="56092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2.00</a:t>
            </a:r>
            <a:endParaRPr lang="en-US">
              <a:latin typeface="Arial" pitchFamily="34" charset="0"/>
              <a:cs typeface="Arial" pitchFamily="34" charset="0"/>
            </a:endParaRPr>
          </a:p>
        </p:txBody>
      </p:sp>
      <p:sp>
        <p:nvSpPr>
          <p:cNvPr id="151" name="Text Box 29"/>
          <p:cNvSpPr txBox="1">
            <a:spLocks noChangeArrowheads="1"/>
          </p:cNvSpPr>
          <p:nvPr/>
        </p:nvSpPr>
        <p:spPr bwMode="auto">
          <a:xfrm>
            <a:off x="176280" y="60363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0.00</a:t>
            </a:r>
            <a:endParaRPr lang="en-US">
              <a:latin typeface="Arial" pitchFamily="34" charset="0"/>
              <a:cs typeface="Arial" pitchFamily="34" charset="0"/>
            </a:endParaRPr>
          </a:p>
        </p:txBody>
      </p:sp>
      <p:sp>
        <p:nvSpPr>
          <p:cNvPr id="152" name="Text Box 28"/>
          <p:cNvSpPr txBox="1">
            <a:spLocks noChangeArrowheads="1"/>
          </p:cNvSpPr>
          <p:nvPr/>
        </p:nvSpPr>
        <p:spPr bwMode="auto">
          <a:xfrm>
            <a:off x="168342" y="4502807"/>
            <a:ext cx="438151"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7.00</a:t>
            </a:r>
            <a:endParaRPr lang="en-US">
              <a:latin typeface="Arial" pitchFamily="34" charset="0"/>
              <a:cs typeface="Arial" pitchFamily="34" charset="0"/>
            </a:endParaRPr>
          </a:p>
        </p:txBody>
      </p:sp>
      <p:sp>
        <p:nvSpPr>
          <p:cNvPr id="153" name="Text Box 27"/>
          <p:cNvSpPr txBox="1">
            <a:spLocks noChangeArrowheads="1"/>
          </p:cNvSpPr>
          <p:nvPr/>
        </p:nvSpPr>
        <p:spPr bwMode="auto">
          <a:xfrm>
            <a:off x="168342" y="4929845"/>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5.00</a:t>
            </a:r>
            <a:endParaRPr lang="en-US">
              <a:latin typeface="Arial" pitchFamily="34" charset="0"/>
              <a:cs typeface="Arial" pitchFamily="34" charset="0"/>
            </a:endParaRPr>
          </a:p>
        </p:txBody>
      </p:sp>
      <p:sp>
        <p:nvSpPr>
          <p:cNvPr id="154" name="Text Box 26"/>
          <p:cNvSpPr txBox="1">
            <a:spLocks noChangeArrowheads="1"/>
          </p:cNvSpPr>
          <p:nvPr/>
        </p:nvSpPr>
        <p:spPr bwMode="auto">
          <a:xfrm>
            <a:off x="176280" y="4710770"/>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6.00</a:t>
            </a:r>
            <a:endParaRPr lang="en-US">
              <a:latin typeface="Arial" pitchFamily="34" charset="0"/>
              <a:cs typeface="Arial" pitchFamily="34" charset="0"/>
            </a:endParaRPr>
          </a:p>
        </p:txBody>
      </p:sp>
      <p:sp>
        <p:nvSpPr>
          <p:cNvPr id="155" name="Text Box 25"/>
          <p:cNvSpPr txBox="1">
            <a:spLocks noChangeArrowheads="1"/>
          </p:cNvSpPr>
          <p:nvPr/>
        </p:nvSpPr>
        <p:spPr bwMode="auto">
          <a:xfrm>
            <a:off x="176280" y="5152095"/>
            <a:ext cx="438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b="1" dirty="0">
                <a:solidFill>
                  <a:srgbClr val="FF0000"/>
                </a:solidFill>
                <a:latin typeface="Calibri" pitchFamily="34" charset="0"/>
                <a:ea typeface="Calibri" pitchFamily="34" charset="0"/>
                <a:cs typeface="Times New Roman" pitchFamily="18" charset="0"/>
              </a:rPr>
              <a:t>4.00</a:t>
            </a:r>
            <a:endParaRPr lang="en-US" b="1" dirty="0">
              <a:solidFill>
                <a:srgbClr val="FF0000"/>
              </a:solidFill>
              <a:latin typeface="Arial" pitchFamily="34" charset="0"/>
              <a:cs typeface="Arial" pitchFamily="34" charset="0"/>
            </a:endParaRPr>
          </a:p>
        </p:txBody>
      </p:sp>
      <p:sp>
        <p:nvSpPr>
          <p:cNvPr id="156" name="Text Box 24"/>
          <p:cNvSpPr txBox="1">
            <a:spLocks noChangeArrowheads="1"/>
          </p:cNvSpPr>
          <p:nvPr/>
        </p:nvSpPr>
        <p:spPr bwMode="auto">
          <a:xfrm>
            <a:off x="112780" y="3610632"/>
            <a:ext cx="49371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11.00</a:t>
            </a:r>
            <a:endParaRPr lang="en-US">
              <a:latin typeface="Arial" pitchFamily="34" charset="0"/>
              <a:cs typeface="Arial" pitchFamily="34" charset="0"/>
            </a:endParaRPr>
          </a:p>
        </p:txBody>
      </p:sp>
      <p:sp>
        <p:nvSpPr>
          <p:cNvPr id="157" name="Text Box 23"/>
          <p:cNvSpPr txBox="1">
            <a:spLocks noChangeArrowheads="1"/>
          </p:cNvSpPr>
          <p:nvPr/>
        </p:nvSpPr>
        <p:spPr bwMode="auto">
          <a:xfrm>
            <a:off x="168342" y="4069420"/>
            <a:ext cx="438151"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9.00</a:t>
            </a:r>
            <a:endParaRPr lang="en-US">
              <a:latin typeface="Arial" pitchFamily="34" charset="0"/>
              <a:cs typeface="Arial" pitchFamily="34" charset="0"/>
            </a:endParaRPr>
          </a:p>
        </p:txBody>
      </p:sp>
      <p:sp>
        <p:nvSpPr>
          <p:cNvPr id="158" name="Text Box 22"/>
          <p:cNvSpPr txBox="1">
            <a:spLocks noChangeArrowheads="1"/>
          </p:cNvSpPr>
          <p:nvPr/>
        </p:nvSpPr>
        <p:spPr bwMode="auto">
          <a:xfrm>
            <a:off x="112780" y="3856695"/>
            <a:ext cx="5016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10.00</a:t>
            </a:r>
            <a:endParaRPr lang="en-US">
              <a:latin typeface="Arial" pitchFamily="34" charset="0"/>
              <a:cs typeface="Arial" pitchFamily="34" charset="0"/>
            </a:endParaRPr>
          </a:p>
        </p:txBody>
      </p:sp>
      <p:sp>
        <p:nvSpPr>
          <p:cNvPr id="159" name="Text Box 21"/>
          <p:cNvSpPr txBox="1">
            <a:spLocks noChangeArrowheads="1"/>
          </p:cNvSpPr>
          <p:nvPr/>
        </p:nvSpPr>
        <p:spPr bwMode="auto">
          <a:xfrm>
            <a:off x="176280" y="4283732"/>
            <a:ext cx="438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8.00</a:t>
            </a:r>
            <a:endParaRPr lang="en-US">
              <a:latin typeface="Arial" pitchFamily="34" charset="0"/>
              <a:cs typeface="Arial" pitchFamily="34" charset="0"/>
            </a:endParaRPr>
          </a:p>
        </p:txBody>
      </p:sp>
      <p:sp>
        <p:nvSpPr>
          <p:cNvPr id="160" name="Text Box 20"/>
          <p:cNvSpPr txBox="1">
            <a:spLocks noChangeArrowheads="1"/>
          </p:cNvSpPr>
          <p:nvPr/>
        </p:nvSpPr>
        <p:spPr bwMode="auto">
          <a:xfrm>
            <a:off x="481080" y="6158570"/>
            <a:ext cx="2270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000">
                <a:latin typeface="Calibri" pitchFamily="34" charset="0"/>
                <a:ea typeface="Calibri" pitchFamily="34" charset="0"/>
                <a:cs typeface="Times New Roman" pitchFamily="18" charset="0"/>
              </a:rPr>
              <a:t>0</a:t>
            </a:r>
            <a:endParaRPr lang="en-US">
              <a:latin typeface="Arial" pitchFamily="34" charset="0"/>
              <a:cs typeface="Arial" pitchFamily="34" charset="0"/>
            </a:endParaRPr>
          </a:p>
        </p:txBody>
      </p:sp>
      <p:sp>
        <p:nvSpPr>
          <p:cNvPr id="161" name="Text Box 19"/>
          <p:cNvSpPr txBox="1">
            <a:spLocks noChangeArrowheads="1"/>
          </p:cNvSpPr>
          <p:nvPr/>
        </p:nvSpPr>
        <p:spPr bwMode="auto">
          <a:xfrm>
            <a:off x="900180"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a:t>
            </a:r>
            <a:endParaRPr lang="en-US" dirty="0">
              <a:latin typeface="Arial" pitchFamily="34" charset="0"/>
              <a:cs typeface="Arial" pitchFamily="34" charset="0"/>
            </a:endParaRPr>
          </a:p>
        </p:txBody>
      </p:sp>
      <p:sp>
        <p:nvSpPr>
          <p:cNvPr id="162" name="Text Box 18"/>
          <p:cNvSpPr txBox="1">
            <a:spLocks noChangeArrowheads="1"/>
          </p:cNvSpPr>
          <p:nvPr/>
        </p:nvSpPr>
        <p:spPr bwMode="auto">
          <a:xfrm>
            <a:off x="13653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4</a:t>
            </a:r>
            <a:endParaRPr lang="en-US" dirty="0">
              <a:latin typeface="Arial" pitchFamily="34" charset="0"/>
              <a:cs typeface="Arial" pitchFamily="34" charset="0"/>
            </a:endParaRPr>
          </a:p>
        </p:txBody>
      </p:sp>
      <p:sp>
        <p:nvSpPr>
          <p:cNvPr id="163" name="Text Box 17"/>
          <p:cNvSpPr txBox="1">
            <a:spLocks noChangeArrowheads="1"/>
          </p:cNvSpPr>
          <p:nvPr/>
        </p:nvSpPr>
        <p:spPr bwMode="auto">
          <a:xfrm>
            <a:off x="1822518" y="6158570"/>
            <a:ext cx="3508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6</a:t>
            </a:r>
            <a:endParaRPr lang="en-US" dirty="0">
              <a:latin typeface="Arial" pitchFamily="34" charset="0"/>
              <a:cs typeface="Arial" pitchFamily="34" charset="0"/>
            </a:endParaRPr>
          </a:p>
        </p:txBody>
      </p:sp>
      <p:sp>
        <p:nvSpPr>
          <p:cNvPr id="164" name="Text Box 16"/>
          <p:cNvSpPr txBox="1">
            <a:spLocks noChangeArrowheads="1"/>
          </p:cNvSpPr>
          <p:nvPr/>
        </p:nvSpPr>
        <p:spPr bwMode="auto">
          <a:xfrm>
            <a:off x="2287655" y="6158570"/>
            <a:ext cx="3508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8</a:t>
            </a:r>
            <a:endParaRPr lang="en-US" dirty="0">
              <a:latin typeface="Arial" pitchFamily="34" charset="0"/>
              <a:cs typeface="Arial" pitchFamily="34" charset="0"/>
            </a:endParaRPr>
          </a:p>
        </p:txBody>
      </p:sp>
      <p:sp>
        <p:nvSpPr>
          <p:cNvPr id="165" name="Text Box 15"/>
          <p:cNvSpPr txBox="1">
            <a:spLocks noChangeArrowheads="1"/>
          </p:cNvSpPr>
          <p:nvPr/>
        </p:nvSpPr>
        <p:spPr bwMode="auto">
          <a:xfrm>
            <a:off x="2706755"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10</a:t>
            </a:r>
            <a:endParaRPr lang="en-US" dirty="0">
              <a:latin typeface="Arial" pitchFamily="34" charset="0"/>
              <a:cs typeface="Arial" pitchFamily="34" charset="0"/>
            </a:endParaRPr>
          </a:p>
        </p:txBody>
      </p:sp>
      <p:sp>
        <p:nvSpPr>
          <p:cNvPr id="166" name="Text Box 14"/>
          <p:cNvSpPr txBox="1">
            <a:spLocks noChangeArrowheads="1"/>
          </p:cNvSpPr>
          <p:nvPr/>
        </p:nvSpPr>
        <p:spPr bwMode="auto">
          <a:xfrm>
            <a:off x="3178243" y="61585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smtClean="0">
                <a:solidFill>
                  <a:srgbClr val="FF0000"/>
                </a:solidFill>
                <a:latin typeface="Calibri" pitchFamily="34" charset="0"/>
                <a:ea typeface="Calibri" pitchFamily="34" charset="0"/>
                <a:cs typeface="Times New Roman" pitchFamily="18" charset="0"/>
              </a:rPr>
              <a:t>12</a:t>
            </a:r>
            <a:endParaRPr lang="en-US" b="1" dirty="0">
              <a:solidFill>
                <a:srgbClr val="FF0000"/>
              </a:solidFill>
              <a:latin typeface="Arial" pitchFamily="34" charset="0"/>
              <a:cs typeface="Arial" pitchFamily="34" charset="0"/>
            </a:endParaRPr>
          </a:p>
        </p:txBody>
      </p:sp>
      <p:sp>
        <p:nvSpPr>
          <p:cNvPr id="167" name="Oval 13"/>
          <p:cNvSpPr>
            <a:spLocks noChangeArrowheads="1"/>
          </p:cNvSpPr>
          <p:nvPr/>
        </p:nvSpPr>
        <p:spPr bwMode="auto">
          <a:xfrm>
            <a:off x="4912102" y="3943046"/>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Oval 8"/>
          <p:cNvSpPr>
            <a:spLocks noChangeArrowheads="1"/>
          </p:cNvSpPr>
          <p:nvPr/>
        </p:nvSpPr>
        <p:spPr bwMode="auto">
          <a:xfrm>
            <a:off x="4225161" y="460123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Oval 6"/>
          <p:cNvSpPr>
            <a:spLocks noChangeArrowheads="1"/>
          </p:cNvSpPr>
          <p:nvPr/>
        </p:nvSpPr>
        <p:spPr bwMode="auto">
          <a:xfrm>
            <a:off x="3773923" y="50500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AutoShape 1"/>
          <p:cNvSpPr>
            <a:spLocks noChangeShapeType="1"/>
          </p:cNvSpPr>
          <p:nvPr/>
        </p:nvSpPr>
        <p:spPr bwMode="auto">
          <a:xfrm>
            <a:off x="3905576" y="57347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AutoShape 55"/>
          <p:cNvSpPr>
            <a:spLocks noChangeShapeType="1"/>
          </p:cNvSpPr>
          <p:nvPr/>
        </p:nvSpPr>
        <p:spPr bwMode="auto">
          <a:xfrm>
            <a:off x="3902401" y="59537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AutoShape 54"/>
          <p:cNvSpPr>
            <a:spLocks noChangeShapeType="1"/>
          </p:cNvSpPr>
          <p:nvPr/>
        </p:nvSpPr>
        <p:spPr bwMode="auto">
          <a:xfrm>
            <a:off x="3900814" y="55156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AutoShape 53"/>
          <p:cNvSpPr>
            <a:spLocks noChangeShapeType="1"/>
          </p:cNvSpPr>
          <p:nvPr/>
        </p:nvSpPr>
        <p:spPr bwMode="auto">
          <a:xfrm>
            <a:off x="3900814" y="52933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AutoShape 52"/>
          <p:cNvSpPr>
            <a:spLocks noChangeShapeType="1"/>
          </p:cNvSpPr>
          <p:nvPr/>
        </p:nvSpPr>
        <p:spPr bwMode="auto">
          <a:xfrm>
            <a:off x="3900814" y="506954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AutoShape 51"/>
          <p:cNvSpPr>
            <a:spLocks noChangeShapeType="1"/>
          </p:cNvSpPr>
          <p:nvPr/>
        </p:nvSpPr>
        <p:spPr bwMode="auto">
          <a:xfrm>
            <a:off x="3900814" y="4847295"/>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AutoShape 50"/>
          <p:cNvSpPr>
            <a:spLocks noChangeShapeType="1"/>
          </p:cNvSpPr>
          <p:nvPr/>
        </p:nvSpPr>
        <p:spPr bwMode="auto">
          <a:xfrm>
            <a:off x="3897639" y="46298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AutoShape 49"/>
          <p:cNvSpPr>
            <a:spLocks noChangeShapeType="1"/>
          </p:cNvSpPr>
          <p:nvPr/>
        </p:nvSpPr>
        <p:spPr bwMode="auto">
          <a:xfrm>
            <a:off x="3897639" y="441708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AutoShape 48"/>
          <p:cNvSpPr>
            <a:spLocks noChangeShapeType="1"/>
          </p:cNvSpPr>
          <p:nvPr/>
        </p:nvSpPr>
        <p:spPr bwMode="auto">
          <a:xfrm>
            <a:off x="3905576" y="4194832"/>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AutoShape 47"/>
          <p:cNvSpPr>
            <a:spLocks noChangeShapeType="1"/>
          </p:cNvSpPr>
          <p:nvPr/>
        </p:nvSpPr>
        <p:spPr bwMode="auto">
          <a:xfrm>
            <a:off x="3905576" y="3974170"/>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AutoShape 46"/>
          <p:cNvSpPr>
            <a:spLocks noChangeShapeType="1"/>
          </p:cNvSpPr>
          <p:nvPr/>
        </p:nvSpPr>
        <p:spPr bwMode="auto">
          <a:xfrm>
            <a:off x="3905576" y="3753507"/>
            <a:ext cx="201168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AutoShape 45"/>
          <p:cNvSpPr>
            <a:spLocks noChangeShapeType="1"/>
          </p:cNvSpPr>
          <p:nvPr/>
        </p:nvSpPr>
        <p:spPr bwMode="auto">
          <a:xfrm flipV="1">
            <a:off x="40339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AutoShape 44"/>
          <p:cNvSpPr>
            <a:spLocks noChangeShapeType="1"/>
          </p:cNvSpPr>
          <p:nvPr/>
        </p:nvSpPr>
        <p:spPr bwMode="auto">
          <a:xfrm flipV="1">
            <a:off x="42625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AutoShape 43"/>
          <p:cNvSpPr>
            <a:spLocks noChangeShapeType="1"/>
          </p:cNvSpPr>
          <p:nvPr/>
        </p:nvSpPr>
        <p:spPr bwMode="auto">
          <a:xfrm flipV="1">
            <a:off x="44911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AutoShape 42"/>
          <p:cNvSpPr>
            <a:spLocks noChangeShapeType="1"/>
          </p:cNvSpPr>
          <p:nvPr/>
        </p:nvSpPr>
        <p:spPr bwMode="auto">
          <a:xfrm flipV="1">
            <a:off x="47197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AutoShape 41"/>
          <p:cNvSpPr>
            <a:spLocks noChangeShapeType="1"/>
          </p:cNvSpPr>
          <p:nvPr/>
        </p:nvSpPr>
        <p:spPr bwMode="auto">
          <a:xfrm flipV="1">
            <a:off x="4948305" y="3542081"/>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AutoShape 40"/>
          <p:cNvSpPr>
            <a:spLocks noChangeShapeType="1"/>
          </p:cNvSpPr>
          <p:nvPr/>
        </p:nvSpPr>
        <p:spPr bwMode="auto">
          <a:xfrm flipV="1">
            <a:off x="5176905" y="3540782"/>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AutoShape 39"/>
          <p:cNvSpPr>
            <a:spLocks noChangeShapeType="1"/>
          </p:cNvSpPr>
          <p:nvPr/>
        </p:nvSpPr>
        <p:spPr bwMode="auto">
          <a:xfrm flipV="1">
            <a:off x="5405505" y="3532845"/>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Text Box 14"/>
          <p:cNvSpPr txBox="1">
            <a:spLocks noChangeArrowheads="1"/>
          </p:cNvSpPr>
          <p:nvPr/>
        </p:nvSpPr>
        <p:spPr bwMode="auto">
          <a:xfrm>
            <a:off x="3628330" y="616492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14</a:t>
            </a:r>
            <a:endParaRPr lang="en-US" dirty="0">
              <a:latin typeface="Arial" pitchFamily="34" charset="0"/>
              <a:cs typeface="Arial" pitchFamily="34" charset="0"/>
            </a:endParaRPr>
          </a:p>
        </p:txBody>
      </p:sp>
      <p:sp>
        <p:nvSpPr>
          <p:cNvPr id="190" name="Text Box 14"/>
          <p:cNvSpPr txBox="1">
            <a:spLocks noChangeArrowheads="1"/>
          </p:cNvSpPr>
          <p:nvPr/>
        </p:nvSpPr>
        <p:spPr bwMode="auto">
          <a:xfrm>
            <a:off x="40672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16</a:t>
            </a:r>
            <a:endParaRPr lang="en-US" dirty="0">
              <a:latin typeface="Arial" pitchFamily="34" charset="0"/>
              <a:cs typeface="Arial" pitchFamily="34" charset="0"/>
            </a:endParaRPr>
          </a:p>
        </p:txBody>
      </p:sp>
      <p:sp>
        <p:nvSpPr>
          <p:cNvPr id="191" name="Text Box 14"/>
          <p:cNvSpPr txBox="1">
            <a:spLocks noChangeArrowheads="1"/>
          </p:cNvSpPr>
          <p:nvPr/>
        </p:nvSpPr>
        <p:spPr bwMode="auto">
          <a:xfrm>
            <a:off x="4543493" y="6171269"/>
            <a:ext cx="339693" cy="326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18</a:t>
            </a:r>
            <a:endParaRPr lang="en-US" dirty="0">
              <a:latin typeface="Arial" pitchFamily="34" charset="0"/>
              <a:cs typeface="Arial" pitchFamily="34" charset="0"/>
            </a:endParaRPr>
          </a:p>
        </p:txBody>
      </p:sp>
      <p:sp>
        <p:nvSpPr>
          <p:cNvPr id="192" name="Text Box 14"/>
          <p:cNvSpPr txBox="1">
            <a:spLocks noChangeArrowheads="1"/>
          </p:cNvSpPr>
          <p:nvPr/>
        </p:nvSpPr>
        <p:spPr bwMode="auto">
          <a:xfrm>
            <a:off x="4981643" y="6171270"/>
            <a:ext cx="3810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dirty="0" smtClean="0">
                <a:latin typeface="Calibri" pitchFamily="34" charset="0"/>
                <a:ea typeface="Calibri" pitchFamily="34" charset="0"/>
                <a:cs typeface="Times New Roman" pitchFamily="18" charset="0"/>
              </a:rPr>
              <a:t>20</a:t>
            </a:r>
            <a:endParaRPr lang="en-US" dirty="0">
              <a:latin typeface="Arial" pitchFamily="34" charset="0"/>
              <a:cs typeface="Arial" pitchFamily="34" charset="0"/>
            </a:endParaRPr>
          </a:p>
        </p:txBody>
      </p:sp>
      <p:sp>
        <p:nvSpPr>
          <p:cNvPr id="193" name="Oval 12"/>
          <p:cNvSpPr>
            <a:spLocks noChangeArrowheads="1"/>
          </p:cNvSpPr>
          <p:nvPr/>
        </p:nvSpPr>
        <p:spPr bwMode="auto">
          <a:xfrm>
            <a:off x="5142920" y="371414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Oval 9"/>
          <p:cNvSpPr>
            <a:spLocks noChangeArrowheads="1"/>
          </p:cNvSpPr>
          <p:nvPr/>
        </p:nvSpPr>
        <p:spPr bwMode="auto">
          <a:xfrm>
            <a:off x="4461324" y="437898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Oval 7"/>
          <p:cNvSpPr>
            <a:spLocks noChangeArrowheads="1"/>
          </p:cNvSpPr>
          <p:nvPr/>
        </p:nvSpPr>
        <p:spPr bwMode="auto">
          <a:xfrm>
            <a:off x="3998766" y="4811227"/>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Oval 8"/>
          <p:cNvSpPr>
            <a:spLocks noChangeArrowheads="1"/>
          </p:cNvSpPr>
          <p:nvPr/>
        </p:nvSpPr>
        <p:spPr bwMode="auto">
          <a:xfrm>
            <a:off x="1725919" y="5699923"/>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Oval 9"/>
          <p:cNvSpPr>
            <a:spLocks noChangeArrowheads="1"/>
          </p:cNvSpPr>
          <p:nvPr/>
        </p:nvSpPr>
        <p:spPr bwMode="auto">
          <a:xfrm>
            <a:off x="2169313" y="5495694"/>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Oval 8"/>
          <p:cNvSpPr>
            <a:spLocks noChangeArrowheads="1"/>
          </p:cNvSpPr>
          <p:nvPr/>
        </p:nvSpPr>
        <p:spPr bwMode="auto">
          <a:xfrm>
            <a:off x="577948" y="6144719"/>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Oval 9"/>
          <p:cNvSpPr>
            <a:spLocks noChangeArrowheads="1"/>
          </p:cNvSpPr>
          <p:nvPr/>
        </p:nvSpPr>
        <p:spPr bwMode="auto">
          <a:xfrm>
            <a:off x="1260974" y="5922472"/>
            <a:ext cx="73152" cy="73152"/>
          </a:xfrm>
          <a:prstGeom prst="ellipse">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TextBox 102"/>
          <p:cNvSpPr txBox="1"/>
          <p:nvPr/>
        </p:nvSpPr>
        <p:spPr>
          <a:xfrm>
            <a:off x="6818874" y="556014"/>
            <a:ext cx="5138991" cy="4616648"/>
          </a:xfrm>
          <a:prstGeom prst="rect">
            <a:avLst/>
          </a:prstGeom>
          <a:noFill/>
        </p:spPr>
        <p:txBody>
          <a:bodyPr wrap="square" rtlCol="0">
            <a:spAutoFit/>
          </a:bodyPr>
          <a:lstStyle/>
          <a:p>
            <a:r>
              <a:rPr lang="en-US" b="1" dirty="0">
                <a:solidFill>
                  <a:srgbClr val="C00000"/>
                </a:solidFill>
              </a:rPr>
              <a:t>When the quantity supplied is </a:t>
            </a:r>
            <a:r>
              <a:rPr lang="en-US" b="1" dirty="0" smtClean="0">
                <a:solidFill>
                  <a:srgbClr val="C00000"/>
                </a:solidFill>
              </a:rPr>
              <a:t>12 donuts: </a:t>
            </a:r>
          </a:p>
          <a:p>
            <a:endParaRPr lang="en-US" b="1" dirty="0" smtClean="0">
              <a:solidFill>
                <a:srgbClr val="C00000"/>
              </a:solidFill>
            </a:endParaRPr>
          </a:p>
          <a:p>
            <a:pPr marL="285750" indent="-285750">
              <a:buFont typeface="Arial" panose="020B0604020202020204" pitchFamily="34" charset="0"/>
              <a:buChar char="•"/>
            </a:pPr>
            <a:r>
              <a:rPr lang="en-US" b="1" dirty="0" smtClean="0">
                <a:solidFill>
                  <a:srgbClr val="C00000"/>
                </a:solidFill>
              </a:rPr>
              <a:t>the </a:t>
            </a:r>
            <a:r>
              <a:rPr lang="en-US" b="1" i="1" dirty="0">
                <a:solidFill>
                  <a:srgbClr val="C00000"/>
                </a:solidFill>
              </a:rPr>
              <a:t>total cost </a:t>
            </a:r>
            <a:r>
              <a:rPr lang="en-US" b="1" dirty="0">
                <a:solidFill>
                  <a:srgbClr val="C00000"/>
                </a:solidFill>
              </a:rPr>
              <a:t>to the sellers </a:t>
            </a:r>
            <a:r>
              <a:rPr lang="en-US" b="1" dirty="0" smtClean="0">
                <a:solidFill>
                  <a:srgbClr val="C00000"/>
                </a:solidFill>
              </a:rPr>
              <a:t>of </a:t>
            </a:r>
            <a:r>
              <a:rPr lang="en-US" b="1" dirty="0">
                <a:solidFill>
                  <a:srgbClr val="C00000"/>
                </a:solidFill>
              </a:rPr>
              <a:t>these </a:t>
            </a:r>
            <a:r>
              <a:rPr lang="en-US" b="1" dirty="0" smtClean="0">
                <a:solidFill>
                  <a:srgbClr val="C00000"/>
                </a:solidFill>
              </a:rPr>
              <a:t>12 </a:t>
            </a:r>
            <a:r>
              <a:rPr lang="en-US" b="1" dirty="0">
                <a:solidFill>
                  <a:srgbClr val="C00000"/>
                </a:solidFill>
              </a:rPr>
              <a:t>units is </a:t>
            </a:r>
            <a:r>
              <a:rPr lang="en-US" b="1" dirty="0" smtClean="0">
                <a:solidFill>
                  <a:srgbClr val="C00000"/>
                </a:solidFill>
              </a:rPr>
              <a:t>$33 (dark green, area under supply curve up to the quantity supplied), </a:t>
            </a:r>
          </a:p>
          <a:p>
            <a:pPr marL="285750" indent="-285750">
              <a:buFont typeface="Arial" panose="020B0604020202020204" pitchFamily="34" charset="0"/>
              <a:buChar char="•"/>
            </a:pPr>
            <a:r>
              <a:rPr lang="en-US" b="1" dirty="0" smtClean="0">
                <a:solidFill>
                  <a:srgbClr val="C00000"/>
                </a:solidFill>
              </a:rPr>
              <a:t>the </a:t>
            </a:r>
            <a:r>
              <a:rPr lang="en-US" b="1" i="1" dirty="0" smtClean="0">
                <a:solidFill>
                  <a:srgbClr val="C00000"/>
                </a:solidFill>
              </a:rPr>
              <a:t>total revenue </a:t>
            </a:r>
            <a:r>
              <a:rPr lang="en-US" b="1" dirty="0" smtClean="0">
                <a:solidFill>
                  <a:srgbClr val="C00000"/>
                </a:solidFill>
              </a:rPr>
              <a:t>is $48 (dark green or pink, bordered rectangle up to the price and the quantity supplied), and </a:t>
            </a:r>
          </a:p>
          <a:p>
            <a:pPr marL="285750" indent="-285750">
              <a:buFont typeface="Arial" panose="020B0604020202020204" pitchFamily="34" charset="0"/>
              <a:buChar char="•"/>
            </a:pPr>
            <a:r>
              <a:rPr lang="en-US" b="1" dirty="0" smtClean="0">
                <a:solidFill>
                  <a:srgbClr val="C00000"/>
                </a:solidFill>
              </a:rPr>
              <a:t>the </a:t>
            </a:r>
            <a:r>
              <a:rPr lang="en-US" b="1" i="1" dirty="0" smtClean="0">
                <a:solidFill>
                  <a:srgbClr val="C00000"/>
                </a:solidFill>
              </a:rPr>
              <a:t>profit</a:t>
            </a:r>
            <a:r>
              <a:rPr lang="en-US" b="1" dirty="0" smtClean="0">
                <a:solidFill>
                  <a:srgbClr val="C00000"/>
                </a:solidFill>
              </a:rPr>
              <a:t> is $15 (pink, area above the supply curve up to the price). </a:t>
            </a:r>
          </a:p>
          <a:p>
            <a:pPr marL="285750" indent="-285750">
              <a:buFont typeface="Arial" panose="020B0604020202020204" pitchFamily="34" charset="0"/>
              <a:buChar char="•"/>
            </a:pPr>
            <a:endParaRPr lang="en-US" b="1" dirty="0">
              <a:solidFill>
                <a:srgbClr val="C00000"/>
              </a:solidFill>
            </a:endParaRPr>
          </a:p>
          <a:p>
            <a:r>
              <a:rPr lang="en-US" sz="3200" b="1" dirty="0" smtClean="0">
                <a:solidFill>
                  <a:srgbClr val="0070C0"/>
                </a:solidFill>
              </a:rPr>
              <a:t>The net gain or profit of the sellers is also called the PRODUCER SURPLUS.</a:t>
            </a:r>
            <a:endParaRPr lang="en-US" sz="3200" b="1" dirty="0">
              <a:solidFill>
                <a:srgbClr val="0070C0"/>
              </a:solidFill>
            </a:endParaRPr>
          </a:p>
        </p:txBody>
      </p:sp>
      <p:graphicFrame>
        <p:nvGraphicFramePr>
          <p:cNvPr id="99" name="Table 98"/>
          <p:cNvGraphicFramePr>
            <a:graphicFrameLocks noGrp="1"/>
          </p:cNvGraphicFramePr>
          <p:nvPr>
            <p:extLst>
              <p:ext uri="{D42A27DB-BD31-4B8C-83A1-F6EECF244321}">
                <p14:modId xmlns:p14="http://schemas.microsoft.com/office/powerpoint/2010/main" val="533173491"/>
              </p:ext>
            </p:extLst>
          </p:nvPr>
        </p:nvGraphicFramePr>
        <p:xfrm>
          <a:off x="404006" y="550192"/>
          <a:ext cx="5562728" cy="2447290"/>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val="1183600878"/>
                    </a:ext>
                  </a:extLst>
                </a:gridCol>
                <a:gridCol w="1444689">
                  <a:extLst>
                    <a:ext uri="{9D8B030D-6E8A-4147-A177-3AD203B41FA5}">
                      <a16:colId xmlns:a16="http://schemas.microsoft.com/office/drawing/2014/main" val="2175982526"/>
                    </a:ext>
                  </a:extLst>
                </a:gridCol>
                <a:gridCol w="1014413">
                  <a:extLst>
                    <a:ext uri="{9D8B030D-6E8A-4147-A177-3AD203B41FA5}">
                      <a16:colId xmlns:a16="http://schemas.microsoft.com/office/drawing/2014/main" val="764521505"/>
                    </a:ext>
                  </a:extLst>
                </a:gridCol>
                <a:gridCol w="1334008">
                  <a:extLst>
                    <a:ext uri="{9D8B030D-6E8A-4147-A177-3AD203B41FA5}">
                      <a16:colId xmlns:a16="http://schemas.microsoft.com/office/drawing/2014/main" val="1881930475"/>
                    </a:ext>
                  </a:extLst>
                </a:gridCol>
                <a:gridCol w="1379093">
                  <a:extLst>
                    <a:ext uri="{9D8B030D-6E8A-4147-A177-3AD203B41FA5}">
                      <a16:colId xmlns:a16="http://schemas.microsoft.com/office/drawing/2014/main" val="913369017"/>
                    </a:ext>
                  </a:extLst>
                </a:gridCol>
              </a:tblGrid>
              <a:tr h="184150">
                <a:tc>
                  <a:txBody>
                    <a:bodyPr/>
                    <a:lstStyle/>
                    <a:p>
                      <a:pPr algn="ctr" fontAlgn="b"/>
                      <a:r>
                        <a:rPr lang="en-US" sz="1300" b="1" u="none" strike="noStrike" dirty="0">
                          <a:effectLst/>
                          <a:latin typeface="+mn-lt"/>
                        </a:rPr>
                        <a:t>Price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latin typeface="+mn-lt"/>
                        </a:rPr>
                        <a:t>Quantity </a:t>
                      </a:r>
                      <a:r>
                        <a:rPr lang="en-US" sz="1300" b="1" u="none" strike="noStrike" dirty="0" smtClean="0">
                          <a:effectLst/>
                          <a:latin typeface="+mn-lt"/>
                        </a:rPr>
                        <a:t>Supplied</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smtClean="0">
                          <a:solidFill>
                            <a:srgbClr val="000000"/>
                          </a:solidFill>
                          <a:effectLst/>
                          <a:latin typeface="+mn-lt"/>
                        </a:rPr>
                        <a:t>Total Revenue</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Total Cost</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latin typeface="+mn-lt"/>
                        </a:rPr>
                        <a:t>Producer Surplus = </a:t>
                      </a:r>
                      <a:br>
                        <a:rPr lang="en-US" sz="1300" b="1" u="none" strike="noStrike" dirty="0" smtClean="0">
                          <a:effectLst/>
                          <a:latin typeface="+mn-lt"/>
                        </a:rPr>
                      </a:br>
                      <a:r>
                        <a:rPr lang="en-US" sz="1300" b="1" u="none" strike="noStrike" dirty="0" smtClean="0">
                          <a:effectLst/>
                          <a:latin typeface="+mn-lt"/>
                        </a:rPr>
                        <a:t>Revenue - Cost</a:t>
                      </a:r>
                      <a:endParaRPr lang="en-US" sz="13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079881"/>
                  </a:ext>
                </a:extLst>
              </a:tr>
              <a:tr h="184150">
                <a:tc>
                  <a:txBody>
                    <a:bodyPr/>
                    <a:lstStyle/>
                    <a:p>
                      <a:pPr algn="ctr" fontAlgn="b"/>
                      <a:r>
                        <a:rPr lang="en-US" sz="1300" b="0" i="0" u="none" strike="noStrike" dirty="0">
                          <a:solidFill>
                            <a:srgbClr val="000000"/>
                          </a:solidFill>
                          <a:effectLst/>
                          <a:latin typeface="+mn-lt"/>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3</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0</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202580"/>
                  </a:ext>
                </a:extLst>
              </a:tr>
              <a:tr h="184150">
                <a:tc>
                  <a:txBody>
                    <a:bodyPr/>
                    <a:lstStyle/>
                    <a:p>
                      <a:pPr algn="ctr" fontAlgn="b"/>
                      <a:r>
                        <a:rPr lang="en-US" sz="1300" b="0" i="0" u="none" strike="noStrike" dirty="0">
                          <a:solidFill>
                            <a:srgbClr val="000000"/>
                          </a:solidFill>
                          <a:effectLst/>
                          <a:latin typeface="+mn-lt"/>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10</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3</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02681"/>
                  </a:ext>
                </a:extLst>
              </a:tr>
              <a:tr h="184150">
                <a:tc>
                  <a:txBody>
                    <a:bodyPr/>
                    <a:lstStyle/>
                    <a:p>
                      <a:pPr algn="ctr" fontAlgn="b"/>
                      <a:r>
                        <a:rPr lang="en-US" sz="1300" b="0" i="0" u="none" strike="noStrike" dirty="0">
                          <a:solidFill>
                            <a:srgbClr val="000000"/>
                          </a:solidFill>
                          <a:effectLst/>
                          <a:latin typeface="+mn-lt"/>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21</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7</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904263"/>
                  </a:ext>
                </a:extLst>
              </a:tr>
              <a:tr h="184150">
                <a:tc>
                  <a:txBody>
                    <a:bodyPr/>
                    <a:lstStyle/>
                    <a:p>
                      <a:pPr algn="ctr" fontAlgn="b"/>
                      <a:r>
                        <a:rPr lang="en-US" sz="1300" b="1" i="0" u="none" strike="noStrike" dirty="0">
                          <a:solidFill>
                            <a:srgbClr val="FF0000"/>
                          </a:solidFill>
                          <a:effectLst/>
                          <a:latin typeface="+mn-lt"/>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FF0000"/>
                          </a:solidFill>
                          <a:effectLst/>
                          <a:latin typeface="+mn-lt"/>
                        </a:rPr>
                        <a:t>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smtClean="0">
                          <a:solidFill>
                            <a:srgbClr val="FF0000"/>
                          </a:solidFill>
                          <a:effectLst/>
                          <a:latin typeface="+mn-lt"/>
                        </a:rPr>
                        <a:t>48</a:t>
                      </a:r>
                      <a:endParaRPr lang="en-US" sz="1300" b="1" i="0" u="none" strike="noStrike" dirty="0">
                        <a:solidFill>
                          <a:srgbClr val="FF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a:solidFill>
                            <a:srgbClr val="FF0000"/>
                          </a:solidFill>
                          <a:effectLst/>
                          <a:latin typeface="+mn-lt"/>
                        </a:rPr>
                        <a:t>33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smtClean="0">
                          <a:solidFill>
                            <a:srgbClr val="FF0000"/>
                          </a:solidFill>
                          <a:effectLst/>
                          <a:latin typeface="+mn-lt"/>
                        </a:rPr>
                        <a:t>15</a:t>
                      </a:r>
                      <a:endParaRPr lang="en-US" sz="1300" b="1" i="0" u="none" strike="noStrike" dirty="0">
                        <a:solidFill>
                          <a:srgbClr val="FF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0708852"/>
                  </a:ext>
                </a:extLst>
              </a:tr>
              <a:tr h="184150">
                <a:tc>
                  <a:txBody>
                    <a:bodyPr/>
                    <a:lstStyle/>
                    <a:p>
                      <a:pPr algn="ctr" fontAlgn="b"/>
                      <a:r>
                        <a:rPr lang="en-US" sz="1300" b="0" i="0" u="none" strike="noStrike" dirty="0">
                          <a:solidFill>
                            <a:srgbClr val="000000"/>
                          </a:solidFill>
                          <a:effectLst/>
                          <a:latin typeface="+mn-lt"/>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70</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27</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476561"/>
                  </a:ext>
                </a:extLst>
              </a:tr>
              <a:tr h="184150">
                <a:tc>
                  <a:txBody>
                    <a:bodyPr/>
                    <a:lstStyle/>
                    <a:p>
                      <a:pPr algn="ctr" fontAlgn="b"/>
                      <a:r>
                        <a:rPr lang="en-US" sz="1300" b="0" i="0" u="none" strike="noStrike" dirty="0">
                          <a:solidFill>
                            <a:srgbClr val="000000"/>
                          </a:solidFill>
                          <a:effectLst/>
                          <a:latin typeface="+mn-lt"/>
                        </a:rPr>
                        <a:t>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90</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49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41</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049460"/>
                  </a:ext>
                </a:extLst>
              </a:tr>
              <a:tr h="184150">
                <a:tc>
                  <a:txBody>
                    <a:bodyPr/>
                    <a:lstStyle/>
                    <a:p>
                      <a:pPr algn="ctr" fontAlgn="b"/>
                      <a:r>
                        <a:rPr lang="en-US" sz="1300" b="0" i="0" u="none" strike="noStrike" dirty="0">
                          <a:solidFill>
                            <a:srgbClr val="000000"/>
                          </a:solidFill>
                          <a:effectLst/>
                          <a:latin typeface="+mn-lt"/>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112</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56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56</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745322"/>
                  </a:ext>
                </a:extLst>
              </a:tr>
              <a:tr h="184150">
                <a:tc>
                  <a:txBody>
                    <a:bodyPr/>
                    <a:lstStyle/>
                    <a:p>
                      <a:pPr algn="ctr" fontAlgn="b"/>
                      <a:r>
                        <a:rPr lang="en-US" sz="1300" b="0" i="0" u="none" strike="noStrike" dirty="0">
                          <a:solidFill>
                            <a:srgbClr val="000000"/>
                          </a:solidFill>
                          <a:effectLst/>
                          <a:latin typeface="+mn-lt"/>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136</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64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72</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4990"/>
                  </a:ext>
                </a:extLst>
              </a:tr>
              <a:tr h="184150">
                <a:tc>
                  <a:txBody>
                    <a:bodyPr/>
                    <a:lstStyle/>
                    <a:p>
                      <a:pPr algn="ctr" fontAlgn="b"/>
                      <a:r>
                        <a:rPr lang="en-US" sz="1300" b="0" i="0" u="none" strike="noStrike" dirty="0">
                          <a:solidFill>
                            <a:srgbClr val="000000"/>
                          </a:solidFill>
                          <a:effectLst/>
                          <a:latin typeface="+mn-lt"/>
                        </a:rPr>
                        <a:t>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19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190</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84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106</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75275"/>
                  </a:ext>
                </a:extLst>
              </a:tr>
              <a:tr h="184150">
                <a:tc>
                  <a:txBody>
                    <a:bodyPr/>
                    <a:lstStyle/>
                    <a:p>
                      <a:pPr algn="ctr" fontAlgn="b"/>
                      <a:r>
                        <a:rPr lang="en-US" sz="1300" b="0" i="0" u="none" strike="noStrike" dirty="0">
                          <a:solidFill>
                            <a:srgbClr val="000000"/>
                          </a:solidFill>
                          <a:effectLst/>
                          <a:latin typeface="+mn-lt"/>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a:solidFill>
                            <a:srgbClr val="000000"/>
                          </a:solidFill>
                          <a:effectLst/>
                          <a:latin typeface="+mn-lt"/>
                        </a:rPr>
                        <a:t>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220</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a:solidFill>
                            <a:srgbClr val="000000"/>
                          </a:solidFill>
                          <a:effectLst/>
                          <a:latin typeface="+mn-lt"/>
                        </a:rPr>
                        <a:t>95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rgbClr val="000000"/>
                          </a:solidFill>
                          <a:effectLst/>
                          <a:latin typeface="+mn-lt"/>
                        </a:rPr>
                        <a:t>115</a:t>
                      </a:r>
                      <a:endParaRPr lang="en-US" sz="130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095371"/>
                  </a:ext>
                </a:extLst>
              </a:tr>
            </a:tbl>
          </a:graphicData>
        </a:graphic>
      </p:graphicFrame>
      <p:sp>
        <p:nvSpPr>
          <p:cNvPr id="104" name="TextBox 103"/>
          <p:cNvSpPr txBox="1"/>
          <p:nvPr/>
        </p:nvSpPr>
        <p:spPr>
          <a:xfrm>
            <a:off x="404006" y="122801"/>
            <a:ext cx="1839195" cy="338554"/>
          </a:xfrm>
          <a:prstGeom prst="rect">
            <a:avLst/>
          </a:prstGeom>
          <a:noFill/>
        </p:spPr>
        <p:txBody>
          <a:bodyPr wrap="square" rtlCol="0">
            <a:spAutoFit/>
          </a:bodyPr>
          <a:lstStyle/>
          <a:p>
            <a:r>
              <a:rPr lang="en-US" sz="1600" dirty="0" smtClean="0"/>
              <a:t>Producer Surplus</a:t>
            </a:r>
            <a:endParaRPr lang="en-US" sz="1600" dirty="0"/>
          </a:p>
        </p:txBody>
      </p:sp>
      <p:sp>
        <p:nvSpPr>
          <p:cNvPr id="105" name="TextBox 104"/>
          <p:cNvSpPr txBox="1"/>
          <p:nvPr/>
        </p:nvSpPr>
        <p:spPr>
          <a:xfrm>
            <a:off x="558800" y="6445106"/>
            <a:ext cx="1855274" cy="338554"/>
          </a:xfrm>
          <a:prstGeom prst="rect">
            <a:avLst/>
          </a:prstGeom>
          <a:noFill/>
        </p:spPr>
        <p:txBody>
          <a:bodyPr wrap="square" rtlCol="0">
            <a:spAutoFit/>
          </a:bodyPr>
          <a:lstStyle/>
          <a:p>
            <a:r>
              <a:rPr lang="en-US" sz="1600" dirty="0" smtClean="0"/>
              <a:t>Supply Curve</a:t>
            </a:r>
            <a:endParaRPr lang="en-US" sz="1600" dirty="0"/>
          </a:p>
        </p:txBody>
      </p:sp>
      <p:cxnSp>
        <p:nvCxnSpPr>
          <p:cNvPr id="3" name="Straight Connector 2"/>
          <p:cNvCxnSpPr/>
          <p:nvPr/>
        </p:nvCxnSpPr>
        <p:spPr>
          <a:xfrm>
            <a:off x="614430" y="5284651"/>
            <a:ext cx="2719464" cy="1656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2911656" y="5721222"/>
            <a:ext cx="868680" cy="1656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0" name="Oval 4"/>
          <p:cNvSpPr>
            <a:spLocks noChangeArrowheads="1"/>
          </p:cNvSpPr>
          <p:nvPr/>
        </p:nvSpPr>
        <p:spPr bwMode="auto">
          <a:xfrm>
            <a:off x="3322706" y="5258665"/>
            <a:ext cx="73152" cy="7315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37" name="Group 136"/>
          <p:cNvGrpSpPr/>
          <p:nvPr/>
        </p:nvGrpSpPr>
        <p:grpSpPr>
          <a:xfrm>
            <a:off x="606493" y="3528082"/>
            <a:ext cx="3436937" cy="2655888"/>
            <a:chOff x="1266857" y="815975"/>
            <a:chExt cx="3436937" cy="2655888"/>
          </a:xfrm>
        </p:grpSpPr>
        <p:sp>
          <p:nvSpPr>
            <p:cNvPr id="139" name="AutoShape 1"/>
            <p:cNvSpPr>
              <a:spLocks noChangeShapeType="1"/>
            </p:cNvSpPr>
            <p:nvPr/>
          </p:nvSpPr>
          <p:spPr bwMode="auto">
            <a:xfrm>
              <a:off x="1274794" y="30226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AutoShape 55"/>
            <p:cNvSpPr>
              <a:spLocks noChangeShapeType="1"/>
            </p:cNvSpPr>
            <p:nvPr/>
          </p:nvSpPr>
          <p:spPr bwMode="auto">
            <a:xfrm>
              <a:off x="1271619" y="32416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AutoShape 54"/>
            <p:cNvSpPr>
              <a:spLocks noChangeShapeType="1"/>
            </p:cNvSpPr>
            <p:nvPr/>
          </p:nvSpPr>
          <p:spPr bwMode="auto">
            <a:xfrm>
              <a:off x="1270032" y="28035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AutoShape 53"/>
            <p:cNvSpPr>
              <a:spLocks noChangeShapeType="1"/>
            </p:cNvSpPr>
            <p:nvPr/>
          </p:nvSpPr>
          <p:spPr bwMode="auto">
            <a:xfrm>
              <a:off x="1270032" y="25812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AutoShape 52"/>
            <p:cNvSpPr>
              <a:spLocks noChangeShapeType="1"/>
            </p:cNvSpPr>
            <p:nvPr/>
          </p:nvSpPr>
          <p:spPr bwMode="auto">
            <a:xfrm>
              <a:off x="1270032" y="235743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AutoShape 51"/>
            <p:cNvSpPr>
              <a:spLocks noChangeShapeType="1"/>
            </p:cNvSpPr>
            <p:nvPr/>
          </p:nvSpPr>
          <p:spPr bwMode="auto">
            <a:xfrm>
              <a:off x="1270032" y="2135188"/>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AutoShape 50"/>
            <p:cNvSpPr>
              <a:spLocks noChangeShapeType="1"/>
            </p:cNvSpPr>
            <p:nvPr/>
          </p:nvSpPr>
          <p:spPr bwMode="auto">
            <a:xfrm>
              <a:off x="1266857" y="19177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AutoShape 49"/>
            <p:cNvSpPr>
              <a:spLocks noChangeShapeType="1"/>
            </p:cNvSpPr>
            <p:nvPr/>
          </p:nvSpPr>
          <p:spPr bwMode="auto">
            <a:xfrm>
              <a:off x="1266857" y="170497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AutoShape 48"/>
            <p:cNvSpPr>
              <a:spLocks noChangeShapeType="1"/>
            </p:cNvSpPr>
            <p:nvPr/>
          </p:nvSpPr>
          <p:spPr bwMode="auto">
            <a:xfrm>
              <a:off x="1274794" y="1482725"/>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 name="AutoShape 47"/>
            <p:cNvSpPr>
              <a:spLocks noChangeShapeType="1"/>
            </p:cNvSpPr>
            <p:nvPr/>
          </p:nvSpPr>
          <p:spPr bwMode="auto">
            <a:xfrm>
              <a:off x="1274794" y="1262063"/>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AutoShape 46"/>
            <p:cNvSpPr>
              <a:spLocks noChangeShapeType="1"/>
            </p:cNvSpPr>
            <p:nvPr/>
          </p:nvSpPr>
          <p:spPr bwMode="auto">
            <a:xfrm>
              <a:off x="1274794" y="1041400"/>
              <a:ext cx="3429000" cy="0"/>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AutoShape 45"/>
            <p:cNvSpPr>
              <a:spLocks noChangeShapeType="1"/>
            </p:cNvSpPr>
            <p:nvPr/>
          </p:nvSpPr>
          <p:spPr bwMode="auto">
            <a:xfrm flipV="1">
              <a:off x="1500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AutoShape 44"/>
            <p:cNvSpPr>
              <a:spLocks noChangeShapeType="1"/>
            </p:cNvSpPr>
            <p:nvPr/>
          </p:nvSpPr>
          <p:spPr bwMode="auto">
            <a:xfrm flipV="1">
              <a:off x="1728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AutoShape 43"/>
            <p:cNvSpPr>
              <a:spLocks noChangeShapeType="1"/>
            </p:cNvSpPr>
            <p:nvPr/>
          </p:nvSpPr>
          <p:spPr bwMode="auto">
            <a:xfrm flipV="1">
              <a:off x="1957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AutoShape 42"/>
            <p:cNvSpPr>
              <a:spLocks noChangeShapeType="1"/>
            </p:cNvSpPr>
            <p:nvPr/>
          </p:nvSpPr>
          <p:spPr bwMode="auto">
            <a:xfrm flipV="1">
              <a:off x="21860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AutoShape 41"/>
            <p:cNvSpPr>
              <a:spLocks noChangeShapeType="1"/>
            </p:cNvSpPr>
            <p:nvPr/>
          </p:nvSpPr>
          <p:spPr bwMode="auto">
            <a:xfrm flipV="1">
              <a:off x="24146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AutoShape 40"/>
            <p:cNvSpPr>
              <a:spLocks noChangeShapeType="1"/>
            </p:cNvSpPr>
            <p:nvPr/>
          </p:nvSpPr>
          <p:spPr bwMode="auto">
            <a:xfrm flipV="1">
              <a:off x="26432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AutoShape 39"/>
            <p:cNvSpPr>
              <a:spLocks noChangeShapeType="1"/>
            </p:cNvSpPr>
            <p:nvPr/>
          </p:nvSpPr>
          <p:spPr bwMode="auto">
            <a:xfrm flipV="1">
              <a:off x="28718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AutoShape 38"/>
            <p:cNvSpPr>
              <a:spLocks noChangeShapeType="1"/>
            </p:cNvSpPr>
            <p:nvPr/>
          </p:nvSpPr>
          <p:spPr bwMode="auto">
            <a:xfrm flipV="1">
              <a:off x="31004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AutoShape 37"/>
            <p:cNvSpPr>
              <a:spLocks noChangeShapeType="1"/>
            </p:cNvSpPr>
            <p:nvPr/>
          </p:nvSpPr>
          <p:spPr bwMode="auto">
            <a:xfrm flipV="1">
              <a:off x="33290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AutoShape 36"/>
            <p:cNvSpPr>
              <a:spLocks noChangeShapeType="1"/>
            </p:cNvSpPr>
            <p:nvPr/>
          </p:nvSpPr>
          <p:spPr bwMode="auto">
            <a:xfrm flipV="1">
              <a:off x="37862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AutoShape 35"/>
            <p:cNvSpPr>
              <a:spLocks noChangeShapeType="1"/>
            </p:cNvSpPr>
            <p:nvPr/>
          </p:nvSpPr>
          <p:spPr bwMode="auto">
            <a:xfrm flipV="1">
              <a:off x="40148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AutoShape 34"/>
            <p:cNvSpPr>
              <a:spLocks noChangeShapeType="1"/>
            </p:cNvSpPr>
            <p:nvPr/>
          </p:nvSpPr>
          <p:spPr bwMode="auto">
            <a:xfrm flipV="1">
              <a:off x="4243419" y="820738"/>
              <a:ext cx="0" cy="2643187"/>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AutoShape 33"/>
            <p:cNvSpPr>
              <a:spLocks noChangeShapeType="1"/>
            </p:cNvSpPr>
            <p:nvPr/>
          </p:nvSpPr>
          <p:spPr bwMode="auto">
            <a:xfrm flipV="1">
              <a:off x="4472019" y="8159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AutoShape 2"/>
            <p:cNvSpPr>
              <a:spLocks noChangeShapeType="1"/>
            </p:cNvSpPr>
            <p:nvPr/>
          </p:nvSpPr>
          <p:spPr bwMode="auto">
            <a:xfrm flipV="1">
              <a:off x="3557619" y="828675"/>
              <a:ext cx="0" cy="2643188"/>
            </a:xfrm>
            <a:prstGeom prst="straightConnector1">
              <a:avLst/>
            </a:prstGeom>
            <a:noFill/>
            <a:ln w="9525">
              <a:solidFill>
                <a:srgbClr val="A5A5A5"/>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93890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The gains from consumption and the costs of production</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1988771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What The Demand Curve Says About the Benefits Enjoyed by the Buyers</a:t>
            </a:r>
            <a:endParaRPr lang="en-US" dirty="0"/>
          </a:p>
        </p:txBody>
      </p:sp>
      <p:sp>
        <p:nvSpPr>
          <p:cNvPr id="3" name="Slide Number Placeholder 2"/>
          <p:cNvSpPr>
            <a:spLocks noGrp="1"/>
          </p:cNvSpPr>
          <p:nvPr>
            <p:ph type="sldNum" sz="quarter" idx="12"/>
          </p:nvPr>
        </p:nvSpPr>
        <p:spPr/>
        <p:txBody>
          <a:bodyPr/>
          <a:lstStyle/>
          <a:p>
            <a:fld id="{8B4E2170-6C38-4847-B754-17F7050CDF07}" type="slidenum">
              <a:rPr lang="en-US" smtClean="0"/>
              <a:t>46</a:t>
            </a:fld>
            <a:endParaRPr lang="en-US"/>
          </a:p>
        </p:txBody>
      </p:sp>
      <p:grpSp>
        <p:nvGrpSpPr>
          <p:cNvPr id="17" name="Group 16"/>
          <p:cNvGrpSpPr/>
          <p:nvPr/>
        </p:nvGrpSpPr>
        <p:grpSpPr>
          <a:xfrm>
            <a:off x="166257" y="1383862"/>
            <a:ext cx="5306003" cy="5249939"/>
            <a:chOff x="4429125" y="1753316"/>
            <a:chExt cx="3333751" cy="3298526"/>
          </a:xfrm>
        </p:grpSpPr>
        <p:sp>
          <p:nvSpPr>
            <p:cNvPr id="4" name="Freeform 3"/>
            <p:cNvSpPr/>
            <p:nvPr/>
          </p:nvSpPr>
          <p:spPr>
            <a:xfrm>
              <a:off x="4962525" y="2238795"/>
              <a:ext cx="1600200" cy="2560320"/>
            </a:xfrm>
            <a:custGeom>
              <a:avLst/>
              <a:gdLst>
                <a:gd name="connsiteX0" fmla="*/ 0 w 1624084"/>
                <a:gd name="connsiteY0" fmla="*/ 0 h 2579427"/>
                <a:gd name="connsiteX1" fmla="*/ 1610436 w 1624084"/>
                <a:gd name="connsiteY1" fmla="*/ 982639 h 2579427"/>
                <a:gd name="connsiteX2" fmla="*/ 1624084 w 1624084"/>
                <a:gd name="connsiteY2" fmla="*/ 2579427 h 2579427"/>
                <a:gd name="connsiteX3" fmla="*/ 0 w 1624084"/>
                <a:gd name="connsiteY3" fmla="*/ 2579427 h 2579427"/>
                <a:gd name="connsiteX4" fmla="*/ 0 w 1624084"/>
                <a:gd name="connsiteY4" fmla="*/ 0 h 2579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084" h="2579427">
                  <a:moveTo>
                    <a:pt x="0" y="0"/>
                  </a:moveTo>
                  <a:lnTo>
                    <a:pt x="1610436" y="982639"/>
                  </a:lnTo>
                  <a:lnTo>
                    <a:pt x="1624084" y="2579427"/>
                  </a:lnTo>
                  <a:lnTo>
                    <a:pt x="0" y="2579427"/>
                  </a:lnTo>
                  <a:cubicBezTo>
                    <a:pt x="4549" y="1724167"/>
                    <a:pt x="9099" y="868908"/>
                    <a:pt x="0"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bwMode="auto">
            <a:xfrm>
              <a:off x="4963511" y="4803286"/>
              <a:ext cx="2570765"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 name="Straight Arrow Connector 5"/>
            <p:cNvCxnSpPr/>
            <p:nvPr/>
          </p:nvCxnSpPr>
          <p:spPr bwMode="auto">
            <a:xfrm rot="5400000" flipH="1" flipV="1">
              <a:off x="3467100" y="3315415"/>
              <a:ext cx="2971800"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 name="Straight Connector 6"/>
            <p:cNvCxnSpPr>
              <a:endCxn id="12" idx="0"/>
            </p:cNvCxnSpPr>
            <p:nvPr/>
          </p:nvCxnSpPr>
          <p:spPr bwMode="auto">
            <a:xfrm>
              <a:off x="4953001" y="2229565"/>
              <a:ext cx="2462212" cy="1493741"/>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4953000" y="3201115"/>
              <a:ext cx="1600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 name="Straight Connector 8"/>
            <p:cNvCxnSpPr/>
            <p:nvPr/>
          </p:nvCxnSpPr>
          <p:spPr bwMode="auto">
            <a:xfrm rot="5400000">
              <a:off x="5753100" y="4001215"/>
              <a:ext cx="1600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 name="TextBox 16"/>
            <p:cNvSpPr txBox="1"/>
            <p:nvPr/>
          </p:nvSpPr>
          <p:spPr>
            <a:xfrm>
              <a:off x="7058026" y="4858466"/>
              <a:ext cx="695325"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Quantity</a:t>
              </a:r>
            </a:p>
          </p:txBody>
        </p:sp>
        <p:sp>
          <p:nvSpPr>
            <p:cNvPr id="11" name="TextBox 17"/>
            <p:cNvSpPr txBox="1"/>
            <p:nvPr/>
          </p:nvSpPr>
          <p:spPr>
            <a:xfrm>
              <a:off x="4429125" y="1753316"/>
              <a:ext cx="514350"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400" b="1" dirty="0">
                  <a:latin typeface="+mn-lt"/>
                </a:rPr>
                <a:t>Price</a:t>
              </a:r>
            </a:p>
          </p:txBody>
        </p:sp>
        <p:sp>
          <p:nvSpPr>
            <p:cNvPr id="12" name="TextBox 18"/>
            <p:cNvSpPr txBox="1"/>
            <p:nvPr/>
          </p:nvSpPr>
          <p:spPr>
            <a:xfrm>
              <a:off x="7067551" y="3810716"/>
              <a:ext cx="695325"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Demand</a:t>
              </a:r>
              <a:endParaRPr lang="en-US" sz="1000" b="1" dirty="0">
                <a:latin typeface="+mn-lt"/>
              </a:endParaRPr>
            </a:p>
          </p:txBody>
        </p:sp>
        <p:sp>
          <p:nvSpPr>
            <p:cNvPr id="13" name="TextBox 19"/>
            <p:cNvSpPr txBox="1"/>
            <p:nvPr/>
          </p:nvSpPr>
          <p:spPr>
            <a:xfrm>
              <a:off x="4695826" y="4848941"/>
              <a:ext cx="266700"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0</a:t>
              </a:r>
            </a:p>
          </p:txBody>
        </p:sp>
        <p:sp>
          <p:nvSpPr>
            <p:cNvPr id="14" name="TextBox 20"/>
            <p:cNvSpPr txBox="1"/>
            <p:nvPr/>
          </p:nvSpPr>
          <p:spPr>
            <a:xfrm>
              <a:off x="6288461" y="4858466"/>
              <a:ext cx="542924"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400" b="1" dirty="0">
                  <a:latin typeface="+mn-lt"/>
                </a:rPr>
                <a:t>65</a:t>
              </a:r>
            </a:p>
          </p:txBody>
        </p:sp>
        <p:sp>
          <p:nvSpPr>
            <p:cNvPr id="15" name="TextBox 21"/>
            <p:cNvSpPr txBox="1"/>
            <p:nvPr/>
          </p:nvSpPr>
          <p:spPr>
            <a:xfrm>
              <a:off x="4469747" y="3098862"/>
              <a:ext cx="486535" cy="1933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400" b="1" dirty="0">
                  <a:latin typeface="+mn-lt"/>
                </a:rPr>
                <a:t>$1.35</a:t>
              </a:r>
            </a:p>
          </p:txBody>
        </p:sp>
      </p:grpSp>
      <p:sp>
        <p:nvSpPr>
          <p:cNvPr id="18" name="TextBox 17"/>
          <p:cNvSpPr txBox="1"/>
          <p:nvPr/>
        </p:nvSpPr>
        <p:spPr>
          <a:xfrm>
            <a:off x="6330033" y="1700793"/>
            <a:ext cx="5138991" cy="4247317"/>
          </a:xfrm>
          <a:prstGeom prst="rect">
            <a:avLst/>
          </a:prstGeom>
          <a:noFill/>
        </p:spPr>
        <p:txBody>
          <a:bodyPr wrap="square" rtlCol="0">
            <a:spAutoFit/>
          </a:bodyPr>
          <a:lstStyle/>
          <a:p>
            <a:r>
              <a:rPr lang="en-US" b="1" dirty="0" smtClean="0">
                <a:solidFill>
                  <a:srgbClr val="C00000"/>
                </a:solidFill>
              </a:rPr>
              <a:t>For any demand curve, its height at any particular quantity represents (a) the price at which that quantity would be bought, and (b) the happiness (measured by willingness to pay) of the buyer of that particular unit of the commodity.</a:t>
            </a:r>
          </a:p>
          <a:p>
            <a:endParaRPr lang="en-US" b="1" dirty="0" smtClean="0">
              <a:solidFill>
                <a:srgbClr val="C00000"/>
              </a:solidFill>
            </a:endParaRPr>
          </a:p>
          <a:p>
            <a:r>
              <a:rPr lang="en-US" b="1" dirty="0" smtClean="0">
                <a:solidFill>
                  <a:srgbClr val="C00000"/>
                </a:solidFill>
              </a:rPr>
              <a:t>The area under the demand curve – up to any given quantity demanded – measures the total willingness to pay of the consumers of that quantity. </a:t>
            </a:r>
          </a:p>
          <a:p>
            <a:endParaRPr lang="en-US" b="1" dirty="0">
              <a:solidFill>
                <a:srgbClr val="C00000"/>
              </a:solidFill>
            </a:endParaRPr>
          </a:p>
          <a:p>
            <a:r>
              <a:rPr lang="en-US" b="1" dirty="0" smtClean="0">
                <a:solidFill>
                  <a:srgbClr val="C00000"/>
                </a:solidFill>
              </a:rPr>
              <a:t>It is also the </a:t>
            </a:r>
            <a:r>
              <a:rPr lang="en-US" b="1" i="1" dirty="0" smtClean="0">
                <a:solidFill>
                  <a:srgbClr val="C00000"/>
                </a:solidFill>
              </a:rPr>
              <a:t>maximum</a:t>
            </a:r>
            <a:r>
              <a:rPr lang="en-US" b="1" dirty="0" smtClean="0">
                <a:solidFill>
                  <a:srgbClr val="C00000"/>
                </a:solidFill>
              </a:rPr>
              <a:t> </a:t>
            </a:r>
            <a:r>
              <a:rPr lang="en-US" b="1" dirty="0">
                <a:solidFill>
                  <a:srgbClr val="C00000"/>
                </a:solidFill>
              </a:rPr>
              <a:t>willingness to pay </a:t>
            </a:r>
            <a:r>
              <a:rPr lang="en-US" b="1" dirty="0" smtClean="0">
                <a:solidFill>
                  <a:srgbClr val="C00000"/>
                </a:solidFill>
              </a:rPr>
              <a:t>that could be generated from that quantity.</a:t>
            </a:r>
          </a:p>
          <a:p>
            <a:endParaRPr lang="en-US" b="1" dirty="0">
              <a:solidFill>
                <a:srgbClr val="C00000"/>
              </a:solidFill>
            </a:endParaRPr>
          </a:p>
          <a:p>
            <a:r>
              <a:rPr lang="en-US" b="1" dirty="0" smtClean="0">
                <a:solidFill>
                  <a:srgbClr val="C00000"/>
                </a:solidFill>
              </a:rPr>
              <a:t>Therefore, market system does a good job in allocating goods among consumers.</a:t>
            </a:r>
            <a:endParaRPr lang="en-US" b="1" dirty="0">
              <a:solidFill>
                <a:srgbClr val="C00000"/>
              </a:solidFill>
            </a:endParaRPr>
          </a:p>
        </p:txBody>
      </p:sp>
      <p:sp>
        <p:nvSpPr>
          <p:cNvPr id="19" name="Rectangle 18"/>
          <p:cNvSpPr/>
          <p:nvPr/>
        </p:nvSpPr>
        <p:spPr>
          <a:xfrm>
            <a:off x="1274385" y="3365014"/>
            <a:ext cx="1422143" cy="2308324"/>
          </a:xfrm>
          <a:prstGeom prst="rect">
            <a:avLst/>
          </a:prstGeom>
        </p:spPr>
        <p:txBody>
          <a:bodyPr wrap="square">
            <a:spAutoFit/>
          </a:bodyPr>
          <a:lstStyle/>
          <a:p>
            <a:pPr>
              <a:spcBef>
                <a:spcPct val="50000"/>
              </a:spcBef>
              <a:buFontTx/>
              <a:buNone/>
            </a:pPr>
            <a:r>
              <a:rPr lang="en-US" altLang="en-US" b="1" dirty="0" smtClean="0">
                <a:solidFill>
                  <a:srgbClr val="FFFF00"/>
                </a:solidFill>
              </a:rPr>
              <a:t>Buyers’ </a:t>
            </a:r>
            <a:r>
              <a:rPr lang="en-US" altLang="en-US" b="1" dirty="0">
                <a:solidFill>
                  <a:srgbClr val="FFFF00"/>
                </a:solidFill>
              </a:rPr>
              <a:t>Total  </a:t>
            </a:r>
            <a:r>
              <a:rPr lang="en-US" altLang="en-US" b="1" dirty="0" smtClean="0">
                <a:solidFill>
                  <a:srgbClr val="FFFF00"/>
                </a:solidFill>
              </a:rPr>
              <a:t>Benefit</a:t>
            </a:r>
          </a:p>
          <a:p>
            <a:pPr>
              <a:spcBef>
                <a:spcPct val="50000"/>
              </a:spcBef>
              <a:buFontTx/>
              <a:buNone/>
            </a:pPr>
            <a:endParaRPr lang="en-US" altLang="en-US" b="1" dirty="0">
              <a:solidFill>
                <a:srgbClr val="FFFF00"/>
              </a:solidFill>
            </a:endParaRPr>
          </a:p>
          <a:p>
            <a:pPr>
              <a:spcBef>
                <a:spcPct val="50000"/>
              </a:spcBef>
              <a:buFontTx/>
              <a:buNone/>
            </a:pPr>
            <a:r>
              <a:rPr lang="en-US" altLang="en-US" b="1" dirty="0" smtClean="0">
                <a:solidFill>
                  <a:srgbClr val="FFFF00"/>
                </a:solidFill>
              </a:rPr>
              <a:t>Also, </a:t>
            </a:r>
            <a:r>
              <a:rPr lang="en-US" altLang="en-US" b="1" i="1" dirty="0" smtClean="0">
                <a:solidFill>
                  <a:srgbClr val="FFFF00"/>
                </a:solidFill>
              </a:rPr>
              <a:t>Maximum</a:t>
            </a:r>
            <a:r>
              <a:rPr lang="en-US" altLang="en-US" b="1" dirty="0" smtClean="0">
                <a:solidFill>
                  <a:srgbClr val="FFFF00"/>
                </a:solidFill>
              </a:rPr>
              <a:t> Buyers’ Total Benefit</a:t>
            </a:r>
            <a:endParaRPr lang="en-US" altLang="en-US" b="1" dirty="0">
              <a:solidFill>
                <a:srgbClr val="FFFF00"/>
              </a:solidFill>
            </a:endParaRPr>
          </a:p>
        </p:txBody>
      </p:sp>
    </p:spTree>
    <p:extLst>
      <p:ext uri="{BB962C8B-B14F-4D97-AF65-F5344CB8AC3E}">
        <p14:creationId xmlns:p14="http://schemas.microsoft.com/office/powerpoint/2010/main" val="191368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smtClean="0"/>
              <a:t>Consumer Surplus</a:t>
            </a:r>
            <a:endParaRPr lang="en-US" dirty="0"/>
          </a:p>
        </p:txBody>
      </p:sp>
      <p:sp>
        <p:nvSpPr>
          <p:cNvPr id="3" name="Slide Number Placeholder 2"/>
          <p:cNvSpPr>
            <a:spLocks noGrp="1"/>
          </p:cNvSpPr>
          <p:nvPr>
            <p:ph type="sldNum" sz="quarter" idx="12"/>
          </p:nvPr>
        </p:nvSpPr>
        <p:spPr/>
        <p:txBody>
          <a:bodyPr/>
          <a:lstStyle/>
          <a:p>
            <a:fld id="{8B4E2170-6C38-4847-B754-17F7050CDF07}" type="slidenum">
              <a:rPr lang="en-US" smtClean="0"/>
              <a:t>47</a:t>
            </a:fld>
            <a:endParaRPr lang="en-US"/>
          </a:p>
        </p:txBody>
      </p:sp>
      <p:cxnSp>
        <p:nvCxnSpPr>
          <p:cNvPr id="5" name="Straight Arrow Connector 4"/>
          <p:cNvCxnSpPr/>
          <p:nvPr/>
        </p:nvCxnSpPr>
        <p:spPr bwMode="auto">
          <a:xfrm>
            <a:off x="1016787" y="6164304"/>
            <a:ext cx="4091633" cy="252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 name="Straight Arrow Connector 5"/>
          <p:cNvCxnSpPr/>
          <p:nvPr/>
        </p:nvCxnSpPr>
        <p:spPr bwMode="auto">
          <a:xfrm rot="5400000" flipH="1" flipV="1">
            <a:off x="-1364903" y="3796206"/>
            <a:ext cx="4729921" cy="252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 name="Straight Connector 6"/>
          <p:cNvCxnSpPr>
            <a:endCxn id="12" idx="0"/>
          </p:cNvCxnSpPr>
          <p:nvPr/>
        </p:nvCxnSpPr>
        <p:spPr bwMode="auto">
          <a:xfrm>
            <a:off x="1000059" y="2067966"/>
            <a:ext cx="3918860" cy="237744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1000057" y="3614286"/>
            <a:ext cx="2546881"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 name="Straight Connector 8"/>
          <p:cNvCxnSpPr/>
          <p:nvPr/>
        </p:nvCxnSpPr>
        <p:spPr bwMode="auto">
          <a:xfrm rot="5400000">
            <a:off x="2273498" y="4887726"/>
            <a:ext cx="2546881"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 name="TextBox 16"/>
          <p:cNvSpPr txBox="1"/>
          <p:nvPr/>
        </p:nvSpPr>
        <p:spPr>
          <a:xfrm>
            <a:off x="4350420" y="6252128"/>
            <a:ext cx="110668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Quantity</a:t>
            </a:r>
          </a:p>
        </p:txBody>
      </p:sp>
      <p:sp>
        <p:nvSpPr>
          <p:cNvPr id="11" name="TextBox 17"/>
          <p:cNvSpPr txBox="1"/>
          <p:nvPr/>
        </p:nvSpPr>
        <p:spPr>
          <a:xfrm>
            <a:off x="166257" y="1494698"/>
            <a:ext cx="81864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400" b="1" dirty="0">
                <a:latin typeface="+mn-lt"/>
              </a:rPr>
              <a:t>Price</a:t>
            </a:r>
          </a:p>
        </p:txBody>
      </p:sp>
      <p:sp>
        <p:nvSpPr>
          <p:cNvPr id="12" name="TextBox 18"/>
          <p:cNvSpPr txBox="1"/>
          <p:nvPr/>
        </p:nvSpPr>
        <p:spPr>
          <a:xfrm>
            <a:off x="4365580" y="4584528"/>
            <a:ext cx="110668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Demand</a:t>
            </a:r>
            <a:endParaRPr lang="en-US" sz="1000" b="1" dirty="0">
              <a:latin typeface="+mn-lt"/>
            </a:endParaRPr>
          </a:p>
        </p:txBody>
      </p:sp>
      <p:sp>
        <p:nvSpPr>
          <p:cNvPr id="13" name="TextBox 19"/>
          <p:cNvSpPr txBox="1"/>
          <p:nvPr/>
        </p:nvSpPr>
        <p:spPr>
          <a:xfrm>
            <a:off x="590739" y="6236968"/>
            <a:ext cx="42448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400" b="1" dirty="0">
                <a:latin typeface="+mn-lt"/>
              </a:rPr>
              <a:t>0</a:t>
            </a:r>
          </a:p>
        </p:txBody>
      </p:sp>
      <p:sp>
        <p:nvSpPr>
          <p:cNvPr id="14" name="TextBox 20"/>
          <p:cNvSpPr txBox="1"/>
          <p:nvPr/>
        </p:nvSpPr>
        <p:spPr>
          <a:xfrm>
            <a:off x="3125579" y="6252128"/>
            <a:ext cx="864119"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400" b="1" dirty="0">
                <a:latin typeface="+mn-lt"/>
              </a:rPr>
              <a:t>65</a:t>
            </a:r>
          </a:p>
        </p:txBody>
      </p:sp>
      <p:sp>
        <p:nvSpPr>
          <p:cNvPr id="15" name="TextBox 21"/>
          <p:cNvSpPr txBox="1"/>
          <p:nvPr/>
        </p:nvSpPr>
        <p:spPr>
          <a:xfrm>
            <a:off x="230911" y="3451540"/>
            <a:ext cx="774370" cy="30777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400" b="1" dirty="0">
                <a:latin typeface="+mn-lt"/>
              </a:rPr>
              <a:t>$1.35</a:t>
            </a:r>
          </a:p>
        </p:txBody>
      </p:sp>
      <p:sp>
        <p:nvSpPr>
          <p:cNvPr id="18" name="TextBox 17"/>
          <p:cNvSpPr txBox="1"/>
          <p:nvPr/>
        </p:nvSpPr>
        <p:spPr>
          <a:xfrm>
            <a:off x="6330033" y="1423705"/>
            <a:ext cx="5695710" cy="2585323"/>
          </a:xfrm>
          <a:prstGeom prst="rect">
            <a:avLst/>
          </a:prstGeom>
          <a:noFill/>
        </p:spPr>
        <p:txBody>
          <a:bodyPr wrap="square" rtlCol="0">
            <a:spAutoFit/>
          </a:bodyPr>
          <a:lstStyle/>
          <a:p>
            <a:r>
              <a:rPr lang="en-US" b="1" dirty="0" smtClean="0">
                <a:solidFill>
                  <a:srgbClr val="C00000"/>
                </a:solidFill>
              </a:rPr>
              <a:t>The </a:t>
            </a:r>
            <a:r>
              <a:rPr lang="en-US" b="1" i="1" dirty="0" smtClean="0">
                <a:solidFill>
                  <a:srgbClr val="C00000"/>
                </a:solidFill>
              </a:rPr>
              <a:t>area of the rectangle under the price and up to the quantity demanded</a:t>
            </a:r>
            <a:r>
              <a:rPr lang="en-US" b="1" dirty="0" smtClean="0">
                <a:solidFill>
                  <a:srgbClr val="C00000"/>
                </a:solidFill>
              </a:rPr>
              <a:t> is the </a:t>
            </a:r>
            <a:r>
              <a:rPr lang="en-US" b="1" i="1" dirty="0" smtClean="0">
                <a:solidFill>
                  <a:srgbClr val="C00000"/>
                </a:solidFill>
              </a:rPr>
              <a:t>total payment </a:t>
            </a:r>
            <a:r>
              <a:rPr lang="en-US" b="1" dirty="0" smtClean="0">
                <a:solidFill>
                  <a:srgbClr val="C00000"/>
                </a:solidFill>
              </a:rPr>
              <a:t>made by the buyers and the </a:t>
            </a:r>
            <a:r>
              <a:rPr lang="en-US" b="1" i="1" dirty="0" smtClean="0">
                <a:solidFill>
                  <a:srgbClr val="C00000"/>
                </a:solidFill>
              </a:rPr>
              <a:t>total revenue </a:t>
            </a:r>
            <a:r>
              <a:rPr lang="en-US" b="1" dirty="0" smtClean="0">
                <a:solidFill>
                  <a:srgbClr val="C00000"/>
                </a:solidFill>
              </a:rPr>
              <a:t>of the sellers.</a:t>
            </a:r>
          </a:p>
          <a:p>
            <a:endParaRPr lang="en-US" b="1" dirty="0">
              <a:solidFill>
                <a:srgbClr val="C00000"/>
              </a:solidFill>
            </a:endParaRPr>
          </a:p>
          <a:p>
            <a:r>
              <a:rPr lang="en-US" b="1" dirty="0">
                <a:solidFill>
                  <a:srgbClr val="C00000"/>
                </a:solidFill>
              </a:rPr>
              <a:t>The </a:t>
            </a:r>
            <a:r>
              <a:rPr lang="en-US" b="1" i="1" dirty="0">
                <a:solidFill>
                  <a:srgbClr val="C00000"/>
                </a:solidFill>
              </a:rPr>
              <a:t>area under the demand </a:t>
            </a:r>
            <a:r>
              <a:rPr lang="en-US" b="1" i="1" dirty="0" smtClean="0">
                <a:solidFill>
                  <a:srgbClr val="C00000"/>
                </a:solidFill>
              </a:rPr>
              <a:t>curve above the price and </a:t>
            </a:r>
            <a:r>
              <a:rPr lang="en-US" b="1" i="1" dirty="0">
                <a:solidFill>
                  <a:srgbClr val="C00000"/>
                </a:solidFill>
              </a:rPr>
              <a:t>up to </a:t>
            </a:r>
            <a:r>
              <a:rPr lang="en-US" b="1" i="1" dirty="0" smtClean="0">
                <a:solidFill>
                  <a:srgbClr val="C00000"/>
                </a:solidFill>
              </a:rPr>
              <a:t>the quantity </a:t>
            </a:r>
            <a:r>
              <a:rPr lang="en-US" b="1" i="1" dirty="0">
                <a:solidFill>
                  <a:srgbClr val="C00000"/>
                </a:solidFill>
              </a:rPr>
              <a:t>demanded </a:t>
            </a:r>
            <a:r>
              <a:rPr lang="en-US" b="1" dirty="0" smtClean="0">
                <a:solidFill>
                  <a:srgbClr val="C00000"/>
                </a:solidFill>
              </a:rPr>
              <a:t>measures </a:t>
            </a:r>
            <a:r>
              <a:rPr lang="en-US" b="1" dirty="0">
                <a:solidFill>
                  <a:srgbClr val="C00000"/>
                </a:solidFill>
              </a:rPr>
              <a:t>the </a:t>
            </a:r>
            <a:r>
              <a:rPr lang="en-US" b="1" i="1" dirty="0" smtClean="0">
                <a:solidFill>
                  <a:srgbClr val="C00000"/>
                </a:solidFill>
              </a:rPr>
              <a:t>net gain </a:t>
            </a:r>
            <a:r>
              <a:rPr lang="en-US" b="1" dirty="0" smtClean="0">
                <a:solidFill>
                  <a:srgbClr val="C00000"/>
                </a:solidFill>
              </a:rPr>
              <a:t>of </a:t>
            </a:r>
            <a:r>
              <a:rPr lang="en-US" b="1" dirty="0">
                <a:solidFill>
                  <a:srgbClr val="C00000"/>
                </a:solidFill>
              </a:rPr>
              <a:t>the </a:t>
            </a:r>
            <a:r>
              <a:rPr lang="en-US" b="1" dirty="0" smtClean="0">
                <a:solidFill>
                  <a:srgbClr val="C00000"/>
                </a:solidFill>
              </a:rPr>
              <a:t>consumers. </a:t>
            </a:r>
          </a:p>
          <a:p>
            <a:endParaRPr lang="en-US" b="1" dirty="0">
              <a:solidFill>
                <a:srgbClr val="C00000"/>
              </a:solidFill>
            </a:endParaRPr>
          </a:p>
          <a:p>
            <a:r>
              <a:rPr lang="en-US" b="1" dirty="0" smtClean="0">
                <a:solidFill>
                  <a:srgbClr val="C00000"/>
                </a:solidFill>
              </a:rPr>
              <a:t>It is the </a:t>
            </a:r>
            <a:r>
              <a:rPr lang="en-US" b="1" i="1" dirty="0" smtClean="0">
                <a:solidFill>
                  <a:srgbClr val="C00000"/>
                </a:solidFill>
              </a:rPr>
              <a:t>consumer surplus</a:t>
            </a:r>
            <a:r>
              <a:rPr lang="en-US" b="1" dirty="0" smtClean="0">
                <a:solidFill>
                  <a:srgbClr val="C00000"/>
                </a:solidFill>
              </a:rPr>
              <a:t>.</a:t>
            </a:r>
            <a:endParaRPr lang="en-US" b="1" dirty="0">
              <a:solidFill>
                <a:srgbClr val="C00000"/>
              </a:solidFill>
            </a:endParaRPr>
          </a:p>
        </p:txBody>
      </p:sp>
      <p:sp>
        <p:nvSpPr>
          <p:cNvPr id="16" name="Right Triangle 15"/>
          <p:cNvSpPr/>
          <p:nvPr/>
        </p:nvSpPr>
        <p:spPr>
          <a:xfrm>
            <a:off x="1015218" y="2094545"/>
            <a:ext cx="2516254" cy="150876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46"/>
          <p:cNvSpPr txBox="1">
            <a:spLocks noChangeArrowheads="1"/>
          </p:cNvSpPr>
          <p:nvPr/>
        </p:nvSpPr>
        <p:spPr bwMode="auto">
          <a:xfrm>
            <a:off x="1104567" y="2836383"/>
            <a:ext cx="129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chemeClr val="bg1"/>
                </a:solidFill>
                <a:latin typeface="+mn-lt"/>
              </a:rPr>
              <a:t>Consumer Surplus</a:t>
            </a:r>
            <a:endParaRPr lang="en-US" altLang="en-US" sz="1600" b="1" dirty="0">
              <a:solidFill>
                <a:schemeClr val="bg1"/>
              </a:solidFill>
              <a:latin typeface="+mn-lt"/>
            </a:endParaRPr>
          </a:p>
        </p:txBody>
      </p:sp>
      <p:sp>
        <p:nvSpPr>
          <p:cNvPr id="21" name="Text Box 46"/>
          <p:cNvSpPr txBox="1">
            <a:spLocks noChangeArrowheads="1"/>
          </p:cNvSpPr>
          <p:nvPr/>
        </p:nvSpPr>
        <p:spPr bwMode="auto">
          <a:xfrm>
            <a:off x="1113809" y="4905334"/>
            <a:ext cx="26021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rgbClr val="FF0000"/>
                </a:solidFill>
                <a:latin typeface="+mn-lt"/>
              </a:rPr>
              <a:t>Total Payment of Buyers = Total Revenue of Sellers</a:t>
            </a:r>
            <a:endParaRPr lang="en-US" altLang="en-US" sz="1600" b="1" dirty="0">
              <a:solidFill>
                <a:srgbClr val="FF0000"/>
              </a:solidFill>
              <a:latin typeface="+mn-lt"/>
            </a:endParaRPr>
          </a:p>
        </p:txBody>
      </p:sp>
    </p:spTree>
    <p:extLst>
      <p:ext uri="{BB962C8B-B14F-4D97-AF65-F5344CB8AC3E}">
        <p14:creationId xmlns:p14="http://schemas.microsoft.com/office/powerpoint/2010/main" val="83007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title"/>
          </p:nvPr>
        </p:nvSpPr>
        <p:spPr/>
        <p:txBody>
          <a:bodyPr>
            <a:normAutofit/>
          </a:bodyPr>
          <a:lstStyle/>
          <a:p>
            <a:pPr eaLnBrk="1" hangingPunct="1">
              <a:lnSpc>
                <a:spcPct val="80000"/>
              </a:lnSpc>
            </a:pPr>
            <a:r>
              <a:rPr lang="en-US" altLang="en-US" sz="3600" dirty="0" smtClean="0">
                <a:latin typeface="+mn-lt"/>
              </a:rPr>
              <a:t>What the Supply Curve Says About the Costs Endured by the Sellers</a:t>
            </a:r>
            <a:endParaRPr lang="en-US" altLang="en-US" sz="3600" dirty="0">
              <a:latin typeface="+mn-lt"/>
            </a:endParaRPr>
          </a:p>
        </p:txBody>
      </p:sp>
      <p:sp>
        <p:nvSpPr>
          <p:cNvPr id="35" name="Text Box 125"/>
          <p:cNvSpPr txBox="1">
            <a:spLocks noChangeArrowheads="1"/>
          </p:cNvSpPr>
          <p:nvPr/>
        </p:nvSpPr>
        <p:spPr bwMode="auto">
          <a:xfrm>
            <a:off x="8980234" y="2444900"/>
            <a:ext cx="3108960" cy="1077218"/>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dirty="0" smtClean="0">
                <a:latin typeface="+mn-lt"/>
              </a:rPr>
              <a:t>The </a:t>
            </a:r>
            <a:r>
              <a:rPr lang="en-US" altLang="en-US" sz="1600" b="1" i="1" dirty="0">
                <a:latin typeface="+mn-lt"/>
              </a:rPr>
              <a:t>area under the supply </a:t>
            </a:r>
            <a:r>
              <a:rPr lang="en-US" altLang="en-US" sz="1600" b="1" i="1" dirty="0" smtClean="0">
                <a:latin typeface="+mn-lt"/>
              </a:rPr>
              <a:t>curve </a:t>
            </a:r>
            <a:r>
              <a:rPr lang="en-US" altLang="en-US" sz="1600" b="1" dirty="0" smtClean="0">
                <a:latin typeface="+mn-lt"/>
              </a:rPr>
              <a:t>up to the quantity supplied </a:t>
            </a:r>
            <a:r>
              <a:rPr lang="en-US" altLang="en-US" sz="1600" b="1" dirty="0">
                <a:latin typeface="+mn-lt"/>
              </a:rPr>
              <a:t>is the </a:t>
            </a:r>
            <a:r>
              <a:rPr lang="en-US" altLang="en-US" sz="1600" b="1" i="1" dirty="0" smtClean="0">
                <a:latin typeface="+mn-lt"/>
              </a:rPr>
              <a:t>total cost </a:t>
            </a:r>
            <a:r>
              <a:rPr lang="en-US" altLang="en-US" sz="1600" b="1" dirty="0">
                <a:latin typeface="+mn-lt"/>
              </a:rPr>
              <a:t>of </a:t>
            </a:r>
            <a:r>
              <a:rPr lang="en-US" altLang="en-US" sz="1600" b="1" dirty="0" smtClean="0">
                <a:latin typeface="+mn-lt"/>
              </a:rPr>
              <a:t>producing that quantity.</a:t>
            </a:r>
            <a:endParaRPr lang="en-US" altLang="en-US" sz="1600" b="1" dirty="0">
              <a:latin typeface="+mn-lt"/>
            </a:endParaRPr>
          </a:p>
        </p:txBody>
      </p:sp>
      <p:sp>
        <p:nvSpPr>
          <p:cNvPr id="36" name="Text Box 126"/>
          <p:cNvSpPr txBox="1">
            <a:spLocks noChangeArrowheads="1"/>
          </p:cNvSpPr>
          <p:nvPr/>
        </p:nvSpPr>
        <p:spPr bwMode="auto">
          <a:xfrm>
            <a:off x="8980234" y="3518049"/>
            <a:ext cx="3108960" cy="584775"/>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dirty="0" smtClean="0">
                <a:latin typeface="+mn-lt"/>
              </a:rPr>
              <a:t>It </a:t>
            </a:r>
            <a:r>
              <a:rPr lang="en-US" altLang="en-US" sz="1600" b="1" dirty="0">
                <a:latin typeface="+mn-lt"/>
              </a:rPr>
              <a:t>is also the </a:t>
            </a:r>
            <a:r>
              <a:rPr lang="en-US" altLang="en-US" sz="1600" b="1" i="1" dirty="0">
                <a:latin typeface="+mn-lt"/>
              </a:rPr>
              <a:t>lowest</a:t>
            </a:r>
            <a:r>
              <a:rPr lang="en-US" altLang="en-US" sz="1600" b="1" dirty="0">
                <a:latin typeface="+mn-lt"/>
              </a:rPr>
              <a:t> cost </a:t>
            </a:r>
            <a:r>
              <a:rPr lang="en-US" altLang="en-US" sz="1600" b="1" dirty="0" smtClean="0">
                <a:latin typeface="+mn-lt"/>
              </a:rPr>
              <a:t>at which </a:t>
            </a:r>
            <a:r>
              <a:rPr lang="en-US" altLang="en-US" sz="1600" b="1" dirty="0">
                <a:latin typeface="+mn-lt"/>
              </a:rPr>
              <a:t>that </a:t>
            </a:r>
            <a:r>
              <a:rPr lang="en-US" altLang="en-US" sz="1600" b="1" dirty="0" smtClean="0">
                <a:latin typeface="+mn-lt"/>
              </a:rPr>
              <a:t>quantity could be produced.</a:t>
            </a:r>
            <a:endParaRPr lang="en-US" altLang="en-US" sz="1600" b="1" dirty="0">
              <a:latin typeface="+mn-lt"/>
            </a:endParaRPr>
          </a:p>
        </p:txBody>
      </p:sp>
      <p:sp>
        <p:nvSpPr>
          <p:cNvPr id="28" name="Freeform 27"/>
          <p:cNvSpPr/>
          <p:nvPr/>
        </p:nvSpPr>
        <p:spPr bwMode="auto">
          <a:xfrm>
            <a:off x="689265" y="3267280"/>
            <a:ext cx="3019144" cy="2873170"/>
          </a:xfrm>
          <a:custGeom>
            <a:avLst/>
            <a:gdLst>
              <a:gd name="connsiteX0" fmla="*/ 0 w 1898650"/>
              <a:gd name="connsiteY0" fmla="*/ 2000250 h 2000250"/>
              <a:gd name="connsiteX1" fmla="*/ 1898650 w 1898650"/>
              <a:gd name="connsiteY1" fmla="*/ 2000250 h 2000250"/>
              <a:gd name="connsiteX2" fmla="*/ 1898650 w 1898650"/>
              <a:gd name="connsiteY2" fmla="*/ 0 h 2000250"/>
              <a:gd name="connsiteX3" fmla="*/ 6350 w 1898650"/>
              <a:gd name="connsiteY3" fmla="*/ 1606550 h 2000250"/>
              <a:gd name="connsiteX4" fmla="*/ 0 w 1898650"/>
              <a:gd name="connsiteY4" fmla="*/ 2000250 h 2000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8650" h="2000250">
                <a:moveTo>
                  <a:pt x="0" y="2000250"/>
                </a:moveTo>
                <a:lnTo>
                  <a:pt x="1898650" y="2000250"/>
                </a:lnTo>
                <a:lnTo>
                  <a:pt x="1898650" y="0"/>
                </a:lnTo>
                <a:lnTo>
                  <a:pt x="6350" y="1606550"/>
                </a:lnTo>
                <a:lnTo>
                  <a:pt x="0" y="2000250"/>
                </a:lnTo>
                <a:close/>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ndParaRPr>
          </a:p>
        </p:txBody>
      </p:sp>
      <p:sp>
        <p:nvSpPr>
          <p:cNvPr id="29" name="Freeform 21"/>
          <p:cNvSpPr>
            <a:spLocks/>
          </p:cNvSpPr>
          <p:nvPr/>
        </p:nvSpPr>
        <p:spPr bwMode="auto">
          <a:xfrm>
            <a:off x="689266" y="2324124"/>
            <a:ext cx="4499290" cy="3823424"/>
          </a:xfrm>
          <a:custGeom>
            <a:avLst/>
            <a:gdLst>
              <a:gd name="T0" fmla="*/ 0 w 3051"/>
              <a:gd name="T1" fmla="*/ 0 h 2855"/>
              <a:gd name="T2" fmla="*/ 0 w 3051"/>
              <a:gd name="T3" fmla="*/ 2147483647 h 2855"/>
              <a:gd name="T4" fmla="*/ 2147483647 w 3051"/>
              <a:gd name="T5" fmla="*/ 2147483647 h 2855"/>
              <a:gd name="T6" fmla="*/ 0 60000 65536"/>
              <a:gd name="T7" fmla="*/ 0 60000 65536"/>
              <a:gd name="T8" fmla="*/ 0 60000 65536"/>
              <a:gd name="T9" fmla="*/ 0 w 3051"/>
              <a:gd name="T10" fmla="*/ 0 h 2855"/>
              <a:gd name="T11" fmla="*/ 3051 w 3051"/>
              <a:gd name="T12" fmla="*/ 2855 h 2855"/>
            </a:gdLst>
            <a:ahLst/>
            <a:cxnLst>
              <a:cxn ang="T6">
                <a:pos x="T0" y="T1"/>
              </a:cxn>
              <a:cxn ang="T7">
                <a:pos x="T2" y="T3"/>
              </a:cxn>
              <a:cxn ang="T8">
                <a:pos x="T4" y="T5"/>
              </a:cxn>
            </a:cxnLst>
            <a:rect l="T9" t="T10" r="T11" b="T12"/>
            <a:pathLst>
              <a:path w="3051" h="2855">
                <a:moveTo>
                  <a:pt x="0" y="0"/>
                </a:moveTo>
                <a:lnTo>
                  <a:pt x="0" y="2855"/>
                </a:lnTo>
                <a:lnTo>
                  <a:pt x="3051" y="2855"/>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22"/>
          <p:cNvSpPr>
            <a:spLocks noChangeArrowheads="1"/>
          </p:cNvSpPr>
          <p:nvPr/>
        </p:nvSpPr>
        <p:spPr bwMode="auto">
          <a:xfrm>
            <a:off x="4393914" y="6148823"/>
            <a:ext cx="79464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Quantity</a:t>
            </a:r>
            <a:endParaRPr lang="en-US" altLang="en-US" sz="2400">
              <a:latin typeface="+mn-lt"/>
            </a:endParaRPr>
          </a:p>
        </p:txBody>
      </p:sp>
      <p:sp>
        <p:nvSpPr>
          <p:cNvPr id="31" name="Rectangle 27"/>
          <p:cNvSpPr>
            <a:spLocks noChangeArrowheads="1"/>
          </p:cNvSpPr>
          <p:nvPr/>
        </p:nvSpPr>
        <p:spPr bwMode="auto">
          <a:xfrm>
            <a:off x="147782" y="2496845"/>
            <a:ext cx="52241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Price</a:t>
            </a:r>
            <a:endParaRPr lang="en-US" altLang="en-US" sz="2400">
              <a:latin typeface="+mn-lt"/>
            </a:endParaRPr>
          </a:p>
        </p:txBody>
      </p:sp>
      <p:sp>
        <p:nvSpPr>
          <p:cNvPr id="32" name="Rectangle 28"/>
          <p:cNvSpPr>
            <a:spLocks noChangeArrowheads="1"/>
          </p:cNvSpPr>
          <p:nvPr/>
        </p:nvSpPr>
        <p:spPr bwMode="auto">
          <a:xfrm>
            <a:off x="361521" y="6148823"/>
            <a:ext cx="36576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700" b="1" dirty="0">
                <a:solidFill>
                  <a:srgbClr val="000000"/>
                </a:solidFill>
                <a:latin typeface="+mn-lt"/>
              </a:rPr>
              <a:t>0</a:t>
            </a:r>
            <a:endParaRPr lang="en-US" altLang="en-US" sz="2400" b="1" dirty="0">
              <a:latin typeface="+mn-lt"/>
            </a:endParaRPr>
          </a:p>
        </p:txBody>
      </p:sp>
      <p:sp>
        <p:nvSpPr>
          <p:cNvPr id="33" name="Line 30"/>
          <p:cNvSpPr>
            <a:spLocks noChangeShapeType="1"/>
          </p:cNvSpPr>
          <p:nvPr/>
        </p:nvSpPr>
        <p:spPr bwMode="auto">
          <a:xfrm flipV="1">
            <a:off x="714643" y="2383607"/>
            <a:ext cx="4103239" cy="3196432"/>
          </a:xfrm>
          <a:prstGeom prst="line">
            <a:avLst/>
          </a:prstGeom>
          <a:noFill/>
          <a:ln w="60325">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Rectangle 31"/>
          <p:cNvSpPr>
            <a:spLocks noChangeArrowheads="1"/>
          </p:cNvSpPr>
          <p:nvPr/>
        </p:nvSpPr>
        <p:spPr bwMode="auto">
          <a:xfrm>
            <a:off x="3783775" y="2347873"/>
            <a:ext cx="609062" cy="246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dirty="0">
                <a:solidFill>
                  <a:srgbClr val="000000"/>
                </a:solidFill>
                <a:latin typeface="+mn-lt"/>
              </a:rPr>
              <a:t>Supply</a:t>
            </a:r>
            <a:endParaRPr lang="en-US" altLang="en-US" sz="2400" b="1" dirty="0">
              <a:latin typeface="+mn-lt"/>
            </a:endParaRPr>
          </a:p>
        </p:txBody>
      </p:sp>
      <p:sp>
        <p:nvSpPr>
          <p:cNvPr id="37" name="Rectangle 44"/>
          <p:cNvSpPr>
            <a:spLocks noChangeArrowheads="1"/>
          </p:cNvSpPr>
          <p:nvPr/>
        </p:nvSpPr>
        <p:spPr bwMode="auto">
          <a:xfrm>
            <a:off x="3587072" y="6155726"/>
            <a:ext cx="22121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700" b="1" i="1" dirty="0">
                <a:solidFill>
                  <a:srgbClr val="000000"/>
                </a:solidFill>
                <a:latin typeface="+mn-lt"/>
              </a:rPr>
              <a:t>Q</a:t>
            </a:r>
            <a:r>
              <a:rPr lang="en-US" altLang="en-US" sz="1700" b="1" baseline="-25000" dirty="0">
                <a:solidFill>
                  <a:srgbClr val="000000"/>
                </a:solidFill>
                <a:latin typeface="+mn-lt"/>
              </a:rPr>
              <a:t>1</a:t>
            </a:r>
            <a:endParaRPr lang="en-US" altLang="en-US" sz="2400" b="1" dirty="0">
              <a:latin typeface="+mn-lt"/>
            </a:endParaRPr>
          </a:p>
        </p:txBody>
      </p:sp>
      <p:sp>
        <p:nvSpPr>
          <p:cNvPr id="38" name="Text Box 46"/>
          <p:cNvSpPr txBox="1">
            <a:spLocks noChangeArrowheads="1"/>
          </p:cNvSpPr>
          <p:nvPr/>
        </p:nvSpPr>
        <p:spPr bwMode="auto">
          <a:xfrm>
            <a:off x="1885953" y="4610598"/>
            <a:ext cx="198707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smtClean="0">
                <a:solidFill>
                  <a:srgbClr val="FFFF00"/>
                </a:solidFill>
                <a:latin typeface="+mn-lt"/>
              </a:rPr>
              <a:t>Sellers’ Total  Cost</a:t>
            </a:r>
          </a:p>
          <a:p>
            <a:pPr>
              <a:spcBef>
                <a:spcPct val="50000"/>
              </a:spcBef>
              <a:buFontTx/>
              <a:buNone/>
            </a:pPr>
            <a:endParaRPr lang="en-US" altLang="en-US" sz="1600" b="1" dirty="0">
              <a:solidFill>
                <a:srgbClr val="FFFF00"/>
              </a:solidFill>
              <a:latin typeface="+mn-lt"/>
            </a:endParaRPr>
          </a:p>
          <a:p>
            <a:pPr>
              <a:spcBef>
                <a:spcPct val="50000"/>
              </a:spcBef>
              <a:buFontTx/>
              <a:buNone/>
            </a:pPr>
            <a:r>
              <a:rPr lang="en-US" altLang="en-US" sz="1600" b="1" dirty="0" smtClean="0">
                <a:solidFill>
                  <a:srgbClr val="FFFF00"/>
                </a:solidFill>
                <a:latin typeface="+mn-lt"/>
              </a:rPr>
              <a:t>Also, </a:t>
            </a:r>
            <a:r>
              <a:rPr lang="en-US" altLang="en-US" sz="1600" b="1" i="1" dirty="0" smtClean="0">
                <a:solidFill>
                  <a:srgbClr val="FFFF00"/>
                </a:solidFill>
                <a:latin typeface="+mn-lt"/>
              </a:rPr>
              <a:t>Minimum</a:t>
            </a:r>
            <a:r>
              <a:rPr lang="en-US" altLang="en-US" sz="1600" b="1" dirty="0" smtClean="0">
                <a:solidFill>
                  <a:srgbClr val="FFFF00"/>
                </a:solidFill>
                <a:latin typeface="+mn-lt"/>
              </a:rPr>
              <a:t> Sellers’ Total Cost</a:t>
            </a:r>
            <a:endParaRPr lang="en-US" altLang="en-US" sz="1600" b="1" dirty="0">
              <a:solidFill>
                <a:srgbClr val="FFFF00"/>
              </a:solidFill>
              <a:latin typeface="+mn-lt"/>
            </a:endParaRPr>
          </a:p>
        </p:txBody>
      </p:sp>
    </p:spTree>
    <p:extLst>
      <p:ext uri="{BB962C8B-B14F-4D97-AF65-F5344CB8AC3E}">
        <p14:creationId xmlns:p14="http://schemas.microsoft.com/office/powerpoint/2010/main" val="296446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dissolv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dissolv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title"/>
          </p:nvPr>
        </p:nvSpPr>
        <p:spPr/>
        <p:txBody>
          <a:bodyPr>
            <a:normAutofit/>
          </a:bodyPr>
          <a:lstStyle/>
          <a:p>
            <a:pPr algn="l" eaLnBrk="1" hangingPunct="1">
              <a:lnSpc>
                <a:spcPct val="80000"/>
              </a:lnSpc>
            </a:pPr>
            <a:r>
              <a:rPr lang="en-US" altLang="en-US" sz="4000" dirty="0" smtClean="0">
                <a:latin typeface="+mn-lt"/>
              </a:rPr>
              <a:t>Producer </a:t>
            </a:r>
            <a:r>
              <a:rPr lang="en-US" altLang="en-US" sz="4000" dirty="0">
                <a:latin typeface="+mn-lt"/>
              </a:rPr>
              <a:t>Surplus</a:t>
            </a:r>
          </a:p>
        </p:txBody>
      </p:sp>
      <p:grpSp>
        <p:nvGrpSpPr>
          <p:cNvPr id="2" name="Group 17"/>
          <p:cNvGrpSpPr>
            <a:grpSpLocks/>
          </p:cNvGrpSpPr>
          <p:nvPr/>
        </p:nvGrpSpPr>
        <p:grpSpPr bwMode="auto">
          <a:xfrm>
            <a:off x="3441700" y="4138613"/>
            <a:ext cx="1905000" cy="1598612"/>
            <a:chOff x="1208" y="2607"/>
            <a:chExt cx="1200" cy="1007"/>
          </a:xfrm>
          <a:solidFill>
            <a:srgbClr val="92D050"/>
          </a:solidFill>
        </p:grpSpPr>
        <p:sp>
          <p:nvSpPr>
            <p:cNvPr id="49183" name="Freeform 18"/>
            <p:cNvSpPr>
              <a:spLocks/>
            </p:cNvSpPr>
            <p:nvPr/>
          </p:nvSpPr>
          <p:spPr bwMode="auto">
            <a:xfrm>
              <a:off x="1208" y="2607"/>
              <a:ext cx="1200" cy="1007"/>
            </a:xfrm>
            <a:custGeom>
              <a:avLst/>
              <a:gdLst>
                <a:gd name="T0" fmla="*/ 1200 w 1200"/>
                <a:gd name="T1" fmla="*/ 0 h 1007"/>
                <a:gd name="T2" fmla="*/ 0 w 1200"/>
                <a:gd name="T3" fmla="*/ 0 h 1007"/>
                <a:gd name="T4" fmla="*/ 0 w 1200"/>
                <a:gd name="T5" fmla="*/ 1007 h 1007"/>
                <a:gd name="T6" fmla="*/ 1200 w 1200"/>
                <a:gd name="T7" fmla="*/ 0 h 1007"/>
                <a:gd name="T8" fmla="*/ 0 60000 65536"/>
                <a:gd name="T9" fmla="*/ 0 60000 65536"/>
                <a:gd name="T10" fmla="*/ 0 60000 65536"/>
                <a:gd name="T11" fmla="*/ 0 60000 65536"/>
                <a:gd name="T12" fmla="*/ 0 w 1200"/>
                <a:gd name="T13" fmla="*/ 0 h 1007"/>
                <a:gd name="T14" fmla="*/ 1200 w 1200"/>
                <a:gd name="T15" fmla="*/ 1007 h 1007"/>
              </a:gdLst>
              <a:ahLst/>
              <a:cxnLst>
                <a:cxn ang="T8">
                  <a:pos x="T0" y="T1"/>
                </a:cxn>
                <a:cxn ang="T9">
                  <a:pos x="T2" y="T3"/>
                </a:cxn>
                <a:cxn ang="T10">
                  <a:pos x="T4" y="T5"/>
                </a:cxn>
                <a:cxn ang="T11">
                  <a:pos x="T6" y="T7"/>
                </a:cxn>
              </a:cxnLst>
              <a:rect l="T12" t="T13" r="T14" b="T15"/>
              <a:pathLst>
                <a:path w="1200" h="1007">
                  <a:moveTo>
                    <a:pt x="1200" y="0"/>
                  </a:moveTo>
                  <a:lnTo>
                    <a:pt x="0" y="0"/>
                  </a:lnTo>
                  <a:lnTo>
                    <a:pt x="0" y="1007"/>
                  </a:lnTo>
                  <a:lnTo>
                    <a:pt x="120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4" name="Rectangle 19"/>
            <p:cNvSpPr>
              <a:spLocks noChangeArrowheads="1"/>
            </p:cNvSpPr>
            <p:nvPr/>
          </p:nvSpPr>
          <p:spPr bwMode="auto">
            <a:xfrm>
              <a:off x="1325" y="2722"/>
              <a:ext cx="547"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dirty="0" smtClean="0">
                  <a:solidFill>
                    <a:srgbClr val="000000"/>
                  </a:solidFill>
                  <a:latin typeface="+mn-lt"/>
                </a:rPr>
                <a:t>Producer </a:t>
              </a:r>
              <a:br>
                <a:rPr lang="en-US" altLang="en-US" sz="1700" b="1" dirty="0" smtClean="0">
                  <a:solidFill>
                    <a:srgbClr val="000000"/>
                  </a:solidFill>
                  <a:latin typeface="+mn-lt"/>
                </a:rPr>
              </a:br>
              <a:r>
                <a:rPr lang="en-US" altLang="en-US" sz="1700" b="1" dirty="0" smtClean="0">
                  <a:solidFill>
                    <a:srgbClr val="000000"/>
                  </a:solidFill>
                  <a:latin typeface="+mn-lt"/>
                </a:rPr>
                <a:t>Surplus</a:t>
              </a:r>
              <a:endParaRPr lang="en-US" altLang="en-US" sz="2400" b="1" dirty="0">
                <a:latin typeface="+mn-lt"/>
              </a:endParaRPr>
            </a:p>
          </p:txBody>
        </p:sp>
      </p:grpSp>
      <p:sp>
        <p:nvSpPr>
          <p:cNvPr id="49156" name="Freeform 21"/>
          <p:cNvSpPr>
            <a:spLocks/>
          </p:cNvSpPr>
          <p:nvPr/>
        </p:nvSpPr>
        <p:spPr bwMode="auto">
          <a:xfrm>
            <a:off x="3441701" y="1609726"/>
            <a:ext cx="4843463" cy="4532313"/>
          </a:xfrm>
          <a:custGeom>
            <a:avLst/>
            <a:gdLst>
              <a:gd name="T0" fmla="*/ 0 w 3051"/>
              <a:gd name="T1" fmla="*/ 0 h 2855"/>
              <a:gd name="T2" fmla="*/ 0 w 3051"/>
              <a:gd name="T3" fmla="*/ 2147483647 h 2855"/>
              <a:gd name="T4" fmla="*/ 2147483647 w 3051"/>
              <a:gd name="T5" fmla="*/ 2147483647 h 2855"/>
              <a:gd name="T6" fmla="*/ 0 60000 65536"/>
              <a:gd name="T7" fmla="*/ 0 60000 65536"/>
              <a:gd name="T8" fmla="*/ 0 60000 65536"/>
              <a:gd name="T9" fmla="*/ 0 w 3051"/>
              <a:gd name="T10" fmla="*/ 0 h 2855"/>
              <a:gd name="T11" fmla="*/ 3051 w 3051"/>
              <a:gd name="T12" fmla="*/ 2855 h 2855"/>
            </a:gdLst>
            <a:ahLst/>
            <a:cxnLst>
              <a:cxn ang="T6">
                <a:pos x="T0" y="T1"/>
              </a:cxn>
              <a:cxn ang="T7">
                <a:pos x="T2" y="T3"/>
              </a:cxn>
              <a:cxn ang="T8">
                <a:pos x="T4" y="T5"/>
              </a:cxn>
            </a:cxnLst>
            <a:rect l="T9" t="T10" r="T11" b="T12"/>
            <a:pathLst>
              <a:path w="3051" h="2855">
                <a:moveTo>
                  <a:pt x="0" y="0"/>
                </a:moveTo>
                <a:lnTo>
                  <a:pt x="0" y="2855"/>
                </a:lnTo>
                <a:lnTo>
                  <a:pt x="3051" y="2855"/>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57" name="Rectangle 22"/>
          <p:cNvSpPr>
            <a:spLocks noChangeArrowheads="1"/>
          </p:cNvSpPr>
          <p:nvPr/>
        </p:nvSpPr>
        <p:spPr bwMode="auto">
          <a:xfrm>
            <a:off x="7432675" y="6213475"/>
            <a:ext cx="79464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Quantity</a:t>
            </a:r>
            <a:endParaRPr lang="en-US" altLang="en-US" sz="2400">
              <a:latin typeface="+mn-lt"/>
            </a:endParaRPr>
          </a:p>
        </p:txBody>
      </p:sp>
      <p:sp>
        <p:nvSpPr>
          <p:cNvPr id="49161" name="Rectangle 26"/>
          <p:cNvSpPr>
            <a:spLocks noChangeArrowheads="1"/>
          </p:cNvSpPr>
          <p:nvPr/>
        </p:nvSpPr>
        <p:spPr bwMode="auto">
          <a:xfrm>
            <a:off x="7513638" y="1095375"/>
            <a:ext cx="4969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 </a:t>
            </a:r>
            <a:endParaRPr lang="en-US" altLang="en-US" sz="2400">
              <a:latin typeface="+mn-lt"/>
            </a:endParaRPr>
          </a:p>
        </p:txBody>
      </p:sp>
      <p:sp>
        <p:nvSpPr>
          <p:cNvPr id="49162" name="Rectangle 27"/>
          <p:cNvSpPr>
            <a:spLocks noChangeArrowheads="1"/>
          </p:cNvSpPr>
          <p:nvPr/>
        </p:nvSpPr>
        <p:spPr bwMode="auto">
          <a:xfrm>
            <a:off x="2838451" y="1573213"/>
            <a:ext cx="44563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Price</a:t>
            </a:r>
            <a:endParaRPr lang="en-US" altLang="en-US" sz="2400">
              <a:latin typeface="+mn-lt"/>
            </a:endParaRPr>
          </a:p>
        </p:txBody>
      </p:sp>
      <p:sp>
        <p:nvSpPr>
          <p:cNvPr id="49163" name="Rectangle 28"/>
          <p:cNvSpPr>
            <a:spLocks noChangeArrowheads="1"/>
          </p:cNvSpPr>
          <p:nvPr/>
        </p:nvSpPr>
        <p:spPr bwMode="auto">
          <a:xfrm>
            <a:off x="3243263" y="6213475"/>
            <a:ext cx="1106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0</a:t>
            </a:r>
            <a:endParaRPr lang="en-US" altLang="en-US" sz="2400">
              <a:latin typeface="+mn-lt"/>
            </a:endParaRPr>
          </a:p>
        </p:txBody>
      </p:sp>
      <p:grpSp>
        <p:nvGrpSpPr>
          <p:cNvPr id="49164" name="Group 29"/>
          <p:cNvGrpSpPr>
            <a:grpSpLocks/>
          </p:cNvGrpSpPr>
          <p:nvPr/>
        </p:nvGrpSpPr>
        <p:grpSpPr bwMode="auto">
          <a:xfrm>
            <a:off x="3441701" y="1909763"/>
            <a:ext cx="4492626" cy="3827462"/>
            <a:chOff x="1208" y="1203"/>
            <a:chExt cx="2830" cy="2411"/>
          </a:xfrm>
        </p:grpSpPr>
        <p:sp>
          <p:nvSpPr>
            <p:cNvPr id="49181" name="Line 30"/>
            <p:cNvSpPr>
              <a:spLocks noChangeShapeType="1"/>
            </p:cNvSpPr>
            <p:nvPr/>
          </p:nvSpPr>
          <p:spPr bwMode="auto">
            <a:xfrm flipV="1">
              <a:off x="1208" y="1396"/>
              <a:ext cx="2630" cy="2218"/>
            </a:xfrm>
            <a:prstGeom prst="line">
              <a:avLst/>
            </a:prstGeom>
            <a:noFill/>
            <a:ln w="60325">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2" name="Rectangle 31"/>
            <p:cNvSpPr>
              <a:spLocks noChangeArrowheads="1"/>
            </p:cNvSpPr>
            <p:nvPr/>
          </p:nvSpPr>
          <p:spPr bwMode="auto">
            <a:xfrm>
              <a:off x="3654" y="1203"/>
              <a:ext cx="38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dirty="0">
                  <a:solidFill>
                    <a:srgbClr val="000000"/>
                  </a:solidFill>
                  <a:latin typeface="+mn-lt"/>
                </a:rPr>
                <a:t>Supply</a:t>
              </a:r>
              <a:endParaRPr lang="en-US" altLang="en-US" sz="2400" b="1" dirty="0">
                <a:latin typeface="+mn-lt"/>
              </a:endParaRPr>
            </a:p>
          </p:txBody>
        </p:sp>
      </p:grpSp>
      <p:grpSp>
        <p:nvGrpSpPr>
          <p:cNvPr id="4" name="Group 32"/>
          <p:cNvGrpSpPr>
            <a:grpSpLocks/>
          </p:cNvGrpSpPr>
          <p:nvPr/>
        </p:nvGrpSpPr>
        <p:grpSpPr bwMode="auto">
          <a:xfrm>
            <a:off x="3381376" y="3889377"/>
            <a:ext cx="2168525" cy="2081213"/>
            <a:chOff x="1170" y="2450"/>
            <a:chExt cx="1366" cy="1311"/>
          </a:xfrm>
        </p:grpSpPr>
        <p:grpSp>
          <p:nvGrpSpPr>
            <p:cNvPr id="49172" name="Group 33"/>
            <p:cNvGrpSpPr>
              <a:grpSpLocks/>
            </p:cNvGrpSpPr>
            <p:nvPr/>
          </p:nvGrpSpPr>
          <p:grpSpPr bwMode="auto">
            <a:xfrm>
              <a:off x="1170" y="2450"/>
              <a:ext cx="196" cy="196"/>
              <a:chOff x="1170" y="2450"/>
              <a:chExt cx="196" cy="196"/>
            </a:xfrm>
          </p:grpSpPr>
          <p:sp>
            <p:nvSpPr>
              <p:cNvPr id="49179" name="Oval 34"/>
              <p:cNvSpPr>
                <a:spLocks noChangeArrowheads="1"/>
              </p:cNvSpPr>
              <p:nvPr/>
            </p:nvSpPr>
            <p:spPr bwMode="auto">
              <a:xfrm>
                <a:off x="1170" y="2569"/>
                <a:ext cx="77"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49180" name="Rectangle 35"/>
              <p:cNvSpPr>
                <a:spLocks noChangeArrowheads="1"/>
              </p:cNvSpPr>
              <p:nvPr/>
            </p:nvSpPr>
            <p:spPr bwMode="auto">
              <a:xfrm>
                <a:off x="1291" y="2450"/>
                <a:ext cx="7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B</a:t>
                </a:r>
                <a:endParaRPr lang="en-US" altLang="en-US" sz="2400">
                  <a:latin typeface="+mn-lt"/>
                </a:endParaRPr>
              </a:p>
            </p:txBody>
          </p:sp>
        </p:grpSp>
        <p:grpSp>
          <p:nvGrpSpPr>
            <p:cNvPr id="49173" name="Group 36"/>
            <p:cNvGrpSpPr>
              <a:grpSpLocks/>
            </p:cNvGrpSpPr>
            <p:nvPr/>
          </p:nvGrpSpPr>
          <p:grpSpPr bwMode="auto">
            <a:xfrm>
              <a:off x="1170" y="3576"/>
              <a:ext cx="201" cy="185"/>
              <a:chOff x="1170" y="3576"/>
              <a:chExt cx="201" cy="185"/>
            </a:xfrm>
          </p:grpSpPr>
          <p:sp>
            <p:nvSpPr>
              <p:cNvPr id="49177" name="Oval 37"/>
              <p:cNvSpPr>
                <a:spLocks noChangeArrowheads="1"/>
              </p:cNvSpPr>
              <p:nvPr/>
            </p:nvSpPr>
            <p:spPr bwMode="auto">
              <a:xfrm>
                <a:off x="1170" y="3576"/>
                <a:ext cx="77"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49178" name="Rectangle 38"/>
              <p:cNvSpPr>
                <a:spLocks noChangeArrowheads="1"/>
              </p:cNvSpPr>
              <p:nvPr/>
            </p:nvSpPr>
            <p:spPr bwMode="auto">
              <a:xfrm>
                <a:off x="1291" y="3596"/>
                <a:ext cx="8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A</a:t>
                </a:r>
                <a:endParaRPr lang="en-US" altLang="en-US" sz="2400">
                  <a:latin typeface="+mn-lt"/>
                </a:endParaRPr>
              </a:p>
            </p:txBody>
          </p:sp>
        </p:grpSp>
        <p:grpSp>
          <p:nvGrpSpPr>
            <p:cNvPr id="49174" name="Group 39"/>
            <p:cNvGrpSpPr>
              <a:grpSpLocks/>
            </p:cNvGrpSpPr>
            <p:nvPr/>
          </p:nvGrpSpPr>
          <p:grpSpPr bwMode="auto">
            <a:xfrm>
              <a:off x="2357" y="2569"/>
              <a:ext cx="179" cy="207"/>
              <a:chOff x="2357" y="2569"/>
              <a:chExt cx="179" cy="207"/>
            </a:xfrm>
          </p:grpSpPr>
          <p:sp>
            <p:nvSpPr>
              <p:cNvPr id="49175" name="Oval 40"/>
              <p:cNvSpPr>
                <a:spLocks noChangeArrowheads="1"/>
              </p:cNvSpPr>
              <p:nvPr/>
            </p:nvSpPr>
            <p:spPr bwMode="auto">
              <a:xfrm>
                <a:off x="2357" y="2569"/>
                <a:ext cx="89" cy="7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49176" name="Rectangle 41"/>
              <p:cNvSpPr>
                <a:spLocks noChangeArrowheads="1"/>
              </p:cNvSpPr>
              <p:nvPr/>
            </p:nvSpPr>
            <p:spPr bwMode="auto">
              <a:xfrm>
                <a:off x="2462" y="2611"/>
                <a:ext cx="7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a:solidFill>
                      <a:srgbClr val="000000"/>
                    </a:solidFill>
                    <a:latin typeface="+mn-lt"/>
                  </a:rPr>
                  <a:t>C</a:t>
                </a:r>
                <a:endParaRPr lang="en-US" altLang="en-US" sz="2400">
                  <a:latin typeface="+mn-lt"/>
                </a:endParaRPr>
              </a:p>
            </p:txBody>
          </p:sp>
        </p:grpSp>
      </p:grpSp>
      <p:grpSp>
        <p:nvGrpSpPr>
          <p:cNvPr id="8" name="Group 42"/>
          <p:cNvGrpSpPr>
            <a:grpSpLocks/>
          </p:cNvGrpSpPr>
          <p:nvPr/>
        </p:nvGrpSpPr>
        <p:grpSpPr bwMode="auto">
          <a:xfrm>
            <a:off x="3127376" y="4017963"/>
            <a:ext cx="2320925" cy="2457450"/>
            <a:chOff x="1010" y="2531"/>
            <a:chExt cx="1462" cy="1548"/>
          </a:xfrm>
        </p:grpSpPr>
        <p:sp>
          <p:nvSpPr>
            <p:cNvPr id="49169" name="Freeform 43"/>
            <p:cNvSpPr>
              <a:spLocks/>
            </p:cNvSpPr>
            <p:nvPr/>
          </p:nvSpPr>
          <p:spPr bwMode="auto">
            <a:xfrm>
              <a:off x="1208" y="2607"/>
              <a:ext cx="1200" cy="1262"/>
            </a:xfrm>
            <a:custGeom>
              <a:avLst/>
              <a:gdLst>
                <a:gd name="T0" fmla="*/ 0 w 1200"/>
                <a:gd name="T1" fmla="*/ 0 h 1262"/>
                <a:gd name="T2" fmla="*/ 1200 w 1200"/>
                <a:gd name="T3" fmla="*/ 0 h 1262"/>
                <a:gd name="T4" fmla="*/ 1200 w 1200"/>
                <a:gd name="T5" fmla="*/ 1262 h 1262"/>
                <a:gd name="T6" fmla="*/ 0 60000 65536"/>
                <a:gd name="T7" fmla="*/ 0 60000 65536"/>
                <a:gd name="T8" fmla="*/ 0 60000 65536"/>
                <a:gd name="T9" fmla="*/ 0 w 1200"/>
                <a:gd name="T10" fmla="*/ 0 h 1262"/>
                <a:gd name="T11" fmla="*/ 1200 w 1200"/>
                <a:gd name="T12" fmla="*/ 1262 h 1262"/>
              </a:gdLst>
              <a:ahLst/>
              <a:cxnLst>
                <a:cxn ang="T6">
                  <a:pos x="T0" y="T1"/>
                </a:cxn>
                <a:cxn ang="T7">
                  <a:pos x="T2" y="T3"/>
                </a:cxn>
                <a:cxn ang="T8">
                  <a:pos x="T4" y="T5"/>
                </a:cxn>
              </a:cxnLst>
              <a:rect l="T9" t="T10" r="T11" b="T12"/>
              <a:pathLst>
                <a:path w="1200" h="1262">
                  <a:moveTo>
                    <a:pt x="0" y="0"/>
                  </a:moveTo>
                  <a:lnTo>
                    <a:pt x="1200" y="0"/>
                  </a:lnTo>
                  <a:lnTo>
                    <a:pt x="1200" y="1262"/>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70" name="Rectangle 44"/>
            <p:cNvSpPr>
              <a:spLocks noChangeArrowheads="1"/>
            </p:cNvSpPr>
            <p:nvPr/>
          </p:nvSpPr>
          <p:spPr bwMode="auto">
            <a:xfrm>
              <a:off x="2335" y="3914"/>
              <a:ext cx="1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i="1">
                  <a:solidFill>
                    <a:srgbClr val="000000"/>
                  </a:solidFill>
                  <a:latin typeface="+mn-lt"/>
                </a:rPr>
                <a:t>Q</a:t>
              </a:r>
              <a:r>
                <a:rPr lang="en-US" altLang="en-US" sz="1700" baseline="-25000">
                  <a:solidFill>
                    <a:srgbClr val="000000"/>
                  </a:solidFill>
                  <a:latin typeface="+mn-lt"/>
                </a:rPr>
                <a:t>1</a:t>
              </a:r>
              <a:endParaRPr lang="en-US" altLang="en-US" sz="2400">
                <a:latin typeface="+mn-lt"/>
              </a:endParaRPr>
            </a:p>
          </p:txBody>
        </p:sp>
        <p:sp>
          <p:nvSpPr>
            <p:cNvPr id="49171" name="Rectangle 45"/>
            <p:cNvSpPr>
              <a:spLocks noChangeArrowheads="1"/>
            </p:cNvSpPr>
            <p:nvPr/>
          </p:nvSpPr>
          <p:spPr bwMode="auto">
            <a:xfrm>
              <a:off x="1010" y="2531"/>
              <a:ext cx="11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i="1">
                  <a:solidFill>
                    <a:srgbClr val="000000"/>
                  </a:solidFill>
                  <a:latin typeface="+mn-lt"/>
                </a:rPr>
                <a:t>P</a:t>
              </a:r>
              <a:r>
                <a:rPr lang="en-US" altLang="en-US" sz="1700" baseline="-25000">
                  <a:solidFill>
                    <a:srgbClr val="000000"/>
                  </a:solidFill>
                  <a:latin typeface="+mn-lt"/>
                </a:rPr>
                <a:t>1</a:t>
              </a:r>
              <a:endParaRPr lang="en-US" altLang="en-US" sz="2400">
                <a:latin typeface="+mn-lt"/>
              </a:endParaRPr>
            </a:p>
          </p:txBody>
        </p:sp>
      </p:grpSp>
      <p:sp>
        <p:nvSpPr>
          <p:cNvPr id="85038" name="Text Box 46"/>
          <p:cNvSpPr txBox="1">
            <a:spLocks noChangeArrowheads="1"/>
          </p:cNvSpPr>
          <p:nvPr/>
        </p:nvSpPr>
        <p:spPr bwMode="auto">
          <a:xfrm>
            <a:off x="4019550" y="5467351"/>
            <a:ext cx="1295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b="1" dirty="0">
                <a:solidFill>
                  <a:srgbClr val="FF0000"/>
                </a:solidFill>
                <a:latin typeface="+mn-lt"/>
              </a:rPr>
              <a:t>Sellers’ Total  Cost</a:t>
            </a:r>
          </a:p>
        </p:txBody>
      </p:sp>
      <p:sp>
        <p:nvSpPr>
          <p:cNvPr id="85039" name="Text Box 47"/>
          <p:cNvSpPr txBox="1">
            <a:spLocks noChangeArrowheads="1"/>
          </p:cNvSpPr>
          <p:nvPr/>
        </p:nvSpPr>
        <p:spPr bwMode="auto">
          <a:xfrm>
            <a:off x="5638800" y="4705350"/>
            <a:ext cx="27432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600">
                <a:latin typeface="+mn-lt"/>
              </a:rPr>
              <a:t>Total Revenue (OBCQ</a:t>
            </a:r>
            <a:r>
              <a:rPr lang="en-US" altLang="en-US" sz="1600" baseline="-25000">
                <a:latin typeface="+mn-lt"/>
              </a:rPr>
              <a:t>1</a:t>
            </a:r>
            <a:r>
              <a:rPr lang="en-US" altLang="en-US" sz="1600">
                <a:latin typeface="+mn-lt"/>
              </a:rPr>
              <a:t>) =</a:t>
            </a:r>
            <a:br>
              <a:rPr lang="en-US" altLang="en-US" sz="1600">
                <a:latin typeface="+mn-lt"/>
              </a:rPr>
            </a:br>
            <a:r>
              <a:rPr lang="en-US" altLang="en-US" sz="1600">
                <a:latin typeface="+mn-lt"/>
              </a:rPr>
              <a:t>Production Cost (OACQ</a:t>
            </a:r>
            <a:r>
              <a:rPr lang="en-US" altLang="en-US" sz="1600" baseline="-25000">
                <a:latin typeface="+mn-lt"/>
              </a:rPr>
              <a:t>1</a:t>
            </a:r>
            <a:r>
              <a:rPr lang="en-US" altLang="en-US" sz="1600">
                <a:latin typeface="+mn-lt"/>
              </a:rPr>
              <a:t>) + Producer Surplus (ABC)</a:t>
            </a:r>
          </a:p>
        </p:txBody>
      </p:sp>
      <p:sp>
        <p:nvSpPr>
          <p:cNvPr id="34" name="Text Box 125"/>
          <p:cNvSpPr txBox="1">
            <a:spLocks noChangeArrowheads="1"/>
          </p:cNvSpPr>
          <p:nvPr/>
        </p:nvSpPr>
        <p:spPr bwMode="auto">
          <a:xfrm>
            <a:off x="8442779" y="1355010"/>
            <a:ext cx="3646415" cy="1077218"/>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dirty="0" smtClean="0">
                <a:latin typeface="+mn-lt"/>
              </a:rPr>
              <a:t>The </a:t>
            </a:r>
            <a:r>
              <a:rPr lang="en-US" altLang="en-US" sz="1600" b="1" dirty="0">
                <a:latin typeface="+mn-lt"/>
              </a:rPr>
              <a:t>area under the </a:t>
            </a:r>
            <a:r>
              <a:rPr lang="en-US" altLang="en-US" sz="1600" b="1" dirty="0" smtClean="0">
                <a:latin typeface="+mn-lt"/>
              </a:rPr>
              <a:t>price and above the supply curve up to the quantity supplied </a:t>
            </a:r>
            <a:r>
              <a:rPr lang="en-US" altLang="en-US" sz="1600" b="1" dirty="0">
                <a:latin typeface="+mn-lt"/>
              </a:rPr>
              <a:t>is the </a:t>
            </a:r>
            <a:r>
              <a:rPr lang="en-US" altLang="en-US" sz="1600" b="1" dirty="0" smtClean="0">
                <a:latin typeface="+mn-lt"/>
              </a:rPr>
              <a:t>net gain (or profit) obtained by the sellers. It is called the </a:t>
            </a:r>
            <a:r>
              <a:rPr lang="en-US" altLang="en-US" sz="1600" b="1" i="1" dirty="0" smtClean="0">
                <a:latin typeface="+mn-lt"/>
              </a:rPr>
              <a:t>producer surplus</a:t>
            </a:r>
            <a:r>
              <a:rPr lang="en-US" altLang="en-US" sz="1600" b="1" dirty="0" smtClean="0">
                <a:latin typeface="+mn-lt"/>
              </a:rPr>
              <a:t>.</a:t>
            </a:r>
            <a:endParaRPr lang="en-US" altLang="en-US" sz="1600" b="1" dirty="0">
              <a:latin typeface="+mn-lt"/>
            </a:endParaRPr>
          </a:p>
        </p:txBody>
      </p:sp>
    </p:spTree>
    <p:extLst>
      <p:ext uri="{BB962C8B-B14F-4D97-AF65-F5344CB8AC3E}">
        <p14:creationId xmlns:p14="http://schemas.microsoft.com/office/powerpoint/2010/main" val="2180445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upRight)">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503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dissolve">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503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dissolve">
                                      <p:cBhvr>
                                        <p:cTn id="3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38" grpId="0"/>
      <p:bldP spid="85039" grpId="0"/>
      <p:bldP spid="3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Where does the demand schedule/curve come from?</a:t>
            </a:r>
            <a:endParaRPr lang="en-US" dirty="0"/>
          </a:p>
        </p:txBody>
      </p:sp>
      <p:sp>
        <p:nvSpPr>
          <p:cNvPr id="6" name="Text Placeholder 5"/>
          <p:cNvSpPr>
            <a:spLocks noGrp="1"/>
          </p:cNvSpPr>
          <p:nvPr>
            <p:ph type="body" idx="1"/>
          </p:nvPr>
        </p:nvSpPr>
        <p:spPr/>
        <p:txBody>
          <a:bodyPr/>
          <a:lstStyle/>
          <a:p>
            <a:endParaRPr lang="en-US"/>
          </a:p>
        </p:txBody>
      </p:sp>
      <p:sp>
        <p:nvSpPr>
          <p:cNvPr id="3" name="Footer Placeholder 2"/>
          <p:cNvSpPr>
            <a:spLocks noGrp="1"/>
          </p:cNvSpPr>
          <p:nvPr>
            <p:ph type="ftr" sz="quarter" idx="4294967295"/>
          </p:nvPr>
        </p:nvSpPr>
        <p:spPr/>
        <p:txBody>
          <a:bodyPr/>
          <a:lstStyle/>
          <a:p>
            <a:endParaRPr lang="en-US" dirty="0"/>
          </a:p>
        </p:txBody>
      </p:sp>
      <p:sp>
        <p:nvSpPr>
          <p:cNvPr id="4" name="Slide Number Placeholder 3"/>
          <p:cNvSpPr>
            <a:spLocks noGrp="1"/>
          </p:cNvSpPr>
          <p:nvPr>
            <p:ph type="sldNum" sz="quarter" idx="4294967295"/>
          </p:nvPr>
        </p:nvSpPr>
        <p:spPr/>
        <p:txBody>
          <a:bodyPr/>
          <a:lstStyle/>
          <a:p>
            <a:fld id="{8B4E2170-6C38-4847-B754-17F7050CDF07}" type="slidenum">
              <a:rPr lang="en-US" smtClean="0"/>
              <a:t>5</a:t>
            </a:fld>
            <a:endParaRPr lang="en-US"/>
          </a:p>
        </p:txBody>
      </p:sp>
    </p:spTree>
    <p:extLst>
      <p:ext uri="{BB962C8B-B14F-4D97-AF65-F5344CB8AC3E}">
        <p14:creationId xmlns:p14="http://schemas.microsoft.com/office/powerpoint/2010/main" val="9018303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26"/>
          <p:cNvSpPr>
            <a:spLocks noChangeArrowheads="1"/>
          </p:cNvSpPr>
          <p:nvPr/>
        </p:nvSpPr>
        <p:spPr bwMode="auto">
          <a:xfrm>
            <a:off x="7513638" y="1095375"/>
            <a:ext cx="4969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 </a:t>
            </a:r>
            <a:endParaRPr lang="en-US" altLang="en-US" sz="2400">
              <a:latin typeface="+mn-lt"/>
            </a:endParaRPr>
          </a:p>
        </p:txBody>
      </p:sp>
      <p:pic>
        <p:nvPicPr>
          <p:cNvPr id="82" name="Picture 8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9124" y="94008"/>
            <a:ext cx="3306622" cy="3259215"/>
          </a:xfrm>
          <a:prstGeom prst="rect">
            <a:avLst/>
          </a:prstGeom>
        </p:spPr>
      </p:pic>
      <p:pic>
        <p:nvPicPr>
          <p:cNvPr id="83" name="Picture 8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122" y="3538693"/>
            <a:ext cx="4008586" cy="3226948"/>
          </a:xfrm>
          <a:prstGeom prst="rect">
            <a:avLst/>
          </a:prstGeom>
        </p:spPr>
      </p:pic>
      <p:pic>
        <p:nvPicPr>
          <p:cNvPr id="84" name="Picture 8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6652" y="94008"/>
            <a:ext cx="3267281" cy="3220438"/>
          </a:xfrm>
          <a:prstGeom prst="rect">
            <a:avLst/>
          </a:prstGeom>
        </p:spPr>
      </p:pic>
      <p:pic>
        <p:nvPicPr>
          <p:cNvPr id="85" name="Picture 8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5884" y="3541437"/>
            <a:ext cx="3598127" cy="3224204"/>
          </a:xfrm>
          <a:prstGeom prst="rect">
            <a:avLst/>
          </a:prstGeom>
        </p:spPr>
      </p:pic>
      <p:sp>
        <p:nvSpPr>
          <p:cNvPr id="86" name="TextBox 85"/>
          <p:cNvSpPr txBox="1"/>
          <p:nvPr/>
        </p:nvSpPr>
        <p:spPr>
          <a:xfrm>
            <a:off x="4932220" y="434109"/>
            <a:ext cx="1948870" cy="923330"/>
          </a:xfrm>
          <a:prstGeom prst="rect">
            <a:avLst/>
          </a:prstGeom>
          <a:noFill/>
        </p:spPr>
        <p:txBody>
          <a:bodyPr wrap="square" rtlCol="0">
            <a:spAutoFit/>
          </a:bodyPr>
          <a:lstStyle/>
          <a:p>
            <a:pPr algn="ctr"/>
            <a:r>
              <a:rPr lang="en-US" b="1" dirty="0" smtClean="0">
                <a:solidFill>
                  <a:srgbClr val="C00000"/>
                </a:solidFill>
              </a:rPr>
              <a:t>The Graphical Cornerstones of Welfare Analysis</a:t>
            </a:r>
            <a:endParaRPr lang="en-US" b="1" dirty="0">
              <a:solidFill>
                <a:srgbClr val="C00000"/>
              </a:solidFill>
            </a:endParaRPr>
          </a:p>
        </p:txBody>
      </p:sp>
    </p:spTree>
    <p:extLst>
      <p:ext uri="{BB962C8B-B14F-4D97-AF65-F5344CB8AC3E}">
        <p14:creationId xmlns:p14="http://schemas.microsoft.com/office/powerpoint/2010/main" val="25254583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Market Efficiency</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4294967295"/>
          </p:nvPr>
        </p:nvSpPr>
        <p:spPr>
          <a:xfrm>
            <a:off x="8534400" y="6245225"/>
            <a:ext cx="2133600" cy="476250"/>
          </a:xfrm>
        </p:spPr>
        <p:txBody>
          <a:bodyPr/>
          <a:lstStyle/>
          <a:p>
            <a:pPr>
              <a:defRPr/>
            </a:pPr>
            <a:fld id="{88261C49-2437-46E6-B543-5C41A1093706}" type="slidenum">
              <a:rPr lang="en-US" smtClean="0"/>
              <a:pPr>
                <a:defRPr/>
              </a:pPr>
              <a:t>51</a:t>
            </a:fld>
            <a:endParaRPr lang="en-US"/>
          </a:p>
        </p:txBody>
      </p:sp>
    </p:spTree>
    <p:extLst>
      <p:ext uri="{BB962C8B-B14F-4D97-AF65-F5344CB8AC3E}">
        <p14:creationId xmlns:p14="http://schemas.microsoft.com/office/powerpoint/2010/main" val="26710968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Surplus</a:t>
            </a:r>
            <a:endParaRPr lang="en-US" dirty="0"/>
          </a:p>
        </p:txBody>
      </p:sp>
      <p:sp>
        <p:nvSpPr>
          <p:cNvPr id="3" name="Content Placeholder 2"/>
          <p:cNvSpPr>
            <a:spLocks noGrp="1"/>
          </p:cNvSpPr>
          <p:nvPr>
            <p:ph idx="1"/>
          </p:nvPr>
        </p:nvSpPr>
        <p:spPr/>
        <p:txBody>
          <a:bodyPr/>
          <a:lstStyle/>
          <a:p>
            <a:r>
              <a:rPr lang="en-US" b="1" dirty="0" smtClean="0"/>
              <a:t>Key Definition: </a:t>
            </a:r>
            <a:r>
              <a:rPr lang="en-US" dirty="0" smtClean="0">
                <a:solidFill>
                  <a:srgbClr val="0070C0"/>
                </a:solidFill>
              </a:rPr>
              <a:t>Total Surplus is a monetary measure of the </a:t>
            </a:r>
            <a:r>
              <a:rPr lang="en-US" i="1" dirty="0" smtClean="0">
                <a:solidFill>
                  <a:srgbClr val="0070C0"/>
                </a:solidFill>
              </a:rPr>
              <a:t>net gain </a:t>
            </a:r>
            <a:r>
              <a:rPr lang="en-US" dirty="0" smtClean="0">
                <a:solidFill>
                  <a:srgbClr val="0070C0"/>
                </a:solidFill>
              </a:rPr>
              <a:t>to society from the production and consumption of a good or service.</a:t>
            </a:r>
          </a:p>
          <a:p>
            <a:r>
              <a:rPr lang="en-US" dirty="0" smtClean="0"/>
              <a:t>So, </a:t>
            </a:r>
            <a:r>
              <a:rPr lang="en-US" dirty="0" smtClean="0">
                <a:solidFill>
                  <a:srgbClr val="0070C0"/>
                </a:solidFill>
              </a:rPr>
              <a:t>Total Surplus = Consumers’ Total Benefit – Producers’ Total Cost</a:t>
            </a:r>
          </a:p>
          <a:p>
            <a:endParaRPr lang="en-US" dirty="0" smtClean="0"/>
          </a:p>
        </p:txBody>
      </p:sp>
      <p:sp>
        <p:nvSpPr>
          <p:cNvPr id="4" name="Footer Placeholder 3"/>
          <p:cNvSpPr>
            <a:spLocks noGrp="1"/>
          </p:cNvSpPr>
          <p:nvPr>
            <p:ph type="ftr" sz="quarter" idx="11"/>
          </p:nvPr>
        </p:nvSpPr>
        <p:spPr/>
        <p:txBody>
          <a:bodyPr/>
          <a:lstStyle/>
          <a:p>
            <a:pPr>
              <a:defRPr/>
            </a:pPr>
            <a:r>
              <a:rPr lang="en-US" dirty="0"/>
              <a:t>Demand, Supply, and Market Efficiency</a:t>
            </a:r>
          </a:p>
        </p:txBody>
      </p:sp>
      <p:sp>
        <p:nvSpPr>
          <p:cNvPr id="5" name="Slide Number Placeholder 4"/>
          <p:cNvSpPr>
            <a:spLocks noGrp="1"/>
          </p:cNvSpPr>
          <p:nvPr>
            <p:ph type="sldNum" sz="quarter" idx="12"/>
          </p:nvPr>
        </p:nvSpPr>
        <p:spPr/>
        <p:txBody>
          <a:bodyPr/>
          <a:lstStyle/>
          <a:p>
            <a:pPr>
              <a:defRPr/>
            </a:pPr>
            <a:fld id="{625B6A58-09B0-4FCB-B487-09C0233C399B}" type="slidenum">
              <a:rPr lang="en-US" smtClean="0"/>
              <a:pPr>
                <a:defRPr/>
              </a:pPr>
              <a:t>52</a:t>
            </a:fld>
            <a:endParaRPr lang="en-US"/>
          </a:p>
        </p:txBody>
      </p:sp>
    </p:spTree>
    <p:extLst>
      <p:ext uri="{BB962C8B-B14F-4D97-AF65-F5344CB8AC3E}">
        <p14:creationId xmlns:p14="http://schemas.microsoft.com/office/powerpoint/2010/main" val="34390443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p:txBody>
          <a:bodyPr/>
          <a:lstStyle/>
          <a:p>
            <a:pPr eaLnBrk="1" hangingPunct="1">
              <a:lnSpc>
                <a:spcPct val="80000"/>
              </a:lnSpc>
            </a:pPr>
            <a:r>
              <a:rPr lang="en-US" altLang="en-US" sz="4000" dirty="0" smtClean="0"/>
              <a:t>Total Surplus = Benefit – Cost </a:t>
            </a:r>
            <a:endParaRPr lang="en-US" altLang="en-US" sz="4000" dirty="0"/>
          </a:p>
        </p:txBody>
      </p:sp>
      <p:sp>
        <p:nvSpPr>
          <p:cNvPr id="16388" name="Freeform 18"/>
          <p:cNvSpPr>
            <a:spLocks/>
          </p:cNvSpPr>
          <p:nvPr/>
        </p:nvSpPr>
        <p:spPr bwMode="auto">
          <a:xfrm>
            <a:off x="3451225" y="1443039"/>
            <a:ext cx="6445250" cy="4359275"/>
          </a:xfrm>
          <a:custGeom>
            <a:avLst/>
            <a:gdLst>
              <a:gd name="T0" fmla="*/ 0 w 4060"/>
              <a:gd name="T1" fmla="*/ 0 h 2746"/>
              <a:gd name="T2" fmla="*/ 0 w 4060"/>
              <a:gd name="T3" fmla="*/ 2147483647 h 2746"/>
              <a:gd name="T4" fmla="*/ 2147483647 w 4060"/>
              <a:gd name="T5" fmla="*/ 2147483647 h 2746"/>
              <a:gd name="T6" fmla="*/ 0 60000 65536"/>
              <a:gd name="T7" fmla="*/ 0 60000 65536"/>
              <a:gd name="T8" fmla="*/ 0 60000 65536"/>
              <a:gd name="T9" fmla="*/ 0 w 4060"/>
              <a:gd name="T10" fmla="*/ 0 h 2746"/>
              <a:gd name="T11" fmla="*/ 4060 w 4060"/>
              <a:gd name="T12" fmla="*/ 2746 h 2746"/>
            </a:gdLst>
            <a:ahLst/>
            <a:cxnLst>
              <a:cxn ang="T6">
                <a:pos x="T0" y="T1"/>
              </a:cxn>
              <a:cxn ang="T7">
                <a:pos x="T2" y="T3"/>
              </a:cxn>
              <a:cxn ang="T8">
                <a:pos x="T4" y="T5"/>
              </a:cxn>
            </a:cxnLst>
            <a:rect l="T9" t="T10" r="T11" b="T12"/>
            <a:pathLst>
              <a:path w="4060" h="2746">
                <a:moveTo>
                  <a:pt x="0" y="0"/>
                </a:moveTo>
                <a:lnTo>
                  <a:pt x="0" y="2746"/>
                </a:lnTo>
                <a:lnTo>
                  <a:pt x="4060" y="274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9" name="Rectangle 19"/>
          <p:cNvSpPr>
            <a:spLocks noChangeArrowheads="1"/>
          </p:cNvSpPr>
          <p:nvPr/>
        </p:nvSpPr>
        <p:spPr bwMode="auto">
          <a:xfrm>
            <a:off x="3089275" y="2706688"/>
            <a:ext cx="460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 </a:t>
            </a:r>
            <a:endParaRPr lang="en-US" altLang="en-US" sz="2400"/>
          </a:p>
        </p:txBody>
      </p:sp>
      <p:sp>
        <p:nvSpPr>
          <p:cNvPr id="16392" name="Rectangle 28"/>
          <p:cNvSpPr>
            <a:spLocks noChangeArrowheads="1"/>
          </p:cNvSpPr>
          <p:nvPr/>
        </p:nvSpPr>
        <p:spPr bwMode="auto">
          <a:xfrm>
            <a:off x="9083675" y="5846763"/>
            <a:ext cx="749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rPr>
              <a:t>Quantity</a:t>
            </a:r>
            <a:endParaRPr lang="en-US" altLang="en-US" sz="2400"/>
          </a:p>
        </p:txBody>
      </p:sp>
      <p:sp>
        <p:nvSpPr>
          <p:cNvPr id="16393" name="Rectangle 29"/>
          <p:cNvSpPr>
            <a:spLocks noChangeArrowheads="1"/>
          </p:cNvSpPr>
          <p:nvPr/>
        </p:nvSpPr>
        <p:spPr bwMode="auto">
          <a:xfrm>
            <a:off x="3263901" y="5851526"/>
            <a:ext cx="1047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0</a:t>
            </a:r>
            <a:endParaRPr lang="en-US" altLang="en-US" sz="2400"/>
          </a:p>
        </p:txBody>
      </p:sp>
      <p:sp>
        <p:nvSpPr>
          <p:cNvPr id="16394" name="Rectangle 30"/>
          <p:cNvSpPr>
            <a:spLocks noChangeArrowheads="1"/>
          </p:cNvSpPr>
          <p:nvPr/>
        </p:nvSpPr>
        <p:spPr bwMode="auto">
          <a:xfrm>
            <a:off x="2890839" y="1416051"/>
            <a:ext cx="422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rPr>
              <a:t>Price</a:t>
            </a:r>
            <a:endParaRPr lang="en-US" altLang="en-US" sz="2400"/>
          </a:p>
        </p:txBody>
      </p:sp>
      <p:grpSp>
        <p:nvGrpSpPr>
          <p:cNvPr id="16396" name="Group 32"/>
          <p:cNvGrpSpPr>
            <a:grpSpLocks/>
          </p:cNvGrpSpPr>
          <p:nvPr/>
        </p:nvGrpSpPr>
        <p:grpSpPr bwMode="auto">
          <a:xfrm>
            <a:off x="3451226" y="1743075"/>
            <a:ext cx="5641975" cy="3384550"/>
            <a:chOff x="1214" y="1098"/>
            <a:chExt cx="3554" cy="2132"/>
          </a:xfrm>
        </p:grpSpPr>
        <p:sp>
          <p:nvSpPr>
            <p:cNvPr id="16426" name="Line 33"/>
            <p:cNvSpPr>
              <a:spLocks noChangeShapeType="1"/>
            </p:cNvSpPr>
            <p:nvPr/>
          </p:nvSpPr>
          <p:spPr bwMode="auto">
            <a:xfrm>
              <a:off x="1214" y="1098"/>
              <a:ext cx="3069" cy="2050"/>
            </a:xfrm>
            <a:prstGeom prst="line">
              <a:avLst/>
            </a:prstGeom>
            <a:noFill/>
            <a:ln w="5556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34"/>
            <p:cNvSpPr>
              <a:spLocks noChangeArrowheads="1"/>
            </p:cNvSpPr>
            <p:nvPr/>
          </p:nvSpPr>
          <p:spPr bwMode="auto">
            <a:xfrm>
              <a:off x="4324" y="3075"/>
              <a:ext cx="4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Demand</a:t>
              </a:r>
              <a:endParaRPr lang="en-US" altLang="en-US" sz="2400"/>
            </a:p>
          </p:txBody>
        </p:sp>
      </p:grpSp>
      <p:grpSp>
        <p:nvGrpSpPr>
          <p:cNvPr id="16397" name="Group 35"/>
          <p:cNvGrpSpPr>
            <a:grpSpLocks/>
          </p:cNvGrpSpPr>
          <p:nvPr/>
        </p:nvGrpSpPr>
        <p:grpSpPr bwMode="auto">
          <a:xfrm>
            <a:off x="3487739" y="2327275"/>
            <a:ext cx="5481637" cy="2857500"/>
            <a:chOff x="1237" y="1466"/>
            <a:chExt cx="3453" cy="1800"/>
          </a:xfrm>
        </p:grpSpPr>
        <p:sp>
          <p:nvSpPr>
            <p:cNvPr id="16424" name="Line 36"/>
            <p:cNvSpPr>
              <a:spLocks noChangeShapeType="1"/>
            </p:cNvSpPr>
            <p:nvPr/>
          </p:nvSpPr>
          <p:spPr bwMode="auto">
            <a:xfrm flipH="1">
              <a:off x="1237" y="1546"/>
              <a:ext cx="3069" cy="1720"/>
            </a:xfrm>
            <a:prstGeom prst="line">
              <a:avLst/>
            </a:prstGeom>
            <a:noFill/>
            <a:ln w="5556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37"/>
            <p:cNvSpPr>
              <a:spLocks noChangeArrowheads="1"/>
            </p:cNvSpPr>
            <p:nvPr/>
          </p:nvSpPr>
          <p:spPr bwMode="auto">
            <a:xfrm>
              <a:off x="4340" y="1466"/>
              <a:ext cx="35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Supply</a:t>
              </a:r>
              <a:endParaRPr lang="en-US" altLang="en-US" sz="2400"/>
            </a:p>
          </p:txBody>
        </p:sp>
      </p:grpSp>
      <p:sp>
        <p:nvSpPr>
          <p:cNvPr id="57" name="Oval 62"/>
          <p:cNvSpPr>
            <a:spLocks noChangeArrowheads="1"/>
          </p:cNvSpPr>
          <p:nvPr/>
        </p:nvSpPr>
        <p:spPr bwMode="auto">
          <a:xfrm>
            <a:off x="6219102" y="3557588"/>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58" name="Oval 62"/>
          <p:cNvSpPr>
            <a:spLocks noChangeArrowheads="1"/>
          </p:cNvSpPr>
          <p:nvPr/>
        </p:nvSpPr>
        <p:spPr bwMode="auto">
          <a:xfrm>
            <a:off x="4991427" y="4255349"/>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60" name="Oval 62"/>
          <p:cNvSpPr>
            <a:spLocks noChangeArrowheads="1"/>
          </p:cNvSpPr>
          <p:nvPr/>
        </p:nvSpPr>
        <p:spPr bwMode="auto">
          <a:xfrm>
            <a:off x="4989590" y="2763685"/>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63" name="TextBox 62"/>
          <p:cNvSpPr txBox="1"/>
          <p:nvPr/>
        </p:nvSpPr>
        <p:spPr>
          <a:xfrm>
            <a:off x="3877341" y="3388229"/>
            <a:ext cx="414669" cy="369332"/>
          </a:xfrm>
          <a:prstGeom prst="rect">
            <a:avLst/>
          </a:prstGeom>
          <a:noFill/>
        </p:spPr>
        <p:txBody>
          <a:bodyPr wrap="square" rtlCol="0">
            <a:spAutoFit/>
          </a:bodyPr>
          <a:lstStyle/>
          <a:p>
            <a:pPr algn="ctr"/>
            <a:r>
              <a:rPr lang="en-US" i="1" dirty="0" smtClean="0"/>
              <a:t>A</a:t>
            </a:r>
            <a:endParaRPr lang="en-US" i="1" dirty="0"/>
          </a:p>
        </p:txBody>
      </p:sp>
      <p:sp>
        <p:nvSpPr>
          <p:cNvPr id="64" name="TextBox 63"/>
          <p:cNvSpPr txBox="1"/>
          <p:nvPr/>
        </p:nvSpPr>
        <p:spPr>
          <a:xfrm>
            <a:off x="5114260" y="3391773"/>
            <a:ext cx="414669" cy="369332"/>
          </a:xfrm>
          <a:prstGeom prst="rect">
            <a:avLst/>
          </a:prstGeom>
          <a:noFill/>
        </p:spPr>
        <p:txBody>
          <a:bodyPr wrap="square" rtlCol="0">
            <a:spAutoFit/>
          </a:bodyPr>
          <a:lstStyle/>
          <a:p>
            <a:pPr algn="ctr"/>
            <a:r>
              <a:rPr lang="en-US" i="1" dirty="0" smtClean="0"/>
              <a:t>B</a:t>
            </a:r>
            <a:endParaRPr lang="en-US" i="1" dirty="0"/>
          </a:p>
        </p:txBody>
      </p:sp>
      <p:sp>
        <p:nvSpPr>
          <p:cNvPr id="67" name="TextBox 66"/>
          <p:cNvSpPr txBox="1"/>
          <p:nvPr/>
        </p:nvSpPr>
        <p:spPr>
          <a:xfrm>
            <a:off x="3856080" y="5089441"/>
            <a:ext cx="414669" cy="369332"/>
          </a:xfrm>
          <a:prstGeom prst="rect">
            <a:avLst/>
          </a:prstGeom>
          <a:noFill/>
        </p:spPr>
        <p:txBody>
          <a:bodyPr wrap="square" rtlCol="0">
            <a:spAutoFit/>
          </a:bodyPr>
          <a:lstStyle/>
          <a:p>
            <a:pPr algn="ctr"/>
            <a:r>
              <a:rPr lang="en-US" i="1" dirty="0" smtClean="0"/>
              <a:t>D</a:t>
            </a:r>
            <a:endParaRPr lang="en-US" i="1" dirty="0"/>
          </a:p>
        </p:txBody>
      </p:sp>
      <p:sp>
        <p:nvSpPr>
          <p:cNvPr id="68" name="TextBox 67"/>
          <p:cNvSpPr txBox="1"/>
          <p:nvPr/>
        </p:nvSpPr>
        <p:spPr>
          <a:xfrm>
            <a:off x="5092996" y="5085905"/>
            <a:ext cx="414669" cy="369332"/>
          </a:xfrm>
          <a:prstGeom prst="rect">
            <a:avLst/>
          </a:prstGeom>
          <a:noFill/>
        </p:spPr>
        <p:txBody>
          <a:bodyPr wrap="square" rtlCol="0">
            <a:spAutoFit/>
          </a:bodyPr>
          <a:lstStyle/>
          <a:p>
            <a:pPr algn="ctr"/>
            <a:r>
              <a:rPr lang="en-US" i="1" dirty="0" smtClean="0"/>
              <a:t>E</a:t>
            </a:r>
            <a:endParaRPr lang="en-US" i="1" dirty="0"/>
          </a:p>
        </p:txBody>
      </p:sp>
      <p:sp>
        <p:nvSpPr>
          <p:cNvPr id="69" name="TextBox 68"/>
          <p:cNvSpPr txBox="1"/>
          <p:nvPr/>
        </p:nvSpPr>
        <p:spPr>
          <a:xfrm>
            <a:off x="5809793" y="5808705"/>
            <a:ext cx="905043" cy="369332"/>
          </a:xfrm>
          <a:prstGeom prst="rect">
            <a:avLst/>
          </a:prstGeom>
          <a:noFill/>
        </p:spPr>
        <p:txBody>
          <a:bodyPr wrap="square" rtlCol="0">
            <a:spAutoFit/>
          </a:bodyPr>
          <a:lstStyle/>
          <a:p>
            <a:pPr algn="ctr"/>
            <a:r>
              <a:rPr lang="en-US" i="1" dirty="0" err="1" smtClean="0"/>
              <a:t>Q</a:t>
            </a:r>
            <a:r>
              <a:rPr lang="en-US" baseline="-25000" dirty="0" err="1" smtClean="0"/>
              <a:t>eqm</a:t>
            </a:r>
            <a:endParaRPr lang="en-US" baseline="-25000" dirty="0"/>
          </a:p>
        </p:txBody>
      </p:sp>
      <p:sp>
        <p:nvSpPr>
          <p:cNvPr id="70" name="TextBox 69"/>
          <p:cNvSpPr txBox="1"/>
          <p:nvPr/>
        </p:nvSpPr>
        <p:spPr>
          <a:xfrm>
            <a:off x="4595217" y="5813324"/>
            <a:ext cx="905043" cy="369332"/>
          </a:xfrm>
          <a:prstGeom prst="rect">
            <a:avLst/>
          </a:prstGeom>
          <a:noFill/>
        </p:spPr>
        <p:txBody>
          <a:bodyPr wrap="square" rtlCol="0">
            <a:spAutoFit/>
          </a:bodyPr>
          <a:lstStyle/>
          <a:p>
            <a:pPr algn="ctr"/>
            <a:r>
              <a:rPr lang="en-US" i="1" dirty="0" err="1" smtClean="0"/>
              <a:t>Q</a:t>
            </a:r>
            <a:r>
              <a:rPr lang="en-US" baseline="-25000" dirty="0" err="1" smtClean="0"/>
              <a:t>less</a:t>
            </a:r>
            <a:endParaRPr lang="en-US" baseline="-25000" dirty="0"/>
          </a:p>
        </p:txBody>
      </p:sp>
      <p:sp>
        <p:nvSpPr>
          <p:cNvPr id="29" name="Oval 62"/>
          <p:cNvSpPr>
            <a:spLocks noChangeArrowheads="1"/>
          </p:cNvSpPr>
          <p:nvPr/>
        </p:nvSpPr>
        <p:spPr bwMode="auto">
          <a:xfrm>
            <a:off x="7624262" y="4511119"/>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31" name="Oval 62"/>
          <p:cNvSpPr>
            <a:spLocks noChangeArrowheads="1"/>
          </p:cNvSpPr>
          <p:nvPr/>
        </p:nvSpPr>
        <p:spPr bwMode="auto">
          <a:xfrm>
            <a:off x="7622425" y="2757065"/>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32" name="TextBox 31"/>
          <p:cNvSpPr txBox="1"/>
          <p:nvPr/>
        </p:nvSpPr>
        <p:spPr>
          <a:xfrm>
            <a:off x="7228052" y="5806704"/>
            <a:ext cx="905043" cy="369332"/>
          </a:xfrm>
          <a:prstGeom prst="rect">
            <a:avLst/>
          </a:prstGeom>
          <a:noFill/>
        </p:spPr>
        <p:txBody>
          <a:bodyPr wrap="square" rtlCol="0">
            <a:spAutoFit/>
          </a:bodyPr>
          <a:lstStyle/>
          <a:p>
            <a:pPr algn="ctr"/>
            <a:r>
              <a:rPr lang="en-US" i="1" dirty="0" err="1" smtClean="0"/>
              <a:t>Q</a:t>
            </a:r>
            <a:r>
              <a:rPr lang="en-US" baseline="-25000" dirty="0" err="1" smtClean="0"/>
              <a:t>less</a:t>
            </a:r>
            <a:endParaRPr lang="en-US" baseline="-25000" dirty="0"/>
          </a:p>
        </p:txBody>
      </p:sp>
      <p:cxnSp>
        <p:nvCxnSpPr>
          <p:cNvPr id="3" name="Straight Connector 2"/>
          <p:cNvCxnSpPr/>
          <p:nvPr/>
        </p:nvCxnSpPr>
        <p:spPr>
          <a:xfrm>
            <a:off x="7688306" y="2893860"/>
            <a:ext cx="0" cy="2926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047738" y="2850747"/>
            <a:ext cx="0" cy="2926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284983" y="3662760"/>
            <a:ext cx="0" cy="210312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896984" y="3395321"/>
            <a:ext cx="414669" cy="369332"/>
          </a:xfrm>
          <a:prstGeom prst="rect">
            <a:avLst/>
          </a:prstGeom>
          <a:noFill/>
        </p:spPr>
        <p:txBody>
          <a:bodyPr wrap="square" rtlCol="0">
            <a:spAutoFit/>
          </a:bodyPr>
          <a:lstStyle/>
          <a:p>
            <a:pPr algn="ctr"/>
            <a:r>
              <a:rPr lang="en-US" i="1" dirty="0" smtClean="0"/>
              <a:t>C</a:t>
            </a:r>
            <a:endParaRPr lang="en-US" i="1" dirty="0"/>
          </a:p>
        </p:txBody>
      </p:sp>
      <p:sp>
        <p:nvSpPr>
          <p:cNvPr id="38" name="TextBox 37"/>
          <p:cNvSpPr txBox="1"/>
          <p:nvPr/>
        </p:nvSpPr>
        <p:spPr>
          <a:xfrm>
            <a:off x="6868632" y="5089457"/>
            <a:ext cx="414669" cy="369332"/>
          </a:xfrm>
          <a:prstGeom prst="rect">
            <a:avLst/>
          </a:prstGeom>
          <a:noFill/>
        </p:spPr>
        <p:txBody>
          <a:bodyPr wrap="square" rtlCol="0">
            <a:spAutoFit/>
          </a:bodyPr>
          <a:lstStyle/>
          <a:p>
            <a:pPr algn="ctr"/>
            <a:r>
              <a:rPr lang="en-US" i="1" dirty="0" smtClean="0"/>
              <a:t>F</a:t>
            </a:r>
            <a:endParaRPr lang="en-US" i="1" dirty="0"/>
          </a:p>
        </p:txBody>
      </p:sp>
      <p:graphicFrame>
        <p:nvGraphicFramePr>
          <p:cNvPr id="39" name="Table 38"/>
          <p:cNvGraphicFramePr>
            <a:graphicFrameLocks noGrp="1"/>
          </p:cNvGraphicFramePr>
          <p:nvPr>
            <p:extLst>
              <p:ext uri="{D42A27DB-BD31-4B8C-83A1-F6EECF244321}">
                <p14:modId xmlns:p14="http://schemas.microsoft.com/office/powerpoint/2010/main" val="3625818733"/>
              </p:ext>
            </p:extLst>
          </p:nvPr>
        </p:nvGraphicFramePr>
        <p:xfrm>
          <a:off x="8121219" y="677134"/>
          <a:ext cx="3985577" cy="1483360"/>
        </p:xfrm>
        <a:graphic>
          <a:graphicData uri="http://schemas.openxmlformats.org/drawingml/2006/table">
            <a:tbl>
              <a:tblPr firstRow="1" bandRow="1">
                <a:tableStyleId>{5C22544A-7EE6-4342-B048-85BDC9FD1C3A}</a:tableStyleId>
              </a:tblPr>
              <a:tblGrid>
                <a:gridCol w="708216">
                  <a:extLst>
                    <a:ext uri="{9D8B030D-6E8A-4147-A177-3AD203B41FA5}">
                      <a16:colId xmlns:a16="http://schemas.microsoft.com/office/drawing/2014/main" val="237547974"/>
                    </a:ext>
                  </a:extLst>
                </a:gridCol>
                <a:gridCol w="1112710">
                  <a:extLst>
                    <a:ext uri="{9D8B030D-6E8A-4147-A177-3AD203B41FA5}">
                      <a16:colId xmlns:a16="http://schemas.microsoft.com/office/drawing/2014/main" val="3584029408"/>
                    </a:ext>
                  </a:extLst>
                </a:gridCol>
                <a:gridCol w="714692">
                  <a:extLst>
                    <a:ext uri="{9D8B030D-6E8A-4147-A177-3AD203B41FA5}">
                      <a16:colId xmlns:a16="http://schemas.microsoft.com/office/drawing/2014/main" val="2309376332"/>
                    </a:ext>
                  </a:extLst>
                </a:gridCol>
                <a:gridCol w="1449959">
                  <a:extLst>
                    <a:ext uri="{9D8B030D-6E8A-4147-A177-3AD203B41FA5}">
                      <a16:colId xmlns:a16="http://schemas.microsoft.com/office/drawing/2014/main" val="266859358"/>
                    </a:ext>
                  </a:extLst>
                </a:gridCol>
              </a:tblGrid>
              <a:tr h="370840">
                <a:tc>
                  <a:txBody>
                    <a:bodyPr/>
                    <a:lstStyle/>
                    <a:p>
                      <a:endParaRPr lang="en-US" b="1" dirty="0"/>
                    </a:p>
                  </a:txBody>
                  <a:tcPr/>
                </a:tc>
                <a:tc>
                  <a:txBody>
                    <a:bodyPr/>
                    <a:lstStyle/>
                    <a:p>
                      <a:pPr algn="ctr"/>
                      <a:r>
                        <a:rPr lang="en-US" baseline="0" dirty="0" smtClean="0"/>
                        <a:t>Benefit</a:t>
                      </a:r>
                      <a:endParaRPr lang="en-US"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smtClean="0"/>
                        <a:t>Cost</a:t>
                      </a:r>
                    </a:p>
                  </a:txBody>
                  <a:tcPr/>
                </a:tc>
                <a:tc>
                  <a:txBody>
                    <a:bodyPr/>
                    <a:lstStyle/>
                    <a:p>
                      <a:pPr algn="ctr"/>
                      <a:r>
                        <a:rPr lang="en-US" dirty="0" smtClean="0"/>
                        <a:t>Total Surplus</a:t>
                      </a:r>
                      <a:endParaRPr lang="en-US" dirty="0"/>
                    </a:p>
                  </a:txBody>
                  <a:tcPr/>
                </a:tc>
                <a:extLst>
                  <a:ext uri="{0D108BD9-81ED-4DB2-BD59-A6C34878D82A}">
                    <a16:rowId xmlns:a16="http://schemas.microsoft.com/office/drawing/2014/main" val="18376222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err="1" smtClean="0"/>
                        <a:t>Q</a:t>
                      </a:r>
                      <a:r>
                        <a:rPr lang="en-US" b="1" i="0" baseline="-25000" dirty="0" err="1" smtClean="0"/>
                        <a:t>eqm</a:t>
                      </a:r>
                      <a:endParaRPr lang="en-US" b="1" baseline="-25000" dirty="0" smtClean="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2312292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err="1" smtClean="0"/>
                        <a:t>Q</a:t>
                      </a:r>
                      <a:r>
                        <a:rPr lang="en-US" b="1" i="0" baseline="-25000" dirty="0" err="1" smtClean="0"/>
                        <a:t>less</a:t>
                      </a:r>
                      <a:endParaRPr lang="en-US" b="1" baseline="-25000" dirty="0" smtClean="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8909504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err="1" smtClean="0"/>
                        <a:t>Q</a:t>
                      </a:r>
                      <a:r>
                        <a:rPr lang="en-US" b="1" i="0" baseline="-25000" dirty="0" err="1" smtClean="0"/>
                        <a:t>more</a:t>
                      </a:r>
                      <a:endParaRPr lang="en-US" b="1" baseline="-25000" dirty="0" smtClean="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940334484"/>
                  </a:ext>
                </a:extLst>
              </a:tr>
            </a:tbl>
          </a:graphicData>
        </a:graphic>
      </p:graphicFrame>
    </p:spTree>
    <p:extLst>
      <p:ext uri="{BB962C8B-B14F-4D97-AF65-F5344CB8AC3E}">
        <p14:creationId xmlns:p14="http://schemas.microsoft.com/office/powerpoint/2010/main" val="248894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p:txBody>
          <a:bodyPr/>
          <a:lstStyle/>
          <a:p>
            <a:pPr eaLnBrk="1" hangingPunct="1">
              <a:lnSpc>
                <a:spcPct val="80000"/>
              </a:lnSpc>
            </a:pPr>
            <a:r>
              <a:rPr lang="en-US" altLang="en-US" sz="4000" dirty="0" smtClean="0"/>
              <a:t>Total Surplus = Benefit – Cost </a:t>
            </a:r>
            <a:endParaRPr lang="en-US" altLang="en-US" sz="4000" dirty="0"/>
          </a:p>
        </p:txBody>
      </p:sp>
      <p:sp>
        <p:nvSpPr>
          <p:cNvPr id="16388" name="Freeform 18"/>
          <p:cNvSpPr>
            <a:spLocks/>
          </p:cNvSpPr>
          <p:nvPr/>
        </p:nvSpPr>
        <p:spPr bwMode="auto">
          <a:xfrm>
            <a:off x="3451225" y="1443039"/>
            <a:ext cx="6445250" cy="4359275"/>
          </a:xfrm>
          <a:custGeom>
            <a:avLst/>
            <a:gdLst>
              <a:gd name="T0" fmla="*/ 0 w 4060"/>
              <a:gd name="T1" fmla="*/ 0 h 2746"/>
              <a:gd name="T2" fmla="*/ 0 w 4060"/>
              <a:gd name="T3" fmla="*/ 2147483647 h 2746"/>
              <a:gd name="T4" fmla="*/ 2147483647 w 4060"/>
              <a:gd name="T5" fmla="*/ 2147483647 h 2746"/>
              <a:gd name="T6" fmla="*/ 0 60000 65536"/>
              <a:gd name="T7" fmla="*/ 0 60000 65536"/>
              <a:gd name="T8" fmla="*/ 0 60000 65536"/>
              <a:gd name="T9" fmla="*/ 0 w 4060"/>
              <a:gd name="T10" fmla="*/ 0 h 2746"/>
              <a:gd name="T11" fmla="*/ 4060 w 4060"/>
              <a:gd name="T12" fmla="*/ 2746 h 2746"/>
            </a:gdLst>
            <a:ahLst/>
            <a:cxnLst>
              <a:cxn ang="T6">
                <a:pos x="T0" y="T1"/>
              </a:cxn>
              <a:cxn ang="T7">
                <a:pos x="T2" y="T3"/>
              </a:cxn>
              <a:cxn ang="T8">
                <a:pos x="T4" y="T5"/>
              </a:cxn>
            </a:cxnLst>
            <a:rect l="T9" t="T10" r="T11" b="T12"/>
            <a:pathLst>
              <a:path w="4060" h="2746">
                <a:moveTo>
                  <a:pt x="0" y="0"/>
                </a:moveTo>
                <a:lnTo>
                  <a:pt x="0" y="2746"/>
                </a:lnTo>
                <a:lnTo>
                  <a:pt x="4060" y="274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9" name="Rectangle 19"/>
          <p:cNvSpPr>
            <a:spLocks noChangeArrowheads="1"/>
          </p:cNvSpPr>
          <p:nvPr/>
        </p:nvSpPr>
        <p:spPr bwMode="auto">
          <a:xfrm>
            <a:off x="3089275" y="2706688"/>
            <a:ext cx="460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 </a:t>
            </a:r>
            <a:endParaRPr lang="en-US" altLang="en-US" sz="2400"/>
          </a:p>
        </p:txBody>
      </p:sp>
      <p:sp>
        <p:nvSpPr>
          <p:cNvPr id="16392" name="Rectangle 28"/>
          <p:cNvSpPr>
            <a:spLocks noChangeArrowheads="1"/>
          </p:cNvSpPr>
          <p:nvPr/>
        </p:nvSpPr>
        <p:spPr bwMode="auto">
          <a:xfrm>
            <a:off x="9083675" y="5846763"/>
            <a:ext cx="749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rPr>
              <a:t>Quantity</a:t>
            </a:r>
            <a:endParaRPr lang="en-US" altLang="en-US" sz="2400"/>
          </a:p>
        </p:txBody>
      </p:sp>
      <p:sp>
        <p:nvSpPr>
          <p:cNvPr id="16393" name="Rectangle 29"/>
          <p:cNvSpPr>
            <a:spLocks noChangeArrowheads="1"/>
          </p:cNvSpPr>
          <p:nvPr/>
        </p:nvSpPr>
        <p:spPr bwMode="auto">
          <a:xfrm>
            <a:off x="3263901" y="5851526"/>
            <a:ext cx="1047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0</a:t>
            </a:r>
            <a:endParaRPr lang="en-US" altLang="en-US" sz="2400"/>
          </a:p>
        </p:txBody>
      </p:sp>
      <p:sp>
        <p:nvSpPr>
          <p:cNvPr id="16394" name="Rectangle 30"/>
          <p:cNvSpPr>
            <a:spLocks noChangeArrowheads="1"/>
          </p:cNvSpPr>
          <p:nvPr/>
        </p:nvSpPr>
        <p:spPr bwMode="auto">
          <a:xfrm>
            <a:off x="2890839" y="1416051"/>
            <a:ext cx="422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rPr>
              <a:t>Price</a:t>
            </a:r>
            <a:endParaRPr lang="en-US" altLang="en-US" sz="2400"/>
          </a:p>
        </p:txBody>
      </p:sp>
      <p:grpSp>
        <p:nvGrpSpPr>
          <p:cNvPr id="16396" name="Group 32"/>
          <p:cNvGrpSpPr>
            <a:grpSpLocks/>
          </p:cNvGrpSpPr>
          <p:nvPr/>
        </p:nvGrpSpPr>
        <p:grpSpPr bwMode="auto">
          <a:xfrm>
            <a:off x="3451226" y="1743075"/>
            <a:ext cx="5641975" cy="3384550"/>
            <a:chOff x="1214" y="1098"/>
            <a:chExt cx="3554" cy="2132"/>
          </a:xfrm>
        </p:grpSpPr>
        <p:sp>
          <p:nvSpPr>
            <p:cNvPr id="16426" name="Line 33"/>
            <p:cNvSpPr>
              <a:spLocks noChangeShapeType="1"/>
            </p:cNvSpPr>
            <p:nvPr/>
          </p:nvSpPr>
          <p:spPr bwMode="auto">
            <a:xfrm>
              <a:off x="1214" y="1098"/>
              <a:ext cx="3069" cy="2050"/>
            </a:xfrm>
            <a:prstGeom prst="line">
              <a:avLst/>
            </a:prstGeom>
            <a:noFill/>
            <a:ln w="5556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34"/>
            <p:cNvSpPr>
              <a:spLocks noChangeArrowheads="1"/>
            </p:cNvSpPr>
            <p:nvPr/>
          </p:nvSpPr>
          <p:spPr bwMode="auto">
            <a:xfrm>
              <a:off x="4324" y="3075"/>
              <a:ext cx="4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Demand</a:t>
              </a:r>
              <a:endParaRPr lang="en-US" altLang="en-US" sz="2400"/>
            </a:p>
          </p:txBody>
        </p:sp>
      </p:grpSp>
      <p:grpSp>
        <p:nvGrpSpPr>
          <p:cNvPr id="16397" name="Group 35"/>
          <p:cNvGrpSpPr>
            <a:grpSpLocks/>
          </p:cNvGrpSpPr>
          <p:nvPr/>
        </p:nvGrpSpPr>
        <p:grpSpPr bwMode="auto">
          <a:xfrm>
            <a:off x="3487739" y="2327275"/>
            <a:ext cx="5481637" cy="2857500"/>
            <a:chOff x="1237" y="1466"/>
            <a:chExt cx="3453" cy="1800"/>
          </a:xfrm>
        </p:grpSpPr>
        <p:sp>
          <p:nvSpPr>
            <p:cNvPr id="16424" name="Line 36"/>
            <p:cNvSpPr>
              <a:spLocks noChangeShapeType="1"/>
            </p:cNvSpPr>
            <p:nvPr/>
          </p:nvSpPr>
          <p:spPr bwMode="auto">
            <a:xfrm flipH="1">
              <a:off x="1237" y="1546"/>
              <a:ext cx="3069" cy="1720"/>
            </a:xfrm>
            <a:prstGeom prst="line">
              <a:avLst/>
            </a:prstGeom>
            <a:noFill/>
            <a:ln w="5556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37"/>
            <p:cNvSpPr>
              <a:spLocks noChangeArrowheads="1"/>
            </p:cNvSpPr>
            <p:nvPr/>
          </p:nvSpPr>
          <p:spPr bwMode="auto">
            <a:xfrm>
              <a:off x="4340" y="1466"/>
              <a:ext cx="35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Supply</a:t>
              </a:r>
              <a:endParaRPr lang="en-US" altLang="en-US" sz="2400"/>
            </a:p>
          </p:txBody>
        </p:sp>
      </p:grpSp>
      <p:sp>
        <p:nvSpPr>
          <p:cNvPr id="57" name="Oval 62"/>
          <p:cNvSpPr>
            <a:spLocks noChangeArrowheads="1"/>
          </p:cNvSpPr>
          <p:nvPr/>
        </p:nvSpPr>
        <p:spPr bwMode="auto">
          <a:xfrm>
            <a:off x="6219102" y="3557588"/>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58" name="Oval 62"/>
          <p:cNvSpPr>
            <a:spLocks noChangeArrowheads="1"/>
          </p:cNvSpPr>
          <p:nvPr/>
        </p:nvSpPr>
        <p:spPr bwMode="auto">
          <a:xfrm>
            <a:off x="4991427" y="4255349"/>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60" name="Oval 62"/>
          <p:cNvSpPr>
            <a:spLocks noChangeArrowheads="1"/>
          </p:cNvSpPr>
          <p:nvPr/>
        </p:nvSpPr>
        <p:spPr bwMode="auto">
          <a:xfrm>
            <a:off x="4989590" y="2763685"/>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63" name="TextBox 62"/>
          <p:cNvSpPr txBox="1"/>
          <p:nvPr/>
        </p:nvSpPr>
        <p:spPr>
          <a:xfrm>
            <a:off x="3877341" y="3388229"/>
            <a:ext cx="414669" cy="369332"/>
          </a:xfrm>
          <a:prstGeom prst="rect">
            <a:avLst/>
          </a:prstGeom>
          <a:noFill/>
        </p:spPr>
        <p:txBody>
          <a:bodyPr wrap="square" rtlCol="0">
            <a:spAutoFit/>
          </a:bodyPr>
          <a:lstStyle/>
          <a:p>
            <a:pPr algn="ctr"/>
            <a:r>
              <a:rPr lang="en-US" i="1" dirty="0" smtClean="0"/>
              <a:t>A</a:t>
            </a:r>
            <a:endParaRPr lang="en-US" i="1" dirty="0"/>
          </a:p>
        </p:txBody>
      </p:sp>
      <p:sp>
        <p:nvSpPr>
          <p:cNvPr id="64" name="TextBox 63"/>
          <p:cNvSpPr txBox="1"/>
          <p:nvPr/>
        </p:nvSpPr>
        <p:spPr>
          <a:xfrm>
            <a:off x="5114260" y="3391773"/>
            <a:ext cx="414669" cy="369332"/>
          </a:xfrm>
          <a:prstGeom prst="rect">
            <a:avLst/>
          </a:prstGeom>
          <a:noFill/>
        </p:spPr>
        <p:txBody>
          <a:bodyPr wrap="square" rtlCol="0">
            <a:spAutoFit/>
          </a:bodyPr>
          <a:lstStyle/>
          <a:p>
            <a:pPr algn="ctr"/>
            <a:r>
              <a:rPr lang="en-US" i="1" dirty="0" smtClean="0"/>
              <a:t>B</a:t>
            </a:r>
            <a:endParaRPr lang="en-US" i="1" dirty="0"/>
          </a:p>
        </p:txBody>
      </p:sp>
      <p:sp>
        <p:nvSpPr>
          <p:cNvPr id="67" name="TextBox 66"/>
          <p:cNvSpPr txBox="1"/>
          <p:nvPr/>
        </p:nvSpPr>
        <p:spPr>
          <a:xfrm>
            <a:off x="3856080" y="5089441"/>
            <a:ext cx="414669" cy="369332"/>
          </a:xfrm>
          <a:prstGeom prst="rect">
            <a:avLst/>
          </a:prstGeom>
          <a:noFill/>
        </p:spPr>
        <p:txBody>
          <a:bodyPr wrap="square" rtlCol="0">
            <a:spAutoFit/>
          </a:bodyPr>
          <a:lstStyle/>
          <a:p>
            <a:pPr algn="ctr"/>
            <a:r>
              <a:rPr lang="en-US" i="1" dirty="0" smtClean="0"/>
              <a:t>D</a:t>
            </a:r>
            <a:endParaRPr lang="en-US" i="1" dirty="0"/>
          </a:p>
        </p:txBody>
      </p:sp>
      <p:sp>
        <p:nvSpPr>
          <p:cNvPr id="68" name="TextBox 67"/>
          <p:cNvSpPr txBox="1"/>
          <p:nvPr/>
        </p:nvSpPr>
        <p:spPr>
          <a:xfrm>
            <a:off x="5092996" y="5085905"/>
            <a:ext cx="414669" cy="369332"/>
          </a:xfrm>
          <a:prstGeom prst="rect">
            <a:avLst/>
          </a:prstGeom>
          <a:noFill/>
        </p:spPr>
        <p:txBody>
          <a:bodyPr wrap="square" rtlCol="0">
            <a:spAutoFit/>
          </a:bodyPr>
          <a:lstStyle/>
          <a:p>
            <a:pPr algn="ctr"/>
            <a:r>
              <a:rPr lang="en-US" i="1" dirty="0" smtClean="0"/>
              <a:t>E</a:t>
            </a:r>
            <a:endParaRPr lang="en-US" i="1" dirty="0"/>
          </a:p>
        </p:txBody>
      </p:sp>
      <p:sp>
        <p:nvSpPr>
          <p:cNvPr id="69" name="TextBox 68"/>
          <p:cNvSpPr txBox="1"/>
          <p:nvPr/>
        </p:nvSpPr>
        <p:spPr>
          <a:xfrm>
            <a:off x="5809793" y="5808705"/>
            <a:ext cx="905043" cy="369332"/>
          </a:xfrm>
          <a:prstGeom prst="rect">
            <a:avLst/>
          </a:prstGeom>
          <a:noFill/>
        </p:spPr>
        <p:txBody>
          <a:bodyPr wrap="square" rtlCol="0">
            <a:spAutoFit/>
          </a:bodyPr>
          <a:lstStyle/>
          <a:p>
            <a:pPr algn="ctr"/>
            <a:r>
              <a:rPr lang="en-US" i="1" dirty="0" err="1" smtClean="0"/>
              <a:t>Q</a:t>
            </a:r>
            <a:r>
              <a:rPr lang="en-US" baseline="-25000" dirty="0" err="1" smtClean="0"/>
              <a:t>eqm</a:t>
            </a:r>
            <a:endParaRPr lang="en-US" baseline="-25000" dirty="0"/>
          </a:p>
        </p:txBody>
      </p:sp>
      <p:sp>
        <p:nvSpPr>
          <p:cNvPr id="70" name="TextBox 69"/>
          <p:cNvSpPr txBox="1"/>
          <p:nvPr/>
        </p:nvSpPr>
        <p:spPr>
          <a:xfrm>
            <a:off x="4595217" y="5813324"/>
            <a:ext cx="905043" cy="369332"/>
          </a:xfrm>
          <a:prstGeom prst="rect">
            <a:avLst/>
          </a:prstGeom>
          <a:noFill/>
        </p:spPr>
        <p:txBody>
          <a:bodyPr wrap="square" rtlCol="0">
            <a:spAutoFit/>
          </a:bodyPr>
          <a:lstStyle/>
          <a:p>
            <a:pPr algn="ctr"/>
            <a:r>
              <a:rPr lang="en-US" i="1" dirty="0" err="1" smtClean="0"/>
              <a:t>Q</a:t>
            </a:r>
            <a:r>
              <a:rPr lang="en-US" baseline="-25000" dirty="0" err="1" smtClean="0"/>
              <a:t>less</a:t>
            </a:r>
            <a:endParaRPr lang="en-US" baseline="-25000" dirty="0"/>
          </a:p>
        </p:txBody>
      </p:sp>
      <p:graphicFrame>
        <p:nvGraphicFramePr>
          <p:cNvPr id="4" name="Table 3"/>
          <p:cNvGraphicFramePr>
            <a:graphicFrameLocks noGrp="1"/>
          </p:cNvGraphicFramePr>
          <p:nvPr>
            <p:extLst>
              <p:ext uri="{D42A27DB-BD31-4B8C-83A1-F6EECF244321}">
                <p14:modId xmlns:p14="http://schemas.microsoft.com/office/powerpoint/2010/main" val="3346308791"/>
              </p:ext>
            </p:extLst>
          </p:nvPr>
        </p:nvGraphicFramePr>
        <p:xfrm>
          <a:off x="8121219" y="677134"/>
          <a:ext cx="3985577" cy="1483360"/>
        </p:xfrm>
        <a:graphic>
          <a:graphicData uri="http://schemas.openxmlformats.org/drawingml/2006/table">
            <a:tbl>
              <a:tblPr firstRow="1" bandRow="1">
                <a:tableStyleId>{5C22544A-7EE6-4342-B048-85BDC9FD1C3A}</a:tableStyleId>
              </a:tblPr>
              <a:tblGrid>
                <a:gridCol w="708216">
                  <a:extLst>
                    <a:ext uri="{9D8B030D-6E8A-4147-A177-3AD203B41FA5}">
                      <a16:colId xmlns:a16="http://schemas.microsoft.com/office/drawing/2014/main" val="237547974"/>
                    </a:ext>
                  </a:extLst>
                </a:gridCol>
                <a:gridCol w="1112710">
                  <a:extLst>
                    <a:ext uri="{9D8B030D-6E8A-4147-A177-3AD203B41FA5}">
                      <a16:colId xmlns:a16="http://schemas.microsoft.com/office/drawing/2014/main" val="3584029408"/>
                    </a:ext>
                  </a:extLst>
                </a:gridCol>
                <a:gridCol w="714692">
                  <a:extLst>
                    <a:ext uri="{9D8B030D-6E8A-4147-A177-3AD203B41FA5}">
                      <a16:colId xmlns:a16="http://schemas.microsoft.com/office/drawing/2014/main" val="2309376332"/>
                    </a:ext>
                  </a:extLst>
                </a:gridCol>
                <a:gridCol w="1449959">
                  <a:extLst>
                    <a:ext uri="{9D8B030D-6E8A-4147-A177-3AD203B41FA5}">
                      <a16:colId xmlns:a16="http://schemas.microsoft.com/office/drawing/2014/main" val="266859358"/>
                    </a:ext>
                  </a:extLst>
                </a:gridCol>
              </a:tblGrid>
              <a:tr h="370840">
                <a:tc>
                  <a:txBody>
                    <a:bodyPr/>
                    <a:lstStyle/>
                    <a:p>
                      <a:endParaRPr lang="en-US" b="1" dirty="0"/>
                    </a:p>
                  </a:txBody>
                  <a:tcPr/>
                </a:tc>
                <a:tc>
                  <a:txBody>
                    <a:bodyPr/>
                    <a:lstStyle/>
                    <a:p>
                      <a:pPr algn="ctr"/>
                      <a:r>
                        <a:rPr lang="en-US" baseline="0" dirty="0" smtClean="0"/>
                        <a:t>Benefit</a:t>
                      </a:r>
                      <a:endParaRPr lang="en-US"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smtClean="0"/>
                        <a:t>Cost</a:t>
                      </a:r>
                    </a:p>
                  </a:txBody>
                  <a:tcPr/>
                </a:tc>
                <a:tc>
                  <a:txBody>
                    <a:bodyPr/>
                    <a:lstStyle/>
                    <a:p>
                      <a:pPr algn="ctr"/>
                      <a:r>
                        <a:rPr lang="en-US" dirty="0" smtClean="0"/>
                        <a:t>Total Surplus</a:t>
                      </a:r>
                      <a:endParaRPr lang="en-US" dirty="0"/>
                    </a:p>
                  </a:txBody>
                  <a:tcPr/>
                </a:tc>
                <a:extLst>
                  <a:ext uri="{0D108BD9-81ED-4DB2-BD59-A6C34878D82A}">
                    <a16:rowId xmlns:a16="http://schemas.microsoft.com/office/drawing/2014/main" val="18376222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err="1" smtClean="0"/>
                        <a:t>Q</a:t>
                      </a:r>
                      <a:r>
                        <a:rPr lang="en-US" b="1" i="0" baseline="-25000" dirty="0" err="1" smtClean="0"/>
                        <a:t>eqm</a:t>
                      </a:r>
                      <a:endParaRPr lang="en-US" b="1" baseline="-25000" dirty="0" smtClean="0"/>
                    </a:p>
                  </a:txBody>
                  <a:tcPr/>
                </a:tc>
                <a:tc>
                  <a:txBody>
                    <a:bodyPr/>
                    <a:lstStyle/>
                    <a:p>
                      <a:pPr algn="ctr"/>
                      <a:r>
                        <a:rPr lang="en-US" dirty="0" smtClean="0"/>
                        <a:t>ABDE</a:t>
                      </a:r>
                      <a:endParaRPr lang="en-US" dirty="0"/>
                    </a:p>
                  </a:txBody>
                  <a:tcPr/>
                </a:tc>
                <a:tc>
                  <a:txBody>
                    <a:bodyPr/>
                    <a:lstStyle/>
                    <a:p>
                      <a:pPr algn="ctr"/>
                      <a:r>
                        <a:rPr lang="en-US" dirty="0" smtClean="0"/>
                        <a:t>DE</a:t>
                      </a:r>
                      <a:endParaRPr lang="en-US" dirty="0"/>
                    </a:p>
                  </a:txBody>
                  <a:tcPr/>
                </a:tc>
                <a:tc>
                  <a:txBody>
                    <a:bodyPr/>
                    <a:lstStyle/>
                    <a:p>
                      <a:pPr algn="ctr"/>
                      <a:r>
                        <a:rPr lang="en-US" dirty="0" smtClean="0"/>
                        <a:t>AB</a:t>
                      </a:r>
                      <a:endParaRPr lang="en-US" dirty="0"/>
                    </a:p>
                  </a:txBody>
                  <a:tcPr/>
                </a:tc>
                <a:extLst>
                  <a:ext uri="{0D108BD9-81ED-4DB2-BD59-A6C34878D82A}">
                    <a16:rowId xmlns:a16="http://schemas.microsoft.com/office/drawing/2014/main" val="12312292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err="1" smtClean="0"/>
                        <a:t>Q</a:t>
                      </a:r>
                      <a:r>
                        <a:rPr lang="en-US" b="1" i="0" baseline="-25000" dirty="0" err="1" smtClean="0"/>
                        <a:t>less</a:t>
                      </a:r>
                      <a:endParaRPr lang="en-US" b="1" baseline="-25000" dirty="0" smtClean="0"/>
                    </a:p>
                  </a:txBody>
                  <a:tcPr/>
                </a:tc>
                <a:tc>
                  <a:txBody>
                    <a:bodyPr/>
                    <a:lstStyle/>
                    <a:p>
                      <a:pPr algn="ctr"/>
                      <a:r>
                        <a:rPr lang="en-US" dirty="0" smtClean="0"/>
                        <a:t>AD</a:t>
                      </a:r>
                      <a:endParaRPr lang="en-US" dirty="0"/>
                    </a:p>
                  </a:txBody>
                  <a:tcPr/>
                </a:tc>
                <a:tc>
                  <a:txBody>
                    <a:bodyPr/>
                    <a:lstStyle/>
                    <a:p>
                      <a:pPr algn="ctr"/>
                      <a:r>
                        <a:rPr lang="en-US" dirty="0" smtClean="0"/>
                        <a:t>D</a:t>
                      </a:r>
                      <a:endParaRPr lang="en-US" dirty="0"/>
                    </a:p>
                  </a:txBody>
                  <a:tcPr/>
                </a:tc>
                <a:tc>
                  <a:txBody>
                    <a:bodyPr/>
                    <a:lstStyle/>
                    <a:p>
                      <a:pPr algn="ctr"/>
                      <a:r>
                        <a:rPr lang="en-US" dirty="0" smtClean="0"/>
                        <a:t>A</a:t>
                      </a:r>
                      <a:endParaRPr lang="en-US" dirty="0"/>
                    </a:p>
                  </a:txBody>
                  <a:tcPr/>
                </a:tc>
                <a:extLst>
                  <a:ext uri="{0D108BD9-81ED-4DB2-BD59-A6C34878D82A}">
                    <a16:rowId xmlns:a16="http://schemas.microsoft.com/office/drawing/2014/main" val="28909504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err="1" smtClean="0"/>
                        <a:t>Q</a:t>
                      </a:r>
                      <a:r>
                        <a:rPr lang="en-US" b="1" i="0" baseline="-25000" dirty="0" err="1" smtClean="0"/>
                        <a:t>more</a:t>
                      </a:r>
                      <a:endParaRPr lang="en-US" b="1" baseline="-25000" dirty="0" smtClean="0"/>
                    </a:p>
                  </a:txBody>
                  <a:tcPr/>
                </a:tc>
                <a:tc>
                  <a:txBody>
                    <a:bodyPr/>
                    <a:lstStyle/>
                    <a:p>
                      <a:pPr algn="ctr"/>
                      <a:r>
                        <a:rPr lang="en-US" dirty="0" smtClean="0"/>
                        <a:t>ABDEF</a:t>
                      </a:r>
                      <a:endParaRPr lang="en-US" dirty="0"/>
                    </a:p>
                  </a:txBody>
                  <a:tcPr/>
                </a:tc>
                <a:tc>
                  <a:txBody>
                    <a:bodyPr/>
                    <a:lstStyle/>
                    <a:p>
                      <a:pPr algn="ctr"/>
                      <a:r>
                        <a:rPr lang="en-US" dirty="0" smtClean="0"/>
                        <a:t>CDEF</a:t>
                      </a:r>
                      <a:endParaRPr lang="en-US" dirty="0"/>
                    </a:p>
                  </a:txBody>
                  <a:tcPr/>
                </a:tc>
                <a:tc>
                  <a:txBody>
                    <a:bodyPr/>
                    <a:lstStyle/>
                    <a:p>
                      <a:pPr algn="ctr"/>
                      <a:r>
                        <a:rPr lang="en-US" dirty="0" smtClean="0"/>
                        <a:t>AB – C </a:t>
                      </a:r>
                      <a:endParaRPr lang="en-US" dirty="0"/>
                    </a:p>
                  </a:txBody>
                  <a:tcPr/>
                </a:tc>
                <a:extLst>
                  <a:ext uri="{0D108BD9-81ED-4DB2-BD59-A6C34878D82A}">
                    <a16:rowId xmlns:a16="http://schemas.microsoft.com/office/drawing/2014/main" val="1940334484"/>
                  </a:ext>
                </a:extLst>
              </a:tr>
            </a:tbl>
          </a:graphicData>
        </a:graphic>
      </p:graphicFrame>
      <p:sp>
        <p:nvSpPr>
          <p:cNvPr id="29" name="Oval 62"/>
          <p:cNvSpPr>
            <a:spLocks noChangeArrowheads="1"/>
          </p:cNvSpPr>
          <p:nvPr/>
        </p:nvSpPr>
        <p:spPr bwMode="auto">
          <a:xfrm>
            <a:off x="7624262" y="4511119"/>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31" name="Oval 62"/>
          <p:cNvSpPr>
            <a:spLocks noChangeArrowheads="1"/>
          </p:cNvSpPr>
          <p:nvPr/>
        </p:nvSpPr>
        <p:spPr bwMode="auto">
          <a:xfrm>
            <a:off x="7622425" y="2757065"/>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32" name="TextBox 31"/>
          <p:cNvSpPr txBox="1"/>
          <p:nvPr/>
        </p:nvSpPr>
        <p:spPr>
          <a:xfrm>
            <a:off x="7228052" y="5806704"/>
            <a:ext cx="905043" cy="369332"/>
          </a:xfrm>
          <a:prstGeom prst="rect">
            <a:avLst/>
          </a:prstGeom>
          <a:noFill/>
        </p:spPr>
        <p:txBody>
          <a:bodyPr wrap="square" rtlCol="0">
            <a:spAutoFit/>
          </a:bodyPr>
          <a:lstStyle/>
          <a:p>
            <a:pPr algn="ctr"/>
            <a:r>
              <a:rPr lang="en-US" i="1" dirty="0" err="1" smtClean="0"/>
              <a:t>Q</a:t>
            </a:r>
            <a:r>
              <a:rPr lang="en-US" baseline="-25000" dirty="0" err="1" smtClean="0"/>
              <a:t>less</a:t>
            </a:r>
            <a:endParaRPr lang="en-US" baseline="-25000" dirty="0"/>
          </a:p>
        </p:txBody>
      </p:sp>
      <p:cxnSp>
        <p:nvCxnSpPr>
          <p:cNvPr id="3" name="Straight Connector 2"/>
          <p:cNvCxnSpPr/>
          <p:nvPr/>
        </p:nvCxnSpPr>
        <p:spPr>
          <a:xfrm>
            <a:off x="7688306" y="2893860"/>
            <a:ext cx="0" cy="2926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047738" y="2850747"/>
            <a:ext cx="0" cy="2926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284983" y="3662760"/>
            <a:ext cx="0" cy="210312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896984" y="3395321"/>
            <a:ext cx="414669" cy="369332"/>
          </a:xfrm>
          <a:prstGeom prst="rect">
            <a:avLst/>
          </a:prstGeom>
          <a:noFill/>
        </p:spPr>
        <p:txBody>
          <a:bodyPr wrap="square" rtlCol="0">
            <a:spAutoFit/>
          </a:bodyPr>
          <a:lstStyle/>
          <a:p>
            <a:pPr algn="ctr"/>
            <a:r>
              <a:rPr lang="en-US" i="1" dirty="0" smtClean="0"/>
              <a:t>C</a:t>
            </a:r>
            <a:endParaRPr lang="en-US" i="1" dirty="0"/>
          </a:p>
        </p:txBody>
      </p:sp>
      <p:sp>
        <p:nvSpPr>
          <p:cNvPr id="38" name="TextBox 37"/>
          <p:cNvSpPr txBox="1"/>
          <p:nvPr/>
        </p:nvSpPr>
        <p:spPr>
          <a:xfrm>
            <a:off x="6868632" y="5089457"/>
            <a:ext cx="414669" cy="369332"/>
          </a:xfrm>
          <a:prstGeom prst="rect">
            <a:avLst/>
          </a:prstGeom>
          <a:noFill/>
        </p:spPr>
        <p:txBody>
          <a:bodyPr wrap="square" rtlCol="0">
            <a:spAutoFit/>
          </a:bodyPr>
          <a:lstStyle/>
          <a:p>
            <a:pPr algn="ctr"/>
            <a:r>
              <a:rPr lang="en-US" i="1" dirty="0" smtClean="0"/>
              <a:t>F</a:t>
            </a:r>
            <a:endParaRPr lang="en-US" i="1" dirty="0"/>
          </a:p>
        </p:txBody>
      </p:sp>
      <p:sp>
        <p:nvSpPr>
          <p:cNvPr id="2" name="TextBox 1"/>
          <p:cNvSpPr txBox="1"/>
          <p:nvPr/>
        </p:nvSpPr>
        <p:spPr>
          <a:xfrm>
            <a:off x="8121219" y="2966474"/>
            <a:ext cx="3861674" cy="646331"/>
          </a:xfrm>
          <a:prstGeom prst="rect">
            <a:avLst/>
          </a:prstGeom>
          <a:noFill/>
        </p:spPr>
        <p:txBody>
          <a:bodyPr wrap="square" rtlCol="0">
            <a:spAutoFit/>
          </a:bodyPr>
          <a:lstStyle/>
          <a:p>
            <a:r>
              <a:rPr lang="en-US" b="1" dirty="0" smtClean="0">
                <a:solidFill>
                  <a:srgbClr val="C00000"/>
                </a:solidFill>
              </a:rPr>
              <a:t>Which </a:t>
            </a:r>
            <a:r>
              <a:rPr lang="en-US" b="1" i="1" dirty="0" smtClean="0">
                <a:solidFill>
                  <a:srgbClr val="C00000"/>
                </a:solidFill>
              </a:rPr>
              <a:t>quantity</a:t>
            </a:r>
            <a:r>
              <a:rPr lang="en-US" b="1" dirty="0" smtClean="0">
                <a:solidFill>
                  <a:srgbClr val="C00000"/>
                </a:solidFill>
              </a:rPr>
              <a:t> has the highest </a:t>
            </a:r>
            <a:r>
              <a:rPr lang="en-US" b="1" i="1" dirty="0" smtClean="0">
                <a:solidFill>
                  <a:srgbClr val="C00000"/>
                </a:solidFill>
              </a:rPr>
              <a:t>Total Surplus</a:t>
            </a:r>
            <a:r>
              <a:rPr lang="en-US" b="1" dirty="0" smtClean="0">
                <a:solidFill>
                  <a:srgbClr val="C00000"/>
                </a:solidFill>
              </a:rPr>
              <a:t>?</a:t>
            </a:r>
            <a:endParaRPr lang="en-US" b="1" dirty="0">
              <a:solidFill>
                <a:srgbClr val="C00000"/>
              </a:solidFill>
            </a:endParaRPr>
          </a:p>
        </p:txBody>
      </p:sp>
    </p:spTree>
    <p:extLst>
      <p:ext uri="{BB962C8B-B14F-4D97-AF65-F5344CB8AC3E}">
        <p14:creationId xmlns:p14="http://schemas.microsoft.com/office/powerpoint/2010/main" val="132405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p:txBody>
          <a:bodyPr/>
          <a:lstStyle/>
          <a:p>
            <a:pPr eaLnBrk="1" hangingPunct="1"/>
            <a:r>
              <a:rPr lang="en-US" altLang="en-US" smtClean="0"/>
              <a:t>MARKET EFFICIENCY</a:t>
            </a:r>
            <a:endParaRPr lang="en-US" altLang="en-US" smtClean="0">
              <a:latin typeface="Tahoma" pitchFamily="34" charset="0"/>
            </a:endParaRPr>
          </a:p>
        </p:txBody>
      </p:sp>
      <p:sp>
        <p:nvSpPr>
          <p:cNvPr id="55301" name="Rectangle 3"/>
          <p:cNvSpPr>
            <a:spLocks noGrp="1" noChangeArrowheads="1"/>
          </p:cNvSpPr>
          <p:nvPr>
            <p:ph idx="1"/>
          </p:nvPr>
        </p:nvSpPr>
        <p:spPr/>
        <p:txBody>
          <a:bodyPr/>
          <a:lstStyle/>
          <a:p>
            <a:pPr eaLnBrk="1" hangingPunct="1">
              <a:buClr>
                <a:srgbClr val="000000"/>
              </a:buClr>
            </a:pPr>
            <a:r>
              <a:rPr lang="en-US" altLang="en-US" dirty="0" smtClean="0"/>
              <a:t>How do we judge whether an economy is functioning efficiently?</a:t>
            </a:r>
          </a:p>
          <a:p>
            <a:pPr eaLnBrk="1" hangingPunct="1">
              <a:buClr>
                <a:srgbClr val="000000"/>
              </a:buClr>
            </a:pPr>
            <a:r>
              <a:rPr lang="en-US" altLang="en-US" dirty="0" smtClean="0"/>
              <a:t>We need to measure the total </a:t>
            </a:r>
            <a:r>
              <a:rPr lang="en-US" altLang="en-US" i="1" dirty="0" smtClean="0"/>
              <a:t>benefit</a:t>
            </a:r>
            <a:r>
              <a:rPr lang="en-US" altLang="en-US" dirty="0" smtClean="0"/>
              <a:t> from consumption. </a:t>
            </a:r>
          </a:p>
          <a:p>
            <a:pPr eaLnBrk="1" hangingPunct="1">
              <a:buClr>
                <a:srgbClr val="000000"/>
              </a:buClr>
            </a:pPr>
            <a:r>
              <a:rPr lang="en-US" altLang="en-US" dirty="0" smtClean="0"/>
              <a:t>Then we need to </a:t>
            </a:r>
            <a:r>
              <a:rPr lang="en-US" altLang="en-US" i="1" dirty="0" smtClean="0"/>
              <a:t>subtract</a:t>
            </a:r>
            <a:r>
              <a:rPr lang="en-US" altLang="en-US" dirty="0" smtClean="0"/>
              <a:t> the total </a:t>
            </a:r>
            <a:r>
              <a:rPr lang="en-US" altLang="en-US" i="1" dirty="0" smtClean="0"/>
              <a:t>cost</a:t>
            </a:r>
            <a:r>
              <a:rPr lang="en-US" altLang="en-US" dirty="0" smtClean="0"/>
              <a:t> of production.</a:t>
            </a:r>
          </a:p>
          <a:p>
            <a:pPr eaLnBrk="1" hangingPunct="1">
              <a:buClr>
                <a:srgbClr val="000000"/>
              </a:buClr>
            </a:pPr>
            <a:r>
              <a:rPr lang="en-US" altLang="en-US" dirty="0" smtClean="0"/>
              <a:t>Therefore, a good measure of an economy’s efficiency is its total surplus.</a:t>
            </a:r>
          </a:p>
          <a:p>
            <a:pPr eaLnBrk="1" hangingPunct="1">
              <a:buClr>
                <a:srgbClr val="000000"/>
              </a:buClr>
            </a:pPr>
            <a:r>
              <a:rPr lang="en-US" altLang="en-US" b="1" dirty="0" smtClean="0"/>
              <a:t>Key Definition: </a:t>
            </a:r>
            <a:r>
              <a:rPr lang="en-US" altLang="en-US" dirty="0" smtClean="0">
                <a:solidFill>
                  <a:srgbClr val="0070C0"/>
                </a:solidFill>
              </a:rPr>
              <a:t>An economic outcome is </a:t>
            </a:r>
            <a:r>
              <a:rPr lang="en-US" altLang="en-US" i="1" dirty="0" smtClean="0">
                <a:solidFill>
                  <a:srgbClr val="0070C0"/>
                </a:solidFill>
              </a:rPr>
              <a:t>efficient</a:t>
            </a:r>
            <a:r>
              <a:rPr lang="en-US" altLang="en-US" dirty="0" smtClean="0">
                <a:solidFill>
                  <a:srgbClr val="0070C0"/>
                </a:solidFill>
              </a:rPr>
              <a:t> if there is no feasible way to make the total surplus any higher.</a:t>
            </a:r>
          </a:p>
        </p:txBody>
      </p:sp>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5908A9C-8EC4-4308-895C-AABBB8B1B9A4}" type="slidenum">
              <a:rPr lang="en-US" altLang="en-US" sz="1400"/>
              <a:pPr eaLnBrk="1" hangingPunct="1">
                <a:spcBef>
                  <a:spcPct val="0"/>
                </a:spcBef>
                <a:buFontTx/>
                <a:buNone/>
              </a:pPr>
              <a:t>55</a:t>
            </a:fld>
            <a:endParaRPr lang="en-US" altLang="en-US" sz="1400"/>
          </a:p>
        </p:txBody>
      </p:sp>
    </p:spTree>
    <p:extLst>
      <p:ext uri="{BB962C8B-B14F-4D97-AF65-F5344CB8AC3E}">
        <p14:creationId xmlns:p14="http://schemas.microsoft.com/office/powerpoint/2010/main" val="3092868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p:txBody>
          <a:bodyPr/>
          <a:lstStyle/>
          <a:p>
            <a:pPr eaLnBrk="1" hangingPunct="1">
              <a:lnSpc>
                <a:spcPct val="80000"/>
              </a:lnSpc>
            </a:pPr>
            <a:r>
              <a:rPr lang="en-US" altLang="en-US" sz="4000" dirty="0" smtClean="0"/>
              <a:t>Total Surplus = Benefit – Cost </a:t>
            </a:r>
            <a:endParaRPr lang="en-US" altLang="en-US" sz="4000" dirty="0"/>
          </a:p>
        </p:txBody>
      </p:sp>
      <p:sp>
        <p:nvSpPr>
          <p:cNvPr id="16388" name="Freeform 18"/>
          <p:cNvSpPr>
            <a:spLocks/>
          </p:cNvSpPr>
          <p:nvPr/>
        </p:nvSpPr>
        <p:spPr bwMode="auto">
          <a:xfrm>
            <a:off x="3451225" y="1443039"/>
            <a:ext cx="6445250" cy="4359275"/>
          </a:xfrm>
          <a:custGeom>
            <a:avLst/>
            <a:gdLst>
              <a:gd name="T0" fmla="*/ 0 w 4060"/>
              <a:gd name="T1" fmla="*/ 0 h 2746"/>
              <a:gd name="T2" fmla="*/ 0 w 4060"/>
              <a:gd name="T3" fmla="*/ 2147483647 h 2746"/>
              <a:gd name="T4" fmla="*/ 2147483647 w 4060"/>
              <a:gd name="T5" fmla="*/ 2147483647 h 2746"/>
              <a:gd name="T6" fmla="*/ 0 60000 65536"/>
              <a:gd name="T7" fmla="*/ 0 60000 65536"/>
              <a:gd name="T8" fmla="*/ 0 60000 65536"/>
              <a:gd name="T9" fmla="*/ 0 w 4060"/>
              <a:gd name="T10" fmla="*/ 0 h 2746"/>
              <a:gd name="T11" fmla="*/ 4060 w 4060"/>
              <a:gd name="T12" fmla="*/ 2746 h 2746"/>
            </a:gdLst>
            <a:ahLst/>
            <a:cxnLst>
              <a:cxn ang="T6">
                <a:pos x="T0" y="T1"/>
              </a:cxn>
              <a:cxn ang="T7">
                <a:pos x="T2" y="T3"/>
              </a:cxn>
              <a:cxn ang="T8">
                <a:pos x="T4" y="T5"/>
              </a:cxn>
            </a:cxnLst>
            <a:rect l="T9" t="T10" r="T11" b="T12"/>
            <a:pathLst>
              <a:path w="4060" h="2746">
                <a:moveTo>
                  <a:pt x="0" y="0"/>
                </a:moveTo>
                <a:lnTo>
                  <a:pt x="0" y="2746"/>
                </a:lnTo>
                <a:lnTo>
                  <a:pt x="4060" y="274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9" name="Rectangle 19"/>
          <p:cNvSpPr>
            <a:spLocks noChangeArrowheads="1"/>
          </p:cNvSpPr>
          <p:nvPr/>
        </p:nvSpPr>
        <p:spPr bwMode="auto">
          <a:xfrm>
            <a:off x="3089275" y="2706688"/>
            <a:ext cx="460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 </a:t>
            </a:r>
            <a:endParaRPr lang="en-US" altLang="en-US" sz="2400"/>
          </a:p>
        </p:txBody>
      </p:sp>
      <p:sp>
        <p:nvSpPr>
          <p:cNvPr id="16392" name="Rectangle 28"/>
          <p:cNvSpPr>
            <a:spLocks noChangeArrowheads="1"/>
          </p:cNvSpPr>
          <p:nvPr/>
        </p:nvSpPr>
        <p:spPr bwMode="auto">
          <a:xfrm>
            <a:off x="9083675" y="5846763"/>
            <a:ext cx="749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rPr>
              <a:t>Quantity</a:t>
            </a:r>
            <a:endParaRPr lang="en-US" altLang="en-US" sz="2400"/>
          </a:p>
        </p:txBody>
      </p:sp>
      <p:sp>
        <p:nvSpPr>
          <p:cNvPr id="16393" name="Rectangle 29"/>
          <p:cNvSpPr>
            <a:spLocks noChangeArrowheads="1"/>
          </p:cNvSpPr>
          <p:nvPr/>
        </p:nvSpPr>
        <p:spPr bwMode="auto">
          <a:xfrm>
            <a:off x="3263901" y="5851526"/>
            <a:ext cx="1047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0</a:t>
            </a:r>
            <a:endParaRPr lang="en-US" altLang="en-US" sz="2400"/>
          </a:p>
        </p:txBody>
      </p:sp>
      <p:sp>
        <p:nvSpPr>
          <p:cNvPr id="16394" name="Rectangle 30"/>
          <p:cNvSpPr>
            <a:spLocks noChangeArrowheads="1"/>
          </p:cNvSpPr>
          <p:nvPr/>
        </p:nvSpPr>
        <p:spPr bwMode="auto">
          <a:xfrm>
            <a:off x="2890839" y="1416051"/>
            <a:ext cx="422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rPr>
              <a:t>Price</a:t>
            </a:r>
            <a:endParaRPr lang="en-US" altLang="en-US" sz="2400"/>
          </a:p>
        </p:txBody>
      </p:sp>
      <p:grpSp>
        <p:nvGrpSpPr>
          <p:cNvPr id="16396" name="Group 32"/>
          <p:cNvGrpSpPr>
            <a:grpSpLocks/>
          </p:cNvGrpSpPr>
          <p:nvPr/>
        </p:nvGrpSpPr>
        <p:grpSpPr bwMode="auto">
          <a:xfrm>
            <a:off x="3451226" y="1743075"/>
            <a:ext cx="5641975" cy="3384550"/>
            <a:chOff x="1214" y="1098"/>
            <a:chExt cx="3554" cy="2132"/>
          </a:xfrm>
        </p:grpSpPr>
        <p:sp>
          <p:nvSpPr>
            <p:cNvPr id="16426" name="Line 33"/>
            <p:cNvSpPr>
              <a:spLocks noChangeShapeType="1"/>
            </p:cNvSpPr>
            <p:nvPr/>
          </p:nvSpPr>
          <p:spPr bwMode="auto">
            <a:xfrm>
              <a:off x="1214" y="1098"/>
              <a:ext cx="3069" cy="2050"/>
            </a:xfrm>
            <a:prstGeom prst="line">
              <a:avLst/>
            </a:prstGeom>
            <a:noFill/>
            <a:ln w="5556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34"/>
            <p:cNvSpPr>
              <a:spLocks noChangeArrowheads="1"/>
            </p:cNvSpPr>
            <p:nvPr/>
          </p:nvSpPr>
          <p:spPr bwMode="auto">
            <a:xfrm>
              <a:off x="4324" y="3075"/>
              <a:ext cx="4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Demand</a:t>
              </a:r>
              <a:endParaRPr lang="en-US" altLang="en-US" sz="2400"/>
            </a:p>
          </p:txBody>
        </p:sp>
      </p:grpSp>
      <p:grpSp>
        <p:nvGrpSpPr>
          <p:cNvPr id="16397" name="Group 35"/>
          <p:cNvGrpSpPr>
            <a:grpSpLocks/>
          </p:cNvGrpSpPr>
          <p:nvPr/>
        </p:nvGrpSpPr>
        <p:grpSpPr bwMode="auto">
          <a:xfrm>
            <a:off x="3487739" y="2327275"/>
            <a:ext cx="5481637" cy="2857500"/>
            <a:chOff x="1237" y="1466"/>
            <a:chExt cx="3453" cy="1800"/>
          </a:xfrm>
        </p:grpSpPr>
        <p:sp>
          <p:nvSpPr>
            <p:cNvPr id="16424" name="Line 36"/>
            <p:cNvSpPr>
              <a:spLocks noChangeShapeType="1"/>
            </p:cNvSpPr>
            <p:nvPr/>
          </p:nvSpPr>
          <p:spPr bwMode="auto">
            <a:xfrm flipH="1">
              <a:off x="1237" y="1546"/>
              <a:ext cx="3069" cy="1720"/>
            </a:xfrm>
            <a:prstGeom prst="line">
              <a:avLst/>
            </a:prstGeom>
            <a:noFill/>
            <a:ln w="5556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37"/>
            <p:cNvSpPr>
              <a:spLocks noChangeArrowheads="1"/>
            </p:cNvSpPr>
            <p:nvPr/>
          </p:nvSpPr>
          <p:spPr bwMode="auto">
            <a:xfrm>
              <a:off x="4340" y="1466"/>
              <a:ext cx="35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rPr>
                <a:t>Supply</a:t>
              </a:r>
              <a:endParaRPr lang="en-US" altLang="en-US" sz="2400"/>
            </a:p>
          </p:txBody>
        </p:sp>
      </p:grpSp>
      <p:sp>
        <p:nvSpPr>
          <p:cNvPr id="57" name="Oval 62"/>
          <p:cNvSpPr>
            <a:spLocks noChangeArrowheads="1"/>
          </p:cNvSpPr>
          <p:nvPr/>
        </p:nvSpPr>
        <p:spPr bwMode="auto">
          <a:xfrm>
            <a:off x="6219102" y="3557588"/>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58" name="Oval 62"/>
          <p:cNvSpPr>
            <a:spLocks noChangeArrowheads="1"/>
          </p:cNvSpPr>
          <p:nvPr/>
        </p:nvSpPr>
        <p:spPr bwMode="auto">
          <a:xfrm>
            <a:off x="4991427" y="4255349"/>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60" name="Oval 62"/>
          <p:cNvSpPr>
            <a:spLocks noChangeArrowheads="1"/>
          </p:cNvSpPr>
          <p:nvPr/>
        </p:nvSpPr>
        <p:spPr bwMode="auto">
          <a:xfrm>
            <a:off x="4989590" y="2763685"/>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63" name="TextBox 62"/>
          <p:cNvSpPr txBox="1"/>
          <p:nvPr/>
        </p:nvSpPr>
        <p:spPr>
          <a:xfrm>
            <a:off x="3877341" y="3388229"/>
            <a:ext cx="414669" cy="369332"/>
          </a:xfrm>
          <a:prstGeom prst="rect">
            <a:avLst/>
          </a:prstGeom>
          <a:noFill/>
        </p:spPr>
        <p:txBody>
          <a:bodyPr wrap="square" rtlCol="0">
            <a:spAutoFit/>
          </a:bodyPr>
          <a:lstStyle/>
          <a:p>
            <a:pPr algn="ctr"/>
            <a:r>
              <a:rPr lang="en-US" i="1" dirty="0" smtClean="0"/>
              <a:t>A</a:t>
            </a:r>
            <a:endParaRPr lang="en-US" i="1" dirty="0"/>
          </a:p>
        </p:txBody>
      </p:sp>
      <p:sp>
        <p:nvSpPr>
          <p:cNvPr id="64" name="TextBox 63"/>
          <p:cNvSpPr txBox="1"/>
          <p:nvPr/>
        </p:nvSpPr>
        <p:spPr>
          <a:xfrm>
            <a:off x="5114260" y="3391773"/>
            <a:ext cx="414669" cy="369332"/>
          </a:xfrm>
          <a:prstGeom prst="rect">
            <a:avLst/>
          </a:prstGeom>
          <a:noFill/>
        </p:spPr>
        <p:txBody>
          <a:bodyPr wrap="square" rtlCol="0">
            <a:spAutoFit/>
          </a:bodyPr>
          <a:lstStyle/>
          <a:p>
            <a:pPr algn="ctr"/>
            <a:r>
              <a:rPr lang="en-US" i="1" dirty="0" smtClean="0"/>
              <a:t>B</a:t>
            </a:r>
            <a:endParaRPr lang="en-US" i="1" dirty="0"/>
          </a:p>
        </p:txBody>
      </p:sp>
      <p:sp>
        <p:nvSpPr>
          <p:cNvPr id="67" name="TextBox 66"/>
          <p:cNvSpPr txBox="1"/>
          <p:nvPr/>
        </p:nvSpPr>
        <p:spPr>
          <a:xfrm>
            <a:off x="3856080" y="5089441"/>
            <a:ext cx="414669" cy="369332"/>
          </a:xfrm>
          <a:prstGeom prst="rect">
            <a:avLst/>
          </a:prstGeom>
          <a:noFill/>
        </p:spPr>
        <p:txBody>
          <a:bodyPr wrap="square" rtlCol="0">
            <a:spAutoFit/>
          </a:bodyPr>
          <a:lstStyle/>
          <a:p>
            <a:pPr algn="ctr"/>
            <a:r>
              <a:rPr lang="en-US" i="1" dirty="0" smtClean="0"/>
              <a:t>D</a:t>
            </a:r>
            <a:endParaRPr lang="en-US" i="1" dirty="0"/>
          </a:p>
        </p:txBody>
      </p:sp>
      <p:sp>
        <p:nvSpPr>
          <p:cNvPr id="68" name="TextBox 67"/>
          <p:cNvSpPr txBox="1"/>
          <p:nvPr/>
        </p:nvSpPr>
        <p:spPr>
          <a:xfrm>
            <a:off x="5092996" y="5085905"/>
            <a:ext cx="414669" cy="369332"/>
          </a:xfrm>
          <a:prstGeom prst="rect">
            <a:avLst/>
          </a:prstGeom>
          <a:noFill/>
        </p:spPr>
        <p:txBody>
          <a:bodyPr wrap="square" rtlCol="0">
            <a:spAutoFit/>
          </a:bodyPr>
          <a:lstStyle/>
          <a:p>
            <a:pPr algn="ctr"/>
            <a:r>
              <a:rPr lang="en-US" i="1" dirty="0" smtClean="0"/>
              <a:t>E</a:t>
            </a:r>
            <a:endParaRPr lang="en-US" i="1" dirty="0"/>
          </a:p>
        </p:txBody>
      </p:sp>
      <p:sp>
        <p:nvSpPr>
          <p:cNvPr id="69" name="TextBox 68"/>
          <p:cNvSpPr txBox="1"/>
          <p:nvPr/>
        </p:nvSpPr>
        <p:spPr>
          <a:xfrm>
            <a:off x="5809793" y="5808705"/>
            <a:ext cx="905043" cy="369332"/>
          </a:xfrm>
          <a:prstGeom prst="rect">
            <a:avLst/>
          </a:prstGeom>
          <a:noFill/>
        </p:spPr>
        <p:txBody>
          <a:bodyPr wrap="square" rtlCol="0">
            <a:spAutoFit/>
          </a:bodyPr>
          <a:lstStyle/>
          <a:p>
            <a:pPr algn="ctr"/>
            <a:r>
              <a:rPr lang="en-US" i="1" dirty="0" err="1" smtClean="0"/>
              <a:t>Q</a:t>
            </a:r>
            <a:r>
              <a:rPr lang="en-US" baseline="-25000" dirty="0" err="1" smtClean="0"/>
              <a:t>eqm</a:t>
            </a:r>
            <a:endParaRPr lang="en-US" baseline="-25000" dirty="0"/>
          </a:p>
        </p:txBody>
      </p:sp>
      <p:sp>
        <p:nvSpPr>
          <p:cNvPr id="70" name="TextBox 69"/>
          <p:cNvSpPr txBox="1"/>
          <p:nvPr/>
        </p:nvSpPr>
        <p:spPr>
          <a:xfrm>
            <a:off x="4595217" y="5813324"/>
            <a:ext cx="905043" cy="369332"/>
          </a:xfrm>
          <a:prstGeom prst="rect">
            <a:avLst/>
          </a:prstGeom>
          <a:noFill/>
        </p:spPr>
        <p:txBody>
          <a:bodyPr wrap="square" rtlCol="0">
            <a:spAutoFit/>
          </a:bodyPr>
          <a:lstStyle/>
          <a:p>
            <a:pPr algn="ctr"/>
            <a:r>
              <a:rPr lang="en-US" i="1" dirty="0" err="1" smtClean="0"/>
              <a:t>Q</a:t>
            </a:r>
            <a:r>
              <a:rPr lang="en-US" baseline="-25000" dirty="0" err="1" smtClean="0"/>
              <a:t>less</a:t>
            </a:r>
            <a:endParaRPr lang="en-US" baseline="-25000" dirty="0"/>
          </a:p>
        </p:txBody>
      </p:sp>
      <p:graphicFrame>
        <p:nvGraphicFramePr>
          <p:cNvPr id="4" name="Table 3"/>
          <p:cNvGraphicFramePr>
            <a:graphicFrameLocks noGrp="1"/>
          </p:cNvGraphicFramePr>
          <p:nvPr>
            <p:extLst>
              <p:ext uri="{D42A27DB-BD31-4B8C-83A1-F6EECF244321}">
                <p14:modId xmlns:p14="http://schemas.microsoft.com/office/powerpoint/2010/main" val="3346308791"/>
              </p:ext>
            </p:extLst>
          </p:nvPr>
        </p:nvGraphicFramePr>
        <p:xfrm>
          <a:off x="8121219" y="677134"/>
          <a:ext cx="3985577" cy="1483360"/>
        </p:xfrm>
        <a:graphic>
          <a:graphicData uri="http://schemas.openxmlformats.org/drawingml/2006/table">
            <a:tbl>
              <a:tblPr firstRow="1" bandRow="1">
                <a:tableStyleId>{5C22544A-7EE6-4342-B048-85BDC9FD1C3A}</a:tableStyleId>
              </a:tblPr>
              <a:tblGrid>
                <a:gridCol w="708216">
                  <a:extLst>
                    <a:ext uri="{9D8B030D-6E8A-4147-A177-3AD203B41FA5}">
                      <a16:colId xmlns:a16="http://schemas.microsoft.com/office/drawing/2014/main" val="237547974"/>
                    </a:ext>
                  </a:extLst>
                </a:gridCol>
                <a:gridCol w="1112710">
                  <a:extLst>
                    <a:ext uri="{9D8B030D-6E8A-4147-A177-3AD203B41FA5}">
                      <a16:colId xmlns:a16="http://schemas.microsoft.com/office/drawing/2014/main" val="3584029408"/>
                    </a:ext>
                  </a:extLst>
                </a:gridCol>
                <a:gridCol w="714692">
                  <a:extLst>
                    <a:ext uri="{9D8B030D-6E8A-4147-A177-3AD203B41FA5}">
                      <a16:colId xmlns:a16="http://schemas.microsoft.com/office/drawing/2014/main" val="2309376332"/>
                    </a:ext>
                  </a:extLst>
                </a:gridCol>
                <a:gridCol w="1449959">
                  <a:extLst>
                    <a:ext uri="{9D8B030D-6E8A-4147-A177-3AD203B41FA5}">
                      <a16:colId xmlns:a16="http://schemas.microsoft.com/office/drawing/2014/main" val="266859358"/>
                    </a:ext>
                  </a:extLst>
                </a:gridCol>
              </a:tblGrid>
              <a:tr h="370840">
                <a:tc>
                  <a:txBody>
                    <a:bodyPr/>
                    <a:lstStyle/>
                    <a:p>
                      <a:endParaRPr lang="en-US" b="1" dirty="0"/>
                    </a:p>
                  </a:txBody>
                  <a:tcPr/>
                </a:tc>
                <a:tc>
                  <a:txBody>
                    <a:bodyPr/>
                    <a:lstStyle/>
                    <a:p>
                      <a:pPr algn="ctr"/>
                      <a:r>
                        <a:rPr lang="en-US" baseline="0" dirty="0" smtClean="0"/>
                        <a:t>Benefit</a:t>
                      </a:r>
                      <a:endParaRPr lang="en-US"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smtClean="0"/>
                        <a:t>Cost</a:t>
                      </a:r>
                    </a:p>
                  </a:txBody>
                  <a:tcPr/>
                </a:tc>
                <a:tc>
                  <a:txBody>
                    <a:bodyPr/>
                    <a:lstStyle/>
                    <a:p>
                      <a:pPr algn="ctr"/>
                      <a:r>
                        <a:rPr lang="en-US" dirty="0" smtClean="0"/>
                        <a:t>Total Surplus</a:t>
                      </a:r>
                      <a:endParaRPr lang="en-US" dirty="0"/>
                    </a:p>
                  </a:txBody>
                  <a:tcPr/>
                </a:tc>
                <a:extLst>
                  <a:ext uri="{0D108BD9-81ED-4DB2-BD59-A6C34878D82A}">
                    <a16:rowId xmlns:a16="http://schemas.microsoft.com/office/drawing/2014/main" val="18376222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err="1" smtClean="0"/>
                        <a:t>Q</a:t>
                      </a:r>
                      <a:r>
                        <a:rPr lang="en-US" b="1" i="0" baseline="-25000" dirty="0" err="1" smtClean="0"/>
                        <a:t>eqm</a:t>
                      </a:r>
                      <a:endParaRPr lang="en-US" b="1" baseline="-25000" dirty="0" smtClean="0"/>
                    </a:p>
                  </a:txBody>
                  <a:tcPr/>
                </a:tc>
                <a:tc>
                  <a:txBody>
                    <a:bodyPr/>
                    <a:lstStyle/>
                    <a:p>
                      <a:pPr algn="ctr"/>
                      <a:r>
                        <a:rPr lang="en-US" dirty="0" smtClean="0"/>
                        <a:t>ABDE</a:t>
                      </a:r>
                      <a:endParaRPr lang="en-US" dirty="0"/>
                    </a:p>
                  </a:txBody>
                  <a:tcPr/>
                </a:tc>
                <a:tc>
                  <a:txBody>
                    <a:bodyPr/>
                    <a:lstStyle/>
                    <a:p>
                      <a:pPr algn="ctr"/>
                      <a:r>
                        <a:rPr lang="en-US" dirty="0" smtClean="0"/>
                        <a:t>DE</a:t>
                      </a:r>
                      <a:endParaRPr lang="en-US" dirty="0"/>
                    </a:p>
                  </a:txBody>
                  <a:tcPr/>
                </a:tc>
                <a:tc>
                  <a:txBody>
                    <a:bodyPr/>
                    <a:lstStyle/>
                    <a:p>
                      <a:pPr algn="ctr"/>
                      <a:r>
                        <a:rPr lang="en-US" dirty="0" smtClean="0"/>
                        <a:t>AB</a:t>
                      </a:r>
                      <a:endParaRPr lang="en-US" dirty="0"/>
                    </a:p>
                  </a:txBody>
                  <a:tcPr/>
                </a:tc>
                <a:extLst>
                  <a:ext uri="{0D108BD9-81ED-4DB2-BD59-A6C34878D82A}">
                    <a16:rowId xmlns:a16="http://schemas.microsoft.com/office/drawing/2014/main" val="12312292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err="1" smtClean="0"/>
                        <a:t>Q</a:t>
                      </a:r>
                      <a:r>
                        <a:rPr lang="en-US" b="1" i="0" baseline="-25000" dirty="0" err="1" smtClean="0"/>
                        <a:t>less</a:t>
                      </a:r>
                      <a:endParaRPr lang="en-US" b="1" baseline="-25000" dirty="0" smtClean="0"/>
                    </a:p>
                  </a:txBody>
                  <a:tcPr/>
                </a:tc>
                <a:tc>
                  <a:txBody>
                    <a:bodyPr/>
                    <a:lstStyle/>
                    <a:p>
                      <a:pPr algn="ctr"/>
                      <a:r>
                        <a:rPr lang="en-US" dirty="0" smtClean="0"/>
                        <a:t>AD</a:t>
                      </a:r>
                      <a:endParaRPr lang="en-US" dirty="0"/>
                    </a:p>
                  </a:txBody>
                  <a:tcPr/>
                </a:tc>
                <a:tc>
                  <a:txBody>
                    <a:bodyPr/>
                    <a:lstStyle/>
                    <a:p>
                      <a:pPr algn="ctr"/>
                      <a:r>
                        <a:rPr lang="en-US" dirty="0" smtClean="0"/>
                        <a:t>D</a:t>
                      </a:r>
                      <a:endParaRPr lang="en-US" dirty="0"/>
                    </a:p>
                  </a:txBody>
                  <a:tcPr/>
                </a:tc>
                <a:tc>
                  <a:txBody>
                    <a:bodyPr/>
                    <a:lstStyle/>
                    <a:p>
                      <a:pPr algn="ctr"/>
                      <a:r>
                        <a:rPr lang="en-US" dirty="0" smtClean="0"/>
                        <a:t>A</a:t>
                      </a:r>
                      <a:endParaRPr lang="en-US" dirty="0"/>
                    </a:p>
                  </a:txBody>
                  <a:tcPr/>
                </a:tc>
                <a:extLst>
                  <a:ext uri="{0D108BD9-81ED-4DB2-BD59-A6C34878D82A}">
                    <a16:rowId xmlns:a16="http://schemas.microsoft.com/office/drawing/2014/main" val="28909504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err="1" smtClean="0"/>
                        <a:t>Q</a:t>
                      </a:r>
                      <a:r>
                        <a:rPr lang="en-US" b="1" i="0" baseline="-25000" dirty="0" err="1" smtClean="0"/>
                        <a:t>more</a:t>
                      </a:r>
                      <a:endParaRPr lang="en-US" b="1" baseline="-25000" dirty="0" smtClean="0"/>
                    </a:p>
                  </a:txBody>
                  <a:tcPr/>
                </a:tc>
                <a:tc>
                  <a:txBody>
                    <a:bodyPr/>
                    <a:lstStyle/>
                    <a:p>
                      <a:pPr algn="ctr"/>
                      <a:r>
                        <a:rPr lang="en-US" dirty="0" smtClean="0"/>
                        <a:t>ABDEF</a:t>
                      </a:r>
                      <a:endParaRPr lang="en-US" dirty="0"/>
                    </a:p>
                  </a:txBody>
                  <a:tcPr/>
                </a:tc>
                <a:tc>
                  <a:txBody>
                    <a:bodyPr/>
                    <a:lstStyle/>
                    <a:p>
                      <a:pPr algn="ctr"/>
                      <a:r>
                        <a:rPr lang="en-US" dirty="0" smtClean="0"/>
                        <a:t>CDEF</a:t>
                      </a:r>
                      <a:endParaRPr lang="en-US" dirty="0"/>
                    </a:p>
                  </a:txBody>
                  <a:tcPr/>
                </a:tc>
                <a:tc>
                  <a:txBody>
                    <a:bodyPr/>
                    <a:lstStyle/>
                    <a:p>
                      <a:pPr algn="ctr"/>
                      <a:r>
                        <a:rPr lang="en-US" dirty="0" smtClean="0"/>
                        <a:t>AB – C </a:t>
                      </a:r>
                      <a:endParaRPr lang="en-US" dirty="0"/>
                    </a:p>
                  </a:txBody>
                  <a:tcPr/>
                </a:tc>
                <a:extLst>
                  <a:ext uri="{0D108BD9-81ED-4DB2-BD59-A6C34878D82A}">
                    <a16:rowId xmlns:a16="http://schemas.microsoft.com/office/drawing/2014/main" val="1940334484"/>
                  </a:ext>
                </a:extLst>
              </a:tr>
            </a:tbl>
          </a:graphicData>
        </a:graphic>
      </p:graphicFrame>
      <p:sp>
        <p:nvSpPr>
          <p:cNvPr id="29" name="Oval 62"/>
          <p:cNvSpPr>
            <a:spLocks noChangeArrowheads="1"/>
          </p:cNvSpPr>
          <p:nvPr/>
        </p:nvSpPr>
        <p:spPr bwMode="auto">
          <a:xfrm>
            <a:off x="7624262" y="4511119"/>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31" name="Oval 62"/>
          <p:cNvSpPr>
            <a:spLocks noChangeArrowheads="1"/>
          </p:cNvSpPr>
          <p:nvPr/>
        </p:nvSpPr>
        <p:spPr bwMode="auto">
          <a:xfrm>
            <a:off x="7622425" y="2757065"/>
            <a:ext cx="131763"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32" name="TextBox 31"/>
          <p:cNvSpPr txBox="1"/>
          <p:nvPr/>
        </p:nvSpPr>
        <p:spPr>
          <a:xfrm>
            <a:off x="7228052" y="5806704"/>
            <a:ext cx="905043" cy="369332"/>
          </a:xfrm>
          <a:prstGeom prst="rect">
            <a:avLst/>
          </a:prstGeom>
          <a:noFill/>
        </p:spPr>
        <p:txBody>
          <a:bodyPr wrap="square" rtlCol="0">
            <a:spAutoFit/>
          </a:bodyPr>
          <a:lstStyle/>
          <a:p>
            <a:pPr algn="ctr"/>
            <a:r>
              <a:rPr lang="en-US" i="1" dirty="0" err="1" smtClean="0"/>
              <a:t>Q</a:t>
            </a:r>
            <a:r>
              <a:rPr lang="en-US" baseline="-25000" dirty="0" err="1" smtClean="0"/>
              <a:t>less</a:t>
            </a:r>
            <a:endParaRPr lang="en-US" baseline="-25000" dirty="0"/>
          </a:p>
        </p:txBody>
      </p:sp>
      <p:cxnSp>
        <p:nvCxnSpPr>
          <p:cNvPr id="3" name="Straight Connector 2"/>
          <p:cNvCxnSpPr/>
          <p:nvPr/>
        </p:nvCxnSpPr>
        <p:spPr>
          <a:xfrm>
            <a:off x="7688306" y="2893860"/>
            <a:ext cx="0" cy="2926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047738" y="2850747"/>
            <a:ext cx="0" cy="2926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284983" y="3662760"/>
            <a:ext cx="0" cy="210312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896984" y="3395321"/>
            <a:ext cx="414669" cy="369332"/>
          </a:xfrm>
          <a:prstGeom prst="rect">
            <a:avLst/>
          </a:prstGeom>
          <a:noFill/>
        </p:spPr>
        <p:txBody>
          <a:bodyPr wrap="square" rtlCol="0">
            <a:spAutoFit/>
          </a:bodyPr>
          <a:lstStyle/>
          <a:p>
            <a:pPr algn="ctr"/>
            <a:r>
              <a:rPr lang="en-US" i="1" dirty="0" smtClean="0"/>
              <a:t>C</a:t>
            </a:r>
            <a:endParaRPr lang="en-US" i="1" dirty="0"/>
          </a:p>
        </p:txBody>
      </p:sp>
      <p:sp>
        <p:nvSpPr>
          <p:cNvPr id="38" name="TextBox 37"/>
          <p:cNvSpPr txBox="1"/>
          <p:nvPr/>
        </p:nvSpPr>
        <p:spPr>
          <a:xfrm>
            <a:off x="6868632" y="5089457"/>
            <a:ext cx="414669" cy="369332"/>
          </a:xfrm>
          <a:prstGeom prst="rect">
            <a:avLst/>
          </a:prstGeom>
          <a:noFill/>
        </p:spPr>
        <p:txBody>
          <a:bodyPr wrap="square" rtlCol="0">
            <a:spAutoFit/>
          </a:bodyPr>
          <a:lstStyle/>
          <a:p>
            <a:pPr algn="ctr"/>
            <a:r>
              <a:rPr lang="en-US" i="1" dirty="0" smtClean="0"/>
              <a:t>F</a:t>
            </a:r>
            <a:endParaRPr lang="en-US" i="1" dirty="0"/>
          </a:p>
        </p:txBody>
      </p:sp>
      <p:sp>
        <p:nvSpPr>
          <p:cNvPr id="2" name="TextBox 1"/>
          <p:cNvSpPr txBox="1"/>
          <p:nvPr/>
        </p:nvSpPr>
        <p:spPr>
          <a:xfrm>
            <a:off x="8121219" y="2966474"/>
            <a:ext cx="3861674" cy="1477328"/>
          </a:xfrm>
          <a:prstGeom prst="rect">
            <a:avLst/>
          </a:prstGeom>
          <a:noFill/>
        </p:spPr>
        <p:txBody>
          <a:bodyPr wrap="square" rtlCol="0">
            <a:spAutoFit/>
          </a:bodyPr>
          <a:lstStyle/>
          <a:p>
            <a:r>
              <a:rPr lang="en-US" b="1" dirty="0" smtClean="0">
                <a:solidFill>
                  <a:srgbClr val="C00000"/>
                </a:solidFill>
              </a:rPr>
              <a:t>Note that Total Surplus is highest at the equilibrium quantity.</a:t>
            </a:r>
          </a:p>
          <a:p>
            <a:endParaRPr lang="en-US" b="1" dirty="0">
              <a:solidFill>
                <a:srgbClr val="C00000"/>
              </a:solidFill>
            </a:endParaRPr>
          </a:p>
          <a:p>
            <a:r>
              <a:rPr lang="en-US" b="1" dirty="0" smtClean="0">
                <a:solidFill>
                  <a:srgbClr val="C00000"/>
                </a:solidFill>
              </a:rPr>
              <a:t>A lower quantity hurts total surplus … as does a higher quantity.</a:t>
            </a:r>
            <a:endParaRPr lang="en-US" b="1" dirty="0">
              <a:solidFill>
                <a:srgbClr val="C00000"/>
              </a:solidFill>
            </a:endParaRPr>
          </a:p>
        </p:txBody>
      </p:sp>
    </p:spTree>
    <p:extLst>
      <p:ext uri="{BB962C8B-B14F-4D97-AF65-F5344CB8AC3E}">
        <p14:creationId xmlns:p14="http://schemas.microsoft.com/office/powerpoint/2010/main" val="269182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p:txBody>
          <a:bodyPr/>
          <a:lstStyle/>
          <a:p>
            <a:pPr eaLnBrk="1" hangingPunct="1"/>
            <a:r>
              <a:rPr lang="en-US" altLang="en-US" smtClean="0"/>
              <a:t>MARKET EFFICIENCY</a:t>
            </a:r>
            <a:endParaRPr lang="en-US" altLang="en-US" smtClean="0">
              <a:latin typeface="Tahoma" pitchFamily="34" charset="0"/>
            </a:endParaRPr>
          </a:p>
        </p:txBody>
      </p:sp>
      <p:sp>
        <p:nvSpPr>
          <p:cNvPr id="55301" name="Rectangle 3"/>
          <p:cNvSpPr>
            <a:spLocks noGrp="1" noChangeArrowheads="1"/>
          </p:cNvSpPr>
          <p:nvPr>
            <p:ph idx="1"/>
          </p:nvPr>
        </p:nvSpPr>
        <p:spPr/>
        <p:txBody>
          <a:bodyPr/>
          <a:lstStyle/>
          <a:p>
            <a:pPr eaLnBrk="1" hangingPunct="1">
              <a:buClr>
                <a:srgbClr val="000000"/>
              </a:buClr>
            </a:pPr>
            <a:r>
              <a:rPr lang="en-US" altLang="en-US" dirty="0" smtClean="0"/>
              <a:t>How do we judge whether an economy is functioning efficiently?</a:t>
            </a:r>
          </a:p>
          <a:p>
            <a:pPr eaLnBrk="1" hangingPunct="1">
              <a:buClr>
                <a:srgbClr val="000000"/>
              </a:buClr>
            </a:pPr>
            <a:r>
              <a:rPr lang="en-US" altLang="en-US" dirty="0" smtClean="0"/>
              <a:t>One measure of efficiency is the total well-being of all participants in the economy. </a:t>
            </a:r>
          </a:p>
          <a:p>
            <a:pPr eaLnBrk="1" hangingPunct="1">
              <a:buClr>
                <a:srgbClr val="000000"/>
              </a:buClr>
            </a:pPr>
            <a:r>
              <a:rPr lang="en-US" altLang="en-US" dirty="0" smtClean="0"/>
              <a:t>These are either buyers or sellers, and their total well-being consists of consumer surplus and producer surplus.</a:t>
            </a:r>
          </a:p>
          <a:p>
            <a:pPr eaLnBrk="1" hangingPunct="1">
              <a:buClr>
                <a:srgbClr val="000000"/>
              </a:buClr>
            </a:pPr>
            <a:r>
              <a:rPr lang="en-US" altLang="en-US" dirty="0" smtClean="0"/>
              <a:t>Therefore, a good measure of an economy’s efficiency is its total surplus.</a:t>
            </a:r>
          </a:p>
          <a:p>
            <a:pPr eaLnBrk="1" hangingPunct="1">
              <a:buClr>
                <a:srgbClr val="000000"/>
              </a:buClr>
            </a:pPr>
            <a:r>
              <a:rPr lang="en-US" altLang="en-US" b="1" dirty="0" smtClean="0"/>
              <a:t>Key Definition: </a:t>
            </a:r>
            <a:r>
              <a:rPr lang="en-US" altLang="en-US" dirty="0" smtClean="0">
                <a:solidFill>
                  <a:srgbClr val="0070C0"/>
                </a:solidFill>
              </a:rPr>
              <a:t>An economic outcome is </a:t>
            </a:r>
            <a:r>
              <a:rPr lang="en-US" altLang="en-US" i="1" dirty="0" smtClean="0">
                <a:solidFill>
                  <a:srgbClr val="0070C0"/>
                </a:solidFill>
              </a:rPr>
              <a:t>efficient</a:t>
            </a:r>
            <a:r>
              <a:rPr lang="en-US" altLang="en-US" dirty="0" smtClean="0">
                <a:solidFill>
                  <a:srgbClr val="0070C0"/>
                </a:solidFill>
              </a:rPr>
              <a:t> if there is no feasible way to make the total surplus any higher.</a:t>
            </a:r>
          </a:p>
        </p:txBody>
      </p:sp>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5908A9C-8EC4-4308-895C-AABBB8B1B9A4}" type="slidenum">
              <a:rPr lang="en-US" altLang="en-US" sz="1400"/>
              <a:pPr eaLnBrk="1" hangingPunct="1">
                <a:spcBef>
                  <a:spcPct val="0"/>
                </a:spcBef>
                <a:buFontTx/>
                <a:buNone/>
              </a:pPr>
              <a:t>57</a:t>
            </a:fld>
            <a:endParaRPr lang="en-US" altLang="en-US" sz="1400"/>
          </a:p>
        </p:txBody>
      </p:sp>
    </p:spTree>
    <p:extLst>
      <p:ext uri="{BB962C8B-B14F-4D97-AF65-F5344CB8AC3E}">
        <p14:creationId xmlns:p14="http://schemas.microsoft.com/office/powerpoint/2010/main" val="36461293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pPr eaLnBrk="1" hangingPunct="1"/>
            <a:r>
              <a:rPr lang="en-US" altLang="en-US" smtClean="0"/>
              <a:t>MARKET EFFICIENCY</a:t>
            </a:r>
            <a:endParaRPr lang="en-US" altLang="en-US" smtClean="0">
              <a:latin typeface="Tahoma" pitchFamily="34" charset="0"/>
            </a:endParaRPr>
          </a:p>
        </p:txBody>
      </p:sp>
      <p:sp>
        <p:nvSpPr>
          <p:cNvPr id="51205" name="Rectangle 3"/>
          <p:cNvSpPr>
            <a:spLocks noGrp="1" noChangeArrowheads="1"/>
          </p:cNvSpPr>
          <p:nvPr>
            <p:ph idx="1"/>
          </p:nvPr>
        </p:nvSpPr>
        <p:spPr/>
        <p:txBody>
          <a:bodyPr/>
          <a:lstStyle/>
          <a:p>
            <a:pPr eaLnBrk="1" hangingPunct="1"/>
            <a:r>
              <a:rPr lang="en-US" altLang="en-US" dirty="0" smtClean="0"/>
              <a:t>Consumer surplus and producer surplus may be used to address the following questions:</a:t>
            </a:r>
          </a:p>
          <a:p>
            <a:pPr lvl="1" eaLnBrk="1" hangingPunct="1"/>
            <a:r>
              <a:rPr lang="en-US" altLang="en-US" dirty="0" smtClean="0"/>
              <a:t>Is the free market system a good way of running our economy?</a:t>
            </a:r>
          </a:p>
          <a:p>
            <a:pPr lvl="1" eaLnBrk="1" hangingPunct="1"/>
            <a:r>
              <a:rPr lang="en-US" altLang="en-US" dirty="0" smtClean="0"/>
              <a:t>Could we design a better system?</a:t>
            </a:r>
          </a:p>
        </p:txBody>
      </p:sp>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latin typeface="+mn-lt"/>
              </a:rPr>
              <a:t>Demand, Supply, and Market Efficiency</a:t>
            </a:r>
            <a:endParaRPr lang="en-US" altLang="en-US" sz="1400" dirty="0">
              <a:latin typeface="+mn-lt"/>
            </a:endParaRP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D2758A1-ECBF-43DB-9BE2-3B934B30250A}" type="slidenum">
              <a:rPr lang="en-US" altLang="en-US" sz="1400"/>
              <a:pPr eaLnBrk="1" hangingPunct="1">
                <a:spcBef>
                  <a:spcPct val="0"/>
                </a:spcBef>
                <a:buFontTx/>
                <a:buNone/>
              </a:pPr>
              <a:t>58</a:t>
            </a:fld>
            <a:endParaRPr lang="en-US" altLang="en-US" sz="1400"/>
          </a:p>
        </p:txBody>
      </p:sp>
    </p:spTree>
    <p:extLst>
      <p:ext uri="{BB962C8B-B14F-4D97-AF65-F5344CB8AC3E}">
        <p14:creationId xmlns:p14="http://schemas.microsoft.com/office/powerpoint/2010/main" val="56101705"/>
      </p:ext>
    </p:extLst>
  </p:cSld>
  <p:clrMapOvr>
    <a:masterClrMapping/>
  </p:clrMapOvr>
  <p:transition>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pPr eaLnBrk="1" hangingPunct="1"/>
            <a:r>
              <a:rPr lang="en-US" altLang="en-US" dirty="0" smtClean="0"/>
              <a:t>Consumer and Producer Surplus</a:t>
            </a:r>
          </a:p>
        </p:txBody>
      </p:sp>
      <p:sp>
        <p:nvSpPr>
          <p:cNvPr id="52229" name="Rectangle 3"/>
          <p:cNvSpPr>
            <a:spLocks noGrp="1" noChangeArrowheads="1"/>
          </p:cNvSpPr>
          <p:nvPr>
            <p:ph idx="1"/>
          </p:nvPr>
        </p:nvSpPr>
        <p:spPr/>
        <p:txBody>
          <a:bodyPr/>
          <a:lstStyle/>
          <a:p>
            <a:pPr algn="ctr" eaLnBrk="1" hangingPunct="1">
              <a:buFontTx/>
              <a:buNone/>
            </a:pPr>
            <a:r>
              <a:rPr lang="en-US" altLang="en-US" dirty="0" smtClean="0">
                <a:solidFill>
                  <a:srgbClr val="FF0000"/>
                </a:solidFill>
              </a:rPr>
              <a:t>Consumer Surplus </a:t>
            </a:r>
          </a:p>
          <a:p>
            <a:pPr algn="ctr" eaLnBrk="1" hangingPunct="1">
              <a:buFontTx/>
              <a:buNone/>
            </a:pPr>
            <a:r>
              <a:rPr lang="en-US" altLang="en-US" dirty="0" smtClean="0"/>
              <a:t>=</a:t>
            </a:r>
            <a:r>
              <a:rPr lang="en-US" altLang="en-US" dirty="0" smtClean="0">
                <a:solidFill>
                  <a:srgbClr val="FF0000"/>
                </a:solidFill>
              </a:rPr>
              <a:t> buyers’ total benefit </a:t>
            </a:r>
            <a:r>
              <a:rPr lang="en-US" altLang="en-US" dirty="0" smtClean="0"/>
              <a:t>–</a:t>
            </a:r>
            <a:r>
              <a:rPr lang="en-US" altLang="en-US" dirty="0" smtClean="0">
                <a:solidFill>
                  <a:srgbClr val="FF0000"/>
                </a:solidFill>
              </a:rPr>
              <a:t> Amount paid by buyers</a:t>
            </a:r>
          </a:p>
          <a:p>
            <a:pPr algn="ctr" eaLnBrk="1" hangingPunct="1">
              <a:buFontTx/>
              <a:buNone/>
            </a:pPr>
            <a:endParaRPr lang="en-US" altLang="en-US" dirty="0" smtClean="0"/>
          </a:p>
          <a:p>
            <a:pPr algn="ctr" eaLnBrk="1" hangingPunct="1">
              <a:buFontTx/>
              <a:buNone/>
            </a:pPr>
            <a:r>
              <a:rPr lang="en-US" altLang="en-US" dirty="0" smtClean="0"/>
              <a:t>and</a:t>
            </a:r>
          </a:p>
          <a:p>
            <a:pPr algn="ctr" eaLnBrk="1" hangingPunct="1">
              <a:buFontTx/>
              <a:buNone/>
            </a:pPr>
            <a:endParaRPr lang="en-US" altLang="en-US" dirty="0" smtClean="0"/>
          </a:p>
          <a:p>
            <a:pPr algn="ctr" eaLnBrk="1" hangingPunct="1">
              <a:buFontTx/>
              <a:buNone/>
            </a:pPr>
            <a:r>
              <a:rPr lang="en-US" altLang="en-US" dirty="0" smtClean="0">
                <a:solidFill>
                  <a:srgbClr val="0070C0"/>
                </a:solidFill>
              </a:rPr>
              <a:t>Producer Surplus </a:t>
            </a:r>
          </a:p>
          <a:p>
            <a:pPr algn="ctr" eaLnBrk="1" hangingPunct="1">
              <a:buFontTx/>
              <a:buNone/>
            </a:pPr>
            <a:r>
              <a:rPr lang="en-US" altLang="en-US" dirty="0" smtClean="0"/>
              <a:t>=</a:t>
            </a:r>
            <a:r>
              <a:rPr lang="en-US" altLang="en-US" dirty="0" smtClean="0">
                <a:solidFill>
                  <a:srgbClr val="0070C0"/>
                </a:solidFill>
              </a:rPr>
              <a:t> Amount received by sellers </a:t>
            </a:r>
            <a:r>
              <a:rPr lang="en-US" altLang="en-US" dirty="0" smtClean="0"/>
              <a:t>– </a:t>
            </a:r>
            <a:r>
              <a:rPr lang="en-US" altLang="en-US" dirty="0" smtClean="0">
                <a:solidFill>
                  <a:srgbClr val="0070C0"/>
                </a:solidFill>
              </a:rPr>
              <a:t>sellers’ total cost</a:t>
            </a:r>
            <a:endParaRPr lang="en-US" altLang="en-US" sz="2400" dirty="0">
              <a:solidFill>
                <a:srgbClr val="0070C0"/>
              </a:solidFill>
            </a:endParaRPr>
          </a:p>
        </p:txBody>
      </p:sp>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583448F-975C-43E2-9C4E-56857D2C9CF0}" type="slidenum">
              <a:rPr lang="en-US" altLang="en-US" sz="1400"/>
              <a:pPr eaLnBrk="1" hangingPunct="1">
                <a:spcBef>
                  <a:spcPct val="0"/>
                </a:spcBef>
                <a:buFontTx/>
                <a:buNone/>
              </a:pPr>
              <a:t>59</a:t>
            </a:fld>
            <a:endParaRPr lang="en-US" altLang="en-US" sz="1400"/>
          </a:p>
        </p:txBody>
      </p:sp>
    </p:spTree>
    <p:extLst>
      <p:ext uri="{BB962C8B-B14F-4D97-AF65-F5344CB8AC3E}">
        <p14:creationId xmlns:p14="http://schemas.microsoft.com/office/powerpoint/2010/main" val="3169821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Willingness to Pay as a Measure of Happiness</a:t>
            </a:r>
            <a:endParaRPr lang="en-US" dirty="0"/>
          </a:p>
        </p:txBody>
      </p:sp>
      <p:sp>
        <p:nvSpPr>
          <p:cNvPr id="7" name="Content Placeholder 6"/>
          <p:cNvSpPr>
            <a:spLocks noGrp="1"/>
          </p:cNvSpPr>
          <p:nvPr>
            <p:ph idx="1"/>
          </p:nvPr>
        </p:nvSpPr>
        <p:spPr/>
        <p:txBody>
          <a:bodyPr>
            <a:noAutofit/>
          </a:bodyPr>
          <a:lstStyle/>
          <a:p>
            <a:r>
              <a:rPr lang="en-US" b="1" dirty="0" smtClean="0"/>
              <a:t>Key Idea: </a:t>
            </a:r>
            <a:r>
              <a:rPr lang="en-US" dirty="0" smtClean="0"/>
              <a:t>In some cases, </a:t>
            </a:r>
            <a:r>
              <a:rPr lang="en-US" dirty="0" smtClean="0">
                <a:solidFill>
                  <a:srgbClr val="C00000"/>
                </a:solidFill>
              </a:rPr>
              <a:t>the happiness you get from something can be measured by the money you are willing to pay for it</a:t>
            </a:r>
          </a:p>
          <a:p>
            <a:pPr lvl="1"/>
            <a:r>
              <a:rPr lang="en-US" dirty="0" smtClean="0"/>
              <a:t>Suppose there exists a commodity such that every additional unit of it gives you the same additional happiness</a:t>
            </a:r>
          </a:p>
          <a:p>
            <a:pPr lvl="1"/>
            <a:r>
              <a:rPr lang="en-US" dirty="0" smtClean="0"/>
              <a:t>Suppose a standard bag of potato chips is such a commodity</a:t>
            </a:r>
          </a:p>
          <a:p>
            <a:pPr lvl="1"/>
            <a:r>
              <a:rPr lang="en-US" dirty="0" smtClean="0"/>
              <a:t>Suppose you are willing to pay at most $2.00 for a bag of potato chips</a:t>
            </a:r>
          </a:p>
          <a:p>
            <a:pPr lvl="1"/>
            <a:r>
              <a:rPr lang="en-US" dirty="0" smtClean="0"/>
              <a:t>Now, if a particular pair of sneakers makes you 100 times as happy as a bag of potato chips, then the most you would be willing to pay for it is $200</a:t>
            </a:r>
          </a:p>
          <a:p>
            <a:pPr lvl="2"/>
            <a:r>
              <a:rPr lang="en-US" dirty="0" smtClean="0"/>
              <a:t>You wouldn’t pay $210 for it because that money would buy you 105 bags of potato chips (which would give you more happiness than the pair of sneakers).</a:t>
            </a:r>
          </a:p>
          <a:p>
            <a:pPr lvl="1"/>
            <a:r>
              <a:rPr lang="en-US" dirty="0" smtClean="0"/>
              <a:t>So, your willingness to pay for a commodity is now a perfectly reasonable measure of your happiness from that commodity</a:t>
            </a:r>
            <a:endParaRPr lang="en-US" dirty="0"/>
          </a:p>
        </p:txBody>
      </p:sp>
      <p:sp>
        <p:nvSpPr>
          <p:cNvPr id="5" name="Slide Number Placeholder 4"/>
          <p:cNvSpPr>
            <a:spLocks noGrp="1"/>
          </p:cNvSpPr>
          <p:nvPr>
            <p:ph type="sldNum" sz="quarter" idx="12"/>
          </p:nvPr>
        </p:nvSpPr>
        <p:spPr/>
        <p:txBody>
          <a:bodyPr/>
          <a:lstStyle/>
          <a:p>
            <a:fld id="{8B4E2170-6C38-4847-B754-17F7050CDF07}" type="slidenum">
              <a:rPr lang="en-US" smtClean="0"/>
              <a:t>6</a:t>
            </a:fld>
            <a:endParaRPr lang="en-US"/>
          </a:p>
        </p:txBody>
      </p:sp>
    </p:spTree>
    <p:extLst>
      <p:ext uri="{BB962C8B-B14F-4D97-AF65-F5344CB8AC3E}">
        <p14:creationId xmlns:p14="http://schemas.microsoft.com/office/powerpoint/2010/main" val="24116072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Surplus</a:t>
            </a:r>
            <a:endParaRPr lang="en-US" dirty="0"/>
          </a:p>
        </p:txBody>
      </p:sp>
      <p:sp>
        <p:nvSpPr>
          <p:cNvPr id="3" name="Content Placeholder 2"/>
          <p:cNvSpPr>
            <a:spLocks noGrp="1"/>
          </p:cNvSpPr>
          <p:nvPr>
            <p:ph idx="1"/>
          </p:nvPr>
        </p:nvSpPr>
        <p:spPr/>
        <p:txBody>
          <a:bodyPr/>
          <a:lstStyle/>
          <a:p>
            <a:r>
              <a:rPr lang="en-US" b="1" dirty="0" smtClean="0"/>
              <a:t>Key Definition: </a:t>
            </a:r>
            <a:r>
              <a:rPr lang="en-US" dirty="0" smtClean="0">
                <a:solidFill>
                  <a:srgbClr val="0070C0"/>
                </a:solidFill>
              </a:rPr>
              <a:t>Total Surplus is a monetary measure of the </a:t>
            </a:r>
            <a:r>
              <a:rPr lang="en-US" i="1" dirty="0" smtClean="0">
                <a:solidFill>
                  <a:srgbClr val="0070C0"/>
                </a:solidFill>
              </a:rPr>
              <a:t>net gain </a:t>
            </a:r>
            <a:r>
              <a:rPr lang="en-US" dirty="0" smtClean="0">
                <a:solidFill>
                  <a:srgbClr val="0070C0"/>
                </a:solidFill>
              </a:rPr>
              <a:t>to society from the production and consumption of a good or service.</a:t>
            </a:r>
          </a:p>
          <a:p>
            <a:r>
              <a:rPr lang="en-US" dirty="0" smtClean="0"/>
              <a:t>So, </a:t>
            </a:r>
            <a:r>
              <a:rPr lang="en-US" dirty="0" smtClean="0">
                <a:solidFill>
                  <a:srgbClr val="0070C0"/>
                </a:solidFill>
              </a:rPr>
              <a:t>Total Surplus = Consumers’ Total Benefit – Producers’ Total Cost</a:t>
            </a:r>
          </a:p>
          <a:p>
            <a:endParaRPr lang="en-US" dirty="0" smtClean="0"/>
          </a:p>
          <a:p>
            <a:r>
              <a:rPr lang="en-US" dirty="0" smtClean="0">
                <a:solidFill>
                  <a:srgbClr val="0070C0"/>
                </a:solidFill>
              </a:rPr>
              <a:t>In a market-based economy without taxes and subsidies, </a:t>
            </a:r>
            <a:br>
              <a:rPr lang="en-US" dirty="0" smtClean="0">
                <a:solidFill>
                  <a:srgbClr val="0070C0"/>
                </a:solidFill>
              </a:rPr>
            </a:br>
            <a:r>
              <a:rPr lang="en-US" dirty="0" smtClean="0">
                <a:solidFill>
                  <a:srgbClr val="0070C0"/>
                </a:solidFill>
              </a:rPr>
              <a:t>Total Surplus = Consumer Surplus + Producer Surplus</a:t>
            </a:r>
          </a:p>
        </p:txBody>
      </p:sp>
      <p:sp>
        <p:nvSpPr>
          <p:cNvPr id="4" name="Footer Placeholder 3"/>
          <p:cNvSpPr>
            <a:spLocks noGrp="1"/>
          </p:cNvSpPr>
          <p:nvPr>
            <p:ph type="ftr" sz="quarter" idx="11"/>
          </p:nvPr>
        </p:nvSpPr>
        <p:spPr/>
        <p:txBody>
          <a:bodyPr/>
          <a:lstStyle/>
          <a:p>
            <a:pPr>
              <a:defRPr/>
            </a:pPr>
            <a:r>
              <a:rPr lang="en-US" dirty="0"/>
              <a:t>Demand, Supply, and Market Efficiency</a:t>
            </a:r>
          </a:p>
        </p:txBody>
      </p:sp>
      <p:sp>
        <p:nvSpPr>
          <p:cNvPr id="5" name="Slide Number Placeholder 4"/>
          <p:cNvSpPr>
            <a:spLocks noGrp="1"/>
          </p:cNvSpPr>
          <p:nvPr>
            <p:ph type="sldNum" sz="quarter" idx="12"/>
          </p:nvPr>
        </p:nvSpPr>
        <p:spPr/>
        <p:txBody>
          <a:bodyPr/>
          <a:lstStyle/>
          <a:p>
            <a:pPr>
              <a:defRPr/>
            </a:pPr>
            <a:fld id="{625B6A58-09B0-4FCB-B487-09C0233C399B}" type="slidenum">
              <a:rPr lang="en-US" smtClean="0"/>
              <a:pPr>
                <a:defRPr/>
              </a:pPr>
              <a:t>60</a:t>
            </a:fld>
            <a:endParaRPr lang="en-US"/>
          </a:p>
        </p:txBody>
      </p:sp>
    </p:spTree>
    <p:extLst>
      <p:ext uri="{BB962C8B-B14F-4D97-AF65-F5344CB8AC3E}">
        <p14:creationId xmlns:p14="http://schemas.microsoft.com/office/powerpoint/2010/main" val="39977027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dirty="0" smtClean="0"/>
              <a:t>Total Surplus</a:t>
            </a:r>
          </a:p>
        </p:txBody>
      </p:sp>
      <p:sp>
        <p:nvSpPr>
          <p:cNvPr id="53253" name="Rectangle 3"/>
          <p:cNvSpPr>
            <a:spLocks noGrp="1" noChangeArrowheads="1"/>
          </p:cNvSpPr>
          <p:nvPr>
            <p:ph idx="1"/>
          </p:nvPr>
        </p:nvSpPr>
        <p:spPr/>
        <p:txBody>
          <a:bodyPr/>
          <a:lstStyle/>
          <a:p>
            <a:pPr algn="ctr" eaLnBrk="1" hangingPunct="1">
              <a:buFontTx/>
              <a:buNone/>
            </a:pPr>
            <a:r>
              <a:rPr lang="en-US" altLang="en-US" dirty="0" smtClean="0"/>
              <a:t>Total Surplus (in a market-based economy without taxes/subsidies)</a:t>
            </a:r>
          </a:p>
          <a:p>
            <a:pPr algn="ctr" eaLnBrk="1" hangingPunct="1">
              <a:buFontTx/>
              <a:buNone/>
            </a:pPr>
            <a:r>
              <a:rPr lang="en-US" altLang="en-US" dirty="0" smtClean="0"/>
              <a:t>= </a:t>
            </a:r>
            <a:r>
              <a:rPr lang="en-US" altLang="en-US" dirty="0" smtClean="0">
                <a:solidFill>
                  <a:srgbClr val="FF0000"/>
                </a:solidFill>
              </a:rPr>
              <a:t>Consumer surplus </a:t>
            </a:r>
            <a:r>
              <a:rPr lang="en-US" altLang="en-US" dirty="0" smtClean="0"/>
              <a:t>+ </a:t>
            </a:r>
            <a:r>
              <a:rPr lang="en-US" altLang="en-US" dirty="0" smtClean="0">
                <a:solidFill>
                  <a:srgbClr val="0070C0"/>
                </a:solidFill>
              </a:rPr>
              <a:t>Producer surplus</a:t>
            </a:r>
          </a:p>
          <a:p>
            <a:pPr algn="ctr" eaLnBrk="1" hangingPunct="1">
              <a:buFontTx/>
              <a:buNone/>
            </a:pPr>
            <a:r>
              <a:rPr lang="en-US" altLang="en-US" dirty="0" smtClean="0"/>
              <a:t>= </a:t>
            </a:r>
            <a:r>
              <a:rPr lang="en-US" altLang="en-US" dirty="0" smtClean="0">
                <a:solidFill>
                  <a:srgbClr val="FF0000"/>
                </a:solidFill>
              </a:rPr>
              <a:t>buyers’ total benefit </a:t>
            </a:r>
            <a:r>
              <a:rPr lang="en-US" altLang="en-US" dirty="0" smtClean="0"/>
              <a:t>–</a:t>
            </a:r>
            <a:r>
              <a:rPr lang="en-US" altLang="en-US" dirty="0" smtClean="0">
                <a:solidFill>
                  <a:srgbClr val="FF0000"/>
                </a:solidFill>
              </a:rPr>
              <a:t> Amount paid by buyers</a:t>
            </a:r>
          </a:p>
          <a:p>
            <a:pPr algn="ctr" eaLnBrk="1" hangingPunct="1">
              <a:buFontTx/>
              <a:buNone/>
            </a:pPr>
            <a:r>
              <a:rPr lang="en-US" altLang="en-US" dirty="0" smtClean="0"/>
              <a:t>+ </a:t>
            </a:r>
            <a:r>
              <a:rPr lang="en-US" altLang="en-US" dirty="0" smtClean="0">
                <a:solidFill>
                  <a:srgbClr val="0070C0"/>
                </a:solidFill>
              </a:rPr>
              <a:t>Amount received by sellers </a:t>
            </a:r>
            <a:r>
              <a:rPr lang="en-US" altLang="en-US" dirty="0" smtClean="0"/>
              <a:t>– </a:t>
            </a:r>
            <a:r>
              <a:rPr lang="en-US" altLang="en-US" dirty="0" smtClean="0">
                <a:solidFill>
                  <a:srgbClr val="0070C0"/>
                </a:solidFill>
              </a:rPr>
              <a:t>sellers’ total cost</a:t>
            </a:r>
          </a:p>
        </p:txBody>
      </p:sp>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2370802-344A-4271-A4F1-6D14AB445683}" type="slidenum">
              <a:rPr lang="en-US" altLang="en-US" sz="1400"/>
              <a:pPr eaLnBrk="1" hangingPunct="1">
                <a:spcBef>
                  <a:spcPct val="0"/>
                </a:spcBef>
                <a:buFontTx/>
                <a:buNone/>
              </a:pPr>
              <a:t>61</a:t>
            </a:fld>
            <a:endParaRPr lang="en-US" altLang="en-US" sz="1400"/>
          </a:p>
        </p:txBody>
      </p:sp>
    </p:spTree>
    <p:extLst>
      <p:ext uri="{BB962C8B-B14F-4D97-AF65-F5344CB8AC3E}">
        <p14:creationId xmlns:p14="http://schemas.microsoft.com/office/powerpoint/2010/main" val="227428417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dirty="0" smtClean="0"/>
              <a:t>Total Surplus</a:t>
            </a:r>
          </a:p>
        </p:txBody>
      </p:sp>
      <p:sp>
        <p:nvSpPr>
          <p:cNvPr id="53253" name="Rectangle 3"/>
          <p:cNvSpPr>
            <a:spLocks noGrp="1" noChangeArrowheads="1"/>
          </p:cNvSpPr>
          <p:nvPr>
            <p:ph idx="1"/>
          </p:nvPr>
        </p:nvSpPr>
        <p:spPr/>
        <p:txBody>
          <a:bodyPr/>
          <a:lstStyle/>
          <a:p>
            <a:pPr algn="ctr">
              <a:buNone/>
            </a:pPr>
            <a:r>
              <a:rPr lang="en-US" altLang="en-US" dirty="0" smtClean="0"/>
              <a:t>Total Surplus (</a:t>
            </a:r>
            <a:r>
              <a:rPr lang="en-US" altLang="en-US" dirty="0"/>
              <a:t>in a market-based economy without taxes/subsidies)</a:t>
            </a:r>
            <a:endParaRPr lang="en-US" altLang="en-US" dirty="0" smtClean="0"/>
          </a:p>
          <a:p>
            <a:pPr algn="ctr" eaLnBrk="1" hangingPunct="1">
              <a:buFontTx/>
              <a:buNone/>
            </a:pPr>
            <a:r>
              <a:rPr lang="en-US" altLang="en-US" dirty="0" smtClean="0"/>
              <a:t>= </a:t>
            </a:r>
            <a:r>
              <a:rPr lang="en-US" altLang="en-US" dirty="0" smtClean="0">
                <a:solidFill>
                  <a:srgbClr val="FF0000"/>
                </a:solidFill>
              </a:rPr>
              <a:t>Consumer surplus </a:t>
            </a:r>
            <a:r>
              <a:rPr lang="en-US" altLang="en-US" dirty="0" smtClean="0"/>
              <a:t>+ </a:t>
            </a:r>
            <a:r>
              <a:rPr lang="en-US" altLang="en-US" dirty="0" smtClean="0">
                <a:solidFill>
                  <a:srgbClr val="0070C0"/>
                </a:solidFill>
              </a:rPr>
              <a:t>Producer surplus</a:t>
            </a:r>
          </a:p>
          <a:p>
            <a:pPr algn="ctr" eaLnBrk="1" hangingPunct="1">
              <a:buFontTx/>
              <a:buNone/>
            </a:pPr>
            <a:r>
              <a:rPr lang="en-US" altLang="en-US" dirty="0" smtClean="0"/>
              <a:t>= </a:t>
            </a:r>
            <a:r>
              <a:rPr lang="en-US" altLang="en-US" dirty="0" smtClean="0">
                <a:solidFill>
                  <a:srgbClr val="FF0000"/>
                </a:solidFill>
              </a:rPr>
              <a:t>buyers’ total benefit </a:t>
            </a:r>
            <a:r>
              <a:rPr lang="en-US" altLang="en-US" dirty="0" smtClean="0"/>
              <a:t>–</a:t>
            </a:r>
            <a:r>
              <a:rPr lang="en-US" altLang="en-US" dirty="0" smtClean="0">
                <a:solidFill>
                  <a:srgbClr val="FF0000"/>
                </a:solidFill>
              </a:rPr>
              <a:t> </a:t>
            </a:r>
            <a:r>
              <a:rPr lang="en-US" altLang="en-US" strike="sngStrike" dirty="0" smtClean="0">
                <a:solidFill>
                  <a:srgbClr val="FF0000"/>
                </a:solidFill>
              </a:rPr>
              <a:t>Amount paid by buyers</a:t>
            </a:r>
          </a:p>
          <a:p>
            <a:pPr algn="ctr" eaLnBrk="1" hangingPunct="1">
              <a:buFontTx/>
              <a:buNone/>
            </a:pPr>
            <a:r>
              <a:rPr lang="en-US" altLang="en-US" dirty="0" smtClean="0"/>
              <a:t>+ </a:t>
            </a:r>
            <a:r>
              <a:rPr lang="en-US" altLang="en-US" strike="sngStrike" dirty="0" smtClean="0">
                <a:solidFill>
                  <a:srgbClr val="0070C0"/>
                </a:solidFill>
              </a:rPr>
              <a:t>Amount received by sellers </a:t>
            </a:r>
            <a:r>
              <a:rPr lang="en-US" altLang="en-US" dirty="0" smtClean="0"/>
              <a:t>– </a:t>
            </a:r>
            <a:r>
              <a:rPr lang="en-US" altLang="en-US" dirty="0" smtClean="0">
                <a:solidFill>
                  <a:srgbClr val="0070C0"/>
                </a:solidFill>
              </a:rPr>
              <a:t>sellers’ total cost</a:t>
            </a:r>
          </a:p>
          <a:p>
            <a:pPr algn="ctr">
              <a:buNone/>
            </a:pPr>
            <a:r>
              <a:rPr lang="en-US" altLang="en-US" dirty="0" smtClean="0"/>
              <a:t>= </a:t>
            </a:r>
            <a:r>
              <a:rPr lang="en-US" altLang="en-US" dirty="0" smtClean="0">
                <a:solidFill>
                  <a:srgbClr val="FF0000"/>
                </a:solidFill>
              </a:rPr>
              <a:t>buyers’ total benefit </a:t>
            </a:r>
            <a:r>
              <a:rPr lang="en-US" altLang="en-US" dirty="0" smtClean="0"/>
              <a:t>– </a:t>
            </a:r>
            <a:r>
              <a:rPr lang="en-US" altLang="en-US" dirty="0" smtClean="0">
                <a:solidFill>
                  <a:srgbClr val="0070C0"/>
                </a:solidFill>
              </a:rPr>
              <a:t>sellers’ total cost</a:t>
            </a:r>
          </a:p>
          <a:p>
            <a:pPr algn="ctr">
              <a:buNone/>
            </a:pPr>
            <a:r>
              <a:rPr lang="en-US" altLang="en-US" dirty="0" smtClean="0"/>
              <a:t>= Total Surplus</a:t>
            </a:r>
          </a:p>
        </p:txBody>
      </p:sp>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2370802-344A-4271-A4F1-6D14AB445683}" type="slidenum">
              <a:rPr lang="en-US" altLang="en-US" sz="1400"/>
              <a:pPr eaLnBrk="1" hangingPunct="1">
                <a:spcBef>
                  <a:spcPct val="0"/>
                </a:spcBef>
                <a:buFontTx/>
                <a:buNone/>
              </a:pPr>
              <a:t>62</a:t>
            </a:fld>
            <a:endParaRPr lang="en-US" altLang="en-US" sz="1400"/>
          </a:p>
        </p:txBody>
      </p:sp>
    </p:spTree>
    <p:extLst>
      <p:ext uri="{BB962C8B-B14F-4D97-AF65-F5344CB8AC3E}">
        <p14:creationId xmlns:p14="http://schemas.microsoft.com/office/powerpoint/2010/main" val="39246744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title"/>
          </p:nvPr>
        </p:nvSpPr>
        <p:spPr/>
        <p:txBody>
          <a:bodyPr/>
          <a:lstStyle/>
          <a:p>
            <a:pPr eaLnBrk="1" hangingPunct="1">
              <a:lnSpc>
                <a:spcPct val="80000"/>
              </a:lnSpc>
            </a:pPr>
            <a:r>
              <a:rPr lang="en-US" altLang="en-US" sz="2800" dirty="0" smtClean="0">
                <a:latin typeface="+mn-lt"/>
              </a:rPr>
              <a:t>Consumer </a:t>
            </a:r>
            <a:r>
              <a:rPr lang="en-US" altLang="en-US" sz="2800" dirty="0">
                <a:latin typeface="+mn-lt"/>
              </a:rPr>
              <a:t>and Producer Surplus in the Market Equilibrium</a:t>
            </a:r>
          </a:p>
        </p:txBody>
      </p:sp>
      <p:grpSp>
        <p:nvGrpSpPr>
          <p:cNvPr id="2" name="Group 17"/>
          <p:cNvGrpSpPr>
            <a:grpSpLocks/>
          </p:cNvGrpSpPr>
          <p:nvPr/>
        </p:nvGrpSpPr>
        <p:grpSpPr bwMode="auto">
          <a:xfrm>
            <a:off x="3082926" y="3502026"/>
            <a:ext cx="2589213" cy="2181225"/>
            <a:chOff x="982" y="2206"/>
            <a:chExt cx="1631" cy="1374"/>
          </a:xfrm>
        </p:grpSpPr>
        <p:sp>
          <p:nvSpPr>
            <p:cNvPr id="56362" name="Freeform 18"/>
            <p:cNvSpPr>
              <a:spLocks/>
            </p:cNvSpPr>
            <p:nvPr/>
          </p:nvSpPr>
          <p:spPr bwMode="auto">
            <a:xfrm>
              <a:off x="982" y="2206"/>
              <a:ext cx="1631" cy="1374"/>
            </a:xfrm>
            <a:custGeom>
              <a:avLst/>
              <a:gdLst>
                <a:gd name="T0" fmla="*/ 1631 w 1631"/>
                <a:gd name="T1" fmla="*/ 0 h 1374"/>
                <a:gd name="T2" fmla="*/ 0 w 1631"/>
                <a:gd name="T3" fmla="*/ 0 h 1374"/>
                <a:gd name="T4" fmla="*/ 0 w 1631"/>
                <a:gd name="T5" fmla="*/ 1374 h 1374"/>
                <a:gd name="T6" fmla="*/ 1631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0"/>
                  </a:moveTo>
                  <a:lnTo>
                    <a:pt x="0" y="0"/>
                  </a:lnTo>
                  <a:lnTo>
                    <a:pt x="0" y="1374"/>
                  </a:lnTo>
                  <a:lnTo>
                    <a:pt x="1631" y="0"/>
                  </a:lnTo>
                  <a:close/>
                </a:path>
              </a:pathLst>
            </a:custGeom>
            <a:solidFill>
              <a:srgbClr val="F4FD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3" name="Rectangle 19"/>
            <p:cNvSpPr>
              <a:spLocks noChangeArrowheads="1"/>
            </p:cNvSpPr>
            <p:nvPr/>
          </p:nvSpPr>
          <p:spPr bwMode="auto">
            <a:xfrm>
              <a:off x="1223" y="2459"/>
              <a:ext cx="4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Producer</a:t>
              </a:r>
              <a:endParaRPr lang="en-US" altLang="en-US" sz="2400">
                <a:latin typeface="+mn-lt"/>
              </a:endParaRPr>
            </a:p>
          </p:txBody>
        </p:sp>
        <p:sp>
          <p:nvSpPr>
            <p:cNvPr id="56364" name="Rectangle 20"/>
            <p:cNvSpPr>
              <a:spLocks noChangeArrowheads="1"/>
            </p:cNvSpPr>
            <p:nvPr/>
          </p:nvSpPr>
          <p:spPr bwMode="auto">
            <a:xfrm>
              <a:off x="1276" y="2614"/>
              <a:ext cx="3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surplus</a:t>
              </a:r>
              <a:endParaRPr lang="en-US" altLang="en-US" sz="2400">
                <a:latin typeface="+mn-lt"/>
              </a:endParaRPr>
            </a:p>
          </p:txBody>
        </p:sp>
      </p:grpSp>
      <p:grpSp>
        <p:nvGrpSpPr>
          <p:cNvPr id="3" name="Group 21"/>
          <p:cNvGrpSpPr>
            <a:grpSpLocks/>
          </p:cNvGrpSpPr>
          <p:nvPr/>
        </p:nvGrpSpPr>
        <p:grpSpPr bwMode="auto">
          <a:xfrm>
            <a:off x="3082926" y="1320801"/>
            <a:ext cx="2589213" cy="2181225"/>
            <a:chOff x="982" y="832"/>
            <a:chExt cx="1631" cy="1374"/>
          </a:xfrm>
        </p:grpSpPr>
        <p:sp>
          <p:nvSpPr>
            <p:cNvPr id="56359" name="Freeform 22"/>
            <p:cNvSpPr>
              <a:spLocks/>
            </p:cNvSpPr>
            <p:nvPr/>
          </p:nvSpPr>
          <p:spPr bwMode="auto">
            <a:xfrm>
              <a:off x="982" y="832"/>
              <a:ext cx="1631" cy="1374"/>
            </a:xfrm>
            <a:custGeom>
              <a:avLst/>
              <a:gdLst>
                <a:gd name="T0" fmla="*/ 1631 w 1631"/>
                <a:gd name="T1" fmla="*/ 1374 h 1374"/>
                <a:gd name="T2" fmla="*/ 0 w 1631"/>
                <a:gd name="T3" fmla="*/ 1374 h 1374"/>
                <a:gd name="T4" fmla="*/ 0 w 1631"/>
                <a:gd name="T5" fmla="*/ 0 h 1374"/>
                <a:gd name="T6" fmla="*/ 1631 w 1631"/>
                <a:gd name="T7" fmla="*/ 1374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1374"/>
                  </a:moveTo>
                  <a:lnTo>
                    <a:pt x="0" y="1374"/>
                  </a:lnTo>
                  <a:lnTo>
                    <a:pt x="0" y="0"/>
                  </a:lnTo>
                  <a:lnTo>
                    <a:pt x="1631" y="1374"/>
                  </a:lnTo>
                  <a:close/>
                </a:path>
              </a:pathLst>
            </a:custGeom>
            <a:solidFill>
              <a:srgbClr val="B4D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0" name="Rectangle 23"/>
            <p:cNvSpPr>
              <a:spLocks noChangeArrowheads="1"/>
            </p:cNvSpPr>
            <p:nvPr/>
          </p:nvSpPr>
          <p:spPr bwMode="auto">
            <a:xfrm>
              <a:off x="1188" y="1693"/>
              <a:ext cx="5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Consumer</a:t>
              </a:r>
              <a:endParaRPr lang="en-US" altLang="en-US" sz="2400">
                <a:latin typeface="+mn-lt"/>
              </a:endParaRPr>
            </a:p>
          </p:txBody>
        </p:sp>
        <p:sp>
          <p:nvSpPr>
            <p:cNvPr id="56361" name="Rectangle 24"/>
            <p:cNvSpPr>
              <a:spLocks noChangeArrowheads="1"/>
            </p:cNvSpPr>
            <p:nvPr/>
          </p:nvSpPr>
          <p:spPr bwMode="auto">
            <a:xfrm>
              <a:off x="1276" y="1848"/>
              <a:ext cx="3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surplus</a:t>
              </a:r>
              <a:endParaRPr lang="en-US" altLang="en-US" sz="2400">
                <a:latin typeface="+mn-lt"/>
              </a:endParaRPr>
            </a:p>
          </p:txBody>
        </p:sp>
      </p:grpSp>
      <p:sp>
        <p:nvSpPr>
          <p:cNvPr id="56325" name="Freeform 25"/>
          <p:cNvSpPr>
            <a:spLocks/>
          </p:cNvSpPr>
          <p:nvPr/>
        </p:nvSpPr>
        <p:spPr bwMode="auto">
          <a:xfrm>
            <a:off x="3082926" y="1042988"/>
            <a:ext cx="6315075" cy="5010150"/>
          </a:xfrm>
          <a:custGeom>
            <a:avLst/>
            <a:gdLst>
              <a:gd name="T0" fmla="*/ 0 w 3978"/>
              <a:gd name="T1" fmla="*/ 0 h 3156"/>
              <a:gd name="T2" fmla="*/ 0 w 3978"/>
              <a:gd name="T3" fmla="*/ 2147483647 h 3156"/>
              <a:gd name="T4" fmla="*/ 2147483647 w 3978"/>
              <a:gd name="T5" fmla="*/ 2147483647 h 3156"/>
              <a:gd name="T6" fmla="*/ 0 60000 65536"/>
              <a:gd name="T7" fmla="*/ 0 60000 65536"/>
              <a:gd name="T8" fmla="*/ 0 60000 65536"/>
              <a:gd name="T9" fmla="*/ 0 w 3978"/>
              <a:gd name="T10" fmla="*/ 0 h 3156"/>
              <a:gd name="T11" fmla="*/ 3978 w 3978"/>
              <a:gd name="T12" fmla="*/ 3156 h 3156"/>
            </a:gdLst>
            <a:ahLst/>
            <a:cxnLst>
              <a:cxn ang="T6">
                <a:pos x="T0" y="T1"/>
              </a:cxn>
              <a:cxn ang="T7">
                <a:pos x="T2" y="T3"/>
              </a:cxn>
              <a:cxn ang="T8">
                <a:pos x="T4" y="T5"/>
              </a:cxn>
            </a:cxnLst>
            <a:rect l="T9" t="T10" r="T11" b="T12"/>
            <a:pathLst>
              <a:path w="3978" h="3156">
                <a:moveTo>
                  <a:pt x="0" y="0"/>
                </a:moveTo>
                <a:lnTo>
                  <a:pt x="0" y="3156"/>
                </a:lnTo>
                <a:lnTo>
                  <a:pt x="3978" y="315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26" name="Rectangle 26"/>
          <p:cNvSpPr>
            <a:spLocks noChangeArrowheads="1"/>
          </p:cNvSpPr>
          <p:nvPr/>
        </p:nvSpPr>
        <p:spPr bwMode="auto">
          <a:xfrm>
            <a:off x="2513013" y="1362796"/>
            <a:ext cx="4215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Price</a:t>
            </a:r>
            <a:endParaRPr lang="en-US" altLang="en-US" sz="2400">
              <a:latin typeface="+mn-lt"/>
            </a:endParaRPr>
          </a:p>
        </p:txBody>
      </p:sp>
      <p:sp>
        <p:nvSpPr>
          <p:cNvPr id="56327" name="Rectangle 27"/>
          <p:cNvSpPr>
            <a:spLocks noChangeArrowheads="1"/>
          </p:cNvSpPr>
          <p:nvPr/>
        </p:nvSpPr>
        <p:spPr bwMode="auto">
          <a:xfrm>
            <a:off x="2878138" y="6119814"/>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0</a:t>
            </a:r>
            <a:endParaRPr lang="en-US" altLang="en-US" sz="2400">
              <a:latin typeface="+mn-lt"/>
            </a:endParaRPr>
          </a:p>
        </p:txBody>
      </p:sp>
      <p:sp>
        <p:nvSpPr>
          <p:cNvPr id="56328" name="Rectangle 28"/>
          <p:cNvSpPr>
            <a:spLocks noChangeArrowheads="1"/>
          </p:cNvSpPr>
          <p:nvPr/>
        </p:nvSpPr>
        <p:spPr bwMode="auto">
          <a:xfrm>
            <a:off x="8586788" y="6113464"/>
            <a:ext cx="7498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Quantity</a:t>
            </a:r>
            <a:endParaRPr lang="en-US" altLang="en-US" sz="2400">
              <a:latin typeface="+mn-lt"/>
            </a:endParaRPr>
          </a:p>
        </p:txBody>
      </p:sp>
      <p:grpSp>
        <p:nvGrpSpPr>
          <p:cNvPr id="4" name="Group 29"/>
          <p:cNvGrpSpPr>
            <a:grpSpLocks/>
          </p:cNvGrpSpPr>
          <p:nvPr/>
        </p:nvGrpSpPr>
        <p:grpSpPr bwMode="auto">
          <a:xfrm>
            <a:off x="2024064" y="3363915"/>
            <a:ext cx="4105275" cy="3248025"/>
            <a:chOff x="315" y="2119"/>
            <a:chExt cx="2586" cy="2046"/>
          </a:xfrm>
        </p:grpSpPr>
        <p:sp>
          <p:nvSpPr>
            <p:cNvPr id="56353" name="Freeform 30"/>
            <p:cNvSpPr>
              <a:spLocks/>
            </p:cNvSpPr>
            <p:nvPr/>
          </p:nvSpPr>
          <p:spPr bwMode="auto">
            <a:xfrm>
              <a:off x="994" y="2206"/>
              <a:ext cx="1619" cy="1607"/>
            </a:xfrm>
            <a:custGeom>
              <a:avLst/>
              <a:gdLst>
                <a:gd name="T0" fmla="*/ 0 w 1619"/>
                <a:gd name="T1" fmla="*/ 0 h 1607"/>
                <a:gd name="T2" fmla="*/ 1619 w 1619"/>
                <a:gd name="T3" fmla="*/ 0 h 1607"/>
                <a:gd name="T4" fmla="*/ 1619 w 1619"/>
                <a:gd name="T5" fmla="*/ 1607 h 1607"/>
                <a:gd name="T6" fmla="*/ 0 60000 65536"/>
                <a:gd name="T7" fmla="*/ 0 60000 65536"/>
                <a:gd name="T8" fmla="*/ 0 60000 65536"/>
                <a:gd name="T9" fmla="*/ 0 w 1619"/>
                <a:gd name="T10" fmla="*/ 0 h 1607"/>
                <a:gd name="T11" fmla="*/ 1619 w 1619"/>
                <a:gd name="T12" fmla="*/ 1607 h 1607"/>
              </a:gdLst>
              <a:ahLst/>
              <a:cxnLst>
                <a:cxn ang="T6">
                  <a:pos x="T0" y="T1"/>
                </a:cxn>
                <a:cxn ang="T7">
                  <a:pos x="T2" y="T3"/>
                </a:cxn>
                <a:cxn ang="T8">
                  <a:pos x="T4" y="T5"/>
                </a:cxn>
              </a:cxnLst>
              <a:rect l="T9" t="T10" r="T11" b="T12"/>
              <a:pathLst>
                <a:path w="1619" h="1607">
                  <a:moveTo>
                    <a:pt x="0" y="0"/>
                  </a:moveTo>
                  <a:lnTo>
                    <a:pt x="1619" y="0"/>
                  </a:lnTo>
                  <a:lnTo>
                    <a:pt x="1619" y="160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6354" name="Group 31"/>
            <p:cNvGrpSpPr>
              <a:grpSpLocks/>
            </p:cNvGrpSpPr>
            <p:nvPr/>
          </p:nvGrpSpPr>
          <p:grpSpPr bwMode="auto">
            <a:xfrm>
              <a:off x="315" y="2119"/>
              <a:ext cx="604" cy="310"/>
              <a:chOff x="315" y="2119"/>
              <a:chExt cx="604" cy="310"/>
            </a:xfrm>
          </p:grpSpPr>
          <p:sp>
            <p:nvSpPr>
              <p:cNvPr id="56357" name="Rectangle 32"/>
              <p:cNvSpPr>
                <a:spLocks noChangeArrowheads="1"/>
              </p:cNvSpPr>
              <p:nvPr/>
            </p:nvSpPr>
            <p:spPr bwMode="auto">
              <a:xfrm>
                <a:off x="315" y="2119"/>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56358" name="Rectangle 33"/>
              <p:cNvSpPr>
                <a:spLocks noChangeArrowheads="1"/>
              </p:cNvSpPr>
              <p:nvPr/>
            </p:nvSpPr>
            <p:spPr bwMode="auto">
              <a:xfrm>
                <a:off x="657" y="2274"/>
                <a:ext cx="26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price</a:t>
                </a:r>
                <a:endParaRPr lang="en-US" altLang="en-US" sz="2400">
                  <a:latin typeface="+mn-lt"/>
                </a:endParaRPr>
              </a:p>
            </p:txBody>
          </p:sp>
        </p:grpSp>
        <p:sp>
          <p:nvSpPr>
            <p:cNvPr id="56355" name="Rectangle 34"/>
            <p:cNvSpPr>
              <a:spLocks noChangeArrowheads="1"/>
            </p:cNvSpPr>
            <p:nvPr/>
          </p:nvSpPr>
          <p:spPr bwMode="auto">
            <a:xfrm>
              <a:off x="2303" y="3855"/>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56356" name="Rectangle 35"/>
            <p:cNvSpPr>
              <a:spLocks noChangeArrowheads="1"/>
            </p:cNvSpPr>
            <p:nvPr/>
          </p:nvSpPr>
          <p:spPr bwMode="auto">
            <a:xfrm>
              <a:off x="2392" y="4010"/>
              <a:ext cx="4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quantity</a:t>
              </a:r>
              <a:endParaRPr lang="en-US" altLang="en-US" sz="2400">
                <a:latin typeface="+mn-lt"/>
              </a:endParaRPr>
            </a:p>
          </p:txBody>
        </p:sp>
      </p:grpSp>
      <p:grpSp>
        <p:nvGrpSpPr>
          <p:cNvPr id="6" name="Group 36"/>
          <p:cNvGrpSpPr>
            <a:grpSpLocks/>
          </p:cNvGrpSpPr>
          <p:nvPr/>
        </p:nvGrpSpPr>
        <p:grpSpPr bwMode="auto">
          <a:xfrm>
            <a:off x="3082925" y="1914526"/>
            <a:ext cx="5010150" cy="3768725"/>
            <a:chOff x="982" y="1206"/>
            <a:chExt cx="3156" cy="2374"/>
          </a:xfrm>
        </p:grpSpPr>
        <p:sp>
          <p:nvSpPr>
            <p:cNvPr id="56351" name="Line 37"/>
            <p:cNvSpPr>
              <a:spLocks noChangeShapeType="1"/>
            </p:cNvSpPr>
            <p:nvPr/>
          </p:nvSpPr>
          <p:spPr bwMode="auto">
            <a:xfrm flipV="1">
              <a:off x="982" y="1263"/>
              <a:ext cx="2729" cy="2317"/>
            </a:xfrm>
            <a:prstGeom prst="line">
              <a:avLst/>
            </a:prstGeom>
            <a:noFill/>
            <a:ln w="55563">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2" name="Rectangle 38"/>
            <p:cNvSpPr>
              <a:spLocks noChangeArrowheads="1"/>
            </p:cNvSpPr>
            <p:nvPr/>
          </p:nvSpPr>
          <p:spPr bwMode="auto">
            <a:xfrm>
              <a:off x="3788" y="1206"/>
              <a:ext cx="35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Supply</a:t>
              </a:r>
              <a:endParaRPr lang="en-US" altLang="en-US" sz="2400">
                <a:latin typeface="+mn-lt"/>
              </a:endParaRPr>
            </a:p>
          </p:txBody>
        </p:sp>
      </p:grpSp>
      <p:grpSp>
        <p:nvGrpSpPr>
          <p:cNvPr id="7" name="Group 39"/>
          <p:cNvGrpSpPr>
            <a:grpSpLocks/>
          </p:cNvGrpSpPr>
          <p:nvPr/>
        </p:nvGrpSpPr>
        <p:grpSpPr bwMode="auto">
          <a:xfrm>
            <a:off x="3082926" y="1320800"/>
            <a:ext cx="5153025" cy="3811588"/>
            <a:chOff x="982" y="832"/>
            <a:chExt cx="3246" cy="2401"/>
          </a:xfrm>
        </p:grpSpPr>
        <p:sp>
          <p:nvSpPr>
            <p:cNvPr id="56349" name="Line 40"/>
            <p:cNvSpPr>
              <a:spLocks noChangeShapeType="1"/>
            </p:cNvSpPr>
            <p:nvPr/>
          </p:nvSpPr>
          <p:spPr bwMode="auto">
            <a:xfrm>
              <a:off x="982" y="832"/>
              <a:ext cx="2729" cy="2306"/>
            </a:xfrm>
            <a:prstGeom prst="line">
              <a:avLst/>
            </a:prstGeom>
            <a:noFill/>
            <a:ln w="55563">
              <a:solidFill>
                <a:srgbClr val="004C9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0" name="Rectangle 41"/>
            <p:cNvSpPr>
              <a:spLocks noChangeArrowheads="1"/>
            </p:cNvSpPr>
            <p:nvPr/>
          </p:nvSpPr>
          <p:spPr bwMode="auto">
            <a:xfrm>
              <a:off x="3784" y="3078"/>
              <a:ext cx="4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Demand</a:t>
              </a:r>
              <a:endParaRPr lang="en-US" altLang="en-US" sz="2400">
                <a:latin typeface="+mn-lt"/>
              </a:endParaRPr>
            </a:p>
          </p:txBody>
        </p:sp>
      </p:grpSp>
      <p:grpSp>
        <p:nvGrpSpPr>
          <p:cNvPr id="8" name="Group 42"/>
          <p:cNvGrpSpPr>
            <a:grpSpLocks/>
          </p:cNvGrpSpPr>
          <p:nvPr/>
        </p:nvGrpSpPr>
        <p:grpSpPr bwMode="auto">
          <a:xfrm>
            <a:off x="3028950" y="1116013"/>
            <a:ext cx="4459288" cy="4789488"/>
            <a:chOff x="948" y="703"/>
            <a:chExt cx="2809" cy="3017"/>
          </a:xfrm>
        </p:grpSpPr>
        <p:grpSp>
          <p:nvGrpSpPr>
            <p:cNvPr id="56333" name="Group 43"/>
            <p:cNvGrpSpPr>
              <a:grpSpLocks/>
            </p:cNvGrpSpPr>
            <p:nvPr/>
          </p:nvGrpSpPr>
          <p:grpSpPr bwMode="auto">
            <a:xfrm>
              <a:off x="948" y="703"/>
              <a:ext cx="169" cy="164"/>
              <a:chOff x="948" y="703"/>
              <a:chExt cx="169" cy="164"/>
            </a:xfrm>
          </p:grpSpPr>
          <p:sp>
            <p:nvSpPr>
              <p:cNvPr id="56347" name="Oval 44"/>
              <p:cNvSpPr>
                <a:spLocks noChangeArrowheads="1"/>
              </p:cNvSpPr>
              <p:nvPr/>
            </p:nvSpPr>
            <p:spPr bwMode="auto">
              <a:xfrm>
                <a:off x="948" y="785"/>
                <a:ext cx="81"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6348" name="Rectangle 45"/>
              <p:cNvSpPr>
                <a:spLocks noChangeArrowheads="1"/>
              </p:cNvSpPr>
              <p:nvPr/>
            </p:nvSpPr>
            <p:spPr bwMode="auto">
              <a:xfrm>
                <a:off x="1042" y="703"/>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A</a:t>
                </a:r>
                <a:endParaRPr lang="en-US" altLang="en-US" sz="2400">
                  <a:latin typeface="+mn-lt"/>
                </a:endParaRPr>
              </a:p>
            </p:txBody>
          </p:sp>
        </p:grpSp>
        <p:grpSp>
          <p:nvGrpSpPr>
            <p:cNvPr id="56334" name="Group 46"/>
            <p:cNvGrpSpPr>
              <a:grpSpLocks/>
            </p:cNvGrpSpPr>
            <p:nvPr/>
          </p:nvGrpSpPr>
          <p:grpSpPr bwMode="auto">
            <a:xfrm>
              <a:off x="948" y="1098"/>
              <a:ext cx="2809" cy="2622"/>
              <a:chOff x="948" y="1098"/>
              <a:chExt cx="2809" cy="2622"/>
            </a:xfrm>
          </p:grpSpPr>
          <p:grpSp>
            <p:nvGrpSpPr>
              <p:cNvPr id="56335" name="Group 47"/>
              <p:cNvGrpSpPr>
                <a:grpSpLocks/>
              </p:cNvGrpSpPr>
              <p:nvPr/>
            </p:nvGrpSpPr>
            <p:grpSpPr bwMode="auto">
              <a:xfrm>
                <a:off x="948" y="3534"/>
                <a:ext cx="159" cy="186"/>
                <a:chOff x="948" y="3534"/>
                <a:chExt cx="159" cy="186"/>
              </a:xfrm>
            </p:grpSpPr>
            <p:sp>
              <p:nvSpPr>
                <p:cNvPr id="56345" name="Oval 48"/>
                <p:cNvSpPr>
                  <a:spLocks noChangeArrowheads="1"/>
                </p:cNvSpPr>
                <p:nvPr/>
              </p:nvSpPr>
              <p:spPr bwMode="auto">
                <a:xfrm>
                  <a:off x="948" y="3534"/>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6346" name="Rectangle 49"/>
                <p:cNvSpPr>
                  <a:spLocks noChangeArrowheads="1"/>
                </p:cNvSpPr>
                <p:nvPr/>
              </p:nvSpPr>
              <p:spPr bwMode="auto">
                <a:xfrm>
                  <a:off x="1038" y="3565"/>
                  <a:ext cx="6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C</a:t>
                  </a:r>
                  <a:endParaRPr lang="en-US" altLang="en-US" sz="2400">
                    <a:latin typeface="+mn-lt"/>
                  </a:endParaRPr>
                </a:p>
              </p:txBody>
            </p:sp>
          </p:grpSp>
          <p:grpSp>
            <p:nvGrpSpPr>
              <p:cNvPr id="56336" name="Group 50"/>
              <p:cNvGrpSpPr>
                <a:grpSpLocks/>
              </p:cNvGrpSpPr>
              <p:nvPr/>
            </p:nvGrpSpPr>
            <p:grpSpPr bwMode="auto">
              <a:xfrm>
                <a:off x="3661" y="3103"/>
                <a:ext cx="96" cy="242"/>
                <a:chOff x="3661" y="3103"/>
                <a:chExt cx="96" cy="242"/>
              </a:xfrm>
            </p:grpSpPr>
            <p:sp>
              <p:nvSpPr>
                <p:cNvPr id="56343" name="Oval 51"/>
                <p:cNvSpPr>
                  <a:spLocks noChangeArrowheads="1"/>
                </p:cNvSpPr>
                <p:nvPr/>
              </p:nvSpPr>
              <p:spPr bwMode="auto">
                <a:xfrm>
                  <a:off x="3676" y="3103"/>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6344" name="Rectangle 52"/>
                <p:cNvSpPr>
                  <a:spLocks noChangeArrowheads="1"/>
                </p:cNvSpPr>
                <p:nvPr/>
              </p:nvSpPr>
              <p:spPr bwMode="auto">
                <a:xfrm>
                  <a:off x="3661" y="3190"/>
                  <a:ext cx="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B</a:t>
                  </a:r>
                  <a:endParaRPr lang="en-US" altLang="en-US" sz="2400">
                    <a:latin typeface="+mn-lt"/>
                  </a:endParaRPr>
                </a:p>
              </p:txBody>
            </p:sp>
          </p:grpSp>
          <p:grpSp>
            <p:nvGrpSpPr>
              <p:cNvPr id="56337" name="Group 53"/>
              <p:cNvGrpSpPr>
                <a:grpSpLocks/>
              </p:cNvGrpSpPr>
              <p:nvPr/>
            </p:nvGrpSpPr>
            <p:grpSpPr bwMode="auto">
              <a:xfrm>
                <a:off x="3661" y="1098"/>
                <a:ext cx="96" cy="200"/>
                <a:chOff x="3661" y="1098"/>
                <a:chExt cx="96" cy="200"/>
              </a:xfrm>
            </p:grpSpPr>
            <p:sp>
              <p:nvSpPr>
                <p:cNvPr id="56341" name="Oval 54"/>
                <p:cNvSpPr>
                  <a:spLocks noChangeArrowheads="1"/>
                </p:cNvSpPr>
                <p:nvPr/>
              </p:nvSpPr>
              <p:spPr bwMode="auto">
                <a:xfrm>
                  <a:off x="3676" y="1228"/>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6342" name="Rectangle 55"/>
                <p:cNvSpPr>
                  <a:spLocks noChangeArrowheads="1"/>
                </p:cNvSpPr>
                <p:nvPr/>
              </p:nvSpPr>
              <p:spPr bwMode="auto">
                <a:xfrm>
                  <a:off x="3661" y="1098"/>
                  <a:ext cx="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a:t>
                  </a:r>
                  <a:endParaRPr lang="en-US" altLang="en-US" sz="2400">
                    <a:latin typeface="+mn-lt"/>
                  </a:endParaRPr>
                </a:p>
              </p:txBody>
            </p:sp>
          </p:grpSp>
          <p:grpSp>
            <p:nvGrpSpPr>
              <p:cNvPr id="56338" name="Group 56"/>
              <p:cNvGrpSpPr>
                <a:grpSpLocks/>
              </p:cNvGrpSpPr>
              <p:nvPr/>
            </p:nvGrpSpPr>
            <p:grpSpPr bwMode="auto">
              <a:xfrm>
                <a:off x="2566" y="2150"/>
                <a:ext cx="193" cy="155"/>
                <a:chOff x="2566" y="2150"/>
                <a:chExt cx="193" cy="155"/>
              </a:xfrm>
            </p:grpSpPr>
            <p:sp>
              <p:nvSpPr>
                <p:cNvPr id="56339" name="Oval 57"/>
                <p:cNvSpPr>
                  <a:spLocks noChangeArrowheads="1"/>
                </p:cNvSpPr>
                <p:nvPr/>
              </p:nvSpPr>
              <p:spPr bwMode="auto">
                <a:xfrm>
                  <a:off x="2566" y="2160"/>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6340" name="Rectangle 58"/>
                <p:cNvSpPr>
                  <a:spLocks noChangeArrowheads="1"/>
                </p:cNvSpPr>
                <p:nvPr/>
              </p:nvSpPr>
              <p:spPr bwMode="auto">
                <a:xfrm>
                  <a:off x="2695" y="2150"/>
                  <a:ext cx="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a:t>
                  </a:r>
                  <a:endParaRPr lang="en-US" altLang="en-US" sz="2400">
                    <a:latin typeface="+mn-lt"/>
                  </a:endParaRPr>
                </a:p>
              </p:txBody>
            </p:sp>
          </p:grpSp>
        </p:grpSp>
      </p:grpSp>
      <p:sp>
        <p:nvSpPr>
          <p:cNvPr id="5" name="TextBox 4"/>
          <p:cNvSpPr txBox="1"/>
          <p:nvPr/>
        </p:nvSpPr>
        <p:spPr>
          <a:xfrm>
            <a:off x="8586788" y="1581526"/>
            <a:ext cx="3244994" cy="3416320"/>
          </a:xfrm>
          <a:prstGeom prst="rect">
            <a:avLst/>
          </a:prstGeom>
          <a:noFill/>
        </p:spPr>
        <p:txBody>
          <a:bodyPr wrap="square" rtlCol="0">
            <a:spAutoFit/>
          </a:bodyPr>
          <a:lstStyle/>
          <a:p>
            <a:r>
              <a:rPr lang="en-US" dirty="0" smtClean="0"/>
              <a:t>Total Surplus is the </a:t>
            </a:r>
            <a:r>
              <a:rPr lang="en-US" i="1" dirty="0" smtClean="0"/>
              <a:t>ACE</a:t>
            </a:r>
            <a:r>
              <a:rPr lang="en-US" dirty="0" smtClean="0"/>
              <a:t> area between the demand and supply curves. </a:t>
            </a:r>
          </a:p>
          <a:p>
            <a:endParaRPr lang="en-US" dirty="0"/>
          </a:p>
          <a:p>
            <a:r>
              <a:rPr lang="en-US" dirty="0" smtClean="0"/>
              <a:t>This area measures the net gain to society from the buying and selling of this commodity in a perfectly competitive market.</a:t>
            </a:r>
          </a:p>
          <a:p>
            <a:endParaRPr lang="en-US" dirty="0"/>
          </a:p>
          <a:p>
            <a:r>
              <a:rPr lang="en-US" i="1" dirty="0" smtClean="0"/>
              <a:t>Question</a:t>
            </a:r>
            <a:r>
              <a:rPr lang="en-US" dirty="0" smtClean="0"/>
              <a:t>: Could a different economic system generate a total surplus that is even higher?</a:t>
            </a:r>
          </a:p>
        </p:txBody>
      </p:sp>
    </p:spTree>
    <p:extLst>
      <p:ext uri="{BB962C8B-B14F-4D97-AF65-F5344CB8AC3E}">
        <p14:creationId xmlns:p14="http://schemas.microsoft.com/office/powerpoint/2010/main" val="287090649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7"/>
          <p:cNvGrpSpPr>
            <a:grpSpLocks/>
          </p:cNvGrpSpPr>
          <p:nvPr/>
        </p:nvGrpSpPr>
        <p:grpSpPr bwMode="auto">
          <a:xfrm>
            <a:off x="3076576" y="1343026"/>
            <a:ext cx="2589213" cy="4695825"/>
            <a:chOff x="3986" y="626"/>
            <a:chExt cx="1631" cy="2958"/>
          </a:xfrm>
        </p:grpSpPr>
        <p:sp>
          <p:nvSpPr>
            <p:cNvPr id="57405" name="Freeform 48"/>
            <p:cNvSpPr>
              <a:spLocks/>
            </p:cNvSpPr>
            <p:nvPr/>
          </p:nvSpPr>
          <p:spPr bwMode="auto">
            <a:xfrm>
              <a:off x="3986" y="626"/>
              <a:ext cx="1631" cy="1374"/>
            </a:xfrm>
            <a:custGeom>
              <a:avLst/>
              <a:gdLst>
                <a:gd name="T0" fmla="*/ 1631 w 1631"/>
                <a:gd name="T1" fmla="*/ 1374 h 1374"/>
                <a:gd name="T2" fmla="*/ 0 w 1631"/>
                <a:gd name="T3" fmla="*/ 1374 h 1374"/>
                <a:gd name="T4" fmla="*/ 0 w 1631"/>
                <a:gd name="T5" fmla="*/ 0 h 1374"/>
                <a:gd name="T6" fmla="*/ 1631 w 1631"/>
                <a:gd name="T7" fmla="*/ 1374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1374"/>
                  </a:moveTo>
                  <a:lnTo>
                    <a:pt x="0" y="1374"/>
                  </a:lnTo>
                  <a:lnTo>
                    <a:pt x="0" y="0"/>
                  </a:lnTo>
                  <a:lnTo>
                    <a:pt x="1631" y="1374"/>
                  </a:lnTo>
                  <a:close/>
                </a:path>
              </a:pathLst>
            </a:cu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6" name="Rectangle 51"/>
            <p:cNvSpPr>
              <a:spLocks noChangeArrowheads="1"/>
            </p:cNvSpPr>
            <p:nvPr/>
          </p:nvSpPr>
          <p:spPr bwMode="auto">
            <a:xfrm>
              <a:off x="3987" y="2003"/>
              <a:ext cx="1628" cy="1581"/>
            </a:xfrm>
            <a:prstGeom prst="rect">
              <a:avLst/>
            </a:prstGeom>
            <a:solidFill>
              <a:srgbClr val="99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grpSp>
        <p:nvGrpSpPr>
          <p:cNvPr id="3" name="Group 62"/>
          <p:cNvGrpSpPr>
            <a:grpSpLocks/>
          </p:cNvGrpSpPr>
          <p:nvPr/>
        </p:nvGrpSpPr>
        <p:grpSpPr bwMode="auto">
          <a:xfrm>
            <a:off x="3074989" y="3527425"/>
            <a:ext cx="2600325" cy="2546350"/>
            <a:chOff x="3756" y="1066"/>
            <a:chExt cx="1638" cy="1604"/>
          </a:xfrm>
        </p:grpSpPr>
        <p:grpSp>
          <p:nvGrpSpPr>
            <p:cNvPr id="57401" name="Group 60"/>
            <p:cNvGrpSpPr>
              <a:grpSpLocks/>
            </p:cNvGrpSpPr>
            <p:nvPr/>
          </p:nvGrpSpPr>
          <p:grpSpPr bwMode="auto">
            <a:xfrm>
              <a:off x="3756" y="1066"/>
              <a:ext cx="1638" cy="1604"/>
              <a:chOff x="3775" y="1085"/>
              <a:chExt cx="1638" cy="1604"/>
            </a:xfrm>
          </p:grpSpPr>
          <p:sp>
            <p:nvSpPr>
              <p:cNvPr id="57403" name="Freeform 56"/>
              <p:cNvSpPr>
                <a:spLocks/>
              </p:cNvSpPr>
              <p:nvPr/>
            </p:nvSpPr>
            <p:spPr bwMode="auto">
              <a:xfrm rot="10800000">
                <a:off x="3775" y="1085"/>
                <a:ext cx="1631" cy="1374"/>
              </a:xfrm>
              <a:custGeom>
                <a:avLst/>
                <a:gdLst>
                  <a:gd name="T0" fmla="*/ 1631 w 1631"/>
                  <a:gd name="T1" fmla="*/ 0 h 1374"/>
                  <a:gd name="T2" fmla="*/ 0 w 1631"/>
                  <a:gd name="T3" fmla="*/ 0 h 1374"/>
                  <a:gd name="T4" fmla="*/ 0 w 1631"/>
                  <a:gd name="T5" fmla="*/ 1374 h 1374"/>
                  <a:gd name="T6" fmla="*/ 1631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0"/>
                    </a:moveTo>
                    <a:lnTo>
                      <a:pt x="0" y="0"/>
                    </a:lnTo>
                    <a:lnTo>
                      <a:pt x="0" y="1374"/>
                    </a:lnTo>
                    <a:lnTo>
                      <a:pt x="1631"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4" name="Rectangle 59"/>
              <p:cNvSpPr>
                <a:spLocks noChangeArrowheads="1"/>
              </p:cNvSpPr>
              <p:nvPr/>
            </p:nvSpPr>
            <p:spPr bwMode="auto">
              <a:xfrm>
                <a:off x="3786" y="2451"/>
                <a:ext cx="1627" cy="238"/>
              </a:xfrm>
              <a:prstGeom prst="rect">
                <a:avLst/>
              </a:prstGeom>
              <a:solidFill>
                <a:srgbClr val="00FF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sp>
          <p:nvSpPr>
            <p:cNvPr id="57402" name="Text Box 61"/>
            <p:cNvSpPr txBox="1">
              <a:spLocks noChangeArrowheads="1"/>
            </p:cNvSpPr>
            <p:nvPr/>
          </p:nvSpPr>
          <p:spPr bwMode="auto">
            <a:xfrm>
              <a:off x="4462" y="2139"/>
              <a:ext cx="685"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dirty="0" smtClean="0">
                  <a:latin typeface="+mn-lt"/>
                </a:rPr>
                <a:t>Sellers’ Total Cost</a:t>
              </a:r>
              <a:endParaRPr lang="en-US" altLang="en-US" sz="1600" b="1" dirty="0">
                <a:latin typeface="+mn-lt"/>
              </a:endParaRPr>
            </a:p>
          </p:txBody>
        </p:sp>
      </p:grpSp>
      <p:sp>
        <p:nvSpPr>
          <p:cNvPr id="120895" name="AutoShape 63"/>
          <p:cNvSpPr>
            <a:spLocks noChangeArrowheads="1"/>
          </p:cNvSpPr>
          <p:nvPr/>
        </p:nvSpPr>
        <p:spPr bwMode="auto">
          <a:xfrm rot="5400000">
            <a:off x="2228851" y="2241551"/>
            <a:ext cx="4295775" cy="2555875"/>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nvGrpSpPr>
          <p:cNvPr id="5" name="Group 7"/>
          <p:cNvGrpSpPr>
            <a:grpSpLocks/>
          </p:cNvGrpSpPr>
          <p:nvPr/>
        </p:nvGrpSpPr>
        <p:grpSpPr bwMode="auto">
          <a:xfrm>
            <a:off x="3084513" y="1350964"/>
            <a:ext cx="2589212" cy="2181225"/>
            <a:chOff x="982" y="832"/>
            <a:chExt cx="1631" cy="1374"/>
          </a:xfrm>
        </p:grpSpPr>
        <p:sp>
          <p:nvSpPr>
            <p:cNvPr id="57398" name="Freeform 8"/>
            <p:cNvSpPr>
              <a:spLocks/>
            </p:cNvSpPr>
            <p:nvPr/>
          </p:nvSpPr>
          <p:spPr bwMode="auto">
            <a:xfrm>
              <a:off x="982" y="832"/>
              <a:ext cx="1631" cy="1374"/>
            </a:xfrm>
            <a:custGeom>
              <a:avLst/>
              <a:gdLst>
                <a:gd name="T0" fmla="*/ 1631 w 1631"/>
                <a:gd name="T1" fmla="*/ 1374 h 1374"/>
                <a:gd name="T2" fmla="*/ 0 w 1631"/>
                <a:gd name="T3" fmla="*/ 1374 h 1374"/>
                <a:gd name="T4" fmla="*/ 0 w 1631"/>
                <a:gd name="T5" fmla="*/ 0 h 1374"/>
                <a:gd name="T6" fmla="*/ 1631 w 1631"/>
                <a:gd name="T7" fmla="*/ 1374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1374"/>
                  </a:moveTo>
                  <a:lnTo>
                    <a:pt x="0" y="1374"/>
                  </a:lnTo>
                  <a:lnTo>
                    <a:pt x="0" y="0"/>
                  </a:lnTo>
                  <a:lnTo>
                    <a:pt x="1631" y="1374"/>
                  </a:lnTo>
                  <a:close/>
                </a:path>
              </a:pathLst>
            </a:custGeom>
            <a:solidFill>
              <a:srgbClr val="B4D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9" name="Rectangle 9"/>
            <p:cNvSpPr>
              <a:spLocks noChangeArrowheads="1"/>
            </p:cNvSpPr>
            <p:nvPr/>
          </p:nvSpPr>
          <p:spPr bwMode="auto">
            <a:xfrm>
              <a:off x="1188" y="1693"/>
              <a:ext cx="5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Consumer</a:t>
              </a:r>
              <a:endParaRPr lang="en-US" altLang="en-US" sz="2400">
                <a:latin typeface="+mn-lt"/>
              </a:endParaRPr>
            </a:p>
          </p:txBody>
        </p:sp>
        <p:sp>
          <p:nvSpPr>
            <p:cNvPr id="57400" name="Rectangle 10"/>
            <p:cNvSpPr>
              <a:spLocks noChangeArrowheads="1"/>
            </p:cNvSpPr>
            <p:nvPr/>
          </p:nvSpPr>
          <p:spPr bwMode="auto">
            <a:xfrm>
              <a:off x="1276" y="1848"/>
              <a:ext cx="3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surplus</a:t>
              </a:r>
              <a:endParaRPr lang="en-US" altLang="en-US" sz="2400">
                <a:latin typeface="+mn-lt"/>
              </a:endParaRPr>
            </a:p>
          </p:txBody>
        </p:sp>
      </p:grpSp>
      <p:sp>
        <p:nvSpPr>
          <p:cNvPr id="57350" name="Rectangle 2"/>
          <p:cNvSpPr>
            <a:spLocks noGrp="1" noChangeArrowheads="1"/>
          </p:cNvSpPr>
          <p:nvPr>
            <p:ph type="title"/>
          </p:nvPr>
        </p:nvSpPr>
        <p:spPr/>
        <p:txBody>
          <a:bodyPr/>
          <a:lstStyle/>
          <a:p>
            <a:pPr eaLnBrk="1" hangingPunct="1">
              <a:lnSpc>
                <a:spcPct val="80000"/>
              </a:lnSpc>
            </a:pPr>
            <a:r>
              <a:rPr lang="en-US" altLang="en-US" sz="2800" dirty="0" smtClean="0">
                <a:latin typeface="+mn-lt"/>
              </a:rPr>
              <a:t>Consumer </a:t>
            </a:r>
            <a:r>
              <a:rPr lang="en-US" altLang="en-US" sz="2800" dirty="0">
                <a:latin typeface="+mn-lt"/>
              </a:rPr>
              <a:t>and Producer Surplus in the Market Equilibrium</a:t>
            </a:r>
          </a:p>
        </p:txBody>
      </p:sp>
      <p:grpSp>
        <p:nvGrpSpPr>
          <p:cNvPr id="6" name="Group 3"/>
          <p:cNvGrpSpPr>
            <a:grpSpLocks/>
          </p:cNvGrpSpPr>
          <p:nvPr/>
        </p:nvGrpSpPr>
        <p:grpSpPr bwMode="auto">
          <a:xfrm>
            <a:off x="3084513" y="3489326"/>
            <a:ext cx="2589212" cy="2181225"/>
            <a:chOff x="982" y="2206"/>
            <a:chExt cx="1631" cy="1374"/>
          </a:xfrm>
        </p:grpSpPr>
        <p:sp>
          <p:nvSpPr>
            <p:cNvPr id="57395" name="Freeform 4"/>
            <p:cNvSpPr>
              <a:spLocks/>
            </p:cNvSpPr>
            <p:nvPr/>
          </p:nvSpPr>
          <p:spPr bwMode="auto">
            <a:xfrm>
              <a:off x="982" y="2206"/>
              <a:ext cx="1631" cy="1374"/>
            </a:xfrm>
            <a:custGeom>
              <a:avLst/>
              <a:gdLst>
                <a:gd name="T0" fmla="*/ 1631 w 1631"/>
                <a:gd name="T1" fmla="*/ 0 h 1374"/>
                <a:gd name="T2" fmla="*/ 0 w 1631"/>
                <a:gd name="T3" fmla="*/ 0 h 1374"/>
                <a:gd name="T4" fmla="*/ 0 w 1631"/>
                <a:gd name="T5" fmla="*/ 1374 h 1374"/>
                <a:gd name="T6" fmla="*/ 1631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0"/>
                  </a:moveTo>
                  <a:lnTo>
                    <a:pt x="0" y="0"/>
                  </a:lnTo>
                  <a:lnTo>
                    <a:pt x="0" y="1374"/>
                  </a:lnTo>
                  <a:lnTo>
                    <a:pt x="1631" y="0"/>
                  </a:lnTo>
                  <a:close/>
                </a:path>
              </a:pathLst>
            </a:custGeom>
            <a:solidFill>
              <a:srgbClr val="F4FD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6" name="Rectangle 5"/>
            <p:cNvSpPr>
              <a:spLocks noChangeArrowheads="1"/>
            </p:cNvSpPr>
            <p:nvPr/>
          </p:nvSpPr>
          <p:spPr bwMode="auto">
            <a:xfrm>
              <a:off x="1223" y="2459"/>
              <a:ext cx="4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Producer</a:t>
              </a:r>
              <a:endParaRPr lang="en-US" altLang="en-US" sz="2400">
                <a:latin typeface="+mn-lt"/>
              </a:endParaRPr>
            </a:p>
          </p:txBody>
        </p:sp>
        <p:sp>
          <p:nvSpPr>
            <p:cNvPr id="57397" name="Rectangle 6"/>
            <p:cNvSpPr>
              <a:spLocks noChangeArrowheads="1"/>
            </p:cNvSpPr>
            <p:nvPr/>
          </p:nvSpPr>
          <p:spPr bwMode="auto">
            <a:xfrm>
              <a:off x="1276" y="2614"/>
              <a:ext cx="3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surplus</a:t>
              </a:r>
              <a:endParaRPr lang="en-US" altLang="en-US" sz="2400">
                <a:latin typeface="+mn-lt"/>
              </a:endParaRPr>
            </a:p>
          </p:txBody>
        </p:sp>
      </p:grpSp>
      <p:sp>
        <p:nvSpPr>
          <p:cNvPr id="57352" name="Freeform 11"/>
          <p:cNvSpPr>
            <a:spLocks/>
          </p:cNvSpPr>
          <p:nvPr/>
        </p:nvSpPr>
        <p:spPr bwMode="auto">
          <a:xfrm>
            <a:off x="3082926" y="1042988"/>
            <a:ext cx="6315075" cy="5010150"/>
          </a:xfrm>
          <a:custGeom>
            <a:avLst/>
            <a:gdLst>
              <a:gd name="T0" fmla="*/ 0 w 3978"/>
              <a:gd name="T1" fmla="*/ 0 h 3156"/>
              <a:gd name="T2" fmla="*/ 0 w 3978"/>
              <a:gd name="T3" fmla="*/ 2147483647 h 3156"/>
              <a:gd name="T4" fmla="*/ 2147483647 w 3978"/>
              <a:gd name="T5" fmla="*/ 2147483647 h 3156"/>
              <a:gd name="T6" fmla="*/ 0 60000 65536"/>
              <a:gd name="T7" fmla="*/ 0 60000 65536"/>
              <a:gd name="T8" fmla="*/ 0 60000 65536"/>
              <a:gd name="T9" fmla="*/ 0 w 3978"/>
              <a:gd name="T10" fmla="*/ 0 h 3156"/>
              <a:gd name="T11" fmla="*/ 3978 w 3978"/>
              <a:gd name="T12" fmla="*/ 3156 h 3156"/>
            </a:gdLst>
            <a:ahLst/>
            <a:cxnLst>
              <a:cxn ang="T6">
                <a:pos x="T0" y="T1"/>
              </a:cxn>
              <a:cxn ang="T7">
                <a:pos x="T2" y="T3"/>
              </a:cxn>
              <a:cxn ang="T8">
                <a:pos x="T4" y="T5"/>
              </a:cxn>
            </a:cxnLst>
            <a:rect l="T9" t="T10" r="T11" b="T12"/>
            <a:pathLst>
              <a:path w="3978" h="3156">
                <a:moveTo>
                  <a:pt x="0" y="0"/>
                </a:moveTo>
                <a:lnTo>
                  <a:pt x="0" y="3156"/>
                </a:lnTo>
                <a:lnTo>
                  <a:pt x="3978" y="315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53" name="Rectangle 12"/>
          <p:cNvSpPr>
            <a:spLocks noChangeArrowheads="1"/>
          </p:cNvSpPr>
          <p:nvPr/>
        </p:nvSpPr>
        <p:spPr bwMode="auto">
          <a:xfrm>
            <a:off x="2513013" y="1279668"/>
            <a:ext cx="4215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Price</a:t>
            </a:r>
            <a:endParaRPr lang="en-US" altLang="en-US" sz="2400">
              <a:latin typeface="+mn-lt"/>
            </a:endParaRPr>
          </a:p>
        </p:txBody>
      </p:sp>
      <p:sp>
        <p:nvSpPr>
          <p:cNvPr id="57354" name="Rectangle 13"/>
          <p:cNvSpPr>
            <a:spLocks noChangeArrowheads="1"/>
          </p:cNvSpPr>
          <p:nvPr/>
        </p:nvSpPr>
        <p:spPr bwMode="auto">
          <a:xfrm>
            <a:off x="2878138" y="6119814"/>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0</a:t>
            </a:r>
            <a:endParaRPr lang="en-US" altLang="en-US" sz="2400">
              <a:latin typeface="+mn-lt"/>
            </a:endParaRPr>
          </a:p>
        </p:txBody>
      </p:sp>
      <p:sp>
        <p:nvSpPr>
          <p:cNvPr id="57355" name="Rectangle 14"/>
          <p:cNvSpPr>
            <a:spLocks noChangeArrowheads="1"/>
          </p:cNvSpPr>
          <p:nvPr/>
        </p:nvSpPr>
        <p:spPr bwMode="auto">
          <a:xfrm>
            <a:off x="8586788" y="6113464"/>
            <a:ext cx="7498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Quantity</a:t>
            </a:r>
            <a:endParaRPr lang="en-US" altLang="en-US" sz="2400">
              <a:latin typeface="+mn-lt"/>
            </a:endParaRPr>
          </a:p>
        </p:txBody>
      </p:sp>
      <p:grpSp>
        <p:nvGrpSpPr>
          <p:cNvPr id="7" name="Group 15"/>
          <p:cNvGrpSpPr>
            <a:grpSpLocks/>
          </p:cNvGrpSpPr>
          <p:nvPr/>
        </p:nvGrpSpPr>
        <p:grpSpPr bwMode="auto">
          <a:xfrm>
            <a:off x="2024064" y="3363915"/>
            <a:ext cx="4105275" cy="3248025"/>
            <a:chOff x="315" y="2119"/>
            <a:chExt cx="2586" cy="2046"/>
          </a:xfrm>
        </p:grpSpPr>
        <p:sp>
          <p:nvSpPr>
            <p:cNvPr id="57389" name="Freeform 16"/>
            <p:cNvSpPr>
              <a:spLocks/>
            </p:cNvSpPr>
            <p:nvPr/>
          </p:nvSpPr>
          <p:spPr bwMode="auto">
            <a:xfrm>
              <a:off x="994" y="2206"/>
              <a:ext cx="1619" cy="1607"/>
            </a:xfrm>
            <a:custGeom>
              <a:avLst/>
              <a:gdLst>
                <a:gd name="T0" fmla="*/ 0 w 1619"/>
                <a:gd name="T1" fmla="*/ 0 h 1607"/>
                <a:gd name="T2" fmla="*/ 1619 w 1619"/>
                <a:gd name="T3" fmla="*/ 0 h 1607"/>
                <a:gd name="T4" fmla="*/ 1619 w 1619"/>
                <a:gd name="T5" fmla="*/ 1607 h 1607"/>
                <a:gd name="T6" fmla="*/ 0 60000 65536"/>
                <a:gd name="T7" fmla="*/ 0 60000 65536"/>
                <a:gd name="T8" fmla="*/ 0 60000 65536"/>
                <a:gd name="T9" fmla="*/ 0 w 1619"/>
                <a:gd name="T10" fmla="*/ 0 h 1607"/>
                <a:gd name="T11" fmla="*/ 1619 w 1619"/>
                <a:gd name="T12" fmla="*/ 1607 h 1607"/>
              </a:gdLst>
              <a:ahLst/>
              <a:cxnLst>
                <a:cxn ang="T6">
                  <a:pos x="T0" y="T1"/>
                </a:cxn>
                <a:cxn ang="T7">
                  <a:pos x="T2" y="T3"/>
                </a:cxn>
                <a:cxn ang="T8">
                  <a:pos x="T4" y="T5"/>
                </a:cxn>
              </a:cxnLst>
              <a:rect l="T9" t="T10" r="T11" b="T12"/>
              <a:pathLst>
                <a:path w="1619" h="1607">
                  <a:moveTo>
                    <a:pt x="0" y="0"/>
                  </a:moveTo>
                  <a:lnTo>
                    <a:pt x="1619" y="0"/>
                  </a:lnTo>
                  <a:lnTo>
                    <a:pt x="1619" y="160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7390" name="Group 17"/>
            <p:cNvGrpSpPr>
              <a:grpSpLocks/>
            </p:cNvGrpSpPr>
            <p:nvPr/>
          </p:nvGrpSpPr>
          <p:grpSpPr bwMode="auto">
            <a:xfrm>
              <a:off x="315" y="2119"/>
              <a:ext cx="604" cy="310"/>
              <a:chOff x="315" y="2119"/>
              <a:chExt cx="604" cy="310"/>
            </a:xfrm>
          </p:grpSpPr>
          <p:sp>
            <p:nvSpPr>
              <p:cNvPr id="57393" name="Rectangle 18"/>
              <p:cNvSpPr>
                <a:spLocks noChangeArrowheads="1"/>
              </p:cNvSpPr>
              <p:nvPr/>
            </p:nvSpPr>
            <p:spPr bwMode="auto">
              <a:xfrm>
                <a:off x="315" y="2119"/>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57394" name="Rectangle 19"/>
              <p:cNvSpPr>
                <a:spLocks noChangeArrowheads="1"/>
              </p:cNvSpPr>
              <p:nvPr/>
            </p:nvSpPr>
            <p:spPr bwMode="auto">
              <a:xfrm>
                <a:off x="657" y="2274"/>
                <a:ext cx="26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price</a:t>
                </a:r>
                <a:endParaRPr lang="en-US" altLang="en-US" sz="2400">
                  <a:latin typeface="+mn-lt"/>
                </a:endParaRPr>
              </a:p>
            </p:txBody>
          </p:sp>
        </p:grpSp>
        <p:sp>
          <p:nvSpPr>
            <p:cNvPr id="57391" name="Rectangle 20"/>
            <p:cNvSpPr>
              <a:spLocks noChangeArrowheads="1"/>
            </p:cNvSpPr>
            <p:nvPr/>
          </p:nvSpPr>
          <p:spPr bwMode="auto">
            <a:xfrm>
              <a:off x="2303" y="3855"/>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57392" name="Rectangle 21"/>
            <p:cNvSpPr>
              <a:spLocks noChangeArrowheads="1"/>
            </p:cNvSpPr>
            <p:nvPr/>
          </p:nvSpPr>
          <p:spPr bwMode="auto">
            <a:xfrm>
              <a:off x="2392" y="4010"/>
              <a:ext cx="4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quantity</a:t>
              </a:r>
              <a:endParaRPr lang="en-US" altLang="en-US" sz="2400">
                <a:latin typeface="+mn-lt"/>
              </a:endParaRPr>
            </a:p>
          </p:txBody>
        </p:sp>
      </p:grpSp>
      <p:grpSp>
        <p:nvGrpSpPr>
          <p:cNvPr id="9" name="Group 22"/>
          <p:cNvGrpSpPr>
            <a:grpSpLocks/>
          </p:cNvGrpSpPr>
          <p:nvPr/>
        </p:nvGrpSpPr>
        <p:grpSpPr bwMode="auto">
          <a:xfrm>
            <a:off x="3082925" y="1914526"/>
            <a:ext cx="5010150" cy="3768725"/>
            <a:chOff x="982" y="1206"/>
            <a:chExt cx="3156" cy="2374"/>
          </a:xfrm>
        </p:grpSpPr>
        <p:sp>
          <p:nvSpPr>
            <p:cNvPr id="57387" name="Line 23"/>
            <p:cNvSpPr>
              <a:spLocks noChangeShapeType="1"/>
            </p:cNvSpPr>
            <p:nvPr/>
          </p:nvSpPr>
          <p:spPr bwMode="auto">
            <a:xfrm flipV="1">
              <a:off x="982" y="1263"/>
              <a:ext cx="2729" cy="2317"/>
            </a:xfrm>
            <a:prstGeom prst="line">
              <a:avLst/>
            </a:prstGeom>
            <a:noFill/>
            <a:ln w="55563">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8" name="Rectangle 24"/>
            <p:cNvSpPr>
              <a:spLocks noChangeArrowheads="1"/>
            </p:cNvSpPr>
            <p:nvPr/>
          </p:nvSpPr>
          <p:spPr bwMode="auto">
            <a:xfrm>
              <a:off x="3788" y="1206"/>
              <a:ext cx="35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Supply</a:t>
              </a:r>
              <a:endParaRPr lang="en-US" altLang="en-US" sz="2400">
                <a:latin typeface="+mn-lt"/>
              </a:endParaRPr>
            </a:p>
          </p:txBody>
        </p:sp>
      </p:grpSp>
      <p:grpSp>
        <p:nvGrpSpPr>
          <p:cNvPr id="10" name="Group 25"/>
          <p:cNvGrpSpPr>
            <a:grpSpLocks/>
          </p:cNvGrpSpPr>
          <p:nvPr/>
        </p:nvGrpSpPr>
        <p:grpSpPr bwMode="auto">
          <a:xfrm>
            <a:off x="3082926" y="1320800"/>
            <a:ext cx="5153025" cy="3811588"/>
            <a:chOff x="982" y="832"/>
            <a:chExt cx="3246" cy="2401"/>
          </a:xfrm>
        </p:grpSpPr>
        <p:sp>
          <p:nvSpPr>
            <p:cNvPr id="57385" name="Line 26"/>
            <p:cNvSpPr>
              <a:spLocks noChangeShapeType="1"/>
            </p:cNvSpPr>
            <p:nvPr/>
          </p:nvSpPr>
          <p:spPr bwMode="auto">
            <a:xfrm>
              <a:off x="982" y="832"/>
              <a:ext cx="2729" cy="2306"/>
            </a:xfrm>
            <a:prstGeom prst="line">
              <a:avLst/>
            </a:prstGeom>
            <a:noFill/>
            <a:ln w="55563">
              <a:solidFill>
                <a:srgbClr val="004C9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6" name="Rectangle 27"/>
            <p:cNvSpPr>
              <a:spLocks noChangeArrowheads="1"/>
            </p:cNvSpPr>
            <p:nvPr/>
          </p:nvSpPr>
          <p:spPr bwMode="auto">
            <a:xfrm>
              <a:off x="3784" y="3078"/>
              <a:ext cx="4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Demand</a:t>
              </a:r>
              <a:endParaRPr lang="en-US" altLang="en-US" sz="2400">
                <a:latin typeface="+mn-lt"/>
              </a:endParaRPr>
            </a:p>
          </p:txBody>
        </p:sp>
      </p:grpSp>
      <p:grpSp>
        <p:nvGrpSpPr>
          <p:cNvPr id="11" name="Group 28"/>
          <p:cNvGrpSpPr>
            <a:grpSpLocks/>
          </p:cNvGrpSpPr>
          <p:nvPr/>
        </p:nvGrpSpPr>
        <p:grpSpPr bwMode="auto">
          <a:xfrm>
            <a:off x="3028950" y="1116013"/>
            <a:ext cx="4459288" cy="4789488"/>
            <a:chOff x="948" y="703"/>
            <a:chExt cx="2809" cy="3017"/>
          </a:xfrm>
        </p:grpSpPr>
        <p:grpSp>
          <p:nvGrpSpPr>
            <p:cNvPr id="57369" name="Group 29"/>
            <p:cNvGrpSpPr>
              <a:grpSpLocks/>
            </p:cNvGrpSpPr>
            <p:nvPr/>
          </p:nvGrpSpPr>
          <p:grpSpPr bwMode="auto">
            <a:xfrm>
              <a:off x="948" y="703"/>
              <a:ext cx="169" cy="164"/>
              <a:chOff x="948" y="703"/>
              <a:chExt cx="169" cy="164"/>
            </a:xfrm>
          </p:grpSpPr>
          <p:sp>
            <p:nvSpPr>
              <p:cNvPr id="57383" name="Oval 30"/>
              <p:cNvSpPr>
                <a:spLocks noChangeArrowheads="1"/>
              </p:cNvSpPr>
              <p:nvPr/>
            </p:nvSpPr>
            <p:spPr bwMode="auto">
              <a:xfrm>
                <a:off x="948" y="785"/>
                <a:ext cx="81"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7384" name="Rectangle 31"/>
              <p:cNvSpPr>
                <a:spLocks noChangeArrowheads="1"/>
              </p:cNvSpPr>
              <p:nvPr/>
            </p:nvSpPr>
            <p:spPr bwMode="auto">
              <a:xfrm>
                <a:off x="1042" y="703"/>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A</a:t>
                </a:r>
                <a:endParaRPr lang="en-US" altLang="en-US" sz="2400">
                  <a:latin typeface="+mn-lt"/>
                </a:endParaRPr>
              </a:p>
            </p:txBody>
          </p:sp>
        </p:grpSp>
        <p:grpSp>
          <p:nvGrpSpPr>
            <p:cNvPr id="57370" name="Group 32"/>
            <p:cNvGrpSpPr>
              <a:grpSpLocks/>
            </p:cNvGrpSpPr>
            <p:nvPr/>
          </p:nvGrpSpPr>
          <p:grpSpPr bwMode="auto">
            <a:xfrm>
              <a:off x="948" y="1098"/>
              <a:ext cx="2809" cy="2622"/>
              <a:chOff x="948" y="1098"/>
              <a:chExt cx="2809" cy="2622"/>
            </a:xfrm>
          </p:grpSpPr>
          <p:grpSp>
            <p:nvGrpSpPr>
              <p:cNvPr id="57371" name="Group 33"/>
              <p:cNvGrpSpPr>
                <a:grpSpLocks/>
              </p:cNvGrpSpPr>
              <p:nvPr/>
            </p:nvGrpSpPr>
            <p:grpSpPr bwMode="auto">
              <a:xfrm>
                <a:off x="948" y="3534"/>
                <a:ext cx="159" cy="186"/>
                <a:chOff x="948" y="3534"/>
                <a:chExt cx="159" cy="186"/>
              </a:xfrm>
            </p:grpSpPr>
            <p:sp>
              <p:nvSpPr>
                <p:cNvPr id="57381" name="Oval 34"/>
                <p:cNvSpPr>
                  <a:spLocks noChangeArrowheads="1"/>
                </p:cNvSpPr>
                <p:nvPr/>
              </p:nvSpPr>
              <p:spPr bwMode="auto">
                <a:xfrm>
                  <a:off x="948" y="3534"/>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7382" name="Rectangle 35"/>
                <p:cNvSpPr>
                  <a:spLocks noChangeArrowheads="1"/>
                </p:cNvSpPr>
                <p:nvPr/>
              </p:nvSpPr>
              <p:spPr bwMode="auto">
                <a:xfrm>
                  <a:off x="1038" y="3565"/>
                  <a:ext cx="6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C</a:t>
                  </a:r>
                  <a:endParaRPr lang="en-US" altLang="en-US" sz="2400">
                    <a:latin typeface="+mn-lt"/>
                  </a:endParaRPr>
                </a:p>
              </p:txBody>
            </p:sp>
          </p:grpSp>
          <p:grpSp>
            <p:nvGrpSpPr>
              <p:cNvPr id="57372" name="Group 36"/>
              <p:cNvGrpSpPr>
                <a:grpSpLocks/>
              </p:cNvGrpSpPr>
              <p:nvPr/>
            </p:nvGrpSpPr>
            <p:grpSpPr bwMode="auto">
              <a:xfrm>
                <a:off x="3661" y="3103"/>
                <a:ext cx="96" cy="242"/>
                <a:chOff x="3661" y="3103"/>
                <a:chExt cx="96" cy="242"/>
              </a:xfrm>
            </p:grpSpPr>
            <p:sp>
              <p:nvSpPr>
                <p:cNvPr id="57379" name="Oval 37"/>
                <p:cNvSpPr>
                  <a:spLocks noChangeArrowheads="1"/>
                </p:cNvSpPr>
                <p:nvPr/>
              </p:nvSpPr>
              <p:spPr bwMode="auto">
                <a:xfrm>
                  <a:off x="3676" y="3103"/>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7380" name="Rectangle 38"/>
                <p:cNvSpPr>
                  <a:spLocks noChangeArrowheads="1"/>
                </p:cNvSpPr>
                <p:nvPr/>
              </p:nvSpPr>
              <p:spPr bwMode="auto">
                <a:xfrm>
                  <a:off x="3661" y="3190"/>
                  <a:ext cx="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B</a:t>
                  </a:r>
                  <a:endParaRPr lang="en-US" altLang="en-US" sz="2400">
                    <a:latin typeface="+mn-lt"/>
                  </a:endParaRPr>
                </a:p>
              </p:txBody>
            </p:sp>
          </p:grpSp>
          <p:grpSp>
            <p:nvGrpSpPr>
              <p:cNvPr id="57373" name="Group 39"/>
              <p:cNvGrpSpPr>
                <a:grpSpLocks/>
              </p:cNvGrpSpPr>
              <p:nvPr/>
            </p:nvGrpSpPr>
            <p:grpSpPr bwMode="auto">
              <a:xfrm>
                <a:off x="3661" y="1098"/>
                <a:ext cx="96" cy="200"/>
                <a:chOff x="3661" y="1098"/>
                <a:chExt cx="96" cy="200"/>
              </a:xfrm>
            </p:grpSpPr>
            <p:sp>
              <p:nvSpPr>
                <p:cNvPr id="57377" name="Oval 40"/>
                <p:cNvSpPr>
                  <a:spLocks noChangeArrowheads="1"/>
                </p:cNvSpPr>
                <p:nvPr/>
              </p:nvSpPr>
              <p:spPr bwMode="auto">
                <a:xfrm>
                  <a:off x="3676" y="1228"/>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7378" name="Rectangle 41"/>
                <p:cNvSpPr>
                  <a:spLocks noChangeArrowheads="1"/>
                </p:cNvSpPr>
                <p:nvPr/>
              </p:nvSpPr>
              <p:spPr bwMode="auto">
                <a:xfrm>
                  <a:off x="3661" y="1098"/>
                  <a:ext cx="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a:t>
                  </a:r>
                  <a:endParaRPr lang="en-US" altLang="en-US" sz="2400">
                    <a:latin typeface="+mn-lt"/>
                  </a:endParaRPr>
                </a:p>
              </p:txBody>
            </p:sp>
          </p:grpSp>
          <p:grpSp>
            <p:nvGrpSpPr>
              <p:cNvPr id="57374" name="Group 42"/>
              <p:cNvGrpSpPr>
                <a:grpSpLocks/>
              </p:cNvGrpSpPr>
              <p:nvPr/>
            </p:nvGrpSpPr>
            <p:grpSpPr bwMode="auto">
              <a:xfrm>
                <a:off x="2566" y="2150"/>
                <a:ext cx="193" cy="155"/>
                <a:chOff x="2566" y="2150"/>
                <a:chExt cx="193" cy="155"/>
              </a:xfrm>
            </p:grpSpPr>
            <p:sp>
              <p:nvSpPr>
                <p:cNvPr id="57375" name="Oval 43"/>
                <p:cNvSpPr>
                  <a:spLocks noChangeArrowheads="1"/>
                </p:cNvSpPr>
                <p:nvPr/>
              </p:nvSpPr>
              <p:spPr bwMode="auto">
                <a:xfrm>
                  <a:off x="2566" y="2160"/>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7376" name="Rectangle 44"/>
                <p:cNvSpPr>
                  <a:spLocks noChangeArrowheads="1"/>
                </p:cNvSpPr>
                <p:nvPr/>
              </p:nvSpPr>
              <p:spPr bwMode="auto">
                <a:xfrm>
                  <a:off x="2695" y="2150"/>
                  <a:ext cx="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a:t>
                  </a:r>
                  <a:endParaRPr lang="en-US" altLang="en-US" sz="2400">
                    <a:latin typeface="+mn-lt"/>
                  </a:endParaRPr>
                </a:p>
              </p:txBody>
            </p:sp>
          </p:grpSp>
        </p:grpSp>
      </p:grpSp>
      <p:grpSp>
        <p:nvGrpSpPr>
          <p:cNvPr id="18" name="Group 73"/>
          <p:cNvGrpSpPr>
            <a:grpSpLocks/>
          </p:cNvGrpSpPr>
          <p:nvPr/>
        </p:nvGrpSpPr>
        <p:grpSpPr bwMode="auto">
          <a:xfrm>
            <a:off x="4673601" y="1525588"/>
            <a:ext cx="2265363" cy="3670300"/>
            <a:chOff x="4205" y="568"/>
            <a:chExt cx="1427" cy="2312"/>
          </a:xfrm>
        </p:grpSpPr>
        <p:sp>
          <p:nvSpPr>
            <p:cNvPr id="57365" name="Text Box 68"/>
            <p:cNvSpPr txBox="1">
              <a:spLocks noChangeArrowheads="1"/>
            </p:cNvSpPr>
            <p:nvPr/>
          </p:nvSpPr>
          <p:spPr bwMode="auto">
            <a:xfrm>
              <a:off x="4288" y="568"/>
              <a:ext cx="1344" cy="374"/>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dirty="0" smtClean="0">
                  <a:latin typeface="+mn-lt"/>
                </a:rPr>
                <a:t>Buyers’ Total Benefit </a:t>
              </a:r>
              <a:r>
                <a:rPr lang="en-US" altLang="en-US" sz="1600" b="1" dirty="0">
                  <a:latin typeface="+mn-lt"/>
                </a:rPr>
                <a:t>(or, willingness to pay)</a:t>
              </a:r>
            </a:p>
          </p:txBody>
        </p:sp>
        <p:sp>
          <p:nvSpPr>
            <p:cNvPr id="57366" name="Line 69"/>
            <p:cNvSpPr>
              <a:spLocks noChangeShapeType="1"/>
            </p:cNvSpPr>
            <p:nvPr/>
          </p:nvSpPr>
          <p:spPr bwMode="auto">
            <a:xfrm flipH="1">
              <a:off x="4544" y="933"/>
              <a:ext cx="18" cy="1947"/>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7367" name="Line 70"/>
            <p:cNvSpPr>
              <a:spLocks noChangeShapeType="1"/>
            </p:cNvSpPr>
            <p:nvPr/>
          </p:nvSpPr>
          <p:spPr bwMode="auto">
            <a:xfrm flipH="1">
              <a:off x="4205" y="1646"/>
              <a:ext cx="348"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7368" name="Line 71"/>
            <p:cNvSpPr>
              <a:spLocks noChangeShapeType="1"/>
            </p:cNvSpPr>
            <p:nvPr/>
          </p:nvSpPr>
          <p:spPr bwMode="auto">
            <a:xfrm flipH="1">
              <a:off x="4224" y="1975"/>
              <a:ext cx="320"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grpSp>
        <p:nvGrpSpPr>
          <p:cNvPr id="19" name="Group 76"/>
          <p:cNvGrpSpPr>
            <a:grpSpLocks/>
          </p:cNvGrpSpPr>
          <p:nvPr/>
        </p:nvGrpSpPr>
        <p:grpSpPr bwMode="auto">
          <a:xfrm>
            <a:off x="1700214" y="2408238"/>
            <a:ext cx="1870075" cy="1714500"/>
            <a:chOff x="111" y="1517"/>
            <a:chExt cx="1178" cy="1080"/>
          </a:xfrm>
        </p:grpSpPr>
        <p:sp>
          <p:nvSpPr>
            <p:cNvPr id="57362" name="Text Box 64"/>
            <p:cNvSpPr txBox="1">
              <a:spLocks noChangeArrowheads="1"/>
            </p:cNvSpPr>
            <p:nvPr/>
          </p:nvSpPr>
          <p:spPr bwMode="auto">
            <a:xfrm>
              <a:off x="111" y="1517"/>
              <a:ext cx="631" cy="374"/>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a:latin typeface="+mn-lt"/>
                </a:rPr>
                <a:t>Total Surplus</a:t>
              </a:r>
            </a:p>
          </p:txBody>
        </p:sp>
        <p:sp>
          <p:nvSpPr>
            <p:cNvPr id="57363" name="Line 74"/>
            <p:cNvSpPr>
              <a:spLocks noChangeShapeType="1"/>
            </p:cNvSpPr>
            <p:nvPr/>
          </p:nvSpPr>
          <p:spPr bwMode="auto">
            <a:xfrm>
              <a:off x="741" y="1618"/>
              <a:ext cx="548"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7364" name="Line 75"/>
            <p:cNvSpPr>
              <a:spLocks noChangeShapeType="1"/>
            </p:cNvSpPr>
            <p:nvPr/>
          </p:nvSpPr>
          <p:spPr bwMode="auto">
            <a:xfrm>
              <a:off x="1134" y="1609"/>
              <a:ext cx="0" cy="988"/>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161042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upRight)">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upRigh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dissolve">
                                      <p:cBhvr>
                                        <p:cTn id="36" dur="500"/>
                                        <p:tgtEl>
                                          <p:spTgt spid="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20895"/>
                                        </p:tgtEl>
                                        <p:attrNameLst>
                                          <p:attrName>style.visibility</p:attrName>
                                        </p:attrNameLst>
                                      </p:cBhvr>
                                      <p:to>
                                        <p:strVal val="visible"/>
                                      </p:to>
                                    </p:set>
                                    <p:animEffect transition="in" filter="dissolve">
                                      <p:cBhvr>
                                        <p:cTn id="41" dur="500"/>
                                        <p:tgtEl>
                                          <p:spTgt spid="12089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19"/>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dissolve">
                                      <p:cBhvr>
                                        <p:cTn id="50" dur="500"/>
                                        <p:tgtEl>
                                          <p:spTgt spid="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dissolve">
                                      <p:cBhvr>
                                        <p:cTn id="5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95"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76576" y="1343026"/>
            <a:ext cx="2589213" cy="4695825"/>
            <a:chOff x="3986" y="626"/>
            <a:chExt cx="1631" cy="2958"/>
          </a:xfrm>
        </p:grpSpPr>
        <p:sp>
          <p:nvSpPr>
            <p:cNvPr id="58431" name="Freeform 3"/>
            <p:cNvSpPr>
              <a:spLocks/>
            </p:cNvSpPr>
            <p:nvPr/>
          </p:nvSpPr>
          <p:spPr bwMode="auto">
            <a:xfrm>
              <a:off x="3986" y="626"/>
              <a:ext cx="1631" cy="1374"/>
            </a:xfrm>
            <a:custGeom>
              <a:avLst/>
              <a:gdLst>
                <a:gd name="T0" fmla="*/ 1631 w 1631"/>
                <a:gd name="T1" fmla="*/ 1374 h 1374"/>
                <a:gd name="T2" fmla="*/ 0 w 1631"/>
                <a:gd name="T3" fmla="*/ 1374 h 1374"/>
                <a:gd name="T4" fmla="*/ 0 w 1631"/>
                <a:gd name="T5" fmla="*/ 0 h 1374"/>
                <a:gd name="T6" fmla="*/ 1631 w 1631"/>
                <a:gd name="T7" fmla="*/ 1374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1374"/>
                  </a:moveTo>
                  <a:lnTo>
                    <a:pt x="0" y="1374"/>
                  </a:lnTo>
                  <a:lnTo>
                    <a:pt x="0" y="0"/>
                  </a:lnTo>
                  <a:lnTo>
                    <a:pt x="1631" y="1374"/>
                  </a:lnTo>
                  <a:close/>
                </a:path>
              </a:pathLst>
            </a:cu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32" name="Rectangle 4"/>
            <p:cNvSpPr>
              <a:spLocks noChangeArrowheads="1"/>
            </p:cNvSpPr>
            <p:nvPr/>
          </p:nvSpPr>
          <p:spPr bwMode="auto">
            <a:xfrm>
              <a:off x="3987" y="2003"/>
              <a:ext cx="1628" cy="1581"/>
            </a:xfrm>
            <a:prstGeom prst="rect">
              <a:avLst/>
            </a:prstGeom>
            <a:solidFill>
              <a:srgbClr val="99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sp>
        <p:nvSpPr>
          <p:cNvPr id="121866" name="AutoShape 10"/>
          <p:cNvSpPr>
            <a:spLocks noChangeArrowheads="1"/>
          </p:cNvSpPr>
          <p:nvPr/>
        </p:nvSpPr>
        <p:spPr bwMode="auto">
          <a:xfrm rot="5400000">
            <a:off x="2228851" y="2241551"/>
            <a:ext cx="4295775" cy="2555875"/>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nvGrpSpPr>
          <p:cNvPr id="5" name="Group 11"/>
          <p:cNvGrpSpPr>
            <a:grpSpLocks/>
          </p:cNvGrpSpPr>
          <p:nvPr/>
        </p:nvGrpSpPr>
        <p:grpSpPr bwMode="auto">
          <a:xfrm>
            <a:off x="3084513" y="1350964"/>
            <a:ext cx="2589212" cy="2181225"/>
            <a:chOff x="982" y="832"/>
            <a:chExt cx="1631" cy="1374"/>
          </a:xfrm>
        </p:grpSpPr>
        <p:sp>
          <p:nvSpPr>
            <p:cNvPr id="58424" name="Freeform 12"/>
            <p:cNvSpPr>
              <a:spLocks/>
            </p:cNvSpPr>
            <p:nvPr/>
          </p:nvSpPr>
          <p:spPr bwMode="auto">
            <a:xfrm>
              <a:off x="982" y="832"/>
              <a:ext cx="1631" cy="1374"/>
            </a:xfrm>
            <a:custGeom>
              <a:avLst/>
              <a:gdLst>
                <a:gd name="T0" fmla="*/ 1631 w 1631"/>
                <a:gd name="T1" fmla="*/ 1374 h 1374"/>
                <a:gd name="T2" fmla="*/ 0 w 1631"/>
                <a:gd name="T3" fmla="*/ 1374 h 1374"/>
                <a:gd name="T4" fmla="*/ 0 w 1631"/>
                <a:gd name="T5" fmla="*/ 0 h 1374"/>
                <a:gd name="T6" fmla="*/ 1631 w 1631"/>
                <a:gd name="T7" fmla="*/ 1374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1374"/>
                  </a:moveTo>
                  <a:lnTo>
                    <a:pt x="0" y="1374"/>
                  </a:lnTo>
                  <a:lnTo>
                    <a:pt x="0" y="0"/>
                  </a:lnTo>
                  <a:lnTo>
                    <a:pt x="1631" y="1374"/>
                  </a:lnTo>
                  <a:close/>
                </a:path>
              </a:pathLst>
            </a:custGeom>
            <a:solidFill>
              <a:srgbClr val="B4D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25" name="Rectangle 13"/>
            <p:cNvSpPr>
              <a:spLocks noChangeArrowheads="1"/>
            </p:cNvSpPr>
            <p:nvPr/>
          </p:nvSpPr>
          <p:spPr bwMode="auto">
            <a:xfrm>
              <a:off x="1188" y="1693"/>
              <a:ext cx="5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Consumer</a:t>
              </a:r>
              <a:endParaRPr lang="en-US" altLang="en-US" sz="2400">
                <a:latin typeface="+mn-lt"/>
              </a:endParaRPr>
            </a:p>
          </p:txBody>
        </p:sp>
        <p:sp>
          <p:nvSpPr>
            <p:cNvPr id="58426" name="Rectangle 14"/>
            <p:cNvSpPr>
              <a:spLocks noChangeArrowheads="1"/>
            </p:cNvSpPr>
            <p:nvPr/>
          </p:nvSpPr>
          <p:spPr bwMode="auto">
            <a:xfrm>
              <a:off x="1276" y="1848"/>
              <a:ext cx="3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surplus</a:t>
              </a:r>
              <a:endParaRPr lang="en-US" altLang="en-US" sz="2400">
                <a:latin typeface="+mn-lt"/>
              </a:endParaRPr>
            </a:p>
          </p:txBody>
        </p:sp>
      </p:grpSp>
      <p:sp>
        <p:nvSpPr>
          <p:cNvPr id="58374" name="Rectangle 15"/>
          <p:cNvSpPr>
            <a:spLocks noGrp="1" noChangeArrowheads="1"/>
          </p:cNvSpPr>
          <p:nvPr>
            <p:ph type="title"/>
          </p:nvPr>
        </p:nvSpPr>
        <p:spPr/>
        <p:txBody>
          <a:bodyPr/>
          <a:lstStyle/>
          <a:p>
            <a:pPr eaLnBrk="1" hangingPunct="1">
              <a:lnSpc>
                <a:spcPct val="80000"/>
              </a:lnSpc>
            </a:pPr>
            <a:r>
              <a:rPr lang="en-US" altLang="en-US" sz="2800" dirty="0">
                <a:latin typeface="+mn-lt"/>
              </a:rPr>
              <a:t>The </a:t>
            </a:r>
            <a:r>
              <a:rPr lang="en-US" altLang="en-US" sz="2800" dirty="0" smtClean="0">
                <a:latin typeface="+mn-lt"/>
              </a:rPr>
              <a:t>Best </a:t>
            </a:r>
            <a:r>
              <a:rPr lang="en-US" altLang="en-US" sz="2800" dirty="0">
                <a:latin typeface="+mn-lt"/>
              </a:rPr>
              <a:t>F</a:t>
            </a:r>
            <a:r>
              <a:rPr lang="en-US" altLang="en-US" sz="2800" dirty="0" smtClean="0">
                <a:latin typeface="+mn-lt"/>
              </a:rPr>
              <a:t>easible </a:t>
            </a:r>
            <a:r>
              <a:rPr lang="en-US" altLang="en-US" sz="2800" dirty="0">
                <a:latin typeface="+mn-lt"/>
              </a:rPr>
              <a:t>O</a:t>
            </a:r>
            <a:r>
              <a:rPr lang="en-US" altLang="en-US" sz="2800" dirty="0" smtClean="0">
                <a:latin typeface="+mn-lt"/>
              </a:rPr>
              <a:t>utcome</a:t>
            </a:r>
            <a:endParaRPr lang="en-US" altLang="en-US" sz="2800" dirty="0">
              <a:latin typeface="+mn-lt"/>
            </a:endParaRPr>
          </a:p>
        </p:txBody>
      </p:sp>
      <p:grpSp>
        <p:nvGrpSpPr>
          <p:cNvPr id="6" name="Group 16"/>
          <p:cNvGrpSpPr>
            <a:grpSpLocks/>
          </p:cNvGrpSpPr>
          <p:nvPr/>
        </p:nvGrpSpPr>
        <p:grpSpPr bwMode="auto">
          <a:xfrm>
            <a:off x="3084513" y="3489326"/>
            <a:ext cx="2589212" cy="2181225"/>
            <a:chOff x="982" y="2206"/>
            <a:chExt cx="1631" cy="1374"/>
          </a:xfrm>
        </p:grpSpPr>
        <p:sp>
          <p:nvSpPr>
            <p:cNvPr id="58421" name="Freeform 17"/>
            <p:cNvSpPr>
              <a:spLocks/>
            </p:cNvSpPr>
            <p:nvPr/>
          </p:nvSpPr>
          <p:spPr bwMode="auto">
            <a:xfrm>
              <a:off x="982" y="2206"/>
              <a:ext cx="1631" cy="1374"/>
            </a:xfrm>
            <a:custGeom>
              <a:avLst/>
              <a:gdLst>
                <a:gd name="T0" fmla="*/ 1631 w 1631"/>
                <a:gd name="T1" fmla="*/ 0 h 1374"/>
                <a:gd name="T2" fmla="*/ 0 w 1631"/>
                <a:gd name="T3" fmla="*/ 0 h 1374"/>
                <a:gd name="T4" fmla="*/ 0 w 1631"/>
                <a:gd name="T5" fmla="*/ 1374 h 1374"/>
                <a:gd name="T6" fmla="*/ 1631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0"/>
                  </a:moveTo>
                  <a:lnTo>
                    <a:pt x="0" y="0"/>
                  </a:lnTo>
                  <a:lnTo>
                    <a:pt x="0" y="1374"/>
                  </a:lnTo>
                  <a:lnTo>
                    <a:pt x="1631" y="0"/>
                  </a:lnTo>
                  <a:close/>
                </a:path>
              </a:pathLst>
            </a:custGeom>
            <a:solidFill>
              <a:srgbClr val="F4FD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22" name="Rectangle 18"/>
            <p:cNvSpPr>
              <a:spLocks noChangeArrowheads="1"/>
            </p:cNvSpPr>
            <p:nvPr/>
          </p:nvSpPr>
          <p:spPr bwMode="auto">
            <a:xfrm>
              <a:off x="1223" y="2459"/>
              <a:ext cx="4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Producer</a:t>
              </a:r>
              <a:endParaRPr lang="en-US" altLang="en-US" sz="2400">
                <a:latin typeface="+mn-lt"/>
              </a:endParaRPr>
            </a:p>
          </p:txBody>
        </p:sp>
        <p:sp>
          <p:nvSpPr>
            <p:cNvPr id="58423" name="Rectangle 19"/>
            <p:cNvSpPr>
              <a:spLocks noChangeArrowheads="1"/>
            </p:cNvSpPr>
            <p:nvPr/>
          </p:nvSpPr>
          <p:spPr bwMode="auto">
            <a:xfrm>
              <a:off x="1276" y="2614"/>
              <a:ext cx="3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surplus</a:t>
              </a:r>
              <a:endParaRPr lang="en-US" altLang="en-US" sz="2400">
                <a:latin typeface="+mn-lt"/>
              </a:endParaRPr>
            </a:p>
          </p:txBody>
        </p:sp>
      </p:grpSp>
      <p:sp>
        <p:nvSpPr>
          <p:cNvPr id="58377" name="Rectangle 21"/>
          <p:cNvSpPr>
            <a:spLocks noChangeArrowheads="1"/>
          </p:cNvSpPr>
          <p:nvPr/>
        </p:nvSpPr>
        <p:spPr bwMode="auto">
          <a:xfrm>
            <a:off x="2513013" y="1325850"/>
            <a:ext cx="4215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Price</a:t>
            </a:r>
            <a:endParaRPr lang="en-US" altLang="en-US" sz="2400">
              <a:latin typeface="+mn-lt"/>
            </a:endParaRPr>
          </a:p>
        </p:txBody>
      </p:sp>
      <p:sp>
        <p:nvSpPr>
          <p:cNvPr id="58378" name="Rectangle 22"/>
          <p:cNvSpPr>
            <a:spLocks noChangeArrowheads="1"/>
          </p:cNvSpPr>
          <p:nvPr/>
        </p:nvSpPr>
        <p:spPr bwMode="auto">
          <a:xfrm>
            <a:off x="2878138" y="6119814"/>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0</a:t>
            </a:r>
            <a:endParaRPr lang="en-US" altLang="en-US" sz="2400">
              <a:latin typeface="+mn-lt"/>
            </a:endParaRPr>
          </a:p>
        </p:txBody>
      </p:sp>
      <p:sp>
        <p:nvSpPr>
          <p:cNvPr id="58379" name="Rectangle 23"/>
          <p:cNvSpPr>
            <a:spLocks noChangeArrowheads="1"/>
          </p:cNvSpPr>
          <p:nvPr/>
        </p:nvSpPr>
        <p:spPr bwMode="auto">
          <a:xfrm>
            <a:off x="8586788" y="6113464"/>
            <a:ext cx="7498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Quantity</a:t>
            </a:r>
            <a:endParaRPr lang="en-US" altLang="en-US" sz="2400">
              <a:latin typeface="+mn-lt"/>
            </a:endParaRPr>
          </a:p>
        </p:txBody>
      </p:sp>
      <p:grpSp>
        <p:nvGrpSpPr>
          <p:cNvPr id="58371" name="Group 64"/>
          <p:cNvGrpSpPr>
            <a:grpSpLocks/>
          </p:cNvGrpSpPr>
          <p:nvPr/>
        </p:nvGrpSpPr>
        <p:grpSpPr bwMode="auto">
          <a:xfrm>
            <a:off x="3074989" y="3527425"/>
            <a:ext cx="2600325" cy="2546350"/>
            <a:chOff x="969" y="2222"/>
            <a:chExt cx="1638" cy="1604"/>
          </a:xfrm>
        </p:grpSpPr>
        <p:grpSp>
          <p:nvGrpSpPr>
            <p:cNvPr id="58427" name="Group 63"/>
            <p:cNvGrpSpPr>
              <a:grpSpLocks/>
            </p:cNvGrpSpPr>
            <p:nvPr/>
          </p:nvGrpSpPr>
          <p:grpSpPr bwMode="auto">
            <a:xfrm>
              <a:off x="969" y="2222"/>
              <a:ext cx="1638" cy="1604"/>
              <a:chOff x="969" y="2222"/>
              <a:chExt cx="1638" cy="1604"/>
            </a:xfrm>
          </p:grpSpPr>
          <p:sp>
            <p:nvSpPr>
              <p:cNvPr id="58429" name="Freeform 7"/>
              <p:cNvSpPr>
                <a:spLocks/>
              </p:cNvSpPr>
              <p:nvPr/>
            </p:nvSpPr>
            <p:spPr bwMode="auto">
              <a:xfrm rot="10800000">
                <a:off x="969" y="2222"/>
                <a:ext cx="1631" cy="1374"/>
              </a:xfrm>
              <a:custGeom>
                <a:avLst/>
                <a:gdLst>
                  <a:gd name="T0" fmla="*/ 1631 w 1631"/>
                  <a:gd name="T1" fmla="*/ 0 h 1374"/>
                  <a:gd name="T2" fmla="*/ 0 w 1631"/>
                  <a:gd name="T3" fmla="*/ 0 h 1374"/>
                  <a:gd name="T4" fmla="*/ 0 w 1631"/>
                  <a:gd name="T5" fmla="*/ 1374 h 1374"/>
                  <a:gd name="T6" fmla="*/ 1631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0"/>
                    </a:moveTo>
                    <a:lnTo>
                      <a:pt x="0" y="0"/>
                    </a:lnTo>
                    <a:lnTo>
                      <a:pt x="0" y="1374"/>
                    </a:lnTo>
                    <a:lnTo>
                      <a:pt x="1631"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30" name="Rectangle 8"/>
              <p:cNvSpPr>
                <a:spLocks noChangeArrowheads="1"/>
              </p:cNvSpPr>
              <p:nvPr/>
            </p:nvSpPr>
            <p:spPr bwMode="auto">
              <a:xfrm>
                <a:off x="980" y="3588"/>
                <a:ext cx="1627" cy="238"/>
              </a:xfrm>
              <a:prstGeom prst="rect">
                <a:avLst/>
              </a:prstGeom>
              <a:solidFill>
                <a:srgbClr val="00FF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sp>
          <p:nvSpPr>
            <p:cNvPr id="58428" name="Text Box 9"/>
            <p:cNvSpPr txBox="1">
              <a:spLocks noChangeArrowheads="1"/>
            </p:cNvSpPr>
            <p:nvPr/>
          </p:nvSpPr>
          <p:spPr bwMode="auto">
            <a:xfrm>
              <a:off x="1566" y="3176"/>
              <a:ext cx="92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i="1" dirty="0" smtClean="0">
                  <a:latin typeface="+mn-lt"/>
                </a:rPr>
                <a:t>Minimum</a:t>
              </a:r>
              <a:r>
                <a:rPr lang="en-US" altLang="en-US" sz="1600" b="1" dirty="0" smtClean="0">
                  <a:latin typeface="+mn-lt"/>
                </a:rPr>
                <a:t> Sellers’ Total Cost</a:t>
              </a:r>
              <a:endParaRPr lang="en-US" altLang="en-US" sz="1600" b="1" dirty="0">
                <a:latin typeface="+mn-lt"/>
              </a:endParaRPr>
            </a:p>
          </p:txBody>
        </p:sp>
      </p:grpSp>
      <p:sp>
        <p:nvSpPr>
          <p:cNvPr id="58376" name="Freeform 20"/>
          <p:cNvSpPr>
            <a:spLocks/>
          </p:cNvSpPr>
          <p:nvPr/>
        </p:nvSpPr>
        <p:spPr bwMode="auto">
          <a:xfrm>
            <a:off x="3082926" y="1042988"/>
            <a:ext cx="6315075" cy="5010150"/>
          </a:xfrm>
          <a:custGeom>
            <a:avLst/>
            <a:gdLst>
              <a:gd name="T0" fmla="*/ 0 w 3978"/>
              <a:gd name="T1" fmla="*/ 0 h 3156"/>
              <a:gd name="T2" fmla="*/ 0 w 3978"/>
              <a:gd name="T3" fmla="*/ 2147483647 h 3156"/>
              <a:gd name="T4" fmla="*/ 2147483647 w 3978"/>
              <a:gd name="T5" fmla="*/ 2147483647 h 3156"/>
              <a:gd name="T6" fmla="*/ 0 60000 65536"/>
              <a:gd name="T7" fmla="*/ 0 60000 65536"/>
              <a:gd name="T8" fmla="*/ 0 60000 65536"/>
              <a:gd name="T9" fmla="*/ 0 w 3978"/>
              <a:gd name="T10" fmla="*/ 0 h 3156"/>
              <a:gd name="T11" fmla="*/ 3978 w 3978"/>
              <a:gd name="T12" fmla="*/ 3156 h 3156"/>
            </a:gdLst>
            <a:ahLst/>
            <a:cxnLst>
              <a:cxn ang="T6">
                <a:pos x="T0" y="T1"/>
              </a:cxn>
              <a:cxn ang="T7">
                <a:pos x="T2" y="T3"/>
              </a:cxn>
              <a:cxn ang="T8">
                <a:pos x="T4" y="T5"/>
              </a:cxn>
            </a:cxnLst>
            <a:rect l="T9" t="T10" r="T11" b="T12"/>
            <a:pathLst>
              <a:path w="3978" h="3156">
                <a:moveTo>
                  <a:pt x="0" y="0"/>
                </a:moveTo>
                <a:lnTo>
                  <a:pt x="0" y="3156"/>
                </a:lnTo>
                <a:lnTo>
                  <a:pt x="3978" y="315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7" name="Group 24"/>
          <p:cNvGrpSpPr>
            <a:grpSpLocks/>
          </p:cNvGrpSpPr>
          <p:nvPr/>
        </p:nvGrpSpPr>
        <p:grpSpPr bwMode="auto">
          <a:xfrm>
            <a:off x="2024064" y="3363915"/>
            <a:ext cx="4105275" cy="3248025"/>
            <a:chOff x="315" y="2119"/>
            <a:chExt cx="2586" cy="2046"/>
          </a:xfrm>
        </p:grpSpPr>
        <p:sp>
          <p:nvSpPr>
            <p:cNvPr id="58415" name="Freeform 25"/>
            <p:cNvSpPr>
              <a:spLocks/>
            </p:cNvSpPr>
            <p:nvPr/>
          </p:nvSpPr>
          <p:spPr bwMode="auto">
            <a:xfrm>
              <a:off x="994" y="2206"/>
              <a:ext cx="1619" cy="1607"/>
            </a:xfrm>
            <a:custGeom>
              <a:avLst/>
              <a:gdLst>
                <a:gd name="T0" fmla="*/ 0 w 1619"/>
                <a:gd name="T1" fmla="*/ 0 h 1607"/>
                <a:gd name="T2" fmla="*/ 1619 w 1619"/>
                <a:gd name="T3" fmla="*/ 0 h 1607"/>
                <a:gd name="T4" fmla="*/ 1619 w 1619"/>
                <a:gd name="T5" fmla="*/ 1607 h 1607"/>
                <a:gd name="T6" fmla="*/ 0 60000 65536"/>
                <a:gd name="T7" fmla="*/ 0 60000 65536"/>
                <a:gd name="T8" fmla="*/ 0 60000 65536"/>
                <a:gd name="T9" fmla="*/ 0 w 1619"/>
                <a:gd name="T10" fmla="*/ 0 h 1607"/>
                <a:gd name="T11" fmla="*/ 1619 w 1619"/>
                <a:gd name="T12" fmla="*/ 1607 h 1607"/>
              </a:gdLst>
              <a:ahLst/>
              <a:cxnLst>
                <a:cxn ang="T6">
                  <a:pos x="T0" y="T1"/>
                </a:cxn>
                <a:cxn ang="T7">
                  <a:pos x="T2" y="T3"/>
                </a:cxn>
                <a:cxn ang="T8">
                  <a:pos x="T4" y="T5"/>
                </a:cxn>
              </a:cxnLst>
              <a:rect l="T9" t="T10" r="T11" b="T12"/>
              <a:pathLst>
                <a:path w="1619" h="1607">
                  <a:moveTo>
                    <a:pt x="0" y="0"/>
                  </a:moveTo>
                  <a:lnTo>
                    <a:pt x="1619" y="0"/>
                  </a:lnTo>
                  <a:lnTo>
                    <a:pt x="1619" y="160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8416" name="Group 26"/>
            <p:cNvGrpSpPr>
              <a:grpSpLocks/>
            </p:cNvGrpSpPr>
            <p:nvPr/>
          </p:nvGrpSpPr>
          <p:grpSpPr bwMode="auto">
            <a:xfrm>
              <a:off x="315" y="2119"/>
              <a:ext cx="604" cy="310"/>
              <a:chOff x="315" y="2119"/>
              <a:chExt cx="604" cy="310"/>
            </a:xfrm>
          </p:grpSpPr>
          <p:sp>
            <p:nvSpPr>
              <p:cNvPr id="58419" name="Rectangle 27"/>
              <p:cNvSpPr>
                <a:spLocks noChangeArrowheads="1"/>
              </p:cNvSpPr>
              <p:nvPr/>
            </p:nvSpPr>
            <p:spPr bwMode="auto">
              <a:xfrm>
                <a:off x="315" y="2119"/>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58420" name="Rectangle 28"/>
              <p:cNvSpPr>
                <a:spLocks noChangeArrowheads="1"/>
              </p:cNvSpPr>
              <p:nvPr/>
            </p:nvSpPr>
            <p:spPr bwMode="auto">
              <a:xfrm>
                <a:off x="657" y="2274"/>
                <a:ext cx="26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price</a:t>
                </a:r>
                <a:endParaRPr lang="en-US" altLang="en-US" sz="2400">
                  <a:latin typeface="+mn-lt"/>
                </a:endParaRPr>
              </a:p>
            </p:txBody>
          </p:sp>
        </p:grpSp>
        <p:sp>
          <p:nvSpPr>
            <p:cNvPr id="58417" name="Rectangle 29"/>
            <p:cNvSpPr>
              <a:spLocks noChangeArrowheads="1"/>
            </p:cNvSpPr>
            <p:nvPr/>
          </p:nvSpPr>
          <p:spPr bwMode="auto">
            <a:xfrm>
              <a:off x="2303" y="3855"/>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58418" name="Rectangle 30"/>
            <p:cNvSpPr>
              <a:spLocks noChangeArrowheads="1"/>
            </p:cNvSpPr>
            <p:nvPr/>
          </p:nvSpPr>
          <p:spPr bwMode="auto">
            <a:xfrm>
              <a:off x="2392" y="4010"/>
              <a:ext cx="4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quantity</a:t>
              </a:r>
              <a:endParaRPr lang="en-US" altLang="en-US" sz="2400">
                <a:latin typeface="+mn-lt"/>
              </a:endParaRPr>
            </a:p>
          </p:txBody>
        </p:sp>
      </p:grpSp>
      <p:grpSp>
        <p:nvGrpSpPr>
          <p:cNvPr id="9" name="Group 31"/>
          <p:cNvGrpSpPr>
            <a:grpSpLocks/>
          </p:cNvGrpSpPr>
          <p:nvPr/>
        </p:nvGrpSpPr>
        <p:grpSpPr bwMode="auto">
          <a:xfrm>
            <a:off x="3082925" y="1914526"/>
            <a:ext cx="5032375" cy="3768725"/>
            <a:chOff x="982" y="1206"/>
            <a:chExt cx="3170" cy="2374"/>
          </a:xfrm>
        </p:grpSpPr>
        <p:sp>
          <p:nvSpPr>
            <p:cNvPr id="58413" name="Line 32"/>
            <p:cNvSpPr>
              <a:spLocks noChangeShapeType="1"/>
            </p:cNvSpPr>
            <p:nvPr/>
          </p:nvSpPr>
          <p:spPr bwMode="auto">
            <a:xfrm flipV="1">
              <a:off x="982" y="1263"/>
              <a:ext cx="2729" cy="2317"/>
            </a:xfrm>
            <a:prstGeom prst="line">
              <a:avLst/>
            </a:prstGeom>
            <a:noFill/>
            <a:ln w="55563">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14" name="Rectangle 33"/>
            <p:cNvSpPr>
              <a:spLocks noChangeArrowheads="1"/>
            </p:cNvSpPr>
            <p:nvPr/>
          </p:nvSpPr>
          <p:spPr bwMode="auto">
            <a:xfrm>
              <a:off x="3788" y="1206"/>
              <a:ext cx="3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dirty="0">
                  <a:solidFill>
                    <a:srgbClr val="000000"/>
                  </a:solidFill>
                  <a:latin typeface="+mn-lt"/>
                </a:rPr>
                <a:t>Supply</a:t>
              </a:r>
              <a:endParaRPr lang="en-US" altLang="en-US" sz="2400" b="1" dirty="0">
                <a:latin typeface="+mn-lt"/>
              </a:endParaRPr>
            </a:p>
          </p:txBody>
        </p:sp>
      </p:grpSp>
      <p:grpSp>
        <p:nvGrpSpPr>
          <p:cNvPr id="10" name="Group 34"/>
          <p:cNvGrpSpPr>
            <a:grpSpLocks/>
          </p:cNvGrpSpPr>
          <p:nvPr/>
        </p:nvGrpSpPr>
        <p:grpSpPr bwMode="auto">
          <a:xfrm>
            <a:off x="3082926" y="1320800"/>
            <a:ext cx="5153025" cy="3811588"/>
            <a:chOff x="982" y="832"/>
            <a:chExt cx="3246" cy="2401"/>
          </a:xfrm>
        </p:grpSpPr>
        <p:sp>
          <p:nvSpPr>
            <p:cNvPr id="58411" name="Line 35"/>
            <p:cNvSpPr>
              <a:spLocks noChangeShapeType="1"/>
            </p:cNvSpPr>
            <p:nvPr/>
          </p:nvSpPr>
          <p:spPr bwMode="auto">
            <a:xfrm>
              <a:off x="982" y="832"/>
              <a:ext cx="2729" cy="2306"/>
            </a:xfrm>
            <a:prstGeom prst="line">
              <a:avLst/>
            </a:prstGeom>
            <a:noFill/>
            <a:ln w="55563">
              <a:solidFill>
                <a:srgbClr val="004C9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12" name="Rectangle 36"/>
            <p:cNvSpPr>
              <a:spLocks noChangeArrowheads="1"/>
            </p:cNvSpPr>
            <p:nvPr/>
          </p:nvSpPr>
          <p:spPr bwMode="auto">
            <a:xfrm>
              <a:off x="3784" y="3078"/>
              <a:ext cx="4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Demand</a:t>
              </a:r>
              <a:endParaRPr lang="en-US" altLang="en-US" sz="2400">
                <a:latin typeface="+mn-lt"/>
              </a:endParaRPr>
            </a:p>
          </p:txBody>
        </p:sp>
      </p:grpSp>
      <p:grpSp>
        <p:nvGrpSpPr>
          <p:cNvPr id="11" name="Group 37"/>
          <p:cNvGrpSpPr>
            <a:grpSpLocks/>
          </p:cNvGrpSpPr>
          <p:nvPr/>
        </p:nvGrpSpPr>
        <p:grpSpPr bwMode="auto">
          <a:xfrm>
            <a:off x="3028950" y="1116013"/>
            <a:ext cx="4459288" cy="4789488"/>
            <a:chOff x="948" y="703"/>
            <a:chExt cx="2809" cy="3017"/>
          </a:xfrm>
        </p:grpSpPr>
        <p:grpSp>
          <p:nvGrpSpPr>
            <p:cNvPr id="58395" name="Group 38"/>
            <p:cNvGrpSpPr>
              <a:grpSpLocks/>
            </p:cNvGrpSpPr>
            <p:nvPr/>
          </p:nvGrpSpPr>
          <p:grpSpPr bwMode="auto">
            <a:xfrm>
              <a:off x="948" y="703"/>
              <a:ext cx="169" cy="164"/>
              <a:chOff x="948" y="703"/>
              <a:chExt cx="169" cy="164"/>
            </a:xfrm>
          </p:grpSpPr>
          <p:sp>
            <p:nvSpPr>
              <p:cNvPr id="58409" name="Oval 39"/>
              <p:cNvSpPr>
                <a:spLocks noChangeArrowheads="1"/>
              </p:cNvSpPr>
              <p:nvPr/>
            </p:nvSpPr>
            <p:spPr bwMode="auto">
              <a:xfrm>
                <a:off x="948" y="785"/>
                <a:ext cx="81"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8410" name="Rectangle 40"/>
              <p:cNvSpPr>
                <a:spLocks noChangeArrowheads="1"/>
              </p:cNvSpPr>
              <p:nvPr/>
            </p:nvSpPr>
            <p:spPr bwMode="auto">
              <a:xfrm>
                <a:off x="1042" y="703"/>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A</a:t>
                </a:r>
                <a:endParaRPr lang="en-US" altLang="en-US" sz="2400">
                  <a:latin typeface="+mn-lt"/>
                </a:endParaRPr>
              </a:p>
            </p:txBody>
          </p:sp>
        </p:grpSp>
        <p:grpSp>
          <p:nvGrpSpPr>
            <p:cNvPr id="58396" name="Group 41"/>
            <p:cNvGrpSpPr>
              <a:grpSpLocks/>
            </p:cNvGrpSpPr>
            <p:nvPr/>
          </p:nvGrpSpPr>
          <p:grpSpPr bwMode="auto">
            <a:xfrm>
              <a:off x="948" y="1098"/>
              <a:ext cx="2809" cy="2622"/>
              <a:chOff x="948" y="1098"/>
              <a:chExt cx="2809" cy="2622"/>
            </a:xfrm>
          </p:grpSpPr>
          <p:grpSp>
            <p:nvGrpSpPr>
              <p:cNvPr id="58397" name="Group 42"/>
              <p:cNvGrpSpPr>
                <a:grpSpLocks/>
              </p:cNvGrpSpPr>
              <p:nvPr/>
            </p:nvGrpSpPr>
            <p:grpSpPr bwMode="auto">
              <a:xfrm>
                <a:off x="948" y="3534"/>
                <a:ext cx="159" cy="186"/>
                <a:chOff x="948" y="3534"/>
                <a:chExt cx="159" cy="186"/>
              </a:xfrm>
            </p:grpSpPr>
            <p:sp>
              <p:nvSpPr>
                <p:cNvPr id="58407" name="Oval 43"/>
                <p:cNvSpPr>
                  <a:spLocks noChangeArrowheads="1"/>
                </p:cNvSpPr>
                <p:nvPr/>
              </p:nvSpPr>
              <p:spPr bwMode="auto">
                <a:xfrm>
                  <a:off x="948" y="3534"/>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8408" name="Rectangle 44"/>
                <p:cNvSpPr>
                  <a:spLocks noChangeArrowheads="1"/>
                </p:cNvSpPr>
                <p:nvPr/>
              </p:nvSpPr>
              <p:spPr bwMode="auto">
                <a:xfrm>
                  <a:off x="1038" y="3565"/>
                  <a:ext cx="6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C</a:t>
                  </a:r>
                  <a:endParaRPr lang="en-US" altLang="en-US" sz="2400">
                    <a:latin typeface="+mn-lt"/>
                  </a:endParaRPr>
                </a:p>
              </p:txBody>
            </p:sp>
          </p:grpSp>
          <p:grpSp>
            <p:nvGrpSpPr>
              <p:cNvPr id="58398" name="Group 45"/>
              <p:cNvGrpSpPr>
                <a:grpSpLocks/>
              </p:cNvGrpSpPr>
              <p:nvPr/>
            </p:nvGrpSpPr>
            <p:grpSpPr bwMode="auto">
              <a:xfrm>
                <a:off x="3661" y="3103"/>
                <a:ext cx="96" cy="242"/>
                <a:chOff x="3661" y="3103"/>
                <a:chExt cx="96" cy="242"/>
              </a:xfrm>
            </p:grpSpPr>
            <p:sp>
              <p:nvSpPr>
                <p:cNvPr id="58405" name="Oval 46"/>
                <p:cNvSpPr>
                  <a:spLocks noChangeArrowheads="1"/>
                </p:cNvSpPr>
                <p:nvPr/>
              </p:nvSpPr>
              <p:spPr bwMode="auto">
                <a:xfrm>
                  <a:off x="3676" y="3103"/>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8406" name="Rectangle 47"/>
                <p:cNvSpPr>
                  <a:spLocks noChangeArrowheads="1"/>
                </p:cNvSpPr>
                <p:nvPr/>
              </p:nvSpPr>
              <p:spPr bwMode="auto">
                <a:xfrm>
                  <a:off x="3661" y="3190"/>
                  <a:ext cx="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B</a:t>
                  </a:r>
                  <a:endParaRPr lang="en-US" altLang="en-US" sz="2400">
                    <a:latin typeface="+mn-lt"/>
                  </a:endParaRPr>
                </a:p>
              </p:txBody>
            </p:sp>
          </p:grpSp>
          <p:grpSp>
            <p:nvGrpSpPr>
              <p:cNvPr id="58399" name="Group 48"/>
              <p:cNvGrpSpPr>
                <a:grpSpLocks/>
              </p:cNvGrpSpPr>
              <p:nvPr/>
            </p:nvGrpSpPr>
            <p:grpSpPr bwMode="auto">
              <a:xfrm>
                <a:off x="3661" y="1098"/>
                <a:ext cx="96" cy="200"/>
                <a:chOff x="3661" y="1098"/>
                <a:chExt cx="96" cy="200"/>
              </a:xfrm>
            </p:grpSpPr>
            <p:sp>
              <p:nvSpPr>
                <p:cNvPr id="58403" name="Oval 49"/>
                <p:cNvSpPr>
                  <a:spLocks noChangeArrowheads="1"/>
                </p:cNvSpPr>
                <p:nvPr/>
              </p:nvSpPr>
              <p:spPr bwMode="auto">
                <a:xfrm>
                  <a:off x="3676" y="1228"/>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8404" name="Rectangle 50"/>
                <p:cNvSpPr>
                  <a:spLocks noChangeArrowheads="1"/>
                </p:cNvSpPr>
                <p:nvPr/>
              </p:nvSpPr>
              <p:spPr bwMode="auto">
                <a:xfrm>
                  <a:off x="3661" y="1098"/>
                  <a:ext cx="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a:t>
                  </a:r>
                  <a:endParaRPr lang="en-US" altLang="en-US" sz="2400">
                    <a:latin typeface="+mn-lt"/>
                  </a:endParaRPr>
                </a:p>
              </p:txBody>
            </p:sp>
          </p:grpSp>
          <p:grpSp>
            <p:nvGrpSpPr>
              <p:cNvPr id="58400" name="Group 51"/>
              <p:cNvGrpSpPr>
                <a:grpSpLocks/>
              </p:cNvGrpSpPr>
              <p:nvPr/>
            </p:nvGrpSpPr>
            <p:grpSpPr bwMode="auto">
              <a:xfrm>
                <a:off x="2566" y="2150"/>
                <a:ext cx="193" cy="155"/>
                <a:chOff x="2566" y="2150"/>
                <a:chExt cx="193" cy="155"/>
              </a:xfrm>
            </p:grpSpPr>
            <p:sp>
              <p:nvSpPr>
                <p:cNvPr id="58401" name="Oval 52"/>
                <p:cNvSpPr>
                  <a:spLocks noChangeArrowheads="1"/>
                </p:cNvSpPr>
                <p:nvPr/>
              </p:nvSpPr>
              <p:spPr bwMode="auto">
                <a:xfrm>
                  <a:off x="2566" y="2160"/>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8402" name="Rectangle 53"/>
                <p:cNvSpPr>
                  <a:spLocks noChangeArrowheads="1"/>
                </p:cNvSpPr>
                <p:nvPr/>
              </p:nvSpPr>
              <p:spPr bwMode="auto">
                <a:xfrm>
                  <a:off x="2695" y="2150"/>
                  <a:ext cx="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a:t>
                  </a:r>
                  <a:endParaRPr lang="en-US" altLang="en-US" sz="2400">
                    <a:latin typeface="+mn-lt"/>
                  </a:endParaRPr>
                </a:p>
              </p:txBody>
            </p:sp>
          </p:grpSp>
        </p:grpSp>
      </p:grpSp>
      <p:grpSp>
        <p:nvGrpSpPr>
          <p:cNvPr id="58384" name="Group 65"/>
          <p:cNvGrpSpPr>
            <a:grpSpLocks/>
          </p:cNvGrpSpPr>
          <p:nvPr/>
        </p:nvGrpSpPr>
        <p:grpSpPr bwMode="auto">
          <a:xfrm>
            <a:off x="4673601" y="1525588"/>
            <a:ext cx="2265363" cy="3670300"/>
            <a:chOff x="1984" y="961"/>
            <a:chExt cx="1427" cy="2312"/>
          </a:xfrm>
        </p:grpSpPr>
        <p:sp>
          <p:nvSpPr>
            <p:cNvPr id="58391" name="Text Box 55"/>
            <p:cNvSpPr txBox="1">
              <a:spLocks noChangeArrowheads="1"/>
            </p:cNvSpPr>
            <p:nvPr/>
          </p:nvSpPr>
          <p:spPr bwMode="auto">
            <a:xfrm>
              <a:off x="2067" y="961"/>
              <a:ext cx="1344" cy="368"/>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i="1" dirty="0" smtClean="0">
                  <a:latin typeface="+mn-lt"/>
                </a:rPr>
                <a:t>Maximum</a:t>
              </a:r>
              <a:r>
                <a:rPr lang="en-US" altLang="en-US" sz="1600" b="1" dirty="0" smtClean="0">
                  <a:latin typeface="+mn-lt"/>
                </a:rPr>
                <a:t> Buyers’ Total Benefit</a:t>
              </a:r>
              <a:endParaRPr lang="en-US" altLang="en-US" sz="1600" b="1" dirty="0">
                <a:latin typeface="+mn-lt"/>
              </a:endParaRPr>
            </a:p>
          </p:txBody>
        </p:sp>
        <p:sp>
          <p:nvSpPr>
            <p:cNvPr id="58392" name="Line 56"/>
            <p:cNvSpPr>
              <a:spLocks noChangeShapeType="1"/>
            </p:cNvSpPr>
            <p:nvPr/>
          </p:nvSpPr>
          <p:spPr bwMode="auto">
            <a:xfrm flipH="1">
              <a:off x="2323" y="1326"/>
              <a:ext cx="18" cy="1947"/>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8393" name="Line 57"/>
            <p:cNvSpPr>
              <a:spLocks noChangeShapeType="1"/>
            </p:cNvSpPr>
            <p:nvPr/>
          </p:nvSpPr>
          <p:spPr bwMode="auto">
            <a:xfrm flipH="1">
              <a:off x="1984" y="2039"/>
              <a:ext cx="348"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8394" name="Line 58"/>
            <p:cNvSpPr>
              <a:spLocks noChangeShapeType="1"/>
            </p:cNvSpPr>
            <p:nvPr/>
          </p:nvSpPr>
          <p:spPr bwMode="auto">
            <a:xfrm flipH="1">
              <a:off x="2003" y="2368"/>
              <a:ext cx="320"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grpSp>
        <p:nvGrpSpPr>
          <p:cNvPr id="58385" name="Group 66"/>
          <p:cNvGrpSpPr>
            <a:grpSpLocks/>
          </p:cNvGrpSpPr>
          <p:nvPr/>
        </p:nvGrpSpPr>
        <p:grpSpPr bwMode="auto">
          <a:xfrm>
            <a:off x="1552575" y="2408238"/>
            <a:ext cx="2046288" cy="1714500"/>
            <a:chOff x="18" y="1517"/>
            <a:chExt cx="1289" cy="1080"/>
          </a:xfrm>
        </p:grpSpPr>
        <p:sp>
          <p:nvSpPr>
            <p:cNvPr id="58388" name="Text Box 60"/>
            <p:cNvSpPr txBox="1">
              <a:spLocks noChangeArrowheads="1"/>
            </p:cNvSpPr>
            <p:nvPr/>
          </p:nvSpPr>
          <p:spPr bwMode="auto">
            <a:xfrm>
              <a:off x="18" y="1517"/>
              <a:ext cx="742" cy="528"/>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i="1">
                  <a:latin typeface="+mn-lt"/>
                </a:rPr>
                <a:t>Maximum</a:t>
              </a:r>
              <a:r>
                <a:rPr lang="en-US" altLang="en-US" sz="1600" b="1">
                  <a:latin typeface="+mn-lt"/>
                </a:rPr>
                <a:t> Total Surplus</a:t>
              </a:r>
            </a:p>
          </p:txBody>
        </p:sp>
        <p:sp>
          <p:nvSpPr>
            <p:cNvPr id="58389" name="Line 61"/>
            <p:cNvSpPr>
              <a:spLocks noChangeShapeType="1"/>
            </p:cNvSpPr>
            <p:nvPr/>
          </p:nvSpPr>
          <p:spPr bwMode="auto">
            <a:xfrm>
              <a:off x="759" y="1618"/>
              <a:ext cx="548"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8390" name="Line 62"/>
            <p:cNvSpPr>
              <a:spLocks noChangeShapeType="1"/>
            </p:cNvSpPr>
            <p:nvPr/>
          </p:nvSpPr>
          <p:spPr bwMode="auto">
            <a:xfrm>
              <a:off x="1134" y="1609"/>
              <a:ext cx="0" cy="988"/>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sp>
        <p:nvSpPr>
          <p:cNvPr id="121923" name="Text Box 67"/>
          <p:cNvSpPr txBox="1">
            <a:spLocks noChangeArrowheads="1"/>
          </p:cNvSpPr>
          <p:nvPr/>
        </p:nvSpPr>
        <p:spPr bwMode="auto">
          <a:xfrm>
            <a:off x="8794751" y="1644697"/>
            <a:ext cx="3062287" cy="2308324"/>
          </a:xfrm>
          <a:prstGeom prst="rect">
            <a:avLst/>
          </a:prstGeom>
          <a:solidFill>
            <a:srgbClr val="FFCC99"/>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dirty="0" smtClean="0">
                <a:latin typeface="+mn-lt"/>
              </a:rPr>
              <a:t>In </a:t>
            </a:r>
            <a:r>
              <a:rPr lang="en-US" altLang="en-US" sz="1600" b="1" i="1" dirty="0" smtClean="0">
                <a:latin typeface="+mn-lt"/>
              </a:rPr>
              <a:t>any</a:t>
            </a:r>
            <a:r>
              <a:rPr lang="en-US" altLang="en-US" sz="1600" b="1" dirty="0" smtClean="0">
                <a:latin typeface="+mn-lt"/>
              </a:rPr>
              <a:t> economic system, as </a:t>
            </a:r>
            <a:r>
              <a:rPr lang="en-US" altLang="en-US" sz="1600" b="1" dirty="0">
                <a:latin typeface="+mn-lt"/>
              </a:rPr>
              <a:t>long as we produce the </a:t>
            </a:r>
            <a:r>
              <a:rPr lang="en-US" altLang="en-US" sz="1600" b="1" dirty="0" smtClean="0">
                <a:latin typeface="+mn-lt"/>
              </a:rPr>
              <a:t>perfectly competitive market system’s equilibrium </a:t>
            </a:r>
            <a:r>
              <a:rPr lang="en-US" altLang="en-US" sz="1600" b="1" dirty="0">
                <a:latin typeface="+mn-lt"/>
              </a:rPr>
              <a:t>quantity, it </a:t>
            </a:r>
            <a:r>
              <a:rPr lang="en-US" altLang="en-US" sz="1600" b="1" dirty="0" smtClean="0">
                <a:latin typeface="+mn-lt"/>
              </a:rPr>
              <a:t>is impossible </a:t>
            </a:r>
            <a:r>
              <a:rPr lang="en-US" altLang="en-US" sz="1600" b="1" dirty="0">
                <a:latin typeface="+mn-lt"/>
              </a:rPr>
              <a:t>to increase the Total Surplus by reallocating </a:t>
            </a:r>
            <a:r>
              <a:rPr lang="en-US" altLang="en-US" sz="1600" b="1" dirty="0" smtClean="0">
                <a:latin typeface="+mn-lt"/>
              </a:rPr>
              <a:t>production among the producers or by </a:t>
            </a:r>
            <a:r>
              <a:rPr lang="en-US" altLang="en-US" sz="1600" b="1" dirty="0">
                <a:latin typeface="+mn-lt"/>
              </a:rPr>
              <a:t>reallocating </a:t>
            </a:r>
            <a:r>
              <a:rPr lang="en-US" altLang="en-US" sz="1600" b="1" dirty="0" smtClean="0">
                <a:latin typeface="+mn-lt"/>
              </a:rPr>
              <a:t>consumption among the consumers.</a:t>
            </a:r>
            <a:endParaRPr lang="en-US" altLang="en-US" sz="1600" b="1" dirty="0">
              <a:latin typeface="+mn-lt"/>
            </a:endParaRPr>
          </a:p>
        </p:txBody>
      </p:sp>
      <p:sp>
        <p:nvSpPr>
          <p:cNvPr id="121924" name="Text Box 68"/>
          <p:cNvSpPr txBox="1">
            <a:spLocks noChangeArrowheads="1"/>
          </p:cNvSpPr>
          <p:nvPr/>
        </p:nvSpPr>
        <p:spPr bwMode="auto">
          <a:xfrm>
            <a:off x="8794751" y="4159866"/>
            <a:ext cx="3071813" cy="1569660"/>
          </a:xfrm>
          <a:prstGeom prst="rect">
            <a:avLst/>
          </a:prstGeom>
          <a:solidFill>
            <a:srgbClr val="FFCC99"/>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dirty="0">
                <a:latin typeface="+mn-lt"/>
              </a:rPr>
              <a:t>But </a:t>
            </a:r>
            <a:r>
              <a:rPr lang="en-US" altLang="en-US" sz="1600" b="1" dirty="0" smtClean="0">
                <a:latin typeface="+mn-lt"/>
              </a:rPr>
              <a:t>could some other economic system generate more total surplus by producing some quantity other than </a:t>
            </a:r>
            <a:r>
              <a:rPr lang="en-US" altLang="en-US" sz="1600" b="1" dirty="0">
                <a:latin typeface="+mn-lt"/>
              </a:rPr>
              <a:t>the perfectly competitive market system’s equilibrium quantity</a:t>
            </a:r>
            <a:r>
              <a:rPr lang="en-US" altLang="en-US" sz="1600" b="1" dirty="0" smtClean="0">
                <a:latin typeface="+mn-lt"/>
              </a:rPr>
              <a:t>?</a:t>
            </a:r>
            <a:endParaRPr lang="en-US" altLang="en-US" sz="1600" b="1" dirty="0">
              <a:latin typeface="+mn-lt"/>
            </a:endParaRPr>
          </a:p>
        </p:txBody>
      </p:sp>
    </p:spTree>
    <p:extLst>
      <p:ext uri="{BB962C8B-B14F-4D97-AF65-F5344CB8AC3E}">
        <p14:creationId xmlns:p14="http://schemas.microsoft.com/office/powerpoint/2010/main" val="1098560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5838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837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21866"/>
                                        </p:tgtEl>
                                        <p:attrNameLst>
                                          <p:attrName>style.visibility</p:attrName>
                                        </p:attrNameLst>
                                      </p:cBhvr>
                                      <p:to>
                                        <p:strVal val="visible"/>
                                      </p:to>
                                    </p:set>
                                    <p:animEffect transition="in" filter="dissolve">
                                      <p:cBhvr>
                                        <p:cTn id="20" dur="500"/>
                                        <p:tgtEl>
                                          <p:spTgt spid="12186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838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dissolve">
                                      <p:cBhvr>
                                        <p:cTn id="29" dur="500"/>
                                        <p:tgtEl>
                                          <p:spTgt spid="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dissolve">
                                      <p:cBhvr>
                                        <p:cTn id="34" dur="500"/>
                                        <p:tgtEl>
                                          <p:spTgt spid="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21923"/>
                                        </p:tgtEl>
                                        <p:attrNameLst>
                                          <p:attrName>style.visibility</p:attrName>
                                        </p:attrNameLst>
                                      </p:cBhvr>
                                      <p:to>
                                        <p:strVal val="visible"/>
                                      </p:to>
                                    </p:set>
                                    <p:animEffect transition="in" filter="dissolve">
                                      <p:cBhvr>
                                        <p:cTn id="39" dur="500"/>
                                        <p:tgtEl>
                                          <p:spTgt spid="12192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21924"/>
                                        </p:tgtEl>
                                        <p:attrNameLst>
                                          <p:attrName>style.visibility</p:attrName>
                                        </p:attrNameLst>
                                      </p:cBhvr>
                                      <p:to>
                                        <p:strVal val="visible"/>
                                      </p:to>
                                    </p:set>
                                    <p:animEffect transition="in" filter="dissolve">
                                      <p:cBhvr>
                                        <p:cTn id="44" dur="500"/>
                                        <p:tgtEl>
                                          <p:spTgt spid="121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6" grpId="0" animBg="1"/>
      <p:bldP spid="121923" grpId="0" animBg="1"/>
      <p:bldP spid="12192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6"/>
          <p:cNvGrpSpPr>
            <a:grpSpLocks/>
          </p:cNvGrpSpPr>
          <p:nvPr/>
        </p:nvGrpSpPr>
        <p:grpSpPr bwMode="auto">
          <a:xfrm>
            <a:off x="4730751" y="2751138"/>
            <a:ext cx="949325" cy="3302000"/>
            <a:chOff x="2121" y="1797"/>
            <a:chExt cx="497" cy="2016"/>
          </a:xfrm>
        </p:grpSpPr>
        <p:sp>
          <p:nvSpPr>
            <p:cNvPr id="59446" name="Freeform 3"/>
            <p:cNvSpPr>
              <a:spLocks/>
            </p:cNvSpPr>
            <p:nvPr/>
          </p:nvSpPr>
          <p:spPr bwMode="auto">
            <a:xfrm>
              <a:off x="2121" y="1797"/>
              <a:ext cx="480" cy="414"/>
            </a:xfrm>
            <a:custGeom>
              <a:avLst/>
              <a:gdLst>
                <a:gd name="T0" fmla="*/ 0 w 1631"/>
                <a:gd name="T1" fmla="*/ 0 h 1374"/>
                <a:gd name="T2" fmla="*/ 0 w 1631"/>
                <a:gd name="T3" fmla="*/ 0 h 1374"/>
                <a:gd name="T4" fmla="*/ 0 w 1631"/>
                <a:gd name="T5" fmla="*/ 0 h 1374"/>
                <a:gd name="T6" fmla="*/ 0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1374"/>
                  </a:moveTo>
                  <a:lnTo>
                    <a:pt x="0" y="1374"/>
                  </a:lnTo>
                  <a:lnTo>
                    <a:pt x="0" y="0"/>
                  </a:lnTo>
                  <a:lnTo>
                    <a:pt x="1631" y="1374"/>
                  </a:lnTo>
                  <a:close/>
                </a:path>
              </a:pathLst>
            </a:cu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47" name="Rectangle 4"/>
            <p:cNvSpPr>
              <a:spLocks noChangeArrowheads="1"/>
            </p:cNvSpPr>
            <p:nvPr/>
          </p:nvSpPr>
          <p:spPr bwMode="auto">
            <a:xfrm>
              <a:off x="2122" y="2203"/>
              <a:ext cx="496" cy="1610"/>
            </a:xfrm>
            <a:prstGeom prst="rect">
              <a:avLst/>
            </a:prstGeom>
            <a:solidFill>
              <a:srgbClr val="99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grpSp>
        <p:nvGrpSpPr>
          <p:cNvPr id="3" name="Group 68"/>
          <p:cNvGrpSpPr>
            <a:grpSpLocks/>
          </p:cNvGrpSpPr>
          <p:nvPr/>
        </p:nvGrpSpPr>
        <p:grpSpPr bwMode="auto">
          <a:xfrm>
            <a:off x="4670424" y="3529013"/>
            <a:ext cx="1082675" cy="2501900"/>
            <a:chOff x="1974" y="2223"/>
            <a:chExt cx="682" cy="1576"/>
          </a:xfrm>
        </p:grpSpPr>
        <p:grpSp>
          <p:nvGrpSpPr>
            <p:cNvPr id="59442" name="Group 65"/>
            <p:cNvGrpSpPr>
              <a:grpSpLocks/>
            </p:cNvGrpSpPr>
            <p:nvPr/>
          </p:nvGrpSpPr>
          <p:grpSpPr bwMode="auto">
            <a:xfrm>
              <a:off x="2019" y="2223"/>
              <a:ext cx="580" cy="1576"/>
              <a:chOff x="2027" y="2222"/>
              <a:chExt cx="580" cy="1576"/>
            </a:xfrm>
          </p:grpSpPr>
          <p:sp>
            <p:nvSpPr>
              <p:cNvPr id="59444" name="Freeform 7"/>
              <p:cNvSpPr>
                <a:spLocks/>
              </p:cNvSpPr>
              <p:nvPr/>
            </p:nvSpPr>
            <p:spPr bwMode="auto">
              <a:xfrm rot="10800000">
                <a:off x="2048" y="2222"/>
                <a:ext cx="554" cy="473"/>
              </a:xfrm>
              <a:custGeom>
                <a:avLst/>
                <a:gdLst>
                  <a:gd name="T0" fmla="*/ 0 w 1631"/>
                  <a:gd name="T1" fmla="*/ 0 h 1374"/>
                  <a:gd name="T2" fmla="*/ 0 w 1631"/>
                  <a:gd name="T3" fmla="*/ 0 h 1374"/>
                  <a:gd name="T4" fmla="*/ 0 w 1631"/>
                  <a:gd name="T5" fmla="*/ 0 h 1374"/>
                  <a:gd name="T6" fmla="*/ 0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0"/>
                    </a:moveTo>
                    <a:lnTo>
                      <a:pt x="0" y="0"/>
                    </a:lnTo>
                    <a:lnTo>
                      <a:pt x="0" y="1374"/>
                    </a:lnTo>
                    <a:lnTo>
                      <a:pt x="1631"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45" name="Rectangle 8"/>
              <p:cNvSpPr>
                <a:spLocks noChangeArrowheads="1"/>
              </p:cNvSpPr>
              <p:nvPr/>
            </p:nvSpPr>
            <p:spPr bwMode="auto">
              <a:xfrm>
                <a:off x="2027" y="2696"/>
                <a:ext cx="580" cy="1102"/>
              </a:xfrm>
              <a:prstGeom prst="rect">
                <a:avLst/>
              </a:prstGeom>
              <a:solidFill>
                <a:srgbClr val="00FF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sp>
          <p:nvSpPr>
            <p:cNvPr id="59443" name="Text Box 9"/>
            <p:cNvSpPr txBox="1">
              <a:spLocks noChangeArrowheads="1"/>
            </p:cNvSpPr>
            <p:nvPr/>
          </p:nvSpPr>
          <p:spPr bwMode="auto">
            <a:xfrm>
              <a:off x="1974" y="3002"/>
              <a:ext cx="682"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i="1" dirty="0">
                  <a:latin typeface="+mn-lt"/>
                </a:rPr>
                <a:t>Maximum</a:t>
              </a:r>
              <a:r>
                <a:rPr lang="en-US" altLang="en-US" sz="1600" b="1" dirty="0">
                  <a:latin typeface="+mn-lt"/>
                </a:rPr>
                <a:t> </a:t>
              </a:r>
              <a:r>
                <a:rPr lang="en-US" altLang="en-US" sz="1600" b="1" dirty="0" smtClean="0">
                  <a:latin typeface="+mn-lt"/>
                </a:rPr>
                <a:t>reduction of sellers’ total cost</a:t>
              </a:r>
              <a:endParaRPr lang="en-US" altLang="en-US" sz="1600" b="1" dirty="0">
                <a:latin typeface="+mn-lt"/>
              </a:endParaRPr>
            </a:p>
          </p:txBody>
        </p:sp>
      </p:grpSp>
      <p:sp>
        <p:nvSpPr>
          <p:cNvPr id="59396" name="Rectangle 15"/>
          <p:cNvSpPr>
            <a:spLocks noGrp="1" noChangeArrowheads="1"/>
          </p:cNvSpPr>
          <p:nvPr>
            <p:ph type="title"/>
          </p:nvPr>
        </p:nvSpPr>
        <p:spPr/>
        <p:txBody>
          <a:bodyPr/>
          <a:lstStyle/>
          <a:p>
            <a:pPr eaLnBrk="1" hangingPunct="1">
              <a:lnSpc>
                <a:spcPct val="80000"/>
              </a:lnSpc>
            </a:pPr>
            <a:r>
              <a:rPr lang="en-US" altLang="en-US" sz="2800" dirty="0" smtClean="0">
                <a:latin typeface="+mn-lt"/>
              </a:rPr>
              <a:t>What if we produced </a:t>
            </a:r>
            <a:r>
              <a:rPr lang="en-US" altLang="en-US" sz="2800" i="1" dirty="0" smtClean="0">
                <a:latin typeface="+mn-lt"/>
              </a:rPr>
              <a:t>less</a:t>
            </a:r>
            <a:r>
              <a:rPr lang="en-US" altLang="en-US" sz="2800" dirty="0" smtClean="0">
                <a:latin typeface="+mn-lt"/>
              </a:rPr>
              <a:t> than the equilibrium amount?</a:t>
            </a:r>
            <a:endParaRPr lang="en-US" altLang="en-US" sz="2800" dirty="0">
              <a:latin typeface="+mn-lt"/>
            </a:endParaRPr>
          </a:p>
        </p:txBody>
      </p:sp>
      <p:sp>
        <p:nvSpPr>
          <p:cNvPr id="59397" name="Freeform 20"/>
          <p:cNvSpPr>
            <a:spLocks/>
          </p:cNvSpPr>
          <p:nvPr/>
        </p:nvSpPr>
        <p:spPr bwMode="auto">
          <a:xfrm>
            <a:off x="3082926" y="1042988"/>
            <a:ext cx="6315075" cy="5010150"/>
          </a:xfrm>
          <a:custGeom>
            <a:avLst/>
            <a:gdLst>
              <a:gd name="T0" fmla="*/ 0 w 3978"/>
              <a:gd name="T1" fmla="*/ 0 h 3156"/>
              <a:gd name="T2" fmla="*/ 0 w 3978"/>
              <a:gd name="T3" fmla="*/ 2147483647 h 3156"/>
              <a:gd name="T4" fmla="*/ 2147483647 w 3978"/>
              <a:gd name="T5" fmla="*/ 2147483647 h 3156"/>
              <a:gd name="T6" fmla="*/ 0 60000 65536"/>
              <a:gd name="T7" fmla="*/ 0 60000 65536"/>
              <a:gd name="T8" fmla="*/ 0 60000 65536"/>
              <a:gd name="T9" fmla="*/ 0 w 3978"/>
              <a:gd name="T10" fmla="*/ 0 h 3156"/>
              <a:gd name="T11" fmla="*/ 3978 w 3978"/>
              <a:gd name="T12" fmla="*/ 3156 h 3156"/>
            </a:gdLst>
            <a:ahLst/>
            <a:cxnLst>
              <a:cxn ang="T6">
                <a:pos x="T0" y="T1"/>
              </a:cxn>
              <a:cxn ang="T7">
                <a:pos x="T2" y="T3"/>
              </a:cxn>
              <a:cxn ang="T8">
                <a:pos x="T4" y="T5"/>
              </a:cxn>
            </a:cxnLst>
            <a:rect l="T9" t="T10" r="T11" b="T12"/>
            <a:pathLst>
              <a:path w="3978" h="3156">
                <a:moveTo>
                  <a:pt x="0" y="0"/>
                </a:moveTo>
                <a:lnTo>
                  <a:pt x="0" y="3156"/>
                </a:lnTo>
                <a:lnTo>
                  <a:pt x="3978" y="315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398" name="Rectangle 21"/>
          <p:cNvSpPr>
            <a:spLocks noChangeArrowheads="1"/>
          </p:cNvSpPr>
          <p:nvPr/>
        </p:nvSpPr>
        <p:spPr bwMode="auto">
          <a:xfrm>
            <a:off x="2513013" y="1529052"/>
            <a:ext cx="4215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Price</a:t>
            </a:r>
            <a:endParaRPr lang="en-US" altLang="en-US" sz="2400">
              <a:latin typeface="+mn-lt"/>
            </a:endParaRPr>
          </a:p>
        </p:txBody>
      </p:sp>
      <p:sp>
        <p:nvSpPr>
          <p:cNvPr id="59399" name="Rectangle 22"/>
          <p:cNvSpPr>
            <a:spLocks noChangeArrowheads="1"/>
          </p:cNvSpPr>
          <p:nvPr/>
        </p:nvSpPr>
        <p:spPr bwMode="auto">
          <a:xfrm>
            <a:off x="2878138" y="6119814"/>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0</a:t>
            </a:r>
            <a:endParaRPr lang="en-US" altLang="en-US" sz="2400">
              <a:latin typeface="+mn-lt"/>
            </a:endParaRPr>
          </a:p>
        </p:txBody>
      </p:sp>
      <p:sp>
        <p:nvSpPr>
          <p:cNvPr id="59400" name="Rectangle 23"/>
          <p:cNvSpPr>
            <a:spLocks noChangeArrowheads="1"/>
          </p:cNvSpPr>
          <p:nvPr/>
        </p:nvSpPr>
        <p:spPr bwMode="auto">
          <a:xfrm>
            <a:off x="8586788" y="6113464"/>
            <a:ext cx="7498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Quantity</a:t>
            </a:r>
            <a:endParaRPr lang="en-US" altLang="en-US" sz="2400">
              <a:latin typeface="+mn-lt"/>
            </a:endParaRPr>
          </a:p>
        </p:txBody>
      </p:sp>
      <p:grpSp>
        <p:nvGrpSpPr>
          <p:cNvPr id="5" name="Group 24"/>
          <p:cNvGrpSpPr>
            <a:grpSpLocks/>
          </p:cNvGrpSpPr>
          <p:nvPr/>
        </p:nvGrpSpPr>
        <p:grpSpPr bwMode="auto">
          <a:xfrm>
            <a:off x="2024064" y="3363915"/>
            <a:ext cx="4105275" cy="3248025"/>
            <a:chOff x="315" y="2119"/>
            <a:chExt cx="2586" cy="2046"/>
          </a:xfrm>
        </p:grpSpPr>
        <p:sp>
          <p:nvSpPr>
            <p:cNvPr id="59436" name="Freeform 25"/>
            <p:cNvSpPr>
              <a:spLocks/>
            </p:cNvSpPr>
            <p:nvPr/>
          </p:nvSpPr>
          <p:spPr bwMode="auto">
            <a:xfrm>
              <a:off x="994" y="2206"/>
              <a:ext cx="1619" cy="1607"/>
            </a:xfrm>
            <a:custGeom>
              <a:avLst/>
              <a:gdLst>
                <a:gd name="T0" fmla="*/ 0 w 1619"/>
                <a:gd name="T1" fmla="*/ 0 h 1607"/>
                <a:gd name="T2" fmla="*/ 1619 w 1619"/>
                <a:gd name="T3" fmla="*/ 0 h 1607"/>
                <a:gd name="T4" fmla="*/ 1619 w 1619"/>
                <a:gd name="T5" fmla="*/ 1607 h 1607"/>
                <a:gd name="T6" fmla="*/ 0 60000 65536"/>
                <a:gd name="T7" fmla="*/ 0 60000 65536"/>
                <a:gd name="T8" fmla="*/ 0 60000 65536"/>
                <a:gd name="T9" fmla="*/ 0 w 1619"/>
                <a:gd name="T10" fmla="*/ 0 h 1607"/>
                <a:gd name="T11" fmla="*/ 1619 w 1619"/>
                <a:gd name="T12" fmla="*/ 1607 h 1607"/>
              </a:gdLst>
              <a:ahLst/>
              <a:cxnLst>
                <a:cxn ang="T6">
                  <a:pos x="T0" y="T1"/>
                </a:cxn>
                <a:cxn ang="T7">
                  <a:pos x="T2" y="T3"/>
                </a:cxn>
                <a:cxn ang="T8">
                  <a:pos x="T4" y="T5"/>
                </a:cxn>
              </a:cxnLst>
              <a:rect l="T9" t="T10" r="T11" b="T12"/>
              <a:pathLst>
                <a:path w="1619" h="1607">
                  <a:moveTo>
                    <a:pt x="0" y="0"/>
                  </a:moveTo>
                  <a:lnTo>
                    <a:pt x="1619" y="0"/>
                  </a:lnTo>
                  <a:lnTo>
                    <a:pt x="1619" y="160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9437" name="Group 26"/>
            <p:cNvGrpSpPr>
              <a:grpSpLocks/>
            </p:cNvGrpSpPr>
            <p:nvPr/>
          </p:nvGrpSpPr>
          <p:grpSpPr bwMode="auto">
            <a:xfrm>
              <a:off x="315" y="2119"/>
              <a:ext cx="604" cy="310"/>
              <a:chOff x="315" y="2119"/>
              <a:chExt cx="604" cy="310"/>
            </a:xfrm>
          </p:grpSpPr>
          <p:sp>
            <p:nvSpPr>
              <p:cNvPr id="59440" name="Rectangle 27"/>
              <p:cNvSpPr>
                <a:spLocks noChangeArrowheads="1"/>
              </p:cNvSpPr>
              <p:nvPr/>
            </p:nvSpPr>
            <p:spPr bwMode="auto">
              <a:xfrm>
                <a:off x="315" y="2119"/>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59441" name="Rectangle 28"/>
              <p:cNvSpPr>
                <a:spLocks noChangeArrowheads="1"/>
              </p:cNvSpPr>
              <p:nvPr/>
            </p:nvSpPr>
            <p:spPr bwMode="auto">
              <a:xfrm>
                <a:off x="657" y="2274"/>
                <a:ext cx="26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price</a:t>
                </a:r>
                <a:endParaRPr lang="en-US" altLang="en-US" sz="2400">
                  <a:latin typeface="+mn-lt"/>
                </a:endParaRPr>
              </a:p>
            </p:txBody>
          </p:sp>
        </p:grpSp>
        <p:sp>
          <p:nvSpPr>
            <p:cNvPr id="59438" name="Rectangle 29"/>
            <p:cNvSpPr>
              <a:spLocks noChangeArrowheads="1"/>
            </p:cNvSpPr>
            <p:nvPr/>
          </p:nvSpPr>
          <p:spPr bwMode="auto">
            <a:xfrm>
              <a:off x="2303" y="3855"/>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59439" name="Rectangle 30"/>
            <p:cNvSpPr>
              <a:spLocks noChangeArrowheads="1"/>
            </p:cNvSpPr>
            <p:nvPr/>
          </p:nvSpPr>
          <p:spPr bwMode="auto">
            <a:xfrm>
              <a:off x="2392" y="4010"/>
              <a:ext cx="4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quantity</a:t>
              </a:r>
              <a:endParaRPr lang="en-US" altLang="en-US" sz="2400">
                <a:latin typeface="+mn-lt"/>
              </a:endParaRPr>
            </a:p>
          </p:txBody>
        </p:sp>
      </p:grpSp>
      <p:grpSp>
        <p:nvGrpSpPr>
          <p:cNvPr id="7" name="Group 31"/>
          <p:cNvGrpSpPr>
            <a:grpSpLocks/>
          </p:cNvGrpSpPr>
          <p:nvPr/>
        </p:nvGrpSpPr>
        <p:grpSpPr bwMode="auto">
          <a:xfrm>
            <a:off x="3082925" y="1914526"/>
            <a:ext cx="5010150" cy="3768725"/>
            <a:chOff x="982" y="1206"/>
            <a:chExt cx="3156" cy="2374"/>
          </a:xfrm>
        </p:grpSpPr>
        <p:sp>
          <p:nvSpPr>
            <p:cNvPr id="59434" name="Line 32"/>
            <p:cNvSpPr>
              <a:spLocks noChangeShapeType="1"/>
            </p:cNvSpPr>
            <p:nvPr/>
          </p:nvSpPr>
          <p:spPr bwMode="auto">
            <a:xfrm flipV="1">
              <a:off x="982" y="1263"/>
              <a:ext cx="2729" cy="2317"/>
            </a:xfrm>
            <a:prstGeom prst="line">
              <a:avLst/>
            </a:prstGeom>
            <a:noFill/>
            <a:ln w="55563">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35" name="Rectangle 33"/>
            <p:cNvSpPr>
              <a:spLocks noChangeArrowheads="1"/>
            </p:cNvSpPr>
            <p:nvPr/>
          </p:nvSpPr>
          <p:spPr bwMode="auto">
            <a:xfrm>
              <a:off x="3788" y="1206"/>
              <a:ext cx="35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Supply</a:t>
              </a:r>
              <a:endParaRPr lang="en-US" altLang="en-US" sz="2400">
                <a:latin typeface="+mn-lt"/>
              </a:endParaRPr>
            </a:p>
          </p:txBody>
        </p:sp>
      </p:grpSp>
      <p:grpSp>
        <p:nvGrpSpPr>
          <p:cNvPr id="8" name="Group 34"/>
          <p:cNvGrpSpPr>
            <a:grpSpLocks/>
          </p:cNvGrpSpPr>
          <p:nvPr/>
        </p:nvGrpSpPr>
        <p:grpSpPr bwMode="auto">
          <a:xfrm>
            <a:off x="3082926" y="1320800"/>
            <a:ext cx="5153025" cy="3811588"/>
            <a:chOff x="982" y="832"/>
            <a:chExt cx="3246" cy="2401"/>
          </a:xfrm>
        </p:grpSpPr>
        <p:sp>
          <p:nvSpPr>
            <p:cNvPr id="59432" name="Line 35"/>
            <p:cNvSpPr>
              <a:spLocks noChangeShapeType="1"/>
            </p:cNvSpPr>
            <p:nvPr/>
          </p:nvSpPr>
          <p:spPr bwMode="auto">
            <a:xfrm>
              <a:off x="982" y="832"/>
              <a:ext cx="2729" cy="2306"/>
            </a:xfrm>
            <a:prstGeom prst="line">
              <a:avLst/>
            </a:prstGeom>
            <a:noFill/>
            <a:ln w="55563">
              <a:solidFill>
                <a:srgbClr val="004C9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33" name="Rectangle 36"/>
            <p:cNvSpPr>
              <a:spLocks noChangeArrowheads="1"/>
            </p:cNvSpPr>
            <p:nvPr/>
          </p:nvSpPr>
          <p:spPr bwMode="auto">
            <a:xfrm>
              <a:off x="3784" y="3078"/>
              <a:ext cx="4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Demand</a:t>
              </a:r>
              <a:endParaRPr lang="en-US" altLang="en-US" sz="2400">
                <a:latin typeface="+mn-lt"/>
              </a:endParaRPr>
            </a:p>
          </p:txBody>
        </p:sp>
      </p:grpSp>
      <p:grpSp>
        <p:nvGrpSpPr>
          <p:cNvPr id="9" name="Group 37"/>
          <p:cNvGrpSpPr>
            <a:grpSpLocks/>
          </p:cNvGrpSpPr>
          <p:nvPr/>
        </p:nvGrpSpPr>
        <p:grpSpPr bwMode="auto">
          <a:xfrm>
            <a:off x="3028950" y="1116013"/>
            <a:ext cx="4459288" cy="4789488"/>
            <a:chOff x="948" y="703"/>
            <a:chExt cx="2809" cy="3017"/>
          </a:xfrm>
        </p:grpSpPr>
        <p:grpSp>
          <p:nvGrpSpPr>
            <p:cNvPr id="59416" name="Group 38"/>
            <p:cNvGrpSpPr>
              <a:grpSpLocks/>
            </p:cNvGrpSpPr>
            <p:nvPr/>
          </p:nvGrpSpPr>
          <p:grpSpPr bwMode="auto">
            <a:xfrm>
              <a:off x="948" y="703"/>
              <a:ext cx="169" cy="164"/>
              <a:chOff x="948" y="703"/>
              <a:chExt cx="169" cy="164"/>
            </a:xfrm>
          </p:grpSpPr>
          <p:sp>
            <p:nvSpPr>
              <p:cNvPr id="59430" name="Oval 39"/>
              <p:cNvSpPr>
                <a:spLocks noChangeArrowheads="1"/>
              </p:cNvSpPr>
              <p:nvPr/>
            </p:nvSpPr>
            <p:spPr bwMode="auto">
              <a:xfrm>
                <a:off x="948" y="785"/>
                <a:ext cx="81"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9431" name="Rectangle 40"/>
              <p:cNvSpPr>
                <a:spLocks noChangeArrowheads="1"/>
              </p:cNvSpPr>
              <p:nvPr/>
            </p:nvSpPr>
            <p:spPr bwMode="auto">
              <a:xfrm>
                <a:off x="1042" y="703"/>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A</a:t>
                </a:r>
                <a:endParaRPr lang="en-US" altLang="en-US" sz="2400">
                  <a:latin typeface="+mn-lt"/>
                </a:endParaRPr>
              </a:p>
            </p:txBody>
          </p:sp>
        </p:grpSp>
        <p:grpSp>
          <p:nvGrpSpPr>
            <p:cNvPr id="59417" name="Group 41"/>
            <p:cNvGrpSpPr>
              <a:grpSpLocks/>
            </p:cNvGrpSpPr>
            <p:nvPr/>
          </p:nvGrpSpPr>
          <p:grpSpPr bwMode="auto">
            <a:xfrm>
              <a:off x="948" y="1098"/>
              <a:ext cx="2809" cy="2622"/>
              <a:chOff x="948" y="1098"/>
              <a:chExt cx="2809" cy="2622"/>
            </a:xfrm>
          </p:grpSpPr>
          <p:grpSp>
            <p:nvGrpSpPr>
              <p:cNvPr id="59418" name="Group 42"/>
              <p:cNvGrpSpPr>
                <a:grpSpLocks/>
              </p:cNvGrpSpPr>
              <p:nvPr/>
            </p:nvGrpSpPr>
            <p:grpSpPr bwMode="auto">
              <a:xfrm>
                <a:off x="948" y="3534"/>
                <a:ext cx="159" cy="186"/>
                <a:chOff x="948" y="3534"/>
                <a:chExt cx="159" cy="186"/>
              </a:xfrm>
            </p:grpSpPr>
            <p:sp>
              <p:nvSpPr>
                <p:cNvPr id="59428" name="Oval 43"/>
                <p:cNvSpPr>
                  <a:spLocks noChangeArrowheads="1"/>
                </p:cNvSpPr>
                <p:nvPr/>
              </p:nvSpPr>
              <p:spPr bwMode="auto">
                <a:xfrm>
                  <a:off x="948" y="3534"/>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9429" name="Rectangle 44"/>
                <p:cNvSpPr>
                  <a:spLocks noChangeArrowheads="1"/>
                </p:cNvSpPr>
                <p:nvPr/>
              </p:nvSpPr>
              <p:spPr bwMode="auto">
                <a:xfrm>
                  <a:off x="1038" y="3565"/>
                  <a:ext cx="6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C</a:t>
                  </a:r>
                  <a:endParaRPr lang="en-US" altLang="en-US" sz="2400">
                    <a:latin typeface="+mn-lt"/>
                  </a:endParaRPr>
                </a:p>
              </p:txBody>
            </p:sp>
          </p:grpSp>
          <p:grpSp>
            <p:nvGrpSpPr>
              <p:cNvPr id="59419" name="Group 45"/>
              <p:cNvGrpSpPr>
                <a:grpSpLocks/>
              </p:cNvGrpSpPr>
              <p:nvPr/>
            </p:nvGrpSpPr>
            <p:grpSpPr bwMode="auto">
              <a:xfrm>
                <a:off x="3661" y="3103"/>
                <a:ext cx="96" cy="242"/>
                <a:chOff x="3661" y="3103"/>
                <a:chExt cx="96" cy="242"/>
              </a:xfrm>
            </p:grpSpPr>
            <p:sp>
              <p:nvSpPr>
                <p:cNvPr id="59426" name="Oval 46"/>
                <p:cNvSpPr>
                  <a:spLocks noChangeArrowheads="1"/>
                </p:cNvSpPr>
                <p:nvPr/>
              </p:nvSpPr>
              <p:spPr bwMode="auto">
                <a:xfrm>
                  <a:off x="3676" y="3103"/>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9427" name="Rectangle 47"/>
                <p:cNvSpPr>
                  <a:spLocks noChangeArrowheads="1"/>
                </p:cNvSpPr>
                <p:nvPr/>
              </p:nvSpPr>
              <p:spPr bwMode="auto">
                <a:xfrm>
                  <a:off x="3661" y="3190"/>
                  <a:ext cx="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B</a:t>
                  </a:r>
                  <a:endParaRPr lang="en-US" altLang="en-US" sz="2400">
                    <a:latin typeface="+mn-lt"/>
                  </a:endParaRPr>
                </a:p>
              </p:txBody>
            </p:sp>
          </p:grpSp>
          <p:grpSp>
            <p:nvGrpSpPr>
              <p:cNvPr id="59420" name="Group 48"/>
              <p:cNvGrpSpPr>
                <a:grpSpLocks/>
              </p:cNvGrpSpPr>
              <p:nvPr/>
            </p:nvGrpSpPr>
            <p:grpSpPr bwMode="auto">
              <a:xfrm>
                <a:off x="3661" y="1098"/>
                <a:ext cx="96" cy="200"/>
                <a:chOff x="3661" y="1098"/>
                <a:chExt cx="96" cy="200"/>
              </a:xfrm>
            </p:grpSpPr>
            <p:sp>
              <p:nvSpPr>
                <p:cNvPr id="59424" name="Oval 49"/>
                <p:cNvSpPr>
                  <a:spLocks noChangeArrowheads="1"/>
                </p:cNvSpPr>
                <p:nvPr/>
              </p:nvSpPr>
              <p:spPr bwMode="auto">
                <a:xfrm>
                  <a:off x="3676" y="1228"/>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9425" name="Rectangle 50"/>
                <p:cNvSpPr>
                  <a:spLocks noChangeArrowheads="1"/>
                </p:cNvSpPr>
                <p:nvPr/>
              </p:nvSpPr>
              <p:spPr bwMode="auto">
                <a:xfrm>
                  <a:off x="3661" y="1098"/>
                  <a:ext cx="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a:t>
                  </a:r>
                  <a:endParaRPr lang="en-US" altLang="en-US" sz="2400">
                    <a:latin typeface="+mn-lt"/>
                  </a:endParaRPr>
                </a:p>
              </p:txBody>
            </p:sp>
          </p:grpSp>
          <p:grpSp>
            <p:nvGrpSpPr>
              <p:cNvPr id="59421" name="Group 51"/>
              <p:cNvGrpSpPr>
                <a:grpSpLocks/>
              </p:cNvGrpSpPr>
              <p:nvPr/>
            </p:nvGrpSpPr>
            <p:grpSpPr bwMode="auto">
              <a:xfrm>
                <a:off x="2566" y="2150"/>
                <a:ext cx="193" cy="155"/>
                <a:chOff x="2566" y="2150"/>
                <a:chExt cx="193" cy="155"/>
              </a:xfrm>
            </p:grpSpPr>
            <p:sp>
              <p:nvSpPr>
                <p:cNvPr id="59422" name="Oval 52"/>
                <p:cNvSpPr>
                  <a:spLocks noChangeArrowheads="1"/>
                </p:cNvSpPr>
                <p:nvPr/>
              </p:nvSpPr>
              <p:spPr bwMode="auto">
                <a:xfrm>
                  <a:off x="2566" y="2160"/>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9423" name="Rectangle 53"/>
                <p:cNvSpPr>
                  <a:spLocks noChangeArrowheads="1"/>
                </p:cNvSpPr>
                <p:nvPr/>
              </p:nvSpPr>
              <p:spPr bwMode="auto">
                <a:xfrm>
                  <a:off x="2695" y="2150"/>
                  <a:ext cx="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a:t>
                  </a:r>
                  <a:endParaRPr lang="en-US" altLang="en-US" sz="2400">
                    <a:latin typeface="+mn-lt"/>
                  </a:endParaRPr>
                </a:p>
              </p:txBody>
            </p:sp>
          </p:grpSp>
        </p:grpSp>
      </p:grpSp>
      <p:grpSp>
        <p:nvGrpSpPr>
          <p:cNvPr id="16" name="Group 79"/>
          <p:cNvGrpSpPr>
            <a:grpSpLocks/>
          </p:cNvGrpSpPr>
          <p:nvPr/>
        </p:nvGrpSpPr>
        <p:grpSpPr bwMode="auto">
          <a:xfrm>
            <a:off x="5053014" y="1508126"/>
            <a:ext cx="1938337" cy="3121025"/>
            <a:chOff x="2223" y="950"/>
            <a:chExt cx="1221" cy="1966"/>
          </a:xfrm>
        </p:grpSpPr>
        <p:grpSp>
          <p:nvGrpSpPr>
            <p:cNvPr id="59410" name="Group 78"/>
            <p:cNvGrpSpPr>
              <a:grpSpLocks/>
            </p:cNvGrpSpPr>
            <p:nvPr/>
          </p:nvGrpSpPr>
          <p:grpSpPr bwMode="auto">
            <a:xfrm>
              <a:off x="2223" y="950"/>
              <a:ext cx="1221" cy="1966"/>
              <a:chOff x="2223" y="950"/>
              <a:chExt cx="1221" cy="1966"/>
            </a:xfrm>
          </p:grpSpPr>
          <p:sp>
            <p:nvSpPr>
              <p:cNvPr id="59412" name="Text Box 55"/>
              <p:cNvSpPr txBox="1">
                <a:spLocks noChangeArrowheads="1"/>
              </p:cNvSpPr>
              <p:nvPr/>
            </p:nvSpPr>
            <p:spPr bwMode="auto">
              <a:xfrm>
                <a:off x="2223" y="950"/>
                <a:ext cx="1221" cy="368"/>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i="1" dirty="0">
                    <a:latin typeface="+mn-lt"/>
                  </a:rPr>
                  <a:t>Minimum</a:t>
                </a:r>
                <a:r>
                  <a:rPr lang="en-US" altLang="en-US" sz="1600" b="1" dirty="0">
                    <a:latin typeface="+mn-lt"/>
                  </a:rPr>
                  <a:t> </a:t>
                </a:r>
                <a:r>
                  <a:rPr lang="en-US" altLang="en-US" sz="1600" b="1" dirty="0" smtClean="0">
                    <a:latin typeface="+mn-lt"/>
                  </a:rPr>
                  <a:t>loss of buyers’ total benefit</a:t>
                </a:r>
                <a:endParaRPr lang="en-US" altLang="en-US" sz="1600" b="1" dirty="0">
                  <a:latin typeface="+mn-lt"/>
                </a:endParaRPr>
              </a:p>
            </p:txBody>
          </p:sp>
          <p:sp>
            <p:nvSpPr>
              <p:cNvPr id="59413" name="Line 56"/>
              <p:cNvSpPr>
                <a:spLocks noChangeShapeType="1"/>
              </p:cNvSpPr>
              <p:nvPr/>
            </p:nvSpPr>
            <p:spPr bwMode="auto">
              <a:xfrm flipH="1">
                <a:off x="2836" y="1325"/>
                <a:ext cx="18" cy="1591"/>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9414" name="Line 57"/>
              <p:cNvSpPr>
                <a:spLocks noChangeShapeType="1"/>
              </p:cNvSpPr>
              <p:nvPr/>
            </p:nvSpPr>
            <p:spPr bwMode="auto">
              <a:xfrm flipH="1">
                <a:off x="2223" y="2020"/>
                <a:ext cx="622"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9415" name="Line 58"/>
              <p:cNvSpPr>
                <a:spLocks noChangeShapeType="1"/>
              </p:cNvSpPr>
              <p:nvPr/>
            </p:nvSpPr>
            <p:spPr bwMode="auto">
              <a:xfrm flipH="1">
                <a:off x="2287" y="2349"/>
                <a:ext cx="549"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sp>
          <p:nvSpPr>
            <p:cNvPr id="59411" name="Line 71"/>
            <p:cNvSpPr>
              <a:spLocks noChangeShapeType="1"/>
            </p:cNvSpPr>
            <p:nvPr/>
          </p:nvSpPr>
          <p:spPr bwMode="auto">
            <a:xfrm flipH="1">
              <a:off x="2359" y="2916"/>
              <a:ext cx="475"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grpSp>
        <p:nvGrpSpPr>
          <p:cNvPr id="18" name="Group 75"/>
          <p:cNvGrpSpPr>
            <a:grpSpLocks/>
          </p:cNvGrpSpPr>
          <p:nvPr/>
        </p:nvGrpSpPr>
        <p:grpSpPr bwMode="auto">
          <a:xfrm>
            <a:off x="3425826" y="6053138"/>
            <a:ext cx="1306513" cy="609600"/>
            <a:chOff x="1198" y="3813"/>
            <a:chExt cx="823" cy="384"/>
          </a:xfrm>
        </p:grpSpPr>
        <p:sp>
          <p:nvSpPr>
            <p:cNvPr id="59408" name="Text Box 73"/>
            <p:cNvSpPr txBox="1">
              <a:spLocks noChangeArrowheads="1"/>
            </p:cNvSpPr>
            <p:nvPr/>
          </p:nvSpPr>
          <p:spPr bwMode="auto">
            <a:xfrm>
              <a:off x="1198" y="3977"/>
              <a:ext cx="777" cy="22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a:latin typeface="+mn-lt"/>
                </a:rPr>
                <a:t>Alternative</a:t>
              </a:r>
            </a:p>
          </p:txBody>
        </p:sp>
        <p:sp>
          <p:nvSpPr>
            <p:cNvPr id="59409" name="Line 74"/>
            <p:cNvSpPr>
              <a:spLocks noChangeShapeType="1"/>
            </p:cNvSpPr>
            <p:nvPr/>
          </p:nvSpPr>
          <p:spPr bwMode="auto">
            <a:xfrm flipV="1">
              <a:off x="1728" y="3813"/>
              <a:ext cx="293" cy="155"/>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sp>
        <p:nvSpPr>
          <p:cNvPr id="123980" name="Text Box 76"/>
          <p:cNvSpPr txBox="1">
            <a:spLocks noChangeArrowheads="1"/>
          </p:cNvSpPr>
          <p:nvPr/>
        </p:nvSpPr>
        <p:spPr bwMode="auto">
          <a:xfrm>
            <a:off x="8655441" y="2684464"/>
            <a:ext cx="3429001" cy="2554545"/>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dirty="0" smtClean="0">
                <a:latin typeface="+mn-lt"/>
              </a:rPr>
              <a:t>If we produce less than the equilibrium quantity, buyers’ benefit will decrease but sellers’ cost will also decrease. </a:t>
            </a:r>
          </a:p>
          <a:p>
            <a:pPr eaLnBrk="1" hangingPunct="1">
              <a:spcBef>
                <a:spcPct val="50000"/>
              </a:spcBef>
              <a:buFontTx/>
              <a:buNone/>
            </a:pPr>
            <a:r>
              <a:rPr lang="en-US" altLang="en-US" sz="1600" b="1" dirty="0" smtClean="0">
                <a:latin typeface="+mn-lt"/>
              </a:rPr>
              <a:t>The decrease in buyers’ benefits will exceed the decrease in sellers’ costs.</a:t>
            </a:r>
          </a:p>
          <a:p>
            <a:pPr eaLnBrk="1" hangingPunct="1">
              <a:spcBef>
                <a:spcPct val="50000"/>
              </a:spcBef>
              <a:buFontTx/>
              <a:buNone/>
            </a:pPr>
            <a:r>
              <a:rPr lang="en-US" altLang="en-US" sz="1600" b="1" dirty="0" smtClean="0">
                <a:latin typeface="+mn-lt"/>
              </a:rPr>
              <a:t>Therefore, society </a:t>
            </a:r>
            <a:r>
              <a:rPr lang="en-US" altLang="en-US" sz="1600" b="1" dirty="0">
                <a:latin typeface="+mn-lt"/>
              </a:rPr>
              <a:t>would be </a:t>
            </a:r>
            <a:r>
              <a:rPr lang="en-US" altLang="en-US" sz="1600" b="1" i="1" dirty="0">
                <a:latin typeface="+mn-lt"/>
              </a:rPr>
              <a:t>worse off</a:t>
            </a:r>
            <a:r>
              <a:rPr lang="en-US" altLang="en-US" sz="1600" b="1" dirty="0">
                <a:latin typeface="+mn-lt"/>
              </a:rPr>
              <a:t> if it produces less than the equilibrium </a:t>
            </a:r>
            <a:r>
              <a:rPr lang="en-US" altLang="en-US" sz="1600" b="1" dirty="0" smtClean="0">
                <a:latin typeface="+mn-lt"/>
              </a:rPr>
              <a:t>quantity.</a:t>
            </a:r>
            <a:endParaRPr lang="en-US" altLang="en-US" sz="1600" b="1" dirty="0">
              <a:latin typeface="+mn-lt"/>
            </a:endParaRPr>
          </a:p>
        </p:txBody>
      </p:sp>
    </p:spTree>
    <p:extLst>
      <p:ext uri="{BB962C8B-B14F-4D97-AF65-F5344CB8AC3E}">
        <p14:creationId xmlns:p14="http://schemas.microsoft.com/office/powerpoint/2010/main" val="119394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ssolve">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23980"/>
                                        </p:tgtEl>
                                        <p:attrNameLst>
                                          <p:attrName>style.visibility</p:attrName>
                                        </p:attrNameLst>
                                      </p:cBhvr>
                                      <p:to>
                                        <p:strVal val="visible"/>
                                      </p:to>
                                    </p:set>
                                    <p:animEffect transition="in" filter="dissolve">
                                      <p:cBhvr>
                                        <p:cTn id="25" dur="500"/>
                                        <p:tgtEl>
                                          <p:spTgt spid="123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8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62" name="Group 55"/>
          <p:cNvGrpSpPr>
            <a:grpSpLocks/>
          </p:cNvGrpSpPr>
          <p:nvPr/>
        </p:nvGrpSpPr>
        <p:grpSpPr bwMode="auto">
          <a:xfrm>
            <a:off x="5657853" y="2719388"/>
            <a:ext cx="931863" cy="3327400"/>
            <a:chOff x="2598" y="1721"/>
            <a:chExt cx="587" cy="2096"/>
          </a:xfrm>
        </p:grpSpPr>
        <p:sp>
          <p:nvSpPr>
            <p:cNvPr id="60464" name="Freeform 7"/>
            <p:cNvSpPr>
              <a:spLocks/>
            </p:cNvSpPr>
            <p:nvPr/>
          </p:nvSpPr>
          <p:spPr bwMode="auto">
            <a:xfrm rot="10800000">
              <a:off x="2598" y="1721"/>
              <a:ext cx="582" cy="500"/>
            </a:xfrm>
            <a:custGeom>
              <a:avLst/>
              <a:gdLst>
                <a:gd name="T0" fmla="*/ 0 w 1631"/>
                <a:gd name="T1" fmla="*/ 0 h 1374"/>
                <a:gd name="T2" fmla="*/ 0 w 1631"/>
                <a:gd name="T3" fmla="*/ 0 h 1374"/>
                <a:gd name="T4" fmla="*/ 0 w 1631"/>
                <a:gd name="T5" fmla="*/ 0 h 1374"/>
                <a:gd name="T6" fmla="*/ 0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0"/>
                  </a:moveTo>
                  <a:lnTo>
                    <a:pt x="0" y="0"/>
                  </a:lnTo>
                  <a:lnTo>
                    <a:pt x="0" y="1374"/>
                  </a:lnTo>
                  <a:lnTo>
                    <a:pt x="1631"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65" name="Rectangle 8"/>
            <p:cNvSpPr>
              <a:spLocks noChangeArrowheads="1"/>
            </p:cNvSpPr>
            <p:nvPr/>
          </p:nvSpPr>
          <p:spPr bwMode="auto">
            <a:xfrm>
              <a:off x="2616" y="2221"/>
              <a:ext cx="569" cy="1596"/>
            </a:xfrm>
            <a:prstGeom prst="rect">
              <a:avLst/>
            </a:prstGeom>
            <a:solidFill>
              <a:srgbClr val="00FF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sp>
        <p:nvSpPr>
          <p:cNvPr id="60420" name="Rectangle 10"/>
          <p:cNvSpPr>
            <a:spLocks noGrp="1" noChangeArrowheads="1"/>
          </p:cNvSpPr>
          <p:nvPr>
            <p:ph type="title"/>
          </p:nvPr>
        </p:nvSpPr>
        <p:spPr/>
        <p:txBody>
          <a:bodyPr/>
          <a:lstStyle/>
          <a:p>
            <a:pPr eaLnBrk="1" hangingPunct="1">
              <a:lnSpc>
                <a:spcPct val="80000"/>
              </a:lnSpc>
            </a:pPr>
            <a:r>
              <a:rPr lang="en-US" altLang="en-US" sz="2800" dirty="0">
                <a:latin typeface="+mn-lt"/>
              </a:rPr>
              <a:t>What if we produced </a:t>
            </a:r>
            <a:r>
              <a:rPr lang="en-US" altLang="en-US" sz="2800" i="1" dirty="0" smtClean="0">
                <a:latin typeface="+mn-lt"/>
              </a:rPr>
              <a:t>more</a:t>
            </a:r>
            <a:r>
              <a:rPr lang="en-US" altLang="en-US" sz="2800" dirty="0" smtClean="0">
                <a:latin typeface="+mn-lt"/>
              </a:rPr>
              <a:t> </a:t>
            </a:r>
            <a:r>
              <a:rPr lang="en-US" altLang="en-US" sz="2800" dirty="0">
                <a:latin typeface="+mn-lt"/>
              </a:rPr>
              <a:t>than the equilibrium amount?</a:t>
            </a:r>
          </a:p>
        </p:txBody>
      </p:sp>
      <p:sp>
        <p:nvSpPr>
          <p:cNvPr id="60421" name="Freeform 11"/>
          <p:cNvSpPr>
            <a:spLocks/>
          </p:cNvSpPr>
          <p:nvPr/>
        </p:nvSpPr>
        <p:spPr bwMode="auto">
          <a:xfrm>
            <a:off x="3082926" y="1042988"/>
            <a:ext cx="6315075" cy="5010150"/>
          </a:xfrm>
          <a:custGeom>
            <a:avLst/>
            <a:gdLst>
              <a:gd name="T0" fmla="*/ 0 w 3978"/>
              <a:gd name="T1" fmla="*/ 0 h 3156"/>
              <a:gd name="T2" fmla="*/ 0 w 3978"/>
              <a:gd name="T3" fmla="*/ 2147483647 h 3156"/>
              <a:gd name="T4" fmla="*/ 2147483647 w 3978"/>
              <a:gd name="T5" fmla="*/ 2147483647 h 3156"/>
              <a:gd name="T6" fmla="*/ 0 60000 65536"/>
              <a:gd name="T7" fmla="*/ 0 60000 65536"/>
              <a:gd name="T8" fmla="*/ 0 60000 65536"/>
              <a:gd name="T9" fmla="*/ 0 w 3978"/>
              <a:gd name="T10" fmla="*/ 0 h 3156"/>
              <a:gd name="T11" fmla="*/ 3978 w 3978"/>
              <a:gd name="T12" fmla="*/ 3156 h 3156"/>
            </a:gdLst>
            <a:ahLst/>
            <a:cxnLst>
              <a:cxn ang="T6">
                <a:pos x="T0" y="T1"/>
              </a:cxn>
              <a:cxn ang="T7">
                <a:pos x="T2" y="T3"/>
              </a:cxn>
              <a:cxn ang="T8">
                <a:pos x="T4" y="T5"/>
              </a:cxn>
            </a:cxnLst>
            <a:rect l="T9" t="T10" r="T11" b="T12"/>
            <a:pathLst>
              <a:path w="3978" h="3156">
                <a:moveTo>
                  <a:pt x="0" y="0"/>
                </a:moveTo>
                <a:lnTo>
                  <a:pt x="0" y="3156"/>
                </a:lnTo>
                <a:lnTo>
                  <a:pt x="3978" y="315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422" name="Rectangle 12"/>
          <p:cNvSpPr>
            <a:spLocks noChangeArrowheads="1"/>
          </p:cNvSpPr>
          <p:nvPr/>
        </p:nvSpPr>
        <p:spPr bwMode="auto">
          <a:xfrm>
            <a:off x="2513013" y="1325849"/>
            <a:ext cx="4215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Price</a:t>
            </a:r>
            <a:endParaRPr lang="en-US" altLang="en-US" sz="2400">
              <a:latin typeface="+mn-lt"/>
            </a:endParaRPr>
          </a:p>
        </p:txBody>
      </p:sp>
      <p:sp>
        <p:nvSpPr>
          <p:cNvPr id="60423" name="Rectangle 13"/>
          <p:cNvSpPr>
            <a:spLocks noChangeArrowheads="1"/>
          </p:cNvSpPr>
          <p:nvPr/>
        </p:nvSpPr>
        <p:spPr bwMode="auto">
          <a:xfrm>
            <a:off x="2878138" y="6119814"/>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0</a:t>
            </a:r>
            <a:endParaRPr lang="en-US" altLang="en-US" sz="2400">
              <a:latin typeface="+mn-lt"/>
            </a:endParaRPr>
          </a:p>
        </p:txBody>
      </p:sp>
      <p:sp>
        <p:nvSpPr>
          <p:cNvPr id="60424" name="Rectangle 14"/>
          <p:cNvSpPr>
            <a:spLocks noChangeArrowheads="1"/>
          </p:cNvSpPr>
          <p:nvPr/>
        </p:nvSpPr>
        <p:spPr bwMode="auto">
          <a:xfrm>
            <a:off x="8586788" y="6113464"/>
            <a:ext cx="7498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Quantity</a:t>
            </a:r>
            <a:endParaRPr lang="en-US" altLang="en-US" sz="2400">
              <a:latin typeface="+mn-lt"/>
            </a:endParaRPr>
          </a:p>
        </p:txBody>
      </p:sp>
      <p:grpSp>
        <p:nvGrpSpPr>
          <p:cNvPr id="5" name="Group 15"/>
          <p:cNvGrpSpPr>
            <a:grpSpLocks/>
          </p:cNvGrpSpPr>
          <p:nvPr/>
        </p:nvGrpSpPr>
        <p:grpSpPr bwMode="auto">
          <a:xfrm>
            <a:off x="2024064" y="3363915"/>
            <a:ext cx="4105275" cy="3248025"/>
            <a:chOff x="315" y="2119"/>
            <a:chExt cx="2586" cy="2046"/>
          </a:xfrm>
        </p:grpSpPr>
        <p:sp>
          <p:nvSpPr>
            <p:cNvPr id="60456" name="Freeform 16"/>
            <p:cNvSpPr>
              <a:spLocks/>
            </p:cNvSpPr>
            <p:nvPr/>
          </p:nvSpPr>
          <p:spPr bwMode="auto">
            <a:xfrm>
              <a:off x="994" y="2206"/>
              <a:ext cx="1619" cy="1607"/>
            </a:xfrm>
            <a:custGeom>
              <a:avLst/>
              <a:gdLst>
                <a:gd name="T0" fmla="*/ 0 w 1619"/>
                <a:gd name="T1" fmla="*/ 0 h 1607"/>
                <a:gd name="T2" fmla="*/ 1619 w 1619"/>
                <a:gd name="T3" fmla="*/ 0 h 1607"/>
                <a:gd name="T4" fmla="*/ 1619 w 1619"/>
                <a:gd name="T5" fmla="*/ 1607 h 1607"/>
                <a:gd name="T6" fmla="*/ 0 60000 65536"/>
                <a:gd name="T7" fmla="*/ 0 60000 65536"/>
                <a:gd name="T8" fmla="*/ 0 60000 65536"/>
                <a:gd name="T9" fmla="*/ 0 w 1619"/>
                <a:gd name="T10" fmla="*/ 0 h 1607"/>
                <a:gd name="T11" fmla="*/ 1619 w 1619"/>
                <a:gd name="T12" fmla="*/ 1607 h 1607"/>
              </a:gdLst>
              <a:ahLst/>
              <a:cxnLst>
                <a:cxn ang="T6">
                  <a:pos x="T0" y="T1"/>
                </a:cxn>
                <a:cxn ang="T7">
                  <a:pos x="T2" y="T3"/>
                </a:cxn>
                <a:cxn ang="T8">
                  <a:pos x="T4" y="T5"/>
                </a:cxn>
              </a:cxnLst>
              <a:rect l="T9" t="T10" r="T11" b="T12"/>
              <a:pathLst>
                <a:path w="1619" h="1607">
                  <a:moveTo>
                    <a:pt x="0" y="0"/>
                  </a:moveTo>
                  <a:lnTo>
                    <a:pt x="1619" y="0"/>
                  </a:lnTo>
                  <a:lnTo>
                    <a:pt x="1619" y="160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0457" name="Group 17"/>
            <p:cNvGrpSpPr>
              <a:grpSpLocks/>
            </p:cNvGrpSpPr>
            <p:nvPr/>
          </p:nvGrpSpPr>
          <p:grpSpPr bwMode="auto">
            <a:xfrm>
              <a:off x="315" y="2119"/>
              <a:ext cx="604" cy="310"/>
              <a:chOff x="315" y="2119"/>
              <a:chExt cx="604" cy="310"/>
            </a:xfrm>
          </p:grpSpPr>
          <p:sp>
            <p:nvSpPr>
              <p:cNvPr id="60460" name="Rectangle 18"/>
              <p:cNvSpPr>
                <a:spLocks noChangeArrowheads="1"/>
              </p:cNvSpPr>
              <p:nvPr/>
            </p:nvSpPr>
            <p:spPr bwMode="auto">
              <a:xfrm>
                <a:off x="315" y="2119"/>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60461" name="Rectangle 19"/>
              <p:cNvSpPr>
                <a:spLocks noChangeArrowheads="1"/>
              </p:cNvSpPr>
              <p:nvPr/>
            </p:nvSpPr>
            <p:spPr bwMode="auto">
              <a:xfrm>
                <a:off x="657" y="2274"/>
                <a:ext cx="26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price</a:t>
                </a:r>
                <a:endParaRPr lang="en-US" altLang="en-US" sz="2400">
                  <a:latin typeface="+mn-lt"/>
                </a:endParaRPr>
              </a:p>
            </p:txBody>
          </p:sp>
        </p:grpSp>
        <p:sp>
          <p:nvSpPr>
            <p:cNvPr id="60458" name="Rectangle 20"/>
            <p:cNvSpPr>
              <a:spLocks noChangeArrowheads="1"/>
            </p:cNvSpPr>
            <p:nvPr/>
          </p:nvSpPr>
          <p:spPr bwMode="auto">
            <a:xfrm>
              <a:off x="2303" y="3855"/>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60459" name="Rectangle 21"/>
            <p:cNvSpPr>
              <a:spLocks noChangeArrowheads="1"/>
            </p:cNvSpPr>
            <p:nvPr/>
          </p:nvSpPr>
          <p:spPr bwMode="auto">
            <a:xfrm>
              <a:off x="2392" y="4010"/>
              <a:ext cx="4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quantity</a:t>
              </a:r>
              <a:endParaRPr lang="en-US" altLang="en-US" sz="2400">
                <a:latin typeface="+mn-lt"/>
              </a:endParaRPr>
            </a:p>
          </p:txBody>
        </p:sp>
      </p:grpSp>
      <p:grpSp>
        <p:nvGrpSpPr>
          <p:cNvPr id="7" name="Group 22"/>
          <p:cNvGrpSpPr>
            <a:grpSpLocks/>
          </p:cNvGrpSpPr>
          <p:nvPr/>
        </p:nvGrpSpPr>
        <p:grpSpPr bwMode="auto">
          <a:xfrm>
            <a:off x="3082925" y="1914526"/>
            <a:ext cx="5032375" cy="3768725"/>
            <a:chOff x="982" y="1206"/>
            <a:chExt cx="3170" cy="2374"/>
          </a:xfrm>
        </p:grpSpPr>
        <p:sp>
          <p:nvSpPr>
            <p:cNvPr id="60454" name="Line 23"/>
            <p:cNvSpPr>
              <a:spLocks noChangeShapeType="1"/>
            </p:cNvSpPr>
            <p:nvPr/>
          </p:nvSpPr>
          <p:spPr bwMode="auto">
            <a:xfrm flipV="1">
              <a:off x="982" y="1263"/>
              <a:ext cx="2729" cy="2317"/>
            </a:xfrm>
            <a:prstGeom prst="line">
              <a:avLst/>
            </a:prstGeom>
            <a:noFill/>
            <a:ln w="55563">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55" name="Rectangle 24"/>
            <p:cNvSpPr>
              <a:spLocks noChangeArrowheads="1"/>
            </p:cNvSpPr>
            <p:nvPr/>
          </p:nvSpPr>
          <p:spPr bwMode="auto">
            <a:xfrm>
              <a:off x="3788" y="1206"/>
              <a:ext cx="3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dirty="0">
                  <a:solidFill>
                    <a:srgbClr val="000000"/>
                  </a:solidFill>
                  <a:latin typeface="+mn-lt"/>
                </a:rPr>
                <a:t>Supply</a:t>
              </a:r>
              <a:endParaRPr lang="en-US" altLang="en-US" sz="2400" b="1" dirty="0">
                <a:latin typeface="+mn-lt"/>
              </a:endParaRPr>
            </a:p>
          </p:txBody>
        </p:sp>
      </p:grpSp>
      <p:grpSp>
        <p:nvGrpSpPr>
          <p:cNvPr id="8" name="Group 25"/>
          <p:cNvGrpSpPr>
            <a:grpSpLocks/>
          </p:cNvGrpSpPr>
          <p:nvPr/>
        </p:nvGrpSpPr>
        <p:grpSpPr bwMode="auto">
          <a:xfrm>
            <a:off x="3082926" y="1320800"/>
            <a:ext cx="5168900" cy="3811588"/>
            <a:chOff x="982" y="832"/>
            <a:chExt cx="3256" cy="2401"/>
          </a:xfrm>
        </p:grpSpPr>
        <p:sp>
          <p:nvSpPr>
            <p:cNvPr id="60452" name="Line 26"/>
            <p:cNvSpPr>
              <a:spLocks noChangeShapeType="1"/>
            </p:cNvSpPr>
            <p:nvPr/>
          </p:nvSpPr>
          <p:spPr bwMode="auto">
            <a:xfrm>
              <a:off x="982" y="832"/>
              <a:ext cx="2729" cy="2306"/>
            </a:xfrm>
            <a:prstGeom prst="line">
              <a:avLst/>
            </a:prstGeom>
            <a:noFill/>
            <a:ln w="55563">
              <a:solidFill>
                <a:srgbClr val="004C9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53" name="Rectangle 27"/>
            <p:cNvSpPr>
              <a:spLocks noChangeArrowheads="1"/>
            </p:cNvSpPr>
            <p:nvPr/>
          </p:nvSpPr>
          <p:spPr bwMode="auto">
            <a:xfrm>
              <a:off x="3784" y="3078"/>
              <a:ext cx="45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dirty="0">
                  <a:solidFill>
                    <a:srgbClr val="000000"/>
                  </a:solidFill>
                  <a:latin typeface="+mn-lt"/>
                </a:rPr>
                <a:t>Demand</a:t>
              </a:r>
              <a:endParaRPr lang="en-US" altLang="en-US" sz="2400" b="1" dirty="0">
                <a:latin typeface="+mn-lt"/>
              </a:endParaRPr>
            </a:p>
          </p:txBody>
        </p:sp>
      </p:grpSp>
      <p:grpSp>
        <p:nvGrpSpPr>
          <p:cNvPr id="9" name="Group 28"/>
          <p:cNvGrpSpPr>
            <a:grpSpLocks/>
          </p:cNvGrpSpPr>
          <p:nvPr/>
        </p:nvGrpSpPr>
        <p:grpSpPr bwMode="auto">
          <a:xfrm>
            <a:off x="3028950" y="1116013"/>
            <a:ext cx="4459288" cy="4789488"/>
            <a:chOff x="948" y="703"/>
            <a:chExt cx="2809" cy="3017"/>
          </a:xfrm>
        </p:grpSpPr>
        <p:grpSp>
          <p:nvGrpSpPr>
            <p:cNvPr id="60436" name="Group 29"/>
            <p:cNvGrpSpPr>
              <a:grpSpLocks/>
            </p:cNvGrpSpPr>
            <p:nvPr/>
          </p:nvGrpSpPr>
          <p:grpSpPr bwMode="auto">
            <a:xfrm>
              <a:off x="948" y="703"/>
              <a:ext cx="169" cy="164"/>
              <a:chOff x="948" y="703"/>
              <a:chExt cx="169" cy="164"/>
            </a:xfrm>
          </p:grpSpPr>
          <p:sp>
            <p:nvSpPr>
              <p:cNvPr id="60450" name="Oval 30"/>
              <p:cNvSpPr>
                <a:spLocks noChangeArrowheads="1"/>
              </p:cNvSpPr>
              <p:nvPr/>
            </p:nvSpPr>
            <p:spPr bwMode="auto">
              <a:xfrm>
                <a:off x="948" y="785"/>
                <a:ext cx="81"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60451" name="Rectangle 31"/>
              <p:cNvSpPr>
                <a:spLocks noChangeArrowheads="1"/>
              </p:cNvSpPr>
              <p:nvPr/>
            </p:nvSpPr>
            <p:spPr bwMode="auto">
              <a:xfrm>
                <a:off x="1042" y="703"/>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A</a:t>
                </a:r>
                <a:endParaRPr lang="en-US" altLang="en-US" sz="2400">
                  <a:latin typeface="+mn-lt"/>
                </a:endParaRPr>
              </a:p>
            </p:txBody>
          </p:sp>
        </p:grpSp>
        <p:grpSp>
          <p:nvGrpSpPr>
            <p:cNvPr id="60437" name="Group 32"/>
            <p:cNvGrpSpPr>
              <a:grpSpLocks/>
            </p:cNvGrpSpPr>
            <p:nvPr/>
          </p:nvGrpSpPr>
          <p:grpSpPr bwMode="auto">
            <a:xfrm>
              <a:off x="948" y="1098"/>
              <a:ext cx="2809" cy="2622"/>
              <a:chOff x="948" y="1098"/>
              <a:chExt cx="2809" cy="2622"/>
            </a:xfrm>
          </p:grpSpPr>
          <p:grpSp>
            <p:nvGrpSpPr>
              <p:cNvPr id="60438" name="Group 33"/>
              <p:cNvGrpSpPr>
                <a:grpSpLocks/>
              </p:cNvGrpSpPr>
              <p:nvPr/>
            </p:nvGrpSpPr>
            <p:grpSpPr bwMode="auto">
              <a:xfrm>
                <a:off x="948" y="3534"/>
                <a:ext cx="159" cy="186"/>
                <a:chOff x="948" y="3534"/>
                <a:chExt cx="159" cy="186"/>
              </a:xfrm>
            </p:grpSpPr>
            <p:sp>
              <p:nvSpPr>
                <p:cNvPr id="60448" name="Oval 34"/>
                <p:cNvSpPr>
                  <a:spLocks noChangeArrowheads="1"/>
                </p:cNvSpPr>
                <p:nvPr/>
              </p:nvSpPr>
              <p:spPr bwMode="auto">
                <a:xfrm>
                  <a:off x="948" y="3534"/>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60449" name="Rectangle 35"/>
                <p:cNvSpPr>
                  <a:spLocks noChangeArrowheads="1"/>
                </p:cNvSpPr>
                <p:nvPr/>
              </p:nvSpPr>
              <p:spPr bwMode="auto">
                <a:xfrm>
                  <a:off x="1038" y="3565"/>
                  <a:ext cx="6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C</a:t>
                  </a:r>
                  <a:endParaRPr lang="en-US" altLang="en-US" sz="2400">
                    <a:latin typeface="+mn-lt"/>
                  </a:endParaRPr>
                </a:p>
              </p:txBody>
            </p:sp>
          </p:grpSp>
          <p:grpSp>
            <p:nvGrpSpPr>
              <p:cNvPr id="60439" name="Group 36"/>
              <p:cNvGrpSpPr>
                <a:grpSpLocks/>
              </p:cNvGrpSpPr>
              <p:nvPr/>
            </p:nvGrpSpPr>
            <p:grpSpPr bwMode="auto">
              <a:xfrm>
                <a:off x="3661" y="3103"/>
                <a:ext cx="96" cy="242"/>
                <a:chOff x="3661" y="3103"/>
                <a:chExt cx="96" cy="242"/>
              </a:xfrm>
            </p:grpSpPr>
            <p:sp>
              <p:nvSpPr>
                <p:cNvPr id="60446" name="Oval 37"/>
                <p:cNvSpPr>
                  <a:spLocks noChangeArrowheads="1"/>
                </p:cNvSpPr>
                <p:nvPr/>
              </p:nvSpPr>
              <p:spPr bwMode="auto">
                <a:xfrm>
                  <a:off x="3676" y="3103"/>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60447" name="Rectangle 38"/>
                <p:cNvSpPr>
                  <a:spLocks noChangeArrowheads="1"/>
                </p:cNvSpPr>
                <p:nvPr/>
              </p:nvSpPr>
              <p:spPr bwMode="auto">
                <a:xfrm>
                  <a:off x="3661" y="3190"/>
                  <a:ext cx="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B</a:t>
                  </a:r>
                  <a:endParaRPr lang="en-US" altLang="en-US" sz="2400">
                    <a:latin typeface="+mn-lt"/>
                  </a:endParaRPr>
                </a:p>
              </p:txBody>
            </p:sp>
          </p:grpSp>
          <p:grpSp>
            <p:nvGrpSpPr>
              <p:cNvPr id="60440" name="Group 39"/>
              <p:cNvGrpSpPr>
                <a:grpSpLocks/>
              </p:cNvGrpSpPr>
              <p:nvPr/>
            </p:nvGrpSpPr>
            <p:grpSpPr bwMode="auto">
              <a:xfrm>
                <a:off x="3661" y="1098"/>
                <a:ext cx="96" cy="200"/>
                <a:chOff x="3661" y="1098"/>
                <a:chExt cx="96" cy="200"/>
              </a:xfrm>
            </p:grpSpPr>
            <p:sp>
              <p:nvSpPr>
                <p:cNvPr id="60444" name="Oval 40"/>
                <p:cNvSpPr>
                  <a:spLocks noChangeArrowheads="1"/>
                </p:cNvSpPr>
                <p:nvPr/>
              </p:nvSpPr>
              <p:spPr bwMode="auto">
                <a:xfrm>
                  <a:off x="3676" y="1228"/>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60445" name="Rectangle 41"/>
                <p:cNvSpPr>
                  <a:spLocks noChangeArrowheads="1"/>
                </p:cNvSpPr>
                <p:nvPr/>
              </p:nvSpPr>
              <p:spPr bwMode="auto">
                <a:xfrm>
                  <a:off x="3661" y="1098"/>
                  <a:ext cx="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a:t>
                  </a:r>
                  <a:endParaRPr lang="en-US" altLang="en-US" sz="2400">
                    <a:latin typeface="+mn-lt"/>
                  </a:endParaRPr>
                </a:p>
              </p:txBody>
            </p:sp>
          </p:grpSp>
          <p:grpSp>
            <p:nvGrpSpPr>
              <p:cNvPr id="60441" name="Group 42"/>
              <p:cNvGrpSpPr>
                <a:grpSpLocks/>
              </p:cNvGrpSpPr>
              <p:nvPr/>
            </p:nvGrpSpPr>
            <p:grpSpPr bwMode="auto">
              <a:xfrm>
                <a:off x="2566" y="2150"/>
                <a:ext cx="193" cy="155"/>
                <a:chOff x="2566" y="2150"/>
                <a:chExt cx="193" cy="155"/>
              </a:xfrm>
            </p:grpSpPr>
            <p:sp>
              <p:nvSpPr>
                <p:cNvPr id="60442" name="Oval 43"/>
                <p:cNvSpPr>
                  <a:spLocks noChangeArrowheads="1"/>
                </p:cNvSpPr>
                <p:nvPr/>
              </p:nvSpPr>
              <p:spPr bwMode="auto">
                <a:xfrm>
                  <a:off x="2566" y="2160"/>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60443" name="Rectangle 44"/>
                <p:cNvSpPr>
                  <a:spLocks noChangeArrowheads="1"/>
                </p:cNvSpPr>
                <p:nvPr/>
              </p:nvSpPr>
              <p:spPr bwMode="auto">
                <a:xfrm>
                  <a:off x="2695" y="2150"/>
                  <a:ext cx="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a:t>
                  </a:r>
                  <a:endParaRPr lang="en-US" altLang="en-US" sz="2400">
                    <a:latin typeface="+mn-lt"/>
                  </a:endParaRPr>
                </a:p>
              </p:txBody>
            </p:sp>
          </p:grpSp>
        </p:grpSp>
      </p:grpSp>
      <p:grpSp>
        <p:nvGrpSpPr>
          <p:cNvPr id="17" name="Group 61"/>
          <p:cNvGrpSpPr>
            <a:grpSpLocks/>
          </p:cNvGrpSpPr>
          <p:nvPr/>
        </p:nvGrpSpPr>
        <p:grpSpPr bwMode="auto">
          <a:xfrm>
            <a:off x="6589714" y="6067426"/>
            <a:ext cx="1495425" cy="523875"/>
            <a:chOff x="3191" y="3822"/>
            <a:chExt cx="942" cy="330"/>
          </a:xfrm>
        </p:grpSpPr>
        <p:sp>
          <p:nvSpPr>
            <p:cNvPr id="60432" name="Text Box 52"/>
            <p:cNvSpPr txBox="1">
              <a:spLocks noChangeArrowheads="1"/>
            </p:cNvSpPr>
            <p:nvPr/>
          </p:nvSpPr>
          <p:spPr bwMode="auto">
            <a:xfrm>
              <a:off x="3356" y="3932"/>
              <a:ext cx="777" cy="22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a:latin typeface="+mn-lt"/>
                </a:rPr>
                <a:t>Alternative</a:t>
              </a:r>
            </a:p>
          </p:txBody>
        </p:sp>
        <p:sp>
          <p:nvSpPr>
            <p:cNvPr id="60433" name="Line 60"/>
            <p:cNvSpPr>
              <a:spLocks noChangeShapeType="1"/>
            </p:cNvSpPr>
            <p:nvPr/>
          </p:nvSpPr>
          <p:spPr bwMode="auto">
            <a:xfrm flipH="1" flipV="1">
              <a:off x="3191" y="3822"/>
              <a:ext cx="164" cy="21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grpSp>
        <p:nvGrpSpPr>
          <p:cNvPr id="14" name="Group 13"/>
          <p:cNvGrpSpPr/>
          <p:nvPr/>
        </p:nvGrpSpPr>
        <p:grpSpPr>
          <a:xfrm>
            <a:off x="6273122" y="3388397"/>
            <a:ext cx="3196316" cy="1374548"/>
            <a:chOff x="6273122" y="3388397"/>
            <a:chExt cx="3196316" cy="1374548"/>
          </a:xfrm>
        </p:grpSpPr>
        <p:grpSp>
          <p:nvGrpSpPr>
            <p:cNvPr id="13" name="Group 12"/>
            <p:cNvGrpSpPr/>
            <p:nvPr/>
          </p:nvGrpSpPr>
          <p:grpSpPr>
            <a:xfrm>
              <a:off x="6288997" y="3388397"/>
              <a:ext cx="3180441" cy="1371600"/>
              <a:chOff x="6288997" y="3388397"/>
              <a:chExt cx="3180441" cy="1371600"/>
            </a:xfrm>
          </p:grpSpPr>
          <p:sp>
            <p:nvSpPr>
              <p:cNvPr id="58" name="Text Box 55"/>
              <p:cNvSpPr txBox="1">
                <a:spLocks noChangeArrowheads="1"/>
              </p:cNvSpPr>
              <p:nvPr/>
            </p:nvSpPr>
            <p:spPr bwMode="auto">
              <a:xfrm>
                <a:off x="7531101" y="3782097"/>
                <a:ext cx="1938337" cy="5842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i="1" dirty="0">
                    <a:latin typeface="+mn-lt"/>
                  </a:rPr>
                  <a:t>Minimum</a:t>
                </a:r>
                <a:r>
                  <a:rPr lang="en-US" altLang="en-US" sz="1600" b="1" dirty="0">
                    <a:latin typeface="+mn-lt"/>
                  </a:rPr>
                  <a:t> </a:t>
                </a:r>
                <a:r>
                  <a:rPr lang="en-US" altLang="en-US" sz="1600" b="1" dirty="0" smtClean="0">
                    <a:latin typeface="+mn-lt"/>
                  </a:rPr>
                  <a:t>increase in sellers’ total cost</a:t>
                </a:r>
                <a:endParaRPr lang="en-US" altLang="en-US" sz="1600" b="1" dirty="0">
                  <a:latin typeface="+mn-lt"/>
                </a:endParaRPr>
              </a:p>
            </p:txBody>
          </p:sp>
          <p:sp>
            <p:nvSpPr>
              <p:cNvPr id="59" name="Line 56"/>
              <p:cNvSpPr>
                <a:spLocks noChangeShapeType="1"/>
              </p:cNvSpPr>
              <p:nvPr/>
            </p:nvSpPr>
            <p:spPr bwMode="auto">
              <a:xfrm flipH="1">
                <a:off x="6907721" y="3388397"/>
                <a:ext cx="28575" cy="137160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0" name="Line 57"/>
              <p:cNvSpPr>
                <a:spLocks noChangeShapeType="1"/>
              </p:cNvSpPr>
              <p:nvPr/>
            </p:nvSpPr>
            <p:spPr bwMode="auto">
              <a:xfrm flipH="1">
                <a:off x="6288997" y="3397249"/>
                <a:ext cx="640080"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sp>
          <p:nvSpPr>
            <p:cNvPr id="57" name="Line 71"/>
            <p:cNvSpPr>
              <a:spLocks noChangeShapeType="1"/>
            </p:cNvSpPr>
            <p:nvPr/>
          </p:nvSpPr>
          <p:spPr bwMode="auto">
            <a:xfrm flipH="1">
              <a:off x="6273122" y="4762945"/>
              <a:ext cx="640080"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cxnSp>
          <p:nvCxnSpPr>
            <p:cNvPr id="12" name="Straight Connector 11"/>
            <p:cNvCxnSpPr>
              <a:stCxn id="58" idx="1"/>
            </p:cNvCxnSpPr>
            <p:nvPr/>
          </p:nvCxnSpPr>
          <p:spPr>
            <a:xfrm flipH="1">
              <a:off x="6922008" y="4074197"/>
              <a:ext cx="609093"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76539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62" name="Group 55"/>
          <p:cNvGrpSpPr>
            <a:grpSpLocks/>
          </p:cNvGrpSpPr>
          <p:nvPr/>
        </p:nvGrpSpPr>
        <p:grpSpPr bwMode="auto">
          <a:xfrm>
            <a:off x="5657853" y="2719388"/>
            <a:ext cx="931863" cy="3327400"/>
            <a:chOff x="2598" y="1721"/>
            <a:chExt cx="587" cy="2096"/>
          </a:xfrm>
        </p:grpSpPr>
        <p:sp>
          <p:nvSpPr>
            <p:cNvPr id="60464" name="Freeform 7"/>
            <p:cNvSpPr>
              <a:spLocks/>
            </p:cNvSpPr>
            <p:nvPr/>
          </p:nvSpPr>
          <p:spPr bwMode="auto">
            <a:xfrm rot="10800000">
              <a:off x="2598" y="1721"/>
              <a:ext cx="582" cy="500"/>
            </a:xfrm>
            <a:custGeom>
              <a:avLst/>
              <a:gdLst>
                <a:gd name="T0" fmla="*/ 0 w 1631"/>
                <a:gd name="T1" fmla="*/ 0 h 1374"/>
                <a:gd name="T2" fmla="*/ 0 w 1631"/>
                <a:gd name="T3" fmla="*/ 0 h 1374"/>
                <a:gd name="T4" fmla="*/ 0 w 1631"/>
                <a:gd name="T5" fmla="*/ 0 h 1374"/>
                <a:gd name="T6" fmla="*/ 0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0"/>
                  </a:moveTo>
                  <a:lnTo>
                    <a:pt x="0" y="0"/>
                  </a:lnTo>
                  <a:lnTo>
                    <a:pt x="0" y="1374"/>
                  </a:lnTo>
                  <a:lnTo>
                    <a:pt x="1631"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65" name="Rectangle 8"/>
            <p:cNvSpPr>
              <a:spLocks noChangeArrowheads="1"/>
            </p:cNvSpPr>
            <p:nvPr/>
          </p:nvSpPr>
          <p:spPr bwMode="auto">
            <a:xfrm>
              <a:off x="2616" y="2221"/>
              <a:ext cx="569" cy="1596"/>
            </a:xfrm>
            <a:prstGeom prst="rect">
              <a:avLst/>
            </a:prstGeom>
            <a:solidFill>
              <a:srgbClr val="00FF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sp>
        <p:nvSpPr>
          <p:cNvPr id="60420" name="Rectangle 10"/>
          <p:cNvSpPr>
            <a:spLocks noGrp="1" noChangeArrowheads="1"/>
          </p:cNvSpPr>
          <p:nvPr>
            <p:ph type="title"/>
          </p:nvPr>
        </p:nvSpPr>
        <p:spPr/>
        <p:txBody>
          <a:bodyPr/>
          <a:lstStyle/>
          <a:p>
            <a:pPr eaLnBrk="1" hangingPunct="1">
              <a:lnSpc>
                <a:spcPct val="80000"/>
              </a:lnSpc>
            </a:pPr>
            <a:r>
              <a:rPr lang="en-US" altLang="en-US" sz="2800" dirty="0">
                <a:latin typeface="+mn-lt"/>
              </a:rPr>
              <a:t>What if we produced </a:t>
            </a:r>
            <a:r>
              <a:rPr lang="en-US" altLang="en-US" sz="2800" i="1" dirty="0" smtClean="0">
                <a:latin typeface="+mn-lt"/>
              </a:rPr>
              <a:t>more</a:t>
            </a:r>
            <a:r>
              <a:rPr lang="en-US" altLang="en-US" sz="2800" dirty="0" smtClean="0">
                <a:latin typeface="+mn-lt"/>
              </a:rPr>
              <a:t> </a:t>
            </a:r>
            <a:r>
              <a:rPr lang="en-US" altLang="en-US" sz="2800" dirty="0">
                <a:latin typeface="+mn-lt"/>
              </a:rPr>
              <a:t>than the equilibrium amount?</a:t>
            </a:r>
          </a:p>
        </p:txBody>
      </p:sp>
      <p:sp>
        <p:nvSpPr>
          <p:cNvPr id="60422" name="Rectangle 12"/>
          <p:cNvSpPr>
            <a:spLocks noChangeArrowheads="1"/>
          </p:cNvSpPr>
          <p:nvPr/>
        </p:nvSpPr>
        <p:spPr bwMode="auto">
          <a:xfrm>
            <a:off x="2513013" y="1325849"/>
            <a:ext cx="4215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Price</a:t>
            </a:r>
            <a:endParaRPr lang="en-US" altLang="en-US" sz="2400">
              <a:latin typeface="+mn-lt"/>
            </a:endParaRPr>
          </a:p>
        </p:txBody>
      </p:sp>
      <p:sp>
        <p:nvSpPr>
          <p:cNvPr id="60423" name="Rectangle 13"/>
          <p:cNvSpPr>
            <a:spLocks noChangeArrowheads="1"/>
          </p:cNvSpPr>
          <p:nvPr/>
        </p:nvSpPr>
        <p:spPr bwMode="auto">
          <a:xfrm>
            <a:off x="2878138" y="6119814"/>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0</a:t>
            </a:r>
            <a:endParaRPr lang="en-US" altLang="en-US" sz="2400">
              <a:latin typeface="+mn-lt"/>
            </a:endParaRPr>
          </a:p>
        </p:txBody>
      </p:sp>
      <p:sp>
        <p:nvSpPr>
          <p:cNvPr id="60424" name="Rectangle 14"/>
          <p:cNvSpPr>
            <a:spLocks noChangeArrowheads="1"/>
          </p:cNvSpPr>
          <p:nvPr/>
        </p:nvSpPr>
        <p:spPr bwMode="auto">
          <a:xfrm>
            <a:off x="8586788" y="6113464"/>
            <a:ext cx="7498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a:solidFill>
                  <a:srgbClr val="000000"/>
                </a:solidFill>
                <a:latin typeface="+mn-lt"/>
              </a:rPr>
              <a:t>Quantity</a:t>
            </a:r>
            <a:endParaRPr lang="en-US" altLang="en-US" sz="2400">
              <a:latin typeface="+mn-lt"/>
            </a:endParaRPr>
          </a:p>
        </p:txBody>
      </p:sp>
      <p:grpSp>
        <p:nvGrpSpPr>
          <p:cNvPr id="5" name="Group 15"/>
          <p:cNvGrpSpPr>
            <a:grpSpLocks/>
          </p:cNvGrpSpPr>
          <p:nvPr/>
        </p:nvGrpSpPr>
        <p:grpSpPr bwMode="auto">
          <a:xfrm>
            <a:off x="2024064" y="3363915"/>
            <a:ext cx="4105275" cy="3248025"/>
            <a:chOff x="315" y="2119"/>
            <a:chExt cx="2586" cy="2046"/>
          </a:xfrm>
        </p:grpSpPr>
        <p:sp>
          <p:nvSpPr>
            <p:cNvPr id="60456" name="Freeform 16"/>
            <p:cNvSpPr>
              <a:spLocks/>
            </p:cNvSpPr>
            <p:nvPr/>
          </p:nvSpPr>
          <p:spPr bwMode="auto">
            <a:xfrm>
              <a:off x="994" y="2206"/>
              <a:ext cx="1619" cy="1607"/>
            </a:xfrm>
            <a:custGeom>
              <a:avLst/>
              <a:gdLst>
                <a:gd name="T0" fmla="*/ 0 w 1619"/>
                <a:gd name="T1" fmla="*/ 0 h 1607"/>
                <a:gd name="T2" fmla="*/ 1619 w 1619"/>
                <a:gd name="T3" fmla="*/ 0 h 1607"/>
                <a:gd name="T4" fmla="*/ 1619 w 1619"/>
                <a:gd name="T5" fmla="*/ 1607 h 1607"/>
                <a:gd name="T6" fmla="*/ 0 60000 65536"/>
                <a:gd name="T7" fmla="*/ 0 60000 65536"/>
                <a:gd name="T8" fmla="*/ 0 60000 65536"/>
                <a:gd name="T9" fmla="*/ 0 w 1619"/>
                <a:gd name="T10" fmla="*/ 0 h 1607"/>
                <a:gd name="T11" fmla="*/ 1619 w 1619"/>
                <a:gd name="T12" fmla="*/ 1607 h 1607"/>
              </a:gdLst>
              <a:ahLst/>
              <a:cxnLst>
                <a:cxn ang="T6">
                  <a:pos x="T0" y="T1"/>
                </a:cxn>
                <a:cxn ang="T7">
                  <a:pos x="T2" y="T3"/>
                </a:cxn>
                <a:cxn ang="T8">
                  <a:pos x="T4" y="T5"/>
                </a:cxn>
              </a:cxnLst>
              <a:rect l="T9" t="T10" r="T11" b="T12"/>
              <a:pathLst>
                <a:path w="1619" h="1607">
                  <a:moveTo>
                    <a:pt x="0" y="0"/>
                  </a:moveTo>
                  <a:lnTo>
                    <a:pt x="1619" y="0"/>
                  </a:lnTo>
                  <a:lnTo>
                    <a:pt x="1619" y="160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0457" name="Group 17"/>
            <p:cNvGrpSpPr>
              <a:grpSpLocks/>
            </p:cNvGrpSpPr>
            <p:nvPr/>
          </p:nvGrpSpPr>
          <p:grpSpPr bwMode="auto">
            <a:xfrm>
              <a:off x="315" y="2119"/>
              <a:ext cx="604" cy="310"/>
              <a:chOff x="315" y="2119"/>
              <a:chExt cx="604" cy="310"/>
            </a:xfrm>
          </p:grpSpPr>
          <p:sp>
            <p:nvSpPr>
              <p:cNvPr id="60460" name="Rectangle 18"/>
              <p:cNvSpPr>
                <a:spLocks noChangeArrowheads="1"/>
              </p:cNvSpPr>
              <p:nvPr/>
            </p:nvSpPr>
            <p:spPr bwMode="auto">
              <a:xfrm>
                <a:off x="315" y="2119"/>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60461" name="Rectangle 19"/>
              <p:cNvSpPr>
                <a:spLocks noChangeArrowheads="1"/>
              </p:cNvSpPr>
              <p:nvPr/>
            </p:nvSpPr>
            <p:spPr bwMode="auto">
              <a:xfrm>
                <a:off x="657" y="2274"/>
                <a:ext cx="26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price</a:t>
                </a:r>
                <a:endParaRPr lang="en-US" altLang="en-US" sz="2400">
                  <a:latin typeface="+mn-lt"/>
                </a:endParaRPr>
              </a:p>
            </p:txBody>
          </p:sp>
        </p:grpSp>
        <p:sp>
          <p:nvSpPr>
            <p:cNvPr id="60458" name="Rectangle 20"/>
            <p:cNvSpPr>
              <a:spLocks noChangeArrowheads="1"/>
            </p:cNvSpPr>
            <p:nvPr/>
          </p:nvSpPr>
          <p:spPr bwMode="auto">
            <a:xfrm>
              <a:off x="2303" y="3855"/>
              <a:ext cx="5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Equilibrium</a:t>
              </a:r>
              <a:endParaRPr lang="en-US" altLang="en-US" sz="2400">
                <a:latin typeface="+mn-lt"/>
              </a:endParaRPr>
            </a:p>
          </p:txBody>
        </p:sp>
        <p:sp>
          <p:nvSpPr>
            <p:cNvPr id="60459" name="Rectangle 21"/>
            <p:cNvSpPr>
              <a:spLocks noChangeArrowheads="1"/>
            </p:cNvSpPr>
            <p:nvPr/>
          </p:nvSpPr>
          <p:spPr bwMode="auto">
            <a:xfrm>
              <a:off x="2392" y="4010"/>
              <a:ext cx="4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quantity</a:t>
              </a:r>
              <a:endParaRPr lang="en-US" altLang="en-US" sz="2400">
                <a:latin typeface="+mn-lt"/>
              </a:endParaRPr>
            </a:p>
          </p:txBody>
        </p:sp>
      </p:grpSp>
      <p:grpSp>
        <p:nvGrpSpPr>
          <p:cNvPr id="7" name="Group 22"/>
          <p:cNvGrpSpPr>
            <a:grpSpLocks/>
          </p:cNvGrpSpPr>
          <p:nvPr/>
        </p:nvGrpSpPr>
        <p:grpSpPr bwMode="auto">
          <a:xfrm>
            <a:off x="3082925" y="1914526"/>
            <a:ext cx="5032375" cy="3768725"/>
            <a:chOff x="982" y="1206"/>
            <a:chExt cx="3170" cy="2374"/>
          </a:xfrm>
        </p:grpSpPr>
        <p:sp>
          <p:nvSpPr>
            <p:cNvPr id="60454" name="Line 23"/>
            <p:cNvSpPr>
              <a:spLocks noChangeShapeType="1"/>
            </p:cNvSpPr>
            <p:nvPr/>
          </p:nvSpPr>
          <p:spPr bwMode="auto">
            <a:xfrm flipV="1">
              <a:off x="982" y="1263"/>
              <a:ext cx="2729" cy="2317"/>
            </a:xfrm>
            <a:prstGeom prst="line">
              <a:avLst/>
            </a:prstGeom>
            <a:noFill/>
            <a:ln w="55563">
              <a:solidFill>
                <a:srgbClr val="5F161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55" name="Rectangle 24"/>
            <p:cNvSpPr>
              <a:spLocks noChangeArrowheads="1"/>
            </p:cNvSpPr>
            <p:nvPr/>
          </p:nvSpPr>
          <p:spPr bwMode="auto">
            <a:xfrm>
              <a:off x="3788" y="1206"/>
              <a:ext cx="3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dirty="0">
                  <a:solidFill>
                    <a:srgbClr val="000000"/>
                  </a:solidFill>
                  <a:latin typeface="+mn-lt"/>
                </a:rPr>
                <a:t>Supply</a:t>
              </a:r>
              <a:endParaRPr lang="en-US" altLang="en-US" sz="2400" b="1" dirty="0">
                <a:latin typeface="+mn-lt"/>
              </a:endParaRPr>
            </a:p>
          </p:txBody>
        </p:sp>
      </p:grpSp>
      <p:grpSp>
        <p:nvGrpSpPr>
          <p:cNvPr id="8" name="Group 25"/>
          <p:cNvGrpSpPr>
            <a:grpSpLocks/>
          </p:cNvGrpSpPr>
          <p:nvPr/>
        </p:nvGrpSpPr>
        <p:grpSpPr bwMode="auto">
          <a:xfrm>
            <a:off x="3082926" y="1320800"/>
            <a:ext cx="5168900" cy="3811588"/>
            <a:chOff x="982" y="832"/>
            <a:chExt cx="3256" cy="2401"/>
          </a:xfrm>
        </p:grpSpPr>
        <p:sp>
          <p:nvSpPr>
            <p:cNvPr id="60453" name="Rectangle 27"/>
            <p:cNvSpPr>
              <a:spLocks noChangeArrowheads="1"/>
            </p:cNvSpPr>
            <p:nvPr/>
          </p:nvSpPr>
          <p:spPr bwMode="auto">
            <a:xfrm>
              <a:off x="3784" y="3078"/>
              <a:ext cx="45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b="1" dirty="0">
                  <a:solidFill>
                    <a:srgbClr val="000000"/>
                  </a:solidFill>
                  <a:latin typeface="+mn-lt"/>
                </a:rPr>
                <a:t>Demand</a:t>
              </a:r>
              <a:endParaRPr lang="en-US" altLang="en-US" sz="2400" b="1" dirty="0">
                <a:latin typeface="+mn-lt"/>
              </a:endParaRPr>
            </a:p>
          </p:txBody>
        </p:sp>
        <p:sp>
          <p:nvSpPr>
            <p:cNvPr id="60452" name="Line 26"/>
            <p:cNvSpPr>
              <a:spLocks noChangeShapeType="1"/>
            </p:cNvSpPr>
            <p:nvPr/>
          </p:nvSpPr>
          <p:spPr bwMode="auto">
            <a:xfrm>
              <a:off x="982" y="832"/>
              <a:ext cx="2729" cy="2306"/>
            </a:xfrm>
            <a:prstGeom prst="line">
              <a:avLst/>
            </a:prstGeom>
            <a:noFill/>
            <a:ln w="55563">
              <a:solidFill>
                <a:srgbClr val="004C9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28"/>
          <p:cNvGrpSpPr>
            <a:grpSpLocks/>
          </p:cNvGrpSpPr>
          <p:nvPr/>
        </p:nvGrpSpPr>
        <p:grpSpPr bwMode="auto">
          <a:xfrm>
            <a:off x="3028950" y="1116013"/>
            <a:ext cx="4459288" cy="4789488"/>
            <a:chOff x="948" y="703"/>
            <a:chExt cx="2809" cy="3017"/>
          </a:xfrm>
        </p:grpSpPr>
        <p:grpSp>
          <p:nvGrpSpPr>
            <p:cNvPr id="60436" name="Group 29"/>
            <p:cNvGrpSpPr>
              <a:grpSpLocks/>
            </p:cNvGrpSpPr>
            <p:nvPr/>
          </p:nvGrpSpPr>
          <p:grpSpPr bwMode="auto">
            <a:xfrm>
              <a:off x="948" y="703"/>
              <a:ext cx="169" cy="164"/>
              <a:chOff x="948" y="703"/>
              <a:chExt cx="169" cy="164"/>
            </a:xfrm>
          </p:grpSpPr>
          <p:sp>
            <p:nvSpPr>
              <p:cNvPr id="60450" name="Oval 30"/>
              <p:cNvSpPr>
                <a:spLocks noChangeArrowheads="1"/>
              </p:cNvSpPr>
              <p:nvPr/>
            </p:nvSpPr>
            <p:spPr bwMode="auto">
              <a:xfrm>
                <a:off x="948" y="785"/>
                <a:ext cx="81"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60451" name="Rectangle 31"/>
              <p:cNvSpPr>
                <a:spLocks noChangeArrowheads="1"/>
              </p:cNvSpPr>
              <p:nvPr/>
            </p:nvSpPr>
            <p:spPr bwMode="auto">
              <a:xfrm>
                <a:off x="1042" y="703"/>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A</a:t>
                </a:r>
                <a:endParaRPr lang="en-US" altLang="en-US" sz="2400">
                  <a:latin typeface="+mn-lt"/>
                </a:endParaRPr>
              </a:p>
            </p:txBody>
          </p:sp>
        </p:grpSp>
        <p:grpSp>
          <p:nvGrpSpPr>
            <p:cNvPr id="60437" name="Group 32"/>
            <p:cNvGrpSpPr>
              <a:grpSpLocks/>
            </p:cNvGrpSpPr>
            <p:nvPr/>
          </p:nvGrpSpPr>
          <p:grpSpPr bwMode="auto">
            <a:xfrm>
              <a:off x="948" y="1098"/>
              <a:ext cx="2809" cy="2622"/>
              <a:chOff x="948" y="1098"/>
              <a:chExt cx="2809" cy="2622"/>
            </a:xfrm>
          </p:grpSpPr>
          <p:grpSp>
            <p:nvGrpSpPr>
              <p:cNvPr id="60438" name="Group 33"/>
              <p:cNvGrpSpPr>
                <a:grpSpLocks/>
              </p:cNvGrpSpPr>
              <p:nvPr/>
            </p:nvGrpSpPr>
            <p:grpSpPr bwMode="auto">
              <a:xfrm>
                <a:off x="948" y="3534"/>
                <a:ext cx="159" cy="186"/>
                <a:chOff x="948" y="3534"/>
                <a:chExt cx="159" cy="186"/>
              </a:xfrm>
            </p:grpSpPr>
            <p:sp>
              <p:nvSpPr>
                <p:cNvPr id="60448" name="Oval 34"/>
                <p:cNvSpPr>
                  <a:spLocks noChangeArrowheads="1"/>
                </p:cNvSpPr>
                <p:nvPr/>
              </p:nvSpPr>
              <p:spPr bwMode="auto">
                <a:xfrm>
                  <a:off x="948" y="3534"/>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60449" name="Rectangle 35"/>
                <p:cNvSpPr>
                  <a:spLocks noChangeArrowheads="1"/>
                </p:cNvSpPr>
                <p:nvPr/>
              </p:nvSpPr>
              <p:spPr bwMode="auto">
                <a:xfrm>
                  <a:off x="1038" y="3565"/>
                  <a:ext cx="6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C</a:t>
                  </a:r>
                  <a:endParaRPr lang="en-US" altLang="en-US" sz="2400">
                    <a:latin typeface="+mn-lt"/>
                  </a:endParaRPr>
                </a:p>
              </p:txBody>
            </p:sp>
          </p:grpSp>
          <p:grpSp>
            <p:nvGrpSpPr>
              <p:cNvPr id="60439" name="Group 36"/>
              <p:cNvGrpSpPr>
                <a:grpSpLocks/>
              </p:cNvGrpSpPr>
              <p:nvPr/>
            </p:nvGrpSpPr>
            <p:grpSpPr bwMode="auto">
              <a:xfrm>
                <a:off x="3661" y="3103"/>
                <a:ext cx="96" cy="242"/>
                <a:chOff x="3661" y="3103"/>
                <a:chExt cx="96" cy="242"/>
              </a:xfrm>
            </p:grpSpPr>
            <p:sp>
              <p:nvSpPr>
                <p:cNvPr id="60446" name="Oval 37"/>
                <p:cNvSpPr>
                  <a:spLocks noChangeArrowheads="1"/>
                </p:cNvSpPr>
                <p:nvPr/>
              </p:nvSpPr>
              <p:spPr bwMode="auto">
                <a:xfrm>
                  <a:off x="3676" y="3103"/>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60447" name="Rectangle 38"/>
                <p:cNvSpPr>
                  <a:spLocks noChangeArrowheads="1"/>
                </p:cNvSpPr>
                <p:nvPr/>
              </p:nvSpPr>
              <p:spPr bwMode="auto">
                <a:xfrm>
                  <a:off x="3661" y="3190"/>
                  <a:ext cx="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B</a:t>
                  </a:r>
                  <a:endParaRPr lang="en-US" altLang="en-US" sz="2400">
                    <a:latin typeface="+mn-lt"/>
                  </a:endParaRPr>
                </a:p>
              </p:txBody>
            </p:sp>
          </p:grpSp>
          <p:grpSp>
            <p:nvGrpSpPr>
              <p:cNvPr id="60440" name="Group 39"/>
              <p:cNvGrpSpPr>
                <a:grpSpLocks/>
              </p:cNvGrpSpPr>
              <p:nvPr/>
            </p:nvGrpSpPr>
            <p:grpSpPr bwMode="auto">
              <a:xfrm>
                <a:off x="3661" y="1098"/>
                <a:ext cx="96" cy="200"/>
                <a:chOff x="3661" y="1098"/>
                <a:chExt cx="96" cy="200"/>
              </a:xfrm>
            </p:grpSpPr>
            <p:sp>
              <p:nvSpPr>
                <p:cNvPr id="60444" name="Oval 40"/>
                <p:cNvSpPr>
                  <a:spLocks noChangeArrowheads="1"/>
                </p:cNvSpPr>
                <p:nvPr/>
              </p:nvSpPr>
              <p:spPr bwMode="auto">
                <a:xfrm>
                  <a:off x="3676" y="1228"/>
                  <a:ext cx="81"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60445" name="Rectangle 41"/>
                <p:cNvSpPr>
                  <a:spLocks noChangeArrowheads="1"/>
                </p:cNvSpPr>
                <p:nvPr/>
              </p:nvSpPr>
              <p:spPr bwMode="auto">
                <a:xfrm>
                  <a:off x="3661" y="1098"/>
                  <a:ext cx="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D</a:t>
                  </a:r>
                  <a:endParaRPr lang="en-US" altLang="en-US" sz="2400">
                    <a:latin typeface="+mn-lt"/>
                  </a:endParaRPr>
                </a:p>
              </p:txBody>
            </p:sp>
          </p:grpSp>
          <p:grpSp>
            <p:nvGrpSpPr>
              <p:cNvPr id="60441" name="Group 42"/>
              <p:cNvGrpSpPr>
                <a:grpSpLocks/>
              </p:cNvGrpSpPr>
              <p:nvPr/>
            </p:nvGrpSpPr>
            <p:grpSpPr bwMode="auto">
              <a:xfrm>
                <a:off x="2566" y="2150"/>
                <a:ext cx="193" cy="155"/>
                <a:chOff x="2566" y="2150"/>
                <a:chExt cx="193" cy="155"/>
              </a:xfrm>
            </p:grpSpPr>
            <p:sp>
              <p:nvSpPr>
                <p:cNvPr id="60443" name="Rectangle 44"/>
                <p:cNvSpPr>
                  <a:spLocks noChangeArrowheads="1"/>
                </p:cNvSpPr>
                <p:nvPr/>
              </p:nvSpPr>
              <p:spPr bwMode="auto">
                <a:xfrm>
                  <a:off x="2695" y="2150"/>
                  <a:ext cx="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rgbClr val="000000"/>
                      </a:solidFill>
                      <a:latin typeface="+mn-lt"/>
                    </a:rPr>
                    <a:t>E</a:t>
                  </a:r>
                  <a:endParaRPr lang="en-US" altLang="en-US" sz="2400">
                    <a:latin typeface="+mn-lt"/>
                  </a:endParaRPr>
                </a:p>
              </p:txBody>
            </p:sp>
            <p:sp>
              <p:nvSpPr>
                <p:cNvPr id="60442" name="Oval 43"/>
                <p:cNvSpPr>
                  <a:spLocks noChangeArrowheads="1"/>
                </p:cNvSpPr>
                <p:nvPr/>
              </p:nvSpPr>
              <p:spPr bwMode="auto">
                <a:xfrm>
                  <a:off x="2566" y="2160"/>
                  <a:ext cx="81" cy="8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grpSp>
        </p:grpSp>
      </p:grpSp>
      <p:grpSp>
        <p:nvGrpSpPr>
          <p:cNvPr id="17" name="Group 61"/>
          <p:cNvGrpSpPr>
            <a:grpSpLocks/>
          </p:cNvGrpSpPr>
          <p:nvPr/>
        </p:nvGrpSpPr>
        <p:grpSpPr bwMode="auto">
          <a:xfrm>
            <a:off x="6589714" y="6067426"/>
            <a:ext cx="1495425" cy="523875"/>
            <a:chOff x="3191" y="3822"/>
            <a:chExt cx="942" cy="330"/>
          </a:xfrm>
        </p:grpSpPr>
        <p:sp>
          <p:nvSpPr>
            <p:cNvPr id="60432" name="Text Box 52"/>
            <p:cNvSpPr txBox="1">
              <a:spLocks noChangeArrowheads="1"/>
            </p:cNvSpPr>
            <p:nvPr/>
          </p:nvSpPr>
          <p:spPr bwMode="auto">
            <a:xfrm>
              <a:off x="3356" y="3932"/>
              <a:ext cx="777" cy="22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a:latin typeface="+mn-lt"/>
                </a:rPr>
                <a:t>Alternative</a:t>
              </a:r>
            </a:p>
          </p:txBody>
        </p:sp>
        <p:sp>
          <p:nvSpPr>
            <p:cNvPr id="60433" name="Line 60"/>
            <p:cNvSpPr>
              <a:spLocks noChangeShapeType="1"/>
            </p:cNvSpPr>
            <p:nvPr/>
          </p:nvSpPr>
          <p:spPr bwMode="auto">
            <a:xfrm flipH="1" flipV="1">
              <a:off x="3191" y="3822"/>
              <a:ext cx="164" cy="21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grpSp>
        <p:nvGrpSpPr>
          <p:cNvPr id="50" name="Group 49"/>
          <p:cNvGrpSpPr/>
          <p:nvPr/>
        </p:nvGrpSpPr>
        <p:grpSpPr>
          <a:xfrm>
            <a:off x="4270375" y="3536950"/>
            <a:ext cx="2324104" cy="2533650"/>
            <a:chOff x="4270375" y="3536950"/>
            <a:chExt cx="2324104" cy="2533650"/>
          </a:xfrm>
        </p:grpSpPr>
        <p:grpSp>
          <p:nvGrpSpPr>
            <p:cNvPr id="51" name="Group 57"/>
            <p:cNvGrpSpPr>
              <a:grpSpLocks/>
            </p:cNvGrpSpPr>
            <p:nvPr/>
          </p:nvGrpSpPr>
          <p:grpSpPr bwMode="auto">
            <a:xfrm>
              <a:off x="5661029" y="3536950"/>
              <a:ext cx="933450" cy="2533650"/>
              <a:chOff x="2606" y="2228"/>
              <a:chExt cx="588" cy="1596"/>
            </a:xfrm>
          </p:grpSpPr>
          <p:sp>
            <p:nvSpPr>
              <p:cNvPr id="56" name="Rectangle 4"/>
              <p:cNvSpPr>
                <a:spLocks noChangeArrowheads="1"/>
              </p:cNvSpPr>
              <p:nvPr/>
            </p:nvSpPr>
            <p:spPr bwMode="auto">
              <a:xfrm>
                <a:off x="2606" y="2701"/>
                <a:ext cx="588" cy="1123"/>
              </a:xfrm>
              <a:prstGeom prst="rect">
                <a:avLst/>
              </a:prstGeom>
              <a:solidFill>
                <a:srgbClr val="99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n-lt"/>
                </a:endParaRPr>
              </a:p>
            </p:txBody>
          </p:sp>
          <p:sp>
            <p:nvSpPr>
              <p:cNvPr id="55" name="Freeform 3"/>
              <p:cNvSpPr>
                <a:spLocks/>
              </p:cNvSpPr>
              <p:nvPr/>
            </p:nvSpPr>
            <p:spPr bwMode="auto">
              <a:xfrm>
                <a:off x="2609" y="2228"/>
                <a:ext cx="559" cy="473"/>
              </a:xfrm>
              <a:custGeom>
                <a:avLst/>
                <a:gdLst>
                  <a:gd name="T0" fmla="*/ 0 w 1631"/>
                  <a:gd name="T1" fmla="*/ 0 h 1374"/>
                  <a:gd name="T2" fmla="*/ 0 w 1631"/>
                  <a:gd name="T3" fmla="*/ 0 h 1374"/>
                  <a:gd name="T4" fmla="*/ 0 w 1631"/>
                  <a:gd name="T5" fmla="*/ 0 h 1374"/>
                  <a:gd name="T6" fmla="*/ 0 w 1631"/>
                  <a:gd name="T7" fmla="*/ 0 h 1374"/>
                  <a:gd name="T8" fmla="*/ 0 60000 65536"/>
                  <a:gd name="T9" fmla="*/ 0 60000 65536"/>
                  <a:gd name="T10" fmla="*/ 0 60000 65536"/>
                  <a:gd name="T11" fmla="*/ 0 60000 65536"/>
                  <a:gd name="T12" fmla="*/ 0 w 1631"/>
                  <a:gd name="T13" fmla="*/ 0 h 1374"/>
                  <a:gd name="T14" fmla="*/ 1631 w 1631"/>
                  <a:gd name="T15" fmla="*/ 1374 h 1374"/>
                </a:gdLst>
                <a:ahLst/>
                <a:cxnLst>
                  <a:cxn ang="T8">
                    <a:pos x="T0" y="T1"/>
                  </a:cxn>
                  <a:cxn ang="T9">
                    <a:pos x="T2" y="T3"/>
                  </a:cxn>
                  <a:cxn ang="T10">
                    <a:pos x="T4" y="T5"/>
                  </a:cxn>
                  <a:cxn ang="T11">
                    <a:pos x="T6" y="T7"/>
                  </a:cxn>
                </a:cxnLst>
                <a:rect l="T12" t="T13" r="T14" b="T15"/>
                <a:pathLst>
                  <a:path w="1631" h="1374">
                    <a:moveTo>
                      <a:pt x="1631" y="1374"/>
                    </a:moveTo>
                    <a:lnTo>
                      <a:pt x="0" y="1374"/>
                    </a:lnTo>
                    <a:lnTo>
                      <a:pt x="0" y="0"/>
                    </a:lnTo>
                    <a:lnTo>
                      <a:pt x="1631" y="1374"/>
                    </a:lnTo>
                    <a:close/>
                  </a:path>
                </a:pathLst>
              </a:cu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2" name="Group 59"/>
            <p:cNvGrpSpPr>
              <a:grpSpLocks/>
            </p:cNvGrpSpPr>
            <p:nvPr/>
          </p:nvGrpSpPr>
          <p:grpSpPr bwMode="auto">
            <a:xfrm>
              <a:off x="4270375" y="4660904"/>
              <a:ext cx="1752600" cy="1323976"/>
              <a:chOff x="1730" y="2936"/>
              <a:chExt cx="1104" cy="834"/>
            </a:xfrm>
          </p:grpSpPr>
          <p:sp>
            <p:nvSpPr>
              <p:cNvPr id="53" name="Text Box 46"/>
              <p:cNvSpPr txBox="1">
                <a:spLocks noChangeArrowheads="1"/>
              </p:cNvSpPr>
              <p:nvPr/>
            </p:nvSpPr>
            <p:spPr bwMode="auto">
              <a:xfrm>
                <a:off x="1730" y="2936"/>
                <a:ext cx="722" cy="834"/>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i="1" dirty="0">
                    <a:latin typeface="+mn-lt"/>
                  </a:rPr>
                  <a:t>Maximum</a:t>
                </a:r>
                <a:r>
                  <a:rPr lang="en-US" altLang="en-US" sz="1600" b="1" dirty="0">
                    <a:latin typeface="+mn-lt"/>
                  </a:rPr>
                  <a:t> </a:t>
                </a:r>
                <a:r>
                  <a:rPr lang="en-US" altLang="en-US" sz="1600" b="1" dirty="0" smtClean="0">
                    <a:latin typeface="+mn-lt"/>
                  </a:rPr>
                  <a:t>gain in buyers</a:t>
                </a:r>
                <a:r>
                  <a:rPr lang="en-US" altLang="en-US" sz="1600" b="1" dirty="0">
                    <a:latin typeface="+mn-lt"/>
                  </a:rPr>
                  <a:t>’ total </a:t>
                </a:r>
                <a:r>
                  <a:rPr lang="en-US" altLang="en-US" sz="1600" b="1" dirty="0" smtClean="0">
                    <a:latin typeface="+mn-lt"/>
                  </a:rPr>
                  <a:t>benefit</a:t>
                </a:r>
                <a:endParaRPr lang="en-US" altLang="en-US" sz="1600" b="1" dirty="0">
                  <a:latin typeface="+mn-lt"/>
                </a:endParaRPr>
              </a:p>
            </p:txBody>
          </p:sp>
          <p:sp>
            <p:nvSpPr>
              <p:cNvPr id="54" name="Line 58"/>
              <p:cNvSpPr>
                <a:spLocks noChangeShapeType="1"/>
              </p:cNvSpPr>
              <p:nvPr/>
            </p:nvSpPr>
            <p:spPr bwMode="auto">
              <a:xfrm>
                <a:off x="2450" y="3054"/>
                <a:ext cx="384"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grpSp>
      <p:sp>
        <p:nvSpPr>
          <p:cNvPr id="57" name="Line 71"/>
          <p:cNvSpPr>
            <a:spLocks noChangeShapeType="1"/>
          </p:cNvSpPr>
          <p:nvPr/>
        </p:nvSpPr>
        <p:spPr bwMode="auto">
          <a:xfrm flipH="1">
            <a:off x="6273122" y="4762945"/>
            <a:ext cx="640080"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cxnSp>
        <p:nvCxnSpPr>
          <p:cNvPr id="12" name="Straight Connector 11"/>
          <p:cNvCxnSpPr>
            <a:stCxn id="58" idx="1"/>
          </p:cNvCxnSpPr>
          <p:nvPr/>
        </p:nvCxnSpPr>
        <p:spPr>
          <a:xfrm flipH="1">
            <a:off x="6922008" y="4074197"/>
            <a:ext cx="609093"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Text Box 54"/>
          <p:cNvSpPr txBox="1">
            <a:spLocks noChangeArrowheads="1"/>
          </p:cNvSpPr>
          <p:nvPr/>
        </p:nvSpPr>
        <p:spPr bwMode="auto">
          <a:xfrm>
            <a:off x="8408277" y="1291047"/>
            <a:ext cx="3660694" cy="1815882"/>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dirty="0" smtClean="0">
                <a:latin typeface="+mn-lt"/>
              </a:rPr>
              <a:t>If we produce more than the equilibrium quantity, the benefits to buyers of the additional output will be less than the cost of the additional output to sellers. Therefore, society </a:t>
            </a:r>
            <a:r>
              <a:rPr lang="en-US" altLang="en-US" sz="1600" b="1" dirty="0">
                <a:latin typeface="+mn-lt"/>
              </a:rPr>
              <a:t>would be </a:t>
            </a:r>
            <a:r>
              <a:rPr lang="en-US" altLang="en-US" sz="1600" b="1" i="1" dirty="0">
                <a:latin typeface="+mn-lt"/>
              </a:rPr>
              <a:t>worse off</a:t>
            </a:r>
            <a:r>
              <a:rPr lang="en-US" altLang="en-US" sz="1600" b="1" dirty="0">
                <a:latin typeface="+mn-lt"/>
              </a:rPr>
              <a:t> if it produces </a:t>
            </a:r>
            <a:r>
              <a:rPr lang="en-US" altLang="en-US" sz="1600" b="1" i="1" dirty="0">
                <a:latin typeface="+mn-lt"/>
              </a:rPr>
              <a:t>more</a:t>
            </a:r>
            <a:r>
              <a:rPr lang="en-US" altLang="en-US" sz="1600" b="1" dirty="0">
                <a:latin typeface="+mn-lt"/>
              </a:rPr>
              <a:t> than the equilibrium </a:t>
            </a:r>
            <a:r>
              <a:rPr lang="en-US" altLang="en-US" sz="1600" b="1" dirty="0" smtClean="0">
                <a:latin typeface="+mn-lt"/>
              </a:rPr>
              <a:t>quantity.</a:t>
            </a:r>
            <a:endParaRPr lang="en-US" altLang="en-US" sz="1600" b="1" dirty="0">
              <a:latin typeface="+mn-lt"/>
            </a:endParaRPr>
          </a:p>
        </p:txBody>
      </p:sp>
      <p:grpSp>
        <p:nvGrpSpPr>
          <p:cNvPr id="13" name="Group 12"/>
          <p:cNvGrpSpPr/>
          <p:nvPr/>
        </p:nvGrpSpPr>
        <p:grpSpPr>
          <a:xfrm>
            <a:off x="6288997" y="3388397"/>
            <a:ext cx="3180441" cy="1371600"/>
            <a:chOff x="6288997" y="3388397"/>
            <a:chExt cx="3180441" cy="1371600"/>
          </a:xfrm>
        </p:grpSpPr>
        <p:sp>
          <p:nvSpPr>
            <p:cNvPr id="58" name="Text Box 55"/>
            <p:cNvSpPr txBox="1">
              <a:spLocks noChangeArrowheads="1"/>
            </p:cNvSpPr>
            <p:nvPr/>
          </p:nvSpPr>
          <p:spPr bwMode="auto">
            <a:xfrm>
              <a:off x="7531101" y="3782097"/>
              <a:ext cx="1938337" cy="5842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600" b="1" i="1" dirty="0">
                  <a:latin typeface="+mn-lt"/>
                </a:rPr>
                <a:t>Minimum</a:t>
              </a:r>
              <a:r>
                <a:rPr lang="en-US" altLang="en-US" sz="1600" b="1" dirty="0">
                  <a:latin typeface="+mn-lt"/>
                </a:rPr>
                <a:t> </a:t>
              </a:r>
              <a:r>
                <a:rPr lang="en-US" altLang="en-US" sz="1600" b="1" dirty="0" smtClean="0">
                  <a:latin typeface="+mn-lt"/>
                </a:rPr>
                <a:t>increase in sellers’ total cost</a:t>
              </a:r>
              <a:endParaRPr lang="en-US" altLang="en-US" sz="1600" b="1" dirty="0">
                <a:latin typeface="+mn-lt"/>
              </a:endParaRPr>
            </a:p>
          </p:txBody>
        </p:sp>
        <p:sp>
          <p:nvSpPr>
            <p:cNvPr id="59" name="Line 56"/>
            <p:cNvSpPr>
              <a:spLocks noChangeShapeType="1"/>
            </p:cNvSpPr>
            <p:nvPr/>
          </p:nvSpPr>
          <p:spPr bwMode="auto">
            <a:xfrm flipH="1">
              <a:off x="6907721" y="3388397"/>
              <a:ext cx="28575" cy="137160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0" name="Line 57"/>
            <p:cNvSpPr>
              <a:spLocks noChangeShapeType="1"/>
            </p:cNvSpPr>
            <p:nvPr/>
          </p:nvSpPr>
          <p:spPr bwMode="auto">
            <a:xfrm flipH="1">
              <a:off x="6288997" y="3397249"/>
              <a:ext cx="640080"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sp>
        <p:nvSpPr>
          <p:cNvPr id="60421" name="Freeform 11"/>
          <p:cNvSpPr>
            <a:spLocks/>
          </p:cNvSpPr>
          <p:nvPr/>
        </p:nvSpPr>
        <p:spPr bwMode="auto">
          <a:xfrm>
            <a:off x="3082926" y="1042988"/>
            <a:ext cx="6315075" cy="5010150"/>
          </a:xfrm>
          <a:custGeom>
            <a:avLst/>
            <a:gdLst>
              <a:gd name="T0" fmla="*/ 0 w 3978"/>
              <a:gd name="T1" fmla="*/ 0 h 3156"/>
              <a:gd name="T2" fmla="*/ 0 w 3978"/>
              <a:gd name="T3" fmla="*/ 2147483647 h 3156"/>
              <a:gd name="T4" fmla="*/ 2147483647 w 3978"/>
              <a:gd name="T5" fmla="*/ 2147483647 h 3156"/>
              <a:gd name="T6" fmla="*/ 0 60000 65536"/>
              <a:gd name="T7" fmla="*/ 0 60000 65536"/>
              <a:gd name="T8" fmla="*/ 0 60000 65536"/>
              <a:gd name="T9" fmla="*/ 0 w 3978"/>
              <a:gd name="T10" fmla="*/ 0 h 3156"/>
              <a:gd name="T11" fmla="*/ 3978 w 3978"/>
              <a:gd name="T12" fmla="*/ 3156 h 3156"/>
            </a:gdLst>
            <a:ahLst/>
            <a:cxnLst>
              <a:cxn ang="T6">
                <a:pos x="T0" y="T1"/>
              </a:cxn>
              <a:cxn ang="T7">
                <a:pos x="T2" y="T3"/>
              </a:cxn>
              <a:cxn ang="T8">
                <a:pos x="T4" y="T5"/>
              </a:cxn>
            </a:cxnLst>
            <a:rect l="T9" t="T10" r="T11" b="T12"/>
            <a:pathLst>
              <a:path w="3978" h="3156">
                <a:moveTo>
                  <a:pt x="0" y="0"/>
                </a:moveTo>
                <a:lnTo>
                  <a:pt x="0" y="3156"/>
                </a:lnTo>
                <a:lnTo>
                  <a:pt x="3978" y="315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144296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dissolve">
                                      <p:cBhvr>
                                        <p:cTn id="1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Efficiency</a:t>
            </a:r>
            <a:endParaRPr lang="en-US" dirty="0"/>
          </a:p>
        </p:txBody>
      </p:sp>
      <p:sp>
        <p:nvSpPr>
          <p:cNvPr id="3" name="Content Placeholder 2"/>
          <p:cNvSpPr>
            <a:spLocks noGrp="1"/>
          </p:cNvSpPr>
          <p:nvPr>
            <p:ph idx="1"/>
          </p:nvPr>
        </p:nvSpPr>
        <p:spPr/>
        <p:txBody>
          <a:bodyPr/>
          <a:lstStyle/>
          <a:p>
            <a:r>
              <a:rPr lang="en-US" dirty="0" smtClean="0"/>
              <a:t>We just saw that </a:t>
            </a:r>
            <a:r>
              <a:rPr lang="en-US" dirty="0" smtClean="0">
                <a:solidFill>
                  <a:srgbClr val="0070C0"/>
                </a:solidFill>
              </a:rPr>
              <a:t>there is no feasible way to generate a higher total surplus than the total surplus obtained in the equilibrium outcome under perfect competition</a:t>
            </a:r>
            <a:r>
              <a:rPr lang="en-US" dirty="0" smtClean="0"/>
              <a:t>.</a:t>
            </a:r>
          </a:p>
          <a:p>
            <a:r>
              <a:rPr lang="en-US" dirty="0" smtClean="0"/>
              <a:t>That is, the equilibrium outcome under perfect competition is efficient.</a:t>
            </a:r>
          </a:p>
          <a:p>
            <a:endParaRPr lang="en-US" dirty="0"/>
          </a:p>
        </p:txBody>
      </p:sp>
    </p:spTree>
    <p:extLst>
      <p:ext uri="{BB962C8B-B14F-4D97-AF65-F5344CB8AC3E}">
        <p14:creationId xmlns:p14="http://schemas.microsoft.com/office/powerpoint/2010/main" val="133958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demand come from?</a:t>
            </a:r>
            <a:endParaRPr lang="en-US" dirty="0"/>
          </a:p>
        </p:txBody>
      </p:sp>
      <p:sp>
        <p:nvSpPr>
          <p:cNvPr id="4" name="Slide Number Placeholder 3"/>
          <p:cNvSpPr>
            <a:spLocks noGrp="1"/>
          </p:cNvSpPr>
          <p:nvPr>
            <p:ph type="sldNum" sz="quarter" idx="12"/>
          </p:nvPr>
        </p:nvSpPr>
        <p:spPr/>
        <p:txBody>
          <a:bodyPr/>
          <a:lstStyle/>
          <a:p>
            <a:fld id="{8B4E2170-6C38-4847-B754-17F7050CDF07}" type="slidenum">
              <a:rPr lang="en-US" smtClean="0"/>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48762282"/>
              </p:ext>
            </p:extLst>
          </p:nvPr>
        </p:nvGraphicFramePr>
        <p:xfrm>
          <a:off x="141422" y="1495420"/>
          <a:ext cx="5968742" cy="4609815"/>
        </p:xfrm>
        <a:graphic>
          <a:graphicData uri="http://schemas.openxmlformats.org/drawingml/2006/table">
            <a:tbl>
              <a:tblPr>
                <a:tableStyleId>{5C22544A-7EE6-4342-B048-85BDC9FD1C3A}</a:tableStyleId>
              </a:tblPr>
              <a:tblGrid>
                <a:gridCol w="620697">
                  <a:extLst>
                    <a:ext uri="{9D8B030D-6E8A-4147-A177-3AD203B41FA5}">
                      <a16:colId xmlns:a16="http://schemas.microsoft.com/office/drawing/2014/main" val="113207958"/>
                    </a:ext>
                  </a:extLst>
                </a:gridCol>
                <a:gridCol w="499585">
                  <a:extLst>
                    <a:ext uri="{9D8B030D-6E8A-4147-A177-3AD203B41FA5}">
                      <a16:colId xmlns:a16="http://schemas.microsoft.com/office/drawing/2014/main" val="796930804"/>
                    </a:ext>
                  </a:extLst>
                </a:gridCol>
                <a:gridCol w="1296378">
                  <a:extLst>
                    <a:ext uri="{9D8B030D-6E8A-4147-A177-3AD203B41FA5}">
                      <a16:colId xmlns:a16="http://schemas.microsoft.com/office/drawing/2014/main" val="3374720994"/>
                    </a:ext>
                  </a:extLst>
                </a:gridCol>
                <a:gridCol w="726670">
                  <a:extLst>
                    <a:ext uri="{9D8B030D-6E8A-4147-A177-3AD203B41FA5}">
                      <a16:colId xmlns:a16="http://schemas.microsoft.com/office/drawing/2014/main" val="2910201550"/>
                    </a:ext>
                  </a:extLst>
                </a:gridCol>
                <a:gridCol w="620697">
                  <a:extLst>
                    <a:ext uri="{9D8B030D-6E8A-4147-A177-3AD203B41FA5}">
                      <a16:colId xmlns:a16="http://schemas.microsoft.com/office/drawing/2014/main" val="1037250755"/>
                    </a:ext>
                  </a:extLst>
                </a:gridCol>
                <a:gridCol w="499585">
                  <a:extLst>
                    <a:ext uri="{9D8B030D-6E8A-4147-A177-3AD203B41FA5}">
                      <a16:colId xmlns:a16="http://schemas.microsoft.com/office/drawing/2014/main" val="1583571981"/>
                    </a:ext>
                  </a:extLst>
                </a:gridCol>
                <a:gridCol w="1296378">
                  <a:extLst>
                    <a:ext uri="{9D8B030D-6E8A-4147-A177-3AD203B41FA5}">
                      <a16:colId xmlns:a16="http://schemas.microsoft.com/office/drawing/2014/main" val="291121802"/>
                    </a:ext>
                  </a:extLst>
                </a:gridCol>
                <a:gridCol w="408752">
                  <a:extLst>
                    <a:ext uri="{9D8B030D-6E8A-4147-A177-3AD203B41FA5}">
                      <a16:colId xmlns:a16="http://schemas.microsoft.com/office/drawing/2014/main" val="3350273446"/>
                    </a:ext>
                  </a:extLst>
                </a:gridCol>
              </a:tblGrid>
              <a:tr h="219515">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819494"/>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8</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10</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8719973"/>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0346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023345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8</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4</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6097398"/>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10</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3734088"/>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9</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007032"/>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6</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7038519"/>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360553"/>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6</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02857"/>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5</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961830"/>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309719"/>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2983189"/>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9</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047118"/>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2236141"/>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4</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8141364"/>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820275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2316806"/>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930647"/>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0</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438520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74915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84016795"/>
              </p:ext>
            </p:extLst>
          </p:nvPr>
        </p:nvGraphicFramePr>
        <p:xfrm>
          <a:off x="6771405" y="1495420"/>
          <a:ext cx="1800288" cy="245364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14</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16</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17</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r h="184150">
                <a:tc>
                  <a:txBody>
                    <a:bodyPr/>
                    <a:lstStyle/>
                    <a:p>
                      <a:pPr algn="ctr" fontAlgn="b"/>
                      <a:r>
                        <a:rPr lang="en-US" sz="1300" u="none" strike="noStrike" dirty="0">
                          <a:effectLst/>
                        </a:rPr>
                        <a:t>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618468"/>
                  </a:ext>
                </a:extLst>
              </a:tr>
            </a:tbl>
          </a:graphicData>
        </a:graphic>
      </p:graphicFrame>
      <p:sp>
        <p:nvSpPr>
          <p:cNvPr id="8" name="Right Arrow 7"/>
          <p:cNvSpPr/>
          <p:nvPr/>
        </p:nvSpPr>
        <p:spPr>
          <a:xfrm>
            <a:off x="6167460" y="2496600"/>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46205" y="2461498"/>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1405" y="4470400"/>
            <a:ext cx="5138991" cy="646331"/>
          </a:xfrm>
          <a:prstGeom prst="rect">
            <a:avLst/>
          </a:prstGeom>
          <a:noFill/>
        </p:spPr>
        <p:txBody>
          <a:bodyPr wrap="square" rtlCol="0">
            <a:spAutoFit/>
          </a:bodyPr>
          <a:lstStyle/>
          <a:p>
            <a:r>
              <a:rPr lang="en-US" b="1" dirty="0" smtClean="0">
                <a:solidFill>
                  <a:srgbClr val="C00000"/>
                </a:solidFill>
              </a:rPr>
              <a:t>This is how information on willingness to pay leads us to the demand schedule</a:t>
            </a:r>
            <a:endParaRPr lang="en-US" b="1" dirty="0">
              <a:solidFill>
                <a:srgbClr val="C00000"/>
              </a:solidFill>
            </a:endParaRPr>
          </a:p>
        </p:txBody>
      </p:sp>
      <p:sp>
        <p:nvSpPr>
          <p:cNvPr id="11" name="TextBox 10"/>
          <p:cNvSpPr txBox="1"/>
          <p:nvPr/>
        </p:nvSpPr>
        <p:spPr>
          <a:xfrm>
            <a:off x="141422" y="6199338"/>
            <a:ext cx="2417051" cy="338554"/>
          </a:xfrm>
          <a:prstGeom prst="rect">
            <a:avLst/>
          </a:prstGeom>
          <a:noFill/>
        </p:spPr>
        <p:txBody>
          <a:bodyPr wrap="square" rtlCol="0">
            <a:spAutoFit/>
          </a:bodyPr>
          <a:lstStyle/>
          <a:p>
            <a:r>
              <a:rPr lang="en-US" sz="1600" dirty="0" smtClean="0"/>
              <a:t>Willingness to Pay Table</a:t>
            </a:r>
            <a:endParaRPr lang="en-US" sz="1600" dirty="0"/>
          </a:p>
        </p:txBody>
      </p:sp>
      <p:sp>
        <p:nvSpPr>
          <p:cNvPr id="12" name="TextBox 11"/>
          <p:cNvSpPr txBox="1"/>
          <p:nvPr/>
        </p:nvSpPr>
        <p:spPr>
          <a:xfrm>
            <a:off x="3304875" y="6185490"/>
            <a:ext cx="3169816" cy="584775"/>
          </a:xfrm>
          <a:prstGeom prst="rect">
            <a:avLst/>
          </a:prstGeom>
          <a:noFill/>
        </p:spPr>
        <p:txBody>
          <a:bodyPr wrap="square" rtlCol="0">
            <a:spAutoFit/>
          </a:bodyPr>
          <a:lstStyle/>
          <a:p>
            <a:r>
              <a:rPr lang="en-US" sz="1600" dirty="0"/>
              <a:t>Willingness to Pay</a:t>
            </a:r>
            <a:r>
              <a:rPr lang="en-US" sz="1600" dirty="0" smtClean="0"/>
              <a:t> Table, arranged so willingness to pay is decreasing</a:t>
            </a:r>
            <a:endParaRPr lang="en-US" sz="1600" dirty="0"/>
          </a:p>
        </p:txBody>
      </p:sp>
      <p:sp>
        <p:nvSpPr>
          <p:cNvPr id="13" name="TextBox 12"/>
          <p:cNvSpPr txBox="1"/>
          <p:nvPr/>
        </p:nvSpPr>
        <p:spPr>
          <a:xfrm>
            <a:off x="6771405" y="4036284"/>
            <a:ext cx="1839195" cy="338554"/>
          </a:xfrm>
          <a:prstGeom prst="rect">
            <a:avLst/>
          </a:prstGeom>
          <a:noFill/>
        </p:spPr>
        <p:txBody>
          <a:bodyPr wrap="square" rtlCol="0">
            <a:spAutoFit/>
          </a:bodyPr>
          <a:lstStyle/>
          <a:p>
            <a:r>
              <a:rPr lang="en-US" sz="1600" dirty="0" smtClean="0"/>
              <a:t>Demand Schedule</a:t>
            </a:r>
            <a:endParaRPr lang="en-US" sz="1600" dirty="0"/>
          </a:p>
        </p:txBody>
      </p:sp>
    </p:spTree>
    <p:extLst>
      <p:ext uri="{BB962C8B-B14F-4D97-AF65-F5344CB8AC3E}">
        <p14:creationId xmlns:p14="http://schemas.microsoft.com/office/powerpoint/2010/main" val="146578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p:txBody>
          <a:bodyPr/>
          <a:lstStyle/>
          <a:p>
            <a:pPr eaLnBrk="1" hangingPunct="1"/>
            <a:r>
              <a:rPr lang="en-US" altLang="en-US" smtClean="0"/>
              <a:t>MARKET EFFICIENCY </a:t>
            </a:r>
          </a:p>
        </p:txBody>
      </p:sp>
      <p:sp>
        <p:nvSpPr>
          <p:cNvPr id="61445" name="Rectangle 3"/>
          <p:cNvSpPr>
            <a:spLocks noGrp="1" noChangeArrowheads="1"/>
          </p:cNvSpPr>
          <p:nvPr>
            <p:ph idx="1"/>
          </p:nvPr>
        </p:nvSpPr>
        <p:spPr/>
        <p:txBody>
          <a:bodyPr/>
          <a:lstStyle/>
          <a:p>
            <a:pPr eaLnBrk="1" hangingPunct="1"/>
            <a:r>
              <a:rPr lang="en-US" altLang="en-US" dirty="0" smtClean="0"/>
              <a:t>Three Insights Concerning Market Outcomes</a:t>
            </a:r>
            <a:endParaRPr lang="en-US" altLang="en-US" dirty="0" smtClean="0">
              <a:latin typeface="Tahoma" pitchFamily="34" charset="0"/>
            </a:endParaRPr>
          </a:p>
          <a:p>
            <a:pPr lvl="1" eaLnBrk="1" hangingPunct="1"/>
            <a:r>
              <a:rPr lang="en-US" altLang="en-US" dirty="0" smtClean="0"/>
              <a:t>Free markets allocate the goods produced to the buyers who value them most highly, as measured by their willingness to pay.</a:t>
            </a:r>
          </a:p>
          <a:p>
            <a:pPr lvl="1" eaLnBrk="1" hangingPunct="1"/>
            <a:r>
              <a:rPr lang="en-US" altLang="en-US" dirty="0" smtClean="0"/>
              <a:t>Free markets allocate production of goods to those who can produce them at least cost.</a:t>
            </a:r>
          </a:p>
          <a:p>
            <a:pPr lvl="1" eaLnBrk="1" hangingPunct="1"/>
            <a:r>
              <a:rPr lang="en-US" altLang="en-US" dirty="0" smtClean="0"/>
              <a:t>Free markets produce the quantity of goods that maximizes total surplus.</a:t>
            </a:r>
          </a:p>
          <a:p>
            <a:r>
              <a:rPr lang="en-US" altLang="en-US" dirty="0" smtClean="0"/>
              <a:t>In other words, no economic system will generate more total surplus than the perfectly competitive market system’s equilibrium outcome.</a:t>
            </a:r>
          </a:p>
        </p:txBody>
      </p:sp>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E47891C-27E0-4055-888E-A7212559FF50}" type="slidenum">
              <a:rPr lang="en-US" altLang="en-US" sz="1400"/>
              <a:pPr eaLnBrk="1" hangingPunct="1">
                <a:spcBef>
                  <a:spcPct val="0"/>
                </a:spcBef>
                <a:buFontTx/>
                <a:buNone/>
              </a:pPr>
              <a:t>70</a:t>
            </a:fld>
            <a:endParaRPr lang="en-US" altLang="en-US" sz="1400"/>
          </a:p>
        </p:txBody>
      </p:sp>
    </p:spTree>
    <p:extLst>
      <p:ext uri="{BB962C8B-B14F-4D97-AF65-F5344CB8AC3E}">
        <p14:creationId xmlns:p14="http://schemas.microsoft.com/office/powerpoint/2010/main" val="127396348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44327C6-F5FF-419D-89A5-9D24EE05D2BF}" type="slidenum">
              <a:rPr lang="en-US" altLang="en-US" sz="1400"/>
              <a:pPr eaLnBrk="1" hangingPunct="1">
                <a:spcBef>
                  <a:spcPct val="0"/>
                </a:spcBef>
                <a:buFontTx/>
                <a:buNone/>
              </a:pPr>
              <a:t>71</a:t>
            </a:fld>
            <a:endParaRPr lang="en-US" altLang="en-US" sz="1400"/>
          </a:p>
        </p:txBody>
      </p:sp>
      <p:sp>
        <p:nvSpPr>
          <p:cNvPr id="64516" name="Rectangle 2"/>
          <p:cNvSpPr>
            <a:spLocks noGrp="1" noChangeArrowheads="1"/>
          </p:cNvSpPr>
          <p:nvPr>
            <p:ph type="title"/>
          </p:nvPr>
        </p:nvSpPr>
        <p:spPr/>
        <p:txBody>
          <a:bodyPr/>
          <a:lstStyle/>
          <a:p>
            <a:pPr eaLnBrk="1" hangingPunct="1"/>
            <a:r>
              <a:rPr lang="en-US" altLang="en-US" smtClean="0"/>
              <a:t>The Invisible Hand</a:t>
            </a:r>
          </a:p>
        </p:txBody>
      </p:sp>
      <p:sp>
        <p:nvSpPr>
          <p:cNvPr id="64517" name="Rectangle 3"/>
          <p:cNvSpPr>
            <a:spLocks noGrp="1" noChangeArrowheads="1"/>
          </p:cNvSpPr>
          <p:nvPr>
            <p:ph type="body" idx="1"/>
          </p:nvPr>
        </p:nvSpPr>
        <p:spPr/>
        <p:txBody>
          <a:bodyPr/>
          <a:lstStyle/>
          <a:p>
            <a:pPr eaLnBrk="1" hangingPunct="1">
              <a:lnSpc>
                <a:spcPct val="90000"/>
              </a:lnSpc>
            </a:pPr>
            <a:r>
              <a:rPr lang="en-US" altLang="en-US" dirty="0" smtClean="0"/>
              <a:t>We pursue our self-interest, not the social interest.</a:t>
            </a:r>
          </a:p>
          <a:p>
            <a:pPr eaLnBrk="1" hangingPunct="1">
              <a:lnSpc>
                <a:spcPct val="90000"/>
              </a:lnSpc>
            </a:pPr>
            <a:r>
              <a:rPr lang="en-US" altLang="en-US" dirty="0" smtClean="0"/>
              <a:t>It is, therefore, natural to think that the free market would lead us to chaos.</a:t>
            </a:r>
          </a:p>
          <a:p>
            <a:pPr eaLnBrk="1" hangingPunct="1">
              <a:lnSpc>
                <a:spcPct val="90000"/>
              </a:lnSpc>
            </a:pPr>
            <a:r>
              <a:rPr lang="en-US" altLang="en-US" dirty="0" smtClean="0"/>
              <a:t>And yet, as we just saw, the free market outcome is </a:t>
            </a:r>
            <a:r>
              <a:rPr lang="en-US" altLang="en-US" dirty="0" err="1" smtClean="0"/>
              <a:t>unimprovable</a:t>
            </a:r>
            <a:r>
              <a:rPr lang="en-US" altLang="en-US" dirty="0" smtClean="0"/>
              <a:t>.</a:t>
            </a:r>
          </a:p>
          <a:p>
            <a:pPr eaLnBrk="1" hangingPunct="1">
              <a:lnSpc>
                <a:spcPct val="90000"/>
              </a:lnSpc>
            </a:pPr>
            <a:r>
              <a:rPr lang="en-US" altLang="en-US" dirty="0" smtClean="0"/>
              <a:t>This idea was most famously proposed by Adam Smith (1723 – 1790), the father of modern economics.</a:t>
            </a:r>
          </a:p>
        </p:txBody>
      </p:sp>
    </p:spTree>
    <p:extLst>
      <p:ext uri="{BB962C8B-B14F-4D97-AF65-F5344CB8AC3E}">
        <p14:creationId xmlns:p14="http://schemas.microsoft.com/office/powerpoint/2010/main" val="1385958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429FE02-ACB0-4BF4-AF01-B65610C681AC}" type="slidenum">
              <a:rPr lang="en-US" altLang="en-US" sz="1400"/>
              <a:pPr eaLnBrk="1" hangingPunct="1">
                <a:spcBef>
                  <a:spcPct val="0"/>
                </a:spcBef>
                <a:buFontTx/>
                <a:buNone/>
              </a:pPr>
              <a:t>72</a:t>
            </a:fld>
            <a:endParaRPr lang="en-US" altLang="en-US" sz="1400"/>
          </a:p>
        </p:txBody>
      </p:sp>
      <p:sp>
        <p:nvSpPr>
          <p:cNvPr id="65540" name="Rectangle 2"/>
          <p:cNvSpPr>
            <a:spLocks noGrp="1" noChangeArrowheads="1"/>
          </p:cNvSpPr>
          <p:nvPr>
            <p:ph type="title"/>
          </p:nvPr>
        </p:nvSpPr>
        <p:spPr/>
        <p:txBody>
          <a:bodyPr/>
          <a:lstStyle/>
          <a:p>
            <a:pPr eaLnBrk="1" hangingPunct="1"/>
            <a:r>
              <a:rPr lang="en-US" altLang="en-US" smtClean="0"/>
              <a:t>The Invisible Hand</a:t>
            </a:r>
          </a:p>
        </p:txBody>
      </p:sp>
      <p:sp>
        <p:nvSpPr>
          <p:cNvPr id="65541" name="Rectangle 3"/>
          <p:cNvSpPr>
            <a:spLocks noGrp="1" noChangeArrowheads="1"/>
          </p:cNvSpPr>
          <p:nvPr>
            <p:ph type="body" idx="1"/>
          </p:nvPr>
        </p:nvSpPr>
        <p:spPr/>
        <p:txBody>
          <a:bodyPr/>
          <a:lstStyle/>
          <a:p>
            <a:pPr eaLnBrk="1" hangingPunct="1">
              <a:lnSpc>
                <a:spcPct val="80000"/>
              </a:lnSpc>
            </a:pPr>
            <a:r>
              <a:rPr lang="en-US" altLang="en-US" sz="2400"/>
              <a:t>...[E]very individual </a:t>
            </a:r>
            <a:r>
              <a:rPr lang="en-US" altLang="en-US" sz="2400">
                <a:cs typeface="Arial" charset="0"/>
              </a:rPr>
              <a:t>…</a:t>
            </a:r>
            <a:r>
              <a:rPr lang="en-US" altLang="en-US" sz="2400"/>
              <a:t> neither intends to promote the public interest, nor knows how much he is promoting it. </a:t>
            </a:r>
            <a:r>
              <a:rPr lang="en-US" altLang="en-US" sz="2400">
                <a:cs typeface="Arial" charset="0"/>
              </a:rPr>
              <a:t>…</a:t>
            </a:r>
            <a:r>
              <a:rPr lang="en-US" altLang="en-US" sz="2400"/>
              <a:t> [H]e intends only his own security; and by directing that industry in such a manner as its produce may be of the greatest value, he intends only his own gain, and he is in this, as in many other cases, led by </a:t>
            </a:r>
            <a:r>
              <a:rPr lang="en-US" altLang="en-US" sz="2400" b="1"/>
              <a:t>an invisible hand</a:t>
            </a:r>
            <a:r>
              <a:rPr lang="en-US" altLang="en-US" sz="2400"/>
              <a:t> to promote an end which was no part of his intention. Nor is it always the worse for the society that it was no part of it. By pursuing his own interest he frequently promotes that of the society more effectually than when he really intends to promote it. I have never known much good done by those who affected to trade for the public good. </a:t>
            </a:r>
          </a:p>
          <a:p>
            <a:pPr algn="r" eaLnBrk="1" hangingPunct="1">
              <a:lnSpc>
                <a:spcPct val="80000"/>
              </a:lnSpc>
            </a:pPr>
            <a:r>
              <a:rPr lang="en-US" altLang="en-US" sz="2400" i="1"/>
              <a:t>The Wealth of Nations</a:t>
            </a:r>
            <a:r>
              <a:rPr lang="en-US" altLang="en-US" sz="2400"/>
              <a:t>, Adam Smith, 1776</a:t>
            </a:r>
          </a:p>
        </p:txBody>
      </p:sp>
      <p:pic>
        <p:nvPicPr>
          <p:cNvPr id="65542" name="Picture 5" descr="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3413" y="20955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414344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2CDF661-F712-4A36-BA76-3D07484B05F1}" type="slidenum">
              <a:rPr lang="en-US" altLang="en-US" sz="1400"/>
              <a:pPr eaLnBrk="1" hangingPunct="1">
                <a:spcBef>
                  <a:spcPct val="0"/>
                </a:spcBef>
                <a:buFontTx/>
                <a:buNone/>
              </a:pPr>
              <a:t>73</a:t>
            </a:fld>
            <a:endParaRPr lang="en-US" altLang="en-US" sz="1400" dirty="0"/>
          </a:p>
        </p:txBody>
      </p:sp>
      <p:sp>
        <p:nvSpPr>
          <p:cNvPr id="66564" name="Rectangle 2"/>
          <p:cNvSpPr>
            <a:spLocks noGrp="1" noChangeArrowheads="1"/>
          </p:cNvSpPr>
          <p:nvPr>
            <p:ph type="title"/>
          </p:nvPr>
        </p:nvSpPr>
        <p:spPr/>
        <p:txBody>
          <a:bodyPr/>
          <a:lstStyle/>
          <a:p>
            <a:pPr eaLnBrk="1" hangingPunct="1"/>
            <a:r>
              <a:rPr lang="en-US" altLang="en-US" smtClean="0"/>
              <a:t>Ticket Scalping</a:t>
            </a:r>
          </a:p>
        </p:txBody>
      </p:sp>
      <p:sp>
        <p:nvSpPr>
          <p:cNvPr id="58373" name="Rectangle 3"/>
          <p:cNvSpPr>
            <a:spLocks noGrp="1" noChangeArrowheads="1"/>
          </p:cNvSpPr>
          <p:nvPr>
            <p:ph type="body" idx="1"/>
          </p:nvPr>
        </p:nvSpPr>
        <p:spPr/>
        <p:txBody>
          <a:bodyPr>
            <a:normAutofit/>
          </a:bodyPr>
          <a:lstStyle/>
          <a:p>
            <a:pPr eaLnBrk="1" hangingPunct="1">
              <a:defRPr/>
            </a:pPr>
            <a:r>
              <a:rPr lang="en-US" dirty="0" smtClean="0"/>
              <a:t>Ticket scalping is often frowned upon and sometimes considered illegal</a:t>
            </a:r>
          </a:p>
          <a:p>
            <a:pPr lvl="1" eaLnBrk="1" hangingPunct="1">
              <a:defRPr/>
            </a:pPr>
            <a:r>
              <a:rPr lang="en-US" dirty="0" smtClean="0"/>
              <a:t>See </a:t>
            </a:r>
            <a:r>
              <a:rPr lang="en-US" dirty="0" smtClean="0">
                <a:hlinkClick r:id="rId2"/>
              </a:rPr>
              <a:t>http://en.wikipedia.org/wiki/Ticket_resale</a:t>
            </a:r>
            <a:r>
              <a:rPr lang="en-US" dirty="0" smtClean="0"/>
              <a:t> </a:t>
            </a:r>
          </a:p>
          <a:p>
            <a:pPr eaLnBrk="1" hangingPunct="1">
              <a:defRPr/>
            </a:pPr>
            <a:r>
              <a:rPr lang="en-US" dirty="0" smtClean="0"/>
              <a:t>But a typical view among economists is that “consenting adults should be able to make economic trades when they think it is to their mutual advantage”</a:t>
            </a:r>
          </a:p>
          <a:p>
            <a:pPr eaLnBrk="1" hangingPunct="1">
              <a:defRPr/>
            </a:pPr>
            <a:r>
              <a:rPr lang="en-US" dirty="0" smtClean="0"/>
              <a:t>Scalping </a:t>
            </a:r>
            <a:r>
              <a:rPr lang="en-US" i="1" dirty="0" smtClean="0"/>
              <a:t>increases</a:t>
            </a:r>
            <a:r>
              <a:rPr lang="en-US" dirty="0" smtClean="0"/>
              <a:t> the economy’s efficiency</a:t>
            </a:r>
          </a:p>
          <a:p>
            <a:pPr eaLnBrk="1" hangingPunct="1">
              <a:defRPr/>
            </a:pPr>
            <a:endParaRPr lang="en-US" dirty="0" smtClean="0"/>
          </a:p>
        </p:txBody>
      </p:sp>
    </p:spTree>
    <p:extLst>
      <p:ext uri="{BB962C8B-B14F-4D97-AF65-F5344CB8AC3E}">
        <p14:creationId xmlns:p14="http://schemas.microsoft.com/office/powerpoint/2010/main" val="132229262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2158154-AC42-47FA-A1DD-0E5DFF1FC610}" type="slidenum">
              <a:rPr lang="en-US" altLang="en-US" sz="1400"/>
              <a:pPr eaLnBrk="1" hangingPunct="1">
                <a:spcBef>
                  <a:spcPct val="0"/>
                </a:spcBef>
                <a:buFontTx/>
                <a:buNone/>
              </a:pPr>
              <a:t>74</a:t>
            </a:fld>
            <a:endParaRPr lang="en-US" altLang="en-US" sz="1400"/>
          </a:p>
        </p:txBody>
      </p:sp>
      <p:sp>
        <p:nvSpPr>
          <p:cNvPr id="67588" name="Rectangle 2"/>
          <p:cNvSpPr>
            <a:spLocks noGrp="1" noChangeArrowheads="1"/>
          </p:cNvSpPr>
          <p:nvPr>
            <p:ph type="title"/>
          </p:nvPr>
        </p:nvSpPr>
        <p:spPr/>
        <p:txBody>
          <a:bodyPr/>
          <a:lstStyle/>
          <a:p>
            <a:pPr eaLnBrk="1" hangingPunct="1"/>
            <a:r>
              <a:rPr lang="en-US" altLang="en-US" smtClean="0"/>
              <a:t>Market for organs</a:t>
            </a:r>
          </a:p>
        </p:txBody>
      </p:sp>
      <p:sp>
        <p:nvSpPr>
          <p:cNvPr id="59397" name="Rectangle 3"/>
          <p:cNvSpPr>
            <a:spLocks noGrp="1" noChangeArrowheads="1"/>
          </p:cNvSpPr>
          <p:nvPr>
            <p:ph type="body" idx="1"/>
          </p:nvPr>
        </p:nvSpPr>
        <p:spPr/>
        <p:txBody>
          <a:bodyPr>
            <a:normAutofit/>
          </a:bodyPr>
          <a:lstStyle/>
          <a:p>
            <a:pPr eaLnBrk="1" hangingPunct="1">
              <a:defRPr/>
            </a:pPr>
            <a:r>
              <a:rPr lang="en-US" dirty="0" smtClean="0"/>
              <a:t>Should people be allowed to sell, say, their kidneys?</a:t>
            </a:r>
          </a:p>
          <a:p>
            <a:pPr eaLnBrk="1" hangingPunct="1">
              <a:defRPr/>
            </a:pPr>
            <a:r>
              <a:rPr lang="en-US" dirty="0" smtClean="0"/>
              <a:t>The efficiency of the economy will increase.</a:t>
            </a:r>
          </a:p>
          <a:p>
            <a:pPr eaLnBrk="1" hangingPunct="1">
              <a:defRPr/>
            </a:pPr>
            <a:r>
              <a:rPr lang="en-US" dirty="0" smtClean="0"/>
              <a:t>What about fairness?</a:t>
            </a:r>
          </a:p>
          <a:p>
            <a:pPr lvl="1" eaLnBrk="1" hangingPunct="1">
              <a:defRPr/>
            </a:pPr>
            <a:r>
              <a:rPr lang="en-US" dirty="0" smtClean="0"/>
              <a:t>Rich will buy others’ kidneys; the poor will sell theirs. </a:t>
            </a:r>
          </a:p>
          <a:p>
            <a:pPr lvl="1" eaLnBrk="1" hangingPunct="1">
              <a:defRPr/>
            </a:pPr>
            <a:r>
              <a:rPr lang="en-US" dirty="0" smtClean="0"/>
              <a:t>Right now healthy people have extra kidneys while the sick have none.</a:t>
            </a:r>
          </a:p>
          <a:p>
            <a:pPr lvl="1" eaLnBrk="1" hangingPunct="1">
              <a:defRPr/>
            </a:pPr>
            <a:r>
              <a:rPr lang="en-US" dirty="0" smtClean="0"/>
              <a:t>The sale of organs may be more acceptable if organ purchases by the poor were paid for with taxpayers’ money. That way the rich and the poor would have equal access.</a:t>
            </a:r>
          </a:p>
        </p:txBody>
      </p:sp>
    </p:spTree>
    <p:extLst>
      <p:ext uri="{BB962C8B-B14F-4D97-AF65-F5344CB8AC3E}">
        <p14:creationId xmlns:p14="http://schemas.microsoft.com/office/powerpoint/2010/main" val="321501979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a:t>B</a:t>
            </a:r>
            <a:r>
              <a:rPr lang="en-US" dirty="0" smtClean="0"/>
              <a:t>ut markets do fail</a:t>
            </a:r>
            <a:endParaRPr lang="en-US" dirty="0"/>
          </a:p>
        </p:txBody>
      </p:sp>
      <p:sp>
        <p:nvSpPr>
          <p:cNvPr id="68611" name="Text Placeholder 6"/>
          <p:cNvSpPr>
            <a:spLocks noGrp="1"/>
          </p:cNvSpPr>
          <p:nvPr>
            <p:ph type="body" idx="1"/>
          </p:nvPr>
        </p:nvSpPr>
        <p:spPr/>
        <p:txBody>
          <a:bodyPr/>
          <a:lstStyle/>
          <a:p>
            <a:endParaRPr lang="en-US" altLang="en-US" smtClean="0"/>
          </a:p>
        </p:txBody>
      </p:sp>
      <p:sp>
        <p:nvSpPr>
          <p:cNvPr id="68612" name="Footer Placeholder 3"/>
          <p:cNvSpPr>
            <a:spLocks noGrp="1"/>
          </p:cNvSpPr>
          <p:nvPr>
            <p:ph type="ftr" sz="quarter" idx="4294967295"/>
          </p:nvPr>
        </p:nvSpPr>
        <p:spPr>
          <a:xfrm>
            <a:off x="4038600" y="6356350"/>
            <a:ext cx="4114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68613" name="Slide Number Placeholder 4"/>
          <p:cNvSpPr>
            <a:spLocks noGrp="1"/>
          </p:cNvSpPr>
          <p:nvPr>
            <p:ph type="sldNum" sz="quarter" idx="4294967295"/>
          </p:nvPr>
        </p:nvSpPr>
        <p:spPr>
          <a:xfrm>
            <a:off x="807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C1752FD-0FF4-4B3F-BDDA-FDA3F0F723FF}" type="slidenum">
              <a:rPr lang="en-US" altLang="en-US" sz="1400"/>
              <a:pPr eaLnBrk="1" hangingPunct="1">
                <a:spcBef>
                  <a:spcPct val="0"/>
                </a:spcBef>
                <a:buFontTx/>
                <a:buNone/>
              </a:pPr>
              <a:t>75</a:t>
            </a:fld>
            <a:endParaRPr lang="en-US" altLang="en-US" sz="1400"/>
          </a:p>
        </p:txBody>
      </p:sp>
    </p:spTree>
    <p:extLst>
      <p:ext uri="{BB962C8B-B14F-4D97-AF65-F5344CB8AC3E}">
        <p14:creationId xmlns:p14="http://schemas.microsoft.com/office/powerpoint/2010/main" val="138614634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1BE6639-900E-4D80-B1FE-A8F8F5AE5B4A}" type="slidenum">
              <a:rPr lang="en-US" altLang="en-US" sz="1400"/>
              <a:pPr eaLnBrk="1" hangingPunct="1">
                <a:spcBef>
                  <a:spcPct val="0"/>
                </a:spcBef>
                <a:buFontTx/>
                <a:buNone/>
              </a:pPr>
              <a:t>76</a:t>
            </a:fld>
            <a:endParaRPr lang="en-US" altLang="en-US" sz="1400"/>
          </a:p>
        </p:txBody>
      </p:sp>
      <p:sp>
        <p:nvSpPr>
          <p:cNvPr id="69636" name="Rectangle 2"/>
          <p:cNvSpPr>
            <a:spLocks noGrp="1" noChangeArrowheads="1"/>
          </p:cNvSpPr>
          <p:nvPr>
            <p:ph type="title"/>
          </p:nvPr>
        </p:nvSpPr>
        <p:spPr/>
        <p:txBody>
          <a:bodyPr/>
          <a:lstStyle/>
          <a:p>
            <a:pPr eaLnBrk="1" hangingPunct="1"/>
            <a:r>
              <a:rPr lang="en-US" altLang="en-US" dirty="0" smtClean="0"/>
              <a:t>However, markets </a:t>
            </a:r>
            <a:r>
              <a:rPr lang="en-US" altLang="en-US" i="1" dirty="0" smtClean="0"/>
              <a:t>can</a:t>
            </a:r>
            <a:r>
              <a:rPr lang="en-US" altLang="en-US" dirty="0" smtClean="0"/>
              <a:t> go wrong</a:t>
            </a:r>
          </a:p>
        </p:txBody>
      </p:sp>
      <p:sp>
        <p:nvSpPr>
          <p:cNvPr id="69637" name="Rectangle 3"/>
          <p:cNvSpPr>
            <a:spLocks noGrp="1" noChangeArrowheads="1"/>
          </p:cNvSpPr>
          <p:nvPr>
            <p:ph type="body" idx="1"/>
          </p:nvPr>
        </p:nvSpPr>
        <p:spPr/>
        <p:txBody>
          <a:bodyPr/>
          <a:lstStyle/>
          <a:p>
            <a:pPr eaLnBrk="1" hangingPunct="1"/>
            <a:r>
              <a:rPr lang="en-US" altLang="en-US" dirty="0" smtClean="0"/>
              <a:t>Market Power</a:t>
            </a:r>
          </a:p>
          <a:p>
            <a:pPr eaLnBrk="1" hangingPunct="1"/>
            <a:r>
              <a:rPr lang="en-US" altLang="en-US" dirty="0" smtClean="0"/>
              <a:t>Externalities</a:t>
            </a:r>
          </a:p>
          <a:p>
            <a:pPr eaLnBrk="1" hangingPunct="1"/>
            <a:r>
              <a:rPr lang="en-US" altLang="en-US" dirty="0" smtClean="0"/>
              <a:t>Fairness </a:t>
            </a:r>
          </a:p>
        </p:txBody>
      </p:sp>
    </p:spTree>
    <p:extLst>
      <p:ext uri="{BB962C8B-B14F-4D97-AF65-F5344CB8AC3E}">
        <p14:creationId xmlns:p14="http://schemas.microsoft.com/office/powerpoint/2010/main" val="40613838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pPr eaLnBrk="1" hangingPunct="1"/>
            <a:r>
              <a:rPr lang="en-US" altLang="en-US" sz="3600" dirty="0" smtClean="0"/>
              <a:t>Market Failure: MONOPOLY</a:t>
            </a:r>
            <a:endParaRPr lang="en-US" altLang="en-US" sz="3600" dirty="0"/>
          </a:p>
        </p:txBody>
      </p:sp>
      <p:sp>
        <p:nvSpPr>
          <p:cNvPr id="70661" name="Rectangle 3"/>
          <p:cNvSpPr>
            <a:spLocks noGrp="1" noChangeArrowheads="1"/>
          </p:cNvSpPr>
          <p:nvPr>
            <p:ph idx="1"/>
          </p:nvPr>
        </p:nvSpPr>
        <p:spPr/>
        <p:txBody>
          <a:bodyPr/>
          <a:lstStyle/>
          <a:p>
            <a:pPr eaLnBrk="1" hangingPunct="1"/>
            <a:r>
              <a:rPr lang="en-US" altLang="en-US" dirty="0" smtClean="0"/>
              <a:t>Our discussion was limited to perfect competition</a:t>
            </a:r>
          </a:p>
          <a:p>
            <a:pPr eaLnBrk="1" hangingPunct="1"/>
            <a:r>
              <a:rPr lang="en-US" altLang="en-US" dirty="0" smtClean="0"/>
              <a:t>If a market system is not perfectly competitive, firms may have </a:t>
            </a:r>
            <a:r>
              <a:rPr lang="en-US" altLang="en-US" i="1" dirty="0" smtClean="0"/>
              <a:t>market power</a:t>
            </a:r>
            <a:r>
              <a:rPr lang="en-US" altLang="en-US" dirty="0" smtClean="0"/>
              <a:t>.</a:t>
            </a:r>
          </a:p>
          <a:p>
            <a:pPr lvl="1" eaLnBrk="1" hangingPunct="1"/>
            <a:r>
              <a:rPr lang="en-US" altLang="en-US" dirty="0" smtClean="0"/>
              <a:t>Market power is the ability of a seller to influence prices.</a:t>
            </a:r>
          </a:p>
          <a:p>
            <a:pPr lvl="1" eaLnBrk="1" hangingPunct="1"/>
            <a:r>
              <a:rPr lang="en-US" altLang="en-US" dirty="0" smtClean="0"/>
              <a:t>The existence of market power can cause markets to be inefficient.</a:t>
            </a:r>
          </a:p>
        </p:txBody>
      </p:sp>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714FD4F-2BE8-46F0-BF0D-8274A3EDB7C7}" type="slidenum">
              <a:rPr lang="en-US" altLang="en-US" sz="1400"/>
              <a:pPr eaLnBrk="1" hangingPunct="1">
                <a:spcBef>
                  <a:spcPct val="0"/>
                </a:spcBef>
                <a:buFontTx/>
                <a:buNone/>
              </a:pPr>
              <a:t>77</a:t>
            </a:fld>
            <a:endParaRPr lang="en-US" altLang="en-US" sz="1400"/>
          </a:p>
        </p:txBody>
      </p:sp>
    </p:spTree>
    <p:extLst>
      <p:ext uri="{BB962C8B-B14F-4D97-AF65-F5344CB8AC3E}">
        <p14:creationId xmlns:p14="http://schemas.microsoft.com/office/powerpoint/2010/main" val="37898466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altLang="en-US" sz="3600" dirty="0"/>
              <a:t>Market Failure: EXTERNALITIES</a:t>
            </a:r>
          </a:p>
        </p:txBody>
      </p:sp>
      <p:sp>
        <p:nvSpPr>
          <p:cNvPr id="71685" name="Rectangle 3"/>
          <p:cNvSpPr>
            <a:spLocks noGrp="1" noChangeArrowheads="1"/>
          </p:cNvSpPr>
          <p:nvPr>
            <p:ph idx="1"/>
          </p:nvPr>
        </p:nvSpPr>
        <p:spPr/>
        <p:txBody>
          <a:bodyPr/>
          <a:lstStyle/>
          <a:p>
            <a:pPr eaLnBrk="1" hangingPunct="1">
              <a:lnSpc>
                <a:spcPct val="90000"/>
              </a:lnSpc>
            </a:pPr>
            <a:r>
              <a:rPr lang="en-US" altLang="en-US" sz="2800" dirty="0"/>
              <a:t>Externalities</a:t>
            </a:r>
            <a:endParaRPr lang="en-US" altLang="en-US" sz="2800" dirty="0">
              <a:latin typeface="Tahoma" pitchFamily="34" charset="0"/>
            </a:endParaRPr>
          </a:p>
          <a:p>
            <a:pPr lvl="1" eaLnBrk="1" hangingPunct="1">
              <a:lnSpc>
                <a:spcPct val="90000"/>
              </a:lnSpc>
            </a:pPr>
            <a:r>
              <a:rPr lang="en-US" altLang="en-US" dirty="0" smtClean="0"/>
              <a:t>are created when trade between a buyer and a seller affects individuals other than the buyer and the seller.</a:t>
            </a:r>
          </a:p>
          <a:p>
            <a:pPr lvl="1" eaLnBrk="1" hangingPunct="1">
              <a:lnSpc>
                <a:spcPct val="90000"/>
              </a:lnSpc>
            </a:pPr>
            <a:r>
              <a:rPr lang="en-US" altLang="en-US" dirty="0" smtClean="0"/>
              <a:t>cause total surplus in a market to depend on more than just the benefit to the buyers and cost to the sellers.</a:t>
            </a:r>
          </a:p>
          <a:p>
            <a:pPr eaLnBrk="1" hangingPunct="1">
              <a:lnSpc>
                <a:spcPct val="90000"/>
              </a:lnSpc>
            </a:pPr>
            <a:r>
              <a:rPr lang="en-US" altLang="en-US" sz="2800" dirty="0"/>
              <a:t>When buyers and sellers do not take externalities into account when deciding how much to consume and produce, the equilibrium in the market can be inefficient.</a:t>
            </a:r>
          </a:p>
        </p:txBody>
      </p:sp>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C8D2E32-0357-4F4E-B124-70EE58F9687E}" type="slidenum">
              <a:rPr lang="en-US" altLang="en-US" sz="1400"/>
              <a:pPr eaLnBrk="1" hangingPunct="1">
                <a:spcBef>
                  <a:spcPct val="0"/>
                </a:spcBef>
                <a:buFontTx/>
                <a:buNone/>
              </a:pPr>
              <a:t>78</a:t>
            </a:fld>
            <a:endParaRPr lang="en-US" altLang="en-US" sz="1400"/>
          </a:p>
        </p:txBody>
      </p:sp>
    </p:spTree>
    <p:extLst>
      <p:ext uri="{BB962C8B-B14F-4D97-AF65-F5344CB8AC3E}">
        <p14:creationId xmlns:p14="http://schemas.microsoft.com/office/powerpoint/2010/main" val="7283207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r>
              <a:rPr lang="en-US" altLang="en-US" sz="3600" dirty="0"/>
              <a:t>Market Failure: FAIRNESS</a:t>
            </a:r>
            <a:endParaRPr lang="en-US" altLang="en-US" sz="3600" dirty="0">
              <a:latin typeface="Tahoma" pitchFamily="34" charset="0"/>
            </a:endParaRPr>
          </a:p>
        </p:txBody>
      </p:sp>
      <p:sp>
        <p:nvSpPr>
          <p:cNvPr id="72709" name="Rectangle 3"/>
          <p:cNvSpPr>
            <a:spLocks noGrp="1" noChangeArrowheads="1"/>
          </p:cNvSpPr>
          <p:nvPr>
            <p:ph idx="1"/>
          </p:nvPr>
        </p:nvSpPr>
        <p:spPr/>
        <p:txBody>
          <a:bodyPr/>
          <a:lstStyle/>
          <a:p>
            <a:pPr eaLnBrk="1" hangingPunct="1">
              <a:buClr>
                <a:srgbClr val="000000"/>
              </a:buClr>
            </a:pPr>
            <a:r>
              <a:rPr lang="en-US" altLang="en-US" dirty="0" smtClean="0"/>
              <a:t>In addition to market efficiency, a society might also care about </a:t>
            </a:r>
            <a:r>
              <a:rPr lang="en-US" altLang="en-US" i="1" dirty="0" smtClean="0">
                <a:solidFill>
                  <a:srgbClr val="25A9A6"/>
                </a:solidFill>
              </a:rPr>
              <a:t>equity </a:t>
            </a:r>
            <a:r>
              <a:rPr lang="en-US" altLang="en-US" dirty="0" smtClean="0"/>
              <a:t>– the fairness of the distribution of well-being among the various buyers and sellers.</a:t>
            </a:r>
          </a:p>
          <a:p>
            <a:pPr eaLnBrk="1" hangingPunct="1">
              <a:buClr>
                <a:srgbClr val="000000"/>
              </a:buClr>
            </a:pPr>
            <a:r>
              <a:rPr lang="en-US" altLang="en-US" dirty="0" smtClean="0"/>
              <a:t>The free market economic system is </a:t>
            </a:r>
            <a:r>
              <a:rPr lang="en-US" altLang="en-US" i="1" dirty="0" smtClean="0"/>
              <a:t>efficient</a:t>
            </a:r>
            <a:r>
              <a:rPr lang="en-US" altLang="en-US" dirty="0" smtClean="0"/>
              <a:t> but not necessarily </a:t>
            </a:r>
            <a:r>
              <a:rPr lang="en-US" altLang="en-US" i="1" dirty="0" smtClean="0"/>
              <a:t>fair</a:t>
            </a:r>
            <a:r>
              <a:rPr lang="en-US" altLang="en-US" dirty="0" smtClean="0"/>
              <a:t>.</a:t>
            </a:r>
          </a:p>
        </p:txBody>
      </p:sp>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BA78579-DBEC-4A9E-A108-A0215DB90A8E}" type="slidenum">
              <a:rPr lang="en-US" altLang="en-US" sz="1400"/>
              <a:pPr eaLnBrk="1" hangingPunct="1">
                <a:spcBef>
                  <a:spcPct val="0"/>
                </a:spcBef>
                <a:buFontTx/>
                <a:buNone/>
              </a:pPr>
              <a:t>79</a:t>
            </a:fld>
            <a:endParaRPr lang="en-US" altLang="en-US" sz="1400"/>
          </a:p>
        </p:txBody>
      </p:sp>
    </p:spTree>
    <p:extLst>
      <p:ext uri="{BB962C8B-B14F-4D97-AF65-F5344CB8AC3E}">
        <p14:creationId xmlns:p14="http://schemas.microsoft.com/office/powerpoint/2010/main" val="2080612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demand come from?</a:t>
            </a:r>
            <a:endParaRPr lang="en-US" dirty="0"/>
          </a:p>
        </p:txBody>
      </p:sp>
      <p:sp>
        <p:nvSpPr>
          <p:cNvPr id="4" name="Slide Number Placeholder 3"/>
          <p:cNvSpPr>
            <a:spLocks noGrp="1"/>
          </p:cNvSpPr>
          <p:nvPr>
            <p:ph type="sldNum" sz="quarter" idx="12"/>
          </p:nvPr>
        </p:nvSpPr>
        <p:spPr/>
        <p:txBody>
          <a:bodyPr/>
          <a:lstStyle/>
          <a:p>
            <a:fld id="{8B4E2170-6C38-4847-B754-17F7050CDF07}" type="slidenum">
              <a:rPr lang="en-US" smtClean="0"/>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11284274"/>
              </p:ext>
            </p:extLst>
          </p:nvPr>
        </p:nvGraphicFramePr>
        <p:xfrm>
          <a:off x="141422" y="1495420"/>
          <a:ext cx="5968742" cy="4609815"/>
        </p:xfrm>
        <a:graphic>
          <a:graphicData uri="http://schemas.openxmlformats.org/drawingml/2006/table">
            <a:tbl>
              <a:tblPr>
                <a:tableStyleId>{5C22544A-7EE6-4342-B048-85BDC9FD1C3A}</a:tableStyleId>
              </a:tblPr>
              <a:tblGrid>
                <a:gridCol w="620697">
                  <a:extLst>
                    <a:ext uri="{9D8B030D-6E8A-4147-A177-3AD203B41FA5}">
                      <a16:colId xmlns:a16="http://schemas.microsoft.com/office/drawing/2014/main" val="113207958"/>
                    </a:ext>
                  </a:extLst>
                </a:gridCol>
                <a:gridCol w="499585">
                  <a:extLst>
                    <a:ext uri="{9D8B030D-6E8A-4147-A177-3AD203B41FA5}">
                      <a16:colId xmlns:a16="http://schemas.microsoft.com/office/drawing/2014/main" val="796930804"/>
                    </a:ext>
                  </a:extLst>
                </a:gridCol>
                <a:gridCol w="1296378">
                  <a:extLst>
                    <a:ext uri="{9D8B030D-6E8A-4147-A177-3AD203B41FA5}">
                      <a16:colId xmlns:a16="http://schemas.microsoft.com/office/drawing/2014/main" val="3374720994"/>
                    </a:ext>
                  </a:extLst>
                </a:gridCol>
                <a:gridCol w="726670">
                  <a:extLst>
                    <a:ext uri="{9D8B030D-6E8A-4147-A177-3AD203B41FA5}">
                      <a16:colId xmlns:a16="http://schemas.microsoft.com/office/drawing/2014/main" val="2910201550"/>
                    </a:ext>
                  </a:extLst>
                </a:gridCol>
                <a:gridCol w="620697">
                  <a:extLst>
                    <a:ext uri="{9D8B030D-6E8A-4147-A177-3AD203B41FA5}">
                      <a16:colId xmlns:a16="http://schemas.microsoft.com/office/drawing/2014/main" val="1037250755"/>
                    </a:ext>
                  </a:extLst>
                </a:gridCol>
                <a:gridCol w="499585">
                  <a:extLst>
                    <a:ext uri="{9D8B030D-6E8A-4147-A177-3AD203B41FA5}">
                      <a16:colId xmlns:a16="http://schemas.microsoft.com/office/drawing/2014/main" val="1583571981"/>
                    </a:ext>
                  </a:extLst>
                </a:gridCol>
                <a:gridCol w="1296378">
                  <a:extLst>
                    <a:ext uri="{9D8B030D-6E8A-4147-A177-3AD203B41FA5}">
                      <a16:colId xmlns:a16="http://schemas.microsoft.com/office/drawing/2014/main" val="291121802"/>
                    </a:ext>
                  </a:extLst>
                </a:gridCol>
                <a:gridCol w="408752">
                  <a:extLst>
                    <a:ext uri="{9D8B030D-6E8A-4147-A177-3AD203B41FA5}">
                      <a16:colId xmlns:a16="http://schemas.microsoft.com/office/drawing/2014/main" val="3350273446"/>
                    </a:ext>
                  </a:extLst>
                </a:gridCol>
              </a:tblGrid>
              <a:tr h="219515">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819494"/>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8</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10</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1</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8719973"/>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0070C0"/>
                          </a:solidFill>
                          <a:effectLst/>
                        </a:rPr>
                        <a:t>Barbara</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0346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9</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023345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8</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4</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6097398"/>
                  </a:ext>
                </a:extLst>
              </a:tr>
              <a:tr h="219515">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10</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3734088"/>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9</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007032"/>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6</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7038519"/>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360553"/>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6</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02857"/>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5</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961830"/>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309719"/>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2983189"/>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1</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9</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047118"/>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2236141"/>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4</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8141364"/>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820275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2316806"/>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930647"/>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0</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438520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74915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4686381"/>
              </p:ext>
            </p:extLst>
          </p:nvPr>
        </p:nvGraphicFramePr>
        <p:xfrm>
          <a:off x="6771405" y="1495420"/>
          <a:ext cx="1800288" cy="245364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b="1" u="none" strike="noStrike" dirty="0">
                          <a:effectLst/>
                        </a:rPr>
                        <a:t>10</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1</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17</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r h="184150">
                <a:tc>
                  <a:txBody>
                    <a:bodyPr/>
                    <a:lstStyle/>
                    <a:p>
                      <a:pPr algn="ctr" fontAlgn="b"/>
                      <a:r>
                        <a:rPr lang="en-US" sz="1300" u="none" strike="noStrike" dirty="0">
                          <a:effectLst/>
                        </a:rPr>
                        <a:t>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618468"/>
                  </a:ext>
                </a:extLst>
              </a:tr>
            </a:tbl>
          </a:graphicData>
        </a:graphic>
      </p:graphicFrame>
      <p:sp>
        <p:nvSpPr>
          <p:cNvPr id="8" name="Right Arrow 7"/>
          <p:cNvSpPr/>
          <p:nvPr/>
        </p:nvSpPr>
        <p:spPr>
          <a:xfrm>
            <a:off x="6167460" y="2496600"/>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46205" y="2461498"/>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1405" y="4470400"/>
            <a:ext cx="5138991" cy="1200329"/>
          </a:xfrm>
          <a:prstGeom prst="rect">
            <a:avLst/>
          </a:prstGeom>
          <a:noFill/>
        </p:spPr>
        <p:txBody>
          <a:bodyPr wrap="square" rtlCol="0">
            <a:spAutoFit/>
          </a:bodyPr>
          <a:lstStyle/>
          <a:p>
            <a:r>
              <a:rPr lang="en-US" b="1" dirty="0" smtClean="0">
                <a:solidFill>
                  <a:srgbClr val="C00000"/>
                </a:solidFill>
              </a:rPr>
              <a:t>When the prevailing price of a donut is 10, only Barbara will buy a donut. So, the quantity demanded will be 1 donut.</a:t>
            </a:r>
          </a:p>
          <a:p>
            <a:r>
              <a:rPr lang="en-US" b="1" dirty="0" smtClean="0">
                <a:solidFill>
                  <a:srgbClr val="C00000"/>
                </a:solidFill>
              </a:rPr>
              <a:t>The total happiness generated will be 10.</a:t>
            </a:r>
            <a:endParaRPr lang="en-US" b="1" dirty="0">
              <a:solidFill>
                <a:srgbClr val="C00000"/>
              </a:solidFill>
            </a:endParaRPr>
          </a:p>
        </p:txBody>
      </p:sp>
      <p:sp>
        <p:nvSpPr>
          <p:cNvPr id="11" name="TextBox 10"/>
          <p:cNvSpPr txBox="1"/>
          <p:nvPr/>
        </p:nvSpPr>
        <p:spPr>
          <a:xfrm>
            <a:off x="141422" y="6199338"/>
            <a:ext cx="2417051" cy="338554"/>
          </a:xfrm>
          <a:prstGeom prst="rect">
            <a:avLst/>
          </a:prstGeom>
          <a:noFill/>
        </p:spPr>
        <p:txBody>
          <a:bodyPr wrap="square" rtlCol="0">
            <a:spAutoFit/>
          </a:bodyPr>
          <a:lstStyle/>
          <a:p>
            <a:r>
              <a:rPr lang="en-US" sz="1600" dirty="0" smtClean="0"/>
              <a:t>Willingness to Pay Table</a:t>
            </a:r>
            <a:endParaRPr lang="en-US" sz="1600" dirty="0"/>
          </a:p>
        </p:txBody>
      </p:sp>
      <p:sp>
        <p:nvSpPr>
          <p:cNvPr id="12" name="TextBox 11"/>
          <p:cNvSpPr txBox="1"/>
          <p:nvPr/>
        </p:nvSpPr>
        <p:spPr>
          <a:xfrm>
            <a:off x="3304875" y="6185490"/>
            <a:ext cx="3169816" cy="584775"/>
          </a:xfrm>
          <a:prstGeom prst="rect">
            <a:avLst/>
          </a:prstGeom>
          <a:noFill/>
        </p:spPr>
        <p:txBody>
          <a:bodyPr wrap="square" rtlCol="0">
            <a:spAutoFit/>
          </a:bodyPr>
          <a:lstStyle/>
          <a:p>
            <a:r>
              <a:rPr lang="en-US" sz="1600" dirty="0"/>
              <a:t>Willingness to Pay</a:t>
            </a:r>
            <a:r>
              <a:rPr lang="en-US" sz="1600" dirty="0" smtClean="0"/>
              <a:t> Table, arranged so willingness to pay is decreasing</a:t>
            </a:r>
            <a:endParaRPr lang="en-US" sz="1600" dirty="0"/>
          </a:p>
        </p:txBody>
      </p:sp>
      <p:sp>
        <p:nvSpPr>
          <p:cNvPr id="13" name="TextBox 12"/>
          <p:cNvSpPr txBox="1"/>
          <p:nvPr/>
        </p:nvSpPr>
        <p:spPr>
          <a:xfrm>
            <a:off x="6771405" y="4036284"/>
            <a:ext cx="1839195" cy="338554"/>
          </a:xfrm>
          <a:prstGeom prst="rect">
            <a:avLst/>
          </a:prstGeom>
          <a:noFill/>
        </p:spPr>
        <p:txBody>
          <a:bodyPr wrap="square" rtlCol="0">
            <a:spAutoFit/>
          </a:bodyPr>
          <a:lstStyle/>
          <a:p>
            <a:r>
              <a:rPr lang="en-US" sz="1600" dirty="0" smtClean="0"/>
              <a:t>Demand Schedule</a:t>
            </a:r>
            <a:endParaRPr lang="en-US" sz="1600" dirty="0"/>
          </a:p>
        </p:txBody>
      </p:sp>
    </p:spTree>
    <p:extLst>
      <p:ext uri="{BB962C8B-B14F-4D97-AF65-F5344CB8AC3E}">
        <p14:creationId xmlns:p14="http://schemas.microsoft.com/office/powerpoint/2010/main" val="239821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ltLang="en-US" dirty="0" smtClean="0"/>
              <a:t>Health Care: Example of Market Failure</a:t>
            </a:r>
          </a:p>
        </p:txBody>
      </p:sp>
      <p:sp>
        <p:nvSpPr>
          <p:cNvPr id="3" name="Content Placeholder 2"/>
          <p:cNvSpPr>
            <a:spLocks noGrp="1"/>
          </p:cNvSpPr>
          <p:nvPr>
            <p:ph idx="1"/>
          </p:nvPr>
        </p:nvSpPr>
        <p:spPr/>
        <p:txBody>
          <a:bodyPr>
            <a:normAutofit fontScale="92500" lnSpcReduction="10000"/>
          </a:bodyPr>
          <a:lstStyle/>
          <a:p>
            <a:pPr>
              <a:defRPr/>
            </a:pPr>
            <a:r>
              <a:rPr lang="en-US" dirty="0" smtClean="0"/>
              <a:t>In most advanced countries, government policies regarding health care routinely disregard the idea that free markets are best</a:t>
            </a:r>
          </a:p>
          <a:p>
            <a:pPr>
              <a:defRPr/>
            </a:pPr>
            <a:r>
              <a:rPr lang="en-US" dirty="0" smtClean="0"/>
              <a:t>In the United Kingdom, the government builds hospitals, hires doctors and nurses, buys pharmaceutical drugs, and provides medical care to all residents</a:t>
            </a:r>
          </a:p>
          <a:p>
            <a:pPr>
              <a:defRPr/>
            </a:pPr>
            <a:r>
              <a:rPr lang="en-US" dirty="0" smtClean="0"/>
              <a:t>Patients get no bills; tax revenues are used to pay all costs</a:t>
            </a:r>
          </a:p>
          <a:p>
            <a:pPr>
              <a:defRPr/>
            </a:pPr>
            <a:r>
              <a:rPr lang="en-US" dirty="0" smtClean="0"/>
              <a:t>Fees of private doctors are paid by the government</a:t>
            </a:r>
          </a:p>
          <a:p>
            <a:pPr>
              <a:defRPr/>
            </a:pPr>
            <a:r>
              <a:rPr lang="en-US" dirty="0" smtClean="0"/>
              <a:t>Performance indicators are high</a:t>
            </a:r>
          </a:p>
          <a:p>
            <a:pPr>
              <a:defRPr/>
            </a:pPr>
            <a:r>
              <a:rPr lang="en-US" dirty="0" smtClean="0"/>
              <a:t>Costs are low</a:t>
            </a:r>
          </a:p>
          <a:p>
            <a:pPr>
              <a:defRPr/>
            </a:pPr>
            <a:r>
              <a:rPr lang="en-US" dirty="0" smtClean="0"/>
              <a:t>There is virtually no clamor for privatization</a:t>
            </a:r>
            <a:endParaRPr lang="en-US" dirty="0"/>
          </a:p>
        </p:txBody>
      </p:sp>
      <p:sp>
        <p:nvSpPr>
          <p:cNvPr id="737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737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8AD6AE4-5B45-481D-B37F-3E3B9F21AEEF}" type="slidenum">
              <a:rPr lang="en-US" altLang="en-US" sz="1400"/>
              <a:pPr eaLnBrk="1" hangingPunct="1">
                <a:spcBef>
                  <a:spcPct val="0"/>
                </a:spcBef>
                <a:buFontTx/>
                <a:buNone/>
              </a:pPr>
              <a:t>80</a:t>
            </a:fld>
            <a:endParaRPr lang="en-US" altLang="en-US" sz="1400"/>
          </a:p>
        </p:txBody>
      </p:sp>
    </p:spTree>
    <p:extLst>
      <p:ext uri="{BB962C8B-B14F-4D97-AF65-F5344CB8AC3E}">
        <p14:creationId xmlns:p14="http://schemas.microsoft.com/office/powerpoint/2010/main" val="356344230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en-US" smtClean="0"/>
              <a:t>Video: Scroogenomics</a:t>
            </a:r>
          </a:p>
        </p:txBody>
      </p:sp>
      <p:sp>
        <p:nvSpPr>
          <p:cNvPr id="74755" name="Content Placeholder 2"/>
          <p:cNvSpPr>
            <a:spLocks noGrp="1"/>
          </p:cNvSpPr>
          <p:nvPr>
            <p:ph idx="1"/>
          </p:nvPr>
        </p:nvSpPr>
        <p:spPr/>
        <p:txBody>
          <a:bodyPr/>
          <a:lstStyle/>
          <a:p>
            <a:r>
              <a:rPr lang="en-US" altLang="en-US" dirty="0" smtClean="0"/>
              <a:t>Heard the one about the economist who gave cash as a Valentine’s Day gift?</a:t>
            </a:r>
          </a:p>
          <a:p>
            <a:pPr lvl="1"/>
            <a:r>
              <a:rPr lang="en-US" altLang="en-US" i="1" dirty="0" smtClean="0">
                <a:hlinkClick r:id="rId3"/>
              </a:rPr>
              <a:t>Scrooge alert: Your holiday spending may result in an economic loss</a:t>
            </a:r>
            <a:r>
              <a:rPr lang="en-US" altLang="en-US" i="1" dirty="0" smtClean="0"/>
              <a:t> </a:t>
            </a:r>
            <a:r>
              <a:rPr lang="en-US" altLang="en-US" dirty="0" smtClean="0"/>
              <a:t>by Paul </a:t>
            </a:r>
            <a:r>
              <a:rPr lang="en-US" altLang="en-US" dirty="0" err="1" smtClean="0"/>
              <a:t>Solman</a:t>
            </a:r>
            <a:r>
              <a:rPr lang="en-US" altLang="en-US" dirty="0" smtClean="0"/>
              <a:t>, PBS </a:t>
            </a:r>
            <a:r>
              <a:rPr lang="en-US" altLang="en-US" dirty="0" err="1" smtClean="0"/>
              <a:t>Newshour</a:t>
            </a:r>
            <a:r>
              <a:rPr lang="en-US" altLang="en-US" dirty="0" smtClean="0"/>
              <a:t>, December 23, 2013.</a:t>
            </a:r>
          </a:p>
          <a:p>
            <a:endParaRPr lang="en-US" altLang="en-US" dirty="0" smtClean="0"/>
          </a:p>
        </p:txBody>
      </p:sp>
      <p:sp>
        <p:nvSpPr>
          <p:cNvPr id="747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sz="1400" dirty="0"/>
              <a:t>Demand, Supply, and Market Efficiency</a:t>
            </a:r>
            <a:endParaRPr lang="en-US" altLang="en-US" sz="1400" dirty="0"/>
          </a:p>
        </p:txBody>
      </p:sp>
      <p:sp>
        <p:nvSpPr>
          <p:cNvPr id="747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A75313F-A6C2-44B2-8948-4958C16B564A}" type="slidenum">
              <a:rPr lang="en-US" altLang="en-US" sz="1400"/>
              <a:pPr eaLnBrk="1" hangingPunct="1">
                <a:spcBef>
                  <a:spcPct val="0"/>
                </a:spcBef>
                <a:buFontTx/>
                <a:buNone/>
              </a:pPr>
              <a:t>81</a:t>
            </a:fld>
            <a:endParaRPr lang="en-US" altLang="en-US" sz="1400"/>
          </a:p>
        </p:txBody>
      </p:sp>
    </p:spTree>
    <p:extLst>
      <p:ext uri="{BB962C8B-B14F-4D97-AF65-F5344CB8AC3E}">
        <p14:creationId xmlns:p14="http://schemas.microsoft.com/office/powerpoint/2010/main" val="2717924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demand come from?</a:t>
            </a:r>
            <a:endParaRPr lang="en-US" dirty="0"/>
          </a:p>
        </p:txBody>
      </p:sp>
      <p:sp>
        <p:nvSpPr>
          <p:cNvPr id="4" name="Slide Number Placeholder 3"/>
          <p:cNvSpPr>
            <a:spLocks noGrp="1"/>
          </p:cNvSpPr>
          <p:nvPr>
            <p:ph type="sldNum" sz="quarter" idx="12"/>
          </p:nvPr>
        </p:nvSpPr>
        <p:spPr/>
        <p:txBody>
          <a:bodyPr/>
          <a:lstStyle/>
          <a:p>
            <a:fld id="{8B4E2170-6C38-4847-B754-17F7050CDF07}" type="slidenum">
              <a:rPr lang="en-US" smtClean="0"/>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08049500"/>
              </p:ext>
            </p:extLst>
          </p:nvPr>
        </p:nvGraphicFramePr>
        <p:xfrm>
          <a:off x="141422" y="1495420"/>
          <a:ext cx="5968742" cy="4609815"/>
        </p:xfrm>
        <a:graphic>
          <a:graphicData uri="http://schemas.openxmlformats.org/drawingml/2006/table">
            <a:tbl>
              <a:tblPr>
                <a:tableStyleId>{5C22544A-7EE6-4342-B048-85BDC9FD1C3A}</a:tableStyleId>
              </a:tblPr>
              <a:tblGrid>
                <a:gridCol w="620697">
                  <a:extLst>
                    <a:ext uri="{9D8B030D-6E8A-4147-A177-3AD203B41FA5}">
                      <a16:colId xmlns:a16="http://schemas.microsoft.com/office/drawing/2014/main" val="113207958"/>
                    </a:ext>
                  </a:extLst>
                </a:gridCol>
                <a:gridCol w="499585">
                  <a:extLst>
                    <a:ext uri="{9D8B030D-6E8A-4147-A177-3AD203B41FA5}">
                      <a16:colId xmlns:a16="http://schemas.microsoft.com/office/drawing/2014/main" val="796930804"/>
                    </a:ext>
                  </a:extLst>
                </a:gridCol>
                <a:gridCol w="1296378">
                  <a:extLst>
                    <a:ext uri="{9D8B030D-6E8A-4147-A177-3AD203B41FA5}">
                      <a16:colId xmlns:a16="http://schemas.microsoft.com/office/drawing/2014/main" val="3374720994"/>
                    </a:ext>
                  </a:extLst>
                </a:gridCol>
                <a:gridCol w="726670">
                  <a:extLst>
                    <a:ext uri="{9D8B030D-6E8A-4147-A177-3AD203B41FA5}">
                      <a16:colId xmlns:a16="http://schemas.microsoft.com/office/drawing/2014/main" val="2910201550"/>
                    </a:ext>
                  </a:extLst>
                </a:gridCol>
                <a:gridCol w="620697">
                  <a:extLst>
                    <a:ext uri="{9D8B030D-6E8A-4147-A177-3AD203B41FA5}">
                      <a16:colId xmlns:a16="http://schemas.microsoft.com/office/drawing/2014/main" val="1037250755"/>
                    </a:ext>
                  </a:extLst>
                </a:gridCol>
                <a:gridCol w="499585">
                  <a:extLst>
                    <a:ext uri="{9D8B030D-6E8A-4147-A177-3AD203B41FA5}">
                      <a16:colId xmlns:a16="http://schemas.microsoft.com/office/drawing/2014/main" val="1583571981"/>
                    </a:ext>
                  </a:extLst>
                </a:gridCol>
                <a:gridCol w="1296378">
                  <a:extLst>
                    <a:ext uri="{9D8B030D-6E8A-4147-A177-3AD203B41FA5}">
                      <a16:colId xmlns:a16="http://schemas.microsoft.com/office/drawing/2014/main" val="291121802"/>
                    </a:ext>
                  </a:extLst>
                </a:gridCol>
                <a:gridCol w="408752">
                  <a:extLst>
                    <a:ext uri="{9D8B030D-6E8A-4147-A177-3AD203B41FA5}">
                      <a16:colId xmlns:a16="http://schemas.microsoft.com/office/drawing/2014/main" val="3350273446"/>
                    </a:ext>
                  </a:extLst>
                </a:gridCol>
              </a:tblGrid>
              <a:tr h="219515">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effectLst/>
                        </a:rPr>
                        <a:t>Name</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Donut</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smtClean="0">
                          <a:effectLst/>
                        </a:rPr>
                        <a:t>Willingness </a:t>
                      </a:r>
                      <a:r>
                        <a:rPr lang="en-US" sz="1300" b="1" u="none" strike="noStrike" dirty="0">
                          <a:effectLst/>
                        </a:rPr>
                        <a:t>to Pay</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Rank</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819494"/>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8</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10</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1</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8719973"/>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a:solidFill>
                            <a:srgbClr val="0070C0"/>
                          </a:solidFill>
                          <a:effectLst/>
                        </a:rPr>
                        <a:t>2</a:t>
                      </a:r>
                      <a:endParaRPr lang="en-US" sz="1300" b="1"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a:effectLst/>
                        </a:rPr>
                        <a:t>2</a:t>
                      </a:r>
                      <a:endParaRPr lang="en-US" sz="1300" b="1"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0346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b="1" u="none" strike="noStrike" dirty="0">
                          <a:solidFill>
                            <a:srgbClr val="0070C0"/>
                          </a:solidFill>
                          <a:effectLst/>
                        </a:rPr>
                        <a:t>David</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2</a:t>
                      </a:r>
                      <a:endParaRPr lang="en-US" sz="1300" b="1"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0233450"/>
                  </a:ext>
                </a:extLst>
              </a:tr>
              <a:tr h="219515">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8</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4</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6097398"/>
                  </a:ext>
                </a:extLst>
              </a:tr>
              <a:tr h="219515">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10</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3734088"/>
                  </a:ext>
                </a:extLst>
              </a:tr>
              <a:tr h="219515">
                <a:tc>
                  <a:txBody>
                    <a:bodyPr/>
                    <a:lstStyle/>
                    <a:p>
                      <a:pPr algn="l" fontAlgn="b"/>
                      <a:r>
                        <a:rPr lang="en-US" sz="1300" b="1" u="none" strike="noStrike" dirty="0">
                          <a:solidFill>
                            <a:srgbClr val="0070C0"/>
                          </a:solidFill>
                          <a:effectLst/>
                        </a:rPr>
                        <a:t>Barbara</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2</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0070C0"/>
                          </a:solidFill>
                          <a:effectLst/>
                        </a:rPr>
                        <a:t>David</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7</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007032"/>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6</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7038519"/>
                  </a:ext>
                </a:extLst>
              </a:tr>
              <a:tr h="219515">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360553"/>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6</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5</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02857"/>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5</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Barbara</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961830"/>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309719"/>
                  </a:ext>
                </a:extLst>
              </a:tr>
              <a:tr h="219515">
                <a:tc>
                  <a:txBody>
                    <a:bodyPr/>
                    <a:lstStyle/>
                    <a:p>
                      <a:pPr algn="l" fontAlgn="b"/>
                      <a:r>
                        <a:rPr lang="en-US" sz="1300" u="none" strike="noStrike" dirty="0">
                          <a:solidFill>
                            <a:srgbClr val="C00000"/>
                          </a:solidFill>
                          <a:effectLst/>
                        </a:rPr>
                        <a:t>Chris</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3</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2983189"/>
                  </a:ext>
                </a:extLst>
              </a:tr>
              <a:tr h="219515">
                <a:tc>
                  <a:txBody>
                    <a:bodyPr/>
                    <a:lstStyle/>
                    <a:p>
                      <a:pPr algn="l" fontAlgn="b"/>
                      <a:r>
                        <a:rPr lang="en-US" sz="1300" b="1" u="none" strike="noStrike" dirty="0">
                          <a:solidFill>
                            <a:srgbClr val="0070C0"/>
                          </a:solidFill>
                          <a:effectLst/>
                        </a:rPr>
                        <a:t>David</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1</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solidFill>
                            <a:srgbClr val="0070C0"/>
                          </a:solidFill>
                          <a:effectLst/>
                        </a:rPr>
                        <a:t>9</a:t>
                      </a:r>
                      <a:endParaRPr lang="en-US" sz="1300" b="1"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1</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047118"/>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2</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7</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Alex</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13</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2236141"/>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3</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0070C0"/>
                          </a:solidFill>
                          <a:effectLst/>
                        </a:rPr>
                        <a:t>4</a:t>
                      </a:r>
                      <a:endParaRPr lang="en-US" sz="1300" b="0" i="0" u="none" strike="noStrike">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Chris</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8141364"/>
                  </a:ext>
                </a:extLst>
              </a:tr>
              <a:tr h="219515">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a:solidFill>
                            <a:srgbClr val="C00000"/>
                          </a:solidFill>
                          <a:effectLst/>
                        </a:rPr>
                        <a:t>Elena</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820275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1</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solidFill>
                            <a:srgbClr val="C00000"/>
                          </a:solidFill>
                          <a:effectLst/>
                        </a:rPr>
                        <a:t>3</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0070C0"/>
                          </a:solidFill>
                          <a:effectLst/>
                        </a:rPr>
                        <a:t>David</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4</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0070C0"/>
                          </a:solidFill>
                          <a:effectLst/>
                        </a:rPr>
                        <a:t>1</a:t>
                      </a:r>
                      <a:endParaRPr lang="en-US" sz="1300" b="0" i="0" u="none" strike="noStrike" dirty="0">
                        <a:solidFill>
                          <a:srgbClr val="0070C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2316806"/>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2</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Alex</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930647"/>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0</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3</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0</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4385204"/>
                  </a:ext>
                </a:extLst>
              </a:tr>
              <a:tr h="219515">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4</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300" u="none" strike="noStrike" dirty="0">
                          <a:solidFill>
                            <a:srgbClr val="C00000"/>
                          </a:solidFill>
                          <a:effectLst/>
                        </a:rPr>
                        <a:t>Elena</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solidFill>
                            <a:srgbClr val="C00000"/>
                          </a:solidFill>
                          <a:effectLst/>
                        </a:rPr>
                        <a:t>4</a:t>
                      </a:r>
                      <a:endParaRPr lang="en-US" sz="1300" b="0" i="0" u="none" strike="noStrike">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solidFill>
                            <a:srgbClr val="C00000"/>
                          </a:solidFill>
                          <a:effectLst/>
                        </a:rPr>
                        <a:t>-2</a:t>
                      </a:r>
                      <a:endParaRPr lang="en-US" sz="1300" b="0" i="0" u="none" strike="noStrike" dirty="0">
                        <a:solidFill>
                          <a:srgbClr val="C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20</a:t>
                      </a:r>
                      <a:endParaRPr lang="en-US" sz="1300" b="0" i="0" u="none" strike="noStrike" dirty="0">
                        <a:solidFill>
                          <a:srgbClr val="000000"/>
                        </a:solidFill>
                        <a:effectLst/>
                        <a:latin typeface="Calibri" panose="020F0502020204030204" pitchFamily="34" charset="0"/>
                      </a:endParaRPr>
                    </a:p>
                  </a:txBody>
                  <a:tcPr marL="7569" marR="7569" marT="75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74915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35302708"/>
              </p:ext>
            </p:extLst>
          </p:nvPr>
        </p:nvGraphicFramePr>
        <p:xfrm>
          <a:off x="6771405" y="1495420"/>
          <a:ext cx="1800288" cy="2453640"/>
        </p:xfrm>
        <a:graphic>
          <a:graphicData uri="http://schemas.openxmlformats.org/drawingml/2006/table">
            <a:tbl>
              <a:tblPr>
                <a:tableStyleId>{5C22544A-7EE6-4342-B048-85BDC9FD1C3A}</a:tableStyleId>
              </a:tblPr>
              <a:tblGrid>
                <a:gridCol w="384175">
                  <a:extLst>
                    <a:ext uri="{9D8B030D-6E8A-4147-A177-3AD203B41FA5}">
                      <a16:colId xmlns:a16="http://schemas.microsoft.com/office/drawing/2014/main" val="2165298664"/>
                    </a:ext>
                  </a:extLst>
                </a:gridCol>
                <a:gridCol w="1416113">
                  <a:extLst>
                    <a:ext uri="{9D8B030D-6E8A-4147-A177-3AD203B41FA5}">
                      <a16:colId xmlns:a16="http://schemas.microsoft.com/office/drawing/2014/main" val="2079042748"/>
                    </a:ext>
                  </a:extLst>
                </a:gridCol>
              </a:tblGrid>
              <a:tr h="184150">
                <a:tc>
                  <a:txBody>
                    <a:bodyPr/>
                    <a:lstStyle/>
                    <a:p>
                      <a:pPr algn="ctr" fontAlgn="b"/>
                      <a:r>
                        <a:rPr lang="en-US" sz="1300" b="1" u="none" strike="noStrike" dirty="0">
                          <a:effectLst/>
                        </a:rPr>
                        <a:t>Price</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Quantity Demanded</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364294"/>
                  </a:ext>
                </a:extLst>
              </a:tr>
              <a:tr h="184150">
                <a:tc>
                  <a:txBody>
                    <a:bodyPr/>
                    <a:lstStyle/>
                    <a:p>
                      <a:pPr algn="ctr" fontAlgn="b"/>
                      <a:r>
                        <a:rPr lang="en-US" sz="1300" b="0" u="none" strike="noStrike" dirty="0">
                          <a:effectLst/>
                        </a:rPr>
                        <a:t>10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0" u="none" strike="noStrike" dirty="0">
                          <a:effectLst/>
                        </a:rPr>
                        <a:t>1</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41836"/>
                  </a:ext>
                </a:extLst>
              </a:tr>
              <a:tr h="184150">
                <a:tc>
                  <a:txBody>
                    <a:bodyPr/>
                    <a:lstStyle/>
                    <a:p>
                      <a:pPr algn="ctr" fontAlgn="b"/>
                      <a:r>
                        <a:rPr lang="en-US" sz="1300" b="1" u="none" strike="noStrike" dirty="0">
                          <a:effectLst/>
                        </a:rPr>
                        <a:t>9</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u="none" strike="noStrike" dirty="0">
                          <a:effectLst/>
                        </a:rPr>
                        <a:t>3</a:t>
                      </a:r>
                      <a:endParaRPr lang="en-US" sz="1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8540801"/>
                  </a:ext>
                </a:extLst>
              </a:tr>
              <a:tr h="184150">
                <a:tc>
                  <a:txBody>
                    <a:bodyPr/>
                    <a:lstStyle/>
                    <a:p>
                      <a:pPr algn="ct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907253"/>
                  </a:ext>
                </a:extLst>
              </a:tr>
              <a:tr h="184150">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938440"/>
                  </a:ext>
                </a:extLst>
              </a:tr>
              <a:tr h="184150">
                <a:tc>
                  <a:txBody>
                    <a:bodyPr/>
                    <a:lstStyle/>
                    <a:p>
                      <a:pPr algn="ct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796133"/>
                  </a:ext>
                </a:extLst>
              </a:tr>
              <a:tr h="184150">
                <a:tc>
                  <a:txBody>
                    <a:bodyPr/>
                    <a:lstStyle/>
                    <a:p>
                      <a:pPr algn="ct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0253693"/>
                  </a:ext>
                </a:extLst>
              </a:tr>
              <a:tr h="184150">
                <a:tc>
                  <a:txBody>
                    <a:bodyPr/>
                    <a:lstStyle/>
                    <a:p>
                      <a:pPr algn="ct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smtClean="0">
                          <a:effectLst/>
                        </a:rPr>
                        <a:t>12</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013440"/>
                  </a:ext>
                </a:extLst>
              </a:tr>
              <a:tr h="184150">
                <a:tc>
                  <a:txBody>
                    <a:bodyPr/>
                    <a:lstStyle/>
                    <a:p>
                      <a:pPr algn="ct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07494"/>
                  </a:ext>
                </a:extLst>
              </a:tr>
              <a:tr h="184150">
                <a:tc>
                  <a:txBody>
                    <a:bodyPr/>
                    <a:lstStyle/>
                    <a:p>
                      <a:pPr algn="ctr" fontAlgn="b"/>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650979"/>
                  </a:ext>
                </a:extLst>
              </a:tr>
              <a:tr h="184150">
                <a:tc>
                  <a:txBody>
                    <a:bodyPr/>
                    <a:lstStyle/>
                    <a:p>
                      <a:pPr algn="ctr" fontAlgn="b"/>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17</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978106"/>
                  </a:ext>
                </a:extLst>
              </a:tr>
              <a:tr h="184150">
                <a:tc>
                  <a:txBody>
                    <a:bodyPr/>
                    <a:lstStyle/>
                    <a:p>
                      <a:pPr algn="ctr" fontAlgn="b"/>
                      <a:r>
                        <a:rPr lang="en-US" sz="1300" u="none" strike="noStrike" dirty="0">
                          <a:effectLst/>
                        </a:rPr>
                        <a:t>0</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u="none" strike="noStrike" dirty="0">
                          <a:effectLst/>
                        </a:rPr>
                        <a:t>19</a:t>
                      </a:r>
                      <a:endParaRPr lang="en-US" sz="13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618468"/>
                  </a:ext>
                </a:extLst>
              </a:tr>
            </a:tbl>
          </a:graphicData>
        </a:graphic>
      </p:graphicFrame>
      <p:sp>
        <p:nvSpPr>
          <p:cNvPr id="8" name="Right Arrow 7"/>
          <p:cNvSpPr/>
          <p:nvPr/>
        </p:nvSpPr>
        <p:spPr>
          <a:xfrm>
            <a:off x="6167460" y="2496600"/>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46205" y="2461498"/>
            <a:ext cx="489527" cy="323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1405" y="4470400"/>
            <a:ext cx="5138991" cy="1477328"/>
          </a:xfrm>
          <a:prstGeom prst="rect">
            <a:avLst/>
          </a:prstGeom>
          <a:noFill/>
        </p:spPr>
        <p:txBody>
          <a:bodyPr wrap="square" rtlCol="0">
            <a:spAutoFit/>
          </a:bodyPr>
          <a:lstStyle/>
          <a:p>
            <a:r>
              <a:rPr lang="en-US" b="1" dirty="0" smtClean="0">
                <a:solidFill>
                  <a:srgbClr val="C00000"/>
                </a:solidFill>
              </a:rPr>
              <a:t>When the prevailing price of a donut is 9, Barbara will buy 2 donuts and David will buy 1. So, the quantity demanded will be 3 donuts.</a:t>
            </a:r>
          </a:p>
          <a:p>
            <a:r>
              <a:rPr lang="en-US" b="1" dirty="0" smtClean="0">
                <a:solidFill>
                  <a:srgbClr val="C00000"/>
                </a:solidFill>
              </a:rPr>
              <a:t>The total happiness generated will be 10 + 9 + 9 = 28.</a:t>
            </a:r>
            <a:endParaRPr lang="en-US" b="1" dirty="0">
              <a:solidFill>
                <a:srgbClr val="C00000"/>
              </a:solidFill>
            </a:endParaRPr>
          </a:p>
        </p:txBody>
      </p:sp>
      <p:sp>
        <p:nvSpPr>
          <p:cNvPr id="11" name="TextBox 10"/>
          <p:cNvSpPr txBox="1"/>
          <p:nvPr/>
        </p:nvSpPr>
        <p:spPr>
          <a:xfrm>
            <a:off x="141422" y="6199338"/>
            <a:ext cx="2417051" cy="338554"/>
          </a:xfrm>
          <a:prstGeom prst="rect">
            <a:avLst/>
          </a:prstGeom>
          <a:noFill/>
        </p:spPr>
        <p:txBody>
          <a:bodyPr wrap="square" rtlCol="0">
            <a:spAutoFit/>
          </a:bodyPr>
          <a:lstStyle/>
          <a:p>
            <a:r>
              <a:rPr lang="en-US" sz="1600" dirty="0" smtClean="0"/>
              <a:t>Willingness to Pay Table</a:t>
            </a:r>
            <a:endParaRPr lang="en-US" sz="1600" dirty="0"/>
          </a:p>
        </p:txBody>
      </p:sp>
      <p:sp>
        <p:nvSpPr>
          <p:cNvPr id="12" name="TextBox 11"/>
          <p:cNvSpPr txBox="1"/>
          <p:nvPr/>
        </p:nvSpPr>
        <p:spPr>
          <a:xfrm>
            <a:off x="3304875" y="6185490"/>
            <a:ext cx="3169816" cy="584775"/>
          </a:xfrm>
          <a:prstGeom prst="rect">
            <a:avLst/>
          </a:prstGeom>
          <a:noFill/>
        </p:spPr>
        <p:txBody>
          <a:bodyPr wrap="square" rtlCol="0">
            <a:spAutoFit/>
          </a:bodyPr>
          <a:lstStyle/>
          <a:p>
            <a:r>
              <a:rPr lang="en-US" sz="1600" dirty="0"/>
              <a:t>Willingness to Pay</a:t>
            </a:r>
            <a:r>
              <a:rPr lang="en-US" sz="1600" dirty="0" smtClean="0"/>
              <a:t> Table, arranged so willingness to pay is decreasing</a:t>
            </a:r>
            <a:endParaRPr lang="en-US" sz="1600" dirty="0"/>
          </a:p>
        </p:txBody>
      </p:sp>
      <p:sp>
        <p:nvSpPr>
          <p:cNvPr id="13" name="TextBox 12"/>
          <p:cNvSpPr txBox="1"/>
          <p:nvPr/>
        </p:nvSpPr>
        <p:spPr>
          <a:xfrm>
            <a:off x="6771405" y="4036284"/>
            <a:ext cx="1839195" cy="338554"/>
          </a:xfrm>
          <a:prstGeom prst="rect">
            <a:avLst/>
          </a:prstGeom>
          <a:noFill/>
        </p:spPr>
        <p:txBody>
          <a:bodyPr wrap="square" rtlCol="0">
            <a:spAutoFit/>
          </a:bodyPr>
          <a:lstStyle/>
          <a:p>
            <a:r>
              <a:rPr lang="en-US" sz="1600" dirty="0" smtClean="0"/>
              <a:t>Demand Schedule</a:t>
            </a:r>
            <a:endParaRPr lang="en-US" sz="1600" dirty="0"/>
          </a:p>
        </p:txBody>
      </p:sp>
    </p:spTree>
    <p:extLst>
      <p:ext uri="{BB962C8B-B14F-4D97-AF65-F5344CB8AC3E}">
        <p14:creationId xmlns:p14="http://schemas.microsoft.com/office/powerpoint/2010/main" val="194180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8981</Words>
  <Application>Microsoft Office PowerPoint</Application>
  <PresentationFormat>Widescreen</PresentationFormat>
  <Paragraphs>4398</Paragraphs>
  <Slides>81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Calibri Light</vt:lpstr>
      <vt:lpstr>Tahoma</vt:lpstr>
      <vt:lpstr>Times New Roman</vt:lpstr>
      <vt:lpstr>Office Theme</vt:lpstr>
      <vt:lpstr>Demand, Supply, and Market Efficiency</vt:lpstr>
      <vt:lpstr>Sources: Principles of Microeconomics/Economics by N. Gregory Mankiw</vt:lpstr>
      <vt:lpstr>Sources: Principles of Microeconomics/Economics by Timothy Taylor</vt:lpstr>
      <vt:lpstr>Sources: The Economy by The CORE Team</vt:lpstr>
      <vt:lpstr>Where does the demand schedule/curve come from?</vt:lpstr>
      <vt:lpstr>Willingness to Pay as a Measure of Happiness</vt:lpstr>
      <vt:lpstr>Where does demand come from?</vt:lpstr>
      <vt:lpstr>Where does demand come from?</vt:lpstr>
      <vt:lpstr>Where does demand come from?</vt:lpstr>
      <vt:lpstr>Where does demand come from?</vt:lpstr>
      <vt:lpstr>Where does demand come from?</vt:lpstr>
      <vt:lpstr>PowerPoint Presentation</vt:lpstr>
      <vt:lpstr>PowerPoint Presentation</vt:lpstr>
      <vt:lpstr>A Graphical Measure of Consumers’ Happiness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super quick detour into philosophy</vt:lpstr>
      <vt:lpstr>A super quick detour into philosophy</vt:lpstr>
      <vt:lpstr>What The Demand Curve Says About Happiness</vt:lpstr>
      <vt:lpstr>Consumer Surplus</vt:lpstr>
      <vt:lpstr>PowerPoint Presentation</vt:lpstr>
      <vt:lpstr>Where does the supply schedule/curve come from?</vt:lpstr>
      <vt:lpstr>Rational sellers maximize profit</vt:lpstr>
      <vt:lpstr>Where does supply come from?</vt:lpstr>
      <vt:lpstr>Where does supply come from?</vt:lpstr>
      <vt:lpstr>Where does supply come from?</vt:lpstr>
      <vt:lpstr>PowerPoint Presentation</vt:lpstr>
      <vt:lpstr>PowerPoint Presentation</vt:lpstr>
      <vt:lpstr>The supply curve can be a graphical measure of production costs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Supply Curve and Production Cost</vt:lpstr>
      <vt:lpstr>Producer Surplus</vt:lpstr>
      <vt:lpstr>PowerPoint Presentation</vt:lpstr>
      <vt:lpstr>Recap: The gains from consumption and the costs of production</vt:lpstr>
      <vt:lpstr>What The Demand Curve Says About the Benefits Enjoyed by the Buyers</vt:lpstr>
      <vt:lpstr>Consumer Surplus</vt:lpstr>
      <vt:lpstr>What the Supply Curve Says About the Costs Endured by the Sellers</vt:lpstr>
      <vt:lpstr>Producer Surplus</vt:lpstr>
      <vt:lpstr>PowerPoint Presentation</vt:lpstr>
      <vt:lpstr>Market Efficiency</vt:lpstr>
      <vt:lpstr>Total Surplus</vt:lpstr>
      <vt:lpstr>Total Surplus = Benefit – Cost </vt:lpstr>
      <vt:lpstr>Total Surplus = Benefit – Cost </vt:lpstr>
      <vt:lpstr>MARKET EFFICIENCY</vt:lpstr>
      <vt:lpstr>Total Surplus = Benefit – Cost </vt:lpstr>
      <vt:lpstr>MARKET EFFICIENCY</vt:lpstr>
      <vt:lpstr>MARKET EFFICIENCY</vt:lpstr>
      <vt:lpstr>Consumer and Producer Surplus</vt:lpstr>
      <vt:lpstr>Total Surplus</vt:lpstr>
      <vt:lpstr>Total Surplus</vt:lpstr>
      <vt:lpstr>Total Surplus</vt:lpstr>
      <vt:lpstr>Consumer and Producer Surplus in the Market Equilibrium</vt:lpstr>
      <vt:lpstr>Consumer and Producer Surplus in the Market Equilibrium</vt:lpstr>
      <vt:lpstr>The Best Feasible Outcome</vt:lpstr>
      <vt:lpstr>What if we produced less than the equilibrium amount?</vt:lpstr>
      <vt:lpstr>What if we produced more than the equilibrium amount?</vt:lpstr>
      <vt:lpstr>What if we produced more than the equilibrium amount?</vt:lpstr>
      <vt:lpstr>Market Efficiency</vt:lpstr>
      <vt:lpstr>MARKET EFFICIENCY </vt:lpstr>
      <vt:lpstr>The Invisible Hand</vt:lpstr>
      <vt:lpstr>The Invisible Hand</vt:lpstr>
      <vt:lpstr>Ticket Scalping</vt:lpstr>
      <vt:lpstr>Market for organs</vt:lpstr>
      <vt:lpstr>But markets do fail</vt:lpstr>
      <vt:lpstr>However, markets can go wrong</vt:lpstr>
      <vt:lpstr>Market Failure: MONOPOLY</vt:lpstr>
      <vt:lpstr>Market Failure: EXTERNALITIES</vt:lpstr>
      <vt:lpstr>Market Failure: FAIRNESS</vt:lpstr>
      <vt:lpstr>Health Care: Example of Market Failure</vt:lpstr>
      <vt:lpstr>Video: Scroogenomics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 Supply, and Market Efficiency</dc:title>
  <dc:creator>Udayan Roy</dc:creator>
  <cp:lastModifiedBy>Udayan Roy</cp:lastModifiedBy>
  <cp:revision>68</cp:revision>
  <dcterms:created xsi:type="dcterms:W3CDTF">2020-11-04T15:48:14Z</dcterms:created>
  <dcterms:modified xsi:type="dcterms:W3CDTF">2023-03-21T17:46:27Z</dcterms:modified>
</cp:coreProperties>
</file>