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312" r:id="rId3"/>
    <p:sldId id="313" r:id="rId4"/>
    <p:sldId id="323" r:id="rId5"/>
    <p:sldId id="324" r:id="rId6"/>
    <p:sldId id="325" r:id="rId7"/>
    <p:sldId id="328" r:id="rId8"/>
    <p:sldId id="331" r:id="rId9"/>
    <p:sldId id="332" r:id="rId10"/>
    <p:sldId id="326" r:id="rId11"/>
    <p:sldId id="327" r:id="rId12"/>
    <p:sldId id="329" r:id="rId13"/>
    <p:sldId id="330" r:id="rId14"/>
    <p:sldId id="315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3" r:id="rId35"/>
    <p:sldId id="280" r:id="rId36"/>
    <p:sldId id="284" r:id="rId37"/>
    <p:sldId id="285" r:id="rId38"/>
    <p:sldId id="287" r:id="rId39"/>
    <p:sldId id="288" r:id="rId40"/>
    <p:sldId id="307" r:id="rId41"/>
    <p:sldId id="289" r:id="rId42"/>
    <p:sldId id="290" r:id="rId43"/>
    <p:sldId id="306" r:id="rId44"/>
    <p:sldId id="291" r:id="rId45"/>
    <p:sldId id="292" r:id="rId46"/>
    <p:sldId id="293" r:id="rId47"/>
    <p:sldId id="294" r:id="rId48"/>
    <p:sldId id="299" r:id="rId49"/>
    <p:sldId id="300" r:id="rId50"/>
    <p:sldId id="304" r:id="rId51"/>
    <p:sldId id="301" r:id="rId52"/>
    <p:sldId id="302" r:id="rId53"/>
    <p:sldId id="303" r:id="rId54"/>
    <p:sldId id="305" r:id="rId55"/>
    <p:sldId id="316" r:id="rId56"/>
    <p:sldId id="308" r:id="rId57"/>
    <p:sldId id="309" r:id="rId58"/>
    <p:sldId id="310" r:id="rId59"/>
    <p:sldId id="317" r:id="rId60"/>
    <p:sldId id="319" r:id="rId61"/>
    <p:sldId id="318" r:id="rId62"/>
    <p:sldId id="320" r:id="rId63"/>
    <p:sldId id="321" r:id="rId64"/>
    <p:sldId id="311" r:id="rId65"/>
    <p:sldId id="322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25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492F9-538A-4440-954A-8B6FB3BA6EC8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B3697-5E2D-448D-8BD2-0C40C47B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6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3B7A-8AA9-40BC-98E5-1188F1F254DE}" type="datetime1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7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BC8E-06F5-41E0-A76B-8A6154E22DB1}" type="datetime1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4612-82F1-4706-99FE-67FAFFF646C5}" type="datetime1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2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6AD8-5B2D-4A42-8C4C-DD20193CC614}" type="datetime1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3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8DB1-02E4-4D0D-B60D-81808B7A467A}" type="datetime1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3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9C69-FCAA-4D75-AADE-F6645F3F7B15}" type="datetime1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9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C849-8987-4CFF-A80C-689BDAD2C617}" type="datetime1">
              <a:rPr lang="en-US" smtClean="0"/>
              <a:t>3/20/2022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22C5-9B5E-4082-AF30-EC0AEF0A565D}" type="datetime1">
              <a:rPr lang="en-US" smtClean="0"/>
              <a:t>3/20/2022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7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42AC-60EA-4FF0-AF02-12A82F13B070}" type="datetime1">
              <a:rPr lang="en-US" smtClean="0"/>
              <a:t>3/20/2022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8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976-791D-4930-96CC-915874D1EB84}" type="datetime1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0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B086-77F6-4F6C-A414-C9631B96B3D7}" type="datetime1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FE4C-C400-40CC-8EE5-EAF2366C3F11}" type="datetime1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F9CB-ADD4-430A-9ED5-F48D72978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web.liu.edu/~uroy/index.html" TargetMode="External"/><Relationship Id="rId2" Type="http://schemas.openxmlformats.org/officeDocument/2006/relationships/hyperlink" Target="https://myweb.liu.edu/~uroy/eco10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Welfare </a:t>
            </a:r>
            <a:r>
              <a:rPr lang="en-US" dirty="0" smtClean="0"/>
              <a:t>Analysis: Price Control, Taxes, </a:t>
            </a:r>
            <a:r>
              <a:rPr lang="en-US" dirty="0"/>
              <a:t>and Subsidies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Introduction to Microeconomics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Udayan Roy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5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Total Surplus = Benefit – Cost </a:t>
            </a:r>
            <a:endParaRPr lang="en-US" altLang="en-US" sz="4000" dirty="0"/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3451225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19"/>
          <p:cNvSpPr>
            <a:spLocks noChangeArrowheads="1"/>
          </p:cNvSpPr>
          <p:nvPr/>
        </p:nvSpPr>
        <p:spPr bwMode="auto">
          <a:xfrm>
            <a:off x="3089275" y="2706688"/>
            <a:ext cx="460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9083675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3263901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2890839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3451226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3487739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51" name="Freeform 56"/>
          <p:cNvSpPr>
            <a:spLocks/>
          </p:cNvSpPr>
          <p:nvPr/>
        </p:nvSpPr>
        <p:spPr bwMode="auto">
          <a:xfrm>
            <a:off x="3465367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Oval 62"/>
          <p:cNvSpPr>
            <a:spLocks noChangeArrowheads="1"/>
          </p:cNvSpPr>
          <p:nvPr/>
        </p:nvSpPr>
        <p:spPr bwMode="auto">
          <a:xfrm>
            <a:off x="6219102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" name="Oval 62"/>
          <p:cNvSpPr>
            <a:spLocks noChangeArrowheads="1"/>
          </p:cNvSpPr>
          <p:nvPr/>
        </p:nvSpPr>
        <p:spPr bwMode="auto">
          <a:xfrm>
            <a:off x="7596075" y="4495494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3454737" y="2827679"/>
            <a:ext cx="4206240" cy="2971800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Oval 62"/>
          <p:cNvSpPr>
            <a:spLocks noChangeArrowheads="1"/>
          </p:cNvSpPr>
          <p:nvPr/>
        </p:nvSpPr>
        <p:spPr bwMode="auto">
          <a:xfrm>
            <a:off x="7594238" y="2763685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" name="TextBox 61"/>
          <p:cNvSpPr txBox="1"/>
          <p:nvPr/>
        </p:nvSpPr>
        <p:spPr>
          <a:xfrm>
            <a:off x="3859619" y="2278909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877341" y="306217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6730627" y="3444404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3859621" y="4059586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3856080" y="508944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6690888" y="508590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</a:t>
            </a:r>
            <a:endParaRPr lang="en-US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5809793" y="5808705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eqm</a:t>
            </a:r>
            <a:endParaRPr lang="en-US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7209103" y="5813324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more</a:t>
            </a:r>
            <a:endParaRPr lang="en-US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713976"/>
              </p:ext>
            </p:extLst>
          </p:nvPr>
        </p:nvGraphicFramePr>
        <p:xfrm>
          <a:off x="8216916" y="719666"/>
          <a:ext cx="391636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216">
                  <a:extLst>
                    <a:ext uri="{9D8B030D-6E8A-4147-A177-3AD203B41FA5}">
                      <a16:colId xmlns:a16="http://schemas.microsoft.com/office/drawing/2014/main" val="237547974"/>
                    </a:ext>
                  </a:extLst>
                </a:gridCol>
                <a:gridCol w="1112710">
                  <a:extLst>
                    <a:ext uri="{9D8B030D-6E8A-4147-A177-3AD203B41FA5}">
                      <a16:colId xmlns:a16="http://schemas.microsoft.com/office/drawing/2014/main" val="3584029408"/>
                    </a:ext>
                  </a:extLst>
                </a:gridCol>
                <a:gridCol w="645478">
                  <a:extLst>
                    <a:ext uri="{9D8B030D-6E8A-4147-A177-3AD203B41FA5}">
                      <a16:colId xmlns:a16="http://schemas.microsoft.com/office/drawing/2014/main" val="2309376332"/>
                    </a:ext>
                  </a:extLst>
                </a:gridCol>
                <a:gridCol w="1449959">
                  <a:extLst>
                    <a:ext uri="{9D8B030D-6E8A-4147-A177-3AD203B41FA5}">
                      <a16:colId xmlns:a16="http://schemas.microsoft.com/office/drawing/2014/main" val="266859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Benefit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2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eqm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22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more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950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5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6302415" y="2893671"/>
            <a:ext cx="1365813" cy="1626243"/>
          </a:xfrm>
          <a:custGeom>
            <a:avLst/>
            <a:gdLst>
              <a:gd name="connsiteX0" fmla="*/ 1365813 w 1365813"/>
              <a:gd name="connsiteY0" fmla="*/ 0 h 1626243"/>
              <a:gd name="connsiteX1" fmla="*/ 0 w 1365813"/>
              <a:gd name="connsiteY1" fmla="*/ 717630 h 1626243"/>
              <a:gd name="connsiteX2" fmla="*/ 1354238 w 1365813"/>
              <a:gd name="connsiteY2" fmla="*/ 1626243 h 1626243"/>
              <a:gd name="connsiteX3" fmla="*/ 1365813 w 1365813"/>
              <a:gd name="connsiteY3" fmla="*/ 0 h 162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5813" h="1626243">
                <a:moveTo>
                  <a:pt x="1365813" y="0"/>
                </a:moveTo>
                <a:lnTo>
                  <a:pt x="0" y="717630"/>
                </a:lnTo>
                <a:lnTo>
                  <a:pt x="1354238" y="1626243"/>
                </a:lnTo>
                <a:cubicBezTo>
                  <a:pt x="1350380" y="1089949"/>
                  <a:pt x="1346521" y="553656"/>
                  <a:pt x="1365813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Total Surplus = Benefit – Cost </a:t>
            </a:r>
            <a:endParaRPr lang="en-US" altLang="en-US" sz="4000" dirty="0"/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3451225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19"/>
          <p:cNvSpPr>
            <a:spLocks noChangeArrowheads="1"/>
          </p:cNvSpPr>
          <p:nvPr/>
        </p:nvSpPr>
        <p:spPr bwMode="auto">
          <a:xfrm>
            <a:off x="3089275" y="2706688"/>
            <a:ext cx="460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9083675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3263901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2890839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3451226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3487739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51" name="Freeform 56"/>
          <p:cNvSpPr>
            <a:spLocks/>
          </p:cNvSpPr>
          <p:nvPr/>
        </p:nvSpPr>
        <p:spPr bwMode="auto">
          <a:xfrm>
            <a:off x="3465367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Oval 62"/>
          <p:cNvSpPr>
            <a:spLocks noChangeArrowheads="1"/>
          </p:cNvSpPr>
          <p:nvPr/>
        </p:nvSpPr>
        <p:spPr bwMode="auto">
          <a:xfrm>
            <a:off x="6219102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" name="Oval 62"/>
          <p:cNvSpPr>
            <a:spLocks noChangeArrowheads="1"/>
          </p:cNvSpPr>
          <p:nvPr/>
        </p:nvSpPr>
        <p:spPr bwMode="auto">
          <a:xfrm>
            <a:off x="7596075" y="4495494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3454737" y="2827679"/>
            <a:ext cx="4206240" cy="2971800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Oval 62"/>
          <p:cNvSpPr>
            <a:spLocks noChangeArrowheads="1"/>
          </p:cNvSpPr>
          <p:nvPr/>
        </p:nvSpPr>
        <p:spPr bwMode="auto">
          <a:xfrm>
            <a:off x="7594238" y="2763685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" name="TextBox 61"/>
          <p:cNvSpPr txBox="1"/>
          <p:nvPr/>
        </p:nvSpPr>
        <p:spPr>
          <a:xfrm>
            <a:off x="3859619" y="2278909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877341" y="306217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6730627" y="3444404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3859621" y="4059586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3856080" y="508944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6690888" y="508590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</a:t>
            </a:r>
            <a:endParaRPr lang="en-US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5809793" y="5808705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eqm</a:t>
            </a:r>
            <a:endParaRPr lang="en-US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7209103" y="5813324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more</a:t>
            </a:r>
            <a:endParaRPr lang="en-US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581646"/>
              </p:ext>
            </p:extLst>
          </p:nvPr>
        </p:nvGraphicFramePr>
        <p:xfrm>
          <a:off x="8216916" y="719666"/>
          <a:ext cx="391636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216">
                  <a:extLst>
                    <a:ext uri="{9D8B030D-6E8A-4147-A177-3AD203B41FA5}">
                      <a16:colId xmlns:a16="http://schemas.microsoft.com/office/drawing/2014/main" val="237547974"/>
                    </a:ext>
                  </a:extLst>
                </a:gridCol>
                <a:gridCol w="1112710">
                  <a:extLst>
                    <a:ext uri="{9D8B030D-6E8A-4147-A177-3AD203B41FA5}">
                      <a16:colId xmlns:a16="http://schemas.microsoft.com/office/drawing/2014/main" val="3584029408"/>
                    </a:ext>
                  </a:extLst>
                </a:gridCol>
                <a:gridCol w="645478">
                  <a:extLst>
                    <a:ext uri="{9D8B030D-6E8A-4147-A177-3AD203B41FA5}">
                      <a16:colId xmlns:a16="http://schemas.microsoft.com/office/drawing/2014/main" val="2309376332"/>
                    </a:ext>
                  </a:extLst>
                </a:gridCol>
                <a:gridCol w="1449959">
                  <a:extLst>
                    <a:ext uri="{9D8B030D-6E8A-4147-A177-3AD203B41FA5}">
                      <a16:colId xmlns:a16="http://schemas.microsoft.com/office/drawing/2014/main" val="266859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Benefit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2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eqm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22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more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 – C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950481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8323264" y="2831264"/>
            <a:ext cx="3749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Conclusion: </a:t>
            </a:r>
            <a:r>
              <a:rPr lang="en-US" b="1" dirty="0" smtClean="0">
                <a:solidFill>
                  <a:srgbClr val="FF0000"/>
                </a:solidFill>
              </a:rPr>
              <a:t>Producing more than the equilibrium output reduces Total Surplus.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18647" y="3759518"/>
            <a:ext cx="3749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decrease in </a:t>
            </a:r>
            <a:r>
              <a:rPr lang="en-US" b="1" dirty="0" smtClean="0">
                <a:solidFill>
                  <a:srgbClr val="FF0000"/>
                </a:solidFill>
              </a:rPr>
              <a:t>Total Surplus is called the </a:t>
            </a:r>
            <a:r>
              <a:rPr lang="en-US" b="1" i="1" dirty="0" smtClean="0">
                <a:solidFill>
                  <a:srgbClr val="FF0000"/>
                </a:solidFill>
              </a:rPr>
              <a:t>Deadweight Loss</a:t>
            </a:r>
            <a:r>
              <a:rPr lang="en-US" b="1" dirty="0" smtClean="0">
                <a:solidFill>
                  <a:srgbClr val="FF0000"/>
                </a:solidFill>
              </a:rPr>
              <a:t>. It is </a:t>
            </a:r>
            <a:r>
              <a:rPr lang="en-US" b="1" i="1" dirty="0" smtClean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in the figure.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21256" y="295692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0381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6302415" y="2893671"/>
            <a:ext cx="1365813" cy="1626243"/>
          </a:xfrm>
          <a:custGeom>
            <a:avLst/>
            <a:gdLst>
              <a:gd name="connsiteX0" fmla="*/ 1365813 w 1365813"/>
              <a:gd name="connsiteY0" fmla="*/ 0 h 1626243"/>
              <a:gd name="connsiteX1" fmla="*/ 0 w 1365813"/>
              <a:gd name="connsiteY1" fmla="*/ 717630 h 1626243"/>
              <a:gd name="connsiteX2" fmla="*/ 1354238 w 1365813"/>
              <a:gd name="connsiteY2" fmla="*/ 1626243 h 1626243"/>
              <a:gd name="connsiteX3" fmla="*/ 1365813 w 1365813"/>
              <a:gd name="connsiteY3" fmla="*/ 0 h 162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5813" h="1626243">
                <a:moveTo>
                  <a:pt x="1365813" y="0"/>
                </a:moveTo>
                <a:lnTo>
                  <a:pt x="0" y="717630"/>
                </a:lnTo>
                <a:lnTo>
                  <a:pt x="1354238" y="1626243"/>
                </a:lnTo>
                <a:cubicBezTo>
                  <a:pt x="1350380" y="1089949"/>
                  <a:pt x="1346521" y="553656"/>
                  <a:pt x="1365813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Total Surplus = Benefit – Cost </a:t>
            </a:r>
            <a:endParaRPr lang="en-US" altLang="en-US" sz="4000" dirty="0"/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3451225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19"/>
          <p:cNvSpPr>
            <a:spLocks noChangeArrowheads="1"/>
          </p:cNvSpPr>
          <p:nvPr/>
        </p:nvSpPr>
        <p:spPr bwMode="auto">
          <a:xfrm>
            <a:off x="3089275" y="2706688"/>
            <a:ext cx="460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9083675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3263901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2890839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3451226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3487739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51" name="Freeform 56"/>
          <p:cNvSpPr>
            <a:spLocks/>
          </p:cNvSpPr>
          <p:nvPr/>
        </p:nvSpPr>
        <p:spPr bwMode="auto">
          <a:xfrm>
            <a:off x="3465367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Oval 62"/>
          <p:cNvSpPr>
            <a:spLocks noChangeArrowheads="1"/>
          </p:cNvSpPr>
          <p:nvPr/>
        </p:nvSpPr>
        <p:spPr bwMode="auto">
          <a:xfrm>
            <a:off x="6219102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" name="Oval 62"/>
          <p:cNvSpPr>
            <a:spLocks noChangeArrowheads="1"/>
          </p:cNvSpPr>
          <p:nvPr/>
        </p:nvSpPr>
        <p:spPr bwMode="auto">
          <a:xfrm>
            <a:off x="7596075" y="4495494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3454737" y="2827679"/>
            <a:ext cx="4206240" cy="2971800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Oval 62"/>
          <p:cNvSpPr>
            <a:spLocks noChangeArrowheads="1"/>
          </p:cNvSpPr>
          <p:nvPr/>
        </p:nvSpPr>
        <p:spPr bwMode="auto">
          <a:xfrm>
            <a:off x="7594238" y="2763685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" name="TextBox 61"/>
          <p:cNvSpPr txBox="1"/>
          <p:nvPr/>
        </p:nvSpPr>
        <p:spPr>
          <a:xfrm>
            <a:off x="3859619" y="2278909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877341" y="306217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6730627" y="3444404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3859621" y="4059586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3856080" y="508944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6690888" y="508590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</a:t>
            </a:r>
            <a:endParaRPr lang="en-US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5809793" y="5808705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eqm</a:t>
            </a:r>
            <a:endParaRPr lang="en-US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7209103" y="5813324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more</a:t>
            </a:r>
            <a:endParaRPr lang="en-US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581646"/>
              </p:ext>
            </p:extLst>
          </p:nvPr>
        </p:nvGraphicFramePr>
        <p:xfrm>
          <a:off x="8216916" y="719666"/>
          <a:ext cx="391636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216">
                  <a:extLst>
                    <a:ext uri="{9D8B030D-6E8A-4147-A177-3AD203B41FA5}">
                      <a16:colId xmlns:a16="http://schemas.microsoft.com/office/drawing/2014/main" val="237547974"/>
                    </a:ext>
                  </a:extLst>
                </a:gridCol>
                <a:gridCol w="1112710">
                  <a:extLst>
                    <a:ext uri="{9D8B030D-6E8A-4147-A177-3AD203B41FA5}">
                      <a16:colId xmlns:a16="http://schemas.microsoft.com/office/drawing/2014/main" val="3584029408"/>
                    </a:ext>
                  </a:extLst>
                </a:gridCol>
                <a:gridCol w="645478">
                  <a:extLst>
                    <a:ext uri="{9D8B030D-6E8A-4147-A177-3AD203B41FA5}">
                      <a16:colId xmlns:a16="http://schemas.microsoft.com/office/drawing/2014/main" val="2309376332"/>
                    </a:ext>
                  </a:extLst>
                </a:gridCol>
                <a:gridCol w="1449959">
                  <a:extLst>
                    <a:ext uri="{9D8B030D-6E8A-4147-A177-3AD203B41FA5}">
                      <a16:colId xmlns:a16="http://schemas.microsoft.com/office/drawing/2014/main" val="266859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Benefit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2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eqm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22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more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 – C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950481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8323264" y="2831264"/>
            <a:ext cx="3749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Conclusion: </a:t>
            </a:r>
            <a:r>
              <a:rPr lang="en-US" b="1" dirty="0" smtClean="0">
                <a:solidFill>
                  <a:srgbClr val="FF0000"/>
                </a:solidFill>
              </a:rPr>
              <a:t>Producing more than the equilibrium output reduces Total Surplus.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121776" y="3759518"/>
            <a:ext cx="2946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Subsidies push the quantity bought and sold </a:t>
            </a:r>
            <a:r>
              <a:rPr lang="en-US" b="1" i="1" dirty="0" smtClean="0">
                <a:solidFill>
                  <a:srgbClr val="FF0000"/>
                </a:solidFill>
              </a:rPr>
              <a:t>above</a:t>
            </a:r>
            <a:r>
              <a:rPr lang="en-US" b="1" dirty="0" smtClean="0">
                <a:solidFill>
                  <a:srgbClr val="FF0000"/>
                </a:solidFill>
              </a:rPr>
              <a:t> the equilibrium quantity. Consequently, subsidies reduce Total Surplus.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21256" y="295692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40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Analysis of Government Interventions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Taxes, price ceilings, and price floors </a:t>
            </a:r>
            <a:r>
              <a:rPr lang="en-US" dirty="0" smtClean="0"/>
              <a:t>have one thing in common: they all </a:t>
            </a:r>
            <a:r>
              <a:rPr lang="en-US" dirty="0" smtClean="0">
                <a:solidFill>
                  <a:srgbClr val="0070C0"/>
                </a:solidFill>
              </a:rPr>
              <a:t>make the quantity bought and sold </a:t>
            </a:r>
            <a:r>
              <a:rPr lang="en-US" i="1" dirty="0" smtClean="0">
                <a:solidFill>
                  <a:srgbClr val="0070C0"/>
                </a:solidFill>
              </a:rPr>
              <a:t>less</a:t>
            </a:r>
            <a:r>
              <a:rPr lang="en-US" dirty="0" smtClean="0">
                <a:solidFill>
                  <a:srgbClr val="0070C0"/>
                </a:solidFill>
              </a:rPr>
              <a:t> than the equilibrium quantity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Subsidies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make the quantity bought and sold </a:t>
            </a:r>
            <a:r>
              <a:rPr lang="en-US" i="1" dirty="0" smtClean="0">
                <a:solidFill>
                  <a:srgbClr val="0070C0"/>
                </a:solidFill>
              </a:rPr>
              <a:t>more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than the equilibrium </a:t>
            </a:r>
            <a:r>
              <a:rPr lang="en-US" dirty="0" smtClean="0">
                <a:solidFill>
                  <a:srgbClr val="0070C0"/>
                </a:solidFill>
              </a:rPr>
              <a:t>quantity</a:t>
            </a:r>
          </a:p>
          <a:p>
            <a:r>
              <a:rPr lang="en-US" dirty="0" smtClean="0"/>
              <a:t>In the last chapter, we saw that </a:t>
            </a:r>
            <a:r>
              <a:rPr lang="en-US" dirty="0" smtClean="0">
                <a:solidFill>
                  <a:srgbClr val="0070C0"/>
                </a:solidFill>
              </a:rPr>
              <a:t>under perfect competition the equilibrium quantity maximizes total surplus</a:t>
            </a:r>
          </a:p>
          <a:p>
            <a:r>
              <a:rPr lang="en-US" dirty="0" smtClean="0"/>
              <a:t>Therefore, </a:t>
            </a:r>
            <a:r>
              <a:rPr lang="en-US" dirty="0" smtClean="0">
                <a:solidFill>
                  <a:srgbClr val="0070C0"/>
                </a:solidFill>
              </a:rPr>
              <a:t>under perfect competition all four government interventions end up reducing total surplus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taxation affects well-being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lesson in how to apply the concepts of consumer surplus and producer surplus to evaluate a government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The Effects of Taxation</a:t>
            </a:r>
            <a:endParaRPr lang="en-US" altLang="en-US" sz="4000">
              <a:latin typeface="Tahoma" panose="020B0604030504040204" pitchFamily="34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have </a:t>
            </a:r>
            <a:r>
              <a:rPr lang="en-US" altLang="en-US" dirty="0" smtClean="0"/>
              <a:t>seen in an earlier chapter that </a:t>
            </a:r>
            <a:r>
              <a:rPr lang="en-US" altLang="en-US" dirty="0" smtClean="0"/>
              <a:t>taxes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reduce the equilibrium quantity,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increase the price paid by buyers,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decrease the price received by sellers.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have also seen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It does not matter whether a tax is placed on the buyers or the sellers;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the outcome is the same in either case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But how do taxes affect the economic </a:t>
            </a:r>
            <a:r>
              <a:rPr lang="en-US" altLang="en-US" i="1" dirty="0" smtClean="0"/>
              <a:t>well-being</a:t>
            </a:r>
            <a:r>
              <a:rPr lang="en-US" altLang="en-US" dirty="0" smtClean="0"/>
              <a:t> of market participants?</a:t>
            </a:r>
          </a:p>
        </p:txBody>
      </p:sp>
    </p:spTree>
    <p:extLst>
      <p:ext uri="{BB962C8B-B14F-4D97-AF65-F5344CB8AC3E}">
        <p14:creationId xmlns:p14="http://schemas.microsoft.com/office/powerpoint/2010/main" val="344817208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Welfare Economics</a:t>
            </a:r>
            <a:endParaRPr lang="en-US" altLang="en-US" sz="4000">
              <a:latin typeface="Tahoma" panose="020B0604030504040204" pitchFamily="34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Welfare economics</a:t>
            </a:r>
            <a:r>
              <a:rPr lang="en-US" dirty="0" smtClean="0"/>
              <a:t> is the study of how the allocation of</a:t>
            </a:r>
            <a:r>
              <a:rPr lang="en-US" i="1" dirty="0" smtClean="0"/>
              <a:t> </a:t>
            </a:r>
            <a:r>
              <a:rPr lang="en-US" dirty="0" smtClean="0"/>
              <a:t>resources affects economic well-being. </a:t>
            </a:r>
          </a:p>
          <a:p>
            <a:pPr eaLnBrk="1" hangingPunct="1">
              <a:defRPr/>
            </a:pPr>
            <a:r>
              <a:rPr lang="en-US" dirty="0" smtClean="0"/>
              <a:t>We have seen that</a:t>
            </a:r>
          </a:p>
          <a:p>
            <a:pPr lvl="1" eaLnBrk="1" hangingPunct="1">
              <a:defRPr/>
            </a:pPr>
            <a:r>
              <a:rPr lang="en-US" dirty="0" smtClean="0"/>
              <a:t>Buyers benefit from buying (consumer surplus), and </a:t>
            </a:r>
          </a:p>
          <a:p>
            <a:pPr lvl="1" eaLnBrk="1" hangingPunct="1">
              <a:defRPr/>
            </a:pPr>
            <a:r>
              <a:rPr lang="en-US" dirty="0" smtClean="0"/>
              <a:t>Sellers </a:t>
            </a:r>
            <a:r>
              <a:rPr lang="en-US" dirty="0"/>
              <a:t>benefit from </a:t>
            </a:r>
            <a:r>
              <a:rPr lang="en-US" dirty="0" smtClean="0"/>
              <a:t>selling (producer surplus)</a:t>
            </a:r>
          </a:p>
          <a:p>
            <a:pPr lvl="1" eaLnBrk="1" hangingPunct="1">
              <a:defRPr/>
            </a:pPr>
            <a:r>
              <a:rPr lang="en-US" dirty="0" smtClean="0"/>
              <a:t>The equilibrium outcome in a perfectly competitive market maximizes the total surplus of society. </a:t>
            </a:r>
          </a:p>
        </p:txBody>
      </p:sp>
    </p:spTree>
    <p:extLst>
      <p:ext uri="{BB962C8B-B14F-4D97-AF65-F5344CB8AC3E}">
        <p14:creationId xmlns:p14="http://schemas.microsoft.com/office/powerpoint/2010/main" val="155027848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Applying welfare economics to study the effects of taxation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 this chapter we will combine what we learned in previous chapters to compare the costs and the benefits of a tax</a:t>
            </a:r>
          </a:p>
        </p:txBody>
      </p:sp>
    </p:spTree>
    <p:extLst>
      <p:ext uri="{BB962C8B-B14F-4D97-AF65-F5344CB8AC3E}">
        <p14:creationId xmlns:p14="http://schemas.microsoft.com/office/powerpoint/2010/main" val="28617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The </a:t>
            </a:r>
            <a:r>
              <a:rPr lang="en-US" altLang="en-US" sz="4000" dirty="0"/>
              <a:t>Effects of a Tax</a:t>
            </a:r>
          </a:p>
        </p:txBody>
      </p:sp>
      <p:sp>
        <p:nvSpPr>
          <p:cNvPr id="12291" name="Freeform 17"/>
          <p:cNvSpPr>
            <a:spLocks/>
          </p:cNvSpPr>
          <p:nvPr/>
        </p:nvSpPr>
        <p:spPr bwMode="auto">
          <a:xfrm>
            <a:off x="3117851" y="1285876"/>
            <a:ext cx="6850063" cy="4727575"/>
          </a:xfrm>
          <a:custGeom>
            <a:avLst/>
            <a:gdLst>
              <a:gd name="T0" fmla="*/ 0 w 4315"/>
              <a:gd name="T1" fmla="*/ 0 h 2978"/>
              <a:gd name="T2" fmla="*/ 0 w 4315"/>
              <a:gd name="T3" fmla="*/ 2147483647 h 2978"/>
              <a:gd name="T4" fmla="*/ 2147483647 w 4315"/>
              <a:gd name="T5" fmla="*/ 2147483647 h 2978"/>
              <a:gd name="T6" fmla="*/ 0 60000 65536"/>
              <a:gd name="T7" fmla="*/ 0 60000 65536"/>
              <a:gd name="T8" fmla="*/ 0 60000 65536"/>
              <a:gd name="T9" fmla="*/ 0 w 4315"/>
              <a:gd name="T10" fmla="*/ 0 h 2978"/>
              <a:gd name="T11" fmla="*/ 4315 w 4315"/>
              <a:gd name="T12" fmla="*/ 2978 h 29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5" h="2978">
                <a:moveTo>
                  <a:pt x="0" y="0"/>
                </a:moveTo>
                <a:lnTo>
                  <a:pt x="0" y="2978"/>
                </a:lnTo>
                <a:lnTo>
                  <a:pt x="4315" y="2978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2" name="Group 18"/>
          <p:cNvGrpSpPr>
            <a:grpSpLocks/>
          </p:cNvGrpSpPr>
          <p:nvPr/>
        </p:nvGrpSpPr>
        <p:grpSpPr bwMode="auto">
          <a:xfrm>
            <a:off x="4941889" y="2754314"/>
            <a:ext cx="1603375" cy="1533525"/>
            <a:chOff x="2153" y="1735"/>
            <a:chExt cx="1010" cy="966"/>
          </a:xfrm>
        </p:grpSpPr>
        <p:sp>
          <p:nvSpPr>
            <p:cNvPr id="12323" name="Freeform 19"/>
            <p:cNvSpPr>
              <a:spLocks/>
            </p:cNvSpPr>
            <p:nvPr/>
          </p:nvSpPr>
          <p:spPr bwMode="auto">
            <a:xfrm>
              <a:off x="2153" y="1820"/>
              <a:ext cx="102" cy="881"/>
            </a:xfrm>
            <a:custGeom>
              <a:avLst/>
              <a:gdLst>
                <a:gd name="T0" fmla="*/ 0 w 8"/>
                <a:gd name="T1" fmla="*/ 0 h 69"/>
                <a:gd name="T2" fmla="*/ 1347318 w 8"/>
                <a:gd name="T3" fmla="*/ 2046129 h 69"/>
                <a:gd name="T4" fmla="*/ 1347318 w 8"/>
                <a:gd name="T5" fmla="*/ 10524222 h 69"/>
                <a:gd name="T6" fmla="*/ 2694470 w 8"/>
                <a:gd name="T7" fmla="*/ 11879289 h 69"/>
                <a:gd name="T8" fmla="*/ 1347318 w 8"/>
                <a:gd name="T9" fmla="*/ 13236310 h 69"/>
                <a:gd name="T10" fmla="*/ 1347318 w 8"/>
                <a:gd name="T11" fmla="*/ 21368795 h 69"/>
                <a:gd name="T12" fmla="*/ 0 w 8"/>
                <a:gd name="T13" fmla="*/ 23415090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69"/>
                <a:gd name="T23" fmla="*/ 8 w 8"/>
                <a:gd name="T24" fmla="*/ 69 h 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69">
                  <a:moveTo>
                    <a:pt x="0" y="0"/>
                  </a:moveTo>
                  <a:cubicBezTo>
                    <a:pt x="2" y="0"/>
                    <a:pt x="4" y="3"/>
                    <a:pt x="4" y="6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3"/>
                    <a:pt x="5" y="35"/>
                    <a:pt x="8" y="35"/>
                  </a:cubicBezTo>
                  <a:cubicBezTo>
                    <a:pt x="5" y="35"/>
                    <a:pt x="4" y="36"/>
                    <a:pt x="4" y="39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4" y="66"/>
                    <a:pt x="2" y="69"/>
                    <a:pt x="0" y="69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20"/>
            <p:cNvSpPr>
              <a:spLocks noChangeShapeType="1"/>
            </p:cNvSpPr>
            <p:nvPr/>
          </p:nvSpPr>
          <p:spPr bwMode="auto">
            <a:xfrm flipV="1">
              <a:off x="2281" y="1832"/>
              <a:ext cx="280" cy="43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Rectangle 21"/>
            <p:cNvSpPr>
              <a:spLocks noChangeArrowheads="1"/>
            </p:cNvSpPr>
            <p:nvPr/>
          </p:nvSpPr>
          <p:spPr bwMode="auto">
            <a:xfrm>
              <a:off x="2603" y="1735"/>
              <a:ext cx="56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Size of tax</a:t>
              </a:r>
              <a:endParaRPr lang="en-US" altLang="en-US" sz="2400"/>
            </a:p>
          </p:txBody>
        </p:sp>
      </p:grpSp>
      <p:sp>
        <p:nvSpPr>
          <p:cNvPr id="12293" name="Rectangle 22"/>
          <p:cNvSpPr>
            <a:spLocks noChangeArrowheads="1"/>
          </p:cNvSpPr>
          <p:nvPr/>
        </p:nvSpPr>
        <p:spPr bwMode="auto">
          <a:xfrm>
            <a:off x="9104314" y="6042025"/>
            <a:ext cx="7953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2294" name="Rectangle 23"/>
          <p:cNvSpPr>
            <a:spLocks noChangeArrowheads="1"/>
          </p:cNvSpPr>
          <p:nvPr/>
        </p:nvSpPr>
        <p:spPr bwMode="auto">
          <a:xfrm>
            <a:off x="2941639" y="6048375"/>
            <a:ext cx="1111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2295" name="Rectangle 24"/>
          <p:cNvSpPr>
            <a:spLocks noChangeArrowheads="1"/>
          </p:cNvSpPr>
          <p:nvPr/>
        </p:nvSpPr>
        <p:spPr bwMode="auto">
          <a:xfrm>
            <a:off x="1939925" y="1439425"/>
            <a:ext cx="9604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Buyers’ Price</a:t>
            </a:r>
            <a:br>
              <a:rPr lang="en-US" altLang="en-US" sz="1400" b="1">
                <a:solidFill>
                  <a:srgbClr val="000000"/>
                </a:solidFill>
              </a:rPr>
            </a:br>
            <a:r>
              <a:rPr lang="en-US" altLang="en-US" sz="1400" b="1">
                <a:solidFill>
                  <a:srgbClr val="000000"/>
                </a:solidFill>
              </a:rPr>
              <a:t>Sellers’ price</a:t>
            </a:r>
            <a:endParaRPr lang="en-US" altLang="en-US" sz="1800"/>
          </a:p>
        </p:txBody>
      </p:sp>
      <p:grpSp>
        <p:nvGrpSpPr>
          <p:cNvPr id="12296" name="Group 25"/>
          <p:cNvGrpSpPr>
            <a:grpSpLocks/>
          </p:cNvGrpSpPr>
          <p:nvPr/>
        </p:nvGrpSpPr>
        <p:grpSpPr bwMode="auto">
          <a:xfrm>
            <a:off x="1662113" y="2646364"/>
            <a:ext cx="1441450" cy="2124075"/>
            <a:chOff x="216" y="1667"/>
            <a:chExt cx="908" cy="1338"/>
          </a:xfrm>
        </p:grpSpPr>
        <p:sp>
          <p:nvSpPr>
            <p:cNvPr id="12319" name="Rectangle 27"/>
            <p:cNvSpPr>
              <a:spLocks noChangeArrowheads="1"/>
            </p:cNvSpPr>
            <p:nvPr/>
          </p:nvSpPr>
          <p:spPr bwMode="auto">
            <a:xfrm>
              <a:off x="216" y="1667"/>
              <a:ext cx="90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Price buyers pay</a:t>
              </a:r>
              <a:endParaRPr lang="en-US" altLang="en-US" sz="2400"/>
            </a:p>
          </p:txBody>
        </p:sp>
        <p:grpSp>
          <p:nvGrpSpPr>
            <p:cNvPr id="12320" name="Group 29"/>
            <p:cNvGrpSpPr>
              <a:grpSpLocks/>
            </p:cNvGrpSpPr>
            <p:nvPr/>
          </p:nvGrpSpPr>
          <p:grpSpPr bwMode="auto">
            <a:xfrm>
              <a:off x="423" y="2671"/>
              <a:ext cx="660" cy="334"/>
              <a:chOff x="423" y="2671"/>
              <a:chExt cx="660" cy="334"/>
            </a:xfrm>
          </p:grpSpPr>
          <p:sp>
            <p:nvSpPr>
              <p:cNvPr id="12321" name="Rectangle 30"/>
              <p:cNvSpPr>
                <a:spLocks noChangeArrowheads="1"/>
              </p:cNvSpPr>
              <p:nvPr/>
            </p:nvSpPr>
            <p:spPr bwMode="auto">
              <a:xfrm>
                <a:off x="423" y="2671"/>
                <a:ext cx="66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</a:rPr>
                  <a:t>Price sellers</a:t>
                </a:r>
                <a:endParaRPr lang="en-US" altLang="en-US" sz="2400"/>
              </a:p>
            </p:txBody>
          </p:sp>
          <p:sp>
            <p:nvSpPr>
              <p:cNvPr id="12322" name="Rectangle 31"/>
              <p:cNvSpPr>
                <a:spLocks noChangeArrowheads="1"/>
              </p:cNvSpPr>
              <p:nvPr/>
            </p:nvSpPr>
            <p:spPr bwMode="auto">
              <a:xfrm>
                <a:off x="663" y="2840"/>
                <a:ext cx="402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</a:rPr>
                  <a:t>receive</a:t>
                </a:r>
                <a:endParaRPr lang="en-US" altLang="en-US" sz="2400"/>
              </a:p>
            </p:txBody>
          </p:sp>
        </p:grpSp>
      </p:grpSp>
      <p:grpSp>
        <p:nvGrpSpPr>
          <p:cNvPr id="12297" name="Group 32"/>
          <p:cNvGrpSpPr>
            <a:grpSpLocks/>
          </p:cNvGrpSpPr>
          <p:nvPr/>
        </p:nvGrpSpPr>
        <p:grpSpPr bwMode="auto">
          <a:xfrm>
            <a:off x="3138489" y="1611314"/>
            <a:ext cx="6084887" cy="3678237"/>
            <a:chOff x="1017" y="1015"/>
            <a:chExt cx="3833" cy="2317"/>
          </a:xfrm>
        </p:grpSpPr>
        <p:sp>
          <p:nvSpPr>
            <p:cNvPr id="12317" name="Line 33"/>
            <p:cNvSpPr>
              <a:spLocks noChangeShapeType="1"/>
            </p:cNvSpPr>
            <p:nvPr/>
          </p:nvSpPr>
          <p:spPr bwMode="auto">
            <a:xfrm>
              <a:off x="1017" y="1015"/>
              <a:ext cx="3319" cy="2223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Rectangle 34"/>
            <p:cNvSpPr>
              <a:spLocks noChangeArrowheads="1"/>
            </p:cNvSpPr>
            <p:nvPr/>
          </p:nvSpPr>
          <p:spPr bwMode="auto">
            <a:xfrm>
              <a:off x="4377" y="3167"/>
              <a:ext cx="4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2298" name="Group 35"/>
          <p:cNvGrpSpPr>
            <a:grpSpLocks/>
          </p:cNvGrpSpPr>
          <p:nvPr/>
        </p:nvGrpSpPr>
        <p:grpSpPr bwMode="auto">
          <a:xfrm>
            <a:off x="3157538" y="2209801"/>
            <a:ext cx="5905500" cy="3133725"/>
            <a:chOff x="1029" y="1392"/>
            <a:chExt cx="3720" cy="1974"/>
          </a:xfrm>
        </p:grpSpPr>
        <p:sp>
          <p:nvSpPr>
            <p:cNvPr id="12315" name="Line 36"/>
            <p:cNvSpPr>
              <a:spLocks noChangeShapeType="1"/>
            </p:cNvSpPr>
            <p:nvPr/>
          </p:nvSpPr>
          <p:spPr bwMode="auto">
            <a:xfrm flipH="1">
              <a:off x="1029" y="1500"/>
              <a:ext cx="3320" cy="1866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Rectangle 37"/>
            <p:cNvSpPr>
              <a:spLocks noChangeArrowheads="1"/>
            </p:cNvSpPr>
            <p:nvPr/>
          </p:nvSpPr>
          <p:spPr bwMode="auto">
            <a:xfrm>
              <a:off x="4377" y="1392"/>
              <a:ext cx="37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grpSp>
        <p:nvGrpSpPr>
          <p:cNvPr id="12299" name="Group 38"/>
          <p:cNvGrpSpPr>
            <a:grpSpLocks/>
          </p:cNvGrpSpPr>
          <p:nvPr/>
        </p:nvGrpSpPr>
        <p:grpSpPr bwMode="auto">
          <a:xfrm>
            <a:off x="2035175" y="3514726"/>
            <a:ext cx="4660900" cy="3065463"/>
            <a:chOff x="322" y="2214"/>
            <a:chExt cx="2936" cy="1931"/>
          </a:xfrm>
        </p:grpSpPr>
        <p:sp>
          <p:nvSpPr>
            <p:cNvPr id="12308" name="Oval 39"/>
            <p:cNvSpPr>
              <a:spLocks noChangeArrowheads="1"/>
            </p:cNvSpPr>
            <p:nvPr/>
          </p:nvSpPr>
          <p:spPr bwMode="auto">
            <a:xfrm>
              <a:off x="2881" y="2254"/>
              <a:ext cx="89" cy="9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2309" name="Group 40"/>
            <p:cNvGrpSpPr>
              <a:grpSpLocks/>
            </p:cNvGrpSpPr>
            <p:nvPr/>
          </p:nvGrpSpPr>
          <p:grpSpPr bwMode="auto">
            <a:xfrm>
              <a:off x="322" y="2214"/>
              <a:ext cx="2936" cy="1931"/>
              <a:chOff x="322" y="2214"/>
              <a:chExt cx="2936" cy="1931"/>
            </a:xfrm>
          </p:grpSpPr>
          <p:sp>
            <p:nvSpPr>
              <p:cNvPr id="12310" name="Freeform 41"/>
              <p:cNvSpPr>
                <a:spLocks/>
              </p:cNvSpPr>
              <p:nvPr/>
            </p:nvSpPr>
            <p:spPr bwMode="auto">
              <a:xfrm>
                <a:off x="1004" y="2305"/>
                <a:ext cx="1915" cy="1470"/>
              </a:xfrm>
              <a:custGeom>
                <a:avLst/>
                <a:gdLst>
                  <a:gd name="T0" fmla="*/ 1915 w 1915"/>
                  <a:gd name="T1" fmla="*/ 1470 h 1470"/>
                  <a:gd name="T2" fmla="*/ 1915 w 1915"/>
                  <a:gd name="T3" fmla="*/ 0 h 1470"/>
                  <a:gd name="T4" fmla="*/ 0 w 1915"/>
                  <a:gd name="T5" fmla="*/ 0 h 1470"/>
                  <a:gd name="T6" fmla="*/ 0 60000 65536"/>
                  <a:gd name="T7" fmla="*/ 0 60000 65536"/>
                  <a:gd name="T8" fmla="*/ 0 60000 65536"/>
                  <a:gd name="T9" fmla="*/ 0 w 1915"/>
                  <a:gd name="T10" fmla="*/ 0 h 1470"/>
                  <a:gd name="T11" fmla="*/ 1915 w 1915"/>
                  <a:gd name="T12" fmla="*/ 1470 h 14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15" h="1470">
                    <a:moveTo>
                      <a:pt x="1915" y="1470"/>
                    </a:moveTo>
                    <a:lnTo>
                      <a:pt x="1915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Rectangle 42"/>
              <p:cNvSpPr>
                <a:spLocks noChangeArrowheads="1"/>
              </p:cNvSpPr>
              <p:nvPr/>
            </p:nvSpPr>
            <p:spPr bwMode="auto">
              <a:xfrm>
                <a:off x="660" y="2214"/>
                <a:ext cx="27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</a:rPr>
                  <a:t>Price</a:t>
                </a:r>
                <a:endParaRPr lang="en-US" altLang="en-US" sz="2400"/>
              </a:p>
            </p:txBody>
          </p:sp>
          <p:sp>
            <p:nvSpPr>
              <p:cNvPr id="12312" name="Rectangle 43"/>
              <p:cNvSpPr>
                <a:spLocks noChangeArrowheads="1"/>
              </p:cNvSpPr>
              <p:nvPr/>
            </p:nvSpPr>
            <p:spPr bwMode="auto">
              <a:xfrm>
                <a:off x="322" y="2383"/>
                <a:ext cx="638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</a:rPr>
                  <a:t>without tax</a:t>
                </a:r>
                <a:endParaRPr lang="en-US" altLang="en-US" sz="2400"/>
              </a:p>
            </p:txBody>
          </p:sp>
          <p:sp>
            <p:nvSpPr>
              <p:cNvPr id="12313" name="Rectangle 44"/>
              <p:cNvSpPr>
                <a:spLocks noChangeArrowheads="1"/>
              </p:cNvSpPr>
              <p:nvPr/>
            </p:nvSpPr>
            <p:spPr bwMode="auto">
              <a:xfrm>
                <a:off x="2692" y="3810"/>
                <a:ext cx="48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</a:rPr>
                  <a:t>Quantity</a:t>
                </a:r>
                <a:endParaRPr lang="en-US" altLang="en-US" sz="2400"/>
              </a:p>
            </p:txBody>
          </p:sp>
          <p:sp>
            <p:nvSpPr>
              <p:cNvPr id="12314" name="Rectangle 45"/>
              <p:cNvSpPr>
                <a:spLocks noChangeArrowheads="1"/>
              </p:cNvSpPr>
              <p:nvPr/>
            </p:nvSpPr>
            <p:spPr bwMode="auto">
              <a:xfrm>
                <a:off x="2620" y="3980"/>
                <a:ext cx="638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</a:rPr>
                  <a:t>without tax</a:t>
                </a:r>
                <a:endParaRPr lang="en-US" altLang="en-US" sz="2400"/>
              </a:p>
            </p:txBody>
          </p:sp>
        </p:grpSp>
      </p:grpSp>
      <p:grpSp>
        <p:nvGrpSpPr>
          <p:cNvPr id="12300" name="Group 46"/>
          <p:cNvGrpSpPr>
            <a:grpSpLocks/>
          </p:cNvGrpSpPr>
          <p:nvPr/>
        </p:nvGrpSpPr>
        <p:grpSpPr bwMode="auto">
          <a:xfrm>
            <a:off x="3117851" y="2706688"/>
            <a:ext cx="2155825" cy="3873500"/>
            <a:chOff x="1004" y="1705"/>
            <a:chExt cx="1358" cy="2440"/>
          </a:xfrm>
        </p:grpSpPr>
        <p:grpSp>
          <p:nvGrpSpPr>
            <p:cNvPr id="12301" name="Group 47"/>
            <p:cNvGrpSpPr>
              <a:grpSpLocks/>
            </p:cNvGrpSpPr>
            <p:nvPr/>
          </p:nvGrpSpPr>
          <p:grpSpPr bwMode="auto">
            <a:xfrm>
              <a:off x="1004" y="1743"/>
              <a:ext cx="1111" cy="2032"/>
              <a:chOff x="1004" y="1743"/>
              <a:chExt cx="1111" cy="2032"/>
            </a:xfrm>
          </p:grpSpPr>
          <p:sp>
            <p:nvSpPr>
              <p:cNvPr id="12306" name="Freeform 48"/>
              <p:cNvSpPr>
                <a:spLocks/>
              </p:cNvSpPr>
              <p:nvPr/>
            </p:nvSpPr>
            <p:spPr bwMode="auto">
              <a:xfrm>
                <a:off x="1004" y="1743"/>
                <a:ext cx="1111" cy="2032"/>
              </a:xfrm>
              <a:custGeom>
                <a:avLst/>
                <a:gdLst>
                  <a:gd name="T0" fmla="*/ 1111 w 1111"/>
                  <a:gd name="T1" fmla="*/ 2032 h 2032"/>
                  <a:gd name="T2" fmla="*/ 1111 w 1111"/>
                  <a:gd name="T3" fmla="*/ 0 h 2032"/>
                  <a:gd name="T4" fmla="*/ 0 w 1111"/>
                  <a:gd name="T5" fmla="*/ 0 h 2032"/>
                  <a:gd name="T6" fmla="*/ 0 60000 65536"/>
                  <a:gd name="T7" fmla="*/ 0 60000 65536"/>
                  <a:gd name="T8" fmla="*/ 0 60000 65536"/>
                  <a:gd name="T9" fmla="*/ 0 w 1111"/>
                  <a:gd name="T10" fmla="*/ 0 h 2032"/>
                  <a:gd name="T11" fmla="*/ 1111 w 1111"/>
                  <a:gd name="T12" fmla="*/ 2032 h 20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11" h="2032">
                    <a:moveTo>
                      <a:pt x="1111" y="2032"/>
                    </a:moveTo>
                    <a:lnTo>
                      <a:pt x="1111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7" name="Line 49"/>
              <p:cNvSpPr>
                <a:spLocks noChangeShapeType="1"/>
              </p:cNvSpPr>
              <p:nvPr/>
            </p:nvSpPr>
            <p:spPr bwMode="auto">
              <a:xfrm flipH="1">
                <a:off x="1004" y="2765"/>
                <a:ext cx="1111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2" name="Oval 50"/>
            <p:cNvSpPr>
              <a:spLocks noChangeArrowheads="1"/>
            </p:cNvSpPr>
            <p:nvPr/>
          </p:nvSpPr>
          <p:spPr bwMode="auto">
            <a:xfrm>
              <a:off x="2076" y="2714"/>
              <a:ext cx="77" cy="9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03" name="Oval 51"/>
            <p:cNvSpPr>
              <a:spLocks noChangeArrowheads="1"/>
            </p:cNvSpPr>
            <p:nvPr/>
          </p:nvSpPr>
          <p:spPr bwMode="auto">
            <a:xfrm>
              <a:off x="2076" y="1705"/>
              <a:ext cx="77" cy="8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04" name="Rectangle 52"/>
            <p:cNvSpPr>
              <a:spLocks noChangeArrowheads="1"/>
            </p:cNvSpPr>
            <p:nvPr/>
          </p:nvSpPr>
          <p:spPr bwMode="auto">
            <a:xfrm>
              <a:off x="1875" y="3810"/>
              <a:ext cx="4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Quantity</a:t>
              </a:r>
              <a:endParaRPr lang="en-US" altLang="en-US" sz="2400"/>
            </a:p>
          </p:txBody>
        </p:sp>
        <p:sp>
          <p:nvSpPr>
            <p:cNvPr id="12305" name="Rectangle 53"/>
            <p:cNvSpPr>
              <a:spLocks noChangeArrowheads="1"/>
            </p:cNvSpPr>
            <p:nvPr/>
          </p:nvSpPr>
          <p:spPr bwMode="auto">
            <a:xfrm>
              <a:off x="1901" y="3980"/>
              <a:ext cx="4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with tax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6866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/>
              <a:t>How a Tax Affects Market Participants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tax places a </a:t>
            </a:r>
            <a:r>
              <a:rPr lang="en-US" altLang="en-US" i="1" dirty="0" smtClean="0"/>
              <a:t>wedge</a:t>
            </a:r>
            <a:r>
              <a:rPr lang="en-US" altLang="en-US" dirty="0" smtClean="0"/>
              <a:t> between the price buyers pay and the price sellers receive. </a:t>
            </a:r>
          </a:p>
          <a:p>
            <a:pPr eaLnBrk="1" hangingPunct="1"/>
            <a:r>
              <a:rPr lang="en-US" altLang="en-US" dirty="0" smtClean="0"/>
              <a:t>Because of this </a:t>
            </a:r>
            <a:r>
              <a:rPr lang="en-US" altLang="en-US" dirty="0" smtClean="0">
                <a:solidFill>
                  <a:schemeClr val="accent2"/>
                </a:solidFill>
              </a:rPr>
              <a:t>tax wedge</a:t>
            </a:r>
            <a:r>
              <a:rPr lang="en-US" altLang="en-US" dirty="0" smtClean="0"/>
              <a:t>, the quantity sold falls below the level that would be sold without a tax.</a:t>
            </a:r>
          </a:p>
          <a:p>
            <a:pPr eaLnBrk="1" hangingPunct="1"/>
            <a:r>
              <a:rPr lang="en-US" altLang="en-US" dirty="0" smtClean="0"/>
              <a:t>This fall in output leads to a reduction in Total Surplus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229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Sources: </a:t>
            </a:r>
            <a:r>
              <a:rPr lang="en-US" i="1" dirty="0" smtClean="0"/>
              <a:t>Principles of Microeconomics/Economics</a:t>
            </a:r>
            <a:r>
              <a:rPr lang="en-US" dirty="0" smtClean="0"/>
              <a:t> by N. Gregory </a:t>
            </a:r>
            <a:r>
              <a:rPr lang="en-US" dirty="0" err="1" smtClean="0"/>
              <a:t>Mankiw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8:  Application: The Costs of Taxation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8-1 The Deadweight Loss of Taxation</a:t>
            </a:r>
          </a:p>
        </p:txBody>
      </p:sp>
    </p:spTree>
    <p:extLst>
      <p:ext uri="{BB962C8B-B14F-4D97-AF65-F5344CB8AC3E}">
        <p14:creationId xmlns:p14="http://schemas.microsoft.com/office/powerpoint/2010/main" val="1736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/>
              <a:t>How a Tax Affects Market Participants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Governments earn revenue from taxes</a:t>
            </a:r>
          </a:p>
          <a:p>
            <a:pPr eaLnBrk="1" hangingPunct="1">
              <a:defRPr/>
            </a:pPr>
            <a:r>
              <a:rPr lang="en-US" dirty="0" smtClean="0"/>
              <a:t>This revenue is the </a:t>
            </a:r>
            <a:r>
              <a:rPr lang="en-US" dirty="0" smtClean="0">
                <a:solidFill>
                  <a:srgbClr val="FF0000"/>
                </a:solidFill>
              </a:rPr>
              <a:t>benefit of the tax</a:t>
            </a:r>
          </a:p>
          <a:p>
            <a:pPr eaLnBrk="1" hangingPunct="1">
              <a:defRPr/>
            </a:pPr>
            <a:r>
              <a:rPr lang="en-US" dirty="0" smtClean="0"/>
              <a:t>Tax Revenue</a:t>
            </a:r>
            <a:endParaRPr lang="en-US" dirty="0" smtClean="0">
              <a:latin typeface="Tahoma" charset="0"/>
            </a:endParaRPr>
          </a:p>
          <a:p>
            <a:pPr lvl="1" eaLnBrk="1" hangingPunct="1">
              <a:defRPr/>
            </a:pPr>
            <a:r>
              <a:rPr lang="en-US" b="1" i="1" dirty="0" smtClean="0"/>
              <a:t>T</a:t>
            </a:r>
            <a:r>
              <a:rPr lang="en-US" b="1" dirty="0" smtClean="0"/>
              <a:t> = the size of the tax</a:t>
            </a:r>
          </a:p>
          <a:p>
            <a:pPr lvl="1" eaLnBrk="1" hangingPunct="1">
              <a:defRPr/>
            </a:pPr>
            <a:r>
              <a:rPr lang="en-US" b="1" i="1" dirty="0" smtClean="0"/>
              <a:t>Q</a:t>
            </a:r>
            <a:r>
              <a:rPr lang="en-US" b="1" dirty="0" smtClean="0"/>
              <a:t> = the quantity of the good sold</a:t>
            </a:r>
          </a:p>
          <a:p>
            <a:pPr lvl="1" algn="ctr" eaLnBrk="1" hangingPunct="1">
              <a:lnSpc>
                <a:spcPct val="170000"/>
              </a:lnSpc>
              <a:buFontTx/>
              <a:buNone/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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the government’s tax revenue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705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Tax </a:t>
            </a:r>
            <a:r>
              <a:rPr lang="en-US" altLang="en-US" sz="4000" dirty="0"/>
              <a:t>Revenue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092451" y="2724151"/>
            <a:ext cx="1736725" cy="1598613"/>
            <a:chOff x="988" y="1716"/>
            <a:chExt cx="1094" cy="1007"/>
          </a:xfrm>
        </p:grpSpPr>
        <p:sp>
          <p:nvSpPr>
            <p:cNvPr id="15405" name="Rectangle 18"/>
            <p:cNvSpPr>
              <a:spLocks noChangeArrowheads="1"/>
            </p:cNvSpPr>
            <p:nvPr/>
          </p:nvSpPr>
          <p:spPr bwMode="auto">
            <a:xfrm>
              <a:off x="988" y="1716"/>
              <a:ext cx="1094" cy="1007"/>
            </a:xfrm>
            <a:prstGeom prst="rect">
              <a:avLst/>
            </a:prstGeom>
            <a:solidFill>
              <a:srgbClr val="E39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406" name="Rectangle 19"/>
            <p:cNvSpPr>
              <a:spLocks noChangeArrowheads="1"/>
            </p:cNvSpPr>
            <p:nvPr/>
          </p:nvSpPr>
          <p:spPr bwMode="auto">
            <a:xfrm>
              <a:off x="1430" y="1955"/>
              <a:ext cx="18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Tax</a:t>
              </a:r>
              <a:endParaRPr lang="en-US" altLang="en-US" sz="2400"/>
            </a:p>
          </p:txBody>
        </p:sp>
        <p:sp>
          <p:nvSpPr>
            <p:cNvPr id="15407" name="Rectangle 20"/>
            <p:cNvSpPr>
              <a:spLocks noChangeArrowheads="1"/>
            </p:cNvSpPr>
            <p:nvPr/>
          </p:nvSpPr>
          <p:spPr bwMode="auto">
            <a:xfrm>
              <a:off x="1300" y="2123"/>
              <a:ext cx="45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revenue</a:t>
              </a:r>
              <a:endParaRPr lang="en-US" altLang="en-US" sz="2400"/>
            </a:p>
          </p:txBody>
        </p:sp>
        <p:sp>
          <p:nvSpPr>
            <p:cNvPr id="15408" name="Rectangle 21"/>
            <p:cNvSpPr>
              <a:spLocks noChangeArrowheads="1"/>
            </p:cNvSpPr>
            <p:nvPr/>
          </p:nvSpPr>
          <p:spPr bwMode="auto">
            <a:xfrm>
              <a:off x="1351" y="2291"/>
              <a:ext cx="4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 (</a:t>
              </a:r>
              <a:r>
                <a:rPr lang="en-US" altLang="en-US" sz="1700" i="1">
                  <a:solidFill>
                    <a:srgbClr val="000000"/>
                  </a:solidFill>
                </a:rPr>
                <a:t>T</a:t>
              </a:r>
              <a:r>
                <a:rPr lang="en-US" altLang="en-US" sz="1700">
                  <a:solidFill>
                    <a:srgbClr val="000000"/>
                  </a:solidFill>
                </a:rPr>
                <a:t> × Q)</a:t>
              </a:r>
              <a:endParaRPr lang="en-US" altLang="en-US" sz="2400"/>
            </a:p>
          </p:txBody>
        </p:sp>
      </p:grpSp>
      <p:sp>
        <p:nvSpPr>
          <p:cNvPr id="15364" name="Freeform 22"/>
          <p:cNvSpPr>
            <a:spLocks/>
          </p:cNvSpPr>
          <p:nvPr/>
        </p:nvSpPr>
        <p:spPr bwMode="auto">
          <a:xfrm>
            <a:off x="3092451" y="1265239"/>
            <a:ext cx="6748463" cy="4656137"/>
          </a:xfrm>
          <a:custGeom>
            <a:avLst/>
            <a:gdLst>
              <a:gd name="T0" fmla="*/ 0 w 4251"/>
              <a:gd name="T1" fmla="*/ 0 h 2933"/>
              <a:gd name="T2" fmla="*/ 0 w 4251"/>
              <a:gd name="T3" fmla="*/ 2147483647 h 2933"/>
              <a:gd name="T4" fmla="*/ 2147483647 w 4251"/>
              <a:gd name="T5" fmla="*/ 2147483647 h 2933"/>
              <a:gd name="T6" fmla="*/ 0 60000 65536"/>
              <a:gd name="T7" fmla="*/ 0 60000 65536"/>
              <a:gd name="T8" fmla="*/ 0 60000 65536"/>
              <a:gd name="T9" fmla="*/ 0 w 4251"/>
              <a:gd name="T10" fmla="*/ 0 h 2933"/>
              <a:gd name="T11" fmla="*/ 4251 w 4251"/>
              <a:gd name="T12" fmla="*/ 2933 h 29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51" h="2933">
                <a:moveTo>
                  <a:pt x="0" y="0"/>
                </a:moveTo>
                <a:lnTo>
                  <a:pt x="0" y="2933"/>
                </a:lnTo>
                <a:lnTo>
                  <a:pt x="4251" y="2933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5" name="Group 23"/>
          <p:cNvGrpSpPr>
            <a:grpSpLocks/>
          </p:cNvGrpSpPr>
          <p:nvPr/>
        </p:nvGrpSpPr>
        <p:grpSpPr bwMode="auto">
          <a:xfrm>
            <a:off x="4889501" y="2709864"/>
            <a:ext cx="1838325" cy="1512887"/>
            <a:chOff x="2120" y="1707"/>
            <a:chExt cx="1158" cy="953"/>
          </a:xfrm>
        </p:grpSpPr>
        <p:sp>
          <p:nvSpPr>
            <p:cNvPr id="15402" name="Freeform 24"/>
            <p:cNvSpPr>
              <a:spLocks/>
            </p:cNvSpPr>
            <p:nvPr/>
          </p:nvSpPr>
          <p:spPr bwMode="auto">
            <a:xfrm>
              <a:off x="2120" y="1792"/>
              <a:ext cx="101" cy="868"/>
            </a:xfrm>
            <a:custGeom>
              <a:avLst/>
              <a:gdLst>
                <a:gd name="T0" fmla="*/ 0 w 8"/>
                <a:gd name="T1" fmla="*/ 0 h 69"/>
                <a:gd name="T2" fmla="*/ 1296007 w 8"/>
                <a:gd name="T3" fmla="*/ 1877308 h 69"/>
                <a:gd name="T4" fmla="*/ 1296007 w 8"/>
                <a:gd name="T5" fmla="*/ 9766497 h 69"/>
                <a:gd name="T6" fmla="*/ 2565716 w 8"/>
                <a:gd name="T7" fmla="*/ 11018732 h 69"/>
                <a:gd name="T8" fmla="*/ 1296007 w 8"/>
                <a:gd name="T9" fmla="*/ 12296742 h 69"/>
                <a:gd name="T10" fmla="*/ 1296007 w 8"/>
                <a:gd name="T11" fmla="*/ 19859475 h 69"/>
                <a:gd name="T12" fmla="*/ 0 w 8"/>
                <a:gd name="T13" fmla="*/ 21736783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69"/>
                <a:gd name="T23" fmla="*/ 8 w 8"/>
                <a:gd name="T24" fmla="*/ 69 h 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69">
                  <a:moveTo>
                    <a:pt x="0" y="0"/>
                  </a:moveTo>
                  <a:cubicBezTo>
                    <a:pt x="2" y="0"/>
                    <a:pt x="4" y="3"/>
                    <a:pt x="4" y="6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3"/>
                    <a:pt x="5" y="35"/>
                    <a:pt x="8" y="35"/>
                  </a:cubicBezTo>
                  <a:cubicBezTo>
                    <a:pt x="5" y="35"/>
                    <a:pt x="4" y="36"/>
                    <a:pt x="4" y="39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4" y="66"/>
                    <a:pt x="2" y="69"/>
                    <a:pt x="0" y="69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25"/>
            <p:cNvSpPr>
              <a:spLocks noChangeShapeType="1"/>
            </p:cNvSpPr>
            <p:nvPr/>
          </p:nvSpPr>
          <p:spPr bwMode="auto">
            <a:xfrm flipV="1">
              <a:off x="2246" y="1804"/>
              <a:ext cx="277" cy="42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Rectangle 26"/>
            <p:cNvSpPr>
              <a:spLocks noChangeArrowheads="1"/>
            </p:cNvSpPr>
            <p:nvPr/>
          </p:nvSpPr>
          <p:spPr bwMode="auto">
            <a:xfrm>
              <a:off x="2539" y="1707"/>
              <a:ext cx="73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Size of tax (</a:t>
              </a:r>
              <a:r>
                <a:rPr lang="en-US" altLang="en-US" sz="1700" i="1">
                  <a:solidFill>
                    <a:srgbClr val="000000"/>
                  </a:solidFill>
                </a:rPr>
                <a:t>T</a:t>
              </a:r>
              <a:r>
                <a:rPr lang="en-US" altLang="en-US" sz="1600"/>
                <a:t>)</a:t>
              </a:r>
              <a:endParaRPr lang="en-US" altLang="en-US" sz="2400"/>
            </a:p>
          </p:txBody>
        </p:sp>
      </p:grpSp>
      <p:grpSp>
        <p:nvGrpSpPr>
          <p:cNvPr id="15366" name="Group 27"/>
          <p:cNvGrpSpPr>
            <a:grpSpLocks/>
          </p:cNvGrpSpPr>
          <p:nvPr/>
        </p:nvGrpSpPr>
        <p:grpSpPr bwMode="auto">
          <a:xfrm>
            <a:off x="3132139" y="4343400"/>
            <a:ext cx="1577975" cy="1219200"/>
            <a:chOff x="1013" y="2736"/>
            <a:chExt cx="994" cy="768"/>
          </a:xfrm>
        </p:grpSpPr>
        <p:sp>
          <p:nvSpPr>
            <p:cNvPr id="15398" name="Freeform 28"/>
            <p:cNvSpPr>
              <a:spLocks/>
            </p:cNvSpPr>
            <p:nvPr/>
          </p:nvSpPr>
          <p:spPr bwMode="auto">
            <a:xfrm>
              <a:off x="1013" y="2736"/>
              <a:ext cx="994" cy="100"/>
            </a:xfrm>
            <a:custGeom>
              <a:avLst/>
              <a:gdLst>
                <a:gd name="T0" fmla="*/ 24913352 w 79"/>
                <a:gd name="T1" fmla="*/ 0 h 8"/>
                <a:gd name="T2" fmla="*/ 23032905 w 79"/>
                <a:gd name="T3" fmla="*/ 1220788 h 8"/>
                <a:gd name="T4" fmla="*/ 13559255 w 79"/>
                <a:gd name="T5" fmla="*/ 1220788 h 8"/>
                <a:gd name="T6" fmla="*/ 12306198 w 79"/>
                <a:gd name="T7" fmla="*/ 2441413 h 8"/>
                <a:gd name="T8" fmla="*/ 11027348 w 79"/>
                <a:gd name="T9" fmla="*/ 1220788 h 8"/>
                <a:gd name="T10" fmla="*/ 1579655 w 79"/>
                <a:gd name="T11" fmla="*/ 1220788 h 8"/>
                <a:gd name="T12" fmla="*/ 0 w 79"/>
                <a:gd name="T13" fmla="*/ 0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8"/>
                <a:gd name="T23" fmla="*/ 79 w 7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8">
                  <a:moveTo>
                    <a:pt x="79" y="0"/>
                  </a:moveTo>
                  <a:cubicBezTo>
                    <a:pt x="79" y="2"/>
                    <a:pt x="76" y="4"/>
                    <a:pt x="73" y="4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1" y="4"/>
                    <a:pt x="39" y="6"/>
                    <a:pt x="39" y="8"/>
                  </a:cubicBezTo>
                  <a:cubicBezTo>
                    <a:pt x="39" y="6"/>
                    <a:pt x="37" y="4"/>
                    <a:pt x="3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0" y="2"/>
                    <a:pt x="0" y="0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29"/>
            <p:cNvSpPr>
              <a:spLocks noChangeShapeType="1"/>
            </p:cNvSpPr>
            <p:nvPr/>
          </p:nvSpPr>
          <p:spPr bwMode="auto">
            <a:xfrm>
              <a:off x="1504" y="2874"/>
              <a:ext cx="37" cy="29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Rectangle 30"/>
            <p:cNvSpPr>
              <a:spLocks noChangeArrowheads="1"/>
            </p:cNvSpPr>
            <p:nvPr/>
          </p:nvSpPr>
          <p:spPr bwMode="auto">
            <a:xfrm>
              <a:off x="1337" y="3170"/>
              <a:ext cx="4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Quantity</a:t>
              </a:r>
              <a:endParaRPr lang="en-US" altLang="en-US" sz="2400"/>
            </a:p>
          </p:txBody>
        </p:sp>
        <p:sp>
          <p:nvSpPr>
            <p:cNvPr id="15401" name="Rectangle 31"/>
            <p:cNvSpPr>
              <a:spLocks noChangeArrowheads="1"/>
            </p:cNvSpPr>
            <p:nvPr/>
          </p:nvSpPr>
          <p:spPr bwMode="auto">
            <a:xfrm>
              <a:off x="1337" y="3339"/>
              <a:ext cx="43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sold (</a:t>
              </a:r>
              <a:r>
                <a:rPr lang="en-US" altLang="en-US" sz="1700" i="1">
                  <a:solidFill>
                    <a:srgbClr val="000000"/>
                  </a:solidFill>
                </a:rPr>
                <a:t>Q</a:t>
              </a:r>
              <a:r>
                <a:rPr lang="en-US" altLang="en-US" sz="1700">
                  <a:solidFill>
                    <a:srgbClr val="000000"/>
                  </a:solidFill>
                </a:rPr>
                <a:t>)</a:t>
              </a:r>
              <a:endParaRPr lang="en-US" altLang="en-US" sz="2400"/>
            </a:p>
          </p:txBody>
        </p:sp>
      </p:grpSp>
      <p:sp>
        <p:nvSpPr>
          <p:cNvPr id="15367" name="Rectangle 32"/>
          <p:cNvSpPr>
            <a:spLocks noChangeArrowheads="1"/>
          </p:cNvSpPr>
          <p:nvPr/>
        </p:nvSpPr>
        <p:spPr bwMode="auto">
          <a:xfrm>
            <a:off x="8978900" y="5975350"/>
            <a:ext cx="7953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5368" name="Rectangle 33"/>
          <p:cNvSpPr>
            <a:spLocks noChangeArrowheads="1"/>
          </p:cNvSpPr>
          <p:nvPr/>
        </p:nvSpPr>
        <p:spPr bwMode="auto">
          <a:xfrm>
            <a:off x="2859089" y="5981700"/>
            <a:ext cx="1111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5369" name="Rectangle 34"/>
          <p:cNvSpPr>
            <a:spLocks noChangeArrowheads="1"/>
          </p:cNvSpPr>
          <p:nvPr/>
        </p:nvSpPr>
        <p:spPr bwMode="auto">
          <a:xfrm>
            <a:off x="2459039" y="1214439"/>
            <a:ext cx="44608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5370" name="Group 35"/>
          <p:cNvGrpSpPr>
            <a:grpSpLocks/>
          </p:cNvGrpSpPr>
          <p:nvPr/>
        </p:nvGrpSpPr>
        <p:grpSpPr bwMode="auto">
          <a:xfrm>
            <a:off x="3113089" y="1585914"/>
            <a:ext cx="5989637" cy="3641725"/>
            <a:chOff x="1001" y="999"/>
            <a:chExt cx="3773" cy="2294"/>
          </a:xfrm>
        </p:grpSpPr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>
              <a:off x="1001" y="999"/>
              <a:ext cx="3270" cy="2190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Rectangle 37"/>
            <p:cNvSpPr>
              <a:spLocks noChangeArrowheads="1"/>
            </p:cNvSpPr>
            <p:nvPr/>
          </p:nvSpPr>
          <p:spPr bwMode="auto">
            <a:xfrm>
              <a:off x="4301" y="3128"/>
              <a:ext cx="4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5371" name="Group 38"/>
          <p:cNvGrpSpPr>
            <a:grpSpLocks/>
          </p:cNvGrpSpPr>
          <p:nvPr/>
        </p:nvGrpSpPr>
        <p:grpSpPr bwMode="auto">
          <a:xfrm>
            <a:off x="3132138" y="2168525"/>
            <a:ext cx="5810250" cy="3094038"/>
            <a:chOff x="1013" y="1366"/>
            <a:chExt cx="3660" cy="1949"/>
          </a:xfrm>
        </p:grpSpPr>
        <p:sp>
          <p:nvSpPr>
            <p:cNvPr id="15394" name="Line 39"/>
            <p:cNvSpPr>
              <a:spLocks noChangeShapeType="1"/>
            </p:cNvSpPr>
            <p:nvPr/>
          </p:nvSpPr>
          <p:spPr bwMode="auto">
            <a:xfrm flipH="1">
              <a:off x="1013" y="1477"/>
              <a:ext cx="3270" cy="1838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Rectangle 40"/>
            <p:cNvSpPr>
              <a:spLocks noChangeArrowheads="1"/>
            </p:cNvSpPr>
            <p:nvPr/>
          </p:nvSpPr>
          <p:spPr bwMode="auto">
            <a:xfrm>
              <a:off x="4301" y="1366"/>
              <a:ext cx="37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grpSp>
        <p:nvGrpSpPr>
          <p:cNvPr id="15372" name="Group 41"/>
          <p:cNvGrpSpPr>
            <a:grpSpLocks/>
          </p:cNvGrpSpPr>
          <p:nvPr/>
        </p:nvGrpSpPr>
        <p:grpSpPr bwMode="auto">
          <a:xfrm>
            <a:off x="5581651" y="3524250"/>
            <a:ext cx="1012825" cy="2986088"/>
            <a:chOff x="2556" y="2220"/>
            <a:chExt cx="638" cy="1881"/>
          </a:xfrm>
        </p:grpSpPr>
        <p:grpSp>
          <p:nvGrpSpPr>
            <p:cNvPr id="15389" name="Group 42"/>
            <p:cNvGrpSpPr>
              <a:grpSpLocks/>
            </p:cNvGrpSpPr>
            <p:nvPr/>
          </p:nvGrpSpPr>
          <p:grpSpPr bwMode="auto">
            <a:xfrm>
              <a:off x="2837" y="2220"/>
              <a:ext cx="88" cy="1497"/>
              <a:chOff x="2837" y="2220"/>
              <a:chExt cx="88" cy="1497"/>
            </a:xfrm>
          </p:grpSpPr>
          <p:sp>
            <p:nvSpPr>
              <p:cNvPr id="15392" name="Oval 43"/>
              <p:cNvSpPr>
                <a:spLocks noChangeArrowheads="1"/>
              </p:cNvSpPr>
              <p:nvPr/>
            </p:nvSpPr>
            <p:spPr bwMode="auto">
              <a:xfrm>
                <a:off x="2837" y="2220"/>
                <a:ext cx="88" cy="88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393" name="Line 44"/>
              <p:cNvSpPr>
                <a:spLocks noChangeShapeType="1"/>
              </p:cNvSpPr>
              <p:nvPr/>
            </p:nvSpPr>
            <p:spPr bwMode="auto">
              <a:xfrm flipV="1">
                <a:off x="2875" y="2270"/>
                <a:ext cx="1" cy="1447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0" name="Rectangle 45"/>
            <p:cNvSpPr>
              <a:spLocks noChangeArrowheads="1"/>
            </p:cNvSpPr>
            <p:nvPr/>
          </p:nvSpPr>
          <p:spPr bwMode="auto">
            <a:xfrm>
              <a:off x="2628" y="3768"/>
              <a:ext cx="4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Quantity</a:t>
              </a:r>
              <a:endParaRPr lang="en-US" altLang="en-US" sz="2400"/>
            </a:p>
          </p:txBody>
        </p:sp>
        <p:sp>
          <p:nvSpPr>
            <p:cNvPr id="15391" name="Rectangle 46"/>
            <p:cNvSpPr>
              <a:spLocks noChangeArrowheads="1"/>
            </p:cNvSpPr>
            <p:nvPr/>
          </p:nvSpPr>
          <p:spPr bwMode="auto">
            <a:xfrm>
              <a:off x="2556" y="3936"/>
              <a:ext cx="63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without tax</a:t>
              </a:r>
              <a:endParaRPr lang="en-US" altLang="en-US" sz="2400"/>
            </a:p>
          </p:txBody>
        </p:sp>
      </p:grpSp>
      <p:grpSp>
        <p:nvGrpSpPr>
          <p:cNvPr id="15373" name="Group 47"/>
          <p:cNvGrpSpPr>
            <a:grpSpLocks/>
          </p:cNvGrpSpPr>
          <p:nvPr/>
        </p:nvGrpSpPr>
        <p:grpSpPr bwMode="auto">
          <a:xfrm>
            <a:off x="1792288" y="2603500"/>
            <a:ext cx="3389312" cy="3906838"/>
            <a:chOff x="169" y="1640"/>
            <a:chExt cx="2135" cy="2461"/>
          </a:xfrm>
        </p:grpSpPr>
        <p:sp>
          <p:nvSpPr>
            <p:cNvPr id="15374" name="Rectangle 48"/>
            <p:cNvSpPr>
              <a:spLocks noChangeArrowheads="1"/>
            </p:cNvSpPr>
            <p:nvPr/>
          </p:nvSpPr>
          <p:spPr bwMode="auto">
            <a:xfrm>
              <a:off x="1817" y="3768"/>
              <a:ext cx="4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Quantity</a:t>
              </a:r>
              <a:endParaRPr lang="en-US" altLang="en-US" sz="2400"/>
            </a:p>
          </p:txBody>
        </p:sp>
        <p:sp>
          <p:nvSpPr>
            <p:cNvPr id="15375" name="Rectangle 49"/>
            <p:cNvSpPr>
              <a:spLocks noChangeArrowheads="1"/>
            </p:cNvSpPr>
            <p:nvPr/>
          </p:nvSpPr>
          <p:spPr bwMode="auto">
            <a:xfrm>
              <a:off x="1842" y="3936"/>
              <a:ext cx="4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with tax</a:t>
              </a:r>
              <a:endParaRPr lang="en-US" altLang="en-US" sz="2400"/>
            </a:p>
          </p:txBody>
        </p:sp>
        <p:grpSp>
          <p:nvGrpSpPr>
            <p:cNvPr id="15376" name="Group 50"/>
            <p:cNvGrpSpPr>
              <a:grpSpLocks/>
            </p:cNvGrpSpPr>
            <p:nvPr/>
          </p:nvGrpSpPr>
          <p:grpSpPr bwMode="auto">
            <a:xfrm>
              <a:off x="169" y="1640"/>
              <a:ext cx="1951" cy="2077"/>
              <a:chOff x="169" y="1640"/>
              <a:chExt cx="1951" cy="2077"/>
            </a:xfrm>
          </p:grpSpPr>
          <p:grpSp>
            <p:nvGrpSpPr>
              <p:cNvPr id="15377" name="Group 51"/>
              <p:cNvGrpSpPr>
                <a:grpSpLocks/>
              </p:cNvGrpSpPr>
              <p:nvPr/>
            </p:nvGrpSpPr>
            <p:grpSpPr bwMode="auto">
              <a:xfrm>
                <a:off x="169" y="1640"/>
                <a:ext cx="1951" cy="2077"/>
                <a:chOff x="169" y="1640"/>
                <a:chExt cx="1951" cy="2077"/>
              </a:xfrm>
            </p:grpSpPr>
            <p:sp>
              <p:nvSpPr>
                <p:cNvPr id="15379" name="Freeform 52"/>
                <p:cNvSpPr>
                  <a:spLocks/>
                </p:cNvSpPr>
                <p:nvPr/>
              </p:nvSpPr>
              <p:spPr bwMode="auto">
                <a:xfrm>
                  <a:off x="988" y="1716"/>
                  <a:ext cx="1094" cy="2001"/>
                </a:xfrm>
                <a:custGeom>
                  <a:avLst/>
                  <a:gdLst>
                    <a:gd name="T0" fmla="*/ 1094 w 1094"/>
                    <a:gd name="T1" fmla="*/ 2001 h 2001"/>
                    <a:gd name="T2" fmla="*/ 1094 w 1094"/>
                    <a:gd name="T3" fmla="*/ 0 h 2001"/>
                    <a:gd name="T4" fmla="*/ 0 w 1094"/>
                    <a:gd name="T5" fmla="*/ 0 h 2001"/>
                    <a:gd name="T6" fmla="*/ 0 60000 65536"/>
                    <a:gd name="T7" fmla="*/ 0 60000 65536"/>
                    <a:gd name="T8" fmla="*/ 0 60000 65536"/>
                    <a:gd name="T9" fmla="*/ 0 w 1094"/>
                    <a:gd name="T10" fmla="*/ 0 h 2001"/>
                    <a:gd name="T11" fmla="*/ 1094 w 1094"/>
                    <a:gd name="T12" fmla="*/ 2001 h 200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94" h="2001">
                      <a:moveTo>
                        <a:pt x="1094" y="2001"/>
                      </a:moveTo>
                      <a:lnTo>
                        <a:pt x="109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0638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380" name="Group 53"/>
                <p:cNvGrpSpPr>
                  <a:grpSpLocks/>
                </p:cNvGrpSpPr>
                <p:nvPr/>
              </p:nvGrpSpPr>
              <p:grpSpPr bwMode="auto">
                <a:xfrm>
                  <a:off x="169" y="1640"/>
                  <a:ext cx="731" cy="333"/>
                  <a:chOff x="169" y="1640"/>
                  <a:chExt cx="731" cy="333"/>
                </a:xfrm>
              </p:grpSpPr>
              <p:sp>
                <p:nvSpPr>
                  <p:cNvPr id="15387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169" y="1640"/>
                    <a:ext cx="680" cy="1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700">
                        <a:solidFill>
                          <a:srgbClr val="000000"/>
                        </a:solidFill>
                      </a:rPr>
                      <a:t>Price buyers</a:t>
                    </a:r>
                    <a:endParaRPr lang="en-US" altLang="en-US" sz="2400"/>
                  </a:p>
                </p:txBody>
              </p:sp>
              <p:sp>
                <p:nvSpPr>
                  <p:cNvPr id="15388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703" y="1808"/>
                    <a:ext cx="197" cy="1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700">
                        <a:solidFill>
                          <a:srgbClr val="000000"/>
                        </a:solidFill>
                      </a:rPr>
                      <a:t>pay</a:t>
                    </a:r>
                    <a:endParaRPr lang="en-US" altLang="en-US" sz="2400"/>
                  </a:p>
                </p:txBody>
              </p:sp>
            </p:grpSp>
            <p:grpSp>
              <p:nvGrpSpPr>
                <p:cNvPr id="15381" name="Group 56"/>
                <p:cNvGrpSpPr>
                  <a:grpSpLocks/>
                </p:cNvGrpSpPr>
                <p:nvPr/>
              </p:nvGrpSpPr>
              <p:grpSpPr bwMode="auto">
                <a:xfrm>
                  <a:off x="186" y="2636"/>
                  <a:ext cx="1934" cy="333"/>
                  <a:chOff x="186" y="2636"/>
                  <a:chExt cx="1934" cy="333"/>
                </a:xfrm>
              </p:grpSpPr>
              <p:sp>
                <p:nvSpPr>
                  <p:cNvPr id="15382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88" y="2723"/>
                    <a:ext cx="1094" cy="1"/>
                  </a:xfrm>
                  <a:prstGeom prst="line">
                    <a:avLst/>
                  </a:prstGeom>
                  <a:noFill/>
                  <a:ln w="20638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5383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186" y="2636"/>
                    <a:ext cx="700" cy="333"/>
                    <a:chOff x="186" y="2636"/>
                    <a:chExt cx="700" cy="333"/>
                  </a:xfrm>
                </p:grpSpPr>
                <p:sp>
                  <p:nvSpPr>
                    <p:cNvPr id="15385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6" y="2636"/>
                      <a:ext cx="660" cy="1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1700">
                          <a:solidFill>
                            <a:srgbClr val="000000"/>
                          </a:solidFill>
                        </a:rPr>
                        <a:t>Price sellers</a:t>
                      </a:r>
                      <a:endParaRPr lang="en-US" altLang="en-US" sz="2400"/>
                    </a:p>
                  </p:txBody>
                </p:sp>
                <p:sp>
                  <p:nvSpPr>
                    <p:cNvPr id="15386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4" y="2804"/>
                      <a:ext cx="402" cy="1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US" altLang="en-US" sz="1700">
                          <a:solidFill>
                            <a:srgbClr val="000000"/>
                          </a:solidFill>
                        </a:rPr>
                        <a:t>receive</a:t>
                      </a:r>
                      <a:endParaRPr lang="en-US" altLang="en-US" sz="2400"/>
                    </a:p>
                  </p:txBody>
                </p:sp>
              </p:grpSp>
              <p:sp>
                <p:nvSpPr>
                  <p:cNvPr id="15384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2045" y="2673"/>
                    <a:ext cx="75" cy="88"/>
                  </a:xfrm>
                  <a:prstGeom prst="ellipse">
                    <a:avLst/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</p:grpSp>
          <p:sp>
            <p:nvSpPr>
              <p:cNvPr id="15378" name="Oval 62"/>
              <p:cNvSpPr>
                <a:spLocks noChangeArrowheads="1"/>
              </p:cNvSpPr>
              <p:nvPr/>
            </p:nvSpPr>
            <p:spPr bwMode="auto">
              <a:xfrm>
                <a:off x="2045" y="1679"/>
                <a:ext cx="75" cy="88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85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Tax Affects Welfare</a:t>
            </a:r>
          </a:p>
        </p:txBody>
      </p:sp>
      <p:sp>
        <p:nvSpPr>
          <p:cNvPr id="67601" name="Freeform 17"/>
          <p:cNvSpPr>
            <a:spLocks/>
          </p:cNvSpPr>
          <p:nvPr/>
        </p:nvSpPr>
        <p:spPr bwMode="auto">
          <a:xfrm>
            <a:off x="5064126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3451225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19"/>
          <p:cNvSpPr>
            <a:spLocks noChangeArrowheads="1"/>
          </p:cNvSpPr>
          <p:nvPr/>
        </p:nvSpPr>
        <p:spPr bwMode="auto">
          <a:xfrm>
            <a:off x="3089275" y="2706688"/>
            <a:ext cx="460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027489" y="2427288"/>
            <a:ext cx="1495425" cy="2246312"/>
            <a:chOff x="1577" y="1529"/>
            <a:chExt cx="942" cy="1415"/>
          </a:xfrm>
        </p:grpSpPr>
        <p:sp>
          <p:nvSpPr>
            <p:cNvPr id="16428" name="Rectangle 21"/>
            <p:cNvSpPr>
              <a:spLocks noChangeArrowheads="1"/>
            </p:cNvSpPr>
            <p:nvPr/>
          </p:nvSpPr>
          <p:spPr bwMode="auto">
            <a:xfrm>
              <a:off x="1577" y="1529"/>
              <a:ext cx="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A</a:t>
              </a:r>
              <a:endParaRPr lang="en-US" altLang="en-US" sz="2400"/>
            </a:p>
          </p:txBody>
        </p:sp>
        <p:sp>
          <p:nvSpPr>
            <p:cNvPr id="16429" name="Rectangle 22"/>
            <p:cNvSpPr>
              <a:spLocks noChangeArrowheads="1"/>
            </p:cNvSpPr>
            <p:nvPr/>
          </p:nvSpPr>
          <p:spPr bwMode="auto">
            <a:xfrm>
              <a:off x="1581" y="2789"/>
              <a:ext cx="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F</a:t>
              </a:r>
              <a:endParaRPr lang="en-US" altLang="en-US" sz="2400"/>
            </a:p>
          </p:txBody>
        </p:sp>
        <p:sp>
          <p:nvSpPr>
            <p:cNvPr id="16430" name="Rectangle 23"/>
            <p:cNvSpPr>
              <a:spLocks noChangeArrowheads="1"/>
            </p:cNvSpPr>
            <p:nvPr/>
          </p:nvSpPr>
          <p:spPr bwMode="auto">
            <a:xfrm>
              <a:off x="1694" y="1967"/>
              <a:ext cx="7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B</a:t>
              </a:r>
              <a:endParaRPr lang="en-US" altLang="en-US" sz="2400"/>
            </a:p>
          </p:txBody>
        </p:sp>
        <p:sp>
          <p:nvSpPr>
            <p:cNvPr id="16431" name="Rectangle 24"/>
            <p:cNvSpPr>
              <a:spLocks noChangeArrowheads="1"/>
            </p:cNvSpPr>
            <p:nvPr/>
          </p:nvSpPr>
          <p:spPr bwMode="auto">
            <a:xfrm>
              <a:off x="1690" y="2421"/>
              <a:ext cx="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</a:t>
              </a:r>
              <a:endParaRPr lang="en-US" altLang="en-US" sz="2400"/>
            </a:p>
          </p:txBody>
        </p:sp>
        <p:sp>
          <p:nvSpPr>
            <p:cNvPr id="16432" name="Rectangle 25"/>
            <p:cNvSpPr>
              <a:spLocks noChangeArrowheads="1"/>
            </p:cNvSpPr>
            <p:nvPr/>
          </p:nvSpPr>
          <p:spPr bwMode="auto">
            <a:xfrm>
              <a:off x="2450" y="2085"/>
              <a:ext cx="6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C</a:t>
              </a:r>
              <a:endParaRPr lang="en-US" altLang="en-US" sz="2400"/>
            </a:p>
          </p:txBody>
        </p:sp>
        <p:sp>
          <p:nvSpPr>
            <p:cNvPr id="16433" name="Rectangle 26"/>
            <p:cNvSpPr>
              <a:spLocks noChangeArrowheads="1"/>
            </p:cNvSpPr>
            <p:nvPr/>
          </p:nvSpPr>
          <p:spPr bwMode="auto">
            <a:xfrm>
              <a:off x="2453" y="2335"/>
              <a:ext cx="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E</a:t>
              </a:r>
              <a:endParaRPr lang="en-US" altLang="en-US" sz="2400"/>
            </a:p>
          </p:txBody>
        </p:sp>
      </p:grpSp>
      <p:sp>
        <p:nvSpPr>
          <p:cNvPr id="16391" name="Rectangle 27"/>
          <p:cNvSpPr>
            <a:spLocks noChangeArrowheads="1"/>
          </p:cNvSpPr>
          <p:nvPr/>
        </p:nvSpPr>
        <p:spPr bwMode="auto">
          <a:xfrm>
            <a:off x="3108325" y="3508376"/>
            <a:ext cx="460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9083675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3263901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2890839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sp>
        <p:nvSpPr>
          <p:cNvPr id="16395" name="Rectangle 31"/>
          <p:cNvSpPr>
            <a:spLocks noChangeArrowheads="1"/>
          </p:cNvSpPr>
          <p:nvPr/>
        </p:nvSpPr>
        <p:spPr bwMode="auto">
          <a:xfrm>
            <a:off x="3089275" y="4179888"/>
            <a:ext cx="460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3451226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3487739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grpSp>
        <p:nvGrpSpPr>
          <p:cNvPr id="16398" name="Group 38"/>
          <p:cNvGrpSpPr>
            <a:grpSpLocks/>
          </p:cNvGrpSpPr>
          <p:nvPr/>
        </p:nvGrpSpPr>
        <p:grpSpPr bwMode="auto">
          <a:xfrm>
            <a:off x="2263776" y="2457450"/>
            <a:ext cx="2900363" cy="3640138"/>
            <a:chOff x="466" y="1548"/>
            <a:chExt cx="1827" cy="2293"/>
          </a:xfrm>
        </p:grpSpPr>
        <p:sp>
          <p:nvSpPr>
            <p:cNvPr id="16408" name="Line 39"/>
            <p:cNvSpPr>
              <a:spLocks noChangeShapeType="1"/>
            </p:cNvSpPr>
            <p:nvPr/>
          </p:nvSpPr>
          <p:spPr bwMode="auto">
            <a:xfrm flipH="1">
              <a:off x="1214" y="2712"/>
              <a:ext cx="101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Rectangle 40"/>
            <p:cNvSpPr>
              <a:spLocks noChangeArrowheads="1"/>
            </p:cNvSpPr>
            <p:nvPr/>
          </p:nvSpPr>
          <p:spPr bwMode="auto">
            <a:xfrm>
              <a:off x="912" y="1709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=</a:t>
              </a:r>
              <a:endParaRPr lang="en-US" altLang="en-US" sz="2400"/>
            </a:p>
          </p:txBody>
        </p:sp>
        <p:sp>
          <p:nvSpPr>
            <p:cNvPr id="16410" name="Rectangle 41"/>
            <p:cNvSpPr>
              <a:spLocks noChangeArrowheads="1"/>
            </p:cNvSpPr>
            <p:nvPr/>
          </p:nvSpPr>
          <p:spPr bwMode="auto">
            <a:xfrm>
              <a:off x="1021" y="1705"/>
              <a:ext cx="11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</a:rPr>
                <a:t>P</a:t>
              </a:r>
              <a:r>
                <a:rPr lang="en-US" altLang="en-US" sz="1600" i="1" baseline="2000">
                  <a:solidFill>
                    <a:srgbClr val="000000"/>
                  </a:solidFill>
                </a:rPr>
                <a:t>B</a:t>
              </a:r>
              <a:endParaRPr lang="en-US" altLang="en-US" sz="2400"/>
            </a:p>
          </p:txBody>
        </p:sp>
        <p:sp>
          <p:nvSpPr>
            <p:cNvPr id="16411" name="Rectangle 42"/>
            <p:cNvSpPr>
              <a:spLocks noChangeArrowheads="1"/>
            </p:cNvSpPr>
            <p:nvPr/>
          </p:nvSpPr>
          <p:spPr bwMode="auto">
            <a:xfrm>
              <a:off x="2164" y="3686"/>
              <a:ext cx="1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</a:rPr>
                <a:t>Q</a:t>
              </a:r>
              <a:r>
                <a:rPr lang="en-US" altLang="en-US" sz="1600" baseline="2000">
                  <a:solidFill>
                    <a:srgbClr val="000000"/>
                  </a:solidFill>
                </a:rPr>
                <a:t>2</a:t>
              </a:r>
              <a:endParaRPr lang="en-US" altLang="en-US" sz="2400"/>
            </a:p>
          </p:txBody>
        </p:sp>
        <p:sp>
          <p:nvSpPr>
            <p:cNvPr id="16412" name="Rectangle 43"/>
            <p:cNvSpPr>
              <a:spLocks noChangeArrowheads="1"/>
            </p:cNvSpPr>
            <p:nvPr/>
          </p:nvSpPr>
          <p:spPr bwMode="auto">
            <a:xfrm>
              <a:off x="912" y="2637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=</a:t>
              </a:r>
              <a:endParaRPr lang="en-US" altLang="en-US" sz="2400"/>
            </a:p>
          </p:txBody>
        </p:sp>
        <p:sp>
          <p:nvSpPr>
            <p:cNvPr id="16413" name="Rectangle 44"/>
            <p:cNvSpPr>
              <a:spLocks noChangeArrowheads="1"/>
            </p:cNvSpPr>
            <p:nvPr/>
          </p:nvSpPr>
          <p:spPr bwMode="auto">
            <a:xfrm>
              <a:off x="1021" y="2633"/>
              <a:ext cx="1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</a:rPr>
                <a:t>P</a:t>
              </a:r>
              <a:r>
                <a:rPr lang="en-US" altLang="en-US" sz="1600" i="1" baseline="2000">
                  <a:solidFill>
                    <a:srgbClr val="000000"/>
                  </a:solidFill>
                </a:rPr>
                <a:t>S</a:t>
              </a:r>
              <a:endParaRPr lang="en-US" altLang="en-US" sz="2400"/>
            </a:p>
          </p:txBody>
        </p:sp>
        <p:sp>
          <p:nvSpPr>
            <p:cNvPr id="16414" name="Rectangle 45"/>
            <p:cNvSpPr>
              <a:spLocks noChangeArrowheads="1"/>
            </p:cNvSpPr>
            <p:nvPr/>
          </p:nvSpPr>
          <p:spPr bwMode="auto">
            <a:xfrm>
              <a:off x="540" y="1548"/>
              <a:ext cx="2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Price</a:t>
              </a:r>
              <a:endParaRPr lang="en-US" altLang="en-US" sz="2400"/>
            </a:p>
          </p:txBody>
        </p:sp>
        <p:sp>
          <p:nvSpPr>
            <p:cNvPr id="16415" name="Rectangle 46"/>
            <p:cNvSpPr>
              <a:spLocks noChangeArrowheads="1"/>
            </p:cNvSpPr>
            <p:nvPr/>
          </p:nvSpPr>
          <p:spPr bwMode="auto">
            <a:xfrm>
              <a:off x="497" y="1674"/>
              <a:ext cx="35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buyers</a:t>
              </a:r>
              <a:endParaRPr lang="en-US" altLang="en-US" sz="2400"/>
            </a:p>
          </p:txBody>
        </p:sp>
        <p:sp>
          <p:nvSpPr>
            <p:cNvPr id="16416" name="Rectangle 47"/>
            <p:cNvSpPr>
              <a:spLocks noChangeArrowheads="1"/>
            </p:cNvSpPr>
            <p:nvPr/>
          </p:nvSpPr>
          <p:spPr bwMode="auto">
            <a:xfrm>
              <a:off x="583" y="1799"/>
              <a:ext cx="18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pay</a:t>
              </a:r>
              <a:endParaRPr lang="en-US" altLang="en-US" sz="2400"/>
            </a:p>
          </p:txBody>
        </p:sp>
        <p:sp>
          <p:nvSpPr>
            <p:cNvPr id="16417" name="Rectangle 48"/>
            <p:cNvSpPr>
              <a:spLocks noChangeArrowheads="1"/>
            </p:cNvSpPr>
            <p:nvPr/>
          </p:nvSpPr>
          <p:spPr bwMode="auto">
            <a:xfrm>
              <a:off x="528" y="2476"/>
              <a:ext cx="2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Price</a:t>
              </a:r>
              <a:endParaRPr lang="en-US" altLang="en-US" sz="2400"/>
            </a:p>
          </p:txBody>
        </p:sp>
        <p:sp>
          <p:nvSpPr>
            <p:cNvPr id="16418" name="Rectangle 49"/>
            <p:cNvSpPr>
              <a:spLocks noChangeArrowheads="1"/>
            </p:cNvSpPr>
            <p:nvPr/>
          </p:nvSpPr>
          <p:spPr bwMode="auto">
            <a:xfrm>
              <a:off x="508" y="2602"/>
              <a:ext cx="33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sellers</a:t>
              </a:r>
              <a:endParaRPr lang="en-US" altLang="en-US" sz="2400"/>
            </a:p>
          </p:txBody>
        </p:sp>
        <p:sp>
          <p:nvSpPr>
            <p:cNvPr id="16419" name="Rectangle 50"/>
            <p:cNvSpPr>
              <a:spLocks noChangeArrowheads="1"/>
            </p:cNvSpPr>
            <p:nvPr/>
          </p:nvSpPr>
          <p:spPr bwMode="auto">
            <a:xfrm>
              <a:off x="466" y="2727"/>
              <a:ext cx="3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receive</a:t>
              </a:r>
              <a:endParaRPr lang="en-US" altLang="en-US" sz="2400"/>
            </a:p>
          </p:txBody>
        </p:sp>
        <p:grpSp>
          <p:nvGrpSpPr>
            <p:cNvPr id="16420" name="Group 51"/>
            <p:cNvGrpSpPr>
              <a:grpSpLocks/>
            </p:cNvGrpSpPr>
            <p:nvPr/>
          </p:nvGrpSpPr>
          <p:grpSpPr bwMode="auto">
            <a:xfrm>
              <a:off x="1202" y="1734"/>
              <a:ext cx="1074" cy="1909"/>
              <a:chOff x="1202" y="1734"/>
              <a:chExt cx="1074" cy="1909"/>
            </a:xfrm>
          </p:grpSpPr>
          <p:sp>
            <p:nvSpPr>
              <p:cNvPr id="16421" name="Freeform 52"/>
              <p:cNvSpPr>
                <a:spLocks/>
              </p:cNvSpPr>
              <p:nvPr/>
            </p:nvSpPr>
            <p:spPr bwMode="auto">
              <a:xfrm>
                <a:off x="1202" y="1769"/>
                <a:ext cx="1027" cy="1874"/>
              </a:xfrm>
              <a:custGeom>
                <a:avLst/>
                <a:gdLst>
                  <a:gd name="T0" fmla="*/ 1027 w 1027"/>
                  <a:gd name="T1" fmla="*/ 1874 h 1874"/>
                  <a:gd name="T2" fmla="*/ 1027 w 1027"/>
                  <a:gd name="T3" fmla="*/ 0 h 1874"/>
                  <a:gd name="T4" fmla="*/ 0 w 1027"/>
                  <a:gd name="T5" fmla="*/ 0 h 1874"/>
                  <a:gd name="T6" fmla="*/ 0 60000 65536"/>
                  <a:gd name="T7" fmla="*/ 0 60000 65536"/>
                  <a:gd name="T8" fmla="*/ 0 60000 65536"/>
                  <a:gd name="T9" fmla="*/ 0 w 1027"/>
                  <a:gd name="T10" fmla="*/ 0 h 1874"/>
                  <a:gd name="T11" fmla="*/ 1027 w 1027"/>
                  <a:gd name="T12" fmla="*/ 1874 h 18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27" h="1874">
                    <a:moveTo>
                      <a:pt x="1027" y="1874"/>
                    </a:moveTo>
                    <a:lnTo>
                      <a:pt x="102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Oval 53"/>
              <p:cNvSpPr>
                <a:spLocks noChangeArrowheads="1"/>
              </p:cNvSpPr>
              <p:nvPr/>
            </p:nvSpPr>
            <p:spPr bwMode="auto">
              <a:xfrm>
                <a:off x="2194" y="1734"/>
                <a:ext cx="82" cy="83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3" name="Oval 54"/>
              <p:cNvSpPr>
                <a:spLocks noChangeArrowheads="1"/>
              </p:cNvSpPr>
              <p:nvPr/>
            </p:nvSpPr>
            <p:spPr bwMode="auto">
              <a:xfrm>
                <a:off x="2194" y="2665"/>
                <a:ext cx="82" cy="8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16399" name="Group 55"/>
          <p:cNvGrpSpPr>
            <a:grpSpLocks/>
          </p:cNvGrpSpPr>
          <p:nvPr/>
        </p:nvGrpSpPr>
        <p:grpSpPr bwMode="auto">
          <a:xfrm>
            <a:off x="1905001" y="3384550"/>
            <a:ext cx="4416425" cy="2713038"/>
            <a:chOff x="266" y="2132"/>
            <a:chExt cx="2782" cy="1709"/>
          </a:xfrm>
        </p:grpSpPr>
        <p:sp>
          <p:nvSpPr>
            <p:cNvPr id="16401" name="Freeform 56"/>
            <p:cNvSpPr>
              <a:spLocks/>
            </p:cNvSpPr>
            <p:nvPr/>
          </p:nvSpPr>
          <p:spPr bwMode="auto">
            <a:xfrm>
              <a:off x="1214" y="2288"/>
              <a:ext cx="1770" cy="1355"/>
            </a:xfrm>
            <a:custGeom>
              <a:avLst/>
              <a:gdLst>
                <a:gd name="T0" fmla="*/ 1770 w 1770"/>
                <a:gd name="T1" fmla="*/ 1355 h 1355"/>
                <a:gd name="T2" fmla="*/ 1770 w 1770"/>
                <a:gd name="T3" fmla="*/ 0 h 1355"/>
                <a:gd name="T4" fmla="*/ 0 w 1770"/>
                <a:gd name="T5" fmla="*/ 0 h 1355"/>
                <a:gd name="T6" fmla="*/ 0 60000 65536"/>
                <a:gd name="T7" fmla="*/ 0 60000 65536"/>
                <a:gd name="T8" fmla="*/ 0 60000 65536"/>
                <a:gd name="T9" fmla="*/ 0 w 1770"/>
                <a:gd name="T10" fmla="*/ 0 h 1355"/>
                <a:gd name="T11" fmla="*/ 1770 w 1770"/>
                <a:gd name="T12" fmla="*/ 1355 h 13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70" h="1355">
                  <a:moveTo>
                    <a:pt x="1770" y="1355"/>
                  </a:moveTo>
                  <a:lnTo>
                    <a:pt x="177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Rectangle 57"/>
            <p:cNvSpPr>
              <a:spLocks noChangeArrowheads="1"/>
            </p:cNvSpPr>
            <p:nvPr/>
          </p:nvSpPr>
          <p:spPr bwMode="auto">
            <a:xfrm>
              <a:off x="920" y="2214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=</a:t>
              </a:r>
              <a:endParaRPr lang="en-US" altLang="en-US" sz="2400"/>
            </a:p>
          </p:txBody>
        </p:sp>
        <p:sp>
          <p:nvSpPr>
            <p:cNvPr id="16403" name="Rectangle 58"/>
            <p:cNvSpPr>
              <a:spLocks noChangeArrowheads="1"/>
            </p:cNvSpPr>
            <p:nvPr/>
          </p:nvSpPr>
          <p:spPr bwMode="auto">
            <a:xfrm>
              <a:off x="1033" y="2210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</a:rPr>
                <a:t>P</a:t>
              </a:r>
              <a:r>
                <a:rPr lang="en-US" altLang="en-US" sz="1600" baseline="2000">
                  <a:solidFill>
                    <a:srgbClr val="000000"/>
                  </a:solidFill>
                </a:rPr>
                <a:t>1</a:t>
              </a:r>
              <a:endParaRPr lang="en-US" altLang="en-US" sz="2400"/>
            </a:p>
          </p:txBody>
        </p:sp>
        <p:sp>
          <p:nvSpPr>
            <p:cNvPr id="16404" name="Rectangle 59"/>
            <p:cNvSpPr>
              <a:spLocks noChangeArrowheads="1"/>
            </p:cNvSpPr>
            <p:nvPr/>
          </p:nvSpPr>
          <p:spPr bwMode="auto">
            <a:xfrm>
              <a:off x="2919" y="3686"/>
              <a:ext cx="1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</a:rPr>
                <a:t>Q</a:t>
              </a:r>
              <a:r>
                <a:rPr lang="en-US" altLang="en-US" sz="1600" baseline="2000">
                  <a:solidFill>
                    <a:srgbClr val="000000"/>
                  </a:solidFill>
                </a:rPr>
                <a:t>1</a:t>
              </a:r>
              <a:endParaRPr lang="en-US" altLang="en-US" sz="2400"/>
            </a:p>
          </p:txBody>
        </p:sp>
        <p:sp>
          <p:nvSpPr>
            <p:cNvPr id="16405" name="Rectangle 60"/>
            <p:cNvSpPr>
              <a:spLocks noChangeArrowheads="1"/>
            </p:cNvSpPr>
            <p:nvPr/>
          </p:nvSpPr>
          <p:spPr bwMode="auto">
            <a:xfrm>
              <a:off x="423" y="2132"/>
              <a:ext cx="2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Price</a:t>
              </a:r>
              <a:endParaRPr lang="en-US" altLang="en-US" sz="2400"/>
            </a:p>
          </p:txBody>
        </p:sp>
        <p:sp>
          <p:nvSpPr>
            <p:cNvPr id="16406" name="Rectangle 61"/>
            <p:cNvSpPr>
              <a:spLocks noChangeArrowheads="1"/>
            </p:cNvSpPr>
            <p:nvPr/>
          </p:nvSpPr>
          <p:spPr bwMode="auto">
            <a:xfrm>
              <a:off x="266" y="2257"/>
              <a:ext cx="61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without tax</a:t>
              </a:r>
              <a:endParaRPr lang="en-US" altLang="en-US" sz="2400"/>
            </a:p>
          </p:txBody>
        </p:sp>
        <p:sp>
          <p:nvSpPr>
            <p:cNvPr id="16407" name="Oval 62"/>
            <p:cNvSpPr>
              <a:spLocks noChangeArrowheads="1"/>
            </p:cNvSpPr>
            <p:nvPr/>
          </p:nvSpPr>
          <p:spPr bwMode="auto">
            <a:xfrm>
              <a:off x="2937" y="2241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pic>
        <p:nvPicPr>
          <p:cNvPr id="67647" name="Picture 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08"/>
          <a:stretch>
            <a:fillRect/>
          </a:stretch>
        </p:blipFill>
        <p:spPr bwMode="auto">
          <a:xfrm>
            <a:off x="5869704" y="73888"/>
            <a:ext cx="62484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6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Deadweight Losses and the Gains from Trade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cost of a tax exceeds the benefit of a tax</a:t>
            </a:r>
          </a:p>
          <a:p>
            <a:pPr eaLnBrk="1" hangingPunct="1"/>
            <a:r>
              <a:rPr lang="en-US" altLang="en-US" smtClean="0"/>
              <a:t>The decrease in total surplus that is caused by a tax is the </a:t>
            </a:r>
            <a:r>
              <a:rPr lang="en-US" altLang="en-US" smtClean="0">
                <a:solidFill>
                  <a:srgbClr val="FF0000"/>
                </a:solidFill>
              </a:rPr>
              <a:t>deadweight loss of the tax</a:t>
            </a:r>
          </a:p>
          <a:p>
            <a:pPr eaLnBrk="1" hangingPunct="1"/>
            <a:r>
              <a:rPr lang="en-US" altLang="en-US" smtClean="0"/>
              <a:t>Taxes cause deadweight losses because they prevent buyers and sellers from realizing some of the gains from trade.</a:t>
            </a:r>
          </a:p>
        </p:txBody>
      </p:sp>
    </p:spTree>
    <p:extLst>
      <p:ext uri="{BB962C8B-B14F-4D97-AF65-F5344CB8AC3E}">
        <p14:creationId xmlns:p14="http://schemas.microsoft.com/office/powerpoint/2010/main" val="38459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The </a:t>
            </a:r>
            <a:r>
              <a:rPr lang="en-US" altLang="en-US" sz="4000" dirty="0"/>
              <a:t>Deadweight Loss</a:t>
            </a:r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4948238" y="5895975"/>
            <a:ext cx="862012" cy="1588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5429250" y="3914776"/>
            <a:ext cx="1588" cy="1801813"/>
          </a:xfrm>
          <a:prstGeom prst="line">
            <a:avLst/>
          </a:prstGeom>
          <a:noFill/>
          <a:ln w="60325">
            <a:solidFill>
              <a:srgbClr val="AD0D1B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5268914" y="3152776"/>
            <a:ext cx="1587" cy="2563813"/>
          </a:xfrm>
          <a:prstGeom prst="line">
            <a:avLst/>
          </a:prstGeom>
          <a:noFill/>
          <a:ln w="60325">
            <a:solidFill>
              <a:srgbClr val="003F95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Freeform 20"/>
          <p:cNvSpPr>
            <a:spLocks/>
          </p:cNvSpPr>
          <p:nvPr/>
        </p:nvSpPr>
        <p:spPr bwMode="auto">
          <a:xfrm>
            <a:off x="2962276" y="1050926"/>
            <a:ext cx="6900863" cy="4665663"/>
          </a:xfrm>
          <a:custGeom>
            <a:avLst/>
            <a:gdLst>
              <a:gd name="T0" fmla="*/ 0 w 4347"/>
              <a:gd name="T1" fmla="*/ 0 h 2939"/>
              <a:gd name="T2" fmla="*/ 0 w 4347"/>
              <a:gd name="T3" fmla="*/ 2147483647 h 2939"/>
              <a:gd name="T4" fmla="*/ 2147483647 w 4347"/>
              <a:gd name="T5" fmla="*/ 2147483647 h 2939"/>
              <a:gd name="T6" fmla="*/ 0 60000 65536"/>
              <a:gd name="T7" fmla="*/ 0 60000 65536"/>
              <a:gd name="T8" fmla="*/ 0 60000 65536"/>
              <a:gd name="T9" fmla="*/ 0 w 4347"/>
              <a:gd name="T10" fmla="*/ 0 h 2939"/>
              <a:gd name="T11" fmla="*/ 4347 w 4347"/>
              <a:gd name="T12" fmla="*/ 2939 h 29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47" h="2939">
                <a:moveTo>
                  <a:pt x="0" y="0"/>
                </a:moveTo>
                <a:lnTo>
                  <a:pt x="0" y="2939"/>
                </a:lnTo>
                <a:lnTo>
                  <a:pt x="4347" y="293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529263" y="4565650"/>
            <a:ext cx="1300162" cy="527050"/>
            <a:chOff x="2523" y="2876"/>
            <a:chExt cx="819" cy="332"/>
          </a:xfrm>
        </p:grpSpPr>
        <p:sp>
          <p:nvSpPr>
            <p:cNvPr id="21553" name="Line 22"/>
            <p:cNvSpPr>
              <a:spLocks noChangeShapeType="1"/>
            </p:cNvSpPr>
            <p:nvPr/>
          </p:nvSpPr>
          <p:spPr bwMode="auto">
            <a:xfrm>
              <a:off x="2523" y="2958"/>
              <a:ext cx="40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Rectangle 23"/>
            <p:cNvSpPr>
              <a:spLocks noChangeArrowheads="1"/>
            </p:cNvSpPr>
            <p:nvPr/>
          </p:nvSpPr>
          <p:spPr bwMode="auto">
            <a:xfrm>
              <a:off x="2948" y="2876"/>
              <a:ext cx="39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Cost to</a:t>
              </a:r>
              <a:endParaRPr lang="en-US" altLang="en-US" sz="2400"/>
            </a:p>
          </p:txBody>
        </p:sp>
        <p:sp>
          <p:nvSpPr>
            <p:cNvPr id="21555" name="Rectangle 24"/>
            <p:cNvSpPr>
              <a:spLocks noChangeArrowheads="1"/>
            </p:cNvSpPr>
            <p:nvPr/>
          </p:nvSpPr>
          <p:spPr bwMode="auto">
            <a:xfrm>
              <a:off x="2964" y="3043"/>
              <a:ext cx="35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sellers</a:t>
              </a:r>
              <a:endParaRPr lang="en-US" altLang="en-US" sz="2400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657600" y="4916488"/>
            <a:ext cx="1531938" cy="525462"/>
            <a:chOff x="1344" y="3097"/>
            <a:chExt cx="965" cy="331"/>
          </a:xfrm>
        </p:grpSpPr>
        <p:sp>
          <p:nvSpPr>
            <p:cNvPr id="21550" name="Line 26"/>
            <p:cNvSpPr>
              <a:spLocks noChangeShapeType="1"/>
            </p:cNvSpPr>
            <p:nvPr/>
          </p:nvSpPr>
          <p:spPr bwMode="auto">
            <a:xfrm>
              <a:off x="1841" y="3197"/>
              <a:ext cx="46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Rectangle 27"/>
            <p:cNvSpPr>
              <a:spLocks noChangeArrowheads="1"/>
            </p:cNvSpPr>
            <p:nvPr/>
          </p:nvSpPr>
          <p:spPr bwMode="auto">
            <a:xfrm>
              <a:off x="1344" y="3097"/>
              <a:ext cx="45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Value to</a:t>
              </a:r>
              <a:endParaRPr lang="en-US" altLang="en-US" sz="2400"/>
            </a:p>
          </p:txBody>
        </p:sp>
        <p:sp>
          <p:nvSpPr>
            <p:cNvPr id="21552" name="Rectangle 28"/>
            <p:cNvSpPr>
              <a:spLocks noChangeArrowheads="1"/>
            </p:cNvSpPr>
            <p:nvPr/>
          </p:nvSpPr>
          <p:spPr bwMode="auto">
            <a:xfrm>
              <a:off x="1386" y="3263"/>
              <a:ext cx="37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buyers</a:t>
              </a:r>
              <a:endParaRPr lang="en-US" altLang="en-US" sz="2400"/>
            </a:p>
          </p:txBody>
        </p:sp>
      </p:grpSp>
      <p:grpSp>
        <p:nvGrpSpPr>
          <p:cNvPr id="21513" name="Group 29"/>
          <p:cNvGrpSpPr>
            <a:grpSpLocks/>
          </p:cNvGrpSpPr>
          <p:nvPr/>
        </p:nvGrpSpPr>
        <p:grpSpPr bwMode="auto">
          <a:xfrm>
            <a:off x="3413126" y="2592389"/>
            <a:ext cx="1173163" cy="1462087"/>
            <a:chOff x="1190" y="1633"/>
            <a:chExt cx="739" cy="921"/>
          </a:xfrm>
        </p:grpSpPr>
        <p:sp>
          <p:nvSpPr>
            <p:cNvPr id="21548" name="Freeform 30"/>
            <p:cNvSpPr>
              <a:spLocks/>
            </p:cNvSpPr>
            <p:nvPr/>
          </p:nvSpPr>
          <p:spPr bwMode="auto">
            <a:xfrm>
              <a:off x="1828" y="1633"/>
              <a:ext cx="101" cy="921"/>
            </a:xfrm>
            <a:custGeom>
              <a:avLst/>
              <a:gdLst>
                <a:gd name="T0" fmla="*/ 2565716 w 8"/>
                <a:gd name="T1" fmla="*/ 0 h 73"/>
                <a:gd name="T2" fmla="*/ 1296007 w 8"/>
                <a:gd name="T3" fmla="*/ 1596522 h 73"/>
                <a:gd name="T4" fmla="*/ 1296007 w 8"/>
                <a:gd name="T5" fmla="*/ 7042837 h 73"/>
                <a:gd name="T6" fmla="*/ 0 w 8"/>
                <a:gd name="T7" fmla="*/ 8310019 h 73"/>
                <a:gd name="T8" fmla="*/ 1296007 w 8"/>
                <a:gd name="T9" fmla="*/ 9577214 h 73"/>
                <a:gd name="T10" fmla="*/ 1296007 w 8"/>
                <a:gd name="T11" fmla="*/ 21738943 h 73"/>
                <a:gd name="T12" fmla="*/ 2565716 w 8"/>
                <a:gd name="T13" fmla="*/ 23335465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73"/>
                <a:gd name="T23" fmla="*/ 8 w 8"/>
                <a:gd name="T24" fmla="*/ 73 h 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73">
                  <a:moveTo>
                    <a:pt x="8" y="0"/>
                  </a:moveTo>
                  <a:cubicBezTo>
                    <a:pt x="6" y="0"/>
                    <a:pt x="4" y="3"/>
                    <a:pt x="4" y="5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4"/>
                    <a:pt x="2" y="26"/>
                    <a:pt x="0" y="26"/>
                  </a:cubicBezTo>
                  <a:cubicBezTo>
                    <a:pt x="2" y="26"/>
                    <a:pt x="4" y="28"/>
                    <a:pt x="4" y="30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70"/>
                    <a:pt x="6" y="73"/>
                    <a:pt x="8" y="73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Rectangle 31"/>
            <p:cNvSpPr>
              <a:spLocks noChangeArrowheads="1"/>
            </p:cNvSpPr>
            <p:nvPr/>
          </p:nvSpPr>
          <p:spPr bwMode="auto">
            <a:xfrm>
              <a:off x="1190" y="1873"/>
              <a:ext cx="56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Size of tax</a:t>
              </a:r>
              <a:endParaRPr lang="en-US" altLang="en-US" sz="2400"/>
            </a:p>
          </p:txBody>
        </p:sp>
      </p:grpSp>
      <p:sp>
        <p:nvSpPr>
          <p:cNvPr id="21514" name="Rectangle 32"/>
          <p:cNvSpPr>
            <a:spLocks noChangeArrowheads="1"/>
          </p:cNvSpPr>
          <p:nvPr/>
        </p:nvSpPr>
        <p:spPr bwMode="auto">
          <a:xfrm>
            <a:off x="8974139" y="5743575"/>
            <a:ext cx="7953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21515" name="Rectangle 33"/>
          <p:cNvSpPr>
            <a:spLocks noChangeArrowheads="1"/>
          </p:cNvSpPr>
          <p:nvPr/>
        </p:nvSpPr>
        <p:spPr bwMode="auto">
          <a:xfrm>
            <a:off x="2778126" y="5749925"/>
            <a:ext cx="1111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21516" name="Rectangle 34"/>
          <p:cNvSpPr>
            <a:spLocks noChangeArrowheads="1"/>
          </p:cNvSpPr>
          <p:nvPr/>
        </p:nvSpPr>
        <p:spPr bwMode="auto">
          <a:xfrm>
            <a:off x="2381250" y="1030289"/>
            <a:ext cx="4460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21517" name="Group 35"/>
          <p:cNvGrpSpPr>
            <a:grpSpLocks/>
          </p:cNvGrpSpPr>
          <p:nvPr/>
        </p:nvGrpSpPr>
        <p:grpSpPr bwMode="auto">
          <a:xfrm>
            <a:off x="2962275" y="1371600"/>
            <a:ext cx="6021388" cy="3608388"/>
            <a:chOff x="906" y="864"/>
            <a:chExt cx="3793" cy="2273"/>
          </a:xfrm>
        </p:grpSpPr>
        <p:sp>
          <p:nvSpPr>
            <p:cNvPr id="21546" name="Line 36"/>
            <p:cNvSpPr>
              <a:spLocks noChangeShapeType="1"/>
            </p:cNvSpPr>
            <p:nvPr/>
          </p:nvSpPr>
          <p:spPr bwMode="auto">
            <a:xfrm>
              <a:off x="906" y="864"/>
              <a:ext cx="3285" cy="2194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Rectangle 37"/>
            <p:cNvSpPr>
              <a:spLocks noChangeArrowheads="1"/>
            </p:cNvSpPr>
            <p:nvPr/>
          </p:nvSpPr>
          <p:spPr bwMode="auto">
            <a:xfrm>
              <a:off x="4226" y="2972"/>
              <a:ext cx="4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21518" name="Group 38"/>
          <p:cNvGrpSpPr>
            <a:grpSpLocks/>
          </p:cNvGrpSpPr>
          <p:nvPr/>
        </p:nvGrpSpPr>
        <p:grpSpPr bwMode="auto">
          <a:xfrm>
            <a:off x="3001963" y="2001838"/>
            <a:ext cx="5848350" cy="3054350"/>
            <a:chOff x="931" y="1261"/>
            <a:chExt cx="3684" cy="1924"/>
          </a:xfrm>
        </p:grpSpPr>
        <p:sp>
          <p:nvSpPr>
            <p:cNvPr id="21544" name="Line 39"/>
            <p:cNvSpPr>
              <a:spLocks noChangeShapeType="1"/>
            </p:cNvSpPr>
            <p:nvPr/>
          </p:nvSpPr>
          <p:spPr bwMode="auto">
            <a:xfrm flipH="1">
              <a:off x="931" y="1343"/>
              <a:ext cx="3286" cy="1842"/>
            </a:xfrm>
            <a:prstGeom prst="line">
              <a:avLst/>
            </a:prstGeom>
            <a:noFill/>
            <a:ln w="6032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Rectangle 40"/>
            <p:cNvSpPr>
              <a:spLocks noChangeArrowheads="1"/>
            </p:cNvSpPr>
            <p:nvPr/>
          </p:nvSpPr>
          <p:spPr bwMode="auto">
            <a:xfrm>
              <a:off x="4243" y="1261"/>
              <a:ext cx="37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189539" y="1931989"/>
            <a:ext cx="1182687" cy="1762125"/>
            <a:chOff x="2309" y="1217"/>
            <a:chExt cx="745" cy="1110"/>
          </a:xfrm>
        </p:grpSpPr>
        <p:sp>
          <p:nvSpPr>
            <p:cNvPr id="21538" name="Freeform 42"/>
            <p:cNvSpPr>
              <a:spLocks/>
            </p:cNvSpPr>
            <p:nvPr/>
          </p:nvSpPr>
          <p:spPr bwMode="auto">
            <a:xfrm>
              <a:off x="2410" y="1911"/>
              <a:ext cx="101" cy="416"/>
            </a:xfrm>
            <a:custGeom>
              <a:avLst/>
              <a:gdLst>
                <a:gd name="T0" fmla="*/ 0 w 8"/>
                <a:gd name="T1" fmla="*/ 0 h 33"/>
                <a:gd name="T2" fmla="*/ 1296007 w 8"/>
                <a:gd name="T3" fmla="*/ 1590557 h 33"/>
                <a:gd name="T4" fmla="*/ 1296007 w 8"/>
                <a:gd name="T5" fmla="*/ 4140788 h 33"/>
                <a:gd name="T6" fmla="*/ 2565716 w 8"/>
                <a:gd name="T7" fmla="*/ 5100311 h 33"/>
                <a:gd name="T8" fmla="*/ 1296007 w 8"/>
                <a:gd name="T9" fmla="*/ 6364296 h 33"/>
                <a:gd name="T10" fmla="*/ 1296007 w 8"/>
                <a:gd name="T11" fmla="*/ 8914527 h 33"/>
                <a:gd name="T12" fmla="*/ 0 w 8"/>
                <a:gd name="T13" fmla="*/ 10505084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33"/>
                <a:gd name="T23" fmla="*/ 8 w 8"/>
                <a:gd name="T24" fmla="*/ 33 h 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33">
                  <a:moveTo>
                    <a:pt x="0" y="0"/>
                  </a:moveTo>
                  <a:cubicBezTo>
                    <a:pt x="2" y="0"/>
                    <a:pt x="4" y="2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5"/>
                    <a:pt x="6" y="16"/>
                    <a:pt x="8" y="16"/>
                  </a:cubicBezTo>
                  <a:cubicBezTo>
                    <a:pt x="6" y="16"/>
                    <a:pt x="4" y="18"/>
                    <a:pt x="4" y="2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30"/>
                    <a:pt x="2" y="33"/>
                    <a:pt x="0" y="33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39" name="Group 43"/>
            <p:cNvGrpSpPr>
              <a:grpSpLocks/>
            </p:cNvGrpSpPr>
            <p:nvPr/>
          </p:nvGrpSpPr>
          <p:grpSpPr bwMode="auto">
            <a:xfrm>
              <a:off x="2309" y="1217"/>
              <a:ext cx="745" cy="883"/>
              <a:chOff x="2309" y="1217"/>
              <a:chExt cx="745" cy="883"/>
            </a:xfrm>
          </p:grpSpPr>
          <p:sp>
            <p:nvSpPr>
              <p:cNvPr id="21540" name="Line 44"/>
              <p:cNvSpPr>
                <a:spLocks noChangeShapeType="1"/>
              </p:cNvSpPr>
              <p:nvPr/>
            </p:nvSpPr>
            <p:spPr bwMode="auto">
              <a:xfrm flipV="1">
                <a:off x="2549" y="1608"/>
                <a:ext cx="189" cy="492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Rectangle 45"/>
              <p:cNvSpPr>
                <a:spLocks noChangeArrowheads="1"/>
              </p:cNvSpPr>
              <p:nvPr/>
            </p:nvSpPr>
            <p:spPr bwMode="auto">
              <a:xfrm>
                <a:off x="2309" y="1217"/>
                <a:ext cx="745" cy="404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542" name="Rectangle 46"/>
              <p:cNvSpPr>
                <a:spLocks noChangeArrowheads="1"/>
              </p:cNvSpPr>
              <p:nvPr/>
            </p:nvSpPr>
            <p:spPr bwMode="auto">
              <a:xfrm>
                <a:off x="2373" y="1253"/>
                <a:ext cx="544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</a:rPr>
                  <a:t>Lost gains</a:t>
                </a:r>
                <a:endParaRPr lang="en-US" altLang="en-US" sz="2400"/>
              </a:p>
            </p:txBody>
          </p:sp>
          <p:sp>
            <p:nvSpPr>
              <p:cNvPr id="21543" name="Rectangle 47"/>
              <p:cNvSpPr>
                <a:spLocks noChangeArrowheads="1"/>
              </p:cNvSpPr>
              <p:nvPr/>
            </p:nvSpPr>
            <p:spPr bwMode="auto">
              <a:xfrm>
                <a:off x="2373" y="1420"/>
                <a:ext cx="599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</a:rPr>
                  <a:t>from trade</a:t>
                </a:r>
                <a:endParaRPr lang="en-US" altLang="en-US" sz="2400"/>
              </a:p>
            </p:txBody>
          </p:sp>
        </p:grp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5087938" y="5916613"/>
            <a:ext cx="3511550" cy="539750"/>
            <a:chOff x="2245" y="3727"/>
            <a:chExt cx="2212" cy="340"/>
          </a:xfrm>
        </p:grpSpPr>
        <p:sp>
          <p:nvSpPr>
            <p:cNvPr id="21535" name="Line 49"/>
            <p:cNvSpPr>
              <a:spLocks noChangeShapeType="1"/>
            </p:cNvSpPr>
            <p:nvPr/>
          </p:nvSpPr>
          <p:spPr bwMode="auto">
            <a:xfrm flipV="1">
              <a:off x="2372" y="3727"/>
              <a:ext cx="88" cy="1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Rectangle 50"/>
            <p:cNvSpPr>
              <a:spLocks noChangeArrowheads="1"/>
            </p:cNvSpPr>
            <p:nvPr/>
          </p:nvSpPr>
          <p:spPr bwMode="auto">
            <a:xfrm>
              <a:off x="2245" y="3840"/>
              <a:ext cx="2212" cy="227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7" name="Rectangle 51"/>
            <p:cNvSpPr>
              <a:spLocks noChangeArrowheads="1"/>
            </p:cNvSpPr>
            <p:nvPr/>
          </p:nvSpPr>
          <p:spPr bwMode="auto">
            <a:xfrm>
              <a:off x="2298" y="3859"/>
              <a:ext cx="20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Reduction in quantity due to the tax</a:t>
              </a:r>
              <a:endParaRPr lang="en-US" altLang="en-US" sz="2400"/>
            </a:p>
          </p:txBody>
        </p:sp>
      </p:grpSp>
      <p:grpSp>
        <p:nvGrpSpPr>
          <p:cNvPr id="21521" name="Group 52"/>
          <p:cNvGrpSpPr>
            <a:grpSpLocks/>
          </p:cNvGrpSpPr>
          <p:nvPr/>
        </p:nvGrpSpPr>
        <p:grpSpPr bwMode="auto">
          <a:xfrm>
            <a:off x="1885950" y="3257551"/>
            <a:ext cx="4191000" cy="2754313"/>
            <a:chOff x="228" y="2052"/>
            <a:chExt cx="2640" cy="1735"/>
          </a:xfrm>
        </p:grpSpPr>
        <p:sp>
          <p:nvSpPr>
            <p:cNvPr id="21530" name="Freeform 53"/>
            <p:cNvSpPr>
              <a:spLocks/>
            </p:cNvSpPr>
            <p:nvPr/>
          </p:nvSpPr>
          <p:spPr bwMode="auto">
            <a:xfrm>
              <a:off x="906" y="2138"/>
              <a:ext cx="1895" cy="1450"/>
            </a:xfrm>
            <a:custGeom>
              <a:avLst/>
              <a:gdLst>
                <a:gd name="T0" fmla="*/ 1895 w 1895"/>
                <a:gd name="T1" fmla="*/ 1450 h 1450"/>
                <a:gd name="T2" fmla="*/ 1895 w 1895"/>
                <a:gd name="T3" fmla="*/ 0 h 1450"/>
                <a:gd name="T4" fmla="*/ 0 w 1895"/>
                <a:gd name="T5" fmla="*/ 0 h 1450"/>
                <a:gd name="T6" fmla="*/ 0 60000 65536"/>
                <a:gd name="T7" fmla="*/ 0 60000 65536"/>
                <a:gd name="T8" fmla="*/ 0 60000 65536"/>
                <a:gd name="T9" fmla="*/ 0 w 1895"/>
                <a:gd name="T10" fmla="*/ 0 h 1450"/>
                <a:gd name="T11" fmla="*/ 1895 w 1895"/>
                <a:gd name="T12" fmla="*/ 1450 h 1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5" h="1450">
                  <a:moveTo>
                    <a:pt x="1895" y="1450"/>
                  </a:moveTo>
                  <a:lnTo>
                    <a:pt x="1895" y="0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Oval 54"/>
            <p:cNvSpPr>
              <a:spLocks noChangeArrowheads="1"/>
            </p:cNvSpPr>
            <p:nvPr/>
          </p:nvSpPr>
          <p:spPr bwMode="auto">
            <a:xfrm>
              <a:off x="2751" y="2087"/>
              <a:ext cx="88" cy="8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32" name="Rectangle 55"/>
            <p:cNvSpPr>
              <a:spLocks noChangeArrowheads="1"/>
            </p:cNvSpPr>
            <p:nvPr/>
          </p:nvSpPr>
          <p:spPr bwMode="auto">
            <a:xfrm>
              <a:off x="561" y="2052"/>
              <a:ext cx="2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Price</a:t>
              </a:r>
              <a:endParaRPr lang="en-US" altLang="en-US" sz="2400"/>
            </a:p>
          </p:txBody>
        </p:sp>
        <p:sp>
          <p:nvSpPr>
            <p:cNvPr id="21533" name="Rectangle 56"/>
            <p:cNvSpPr>
              <a:spLocks noChangeArrowheads="1"/>
            </p:cNvSpPr>
            <p:nvPr/>
          </p:nvSpPr>
          <p:spPr bwMode="auto">
            <a:xfrm>
              <a:off x="228" y="2185"/>
              <a:ext cx="63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</a:rPr>
                <a:t>without tax</a:t>
              </a:r>
              <a:endParaRPr lang="en-US" altLang="en-US" sz="2400"/>
            </a:p>
          </p:txBody>
        </p:sp>
        <p:sp>
          <p:nvSpPr>
            <p:cNvPr id="21534" name="Rectangle 57"/>
            <p:cNvSpPr>
              <a:spLocks noChangeArrowheads="1"/>
            </p:cNvSpPr>
            <p:nvPr/>
          </p:nvSpPr>
          <p:spPr bwMode="auto">
            <a:xfrm>
              <a:off x="2731" y="3622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</a:rPr>
                <a:t>Q</a:t>
              </a:r>
              <a:r>
                <a:rPr lang="en-US" altLang="en-US" sz="1700" baseline="-25000">
                  <a:solidFill>
                    <a:srgbClr val="000000"/>
                  </a:solidFill>
                </a:rPr>
                <a:t>1</a:t>
              </a:r>
              <a:endParaRPr lang="en-US" altLang="en-US" sz="2400"/>
            </a:p>
          </p:txBody>
        </p:sp>
      </p:grpSp>
      <p:grpSp>
        <p:nvGrpSpPr>
          <p:cNvPr id="21522" name="Group 58"/>
          <p:cNvGrpSpPr>
            <a:grpSpLocks/>
          </p:cNvGrpSpPr>
          <p:nvPr/>
        </p:nvGrpSpPr>
        <p:grpSpPr bwMode="auto">
          <a:xfrm>
            <a:off x="2652714" y="2405063"/>
            <a:ext cx="2147887" cy="3606800"/>
            <a:chOff x="711" y="1515"/>
            <a:chExt cx="1353" cy="2272"/>
          </a:xfrm>
        </p:grpSpPr>
        <p:sp>
          <p:nvSpPr>
            <p:cNvPr id="21523" name="Freeform 59"/>
            <p:cNvSpPr>
              <a:spLocks/>
            </p:cNvSpPr>
            <p:nvPr/>
          </p:nvSpPr>
          <p:spPr bwMode="auto">
            <a:xfrm>
              <a:off x="893" y="1583"/>
              <a:ext cx="1100" cy="2005"/>
            </a:xfrm>
            <a:custGeom>
              <a:avLst/>
              <a:gdLst>
                <a:gd name="T0" fmla="*/ 1100 w 1100"/>
                <a:gd name="T1" fmla="*/ 2005 h 2005"/>
                <a:gd name="T2" fmla="*/ 1100 w 1100"/>
                <a:gd name="T3" fmla="*/ 0 h 2005"/>
                <a:gd name="T4" fmla="*/ 0 w 1100"/>
                <a:gd name="T5" fmla="*/ 0 h 2005"/>
                <a:gd name="T6" fmla="*/ 0 60000 65536"/>
                <a:gd name="T7" fmla="*/ 0 60000 65536"/>
                <a:gd name="T8" fmla="*/ 0 60000 65536"/>
                <a:gd name="T9" fmla="*/ 0 w 1100"/>
                <a:gd name="T10" fmla="*/ 0 h 2005"/>
                <a:gd name="T11" fmla="*/ 1100 w 1100"/>
                <a:gd name="T12" fmla="*/ 2005 h 20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0" h="2005">
                  <a:moveTo>
                    <a:pt x="1100" y="2005"/>
                  </a:moveTo>
                  <a:lnTo>
                    <a:pt x="1100" y="0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60"/>
            <p:cNvSpPr>
              <a:spLocks noChangeShapeType="1"/>
            </p:cNvSpPr>
            <p:nvPr/>
          </p:nvSpPr>
          <p:spPr bwMode="auto">
            <a:xfrm flipH="1">
              <a:off x="906" y="2592"/>
              <a:ext cx="1087" cy="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Oval 61"/>
            <p:cNvSpPr>
              <a:spLocks noChangeArrowheads="1"/>
            </p:cNvSpPr>
            <p:nvPr/>
          </p:nvSpPr>
          <p:spPr bwMode="auto">
            <a:xfrm>
              <a:off x="1955" y="1545"/>
              <a:ext cx="88" cy="8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6" name="Oval 62"/>
            <p:cNvSpPr>
              <a:spLocks noChangeArrowheads="1"/>
            </p:cNvSpPr>
            <p:nvPr/>
          </p:nvSpPr>
          <p:spPr bwMode="auto">
            <a:xfrm>
              <a:off x="1955" y="2541"/>
              <a:ext cx="88" cy="8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27" name="Rectangle 63"/>
            <p:cNvSpPr>
              <a:spLocks noChangeArrowheads="1"/>
            </p:cNvSpPr>
            <p:nvPr/>
          </p:nvSpPr>
          <p:spPr bwMode="auto">
            <a:xfrm>
              <a:off x="711" y="1515"/>
              <a:ext cx="12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</a:rPr>
                <a:t>P</a:t>
              </a:r>
              <a:r>
                <a:rPr lang="en-US" altLang="en-US" sz="1700" i="1" baseline="-2000">
                  <a:solidFill>
                    <a:srgbClr val="000000"/>
                  </a:solidFill>
                </a:rPr>
                <a:t>B</a:t>
              </a:r>
              <a:endParaRPr lang="en-US" altLang="en-US" sz="2400"/>
            </a:p>
          </p:txBody>
        </p:sp>
        <p:sp>
          <p:nvSpPr>
            <p:cNvPr id="21528" name="Rectangle 64"/>
            <p:cNvSpPr>
              <a:spLocks noChangeArrowheads="1"/>
            </p:cNvSpPr>
            <p:nvPr/>
          </p:nvSpPr>
          <p:spPr bwMode="auto">
            <a:xfrm>
              <a:off x="1927" y="3622"/>
              <a:ext cx="13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</a:rPr>
                <a:t>Q</a:t>
              </a:r>
              <a:r>
                <a:rPr lang="en-US" altLang="en-US" sz="1700" baseline="-25000">
                  <a:solidFill>
                    <a:srgbClr val="000000"/>
                  </a:solidFill>
                </a:rPr>
                <a:t>2</a:t>
              </a:r>
              <a:endParaRPr lang="en-US" altLang="en-US" sz="2400"/>
            </a:p>
          </p:txBody>
        </p:sp>
        <p:sp>
          <p:nvSpPr>
            <p:cNvPr id="21529" name="Rectangle 65"/>
            <p:cNvSpPr>
              <a:spLocks noChangeArrowheads="1"/>
            </p:cNvSpPr>
            <p:nvPr/>
          </p:nvSpPr>
          <p:spPr bwMode="auto">
            <a:xfrm>
              <a:off x="711" y="2501"/>
              <a:ext cx="11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</a:rPr>
                <a:t>P</a:t>
              </a:r>
              <a:r>
                <a:rPr lang="en-US" altLang="en-US" sz="1700" i="1" baseline="-2000">
                  <a:solidFill>
                    <a:srgbClr val="000000"/>
                  </a:solidFill>
                </a:rPr>
                <a:t>S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47972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/>
              <a:t>DETERMINANTS OF THE DEADWEIGHT LOSS</a:t>
            </a:r>
            <a:endParaRPr lang="en-US" sz="4000" dirty="0">
              <a:latin typeface="Tahoma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determines whether the deadweight loss from a tax is large or small?</a:t>
            </a:r>
          </a:p>
          <a:p>
            <a:pPr lvl="1" eaLnBrk="1" hangingPunct="1">
              <a:defRPr/>
            </a:pPr>
            <a:r>
              <a:rPr lang="en-US" dirty="0" smtClean="0"/>
              <a:t>The size of the deadweight loss depends on how much the quantity supplied and quantity demanded respond to changes in the price. </a:t>
            </a:r>
          </a:p>
          <a:p>
            <a:pPr lvl="1" eaLnBrk="1" hangingPunct="1">
              <a:defRPr/>
            </a:pPr>
            <a:r>
              <a:rPr lang="en-US" dirty="0" smtClean="0"/>
              <a:t>In other words, the size of a tax’s deadweight loss depends on the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price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elasticities</a:t>
            </a:r>
            <a:r>
              <a:rPr lang="en-US" dirty="0" smtClean="0"/>
              <a:t> of supply and demand.</a:t>
            </a:r>
          </a:p>
        </p:txBody>
      </p:sp>
    </p:spTree>
    <p:extLst>
      <p:ext uri="{BB962C8B-B14F-4D97-AF65-F5344CB8AC3E}">
        <p14:creationId xmlns:p14="http://schemas.microsoft.com/office/powerpoint/2010/main" val="290499786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 b="1" dirty="0" smtClean="0"/>
              <a:t>Tax </a:t>
            </a:r>
            <a:r>
              <a:rPr lang="en-US" altLang="en-US" sz="2800" b="1" dirty="0"/>
              <a:t>Distortions and Elasticities</a:t>
            </a:r>
          </a:p>
        </p:txBody>
      </p:sp>
      <p:sp>
        <p:nvSpPr>
          <p:cNvPr id="65553" name="Freeform 17"/>
          <p:cNvSpPr>
            <a:spLocks/>
          </p:cNvSpPr>
          <p:nvPr/>
        </p:nvSpPr>
        <p:spPr bwMode="auto">
          <a:xfrm>
            <a:off x="5372101" y="3560763"/>
            <a:ext cx="365125" cy="1401762"/>
          </a:xfrm>
          <a:custGeom>
            <a:avLst/>
            <a:gdLst>
              <a:gd name="T0" fmla="*/ 0 w 230"/>
              <a:gd name="T1" fmla="*/ 0 h 883"/>
              <a:gd name="T2" fmla="*/ 0 w 230"/>
              <a:gd name="T3" fmla="*/ 2147483647 h 883"/>
              <a:gd name="T4" fmla="*/ 2147483647 w 230"/>
              <a:gd name="T5" fmla="*/ 2147483647 h 883"/>
              <a:gd name="T6" fmla="*/ 0 w 230"/>
              <a:gd name="T7" fmla="*/ 0 h 883"/>
              <a:gd name="T8" fmla="*/ 0 60000 65536"/>
              <a:gd name="T9" fmla="*/ 0 60000 65536"/>
              <a:gd name="T10" fmla="*/ 0 60000 65536"/>
              <a:gd name="T11" fmla="*/ 0 60000 65536"/>
              <a:gd name="T12" fmla="*/ 0 w 230"/>
              <a:gd name="T13" fmla="*/ 0 h 883"/>
              <a:gd name="T14" fmla="*/ 230 w 230"/>
              <a:gd name="T15" fmla="*/ 883 h 8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" h="883">
                <a:moveTo>
                  <a:pt x="0" y="0"/>
                </a:moveTo>
                <a:lnTo>
                  <a:pt x="0" y="883"/>
                </a:lnTo>
                <a:lnTo>
                  <a:pt x="230" y="23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5372100" y="3560763"/>
            <a:ext cx="1588" cy="14017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Freeform 19"/>
          <p:cNvSpPr>
            <a:spLocks/>
          </p:cNvSpPr>
          <p:nvPr/>
        </p:nvSpPr>
        <p:spPr bwMode="auto">
          <a:xfrm>
            <a:off x="3706814" y="1489075"/>
            <a:ext cx="4859337" cy="4471988"/>
          </a:xfrm>
          <a:custGeom>
            <a:avLst/>
            <a:gdLst>
              <a:gd name="T0" fmla="*/ 0 w 3061"/>
              <a:gd name="T1" fmla="*/ 0 h 2817"/>
              <a:gd name="T2" fmla="*/ 0 w 3061"/>
              <a:gd name="T3" fmla="*/ 2147483647 h 2817"/>
              <a:gd name="T4" fmla="*/ 2147483647 w 3061"/>
              <a:gd name="T5" fmla="*/ 2147483647 h 2817"/>
              <a:gd name="T6" fmla="*/ 0 60000 65536"/>
              <a:gd name="T7" fmla="*/ 0 60000 65536"/>
              <a:gd name="T8" fmla="*/ 0 60000 65536"/>
              <a:gd name="T9" fmla="*/ 0 w 3061"/>
              <a:gd name="T10" fmla="*/ 0 h 2817"/>
              <a:gd name="T11" fmla="*/ 3061 w 3061"/>
              <a:gd name="T12" fmla="*/ 2817 h 28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1" h="2817">
                <a:moveTo>
                  <a:pt x="0" y="0"/>
                </a:moveTo>
                <a:lnTo>
                  <a:pt x="0" y="2817"/>
                </a:lnTo>
                <a:lnTo>
                  <a:pt x="3061" y="2817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20"/>
          <p:cNvSpPr>
            <a:spLocks noChangeArrowheads="1"/>
          </p:cNvSpPr>
          <p:nvPr/>
        </p:nvSpPr>
        <p:spPr bwMode="auto">
          <a:xfrm>
            <a:off x="5232400" y="1008064"/>
            <a:ext cx="1854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(a) Inelastic Supply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59" name="Rectangle 21"/>
          <p:cNvSpPr>
            <a:spLocks noChangeArrowheads="1"/>
          </p:cNvSpPr>
          <p:nvPr/>
        </p:nvSpPr>
        <p:spPr bwMode="auto">
          <a:xfrm>
            <a:off x="3154363" y="1458914"/>
            <a:ext cx="5017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60" name="Rectangle 22"/>
          <p:cNvSpPr>
            <a:spLocks noChangeArrowheads="1"/>
          </p:cNvSpPr>
          <p:nvPr/>
        </p:nvSpPr>
        <p:spPr bwMode="auto">
          <a:xfrm>
            <a:off x="3535363" y="6002339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61" name="Rectangle 23"/>
          <p:cNvSpPr>
            <a:spLocks noChangeArrowheads="1"/>
          </p:cNvSpPr>
          <p:nvPr/>
        </p:nvSpPr>
        <p:spPr bwMode="auto">
          <a:xfrm>
            <a:off x="7761288" y="6002339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3562" name="Group 24"/>
          <p:cNvGrpSpPr>
            <a:grpSpLocks/>
          </p:cNvGrpSpPr>
          <p:nvPr/>
        </p:nvGrpSpPr>
        <p:grpSpPr bwMode="auto">
          <a:xfrm>
            <a:off x="3700463" y="1890713"/>
            <a:ext cx="4448174" cy="3735388"/>
            <a:chOff x="1232" y="1191"/>
            <a:chExt cx="2802" cy="2353"/>
          </a:xfrm>
        </p:grpSpPr>
        <p:sp>
          <p:nvSpPr>
            <p:cNvPr id="23576" name="Line 25"/>
            <p:cNvSpPr>
              <a:spLocks noChangeShapeType="1"/>
            </p:cNvSpPr>
            <p:nvPr/>
          </p:nvSpPr>
          <p:spPr bwMode="auto">
            <a:xfrm flipH="1" flipV="1">
              <a:off x="1232" y="1191"/>
              <a:ext cx="2262" cy="2261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26"/>
            <p:cNvSpPr>
              <a:spLocks noChangeArrowheads="1"/>
            </p:cNvSpPr>
            <p:nvPr/>
          </p:nvSpPr>
          <p:spPr bwMode="auto">
            <a:xfrm>
              <a:off x="3546" y="3389"/>
              <a:ext cx="48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3563" name="Group 27"/>
          <p:cNvGrpSpPr>
            <a:grpSpLocks/>
          </p:cNvGrpSpPr>
          <p:nvPr/>
        </p:nvGrpSpPr>
        <p:grpSpPr bwMode="auto">
          <a:xfrm>
            <a:off x="5083175" y="2024063"/>
            <a:ext cx="1651000" cy="3744912"/>
            <a:chOff x="2103" y="1275"/>
            <a:chExt cx="1040" cy="2359"/>
          </a:xfrm>
        </p:grpSpPr>
        <p:sp>
          <p:nvSpPr>
            <p:cNvPr id="23574" name="Line 28"/>
            <p:cNvSpPr>
              <a:spLocks noChangeShapeType="1"/>
            </p:cNvSpPr>
            <p:nvPr/>
          </p:nvSpPr>
          <p:spPr bwMode="auto">
            <a:xfrm flipH="1">
              <a:off x="2103" y="1457"/>
              <a:ext cx="762" cy="2177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29"/>
            <p:cNvSpPr>
              <a:spLocks noChangeArrowheads="1"/>
            </p:cNvSpPr>
            <p:nvPr/>
          </p:nvSpPr>
          <p:spPr bwMode="auto">
            <a:xfrm>
              <a:off x="2753" y="1275"/>
              <a:ext cx="3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183063" y="3560763"/>
            <a:ext cx="1149350" cy="1420812"/>
            <a:chOff x="1536" y="2243"/>
            <a:chExt cx="724" cy="895"/>
          </a:xfrm>
        </p:grpSpPr>
        <p:sp>
          <p:nvSpPr>
            <p:cNvPr id="23572" name="Freeform 31"/>
            <p:cNvSpPr>
              <a:spLocks/>
            </p:cNvSpPr>
            <p:nvPr/>
          </p:nvSpPr>
          <p:spPr bwMode="auto">
            <a:xfrm>
              <a:off x="2164" y="2243"/>
              <a:ext cx="96" cy="895"/>
            </a:xfrm>
            <a:custGeom>
              <a:avLst/>
              <a:gdLst>
                <a:gd name="T0" fmla="*/ 1990656 w 8"/>
                <a:gd name="T1" fmla="*/ 0 h 74"/>
                <a:gd name="T2" fmla="*/ 995328 w 8"/>
                <a:gd name="T3" fmla="*/ 1562259 h 74"/>
                <a:gd name="T4" fmla="*/ 995328 w 8"/>
                <a:gd name="T5" fmla="*/ 8538167 h 74"/>
                <a:gd name="T6" fmla="*/ 0 w 8"/>
                <a:gd name="T7" fmla="*/ 9585535 h 74"/>
                <a:gd name="T8" fmla="*/ 995328 w 8"/>
                <a:gd name="T9" fmla="*/ 10613285 h 74"/>
                <a:gd name="T10" fmla="*/ 995328 w 8"/>
                <a:gd name="T11" fmla="*/ 17866982 h 74"/>
                <a:gd name="T12" fmla="*/ 1990656 w 8"/>
                <a:gd name="T13" fmla="*/ 19151464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74"/>
                <a:gd name="T23" fmla="*/ 8 w 8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74">
                  <a:moveTo>
                    <a:pt x="8" y="0"/>
                  </a:moveTo>
                  <a:cubicBezTo>
                    <a:pt x="5" y="0"/>
                    <a:pt x="4" y="3"/>
                    <a:pt x="4" y="6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4" y="36"/>
                    <a:pt x="2" y="37"/>
                    <a:pt x="0" y="37"/>
                  </a:cubicBezTo>
                  <a:cubicBezTo>
                    <a:pt x="2" y="37"/>
                    <a:pt x="4" y="39"/>
                    <a:pt x="4" y="41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4" y="71"/>
                    <a:pt x="5" y="74"/>
                    <a:pt x="8" y="74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Rectangle 32"/>
            <p:cNvSpPr>
              <a:spLocks noChangeArrowheads="1"/>
            </p:cNvSpPr>
            <p:nvPr/>
          </p:nvSpPr>
          <p:spPr bwMode="auto">
            <a:xfrm>
              <a:off x="1536" y="2616"/>
              <a:ext cx="5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Size of tax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505451" y="2986089"/>
            <a:ext cx="2862263" cy="1131887"/>
            <a:chOff x="2369" y="1881"/>
            <a:chExt cx="1803" cy="713"/>
          </a:xfrm>
        </p:grpSpPr>
        <p:sp>
          <p:nvSpPr>
            <p:cNvPr id="23566" name="Line 34"/>
            <p:cNvSpPr>
              <a:spLocks noChangeShapeType="1"/>
            </p:cNvSpPr>
            <p:nvPr/>
          </p:nvSpPr>
          <p:spPr bwMode="auto">
            <a:xfrm flipH="1">
              <a:off x="2369" y="2014"/>
              <a:ext cx="581" cy="5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Rectangle 35"/>
            <p:cNvSpPr>
              <a:spLocks noChangeArrowheads="1"/>
            </p:cNvSpPr>
            <p:nvPr/>
          </p:nvSpPr>
          <p:spPr bwMode="auto">
            <a:xfrm>
              <a:off x="2914" y="1881"/>
              <a:ext cx="1258" cy="713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8" name="Rectangle 36"/>
            <p:cNvSpPr>
              <a:spLocks noChangeArrowheads="1"/>
            </p:cNvSpPr>
            <p:nvPr/>
          </p:nvSpPr>
          <p:spPr bwMode="auto">
            <a:xfrm>
              <a:off x="2985" y="1920"/>
              <a:ext cx="8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When supply is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569" name="Rectangle 37"/>
            <p:cNvSpPr>
              <a:spLocks noChangeArrowheads="1"/>
            </p:cNvSpPr>
            <p:nvPr/>
          </p:nvSpPr>
          <p:spPr bwMode="auto">
            <a:xfrm>
              <a:off x="2985" y="2080"/>
              <a:ext cx="103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relatively inelastic,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570" name="Rectangle 38"/>
            <p:cNvSpPr>
              <a:spLocks noChangeArrowheads="1"/>
            </p:cNvSpPr>
            <p:nvPr/>
          </p:nvSpPr>
          <p:spPr bwMode="auto">
            <a:xfrm>
              <a:off x="2985" y="2240"/>
              <a:ext cx="113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the deadweight loss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571" name="Rectangle 39"/>
            <p:cNvSpPr>
              <a:spLocks noChangeArrowheads="1"/>
            </p:cNvSpPr>
            <p:nvPr/>
          </p:nvSpPr>
          <p:spPr bwMode="auto">
            <a:xfrm>
              <a:off x="2985" y="2400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of a tax is small.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343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 b="1" dirty="0" smtClean="0"/>
              <a:t>Tax </a:t>
            </a:r>
            <a:r>
              <a:rPr lang="en-US" altLang="en-US" sz="2800" b="1" dirty="0"/>
              <a:t>Distortions and Elasticities</a:t>
            </a:r>
          </a:p>
        </p:txBody>
      </p:sp>
      <p:sp>
        <p:nvSpPr>
          <p:cNvPr id="64529" name="Freeform 17"/>
          <p:cNvSpPr>
            <a:spLocks/>
          </p:cNvSpPr>
          <p:nvPr/>
        </p:nvSpPr>
        <p:spPr bwMode="auto">
          <a:xfrm>
            <a:off x="4724400" y="2889251"/>
            <a:ext cx="1036638" cy="1420813"/>
          </a:xfrm>
          <a:custGeom>
            <a:avLst/>
            <a:gdLst>
              <a:gd name="T0" fmla="*/ 0 w 653"/>
              <a:gd name="T1" fmla="*/ 0 h 895"/>
              <a:gd name="T2" fmla="*/ 0 w 653"/>
              <a:gd name="T3" fmla="*/ 2147483647 h 895"/>
              <a:gd name="T4" fmla="*/ 2147483647 w 653"/>
              <a:gd name="T5" fmla="*/ 2147483647 h 895"/>
              <a:gd name="T6" fmla="*/ 0 w 653"/>
              <a:gd name="T7" fmla="*/ 0 h 895"/>
              <a:gd name="T8" fmla="*/ 0 60000 65536"/>
              <a:gd name="T9" fmla="*/ 0 60000 65536"/>
              <a:gd name="T10" fmla="*/ 0 60000 65536"/>
              <a:gd name="T11" fmla="*/ 0 60000 65536"/>
              <a:gd name="T12" fmla="*/ 0 w 653"/>
              <a:gd name="T13" fmla="*/ 0 h 895"/>
              <a:gd name="T14" fmla="*/ 653 w 653"/>
              <a:gd name="T15" fmla="*/ 895 h 8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3" h="895">
                <a:moveTo>
                  <a:pt x="0" y="0"/>
                </a:moveTo>
                <a:lnTo>
                  <a:pt x="0" y="895"/>
                </a:lnTo>
                <a:lnTo>
                  <a:pt x="653" y="653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4724400" y="2870201"/>
            <a:ext cx="1588" cy="142081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Freeform 19"/>
          <p:cNvSpPr>
            <a:spLocks/>
          </p:cNvSpPr>
          <p:nvPr/>
        </p:nvSpPr>
        <p:spPr bwMode="auto">
          <a:xfrm>
            <a:off x="3744914" y="1489075"/>
            <a:ext cx="4859337" cy="4471988"/>
          </a:xfrm>
          <a:custGeom>
            <a:avLst/>
            <a:gdLst>
              <a:gd name="T0" fmla="*/ 0 w 3061"/>
              <a:gd name="T1" fmla="*/ 0 h 2817"/>
              <a:gd name="T2" fmla="*/ 0 w 3061"/>
              <a:gd name="T3" fmla="*/ 2147483647 h 2817"/>
              <a:gd name="T4" fmla="*/ 2147483647 w 3061"/>
              <a:gd name="T5" fmla="*/ 2147483647 h 2817"/>
              <a:gd name="T6" fmla="*/ 0 60000 65536"/>
              <a:gd name="T7" fmla="*/ 0 60000 65536"/>
              <a:gd name="T8" fmla="*/ 0 60000 65536"/>
              <a:gd name="T9" fmla="*/ 0 w 3061"/>
              <a:gd name="T10" fmla="*/ 0 h 2817"/>
              <a:gd name="T11" fmla="*/ 3061 w 3061"/>
              <a:gd name="T12" fmla="*/ 2817 h 28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1" h="2817">
                <a:moveTo>
                  <a:pt x="0" y="0"/>
                </a:moveTo>
                <a:lnTo>
                  <a:pt x="0" y="2817"/>
                </a:lnTo>
                <a:lnTo>
                  <a:pt x="3061" y="2817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0"/>
          <p:cNvSpPr>
            <a:spLocks noChangeArrowheads="1"/>
          </p:cNvSpPr>
          <p:nvPr/>
        </p:nvSpPr>
        <p:spPr bwMode="auto">
          <a:xfrm>
            <a:off x="5283201" y="1008064"/>
            <a:ext cx="17065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(b) Elastic Supply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3" name="Rectangle 21"/>
          <p:cNvSpPr>
            <a:spLocks noChangeArrowheads="1"/>
          </p:cNvSpPr>
          <p:nvPr/>
        </p:nvSpPr>
        <p:spPr bwMode="auto">
          <a:xfrm>
            <a:off x="3135313" y="1458914"/>
            <a:ext cx="5017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4" name="Rectangle 22"/>
          <p:cNvSpPr>
            <a:spLocks noChangeArrowheads="1"/>
          </p:cNvSpPr>
          <p:nvPr/>
        </p:nvSpPr>
        <p:spPr bwMode="auto">
          <a:xfrm>
            <a:off x="3522663" y="6002339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5" name="Rectangle 23"/>
          <p:cNvSpPr>
            <a:spLocks noChangeArrowheads="1"/>
          </p:cNvSpPr>
          <p:nvPr/>
        </p:nvSpPr>
        <p:spPr bwMode="auto">
          <a:xfrm>
            <a:off x="7742238" y="5995989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4586" name="Group 24"/>
          <p:cNvGrpSpPr>
            <a:grpSpLocks/>
          </p:cNvGrpSpPr>
          <p:nvPr/>
        </p:nvGrpSpPr>
        <p:grpSpPr bwMode="auto">
          <a:xfrm>
            <a:off x="3725863" y="1890713"/>
            <a:ext cx="4406900" cy="3733800"/>
            <a:chOff x="1387" y="1191"/>
            <a:chExt cx="2776" cy="2352"/>
          </a:xfrm>
        </p:grpSpPr>
        <p:sp>
          <p:nvSpPr>
            <p:cNvPr id="24602" name="Line 25"/>
            <p:cNvSpPr>
              <a:spLocks noChangeShapeType="1"/>
            </p:cNvSpPr>
            <p:nvPr/>
          </p:nvSpPr>
          <p:spPr bwMode="auto">
            <a:xfrm flipH="1" flipV="1">
              <a:off x="1387" y="1191"/>
              <a:ext cx="2262" cy="2261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Rectangle 26"/>
            <p:cNvSpPr>
              <a:spLocks noChangeArrowheads="1"/>
            </p:cNvSpPr>
            <p:nvPr/>
          </p:nvSpPr>
          <p:spPr bwMode="auto">
            <a:xfrm>
              <a:off x="3680" y="3389"/>
              <a:ext cx="48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587" name="Group 27"/>
          <p:cNvGrpSpPr>
            <a:grpSpLocks/>
          </p:cNvGrpSpPr>
          <p:nvPr/>
        </p:nvGrpSpPr>
        <p:grpSpPr bwMode="auto">
          <a:xfrm>
            <a:off x="4186239" y="3143250"/>
            <a:ext cx="4086225" cy="1358900"/>
            <a:chOff x="1677" y="1980"/>
            <a:chExt cx="2574" cy="856"/>
          </a:xfrm>
        </p:grpSpPr>
        <p:sp>
          <p:nvSpPr>
            <p:cNvPr id="24600" name="Line 28"/>
            <p:cNvSpPr>
              <a:spLocks noChangeShapeType="1"/>
            </p:cNvSpPr>
            <p:nvPr/>
          </p:nvSpPr>
          <p:spPr bwMode="auto">
            <a:xfrm flipH="1">
              <a:off x="1677" y="2050"/>
              <a:ext cx="2166" cy="786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Rectangle 29"/>
            <p:cNvSpPr>
              <a:spLocks noChangeArrowheads="1"/>
            </p:cNvSpPr>
            <p:nvPr/>
          </p:nvSpPr>
          <p:spPr bwMode="auto">
            <a:xfrm>
              <a:off x="3861" y="1980"/>
              <a:ext cx="3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062414" y="2870201"/>
            <a:ext cx="604837" cy="1420813"/>
            <a:chOff x="1599" y="1808"/>
            <a:chExt cx="381" cy="895"/>
          </a:xfrm>
        </p:grpSpPr>
        <p:grpSp>
          <p:nvGrpSpPr>
            <p:cNvPr id="24595" name="Group 31"/>
            <p:cNvGrpSpPr>
              <a:grpSpLocks/>
            </p:cNvGrpSpPr>
            <p:nvPr/>
          </p:nvGrpSpPr>
          <p:grpSpPr bwMode="auto">
            <a:xfrm>
              <a:off x="1599" y="1808"/>
              <a:ext cx="381" cy="895"/>
              <a:chOff x="1599" y="1808"/>
              <a:chExt cx="381" cy="895"/>
            </a:xfrm>
          </p:grpSpPr>
          <p:sp>
            <p:nvSpPr>
              <p:cNvPr id="24598" name="Freeform 32"/>
              <p:cNvSpPr>
                <a:spLocks/>
              </p:cNvSpPr>
              <p:nvPr/>
            </p:nvSpPr>
            <p:spPr bwMode="auto">
              <a:xfrm>
                <a:off x="1883" y="1808"/>
                <a:ext cx="97" cy="895"/>
              </a:xfrm>
              <a:custGeom>
                <a:avLst/>
                <a:gdLst>
                  <a:gd name="T0" fmla="*/ 2096291 w 8"/>
                  <a:gd name="T1" fmla="*/ 0 h 74"/>
                  <a:gd name="T2" fmla="*/ 1058804 w 8"/>
                  <a:gd name="T3" fmla="*/ 1562259 h 74"/>
                  <a:gd name="T4" fmla="*/ 1058804 w 8"/>
                  <a:gd name="T5" fmla="*/ 8538167 h 74"/>
                  <a:gd name="T6" fmla="*/ 0 w 8"/>
                  <a:gd name="T7" fmla="*/ 9585535 h 74"/>
                  <a:gd name="T8" fmla="*/ 1058804 w 8"/>
                  <a:gd name="T9" fmla="*/ 10613285 h 74"/>
                  <a:gd name="T10" fmla="*/ 1058804 w 8"/>
                  <a:gd name="T11" fmla="*/ 17866982 h 74"/>
                  <a:gd name="T12" fmla="*/ 2096291 w 8"/>
                  <a:gd name="T13" fmla="*/ 19151464 h 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4"/>
                  <a:gd name="T23" fmla="*/ 8 w 8"/>
                  <a:gd name="T24" fmla="*/ 74 h 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4">
                    <a:moveTo>
                      <a:pt x="8" y="0"/>
                    </a:moveTo>
                    <a:cubicBezTo>
                      <a:pt x="6" y="0"/>
                      <a:pt x="4" y="4"/>
                      <a:pt x="4" y="6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4" y="36"/>
                      <a:pt x="2" y="37"/>
                      <a:pt x="0" y="37"/>
                    </a:cubicBezTo>
                    <a:cubicBezTo>
                      <a:pt x="2" y="37"/>
                      <a:pt x="4" y="39"/>
                      <a:pt x="4" y="41"/>
                    </a:cubicBezTo>
                    <a:cubicBezTo>
                      <a:pt x="4" y="69"/>
                      <a:pt x="4" y="69"/>
                      <a:pt x="4" y="69"/>
                    </a:cubicBezTo>
                    <a:cubicBezTo>
                      <a:pt x="4" y="71"/>
                      <a:pt x="6" y="74"/>
                      <a:pt x="8" y="74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Rectangle 33"/>
              <p:cNvSpPr>
                <a:spLocks noChangeArrowheads="1"/>
              </p:cNvSpPr>
              <p:nvPr/>
            </p:nvSpPr>
            <p:spPr bwMode="auto">
              <a:xfrm>
                <a:off x="1599" y="2040"/>
                <a:ext cx="24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Size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4596" name="Rectangle 34"/>
            <p:cNvSpPr>
              <a:spLocks noChangeArrowheads="1"/>
            </p:cNvSpPr>
            <p:nvPr/>
          </p:nvSpPr>
          <p:spPr bwMode="auto">
            <a:xfrm>
              <a:off x="1667" y="2200"/>
              <a:ext cx="1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of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4597" name="Rectangle 35"/>
            <p:cNvSpPr>
              <a:spLocks noChangeArrowheads="1"/>
            </p:cNvSpPr>
            <p:nvPr/>
          </p:nvSpPr>
          <p:spPr bwMode="auto">
            <a:xfrm>
              <a:off x="1635" y="2360"/>
              <a:ext cx="17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tax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070476" y="2025650"/>
            <a:ext cx="2727325" cy="1612900"/>
            <a:chOff x="2234" y="1276"/>
            <a:chExt cx="1718" cy="1016"/>
          </a:xfrm>
        </p:grpSpPr>
        <p:sp>
          <p:nvSpPr>
            <p:cNvPr id="24590" name="Line 37"/>
            <p:cNvSpPr>
              <a:spLocks noChangeShapeType="1"/>
            </p:cNvSpPr>
            <p:nvPr/>
          </p:nvSpPr>
          <p:spPr bwMode="auto">
            <a:xfrm flipH="1">
              <a:off x="2234" y="1784"/>
              <a:ext cx="326" cy="5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Rectangle 38"/>
            <p:cNvSpPr>
              <a:spLocks noChangeArrowheads="1"/>
            </p:cNvSpPr>
            <p:nvPr/>
          </p:nvSpPr>
          <p:spPr bwMode="auto">
            <a:xfrm>
              <a:off x="2439" y="1276"/>
              <a:ext cx="1513" cy="556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4592" name="Rectangle 39"/>
            <p:cNvSpPr>
              <a:spLocks noChangeArrowheads="1"/>
            </p:cNvSpPr>
            <p:nvPr/>
          </p:nvSpPr>
          <p:spPr bwMode="auto">
            <a:xfrm>
              <a:off x="2488" y="1315"/>
              <a:ext cx="14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When supply is relatively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4593" name="Rectangle 40"/>
            <p:cNvSpPr>
              <a:spLocks noChangeArrowheads="1"/>
            </p:cNvSpPr>
            <p:nvPr/>
          </p:nvSpPr>
          <p:spPr bwMode="auto">
            <a:xfrm>
              <a:off x="2488" y="1476"/>
              <a:ext cx="13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elastic, the deadweight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4594" name="Rectangle 41"/>
            <p:cNvSpPr>
              <a:spLocks noChangeArrowheads="1"/>
            </p:cNvSpPr>
            <p:nvPr/>
          </p:nvSpPr>
          <p:spPr bwMode="auto">
            <a:xfrm>
              <a:off x="2488" y="1636"/>
              <a:ext cx="116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loss of a tax is large.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92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 b="1" dirty="0" smtClean="0"/>
              <a:t>Tax </a:t>
            </a:r>
            <a:r>
              <a:rPr lang="en-US" altLang="en-US" sz="2800" b="1" dirty="0"/>
              <a:t>Distortions and Elasticities</a:t>
            </a:r>
          </a:p>
        </p:txBody>
      </p:sp>
      <p:sp>
        <p:nvSpPr>
          <p:cNvPr id="63505" name="Freeform 17"/>
          <p:cNvSpPr>
            <a:spLocks/>
          </p:cNvSpPr>
          <p:nvPr/>
        </p:nvSpPr>
        <p:spPr bwMode="auto">
          <a:xfrm>
            <a:off x="5330826" y="3059113"/>
            <a:ext cx="365125" cy="1401762"/>
          </a:xfrm>
          <a:custGeom>
            <a:avLst/>
            <a:gdLst>
              <a:gd name="T0" fmla="*/ 0 w 230"/>
              <a:gd name="T1" fmla="*/ 2147483647 h 883"/>
              <a:gd name="T2" fmla="*/ 0 w 230"/>
              <a:gd name="T3" fmla="*/ 0 h 883"/>
              <a:gd name="T4" fmla="*/ 2147483647 w 230"/>
              <a:gd name="T5" fmla="*/ 2147483647 h 883"/>
              <a:gd name="T6" fmla="*/ 0 w 230"/>
              <a:gd name="T7" fmla="*/ 2147483647 h 883"/>
              <a:gd name="T8" fmla="*/ 0 60000 65536"/>
              <a:gd name="T9" fmla="*/ 0 60000 65536"/>
              <a:gd name="T10" fmla="*/ 0 60000 65536"/>
              <a:gd name="T11" fmla="*/ 0 60000 65536"/>
              <a:gd name="T12" fmla="*/ 0 w 230"/>
              <a:gd name="T13" fmla="*/ 0 h 883"/>
              <a:gd name="T14" fmla="*/ 230 w 230"/>
              <a:gd name="T15" fmla="*/ 883 h 8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" h="883">
                <a:moveTo>
                  <a:pt x="0" y="883"/>
                </a:moveTo>
                <a:lnTo>
                  <a:pt x="0" y="0"/>
                </a:lnTo>
                <a:lnTo>
                  <a:pt x="230" y="653"/>
                </a:lnTo>
                <a:lnTo>
                  <a:pt x="0" y="883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5330825" y="3059113"/>
            <a:ext cx="1588" cy="14017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Freeform 19"/>
          <p:cNvSpPr>
            <a:spLocks/>
          </p:cNvSpPr>
          <p:nvPr/>
        </p:nvSpPr>
        <p:spPr bwMode="auto">
          <a:xfrm>
            <a:off x="3678239" y="1657350"/>
            <a:ext cx="4859337" cy="4452938"/>
          </a:xfrm>
          <a:custGeom>
            <a:avLst/>
            <a:gdLst>
              <a:gd name="T0" fmla="*/ 0 w 3061"/>
              <a:gd name="T1" fmla="*/ 0 h 2805"/>
              <a:gd name="T2" fmla="*/ 0 w 3061"/>
              <a:gd name="T3" fmla="*/ 2147483647 h 2805"/>
              <a:gd name="T4" fmla="*/ 2147483647 w 3061"/>
              <a:gd name="T5" fmla="*/ 2147483647 h 2805"/>
              <a:gd name="T6" fmla="*/ 0 60000 65536"/>
              <a:gd name="T7" fmla="*/ 0 60000 65536"/>
              <a:gd name="T8" fmla="*/ 0 60000 65536"/>
              <a:gd name="T9" fmla="*/ 0 w 3061"/>
              <a:gd name="T10" fmla="*/ 0 h 2805"/>
              <a:gd name="T11" fmla="*/ 3061 w 3061"/>
              <a:gd name="T12" fmla="*/ 2805 h 28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1" h="2805">
                <a:moveTo>
                  <a:pt x="0" y="0"/>
                </a:moveTo>
                <a:lnTo>
                  <a:pt x="0" y="2805"/>
                </a:lnTo>
                <a:lnTo>
                  <a:pt x="3061" y="28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6" name="Group 20"/>
          <p:cNvGrpSpPr>
            <a:grpSpLocks/>
          </p:cNvGrpSpPr>
          <p:nvPr/>
        </p:nvGrpSpPr>
        <p:grpSpPr bwMode="auto">
          <a:xfrm>
            <a:off x="5041900" y="2252664"/>
            <a:ext cx="2058988" cy="3546475"/>
            <a:chOff x="2216" y="1419"/>
            <a:chExt cx="1297" cy="2234"/>
          </a:xfrm>
        </p:grpSpPr>
        <p:sp>
          <p:nvSpPr>
            <p:cNvPr id="25625" name="Line 21"/>
            <p:cNvSpPr>
              <a:spLocks noChangeShapeType="1"/>
            </p:cNvSpPr>
            <p:nvPr/>
          </p:nvSpPr>
          <p:spPr bwMode="auto">
            <a:xfrm flipH="1" flipV="1">
              <a:off x="2216" y="1419"/>
              <a:ext cx="762" cy="2176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Rectangle 22"/>
            <p:cNvSpPr>
              <a:spLocks noChangeArrowheads="1"/>
            </p:cNvSpPr>
            <p:nvPr/>
          </p:nvSpPr>
          <p:spPr bwMode="auto">
            <a:xfrm>
              <a:off x="3030" y="3499"/>
              <a:ext cx="48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607" name="Group 23"/>
          <p:cNvGrpSpPr>
            <a:grpSpLocks/>
          </p:cNvGrpSpPr>
          <p:nvPr/>
        </p:nvGrpSpPr>
        <p:grpSpPr bwMode="auto">
          <a:xfrm>
            <a:off x="3678238" y="2206626"/>
            <a:ext cx="3943350" cy="3903663"/>
            <a:chOff x="1357" y="1390"/>
            <a:chExt cx="2484" cy="2459"/>
          </a:xfrm>
        </p:grpSpPr>
        <p:sp>
          <p:nvSpPr>
            <p:cNvPr id="25623" name="Line 24"/>
            <p:cNvSpPr>
              <a:spLocks noChangeShapeType="1"/>
            </p:cNvSpPr>
            <p:nvPr/>
          </p:nvSpPr>
          <p:spPr bwMode="auto">
            <a:xfrm flipH="1">
              <a:off x="1357" y="1600"/>
              <a:ext cx="2250" cy="2249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Rectangle 25"/>
            <p:cNvSpPr>
              <a:spLocks noChangeArrowheads="1"/>
            </p:cNvSpPr>
            <p:nvPr/>
          </p:nvSpPr>
          <p:spPr bwMode="auto">
            <a:xfrm>
              <a:off x="3451" y="1390"/>
              <a:ext cx="3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5608" name="Rectangle 26"/>
          <p:cNvSpPr>
            <a:spLocks noChangeArrowheads="1"/>
          </p:cNvSpPr>
          <p:nvPr/>
        </p:nvSpPr>
        <p:spPr bwMode="auto">
          <a:xfrm>
            <a:off x="5127626" y="1131889"/>
            <a:ext cx="1978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(c) Inelastic Demand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09" name="Rectangle 27"/>
          <p:cNvSpPr>
            <a:spLocks noChangeArrowheads="1"/>
          </p:cNvSpPr>
          <p:nvPr/>
        </p:nvSpPr>
        <p:spPr bwMode="auto">
          <a:xfrm>
            <a:off x="3113088" y="1582739"/>
            <a:ext cx="5017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10" name="Rectangle 28"/>
          <p:cNvSpPr>
            <a:spLocks noChangeArrowheads="1"/>
          </p:cNvSpPr>
          <p:nvPr/>
        </p:nvSpPr>
        <p:spPr bwMode="auto">
          <a:xfrm>
            <a:off x="3494088" y="61325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5611" name="Rectangle 29"/>
          <p:cNvSpPr>
            <a:spLocks noChangeArrowheads="1"/>
          </p:cNvSpPr>
          <p:nvPr/>
        </p:nvSpPr>
        <p:spPr bwMode="auto">
          <a:xfrm>
            <a:off x="7720013" y="6126164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141788" y="3059113"/>
            <a:ext cx="1149350" cy="1420812"/>
            <a:chOff x="1649" y="1927"/>
            <a:chExt cx="724" cy="895"/>
          </a:xfrm>
        </p:grpSpPr>
        <p:sp>
          <p:nvSpPr>
            <p:cNvPr id="25621" name="Freeform 31"/>
            <p:cNvSpPr>
              <a:spLocks/>
            </p:cNvSpPr>
            <p:nvPr/>
          </p:nvSpPr>
          <p:spPr bwMode="auto">
            <a:xfrm>
              <a:off x="2277" y="1927"/>
              <a:ext cx="96" cy="895"/>
            </a:xfrm>
            <a:custGeom>
              <a:avLst/>
              <a:gdLst>
                <a:gd name="T0" fmla="*/ 1990656 w 8"/>
                <a:gd name="T1" fmla="*/ 0 h 74"/>
                <a:gd name="T2" fmla="*/ 995328 w 8"/>
                <a:gd name="T3" fmla="*/ 1562259 h 74"/>
                <a:gd name="T4" fmla="*/ 995328 w 8"/>
                <a:gd name="T5" fmla="*/ 8538167 h 74"/>
                <a:gd name="T6" fmla="*/ 0 w 8"/>
                <a:gd name="T7" fmla="*/ 9585535 h 74"/>
                <a:gd name="T8" fmla="*/ 995328 w 8"/>
                <a:gd name="T9" fmla="*/ 10613285 h 74"/>
                <a:gd name="T10" fmla="*/ 995328 w 8"/>
                <a:gd name="T11" fmla="*/ 17866982 h 74"/>
                <a:gd name="T12" fmla="*/ 1990656 w 8"/>
                <a:gd name="T13" fmla="*/ 19151464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74"/>
                <a:gd name="T23" fmla="*/ 8 w 8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74">
                  <a:moveTo>
                    <a:pt x="8" y="0"/>
                  </a:moveTo>
                  <a:cubicBezTo>
                    <a:pt x="5" y="0"/>
                    <a:pt x="4" y="3"/>
                    <a:pt x="4" y="6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4" y="36"/>
                    <a:pt x="2" y="37"/>
                    <a:pt x="0" y="37"/>
                  </a:cubicBezTo>
                  <a:cubicBezTo>
                    <a:pt x="2" y="37"/>
                    <a:pt x="4" y="39"/>
                    <a:pt x="4" y="41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4" y="71"/>
                    <a:pt x="5" y="74"/>
                    <a:pt x="8" y="74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Rectangle 32"/>
            <p:cNvSpPr>
              <a:spLocks noChangeArrowheads="1"/>
            </p:cNvSpPr>
            <p:nvPr/>
          </p:nvSpPr>
          <p:spPr bwMode="auto">
            <a:xfrm>
              <a:off x="1649" y="2278"/>
              <a:ext cx="5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Size of tax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464176" y="3846514"/>
            <a:ext cx="2843213" cy="1131887"/>
            <a:chOff x="2482" y="2423"/>
            <a:chExt cx="1791" cy="713"/>
          </a:xfrm>
        </p:grpSpPr>
        <p:sp>
          <p:nvSpPr>
            <p:cNvPr id="25614" name="Line 34"/>
            <p:cNvSpPr>
              <a:spLocks noChangeShapeType="1"/>
            </p:cNvSpPr>
            <p:nvPr/>
          </p:nvSpPr>
          <p:spPr bwMode="auto">
            <a:xfrm flipH="1" flipV="1">
              <a:off x="2482" y="2435"/>
              <a:ext cx="569" cy="1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15" name="Group 35"/>
            <p:cNvGrpSpPr>
              <a:grpSpLocks/>
            </p:cNvGrpSpPr>
            <p:nvPr/>
          </p:nvGrpSpPr>
          <p:grpSpPr bwMode="auto">
            <a:xfrm>
              <a:off x="3003" y="2423"/>
              <a:ext cx="1270" cy="713"/>
              <a:chOff x="3003" y="2423"/>
              <a:chExt cx="1270" cy="713"/>
            </a:xfrm>
          </p:grpSpPr>
          <p:sp>
            <p:nvSpPr>
              <p:cNvPr id="25616" name="Rectangle 36"/>
              <p:cNvSpPr>
                <a:spLocks noChangeArrowheads="1"/>
              </p:cNvSpPr>
              <p:nvPr/>
            </p:nvSpPr>
            <p:spPr bwMode="auto">
              <a:xfrm>
                <a:off x="3003" y="2423"/>
                <a:ext cx="1270" cy="713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5617" name="Rectangle 37"/>
              <p:cNvSpPr>
                <a:spLocks noChangeArrowheads="1"/>
              </p:cNvSpPr>
              <p:nvPr/>
            </p:nvSpPr>
            <p:spPr bwMode="auto">
              <a:xfrm>
                <a:off x="3078" y="2450"/>
                <a:ext cx="96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When demand is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8" name="Rectangle 38"/>
              <p:cNvSpPr>
                <a:spLocks noChangeArrowheads="1"/>
              </p:cNvSpPr>
              <p:nvPr/>
            </p:nvSpPr>
            <p:spPr bwMode="auto">
              <a:xfrm>
                <a:off x="3078" y="2610"/>
                <a:ext cx="103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relatively inelastic,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9" name="Rectangle 39"/>
              <p:cNvSpPr>
                <a:spLocks noChangeArrowheads="1"/>
              </p:cNvSpPr>
              <p:nvPr/>
            </p:nvSpPr>
            <p:spPr bwMode="auto">
              <a:xfrm>
                <a:off x="3078" y="2770"/>
                <a:ext cx="113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the deadweight loss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20" name="Rectangle 40"/>
              <p:cNvSpPr>
                <a:spLocks noChangeArrowheads="1"/>
              </p:cNvSpPr>
              <p:nvPr/>
            </p:nvSpPr>
            <p:spPr bwMode="auto">
              <a:xfrm>
                <a:off x="3078" y="2930"/>
                <a:ext cx="91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of a tax is small.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51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 b="1" dirty="0" smtClean="0"/>
              <a:t>Tax </a:t>
            </a:r>
            <a:r>
              <a:rPr lang="en-US" altLang="en-US" sz="2800" b="1" dirty="0"/>
              <a:t>Distortions and Elasticities</a:t>
            </a:r>
          </a:p>
        </p:txBody>
      </p:sp>
      <p:sp>
        <p:nvSpPr>
          <p:cNvPr id="62481" name="Freeform 17"/>
          <p:cNvSpPr>
            <a:spLocks/>
          </p:cNvSpPr>
          <p:nvPr/>
        </p:nvSpPr>
        <p:spPr bwMode="auto">
          <a:xfrm>
            <a:off x="4813300" y="3717926"/>
            <a:ext cx="1036638" cy="1420813"/>
          </a:xfrm>
          <a:custGeom>
            <a:avLst/>
            <a:gdLst>
              <a:gd name="T0" fmla="*/ 0 w 653"/>
              <a:gd name="T1" fmla="*/ 2147483647 h 895"/>
              <a:gd name="T2" fmla="*/ 0 w 653"/>
              <a:gd name="T3" fmla="*/ 0 h 895"/>
              <a:gd name="T4" fmla="*/ 2147483647 w 653"/>
              <a:gd name="T5" fmla="*/ 2147483647 h 895"/>
              <a:gd name="T6" fmla="*/ 0 w 653"/>
              <a:gd name="T7" fmla="*/ 2147483647 h 895"/>
              <a:gd name="T8" fmla="*/ 0 60000 65536"/>
              <a:gd name="T9" fmla="*/ 0 60000 65536"/>
              <a:gd name="T10" fmla="*/ 0 60000 65536"/>
              <a:gd name="T11" fmla="*/ 0 60000 65536"/>
              <a:gd name="T12" fmla="*/ 0 w 653"/>
              <a:gd name="T13" fmla="*/ 0 h 895"/>
              <a:gd name="T14" fmla="*/ 653 w 653"/>
              <a:gd name="T15" fmla="*/ 895 h 8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53" h="895">
                <a:moveTo>
                  <a:pt x="0" y="895"/>
                </a:moveTo>
                <a:lnTo>
                  <a:pt x="0" y="0"/>
                </a:lnTo>
                <a:lnTo>
                  <a:pt x="653" y="230"/>
                </a:lnTo>
                <a:lnTo>
                  <a:pt x="0" y="895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4813300" y="3717926"/>
            <a:ext cx="1588" cy="142081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Freeform 19"/>
          <p:cNvSpPr>
            <a:spLocks/>
          </p:cNvSpPr>
          <p:nvPr/>
        </p:nvSpPr>
        <p:spPr bwMode="auto">
          <a:xfrm>
            <a:off x="3833814" y="1644650"/>
            <a:ext cx="4859337" cy="4452938"/>
          </a:xfrm>
          <a:custGeom>
            <a:avLst/>
            <a:gdLst>
              <a:gd name="T0" fmla="*/ 0 w 3061"/>
              <a:gd name="T1" fmla="*/ 0 h 2805"/>
              <a:gd name="T2" fmla="*/ 0 w 3061"/>
              <a:gd name="T3" fmla="*/ 2147483647 h 2805"/>
              <a:gd name="T4" fmla="*/ 2147483647 w 3061"/>
              <a:gd name="T5" fmla="*/ 2147483647 h 2805"/>
              <a:gd name="T6" fmla="*/ 0 60000 65536"/>
              <a:gd name="T7" fmla="*/ 0 60000 65536"/>
              <a:gd name="T8" fmla="*/ 0 60000 65536"/>
              <a:gd name="T9" fmla="*/ 0 w 3061"/>
              <a:gd name="T10" fmla="*/ 0 h 2805"/>
              <a:gd name="T11" fmla="*/ 3061 w 3061"/>
              <a:gd name="T12" fmla="*/ 2805 h 28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1" h="2805">
                <a:moveTo>
                  <a:pt x="0" y="0"/>
                </a:moveTo>
                <a:lnTo>
                  <a:pt x="0" y="2805"/>
                </a:lnTo>
                <a:lnTo>
                  <a:pt x="3061" y="28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Rectangle 20"/>
          <p:cNvSpPr>
            <a:spLocks noChangeArrowheads="1"/>
          </p:cNvSpPr>
          <p:nvPr/>
        </p:nvSpPr>
        <p:spPr bwMode="auto">
          <a:xfrm>
            <a:off x="5308600" y="1119189"/>
            <a:ext cx="18303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(d) Elastic Demand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631" name="Rectangle 21"/>
          <p:cNvSpPr>
            <a:spLocks noChangeArrowheads="1"/>
          </p:cNvSpPr>
          <p:nvPr/>
        </p:nvSpPr>
        <p:spPr bwMode="auto">
          <a:xfrm>
            <a:off x="3224213" y="1570039"/>
            <a:ext cx="50174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632" name="Rectangle 22"/>
          <p:cNvSpPr>
            <a:spLocks noChangeArrowheads="1"/>
          </p:cNvSpPr>
          <p:nvPr/>
        </p:nvSpPr>
        <p:spPr bwMode="auto">
          <a:xfrm>
            <a:off x="3611563" y="6119814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6633" name="Rectangle 23"/>
          <p:cNvSpPr>
            <a:spLocks noChangeArrowheads="1"/>
          </p:cNvSpPr>
          <p:nvPr/>
        </p:nvSpPr>
        <p:spPr bwMode="auto">
          <a:xfrm>
            <a:off x="7831138" y="6113464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151314" y="3717926"/>
            <a:ext cx="604837" cy="1420813"/>
            <a:chOff x="1655" y="2342"/>
            <a:chExt cx="381" cy="895"/>
          </a:xfrm>
        </p:grpSpPr>
        <p:sp>
          <p:nvSpPr>
            <p:cNvPr id="26647" name="Freeform 25"/>
            <p:cNvSpPr>
              <a:spLocks/>
            </p:cNvSpPr>
            <p:nvPr/>
          </p:nvSpPr>
          <p:spPr bwMode="auto">
            <a:xfrm>
              <a:off x="1939" y="2342"/>
              <a:ext cx="97" cy="895"/>
            </a:xfrm>
            <a:custGeom>
              <a:avLst/>
              <a:gdLst>
                <a:gd name="T0" fmla="*/ 2096291 w 8"/>
                <a:gd name="T1" fmla="*/ 0 h 74"/>
                <a:gd name="T2" fmla="*/ 1058804 w 8"/>
                <a:gd name="T3" fmla="*/ 1284482 h 74"/>
                <a:gd name="T4" fmla="*/ 1058804 w 8"/>
                <a:gd name="T5" fmla="*/ 8538167 h 74"/>
                <a:gd name="T6" fmla="*/ 0 w 8"/>
                <a:gd name="T7" fmla="*/ 9585535 h 74"/>
                <a:gd name="T8" fmla="*/ 1058804 w 8"/>
                <a:gd name="T9" fmla="*/ 10613285 h 74"/>
                <a:gd name="T10" fmla="*/ 1058804 w 8"/>
                <a:gd name="T11" fmla="*/ 17866982 h 74"/>
                <a:gd name="T12" fmla="*/ 2096291 w 8"/>
                <a:gd name="T13" fmla="*/ 19151464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74"/>
                <a:gd name="T23" fmla="*/ 8 w 8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74">
                  <a:moveTo>
                    <a:pt x="8" y="0"/>
                  </a:moveTo>
                  <a:cubicBezTo>
                    <a:pt x="6" y="0"/>
                    <a:pt x="4" y="3"/>
                    <a:pt x="4" y="5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4" y="35"/>
                    <a:pt x="2" y="37"/>
                    <a:pt x="0" y="37"/>
                  </a:cubicBezTo>
                  <a:cubicBezTo>
                    <a:pt x="2" y="37"/>
                    <a:pt x="4" y="39"/>
                    <a:pt x="4" y="41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4" y="71"/>
                    <a:pt x="6" y="74"/>
                    <a:pt x="8" y="74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Rectangle 26"/>
            <p:cNvSpPr>
              <a:spLocks noChangeArrowheads="1"/>
            </p:cNvSpPr>
            <p:nvPr/>
          </p:nvSpPr>
          <p:spPr bwMode="auto">
            <a:xfrm>
              <a:off x="1655" y="2542"/>
              <a:ext cx="24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Size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649" name="Rectangle 27"/>
            <p:cNvSpPr>
              <a:spLocks noChangeArrowheads="1"/>
            </p:cNvSpPr>
            <p:nvPr/>
          </p:nvSpPr>
          <p:spPr bwMode="auto">
            <a:xfrm>
              <a:off x="1723" y="2702"/>
              <a:ext cx="1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of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650" name="Rectangle 28"/>
            <p:cNvSpPr>
              <a:spLocks noChangeArrowheads="1"/>
            </p:cNvSpPr>
            <p:nvPr/>
          </p:nvSpPr>
          <p:spPr bwMode="auto">
            <a:xfrm>
              <a:off x="1691" y="2862"/>
              <a:ext cx="17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tax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6635" name="Group 29"/>
          <p:cNvGrpSpPr>
            <a:grpSpLocks/>
          </p:cNvGrpSpPr>
          <p:nvPr/>
        </p:nvGrpSpPr>
        <p:grpSpPr bwMode="auto">
          <a:xfrm>
            <a:off x="4275139" y="3506788"/>
            <a:ext cx="4229099" cy="1333499"/>
            <a:chOff x="1733" y="2209"/>
            <a:chExt cx="2664" cy="840"/>
          </a:xfrm>
        </p:grpSpPr>
        <p:sp>
          <p:nvSpPr>
            <p:cNvPr id="26645" name="Line 30"/>
            <p:cNvSpPr>
              <a:spLocks noChangeShapeType="1"/>
            </p:cNvSpPr>
            <p:nvPr/>
          </p:nvSpPr>
          <p:spPr bwMode="auto">
            <a:xfrm flipH="1" flipV="1">
              <a:off x="1733" y="2209"/>
              <a:ext cx="2166" cy="786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Rectangle 31"/>
            <p:cNvSpPr>
              <a:spLocks noChangeArrowheads="1"/>
            </p:cNvSpPr>
            <p:nvPr/>
          </p:nvSpPr>
          <p:spPr bwMode="auto">
            <a:xfrm>
              <a:off x="3909" y="2894"/>
              <a:ext cx="48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6636" name="Group 32"/>
          <p:cNvGrpSpPr>
            <a:grpSpLocks/>
          </p:cNvGrpSpPr>
          <p:nvPr/>
        </p:nvGrpSpPr>
        <p:grpSpPr bwMode="auto">
          <a:xfrm>
            <a:off x="3833813" y="2193926"/>
            <a:ext cx="3897312" cy="3903663"/>
            <a:chOff x="1455" y="1382"/>
            <a:chExt cx="2455" cy="2459"/>
          </a:xfrm>
        </p:grpSpPr>
        <p:sp>
          <p:nvSpPr>
            <p:cNvPr id="26643" name="Line 33"/>
            <p:cNvSpPr>
              <a:spLocks noChangeShapeType="1"/>
            </p:cNvSpPr>
            <p:nvPr/>
          </p:nvSpPr>
          <p:spPr bwMode="auto">
            <a:xfrm flipH="1">
              <a:off x="1455" y="1592"/>
              <a:ext cx="2262" cy="2249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Rectangle 34"/>
            <p:cNvSpPr>
              <a:spLocks noChangeArrowheads="1"/>
            </p:cNvSpPr>
            <p:nvPr/>
          </p:nvSpPr>
          <p:spPr bwMode="auto">
            <a:xfrm>
              <a:off x="3520" y="1382"/>
              <a:ext cx="3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Supply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197475" y="4408488"/>
            <a:ext cx="2554288" cy="1497012"/>
            <a:chOff x="2314" y="2777"/>
            <a:chExt cx="1609" cy="943"/>
          </a:xfrm>
        </p:grpSpPr>
        <p:sp>
          <p:nvSpPr>
            <p:cNvPr id="26638" name="Line 36"/>
            <p:cNvSpPr>
              <a:spLocks noChangeShapeType="1"/>
            </p:cNvSpPr>
            <p:nvPr/>
          </p:nvSpPr>
          <p:spPr bwMode="auto">
            <a:xfrm flipH="1" flipV="1">
              <a:off x="2314" y="2777"/>
              <a:ext cx="315" cy="4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Rectangle 37"/>
            <p:cNvSpPr>
              <a:spLocks noChangeArrowheads="1"/>
            </p:cNvSpPr>
            <p:nvPr/>
          </p:nvSpPr>
          <p:spPr bwMode="auto">
            <a:xfrm>
              <a:off x="2314" y="3164"/>
              <a:ext cx="1609" cy="556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6640" name="Rectangle 38"/>
            <p:cNvSpPr>
              <a:spLocks noChangeArrowheads="1"/>
            </p:cNvSpPr>
            <p:nvPr/>
          </p:nvSpPr>
          <p:spPr bwMode="auto">
            <a:xfrm>
              <a:off x="2364" y="3199"/>
              <a:ext cx="1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When demand is relatively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641" name="Rectangle 39"/>
            <p:cNvSpPr>
              <a:spLocks noChangeArrowheads="1"/>
            </p:cNvSpPr>
            <p:nvPr/>
          </p:nvSpPr>
          <p:spPr bwMode="auto">
            <a:xfrm>
              <a:off x="2364" y="3359"/>
              <a:ext cx="13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elastic, the deadweight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642" name="Rectangle 40"/>
            <p:cNvSpPr>
              <a:spLocks noChangeArrowheads="1"/>
            </p:cNvSpPr>
            <p:nvPr/>
          </p:nvSpPr>
          <p:spPr bwMode="auto">
            <a:xfrm>
              <a:off x="2364" y="3519"/>
              <a:ext cx="116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loss of a tax is large.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96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</a:t>
            </a:r>
            <a:r>
              <a:rPr lang="en-US" i="1" dirty="0" smtClean="0"/>
              <a:t>Principles of Microeconomics/Economics</a:t>
            </a:r>
            <a:r>
              <a:rPr lang="en-US" dirty="0" smtClean="0"/>
              <a:t> by Timothy Taylor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4: Demand and Supply</a:t>
            </a:r>
          </a:p>
          <a:p>
            <a:pPr lvl="1"/>
            <a:r>
              <a:rPr lang="en-US" dirty="0" smtClean="0"/>
              <a:t>Supply, Demand, and Efficiency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Inefficiency of Price Floors and Price Ceilings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DETERMINANTS OF THE DEADWEIGHT LOSS</a:t>
            </a:r>
            <a:endParaRPr lang="en-US" dirty="0" smtClean="0">
              <a:latin typeface="Tahoma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Key Idea: </a:t>
            </a:r>
            <a:r>
              <a:rPr lang="en-US" altLang="en-US" dirty="0" smtClean="0"/>
              <a:t>The greater the elasticities of demand and supply:</a:t>
            </a:r>
          </a:p>
          <a:p>
            <a:pPr lvl="1" eaLnBrk="1" hangingPunct="1"/>
            <a:r>
              <a:rPr lang="en-US" altLang="en-US" dirty="0" smtClean="0"/>
              <a:t> the larger the decline in equilibrium quantity and,</a:t>
            </a:r>
          </a:p>
          <a:p>
            <a:pPr lvl="1" eaLnBrk="1" hangingPunct="1"/>
            <a:r>
              <a:rPr lang="en-US" altLang="en-US" dirty="0" smtClean="0"/>
              <a:t> the greater the deadweight loss of a tax.</a:t>
            </a:r>
          </a:p>
        </p:txBody>
      </p:sp>
    </p:spTree>
    <p:extLst>
      <p:ext uri="{BB962C8B-B14F-4D97-AF65-F5344CB8AC3E}">
        <p14:creationId xmlns:p14="http://schemas.microsoft.com/office/powerpoint/2010/main" val="39612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The Deadweight Loss Debate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Some economists argue that taxes on labor income are highly distorting—that is, taxes on labor income have high deadweight losses—because they believe that labor supply is elastic.</a:t>
            </a:r>
          </a:p>
          <a:p>
            <a:pPr lvl="1" eaLnBrk="1" hangingPunct="1"/>
            <a:r>
              <a:rPr lang="en-US" altLang="en-US" sz="2400"/>
              <a:t>Here are some examples of workers who may respond more to incentives:</a:t>
            </a:r>
          </a:p>
          <a:p>
            <a:pPr lvl="2" eaLnBrk="1" hangingPunct="1"/>
            <a:r>
              <a:rPr lang="en-US" altLang="en-US" sz="2000"/>
              <a:t>Workers who can adjust the number of hours they work</a:t>
            </a:r>
          </a:p>
          <a:p>
            <a:pPr lvl="2" eaLnBrk="1" hangingPunct="1"/>
            <a:r>
              <a:rPr lang="en-US" altLang="en-US" sz="2000"/>
              <a:t>Families with second earners</a:t>
            </a:r>
          </a:p>
          <a:p>
            <a:pPr lvl="2" eaLnBrk="1" hangingPunct="1"/>
            <a:r>
              <a:rPr lang="en-US" altLang="en-US" sz="2000"/>
              <a:t>Elderly who can choose when to retire</a:t>
            </a:r>
          </a:p>
          <a:p>
            <a:pPr lvl="2" eaLnBrk="1" hangingPunct="1"/>
            <a:r>
              <a:rPr lang="en-US" altLang="en-US" sz="2000"/>
              <a:t>Workers in the underground economy (i.e., those engaging in illegal activity)</a:t>
            </a:r>
          </a:p>
        </p:txBody>
      </p:sp>
    </p:spTree>
    <p:extLst>
      <p:ext uri="{BB962C8B-B14F-4D97-AF65-F5344CB8AC3E}">
        <p14:creationId xmlns:p14="http://schemas.microsoft.com/office/powerpoint/2010/main" val="320450860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Why then do we have taxes?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8968164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This chapter has focused on the negative effects of taxes on buyers and sellers in a market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However, without taxes we would not have a functioning government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As Oliver Wendell Holmes, Jr., Supreme Court Justice, once said, “Taxes are the price we pay for a civilized society."</a:t>
            </a:r>
          </a:p>
        </p:txBody>
      </p:sp>
      <p:pic>
        <p:nvPicPr>
          <p:cNvPr id="40966" name="Picture 5" descr="OW Holmes PHOTO 19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364" y="1825624"/>
            <a:ext cx="2298755" cy="3402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47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then do we have taxes?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 may wish to discourage certain activities, such as smoking</a:t>
            </a:r>
          </a:p>
          <a:p>
            <a:r>
              <a:rPr lang="en-US" altLang="en-US" dirty="0" smtClean="0"/>
              <a:t>Government must be paid for</a:t>
            </a:r>
          </a:p>
          <a:p>
            <a:r>
              <a:rPr lang="en-US" altLang="en-US" dirty="0" smtClean="0"/>
              <a:t>Tax revenues may increase </a:t>
            </a:r>
            <a:r>
              <a:rPr lang="en-US" altLang="en-US" i="1" dirty="0" smtClean="0"/>
              <a:t>fairness</a:t>
            </a:r>
            <a:r>
              <a:rPr lang="en-US" altLang="en-US" dirty="0" smtClean="0"/>
              <a:t>, even if it decreases </a:t>
            </a:r>
            <a:r>
              <a:rPr lang="en-US" altLang="en-US" i="1" dirty="0" smtClean="0"/>
              <a:t>efficiency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46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a Price Ceiling Affects Welfare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Ceiling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Ceiling)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6029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Ceiling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Ceiling)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743" y="4127346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Ceiling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1313884" y="4187246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C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S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392348" y="4298573"/>
            <a:ext cx="0" cy="146304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567996" y="3483481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Oval 54"/>
          <p:cNvSpPr>
            <a:spLocks noChangeArrowheads="1"/>
          </p:cNvSpPr>
          <p:nvPr/>
        </p:nvSpPr>
        <p:spPr bwMode="auto">
          <a:xfrm>
            <a:off x="3335198" y="4230688"/>
            <a:ext cx="130175" cy="1301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8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Ceiling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759795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1" y="4427538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843338"/>
            <a:ext cx="109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266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Ceiling)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743" y="4127346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Ceiling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1313884" y="4187246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C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S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392348" y="2820765"/>
            <a:ext cx="0" cy="30175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567996" y="3483481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Oval 54"/>
          <p:cNvSpPr>
            <a:spLocks noChangeArrowheads="1"/>
          </p:cNvSpPr>
          <p:nvPr/>
        </p:nvSpPr>
        <p:spPr bwMode="auto">
          <a:xfrm>
            <a:off x="3335198" y="4230688"/>
            <a:ext cx="130175" cy="1301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716418"/>
              </p:ext>
            </p:extLst>
          </p:nvPr>
        </p:nvGraphicFramePr>
        <p:xfrm>
          <a:off x="6308436" y="2844026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Ceiling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Ceiling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99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Ceiling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759795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1" y="4427538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843338"/>
            <a:ext cx="109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266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Ceiling)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743" y="4127346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Ceiling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1313884" y="4187246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C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S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392348" y="2820765"/>
            <a:ext cx="0" cy="30175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567996" y="3483481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Oval 54"/>
          <p:cNvSpPr>
            <a:spLocks noChangeArrowheads="1"/>
          </p:cNvSpPr>
          <p:nvPr/>
        </p:nvSpPr>
        <p:spPr bwMode="auto">
          <a:xfrm>
            <a:off x="3335198" y="4230688"/>
            <a:ext cx="130175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41377"/>
              </p:ext>
            </p:extLst>
          </p:nvPr>
        </p:nvGraphicFramePr>
        <p:xfrm>
          <a:off x="6308436" y="2844026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Ceiling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Ceiling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-(B+D+G)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-(B+D)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1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17"/>
          <p:cNvSpPr>
            <a:spLocks/>
          </p:cNvSpPr>
          <p:nvPr/>
        </p:nvSpPr>
        <p:spPr bwMode="auto">
          <a:xfrm>
            <a:off x="3392338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Ceiling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759795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1" y="4427538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843338"/>
            <a:ext cx="109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266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Ceiling)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743" y="4127346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Ceiling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1313884" y="4187246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C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S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392348" y="2820765"/>
            <a:ext cx="0" cy="30175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567996" y="3483481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Oval 54"/>
          <p:cNvSpPr>
            <a:spLocks noChangeArrowheads="1"/>
          </p:cNvSpPr>
          <p:nvPr/>
        </p:nvSpPr>
        <p:spPr bwMode="auto">
          <a:xfrm>
            <a:off x="3335198" y="4230688"/>
            <a:ext cx="130175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41377"/>
              </p:ext>
            </p:extLst>
          </p:nvPr>
        </p:nvGraphicFramePr>
        <p:xfrm>
          <a:off x="6308436" y="2844026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Ceiling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Ceiling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-(B+D+G)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-(B+D)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340436" y="4738839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Key Definition: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</a:t>
            </a:r>
            <a:r>
              <a:rPr lang="en-US" b="1" dirty="0" smtClean="0">
                <a:solidFill>
                  <a:srgbClr val="C00000"/>
                </a:solidFill>
              </a:rPr>
              <a:t>of a government policy is the decrease in total surplus caused by the policy.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So,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of a price ceiling</a:t>
            </a:r>
            <a:r>
              <a:rPr lang="en-US" b="1" dirty="0" smtClean="0">
                <a:solidFill>
                  <a:srgbClr val="C00000"/>
                </a:solidFill>
              </a:rPr>
              <a:t> is </a:t>
            </a:r>
            <a:r>
              <a:rPr lang="en-US" b="1" i="1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n-US" b="1" i="1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7513638" y="1095375"/>
            <a:ext cx="4969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 </a:t>
            </a:r>
            <a:endParaRPr lang="en-US" altLang="en-US" sz="2400">
              <a:latin typeface="+mn-lt"/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24" y="94008"/>
            <a:ext cx="3306622" cy="325921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22" y="3538693"/>
            <a:ext cx="4008586" cy="3226948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652" y="94008"/>
            <a:ext cx="3267281" cy="3220438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884" y="3541437"/>
            <a:ext cx="3598127" cy="3224204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4932220" y="434109"/>
            <a:ext cx="1948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Recap: The Graphical Cornerstones of Welfare Analysis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17"/>
          <p:cNvSpPr>
            <a:spLocks/>
          </p:cNvSpPr>
          <p:nvPr/>
        </p:nvSpPr>
        <p:spPr bwMode="auto">
          <a:xfrm>
            <a:off x="3392338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Ceiling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759795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1" y="4427538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843338"/>
            <a:ext cx="109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266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Ceiling)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743" y="4127346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Ceiling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1313884" y="4187246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C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S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392348" y="2820765"/>
            <a:ext cx="0" cy="30175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567996" y="3483481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Oval 54"/>
          <p:cNvSpPr>
            <a:spLocks noChangeArrowheads="1"/>
          </p:cNvSpPr>
          <p:nvPr/>
        </p:nvSpPr>
        <p:spPr bwMode="auto">
          <a:xfrm>
            <a:off x="3335198" y="4230688"/>
            <a:ext cx="130175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154610"/>
              </p:ext>
            </p:extLst>
          </p:nvPr>
        </p:nvGraphicFramePr>
        <p:xfrm>
          <a:off x="6308436" y="73117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Ceiling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Ceiling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-(B+D+G)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-(B+D)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340436" y="2014111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bad news is that </a:t>
            </a:r>
            <a:r>
              <a:rPr lang="en-US" b="1" dirty="0">
                <a:solidFill>
                  <a:srgbClr val="C00000"/>
                </a:solidFill>
              </a:rPr>
              <a:t>the price ceiling </a:t>
            </a:r>
            <a:r>
              <a:rPr lang="en-US" b="1" dirty="0" smtClean="0">
                <a:solidFill>
                  <a:srgbClr val="C00000"/>
                </a:solidFill>
              </a:rPr>
              <a:t>makes the buyers’ benefit (or willingness to pay, or happiness) decrease. 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Sellers’ costs also decrease, but not enough to make up for the drop in buyers’ benefit.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So, total surplus decreases.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of a price ceiling</a:t>
            </a:r>
            <a:r>
              <a:rPr lang="en-US" b="1" dirty="0" smtClean="0">
                <a:solidFill>
                  <a:srgbClr val="C00000"/>
                </a:solidFill>
              </a:rPr>
              <a:t> is </a:t>
            </a:r>
            <a:r>
              <a:rPr lang="en-US" b="1" i="1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n-US" b="1" i="1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Ceiling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759795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1" y="4427538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843338"/>
            <a:ext cx="109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266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Ceiling)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743" y="4127346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Ceiling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1313884" y="4187246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C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S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392348" y="2820765"/>
            <a:ext cx="0" cy="30175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567996" y="3483481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Oval 54"/>
          <p:cNvSpPr>
            <a:spLocks noChangeArrowheads="1"/>
          </p:cNvSpPr>
          <p:nvPr/>
        </p:nvSpPr>
        <p:spPr bwMode="auto">
          <a:xfrm>
            <a:off x="3335198" y="4230688"/>
            <a:ext cx="130175" cy="1301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63899"/>
              </p:ext>
            </p:extLst>
          </p:nvPr>
        </p:nvGraphicFramePr>
        <p:xfrm>
          <a:off x="6142179" y="2844026"/>
          <a:ext cx="59820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180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932878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Consumer Surplus + Producer Surplus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Ceiling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Ceiling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Consumer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6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17"/>
          <p:cNvSpPr>
            <a:spLocks/>
          </p:cNvSpPr>
          <p:nvPr/>
        </p:nvSpPr>
        <p:spPr bwMode="auto">
          <a:xfrm>
            <a:off x="3392338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Ceiling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759795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1" y="4427538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843338"/>
            <a:ext cx="109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266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Ceiling)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743" y="4127346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Ceiling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1313884" y="4187246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C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S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392348" y="2820765"/>
            <a:ext cx="0" cy="30175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567996" y="3483481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Oval 54"/>
          <p:cNvSpPr>
            <a:spLocks noChangeArrowheads="1"/>
          </p:cNvSpPr>
          <p:nvPr/>
        </p:nvSpPr>
        <p:spPr bwMode="auto">
          <a:xfrm>
            <a:off x="3335198" y="4230688"/>
            <a:ext cx="130175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29267"/>
              </p:ext>
            </p:extLst>
          </p:nvPr>
        </p:nvGraphicFramePr>
        <p:xfrm>
          <a:off x="6142179" y="2844026"/>
          <a:ext cx="59820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180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932878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Consumer Surplus + Producer Surplus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Ceiling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Ceiling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Consumer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C-B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-(C+D)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-(B+D)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340436" y="4738839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Key Definition: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</a:t>
            </a:r>
            <a:r>
              <a:rPr lang="en-US" b="1" dirty="0" smtClean="0">
                <a:solidFill>
                  <a:srgbClr val="C00000"/>
                </a:solidFill>
              </a:rPr>
              <a:t>of a government policy is the decrease in total surplus caused by the policy.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So,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of a price ceiling</a:t>
            </a:r>
            <a:r>
              <a:rPr lang="en-US" b="1" dirty="0" smtClean="0">
                <a:solidFill>
                  <a:srgbClr val="C00000"/>
                </a:solidFill>
              </a:rPr>
              <a:t> is </a:t>
            </a:r>
            <a:r>
              <a:rPr lang="en-US" b="1" i="1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n-US" b="1" i="1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4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17"/>
          <p:cNvSpPr>
            <a:spLocks/>
          </p:cNvSpPr>
          <p:nvPr/>
        </p:nvSpPr>
        <p:spPr bwMode="auto">
          <a:xfrm>
            <a:off x="3392338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Ceiling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759795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1" y="4427538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843338"/>
            <a:ext cx="109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266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Ceiling)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743" y="4127346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Ceiling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1313884" y="4187246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C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S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392348" y="2820765"/>
            <a:ext cx="0" cy="30175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567996" y="3483481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Oval 54"/>
          <p:cNvSpPr>
            <a:spLocks noChangeArrowheads="1"/>
          </p:cNvSpPr>
          <p:nvPr/>
        </p:nvSpPr>
        <p:spPr bwMode="auto">
          <a:xfrm>
            <a:off x="3335198" y="4230688"/>
            <a:ext cx="130175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831713"/>
              </p:ext>
            </p:extLst>
          </p:nvPr>
        </p:nvGraphicFramePr>
        <p:xfrm>
          <a:off x="6142179" y="82358"/>
          <a:ext cx="59820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180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932878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Consumer Surplus + Producer Surplus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Ceiling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Ceiling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Consumer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C-B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-(C+D)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-(B+D)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340436" y="2032583"/>
            <a:ext cx="3657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Producer surplus decreases when the government imposes a price ceiling.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Even though the consumers may have begged the government for a price ceiling, consumer surplus may increase (if C &gt; B) or decrease (if C &lt; B).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Even if consumer surplus increases, the increase will not make up for the decrease in producer surplus.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So, total surplus will decrease.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of a price ceiling</a:t>
            </a:r>
            <a:r>
              <a:rPr lang="en-US" b="1" dirty="0" smtClean="0">
                <a:solidFill>
                  <a:srgbClr val="C00000"/>
                </a:solidFill>
              </a:rPr>
              <a:t> is </a:t>
            </a:r>
            <a:r>
              <a:rPr lang="en-US" b="1" i="1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n-US" b="1" i="1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4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a Price </a:t>
            </a:r>
            <a:r>
              <a:rPr lang="en-US" altLang="en-US" dirty="0" smtClean="0"/>
              <a:t>Floor </a:t>
            </a:r>
            <a:r>
              <a:rPr lang="en-US" altLang="en-US" dirty="0"/>
              <a:t>Affects Welfare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Floor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Floor)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5433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</a:t>
            </a:r>
            <a:r>
              <a:rPr lang="en-US" altLang="en-US" sz="4000" dirty="0" smtClean="0"/>
              <a:t>Price Floor </a:t>
            </a:r>
            <a:r>
              <a:rPr lang="en-US" altLang="en-US" sz="4000" dirty="0"/>
              <a:t>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Floor)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5743" y="2640298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Floor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1313884" y="2700198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F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D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392348" y="2839237"/>
            <a:ext cx="0" cy="292608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567996" y="1996433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3" name="Oval 54"/>
          <p:cNvSpPr>
            <a:spLocks noChangeArrowheads="1"/>
          </p:cNvSpPr>
          <p:nvPr/>
        </p:nvSpPr>
        <p:spPr bwMode="auto">
          <a:xfrm>
            <a:off x="3335198" y="2752872"/>
            <a:ext cx="130175" cy="1301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Price Floor 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381107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0" y="4021137"/>
            <a:ext cx="28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076717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Floor)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85743" y="2640298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Floor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Rectangle 58"/>
          <p:cNvSpPr>
            <a:spLocks noChangeArrowheads="1"/>
          </p:cNvSpPr>
          <p:nvPr/>
        </p:nvSpPr>
        <p:spPr bwMode="auto">
          <a:xfrm>
            <a:off x="1313884" y="2700198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F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40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D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392348" y="2839237"/>
            <a:ext cx="0" cy="292608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567996" y="1996433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4"/>
          <p:cNvSpPr>
            <a:spLocks noChangeArrowheads="1"/>
          </p:cNvSpPr>
          <p:nvPr/>
        </p:nvSpPr>
        <p:spPr bwMode="auto">
          <a:xfrm>
            <a:off x="3335198" y="2752872"/>
            <a:ext cx="130175" cy="1301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07573"/>
              </p:ext>
            </p:extLst>
          </p:nvPr>
        </p:nvGraphicFramePr>
        <p:xfrm>
          <a:off x="6308436" y="2844026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Floor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31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Price Floor 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381107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0" y="4021137"/>
            <a:ext cx="28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076717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Floor)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85743" y="2640298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Floor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Rectangle 58"/>
          <p:cNvSpPr>
            <a:spLocks noChangeArrowheads="1"/>
          </p:cNvSpPr>
          <p:nvPr/>
        </p:nvSpPr>
        <p:spPr bwMode="auto">
          <a:xfrm>
            <a:off x="1313884" y="2700198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F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40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D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392348" y="2839237"/>
            <a:ext cx="0" cy="292608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567996" y="1996433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4"/>
          <p:cNvSpPr>
            <a:spLocks noChangeArrowheads="1"/>
          </p:cNvSpPr>
          <p:nvPr/>
        </p:nvSpPr>
        <p:spPr bwMode="auto">
          <a:xfrm>
            <a:off x="3335198" y="2752872"/>
            <a:ext cx="130175" cy="1301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542093"/>
              </p:ext>
            </p:extLst>
          </p:nvPr>
        </p:nvGraphicFramePr>
        <p:xfrm>
          <a:off x="6308436" y="2844026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Floor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-(CEG)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17"/>
          <p:cNvSpPr>
            <a:spLocks/>
          </p:cNvSpPr>
          <p:nvPr/>
        </p:nvSpPr>
        <p:spPr bwMode="auto">
          <a:xfrm>
            <a:off x="3392338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340436" y="4738839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Key Definition: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</a:t>
            </a:r>
            <a:r>
              <a:rPr lang="en-US" b="1" dirty="0" smtClean="0">
                <a:solidFill>
                  <a:srgbClr val="C00000"/>
                </a:solidFill>
              </a:rPr>
              <a:t>of a government policy is the decrease in total surplus caused by the policy.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So,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of a price ceiling</a:t>
            </a:r>
            <a:r>
              <a:rPr lang="en-US" b="1" dirty="0" smtClean="0">
                <a:solidFill>
                  <a:srgbClr val="C00000"/>
                </a:solidFill>
              </a:rPr>
              <a:t> is </a:t>
            </a:r>
            <a:r>
              <a:rPr lang="en-US" b="1" i="1" dirty="0" smtClean="0">
                <a:solidFill>
                  <a:srgbClr val="C00000"/>
                </a:solidFill>
              </a:rPr>
              <a:t>C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Price Floor 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381107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0" y="4021137"/>
            <a:ext cx="28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076717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Floor)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85743" y="2640298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Floor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Rectangle 58"/>
          <p:cNvSpPr>
            <a:spLocks noChangeArrowheads="1"/>
          </p:cNvSpPr>
          <p:nvPr/>
        </p:nvSpPr>
        <p:spPr bwMode="auto">
          <a:xfrm>
            <a:off x="1313884" y="2700198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F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40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D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392348" y="2839237"/>
            <a:ext cx="0" cy="292608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567996" y="1996433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4"/>
          <p:cNvSpPr>
            <a:spLocks noChangeArrowheads="1"/>
          </p:cNvSpPr>
          <p:nvPr/>
        </p:nvSpPr>
        <p:spPr bwMode="auto">
          <a:xfrm>
            <a:off x="3335198" y="2752872"/>
            <a:ext cx="130175" cy="1301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542093"/>
              </p:ext>
            </p:extLst>
          </p:nvPr>
        </p:nvGraphicFramePr>
        <p:xfrm>
          <a:off x="6308436" y="2844026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Floor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-(CEG)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Total Surplus = Benefit – Cost </a:t>
            </a:r>
            <a:endParaRPr lang="en-US" altLang="en-US" sz="4000" dirty="0"/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3451225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19"/>
          <p:cNvSpPr>
            <a:spLocks noChangeArrowheads="1"/>
          </p:cNvSpPr>
          <p:nvPr/>
        </p:nvSpPr>
        <p:spPr bwMode="auto">
          <a:xfrm>
            <a:off x="3089275" y="2706688"/>
            <a:ext cx="460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9083675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3263901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2890839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3451226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3487739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51" name="Freeform 56"/>
          <p:cNvSpPr>
            <a:spLocks/>
          </p:cNvSpPr>
          <p:nvPr/>
        </p:nvSpPr>
        <p:spPr bwMode="auto">
          <a:xfrm>
            <a:off x="3465367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Oval 62"/>
          <p:cNvSpPr>
            <a:spLocks noChangeArrowheads="1"/>
          </p:cNvSpPr>
          <p:nvPr/>
        </p:nvSpPr>
        <p:spPr bwMode="auto">
          <a:xfrm>
            <a:off x="6219102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" name="Oval 62"/>
          <p:cNvSpPr>
            <a:spLocks noChangeArrowheads="1"/>
          </p:cNvSpPr>
          <p:nvPr/>
        </p:nvSpPr>
        <p:spPr bwMode="auto">
          <a:xfrm>
            <a:off x="4991427" y="4255349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3454737" y="2827679"/>
            <a:ext cx="1600200" cy="2971800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Oval 62"/>
          <p:cNvSpPr>
            <a:spLocks noChangeArrowheads="1"/>
          </p:cNvSpPr>
          <p:nvPr/>
        </p:nvSpPr>
        <p:spPr bwMode="auto">
          <a:xfrm>
            <a:off x="4989590" y="2763685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" name="TextBox 61"/>
          <p:cNvSpPr txBox="1"/>
          <p:nvPr/>
        </p:nvSpPr>
        <p:spPr>
          <a:xfrm>
            <a:off x="3859619" y="2278909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877341" y="306217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5114260" y="306571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3859621" y="3717843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5124897" y="3700119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3856080" y="508944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5092996" y="508590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</a:t>
            </a:r>
            <a:endParaRPr lang="en-US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5809793" y="5808705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eqm</a:t>
            </a:r>
            <a:endParaRPr lang="en-US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4595217" y="5813324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less</a:t>
            </a:r>
            <a:endParaRPr lang="en-US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082858"/>
              </p:ext>
            </p:extLst>
          </p:nvPr>
        </p:nvGraphicFramePr>
        <p:xfrm>
          <a:off x="8216916" y="719666"/>
          <a:ext cx="38561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18">
                  <a:extLst>
                    <a:ext uri="{9D8B030D-6E8A-4147-A177-3AD203B41FA5}">
                      <a16:colId xmlns:a16="http://schemas.microsoft.com/office/drawing/2014/main" val="237547974"/>
                    </a:ext>
                  </a:extLst>
                </a:gridCol>
                <a:gridCol w="1112710">
                  <a:extLst>
                    <a:ext uri="{9D8B030D-6E8A-4147-A177-3AD203B41FA5}">
                      <a16:colId xmlns:a16="http://schemas.microsoft.com/office/drawing/2014/main" val="3584029408"/>
                    </a:ext>
                  </a:extLst>
                </a:gridCol>
                <a:gridCol w="645478">
                  <a:extLst>
                    <a:ext uri="{9D8B030D-6E8A-4147-A177-3AD203B41FA5}">
                      <a16:colId xmlns:a16="http://schemas.microsoft.com/office/drawing/2014/main" val="2309376332"/>
                    </a:ext>
                  </a:extLst>
                </a:gridCol>
                <a:gridCol w="1449959">
                  <a:extLst>
                    <a:ext uri="{9D8B030D-6E8A-4147-A177-3AD203B41FA5}">
                      <a16:colId xmlns:a16="http://schemas.microsoft.com/office/drawing/2014/main" val="266859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Benefit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2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eqm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22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less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950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33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17"/>
          <p:cNvSpPr>
            <a:spLocks/>
          </p:cNvSpPr>
          <p:nvPr/>
        </p:nvSpPr>
        <p:spPr bwMode="auto">
          <a:xfrm>
            <a:off x="3392338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340436" y="2060294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bad news about a price floor: buyers’ benefit decreases.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The good news </a:t>
            </a:r>
            <a:r>
              <a:rPr lang="en-US" b="1" dirty="0">
                <a:solidFill>
                  <a:srgbClr val="C00000"/>
                </a:solidFill>
              </a:rPr>
              <a:t>about a price floor: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Sellers’ cost also decreases.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But buyers’ benefit decreases more than sellers’ cost decreases.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So, overall, total surplus decreases.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of a price ceiling</a:t>
            </a:r>
            <a:r>
              <a:rPr lang="en-US" b="1" dirty="0" smtClean="0">
                <a:solidFill>
                  <a:srgbClr val="C00000"/>
                </a:solidFill>
              </a:rPr>
              <a:t> is </a:t>
            </a:r>
            <a:r>
              <a:rPr lang="en-US" b="1" i="1" dirty="0" smtClean="0">
                <a:solidFill>
                  <a:srgbClr val="C00000"/>
                </a:solidFill>
              </a:rPr>
              <a:t>C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Price Floor 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381107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0" y="4021137"/>
            <a:ext cx="28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076717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Floor)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85743" y="2640298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Floor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Rectangle 58"/>
          <p:cNvSpPr>
            <a:spLocks noChangeArrowheads="1"/>
          </p:cNvSpPr>
          <p:nvPr/>
        </p:nvSpPr>
        <p:spPr bwMode="auto">
          <a:xfrm>
            <a:off x="1313884" y="2700198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F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40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D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392348" y="2839237"/>
            <a:ext cx="0" cy="292608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567996" y="1996433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4"/>
          <p:cNvSpPr>
            <a:spLocks noChangeArrowheads="1"/>
          </p:cNvSpPr>
          <p:nvPr/>
        </p:nvSpPr>
        <p:spPr bwMode="auto">
          <a:xfrm>
            <a:off x="3335198" y="2752872"/>
            <a:ext cx="130175" cy="1301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350270"/>
              </p:ext>
            </p:extLst>
          </p:nvPr>
        </p:nvGraphicFramePr>
        <p:xfrm>
          <a:off x="6308436" y="110058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Floor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-(CEG)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Price Floor 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381107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0" y="4021137"/>
            <a:ext cx="28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076717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Floor)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85743" y="2640298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Floor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Rectangle 58"/>
          <p:cNvSpPr>
            <a:spLocks noChangeArrowheads="1"/>
          </p:cNvSpPr>
          <p:nvPr/>
        </p:nvSpPr>
        <p:spPr bwMode="auto">
          <a:xfrm>
            <a:off x="1313884" y="2700198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F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40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D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392348" y="2839237"/>
            <a:ext cx="0" cy="292608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567996" y="1996433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4"/>
          <p:cNvSpPr>
            <a:spLocks noChangeArrowheads="1"/>
          </p:cNvSpPr>
          <p:nvPr/>
        </p:nvSpPr>
        <p:spPr bwMode="auto">
          <a:xfrm>
            <a:off x="3335198" y="2752872"/>
            <a:ext cx="130175" cy="1301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22679"/>
              </p:ext>
            </p:extLst>
          </p:nvPr>
        </p:nvGraphicFramePr>
        <p:xfrm>
          <a:off x="5994404" y="2844026"/>
          <a:ext cx="61242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180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Consumer Surplus + Producer Surplus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Floor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Consumer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1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Price Floor 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381107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0" y="4021137"/>
            <a:ext cx="28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076717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Floor)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85743" y="2640298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Floor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Rectangle 58"/>
          <p:cNvSpPr>
            <a:spLocks noChangeArrowheads="1"/>
          </p:cNvSpPr>
          <p:nvPr/>
        </p:nvSpPr>
        <p:spPr bwMode="auto">
          <a:xfrm>
            <a:off x="1313884" y="2700198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F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40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D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392348" y="2839237"/>
            <a:ext cx="0" cy="292608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567996" y="1996433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4"/>
          <p:cNvSpPr>
            <a:spLocks noChangeArrowheads="1"/>
          </p:cNvSpPr>
          <p:nvPr/>
        </p:nvSpPr>
        <p:spPr bwMode="auto">
          <a:xfrm>
            <a:off x="3335198" y="2752872"/>
            <a:ext cx="130175" cy="1301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56165"/>
              </p:ext>
            </p:extLst>
          </p:nvPr>
        </p:nvGraphicFramePr>
        <p:xfrm>
          <a:off x="5994404" y="2844026"/>
          <a:ext cx="61242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180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Consumer Surplus + Producer Surplus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Floor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Consumer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-(BC)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B-E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3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17"/>
          <p:cNvSpPr>
            <a:spLocks/>
          </p:cNvSpPr>
          <p:nvPr/>
        </p:nvSpPr>
        <p:spPr bwMode="auto">
          <a:xfrm>
            <a:off x="3392338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340436" y="4738839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Key Definition: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</a:t>
            </a:r>
            <a:r>
              <a:rPr lang="en-US" b="1" dirty="0" smtClean="0">
                <a:solidFill>
                  <a:srgbClr val="C00000"/>
                </a:solidFill>
              </a:rPr>
              <a:t>of a government policy is the decrease in total surplus caused by the policy.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So,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of our price floor</a:t>
            </a:r>
            <a:r>
              <a:rPr lang="en-US" b="1" dirty="0" smtClean="0">
                <a:solidFill>
                  <a:srgbClr val="C00000"/>
                </a:solidFill>
              </a:rPr>
              <a:t> is </a:t>
            </a:r>
            <a:r>
              <a:rPr lang="en-US" b="1" i="1" dirty="0" smtClean="0">
                <a:solidFill>
                  <a:srgbClr val="C00000"/>
                </a:solidFill>
              </a:rPr>
              <a:t>C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Price Floor 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381107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0" y="4021137"/>
            <a:ext cx="28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076717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Floor)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85743" y="2640298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Floor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Rectangle 58"/>
          <p:cNvSpPr>
            <a:spLocks noChangeArrowheads="1"/>
          </p:cNvSpPr>
          <p:nvPr/>
        </p:nvSpPr>
        <p:spPr bwMode="auto">
          <a:xfrm>
            <a:off x="1313884" y="2700198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F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40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D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392348" y="2839237"/>
            <a:ext cx="0" cy="292608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567996" y="1996433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4"/>
          <p:cNvSpPr>
            <a:spLocks noChangeArrowheads="1"/>
          </p:cNvSpPr>
          <p:nvPr/>
        </p:nvSpPr>
        <p:spPr bwMode="auto">
          <a:xfrm>
            <a:off x="3335198" y="2752872"/>
            <a:ext cx="130175" cy="1301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56165"/>
              </p:ext>
            </p:extLst>
          </p:nvPr>
        </p:nvGraphicFramePr>
        <p:xfrm>
          <a:off x="5994404" y="2844026"/>
          <a:ext cx="61242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180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Consumer Surplus + Producer Surplus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Floor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Consumer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-(BC)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B-E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7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17"/>
          <p:cNvSpPr>
            <a:spLocks/>
          </p:cNvSpPr>
          <p:nvPr/>
        </p:nvSpPr>
        <p:spPr bwMode="auto">
          <a:xfrm>
            <a:off x="3392338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300898" y="2004871"/>
            <a:ext cx="36971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 price floor makes consumers surplus decrease (by </a:t>
            </a:r>
            <a:r>
              <a:rPr lang="en-US" b="1" i="1" dirty="0" smtClean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n-US" b="1" i="1" dirty="0" smtClean="0">
                <a:solidFill>
                  <a:srgbClr val="C00000"/>
                </a:solidFill>
              </a:rPr>
              <a:t>C</a:t>
            </a:r>
            <a:r>
              <a:rPr lang="en-US" b="1" dirty="0" smtClean="0">
                <a:solidFill>
                  <a:srgbClr val="C00000"/>
                </a:solidFill>
              </a:rPr>
              <a:t>).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Although producers may have begged the government to set a price floor, producers surplus may increase (if B &gt; E) or decrease (if B &lt; E).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Even if producer surplus increases, it won’t make up for the decrease in consumer surplus.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So, total surplus </a:t>
            </a:r>
            <a:r>
              <a:rPr lang="en-US" b="1" i="1" dirty="0" smtClean="0">
                <a:solidFill>
                  <a:srgbClr val="C00000"/>
                </a:solidFill>
              </a:rPr>
              <a:t>decreases</a:t>
            </a:r>
            <a:r>
              <a:rPr lang="en-US" b="1" dirty="0" smtClean="0">
                <a:solidFill>
                  <a:srgbClr val="C00000"/>
                </a:solidFill>
              </a:rPr>
              <a:t> (by </a:t>
            </a:r>
            <a:r>
              <a:rPr lang="en-US" b="1" i="1" dirty="0">
                <a:solidFill>
                  <a:srgbClr val="C00000"/>
                </a:solidFill>
              </a:rPr>
              <a:t>C</a:t>
            </a:r>
            <a:r>
              <a:rPr lang="en-US" b="1" dirty="0">
                <a:solidFill>
                  <a:srgbClr val="C00000"/>
                </a:solidFill>
              </a:rPr>
              <a:t> + </a:t>
            </a:r>
            <a:r>
              <a:rPr lang="en-US" b="1" i="1" dirty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). The </a:t>
            </a:r>
            <a:r>
              <a:rPr lang="en-US" b="1" i="1" dirty="0" smtClean="0">
                <a:solidFill>
                  <a:srgbClr val="C00000"/>
                </a:solidFill>
              </a:rPr>
              <a:t>deadweight loss of a price floor</a:t>
            </a:r>
            <a:r>
              <a:rPr lang="en-US" b="1" dirty="0" smtClean="0">
                <a:solidFill>
                  <a:srgbClr val="C00000"/>
                </a:solidFill>
              </a:rPr>
              <a:t> is </a:t>
            </a:r>
            <a:r>
              <a:rPr lang="en-US" b="1" i="1" dirty="0" smtClean="0">
                <a:solidFill>
                  <a:srgbClr val="C00000"/>
                </a:solidFill>
              </a:rPr>
              <a:t>C</a:t>
            </a:r>
            <a:r>
              <a:rPr lang="en-US" b="1" dirty="0" smtClean="0">
                <a:solidFill>
                  <a:srgbClr val="C00000"/>
                </a:solidFill>
              </a:rPr>
              <a:t> +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 smtClean="0"/>
              <a:t>How </a:t>
            </a:r>
            <a:r>
              <a:rPr lang="en-US" altLang="en-US" sz="4000" dirty="0"/>
              <a:t>a Price Floor Affects Welfare</a:t>
            </a:r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1779447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Rectangle 21"/>
          <p:cNvSpPr>
            <a:spLocks noChangeArrowheads="1"/>
          </p:cNvSpPr>
          <p:nvPr/>
        </p:nvSpPr>
        <p:spPr bwMode="auto">
          <a:xfrm>
            <a:off x="2355711" y="2381107"/>
            <a:ext cx="119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A</a:t>
            </a:r>
            <a:endParaRPr lang="en-US" altLang="en-US" sz="2400"/>
          </a:p>
        </p:txBody>
      </p:sp>
      <p:sp>
        <p:nvSpPr>
          <p:cNvPr id="16429" name="Rectangle 22"/>
          <p:cNvSpPr>
            <a:spLocks noChangeArrowheads="1"/>
          </p:cNvSpPr>
          <p:nvPr/>
        </p:nvSpPr>
        <p:spPr bwMode="auto">
          <a:xfrm>
            <a:off x="2362060" y="4021137"/>
            <a:ext cx="28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D</a:t>
            </a:r>
            <a:endParaRPr lang="en-US" altLang="en-US" sz="2400" dirty="0"/>
          </a:p>
        </p:txBody>
      </p:sp>
      <p:sp>
        <p:nvSpPr>
          <p:cNvPr id="16431" name="Rectangle 24"/>
          <p:cNvSpPr>
            <a:spLocks noChangeArrowheads="1"/>
          </p:cNvSpPr>
          <p:nvPr/>
        </p:nvSpPr>
        <p:spPr bwMode="auto">
          <a:xfrm>
            <a:off x="2350375" y="3076717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</a:rPr>
              <a:t>B</a:t>
            </a:r>
            <a:endParaRPr lang="en-US" altLang="en-US" sz="2400" dirty="0"/>
          </a:p>
        </p:txBody>
      </p:sp>
      <p:sp>
        <p:nvSpPr>
          <p:cNvPr id="16432" name="Rectangle 25"/>
          <p:cNvSpPr>
            <a:spLocks noChangeArrowheads="1"/>
          </p:cNvSpPr>
          <p:nvPr/>
        </p:nvSpPr>
        <p:spPr bwMode="auto">
          <a:xfrm>
            <a:off x="3741599" y="3309938"/>
            <a:ext cx="1122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C</a:t>
            </a:r>
            <a:endParaRPr lang="en-US" altLang="en-US" sz="2400" dirty="0"/>
          </a:p>
        </p:txBody>
      </p:sp>
      <p:sp>
        <p:nvSpPr>
          <p:cNvPr id="16433" name="Rectangle 26"/>
          <p:cNvSpPr>
            <a:spLocks noChangeArrowheads="1"/>
          </p:cNvSpPr>
          <p:nvPr/>
        </p:nvSpPr>
        <p:spPr bwMode="auto">
          <a:xfrm>
            <a:off x="3746361" y="3706813"/>
            <a:ext cx="100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E</a:t>
            </a:r>
            <a:endParaRPr lang="en-US" altLang="en-US" sz="2400" dirty="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7411897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1592123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1219061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779448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1815961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16401" name="Freeform 56"/>
          <p:cNvSpPr>
            <a:spLocks/>
          </p:cNvSpPr>
          <p:nvPr/>
        </p:nvSpPr>
        <p:spPr bwMode="auto">
          <a:xfrm>
            <a:off x="1738173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Rectangle 58"/>
          <p:cNvSpPr>
            <a:spLocks noChangeArrowheads="1"/>
          </p:cNvSpPr>
          <p:nvPr/>
        </p:nvSpPr>
        <p:spPr bwMode="auto">
          <a:xfrm>
            <a:off x="1300024" y="3508375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P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07" name="Oval 62"/>
          <p:cNvSpPr>
            <a:spLocks noChangeArrowheads="1"/>
          </p:cNvSpPr>
          <p:nvPr/>
        </p:nvSpPr>
        <p:spPr bwMode="auto">
          <a:xfrm>
            <a:off x="4473436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348207" y="5198774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</a:t>
            </a:r>
            <a:endParaRPr lang="en-US" altLang="en-US" sz="2400" dirty="0"/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738276" y="5212628"/>
            <a:ext cx="3026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G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3636" y="3465874"/>
            <a:ext cx="29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Equilibrium (No Price Floor)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883" y="3309938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906265" y="6116781"/>
            <a:ext cx="136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</a:t>
            </a:r>
            <a:br>
              <a:rPr lang="en-US" dirty="0" smtClean="0"/>
            </a:b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4368542" y="5804367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i="1" dirty="0" smtClean="0">
                <a:solidFill>
                  <a:srgbClr val="000000"/>
                </a:solidFill>
              </a:rPr>
              <a:t>Q</a:t>
            </a:r>
            <a:r>
              <a:rPr lang="en-US" altLang="en-US" sz="1600" baseline="-25000" dirty="0" smtClean="0">
                <a:solidFill>
                  <a:srgbClr val="000000"/>
                </a:solidFill>
              </a:rPr>
              <a:t>1</a:t>
            </a:r>
            <a:endParaRPr lang="en-US" altLang="en-US" sz="2400" baseline="-25000" dirty="0"/>
          </a:p>
        </p:txBody>
      </p:sp>
      <p:sp>
        <p:nvSpPr>
          <p:cNvPr id="16422" name="Oval 53"/>
          <p:cNvSpPr>
            <a:spLocks noChangeArrowheads="1"/>
          </p:cNvSpPr>
          <p:nvPr/>
        </p:nvSpPr>
        <p:spPr bwMode="auto">
          <a:xfrm>
            <a:off x="3335198" y="2752725"/>
            <a:ext cx="130175" cy="131763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85743" y="2640298"/>
            <a:ext cx="136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Price Floor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9" name="Rectangle 58"/>
          <p:cNvSpPr>
            <a:spLocks noChangeArrowheads="1"/>
          </p:cNvSpPr>
          <p:nvPr/>
        </p:nvSpPr>
        <p:spPr bwMode="auto">
          <a:xfrm>
            <a:off x="1313884" y="2700198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P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F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sp>
        <p:nvSpPr>
          <p:cNvPr id="40" name="Rectangle 58"/>
          <p:cNvSpPr>
            <a:spLocks noChangeArrowheads="1"/>
          </p:cNvSpPr>
          <p:nvPr/>
        </p:nvSpPr>
        <p:spPr bwMode="auto">
          <a:xfrm>
            <a:off x="3198381" y="5795090"/>
            <a:ext cx="325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i="1" dirty="0" smtClean="0">
                <a:solidFill>
                  <a:srgbClr val="C00000"/>
                </a:solidFill>
              </a:rPr>
              <a:t>Q</a:t>
            </a:r>
            <a:r>
              <a:rPr lang="en-US" altLang="en-US" sz="1600" b="1" baseline="-25000" dirty="0" smtClean="0">
                <a:solidFill>
                  <a:srgbClr val="C00000"/>
                </a:solidFill>
              </a:rPr>
              <a:t>D</a:t>
            </a:r>
            <a:endParaRPr lang="en-US" altLang="en-US" sz="2400" b="1" baseline="-25000" dirty="0">
              <a:solidFill>
                <a:srgbClr val="C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392348" y="2839237"/>
            <a:ext cx="0" cy="292608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567996" y="1996433"/>
            <a:ext cx="0" cy="164592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4"/>
          <p:cNvSpPr>
            <a:spLocks noChangeArrowheads="1"/>
          </p:cNvSpPr>
          <p:nvPr/>
        </p:nvSpPr>
        <p:spPr bwMode="auto">
          <a:xfrm>
            <a:off x="3335198" y="2752872"/>
            <a:ext cx="130175" cy="1301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00000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411232"/>
              </p:ext>
            </p:extLst>
          </p:nvPr>
        </p:nvGraphicFramePr>
        <p:xfrm>
          <a:off x="5994404" y="82359"/>
          <a:ext cx="61242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180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Consumer Surplus + Producer Surplus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Price Floor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Price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Consumer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-(BC)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Producer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B-E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-(CE)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2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our three key diagrams. What common feature do you see?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3200212"/>
            <a:ext cx="4294760" cy="287315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124" y="1750106"/>
            <a:ext cx="3712468" cy="248938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4" y="1638616"/>
            <a:ext cx="4189961" cy="2499275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39" name="TextBox 38"/>
          <p:cNvSpPr txBox="1"/>
          <p:nvPr/>
        </p:nvSpPr>
        <p:spPr>
          <a:xfrm>
            <a:off x="83126" y="4137898"/>
            <a:ext cx="301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Welfare effects of a tax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82471" y="6073362"/>
            <a:ext cx="335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Welfare effects of a price ceiling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392124" y="4239491"/>
            <a:ext cx="335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Welfare effects of a price floor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common feature?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3200212"/>
            <a:ext cx="4294760" cy="287315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124" y="1750106"/>
            <a:ext cx="3712468" cy="248938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4" y="1638616"/>
            <a:ext cx="4189961" cy="2499275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39" name="TextBox 38"/>
          <p:cNvSpPr txBox="1"/>
          <p:nvPr/>
        </p:nvSpPr>
        <p:spPr>
          <a:xfrm>
            <a:off x="83126" y="4137898"/>
            <a:ext cx="301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Welfare effects of a tax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82471" y="6073362"/>
            <a:ext cx="335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Welfare effects of a price ceiling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392124" y="4239491"/>
            <a:ext cx="335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Welfare effects of a price floor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27231" y="1699931"/>
            <a:ext cx="3352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In all three cases, government intervention </a:t>
            </a:r>
            <a:r>
              <a:rPr lang="en-US" i="1" dirty="0" smtClean="0"/>
              <a:t>reduces</a:t>
            </a:r>
            <a:r>
              <a:rPr lang="en-US" dirty="0" smtClean="0"/>
              <a:t> total surplus (by the area of the blue triangle).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125" y="4567823"/>
            <a:ext cx="3639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This is not a surprise, because we saw earlier that the equilibrium outcome under perfect competition </a:t>
            </a:r>
            <a:r>
              <a:rPr lang="en-US" i="1" dirty="0" smtClean="0"/>
              <a:t>maximizes</a:t>
            </a:r>
            <a:r>
              <a:rPr lang="en-US" dirty="0" smtClean="0"/>
              <a:t> total surplus. So, any intervention that changes that outcome </a:t>
            </a:r>
            <a:r>
              <a:rPr lang="en-US" i="1" dirty="0" smtClean="0"/>
              <a:t>has to </a:t>
            </a:r>
            <a:r>
              <a:rPr lang="en-US" dirty="0" smtClean="0"/>
              <a:t>reduce total surplus.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common feature?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3200212"/>
            <a:ext cx="4294760" cy="287315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124" y="1528431"/>
            <a:ext cx="3712468" cy="248938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4" y="1638616"/>
            <a:ext cx="4189961" cy="2499275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39" name="TextBox 38"/>
          <p:cNvSpPr txBox="1"/>
          <p:nvPr/>
        </p:nvSpPr>
        <p:spPr>
          <a:xfrm>
            <a:off x="83126" y="4137898"/>
            <a:ext cx="301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Welfare effects of a tax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82471" y="6073362"/>
            <a:ext cx="335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Welfare effects of a price ceiling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392124" y="4017816"/>
            <a:ext cx="335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Welfare effects of a price floor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27231" y="1699931"/>
            <a:ext cx="405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In all three cases, the quantity bought and sold decreases. And the deadweight loss is always the area between the demand and supply curves for the lost quantity.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125" y="4567823"/>
            <a:ext cx="39844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This should not be a surprise either.</a:t>
            </a:r>
          </a:p>
          <a:p>
            <a:endParaRPr lang="en-US" dirty="0"/>
          </a:p>
          <a:p>
            <a:r>
              <a:rPr lang="en-US" dirty="0" smtClean="0"/>
              <a:t>Voluntary trade between buyers and sellers must benefit both sides without hurting anyone else. So, any reduction in voluntary trade must reduce total surplus.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3" y="4466693"/>
            <a:ext cx="37225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We have seen that total surplus is the area between the demand and supply curves, for the quantity traded. So, the reduction in total surplus caused by a fall in the quantity traded must be the </a:t>
            </a:r>
            <a:r>
              <a:rPr lang="en-US" dirty="0"/>
              <a:t>area between the demand and supply </a:t>
            </a:r>
            <a:r>
              <a:rPr lang="en-US" dirty="0" smtClean="0"/>
              <a:t>curves for the lost quantity.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6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Analysis: Subsidy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Total Surplus = Benefit – Cost </a:t>
            </a:r>
            <a:endParaRPr lang="en-US" altLang="en-US" sz="4000" dirty="0"/>
          </a:p>
        </p:txBody>
      </p:sp>
      <p:sp>
        <p:nvSpPr>
          <p:cNvPr id="67601" name="Freeform 17"/>
          <p:cNvSpPr>
            <a:spLocks/>
          </p:cNvSpPr>
          <p:nvPr/>
        </p:nvSpPr>
        <p:spPr bwMode="auto">
          <a:xfrm>
            <a:off x="5064126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3451225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19"/>
          <p:cNvSpPr>
            <a:spLocks noChangeArrowheads="1"/>
          </p:cNvSpPr>
          <p:nvPr/>
        </p:nvSpPr>
        <p:spPr bwMode="auto">
          <a:xfrm>
            <a:off x="3089275" y="2706688"/>
            <a:ext cx="460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9083675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3263901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2890839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3451226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3487739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51" name="Freeform 56"/>
          <p:cNvSpPr>
            <a:spLocks/>
          </p:cNvSpPr>
          <p:nvPr/>
        </p:nvSpPr>
        <p:spPr bwMode="auto">
          <a:xfrm>
            <a:off x="3465367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Oval 62"/>
          <p:cNvSpPr>
            <a:spLocks noChangeArrowheads="1"/>
          </p:cNvSpPr>
          <p:nvPr/>
        </p:nvSpPr>
        <p:spPr bwMode="auto">
          <a:xfrm>
            <a:off x="6219102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" name="Oval 62"/>
          <p:cNvSpPr>
            <a:spLocks noChangeArrowheads="1"/>
          </p:cNvSpPr>
          <p:nvPr/>
        </p:nvSpPr>
        <p:spPr bwMode="auto">
          <a:xfrm>
            <a:off x="4991427" y="4255349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3454737" y="2827679"/>
            <a:ext cx="1600200" cy="2971800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Oval 62"/>
          <p:cNvSpPr>
            <a:spLocks noChangeArrowheads="1"/>
          </p:cNvSpPr>
          <p:nvPr/>
        </p:nvSpPr>
        <p:spPr bwMode="auto">
          <a:xfrm>
            <a:off x="4989590" y="2763685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" name="TextBox 61"/>
          <p:cNvSpPr txBox="1"/>
          <p:nvPr/>
        </p:nvSpPr>
        <p:spPr>
          <a:xfrm>
            <a:off x="3859619" y="2278909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877341" y="306217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5114260" y="306571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3859621" y="3717843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5124897" y="3700119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3856080" y="508944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5092996" y="508590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</a:t>
            </a:r>
            <a:endParaRPr lang="en-US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5809793" y="5808705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eqm</a:t>
            </a:r>
            <a:endParaRPr lang="en-US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4595217" y="5813324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less</a:t>
            </a:r>
            <a:endParaRPr lang="en-US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71411"/>
              </p:ext>
            </p:extLst>
          </p:nvPr>
        </p:nvGraphicFramePr>
        <p:xfrm>
          <a:off x="8216916" y="719666"/>
          <a:ext cx="38561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18">
                  <a:extLst>
                    <a:ext uri="{9D8B030D-6E8A-4147-A177-3AD203B41FA5}">
                      <a16:colId xmlns:a16="http://schemas.microsoft.com/office/drawing/2014/main" val="237547974"/>
                    </a:ext>
                  </a:extLst>
                </a:gridCol>
                <a:gridCol w="1112710">
                  <a:extLst>
                    <a:ext uri="{9D8B030D-6E8A-4147-A177-3AD203B41FA5}">
                      <a16:colId xmlns:a16="http://schemas.microsoft.com/office/drawing/2014/main" val="3584029408"/>
                    </a:ext>
                  </a:extLst>
                </a:gridCol>
                <a:gridCol w="645478">
                  <a:extLst>
                    <a:ext uri="{9D8B030D-6E8A-4147-A177-3AD203B41FA5}">
                      <a16:colId xmlns:a16="http://schemas.microsoft.com/office/drawing/2014/main" val="2309376332"/>
                    </a:ext>
                  </a:extLst>
                </a:gridCol>
                <a:gridCol w="1449959">
                  <a:extLst>
                    <a:ext uri="{9D8B030D-6E8A-4147-A177-3AD203B41FA5}">
                      <a16:colId xmlns:a16="http://schemas.microsoft.com/office/drawing/2014/main" val="266859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Benefit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2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eqm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dirty="0" smtClean="0"/>
                        <a:t>D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22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less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95048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23264" y="2831264"/>
            <a:ext cx="3749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Conclusion: </a:t>
            </a:r>
            <a:r>
              <a:rPr lang="en-US" b="1" dirty="0" smtClean="0">
                <a:solidFill>
                  <a:srgbClr val="FF0000"/>
                </a:solidFill>
              </a:rPr>
              <a:t>Producing less than the equilibrium output reduces Total Surplus.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18647" y="3759518"/>
            <a:ext cx="3749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reduction of Total Surplus is called the </a:t>
            </a:r>
            <a:r>
              <a:rPr lang="en-US" b="1" i="1" dirty="0" smtClean="0">
                <a:solidFill>
                  <a:srgbClr val="FF0000"/>
                </a:solidFill>
              </a:rPr>
              <a:t>Deadweight Loss</a:t>
            </a:r>
            <a:r>
              <a:rPr lang="en-US" b="1" dirty="0" smtClean="0">
                <a:solidFill>
                  <a:srgbClr val="FF0000"/>
                </a:solidFill>
              </a:rPr>
              <a:t>. It is </a:t>
            </a:r>
            <a:r>
              <a:rPr lang="en-US" b="1" i="1" dirty="0" smtClean="0">
                <a:solidFill>
                  <a:srgbClr val="FF0000"/>
                </a:solidFill>
              </a:rPr>
              <a:t>CE</a:t>
            </a:r>
            <a:r>
              <a:rPr lang="en-US" b="1" dirty="0" smtClean="0">
                <a:solidFill>
                  <a:srgbClr val="FF0000"/>
                </a:solidFill>
              </a:rPr>
              <a:t> in the figure.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2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5814" y="417514"/>
            <a:ext cx="8080375" cy="642937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Recap from </a:t>
            </a:r>
            <a:r>
              <a:rPr lang="en-US" altLang="en-US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Supply, Demand, and Government Policies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effect of a subsidy, for buyers or for sellers</a:t>
            </a:r>
          </a:p>
        </p:txBody>
      </p:sp>
      <p:sp>
        <p:nvSpPr>
          <p:cNvPr id="49155" name="Freeform 15"/>
          <p:cNvSpPr>
            <a:spLocks/>
          </p:cNvSpPr>
          <p:nvPr/>
        </p:nvSpPr>
        <p:spPr bwMode="auto">
          <a:xfrm>
            <a:off x="4267200" y="1300163"/>
            <a:ext cx="6186488" cy="4565650"/>
          </a:xfrm>
          <a:custGeom>
            <a:avLst/>
            <a:gdLst>
              <a:gd name="T0" fmla="*/ 0 w 3897"/>
              <a:gd name="T1" fmla="*/ 0 h 2876"/>
              <a:gd name="T2" fmla="*/ 0 w 3897"/>
              <a:gd name="T3" fmla="*/ 2147483647 h 2876"/>
              <a:gd name="T4" fmla="*/ 2147483647 w 3897"/>
              <a:gd name="T5" fmla="*/ 2147483647 h 2876"/>
              <a:gd name="T6" fmla="*/ 0 60000 65536"/>
              <a:gd name="T7" fmla="*/ 0 60000 65536"/>
              <a:gd name="T8" fmla="*/ 0 60000 65536"/>
              <a:gd name="T9" fmla="*/ 0 w 3897"/>
              <a:gd name="T10" fmla="*/ 0 h 2876"/>
              <a:gd name="T11" fmla="*/ 3897 w 3897"/>
              <a:gd name="T12" fmla="*/ 2876 h 28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97" h="2876">
                <a:moveTo>
                  <a:pt x="0" y="0"/>
                </a:moveTo>
                <a:lnTo>
                  <a:pt x="0" y="2876"/>
                </a:lnTo>
                <a:lnTo>
                  <a:pt x="3897" y="287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6" name="Line 16"/>
          <p:cNvSpPr>
            <a:spLocks noChangeShapeType="1"/>
          </p:cNvSpPr>
          <p:nvPr/>
        </p:nvSpPr>
        <p:spPr bwMode="auto">
          <a:xfrm>
            <a:off x="7046914" y="5845175"/>
            <a:ext cx="1587" cy="1588"/>
          </a:xfrm>
          <a:prstGeom prst="line">
            <a:avLst/>
          </a:prstGeom>
          <a:noFill/>
          <a:ln w="19050">
            <a:solidFill>
              <a:srgbClr val="6022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7" name="Rectangle 18"/>
          <p:cNvSpPr>
            <a:spLocks noChangeArrowheads="1"/>
          </p:cNvSpPr>
          <p:nvPr/>
        </p:nvSpPr>
        <p:spPr bwMode="auto">
          <a:xfrm>
            <a:off x="9375775" y="5924551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8" name="Rectangle 20"/>
          <p:cNvSpPr>
            <a:spLocks noChangeArrowheads="1"/>
          </p:cNvSpPr>
          <p:nvPr/>
        </p:nvSpPr>
        <p:spPr bwMode="auto">
          <a:xfrm>
            <a:off x="4073525" y="5930901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9" name="Rectangle 21"/>
          <p:cNvSpPr>
            <a:spLocks noChangeArrowheads="1"/>
          </p:cNvSpPr>
          <p:nvPr/>
        </p:nvSpPr>
        <p:spPr bwMode="auto">
          <a:xfrm>
            <a:off x="3263900" y="1062039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Buyers’ Price, </a:t>
            </a:r>
            <a:b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Sellers’ Price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9160" name="Group 35"/>
          <p:cNvGrpSpPr>
            <a:grpSpLocks/>
          </p:cNvGrpSpPr>
          <p:nvPr/>
        </p:nvGrpSpPr>
        <p:grpSpPr bwMode="auto">
          <a:xfrm>
            <a:off x="7477126" y="2503489"/>
            <a:ext cx="2960688" cy="384175"/>
            <a:chOff x="3315" y="1577"/>
            <a:chExt cx="1865" cy="242"/>
          </a:xfrm>
        </p:grpSpPr>
        <p:sp>
          <p:nvSpPr>
            <p:cNvPr id="49194" name="Line 36"/>
            <p:cNvSpPr>
              <a:spLocks noChangeShapeType="1"/>
            </p:cNvSpPr>
            <p:nvPr/>
          </p:nvSpPr>
          <p:spPr bwMode="auto">
            <a:xfrm flipV="1">
              <a:off x="3315" y="1671"/>
              <a:ext cx="346" cy="1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195" name="Rectangle 37"/>
            <p:cNvSpPr>
              <a:spLocks noChangeArrowheads="1"/>
            </p:cNvSpPr>
            <p:nvPr/>
          </p:nvSpPr>
          <p:spPr bwMode="auto">
            <a:xfrm>
              <a:off x="3719" y="1577"/>
              <a:ext cx="14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Equilibrium without subsidy</a:t>
              </a:r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3854" name="Freeform 39"/>
          <p:cNvSpPr>
            <a:spLocks/>
          </p:cNvSpPr>
          <p:nvPr/>
        </p:nvSpPr>
        <p:spPr bwMode="auto">
          <a:xfrm>
            <a:off x="4344988" y="2282825"/>
            <a:ext cx="157162" cy="1492250"/>
          </a:xfrm>
          <a:custGeom>
            <a:avLst/>
            <a:gdLst>
              <a:gd name="T0" fmla="*/ 0 w 8"/>
              <a:gd name="T1" fmla="*/ 2147483647 h 23"/>
              <a:gd name="T2" fmla="*/ 2147483647 w 8"/>
              <a:gd name="T3" fmla="*/ 2147483647 h 23"/>
              <a:gd name="T4" fmla="*/ 2147483647 w 8"/>
              <a:gd name="T5" fmla="*/ 2147483647 h 23"/>
              <a:gd name="T6" fmla="*/ 2147483647 w 8"/>
              <a:gd name="T7" fmla="*/ 2147483647 h 23"/>
              <a:gd name="T8" fmla="*/ 2147483647 w 8"/>
              <a:gd name="T9" fmla="*/ 2147483647 h 23"/>
              <a:gd name="T10" fmla="*/ 2147483647 w 8"/>
              <a:gd name="T11" fmla="*/ 2147483647 h 23"/>
              <a:gd name="T12" fmla="*/ 0 w 8"/>
              <a:gd name="T13" fmla="*/ 0 h 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"/>
              <a:gd name="T22" fmla="*/ 0 h 23"/>
              <a:gd name="T23" fmla="*/ 8 w 8"/>
              <a:gd name="T24" fmla="*/ 23 h 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" h="23">
                <a:moveTo>
                  <a:pt x="0" y="23"/>
                </a:moveTo>
                <a:cubicBezTo>
                  <a:pt x="2" y="23"/>
                  <a:pt x="4" y="20"/>
                  <a:pt x="4" y="17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3"/>
                  <a:pt x="5" y="11"/>
                  <a:pt x="8" y="11"/>
                </a:cubicBezTo>
                <a:cubicBezTo>
                  <a:pt x="5" y="11"/>
                  <a:pt x="4" y="9"/>
                  <a:pt x="4" y="7"/>
                </a:cubicBezTo>
                <a:cubicBezTo>
                  <a:pt x="4" y="5"/>
                  <a:pt x="4" y="5"/>
                  <a:pt x="4" y="5"/>
                </a:cubicBezTo>
                <a:cubicBezTo>
                  <a:pt x="4" y="3"/>
                  <a:pt x="2" y="0"/>
                  <a:pt x="0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55" name="Rectangle 40"/>
          <p:cNvSpPr>
            <a:spLocks noChangeArrowheads="1"/>
          </p:cNvSpPr>
          <p:nvPr/>
        </p:nvSpPr>
        <p:spPr bwMode="auto">
          <a:xfrm>
            <a:off x="4546601" y="2925764"/>
            <a:ext cx="11731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Subsidy ($2.50)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51" name="Rectangle 44"/>
          <p:cNvSpPr>
            <a:spLocks noChangeArrowheads="1"/>
          </p:cNvSpPr>
          <p:nvPr/>
        </p:nvSpPr>
        <p:spPr bwMode="auto">
          <a:xfrm>
            <a:off x="1562101" y="1828800"/>
            <a:ext cx="2339975" cy="2159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sellers get after subsidy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9164" name="Group 47"/>
          <p:cNvGrpSpPr>
            <a:grpSpLocks/>
          </p:cNvGrpSpPr>
          <p:nvPr/>
        </p:nvGrpSpPr>
        <p:grpSpPr bwMode="auto">
          <a:xfrm>
            <a:off x="6107114" y="1751014"/>
            <a:ext cx="4338637" cy="3468687"/>
            <a:chOff x="2452" y="1103"/>
            <a:chExt cx="2733" cy="2185"/>
          </a:xfrm>
        </p:grpSpPr>
        <p:sp>
          <p:nvSpPr>
            <p:cNvPr id="49192" name="Line 48"/>
            <p:cNvSpPr>
              <a:spLocks noChangeShapeType="1"/>
            </p:cNvSpPr>
            <p:nvPr/>
          </p:nvSpPr>
          <p:spPr bwMode="auto">
            <a:xfrm>
              <a:off x="2452" y="1103"/>
              <a:ext cx="2269" cy="2086"/>
            </a:xfrm>
            <a:prstGeom prst="line">
              <a:avLst/>
            </a:prstGeom>
            <a:noFill/>
            <a:ln w="5873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193" name="Rectangle 49"/>
            <p:cNvSpPr>
              <a:spLocks noChangeArrowheads="1"/>
            </p:cNvSpPr>
            <p:nvPr/>
          </p:nvSpPr>
          <p:spPr bwMode="auto">
            <a:xfrm>
              <a:off x="4741" y="3133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Demand</a:t>
              </a:r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165" name="Group 54"/>
          <p:cNvGrpSpPr>
            <a:grpSpLocks/>
          </p:cNvGrpSpPr>
          <p:nvPr/>
        </p:nvGrpSpPr>
        <p:grpSpPr bwMode="auto">
          <a:xfrm>
            <a:off x="4932364" y="1733550"/>
            <a:ext cx="4056062" cy="2643188"/>
            <a:chOff x="1712" y="1092"/>
            <a:chExt cx="2555" cy="1665"/>
          </a:xfrm>
        </p:grpSpPr>
        <p:sp>
          <p:nvSpPr>
            <p:cNvPr id="49190" name="Line 55"/>
            <p:cNvSpPr>
              <a:spLocks noChangeShapeType="1"/>
            </p:cNvSpPr>
            <p:nvPr/>
          </p:nvSpPr>
          <p:spPr bwMode="auto">
            <a:xfrm flipH="1">
              <a:off x="1712" y="1263"/>
              <a:ext cx="2429" cy="1494"/>
            </a:xfrm>
            <a:prstGeom prst="line">
              <a:avLst/>
            </a:prstGeom>
            <a:noFill/>
            <a:ln w="5873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191" name="Rectangle 56"/>
            <p:cNvSpPr>
              <a:spLocks noChangeArrowheads="1"/>
            </p:cNvSpPr>
            <p:nvPr/>
          </p:nvSpPr>
          <p:spPr bwMode="auto">
            <a:xfrm>
              <a:off x="3887" y="1092"/>
              <a:ext cx="3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Supply </a:t>
              </a:r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3829" name="Rectangle 67"/>
          <p:cNvSpPr>
            <a:spLocks noChangeArrowheads="1"/>
          </p:cNvSpPr>
          <p:nvPr/>
        </p:nvSpPr>
        <p:spPr bwMode="auto">
          <a:xfrm>
            <a:off x="3683001" y="2162175"/>
            <a:ext cx="4680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$4.25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70"/>
          <p:cNvSpPr>
            <a:spLocks noChangeArrowheads="1"/>
          </p:cNvSpPr>
          <p:nvPr/>
        </p:nvSpPr>
        <p:spPr bwMode="auto">
          <a:xfrm>
            <a:off x="8297863" y="5913438"/>
            <a:ext cx="312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120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9168" name="Group 81"/>
          <p:cNvGrpSpPr>
            <a:grpSpLocks/>
          </p:cNvGrpSpPr>
          <p:nvPr/>
        </p:nvGrpSpPr>
        <p:grpSpPr bwMode="auto">
          <a:xfrm>
            <a:off x="3786188" y="2770189"/>
            <a:ext cx="3857625" cy="3406775"/>
            <a:chOff x="990" y="1745"/>
            <a:chExt cx="2430" cy="2146"/>
          </a:xfrm>
        </p:grpSpPr>
        <p:sp>
          <p:nvSpPr>
            <p:cNvPr id="49185" name="Freeform 82"/>
            <p:cNvSpPr>
              <a:spLocks/>
            </p:cNvSpPr>
            <p:nvPr/>
          </p:nvSpPr>
          <p:spPr bwMode="auto">
            <a:xfrm>
              <a:off x="1293" y="1819"/>
              <a:ext cx="1948" cy="1863"/>
            </a:xfrm>
            <a:custGeom>
              <a:avLst/>
              <a:gdLst>
                <a:gd name="T0" fmla="*/ 1948 w 1948"/>
                <a:gd name="T1" fmla="*/ 1863 h 1863"/>
                <a:gd name="T2" fmla="*/ 1948 w 1948"/>
                <a:gd name="T3" fmla="*/ 0 h 1863"/>
                <a:gd name="T4" fmla="*/ 0 w 1948"/>
                <a:gd name="T5" fmla="*/ 0 h 1863"/>
                <a:gd name="T6" fmla="*/ 0 60000 65536"/>
                <a:gd name="T7" fmla="*/ 0 60000 65536"/>
                <a:gd name="T8" fmla="*/ 0 60000 65536"/>
                <a:gd name="T9" fmla="*/ 0 w 1948"/>
                <a:gd name="T10" fmla="*/ 0 h 1863"/>
                <a:gd name="T11" fmla="*/ 1948 w 1948"/>
                <a:gd name="T12" fmla="*/ 1863 h 18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8" h="1863">
                  <a:moveTo>
                    <a:pt x="1948" y="1863"/>
                  </a:moveTo>
                  <a:lnTo>
                    <a:pt x="1948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186" name="Oval 83"/>
            <p:cNvSpPr>
              <a:spLocks noChangeArrowheads="1"/>
            </p:cNvSpPr>
            <p:nvPr/>
          </p:nvSpPr>
          <p:spPr bwMode="auto">
            <a:xfrm>
              <a:off x="3196" y="1773"/>
              <a:ext cx="86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187" name="Line 84"/>
            <p:cNvSpPr>
              <a:spLocks noChangeShapeType="1"/>
            </p:cNvSpPr>
            <p:nvPr/>
          </p:nvSpPr>
          <p:spPr bwMode="auto">
            <a:xfrm flipH="1">
              <a:off x="1293" y="1819"/>
              <a:ext cx="194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188" name="Rectangle 85"/>
            <p:cNvSpPr>
              <a:spLocks noChangeArrowheads="1"/>
            </p:cNvSpPr>
            <p:nvPr/>
          </p:nvSpPr>
          <p:spPr bwMode="auto">
            <a:xfrm>
              <a:off x="990" y="1745"/>
              <a:ext cx="2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3.00</a:t>
              </a:r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189" name="Rectangle 86"/>
            <p:cNvSpPr>
              <a:spLocks noChangeArrowheads="1"/>
            </p:cNvSpPr>
            <p:nvPr/>
          </p:nvSpPr>
          <p:spPr bwMode="auto">
            <a:xfrm>
              <a:off x="3223" y="3736"/>
              <a:ext cx="19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5" name="Rectangle 44"/>
          <p:cNvSpPr>
            <a:spLocks noChangeArrowheads="1"/>
          </p:cNvSpPr>
          <p:nvPr/>
        </p:nvSpPr>
        <p:spPr bwMode="auto">
          <a:xfrm>
            <a:off x="1546226" y="4011613"/>
            <a:ext cx="2492375" cy="2143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buyers pay after subsidy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7" name="Straight Arrow Connector 76"/>
          <p:cNvCxnSpPr>
            <a:cxnSpLocks noChangeShapeType="1"/>
          </p:cNvCxnSpPr>
          <p:nvPr/>
        </p:nvCxnSpPr>
        <p:spPr bwMode="auto">
          <a:xfrm rot="16200000" flipH="1">
            <a:off x="3469482" y="2066132"/>
            <a:ext cx="211137" cy="1587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 flipV="1">
            <a:off x="3317876" y="3854451"/>
            <a:ext cx="385763" cy="1571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2" name="Rectangle 44"/>
          <p:cNvSpPr>
            <a:spLocks noChangeArrowheads="1"/>
          </p:cNvSpPr>
          <p:nvPr/>
        </p:nvSpPr>
        <p:spPr bwMode="auto">
          <a:xfrm>
            <a:off x="2109789" y="2797175"/>
            <a:ext cx="16779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before subsidy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3" name="Rectangle 44"/>
          <p:cNvSpPr>
            <a:spLocks noChangeArrowheads="1"/>
          </p:cNvSpPr>
          <p:nvPr/>
        </p:nvSpPr>
        <p:spPr bwMode="auto">
          <a:xfrm>
            <a:off x="6591300" y="6138863"/>
            <a:ext cx="14160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 before subsidy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8289925" y="6246813"/>
            <a:ext cx="1790700" cy="2143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 after subsidy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Line 79"/>
          <p:cNvSpPr>
            <a:spLocks noChangeShapeType="1"/>
          </p:cNvSpPr>
          <p:nvPr/>
        </p:nvSpPr>
        <p:spPr bwMode="auto">
          <a:xfrm flipH="1">
            <a:off x="4260851" y="3814764"/>
            <a:ext cx="4111625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3" name="Rectangle 80"/>
          <p:cNvSpPr>
            <a:spLocks noChangeArrowheads="1"/>
          </p:cNvSpPr>
          <p:nvPr/>
        </p:nvSpPr>
        <p:spPr bwMode="auto">
          <a:xfrm>
            <a:off x="3798888" y="3687763"/>
            <a:ext cx="3638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1.75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4267201" y="2201863"/>
            <a:ext cx="4156075" cy="3663950"/>
            <a:chOff x="2743201" y="2202485"/>
            <a:chExt cx="4156149" cy="3663328"/>
          </a:xfrm>
        </p:grpSpPr>
        <p:sp>
          <p:nvSpPr>
            <p:cNvPr id="49182" name="Freeform 69"/>
            <p:cNvSpPr>
              <a:spLocks/>
            </p:cNvSpPr>
            <p:nvPr/>
          </p:nvSpPr>
          <p:spPr bwMode="auto">
            <a:xfrm>
              <a:off x="2743201" y="2259686"/>
              <a:ext cx="4085430" cy="3606127"/>
            </a:xfrm>
            <a:custGeom>
              <a:avLst/>
              <a:gdLst>
                <a:gd name="T0" fmla="*/ 2147483647 w 1751"/>
                <a:gd name="T1" fmla="*/ 2147483647 h 2061"/>
                <a:gd name="T2" fmla="*/ 2147483647 w 1751"/>
                <a:gd name="T3" fmla="*/ 0 h 2061"/>
                <a:gd name="T4" fmla="*/ 0 w 1751"/>
                <a:gd name="T5" fmla="*/ 0 h 2061"/>
                <a:gd name="T6" fmla="*/ 0 60000 65536"/>
                <a:gd name="T7" fmla="*/ 0 60000 65536"/>
                <a:gd name="T8" fmla="*/ 0 60000 65536"/>
                <a:gd name="T9" fmla="*/ 0 w 1751"/>
                <a:gd name="T10" fmla="*/ 0 h 2061"/>
                <a:gd name="T11" fmla="*/ 1751 w 1751"/>
                <a:gd name="T12" fmla="*/ 2061 h 20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51" h="2061">
                  <a:moveTo>
                    <a:pt x="1751" y="2061"/>
                  </a:moveTo>
                  <a:lnTo>
                    <a:pt x="1751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183" name="Oval 71"/>
            <p:cNvSpPr>
              <a:spLocks noChangeArrowheads="1"/>
            </p:cNvSpPr>
            <p:nvPr/>
          </p:nvSpPr>
          <p:spPr bwMode="auto">
            <a:xfrm>
              <a:off x="6753785" y="2202485"/>
              <a:ext cx="136525" cy="1365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184" name="Oval 71"/>
            <p:cNvSpPr>
              <a:spLocks noChangeArrowheads="1"/>
            </p:cNvSpPr>
            <p:nvPr/>
          </p:nvSpPr>
          <p:spPr bwMode="auto">
            <a:xfrm>
              <a:off x="6766067" y="3727133"/>
              <a:ext cx="133283" cy="1365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8" name="Oval 87"/>
          <p:cNvSpPr>
            <a:spLocks noChangeArrowheads="1"/>
          </p:cNvSpPr>
          <p:nvPr/>
        </p:nvSpPr>
        <p:spPr bwMode="auto">
          <a:xfrm>
            <a:off x="8147050" y="2097088"/>
            <a:ext cx="369888" cy="1998662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Rectangle 37"/>
          <p:cNvSpPr>
            <a:spLocks noChangeArrowheads="1"/>
          </p:cNvSpPr>
          <p:nvPr/>
        </p:nvSpPr>
        <p:spPr bwMode="auto">
          <a:xfrm>
            <a:off x="6416676" y="1131888"/>
            <a:ext cx="206364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Equilibrium after subsidy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1" name="Straight Arrow Connector 90"/>
          <p:cNvCxnSpPr>
            <a:cxnSpLocks noChangeShapeType="1"/>
            <a:stCxn id="89" idx="2"/>
            <a:endCxn id="88" idx="0"/>
          </p:cNvCxnSpPr>
          <p:nvPr/>
        </p:nvCxnSpPr>
        <p:spPr bwMode="auto">
          <a:xfrm>
            <a:off x="7448497" y="1378109"/>
            <a:ext cx="883497" cy="718979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9693941" y="540244"/>
            <a:ext cx="2303591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1:</a:t>
            </a:r>
            <a:r>
              <a:rPr lang="en-US" altLang="en-US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Find </a:t>
            </a:r>
            <a:r>
              <a:rPr lang="en-US" altLang="en-US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quantity at which the height of the supply curve exceeds the height of the demand curve by the amount of the subsidy. This will be the </a:t>
            </a:r>
            <a:r>
              <a:rPr lang="en-US" altLang="en-US" sz="1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after-subsidy</a:t>
            </a:r>
            <a:r>
              <a:rPr lang="en-US" altLang="en-US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equilibrium quantity.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03919" y="650877"/>
            <a:ext cx="2303591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2:</a:t>
            </a:r>
            <a:r>
              <a:rPr lang="en-US" altLang="en-US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height of the supply curve at the </a:t>
            </a:r>
            <a:r>
              <a:rPr lang="en-US" altLang="en-US" sz="1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after-subsidy</a:t>
            </a:r>
            <a:r>
              <a:rPr lang="en-US" altLang="en-US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equilibrium </a:t>
            </a:r>
            <a:r>
              <a:rPr lang="en-US" altLang="en-US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 gives the </a:t>
            </a:r>
            <a:r>
              <a:rPr lang="en-US" altLang="en-US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that sellers get </a:t>
            </a:r>
            <a:r>
              <a:rPr lang="en-US" altLang="en-US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the subsidy.</a:t>
            </a:r>
            <a:endParaRPr lang="en-US" altLang="en-US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56319" y="4481886"/>
            <a:ext cx="2303591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 3:</a:t>
            </a:r>
            <a:r>
              <a:rPr lang="en-US" altLang="en-US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height of the demand curve at the </a:t>
            </a:r>
            <a:r>
              <a:rPr lang="en-US" altLang="en-US" sz="1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after-subsidy</a:t>
            </a:r>
            <a:r>
              <a:rPr lang="en-US" altLang="en-US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equilibrium </a:t>
            </a:r>
            <a:r>
              <a:rPr lang="en-US" altLang="en-US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 gives the </a:t>
            </a:r>
            <a:r>
              <a:rPr lang="en-US" altLang="en-US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that buyers pay </a:t>
            </a:r>
            <a:r>
              <a:rPr lang="en-US" altLang="en-US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the subsidy.</a:t>
            </a:r>
            <a:endParaRPr lang="en-US" altLang="en-US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4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Analysis: Subsidy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838200" y="1825625"/>
            <a:ext cx="6671426" cy="4351338"/>
          </a:xfrm>
        </p:spPr>
        <p:txBody>
          <a:bodyPr/>
          <a:lstStyle/>
          <a:p>
            <a:r>
              <a:rPr lang="en-US" dirty="0" smtClean="0"/>
              <a:t>The equilibrium quantity is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have seen that a subsidy </a:t>
            </a:r>
            <a:r>
              <a:rPr lang="en-US" i="1" dirty="0" smtClean="0"/>
              <a:t>increases</a:t>
            </a:r>
            <a:r>
              <a:rPr lang="en-US" dirty="0" smtClean="0"/>
              <a:t> the quantity bought and sold.</a:t>
            </a:r>
          </a:p>
          <a:p>
            <a:r>
              <a:rPr lang="en-US" dirty="0" smtClean="0"/>
              <a:t>Suppose a subsidy increases the quantity to </a:t>
            </a:r>
            <a:r>
              <a:rPr lang="en-US" i="1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086578" y="232799"/>
            <a:ext cx="3886054" cy="2940599"/>
            <a:chOff x="7967708" y="731563"/>
            <a:chExt cx="3886054" cy="2940599"/>
          </a:xfrm>
        </p:grpSpPr>
        <p:sp>
          <p:nvSpPr>
            <p:cNvPr id="4" name="Line 16"/>
            <p:cNvSpPr>
              <a:spLocks noChangeShapeType="1"/>
            </p:cNvSpPr>
            <p:nvPr/>
          </p:nvSpPr>
          <p:spPr bwMode="auto">
            <a:xfrm>
              <a:off x="9697418" y="2321327"/>
              <a:ext cx="0" cy="10390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9583118" y="1966319"/>
              <a:ext cx="265430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D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8992568" y="2385357"/>
              <a:ext cx="265430" cy="22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G</a:t>
              </a:r>
              <a:endParaRPr lang="en-US" i="1" dirty="0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0221293" y="2419136"/>
              <a:ext cx="265430" cy="22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H</a:t>
              </a:r>
              <a:endParaRPr lang="en-US" i="1" dirty="0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8449008" y="1747176"/>
              <a:ext cx="2936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8811593" y="3424464"/>
              <a:ext cx="371475" cy="247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 dirty="0" smtClean="0">
                  <a:ea typeface="Times New Roman" pitchFamily="18" charset="0"/>
                  <a:cs typeface="Arial" pitchFamily="34" charset="0"/>
                </a:rPr>
                <a:t>Q</a:t>
              </a:r>
              <a:r>
                <a:rPr lang="en-US" sz="1000" baseline="-25000" dirty="0" smtClean="0">
                  <a:ea typeface="Times New Roman" pitchFamily="18" charset="0"/>
                  <a:cs typeface="Arial" pitchFamily="34" charset="0"/>
                </a:rPr>
                <a:t>2</a:t>
              </a:r>
              <a:endParaRPr lang="en-US" sz="1000" i="1" baseline="-25000" dirty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9535493" y="3414937"/>
              <a:ext cx="371475" cy="247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 dirty="0" smtClean="0">
                  <a:ea typeface="Times New Roman" pitchFamily="18" charset="0"/>
                  <a:cs typeface="Arial" pitchFamily="34" charset="0"/>
                </a:rPr>
                <a:t>Q</a:t>
              </a:r>
              <a:r>
                <a:rPr lang="en-US" sz="1000" baseline="-25000" dirty="0" smtClean="0">
                  <a:ea typeface="Times New Roman" pitchFamily="18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0478468" y="3424464"/>
              <a:ext cx="371475" cy="247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 dirty="0" smtClean="0">
                  <a:ea typeface="Times New Roman" pitchFamily="18" charset="0"/>
                  <a:cs typeface="Arial" pitchFamily="34" charset="0"/>
                </a:rPr>
                <a:t>Q</a:t>
              </a:r>
              <a:r>
                <a:rPr lang="en-US" sz="1000" baseline="-25000" dirty="0" smtClean="0">
                  <a:ea typeface="Times New Roman" pitchFamily="18" charset="0"/>
                  <a:cs typeface="Arial" pitchFamily="34" charset="0"/>
                </a:rPr>
                <a:t>3</a:t>
              </a:r>
              <a:endParaRPr lang="en-US" sz="1000" i="1" baseline="-25000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8454203" y="2309260"/>
              <a:ext cx="2936240" cy="63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0258758" y="1969499"/>
              <a:ext cx="265430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E</a:t>
              </a:r>
              <a:endParaRPr lang="en-US" i="1" dirty="0"/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8536003" y="2425416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F</a:t>
              </a:r>
              <a:endParaRPr lang="en-US" i="1" dirty="0"/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0849943" y="3077687"/>
              <a:ext cx="925195" cy="2769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ea typeface="Times New Roman" pitchFamily="18" charset="0"/>
                  <a:cs typeface="Arial" pitchFamily="34" charset="0"/>
                </a:rPr>
                <a:t>Demand</a:t>
              </a:r>
              <a:endParaRPr lang="en-US" dirty="0"/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10473158" y="1240116"/>
              <a:ext cx="775970" cy="3169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ea typeface="Times New Roman" pitchFamily="18" charset="0"/>
                  <a:cs typeface="Arial" pitchFamily="34" charset="0"/>
                </a:rPr>
                <a:t>Supply</a:t>
              </a:r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8452183" y="3373018"/>
              <a:ext cx="33910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11094563" y="3395952"/>
              <a:ext cx="759199" cy="223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000000"/>
                  </a:solidFill>
                  <a:ea typeface="Times New Roman" pitchFamily="18" charset="0"/>
                </a:rPr>
                <a:t>Quantity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8452183" y="1364686"/>
              <a:ext cx="2379663" cy="1814513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V="1">
              <a:off x="8452183" y="1318649"/>
              <a:ext cx="2936875" cy="172085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V="1">
              <a:off x="8452977" y="761345"/>
              <a:ext cx="0" cy="2603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7967708" y="731563"/>
              <a:ext cx="582612" cy="223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000000"/>
                  </a:solidFill>
                  <a:ea typeface="Times New Roman" pitchFamily="18" charset="0"/>
                </a:rPr>
                <a:t>Price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8958596" y="1738181"/>
              <a:ext cx="0" cy="16271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8477583" y="1527766"/>
              <a:ext cx="266700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A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8534733" y="2002763"/>
              <a:ext cx="265113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B</a:t>
              </a:r>
              <a:endParaRPr lang="en-US" i="1" dirty="0"/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9009775" y="2004768"/>
              <a:ext cx="266700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C</a:t>
              </a:r>
              <a:endParaRPr lang="en-US" i="1" dirty="0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10644521" y="1738181"/>
              <a:ext cx="0" cy="16271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8645875" y="2960879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I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/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9960770" y="2959996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K</a:t>
              </a:r>
              <a:endParaRPr lang="en-US" i="1" dirty="0"/>
            </a:p>
          </p:txBody>
        </p:sp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9166868" y="2959998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J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</p:txBody>
        </p:sp>
      </p:grp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19802"/>
              </p:ext>
            </p:extLst>
          </p:nvPr>
        </p:nvGraphicFramePr>
        <p:xfrm>
          <a:off x="6300274" y="3871245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Subsidy (</a:t>
                      </a:r>
                      <a:r>
                        <a:rPr lang="en-US" i="1" dirty="0" smtClean="0"/>
                        <a:t>Q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Subsidy (</a:t>
                      </a:r>
                      <a:r>
                        <a:rPr lang="en-US" i="1" dirty="0" smtClean="0"/>
                        <a:t>Q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Analysis: Subsidy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838200" y="1825625"/>
            <a:ext cx="6671426" cy="4351338"/>
          </a:xfrm>
        </p:spPr>
        <p:txBody>
          <a:bodyPr/>
          <a:lstStyle/>
          <a:p>
            <a:r>
              <a:rPr lang="en-US" dirty="0" smtClean="0"/>
              <a:t>The equilibrium quantity is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have seen that a subsidy </a:t>
            </a:r>
            <a:r>
              <a:rPr lang="en-US" i="1" dirty="0" smtClean="0"/>
              <a:t>increases</a:t>
            </a:r>
            <a:r>
              <a:rPr lang="en-US" dirty="0" smtClean="0"/>
              <a:t> the quantity bought and sold.</a:t>
            </a:r>
          </a:p>
          <a:p>
            <a:r>
              <a:rPr lang="en-US" dirty="0" smtClean="0"/>
              <a:t>Suppose a subsidy increases the quantity to </a:t>
            </a:r>
            <a:r>
              <a:rPr lang="en-US" i="1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086578" y="232799"/>
            <a:ext cx="3886054" cy="2940599"/>
            <a:chOff x="7967708" y="731563"/>
            <a:chExt cx="3886054" cy="2940599"/>
          </a:xfrm>
        </p:grpSpPr>
        <p:sp>
          <p:nvSpPr>
            <p:cNvPr id="4" name="Line 16"/>
            <p:cNvSpPr>
              <a:spLocks noChangeShapeType="1"/>
            </p:cNvSpPr>
            <p:nvPr/>
          </p:nvSpPr>
          <p:spPr bwMode="auto">
            <a:xfrm>
              <a:off x="9697418" y="2321327"/>
              <a:ext cx="0" cy="10390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9583118" y="1966319"/>
              <a:ext cx="265430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D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8992568" y="2385357"/>
              <a:ext cx="265430" cy="22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G</a:t>
              </a:r>
              <a:endParaRPr lang="en-US" i="1" dirty="0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0221293" y="2419136"/>
              <a:ext cx="265430" cy="22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H</a:t>
              </a:r>
              <a:endParaRPr lang="en-US" i="1" dirty="0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8449008" y="1747176"/>
              <a:ext cx="2936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8811593" y="3424464"/>
              <a:ext cx="371475" cy="247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 dirty="0" smtClean="0">
                  <a:ea typeface="Times New Roman" pitchFamily="18" charset="0"/>
                  <a:cs typeface="Arial" pitchFamily="34" charset="0"/>
                </a:rPr>
                <a:t>Q</a:t>
              </a:r>
              <a:r>
                <a:rPr lang="en-US" sz="1000" baseline="-25000" dirty="0" smtClean="0">
                  <a:ea typeface="Times New Roman" pitchFamily="18" charset="0"/>
                  <a:cs typeface="Arial" pitchFamily="34" charset="0"/>
                </a:rPr>
                <a:t>2</a:t>
              </a:r>
              <a:endParaRPr lang="en-US" sz="1000" i="1" baseline="-25000" dirty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9535493" y="3414937"/>
              <a:ext cx="371475" cy="247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 dirty="0" smtClean="0">
                  <a:ea typeface="Times New Roman" pitchFamily="18" charset="0"/>
                  <a:cs typeface="Arial" pitchFamily="34" charset="0"/>
                </a:rPr>
                <a:t>Q</a:t>
              </a:r>
              <a:r>
                <a:rPr lang="en-US" sz="1000" baseline="-25000" dirty="0" smtClean="0">
                  <a:ea typeface="Times New Roman" pitchFamily="18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0478468" y="3424464"/>
              <a:ext cx="371475" cy="247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 dirty="0" smtClean="0">
                  <a:ea typeface="Times New Roman" pitchFamily="18" charset="0"/>
                  <a:cs typeface="Arial" pitchFamily="34" charset="0"/>
                </a:rPr>
                <a:t>Q</a:t>
              </a:r>
              <a:r>
                <a:rPr lang="en-US" sz="1000" baseline="-25000" dirty="0" smtClean="0">
                  <a:ea typeface="Times New Roman" pitchFamily="18" charset="0"/>
                  <a:cs typeface="Arial" pitchFamily="34" charset="0"/>
                </a:rPr>
                <a:t>3</a:t>
              </a:r>
              <a:endParaRPr lang="en-US" sz="1000" i="1" baseline="-25000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8454203" y="2309260"/>
              <a:ext cx="2936240" cy="63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0258758" y="1969499"/>
              <a:ext cx="265430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E</a:t>
              </a:r>
              <a:endParaRPr lang="en-US" i="1" dirty="0"/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8536003" y="2425416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F</a:t>
              </a:r>
              <a:endParaRPr lang="en-US" i="1" dirty="0"/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0849943" y="3077687"/>
              <a:ext cx="925195" cy="2769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ea typeface="Times New Roman" pitchFamily="18" charset="0"/>
                  <a:cs typeface="Arial" pitchFamily="34" charset="0"/>
                </a:rPr>
                <a:t>Demand</a:t>
              </a:r>
              <a:endParaRPr lang="en-US" dirty="0"/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10473158" y="1240116"/>
              <a:ext cx="775970" cy="3169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ea typeface="Times New Roman" pitchFamily="18" charset="0"/>
                  <a:cs typeface="Arial" pitchFamily="34" charset="0"/>
                </a:rPr>
                <a:t>Supply</a:t>
              </a:r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8452183" y="3373018"/>
              <a:ext cx="33910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11094563" y="3395952"/>
              <a:ext cx="759199" cy="223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000000"/>
                  </a:solidFill>
                  <a:ea typeface="Times New Roman" pitchFamily="18" charset="0"/>
                </a:rPr>
                <a:t>Quantity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8452183" y="1364686"/>
              <a:ext cx="2379663" cy="1814513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V="1">
              <a:off x="8452183" y="1318649"/>
              <a:ext cx="2936875" cy="172085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V="1">
              <a:off x="8452977" y="761345"/>
              <a:ext cx="0" cy="2603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7967708" y="731563"/>
              <a:ext cx="582612" cy="223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000000"/>
                  </a:solidFill>
                  <a:ea typeface="Times New Roman" pitchFamily="18" charset="0"/>
                </a:rPr>
                <a:t>Price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8958596" y="1738181"/>
              <a:ext cx="0" cy="16271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8477583" y="1527766"/>
              <a:ext cx="266700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A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8534733" y="2002763"/>
              <a:ext cx="265113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B</a:t>
              </a:r>
              <a:endParaRPr lang="en-US" i="1" dirty="0"/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9009775" y="2004768"/>
              <a:ext cx="266700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C</a:t>
              </a:r>
              <a:endParaRPr lang="en-US" i="1" dirty="0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10644521" y="1738181"/>
              <a:ext cx="0" cy="16271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8645875" y="2960879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I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/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9960770" y="2959996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K</a:t>
              </a:r>
              <a:endParaRPr lang="en-US" i="1" dirty="0"/>
            </a:p>
          </p:txBody>
        </p:sp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9166868" y="2959998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J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</p:txBody>
        </p:sp>
      </p:grp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59339"/>
              </p:ext>
            </p:extLst>
          </p:nvPr>
        </p:nvGraphicFramePr>
        <p:xfrm>
          <a:off x="6300274" y="3871245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Subsidy (</a:t>
                      </a:r>
                      <a:r>
                        <a:rPr lang="en-US" i="1" dirty="0" smtClean="0"/>
                        <a:t>Q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Subsidy (</a:t>
                      </a:r>
                      <a:r>
                        <a:rPr lang="en-US" i="1" dirty="0" smtClean="0"/>
                        <a:t>Q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ABCFGIJ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IJ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ABCFG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8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824484" y="1265274"/>
            <a:ext cx="940981" cy="1270591"/>
          </a:xfrm>
          <a:custGeom>
            <a:avLst/>
            <a:gdLst>
              <a:gd name="connsiteX0" fmla="*/ 940981 w 940981"/>
              <a:gd name="connsiteY0" fmla="*/ 0 h 1270591"/>
              <a:gd name="connsiteX1" fmla="*/ 0 w 940981"/>
              <a:gd name="connsiteY1" fmla="*/ 531628 h 1270591"/>
              <a:gd name="connsiteX2" fmla="*/ 930349 w 940981"/>
              <a:gd name="connsiteY2" fmla="*/ 1270591 h 1270591"/>
              <a:gd name="connsiteX3" fmla="*/ 940981 w 940981"/>
              <a:gd name="connsiteY3" fmla="*/ 0 h 12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981" h="1270591">
                <a:moveTo>
                  <a:pt x="940981" y="0"/>
                </a:moveTo>
                <a:lnTo>
                  <a:pt x="0" y="531628"/>
                </a:lnTo>
                <a:lnTo>
                  <a:pt x="930349" y="1270591"/>
                </a:lnTo>
                <a:lnTo>
                  <a:pt x="940981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613326"/>
              </p:ext>
            </p:extLst>
          </p:nvPr>
        </p:nvGraphicFramePr>
        <p:xfrm>
          <a:off x="6300274" y="3658816"/>
          <a:ext cx="58138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792">
                  <a:extLst>
                    <a:ext uri="{9D8B030D-6E8A-4147-A177-3AD203B41FA5}">
                      <a16:colId xmlns:a16="http://schemas.microsoft.com/office/drawing/2014/main" val="2747294036"/>
                    </a:ext>
                  </a:extLst>
                </a:gridCol>
                <a:gridCol w="1713230">
                  <a:extLst>
                    <a:ext uri="{9D8B030D-6E8A-4147-A177-3AD203B41FA5}">
                      <a16:colId xmlns:a16="http://schemas.microsoft.com/office/drawing/2014/main" val="1472163730"/>
                    </a:ext>
                  </a:extLst>
                </a:gridCol>
                <a:gridCol w="1387792">
                  <a:extLst>
                    <a:ext uri="{9D8B030D-6E8A-4147-A177-3AD203B41FA5}">
                      <a16:colId xmlns:a16="http://schemas.microsoft.com/office/drawing/2014/main" val="110869412"/>
                    </a:ext>
                  </a:extLst>
                </a:gridCol>
                <a:gridCol w="1075055">
                  <a:extLst>
                    <a:ext uri="{9D8B030D-6E8A-4147-A177-3AD203B41FA5}">
                      <a16:colId xmlns:a16="http://schemas.microsoft.com/office/drawing/2014/main" val="382297187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 = Buyers’ Benefit – Sellers’ Cost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89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 Subsidy (</a:t>
                      </a:r>
                      <a:r>
                        <a:rPr lang="en-US" i="1" dirty="0" smtClean="0"/>
                        <a:t>Q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Subsidy (</a:t>
                      </a:r>
                      <a:r>
                        <a:rPr lang="en-US" i="1" dirty="0" smtClean="0"/>
                        <a:t>Q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Change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47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Buyers’ Benefit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ABCFGIJ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ABCFGIJK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K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8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Sellers’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IJ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EHIJK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EHK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59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Surplus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ABCFG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ABCFG-EH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-EH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061123"/>
                  </a:ext>
                </a:extLst>
              </a:tr>
            </a:tbl>
          </a:graphicData>
        </a:graphic>
      </p:graphicFrame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Analysis: Subsidy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838200" y="1825625"/>
            <a:ext cx="6671426" cy="4351338"/>
          </a:xfrm>
        </p:spPr>
        <p:txBody>
          <a:bodyPr/>
          <a:lstStyle/>
          <a:p>
            <a:r>
              <a:rPr lang="en-US" dirty="0" smtClean="0"/>
              <a:t>The equilibrium quantity is 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have seen that a subsidy </a:t>
            </a:r>
            <a:r>
              <a:rPr lang="en-US" i="1" dirty="0" smtClean="0"/>
              <a:t>increases</a:t>
            </a:r>
            <a:r>
              <a:rPr lang="en-US" dirty="0" smtClean="0"/>
              <a:t> the quantity bought and sold.</a:t>
            </a:r>
          </a:p>
          <a:p>
            <a:r>
              <a:rPr lang="en-US" dirty="0" smtClean="0"/>
              <a:t>Suppose a subsidy increases the quantity to </a:t>
            </a:r>
            <a:r>
              <a:rPr lang="en-US" i="1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but </a:t>
            </a:r>
            <a:r>
              <a:rPr lang="en-US" i="1" dirty="0" smtClean="0"/>
              <a:t>benefits are less than cost </a:t>
            </a:r>
            <a:r>
              <a:rPr lang="en-US" dirty="0" smtClean="0"/>
              <a:t>for the additional units produced</a:t>
            </a:r>
          </a:p>
          <a:p>
            <a:r>
              <a:rPr lang="en-US" dirty="0" smtClean="0"/>
              <a:t>So, </a:t>
            </a:r>
            <a:r>
              <a:rPr lang="en-US" dirty="0" smtClean="0">
                <a:solidFill>
                  <a:srgbClr val="FF0000"/>
                </a:solidFill>
              </a:rPr>
              <a:t>total surplus decreases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deadweight loss of a subsidy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i="1" dirty="0" smtClean="0">
                <a:solidFill>
                  <a:srgbClr val="FF0000"/>
                </a:solidFill>
              </a:rPr>
              <a:t>EH</a:t>
            </a:r>
            <a:endParaRPr lang="en-US" i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086578" y="232799"/>
            <a:ext cx="3886054" cy="2940599"/>
            <a:chOff x="7967708" y="731563"/>
            <a:chExt cx="3886054" cy="2940599"/>
          </a:xfrm>
        </p:grpSpPr>
        <p:sp>
          <p:nvSpPr>
            <p:cNvPr id="4" name="Line 16"/>
            <p:cNvSpPr>
              <a:spLocks noChangeShapeType="1"/>
            </p:cNvSpPr>
            <p:nvPr/>
          </p:nvSpPr>
          <p:spPr bwMode="auto">
            <a:xfrm>
              <a:off x="9697418" y="2321327"/>
              <a:ext cx="0" cy="10390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9583118" y="1966319"/>
              <a:ext cx="265430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D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8992568" y="2385357"/>
              <a:ext cx="265430" cy="22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G</a:t>
              </a:r>
              <a:endParaRPr lang="en-US" i="1" dirty="0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0221293" y="2419136"/>
              <a:ext cx="265430" cy="22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H</a:t>
              </a:r>
              <a:endParaRPr lang="en-US" i="1" dirty="0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8449008" y="1747176"/>
              <a:ext cx="2936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8811593" y="3424464"/>
              <a:ext cx="371475" cy="247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 dirty="0" smtClean="0">
                  <a:ea typeface="Times New Roman" pitchFamily="18" charset="0"/>
                  <a:cs typeface="Arial" pitchFamily="34" charset="0"/>
                </a:rPr>
                <a:t>Q</a:t>
              </a:r>
              <a:r>
                <a:rPr lang="en-US" sz="1000" baseline="-25000" dirty="0" smtClean="0">
                  <a:ea typeface="Times New Roman" pitchFamily="18" charset="0"/>
                  <a:cs typeface="Arial" pitchFamily="34" charset="0"/>
                </a:rPr>
                <a:t>2</a:t>
              </a:r>
              <a:endParaRPr lang="en-US" sz="1000" i="1" baseline="-25000" dirty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9535493" y="3414937"/>
              <a:ext cx="371475" cy="247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 dirty="0" smtClean="0">
                  <a:ea typeface="Times New Roman" pitchFamily="18" charset="0"/>
                  <a:cs typeface="Arial" pitchFamily="34" charset="0"/>
                </a:rPr>
                <a:t>Q</a:t>
              </a:r>
              <a:r>
                <a:rPr lang="en-US" sz="1000" baseline="-25000" dirty="0" smtClean="0">
                  <a:ea typeface="Times New Roman" pitchFamily="18" charset="0"/>
                  <a:cs typeface="Arial" pitchFamily="34" charset="0"/>
                </a:rPr>
                <a:t>1</a:t>
              </a:r>
              <a:endParaRPr lang="en-US" i="1" baseline="-25000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0478468" y="3424464"/>
              <a:ext cx="371475" cy="247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i="1" dirty="0" smtClean="0">
                  <a:ea typeface="Times New Roman" pitchFamily="18" charset="0"/>
                  <a:cs typeface="Arial" pitchFamily="34" charset="0"/>
                </a:rPr>
                <a:t>Q</a:t>
              </a:r>
              <a:r>
                <a:rPr lang="en-US" sz="1000" baseline="-25000" dirty="0" smtClean="0">
                  <a:ea typeface="Times New Roman" pitchFamily="18" charset="0"/>
                  <a:cs typeface="Arial" pitchFamily="34" charset="0"/>
                </a:rPr>
                <a:t>3</a:t>
              </a:r>
              <a:endParaRPr lang="en-US" sz="1000" i="1" baseline="-25000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8454203" y="2309260"/>
              <a:ext cx="2936240" cy="63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0258758" y="1969499"/>
              <a:ext cx="265430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E</a:t>
              </a:r>
              <a:endParaRPr lang="en-US" i="1" dirty="0"/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8536003" y="2425416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F</a:t>
              </a:r>
              <a:endParaRPr lang="en-US" i="1" dirty="0"/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0849943" y="3077687"/>
              <a:ext cx="925195" cy="2769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ea typeface="Times New Roman" pitchFamily="18" charset="0"/>
                  <a:cs typeface="Arial" pitchFamily="34" charset="0"/>
                </a:rPr>
                <a:t>Demand</a:t>
              </a:r>
              <a:endParaRPr lang="en-US" dirty="0"/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10473158" y="1240116"/>
              <a:ext cx="775970" cy="3169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ea typeface="Times New Roman" pitchFamily="18" charset="0"/>
                  <a:cs typeface="Arial" pitchFamily="34" charset="0"/>
                </a:rPr>
                <a:t>Supply</a:t>
              </a:r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8452183" y="3373018"/>
              <a:ext cx="33910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11094563" y="3395952"/>
              <a:ext cx="759199" cy="223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>
                  <a:solidFill>
                    <a:srgbClr val="000000"/>
                  </a:solidFill>
                  <a:ea typeface="Times New Roman" pitchFamily="18" charset="0"/>
                </a:rPr>
                <a:t>Quantity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8452183" y="1364686"/>
              <a:ext cx="2379663" cy="1814513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V="1">
              <a:off x="8452183" y="1318649"/>
              <a:ext cx="2936875" cy="172085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 flipV="1">
              <a:off x="8452977" y="761345"/>
              <a:ext cx="0" cy="26035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7967708" y="731563"/>
              <a:ext cx="582612" cy="223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000000"/>
                  </a:solidFill>
                  <a:ea typeface="Times New Roman" pitchFamily="18" charset="0"/>
                </a:rPr>
                <a:t>Price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8958596" y="1738181"/>
              <a:ext cx="0" cy="16271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8477583" y="1527766"/>
              <a:ext cx="266700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A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8534733" y="2002763"/>
              <a:ext cx="265113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B</a:t>
              </a:r>
              <a:endParaRPr lang="en-US" i="1" dirty="0"/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9009775" y="2004768"/>
              <a:ext cx="266700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C</a:t>
              </a:r>
              <a:endParaRPr lang="en-US" i="1" dirty="0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10644521" y="1738181"/>
              <a:ext cx="0" cy="16271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8645875" y="2960879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I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/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9960770" y="2959996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K</a:t>
              </a:r>
              <a:endParaRPr lang="en-US" i="1" dirty="0"/>
            </a:p>
          </p:txBody>
        </p:sp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9166868" y="2959998"/>
              <a:ext cx="266065" cy="223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i="1" dirty="0" smtClean="0">
                  <a:solidFill>
                    <a:srgbClr val="000000"/>
                  </a:solidFill>
                  <a:ea typeface="Times New Roman" pitchFamily="18" charset="0"/>
                </a:rPr>
                <a:t>J</a:t>
              </a:r>
              <a:endParaRPr lang="en-US" sz="1000" b="1" i="1" dirty="0">
                <a:solidFill>
                  <a:srgbClr val="000000"/>
                </a:solidFill>
                <a:ea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3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Analysis: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We have seen how the tools of welfare analysis—such as consumer surplus, producer surplus, and total surplus—can be used to think carefully about economic policy.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When in previous chapters we used the tools of supply and demand, we could say that government interventions—such as price control</a:t>
            </a:r>
            <a:r>
              <a:rPr lang="en-US" dirty="0">
                <a:solidFill>
                  <a:srgbClr val="0070C0"/>
                </a:solidFill>
              </a:rPr>
              <a:t>, taxes </a:t>
            </a:r>
            <a:r>
              <a:rPr lang="en-US" dirty="0" smtClean="0">
                <a:solidFill>
                  <a:srgbClr val="0070C0"/>
                </a:solidFill>
              </a:rPr>
              <a:t>and subsidies—help some people and hurt some people. But the overall effect on our well-being was never clear.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tools of welfare analysis help us measure the pluses and minuses of each policy intervention and describe its overall effect.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3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Welfare Analysis: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Price ceilings, price floors and taxes all lead to </a:t>
            </a:r>
            <a:r>
              <a:rPr lang="en-US" i="1" dirty="0" smtClean="0">
                <a:solidFill>
                  <a:srgbClr val="0070C0"/>
                </a:solidFill>
              </a:rPr>
              <a:t>less</a:t>
            </a:r>
            <a:r>
              <a:rPr lang="en-US" dirty="0" smtClean="0">
                <a:solidFill>
                  <a:srgbClr val="0070C0"/>
                </a:solidFill>
              </a:rPr>
              <a:t> buying and selling than would take place in their absence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By stopping economic activity that has more benefits than costs, such policy interventions </a:t>
            </a:r>
            <a:r>
              <a:rPr lang="en-US" i="1" dirty="0" smtClean="0">
                <a:solidFill>
                  <a:srgbClr val="0070C0"/>
                </a:solidFill>
              </a:rPr>
              <a:t>decrease</a:t>
            </a:r>
            <a:r>
              <a:rPr lang="en-US" dirty="0" smtClean="0">
                <a:solidFill>
                  <a:srgbClr val="0070C0"/>
                </a:solidFill>
              </a:rPr>
              <a:t> overall welfare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Subsidies </a:t>
            </a:r>
            <a:r>
              <a:rPr lang="en-US" dirty="0">
                <a:solidFill>
                  <a:srgbClr val="0070C0"/>
                </a:solidFill>
              </a:rPr>
              <a:t>lead to </a:t>
            </a:r>
            <a:r>
              <a:rPr lang="en-US" i="1" dirty="0" smtClean="0">
                <a:solidFill>
                  <a:srgbClr val="0070C0"/>
                </a:solidFill>
              </a:rPr>
              <a:t>more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buying and selling than would take place in </a:t>
            </a:r>
            <a:r>
              <a:rPr lang="en-US" dirty="0" smtClean="0">
                <a:solidFill>
                  <a:srgbClr val="0070C0"/>
                </a:solidFill>
              </a:rPr>
              <a:t>their absence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By forcing economic activity that has less benefits than costs, subsidies also </a:t>
            </a:r>
            <a:r>
              <a:rPr lang="en-US" i="1" dirty="0">
                <a:solidFill>
                  <a:srgbClr val="0070C0"/>
                </a:solidFill>
              </a:rPr>
              <a:t>decrease</a:t>
            </a:r>
            <a:r>
              <a:rPr lang="en-US" dirty="0">
                <a:solidFill>
                  <a:srgbClr val="0070C0"/>
                </a:solidFill>
              </a:rPr>
              <a:t> overall welfare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dirty="0" smtClean="0"/>
              <a:t>Total Surplus = Benefit – Cost </a:t>
            </a:r>
            <a:endParaRPr lang="en-US" altLang="en-US" sz="4000" dirty="0"/>
          </a:p>
        </p:txBody>
      </p:sp>
      <p:sp>
        <p:nvSpPr>
          <p:cNvPr id="67601" name="Freeform 17"/>
          <p:cNvSpPr>
            <a:spLocks/>
          </p:cNvSpPr>
          <p:nvPr/>
        </p:nvSpPr>
        <p:spPr bwMode="auto">
          <a:xfrm>
            <a:off x="5064126" y="2827338"/>
            <a:ext cx="1198563" cy="1477962"/>
          </a:xfrm>
          <a:custGeom>
            <a:avLst/>
            <a:gdLst>
              <a:gd name="T0" fmla="*/ 0 w 755"/>
              <a:gd name="T1" fmla="*/ 0 h 931"/>
              <a:gd name="T2" fmla="*/ 0 w 755"/>
              <a:gd name="T3" fmla="*/ 2147483647 h 931"/>
              <a:gd name="T4" fmla="*/ 0 w 755"/>
              <a:gd name="T5" fmla="*/ 2147483647 h 931"/>
              <a:gd name="T6" fmla="*/ 2147483647 w 755"/>
              <a:gd name="T7" fmla="*/ 2147483647 h 931"/>
              <a:gd name="T8" fmla="*/ 0 w 755"/>
              <a:gd name="T9" fmla="*/ 0 h 9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5"/>
              <a:gd name="T16" fmla="*/ 0 h 931"/>
              <a:gd name="T17" fmla="*/ 755 w 755"/>
              <a:gd name="T18" fmla="*/ 931 h 9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5" h="931">
                <a:moveTo>
                  <a:pt x="0" y="0"/>
                </a:moveTo>
                <a:lnTo>
                  <a:pt x="0" y="507"/>
                </a:lnTo>
                <a:lnTo>
                  <a:pt x="0" y="931"/>
                </a:lnTo>
                <a:lnTo>
                  <a:pt x="755" y="507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Freeform 18"/>
          <p:cNvSpPr>
            <a:spLocks/>
          </p:cNvSpPr>
          <p:nvPr/>
        </p:nvSpPr>
        <p:spPr bwMode="auto">
          <a:xfrm>
            <a:off x="3451225" y="1443039"/>
            <a:ext cx="6445250" cy="4359275"/>
          </a:xfrm>
          <a:custGeom>
            <a:avLst/>
            <a:gdLst>
              <a:gd name="T0" fmla="*/ 0 w 4060"/>
              <a:gd name="T1" fmla="*/ 0 h 2746"/>
              <a:gd name="T2" fmla="*/ 0 w 4060"/>
              <a:gd name="T3" fmla="*/ 2147483647 h 2746"/>
              <a:gd name="T4" fmla="*/ 2147483647 w 4060"/>
              <a:gd name="T5" fmla="*/ 2147483647 h 2746"/>
              <a:gd name="T6" fmla="*/ 0 60000 65536"/>
              <a:gd name="T7" fmla="*/ 0 60000 65536"/>
              <a:gd name="T8" fmla="*/ 0 60000 65536"/>
              <a:gd name="T9" fmla="*/ 0 w 4060"/>
              <a:gd name="T10" fmla="*/ 0 h 2746"/>
              <a:gd name="T11" fmla="*/ 4060 w 4060"/>
              <a:gd name="T12" fmla="*/ 2746 h 27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60" h="2746">
                <a:moveTo>
                  <a:pt x="0" y="0"/>
                </a:moveTo>
                <a:lnTo>
                  <a:pt x="0" y="2746"/>
                </a:lnTo>
                <a:lnTo>
                  <a:pt x="4060" y="274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Rectangle 19"/>
          <p:cNvSpPr>
            <a:spLocks noChangeArrowheads="1"/>
          </p:cNvSpPr>
          <p:nvPr/>
        </p:nvSpPr>
        <p:spPr bwMode="auto">
          <a:xfrm>
            <a:off x="3089275" y="2706688"/>
            <a:ext cx="460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16392" name="Rectangle 28"/>
          <p:cNvSpPr>
            <a:spLocks noChangeArrowheads="1"/>
          </p:cNvSpPr>
          <p:nvPr/>
        </p:nvSpPr>
        <p:spPr bwMode="auto">
          <a:xfrm>
            <a:off x="9083675" y="5846763"/>
            <a:ext cx="749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16393" name="Rectangle 29"/>
          <p:cNvSpPr>
            <a:spLocks noChangeArrowheads="1"/>
          </p:cNvSpPr>
          <p:nvPr/>
        </p:nvSpPr>
        <p:spPr bwMode="auto">
          <a:xfrm>
            <a:off x="3263901" y="5851526"/>
            <a:ext cx="104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2890839" y="1416051"/>
            <a:ext cx="422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3451226" y="1743075"/>
            <a:ext cx="5641975" cy="3384550"/>
            <a:chOff x="1214" y="1098"/>
            <a:chExt cx="3554" cy="2132"/>
          </a:xfrm>
        </p:grpSpPr>
        <p:sp>
          <p:nvSpPr>
            <p:cNvPr id="16426" name="Line 33"/>
            <p:cNvSpPr>
              <a:spLocks noChangeShapeType="1"/>
            </p:cNvSpPr>
            <p:nvPr/>
          </p:nvSpPr>
          <p:spPr bwMode="auto">
            <a:xfrm>
              <a:off x="1214" y="1098"/>
              <a:ext cx="3069" cy="205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34"/>
            <p:cNvSpPr>
              <a:spLocks noChangeArrowheads="1"/>
            </p:cNvSpPr>
            <p:nvPr/>
          </p:nvSpPr>
          <p:spPr bwMode="auto">
            <a:xfrm>
              <a:off x="4324" y="3075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</p:grpSp>
      <p:grpSp>
        <p:nvGrpSpPr>
          <p:cNvPr id="16397" name="Group 35"/>
          <p:cNvGrpSpPr>
            <a:grpSpLocks/>
          </p:cNvGrpSpPr>
          <p:nvPr/>
        </p:nvGrpSpPr>
        <p:grpSpPr bwMode="auto">
          <a:xfrm>
            <a:off x="3487739" y="2327275"/>
            <a:ext cx="5481637" cy="2857500"/>
            <a:chOff x="1237" y="1466"/>
            <a:chExt cx="3453" cy="1800"/>
          </a:xfrm>
        </p:grpSpPr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1237" y="1546"/>
              <a:ext cx="3069" cy="1720"/>
            </a:xfrm>
            <a:prstGeom prst="line">
              <a:avLst/>
            </a:prstGeom>
            <a:noFill/>
            <a:ln w="5556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4340" y="1466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</a:rPr>
                <a:t>Supply</a:t>
              </a:r>
              <a:endParaRPr lang="en-US" altLang="en-US" sz="2400"/>
            </a:p>
          </p:txBody>
        </p:sp>
      </p:grpSp>
      <p:sp>
        <p:nvSpPr>
          <p:cNvPr id="51" name="Freeform 56"/>
          <p:cNvSpPr>
            <a:spLocks/>
          </p:cNvSpPr>
          <p:nvPr/>
        </p:nvSpPr>
        <p:spPr bwMode="auto">
          <a:xfrm>
            <a:off x="3465367" y="3632200"/>
            <a:ext cx="2809875" cy="2151063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Oval 62"/>
          <p:cNvSpPr>
            <a:spLocks noChangeArrowheads="1"/>
          </p:cNvSpPr>
          <p:nvPr/>
        </p:nvSpPr>
        <p:spPr bwMode="auto">
          <a:xfrm>
            <a:off x="6219102" y="3557588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" name="Oval 62"/>
          <p:cNvSpPr>
            <a:spLocks noChangeArrowheads="1"/>
          </p:cNvSpPr>
          <p:nvPr/>
        </p:nvSpPr>
        <p:spPr bwMode="auto">
          <a:xfrm>
            <a:off x="4991427" y="4255349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9" name="Freeform 56"/>
          <p:cNvSpPr>
            <a:spLocks/>
          </p:cNvSpPr>
          <p:nvPr/>
        </p:nvSpPr>
        <p:spPr bwMode="auto">
          <a:xfrm>
            <a:off x="3454737" y="2827679"/>
            <a:ext cx="1600200" cy="2971800"/>
          </a:xfrm>
          <a:custGeom>
            <a:avLst/>
            <a:gdLst>
              <a:gd name="T0" fmla="*/ 1770 w 1770"/>
              <a:gd name="T1" fmla="*/ 1355 h 1355"/>
              <a:gd name="T2" fmla="*/ 1770 w 1770"/>
              <a:gd name="T3" fmla="*/ 0 h 1355"/>
              <a:gd name="T4" fmla="*/ 0 w 1770"/>
              <a:gd name="T5" fmla="*/ 0 h 1355"/>
              <a:gd name="T6" fmla="*/ 0 60000 65536"/>
              <a:gd name="T7" fmla="*/ 0 60000 65536"/>
              <a:gd name="T8" fmla="*/ 0 60000 65536"/>
              <a:gd name="T9" fmla="*/ 0 w 1770"/>
              <a:gd name="T10" fmla="*/ 0 h 1355"/>
              <a:gd name="T11" fmla="*/ 1770 w 1770"/>
              <a:gd name="T12" fmla="*/ 1355 h 1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0" h="1355">
                <a:moveTo>
                  <a:pt x="1770" y="1355"/>
                </a:moveTo>
                <a:lnTo>
                  <a:pt x="177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Oval 62"/>
          <p:cNvSpPr>
            <a:spLocks noChangeArrowheads="1"/>
          </p:cNvSpPr>
          <p:nvPr/>
        </p:nvSpPr>
        <p:spPr bwMode="auto">
          <a:xfrm>
            <a:off x="4989590" y="2763685"/>
            <a:ext cx="131763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" name="TextBox 61"/>
          <p:cNvSpPr txBox="1"/>
          <p:nvPr/>
        </p:nvSpPr>
        <p:spPr>
          <a:xfrm>
            <a:off x="3859619" y="2278909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3877341" y="306217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5114260" y="306571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3859621" y="3717843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5124897" y="3700119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3856080" y="5089441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5092996" y="5085905"/>
            <a:ext cx="41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</a:t>
            </a:r>
            <a:endParaRPr lang="en-US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5809793" y="5808705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eqm</a:t>
            </a:r>
            <a:endParaRPr lang="en-US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4595217" y="5813324"/>
            <a:ext cx="90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Q</a:t>
            </a:r>
            <a:r>
              <a:rPr lang="en-US" baseline="-25000" dirty="0" err="1" smtClean="0"/>
              <a:t>less</a:t>
            </a:r>
            <a:endParaRPr lang="en-US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71411"/>
              </p:ext>
            </p:extLst>
          </p:nvPr>
        </p:nvGraphicFramePr>
        <p:xfrm>
          <a:off x="8216916" y="719666"/>
          <a:ext cx="38561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18">
                  <a:extLst>
                    <a:ext uri="{9D8B030D-6E8A-4147-A177-3AD203B41FA5}">
                      <a16:colId xmlns:a16="http://schemas.microsoft.com/office/drawing/2014/main" val="237547974"/>
                    </a:ext>
                  </a:extLst>
                </a:gridCol>
                <a:gridCol w="1112710">
                  <a:extLst>
                    <a:ext uri="{9D8B030D-6E8A-4147-A177-3AD203B41FA5}">
                      <a16:colId xmlns:a16="http://schemas.microsoft.com/office/drawing/2014/main" val="3584029408"/>
                    </a:ext>
                  </a:extLst>
                </a:gridCol>
                <a:gridCol w="645478">
                  <a:extLst>
                    <a:ext uri="{9D8B030D-6E8A-4147-A177-3AD203B41FA5}">
                      <a16:colId xmlns:a16="http://schemas.microsoft.com/office/drawing/2014/main" val="2309376332"/>
                    </a:ext>
                  </a:extLst>
                </a:gridCol>
                <a:gridCol w="1449959">
                  <a:extLst>
                    <a:ext uri="{9D8B030D-6E8A-4147-A177-3AD203B41FA5}">
                      <a16:colId xmlns:a16="http://schemas.microsoft.com/office/drawing/2014/main" val="266859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Benefit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Surplus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2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eqm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ABCDEFG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dirty="0" smtClean="0"/>
                        <a:t>D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22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Q</a:t>
                      </a:r>
                      <a:r>
                        <a:rPr lang="en-US" b="1" i="0" baseline="-25000" dirty="0" err="1" smtClean="0"/>
                        <a:t>less</a:t>
                      </a:r>
                      <a:endParaRPr lang="en-US" b="1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95048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23264" y="2831264"/>
            <a:ext cx="3749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Conclusion: </a:t>
            </a:r>
            <a:r>
              <a:rPr lang="en-US" b="1" dirty="0" smtClean="0">
                <a:solidFill>
                  <a:srgbClr val="FF0000"/>
                </a:solidFill>
              </a:rPr>
              <a:t>Producing less than the equilibrium output reduces Total Surplus.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21776" y="3759518"/>
            <a:ext cx="2946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Taxes, price ceilings, and price floors all push the quantity bought and sold </a:t>
            </a:r>
            <a:r>
              <a:rPr lang="en-US" b="1" i="1" dirty="0" smtClean="0">
                <a:solidFill>
                  <a:srgbClr val="FF0000"/>
                </a:solidFill>
              </a:rPr>
              <a:t>below</a:t>
            </a:r>
            <a:r>
              <a:rPr lang="en-US" b="1" dirty="0" smtClean="0">
                <a:solidFill>
                  <a:srgbClr val="FF0000"/>
                </a:solidFill>
              </a:rPr>
              <a:t> the equilibrium quantity. Consequently, they all reduce Total Surplus.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Welfare Analysis of Government Interventions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in an earlier chapter we analyzed the effects of price control and taxes we saw that they all made the quantity </a:t>
            </a:r>
            <a:r>
              <a:rPr lang="en-US" dirty="0"/>
              <a:t>bought and sold </a:t>
            </a:r>
            <a:r>
              <a:rPr lang="en-US" i="1" dirty="0"/>
              <a:t>less</a:t>
            </a:r>
            <a:r>
              <a:rPr lang="en-US" dirty="0"/>
              <a:t> than the equilibrium quantity</a:t>
            </a:r>
          </a:p>
          <a:p>
            <a:r>
              <a:rPr lang="en-US" dirty="0" smtClean="0"/>
              <a:t>We also saw that each policy intervention was bad for some and good for some</a:t>
            </a:r>
          </a:p>
          <a:p>
            <a:r>
              <a:rPr lang="en-US" dirty="0" smtClean="0"/>
              <a:t>But we could not measure how much those who gained </a:t>
            </a:r>
            <a:r>
              <a:rPr lang="en-US" dirty="0" err="1" smtClean="0"/>
              <a:t>gained</a:t>
            </a:r>
            <a:r>
              <a:rPr lang="en-US" dirty="0" smtClean="0"/>
              <a:t> and how much those who lost </a:t>
            </a:r>
            <a:r>
              <a:rPr lang="en-US" dirty="0" err="1" smtClean="0"/>
              <a:t>lost</a:t>
            </a:r>
            <a:endParaRPr lang="en-US" dirty="0" smtClean="0"/>
          </a:p>
          <a:p>
            <a:r>
              <a:rPr lang="en-US" dirty="0" smtClean="0"/>
              <a:t>So, we could not say whether the economy as a whole benefited from these </a:t>
            </a:r>
            <a:r>
              <a:rPr lang="en-US" dirty="0"/>
              <a:t>policy </a:t>
            </a:r>
            <a:r>
              <a:rPr lang="en-US" dirty="0" smtClean="0"/>
              <a:t>interventions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Welfare Analysis of Government Interventions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now we can show that the benefits from price control and taxation are always smaller than the costs</a:t>
            </a:r>
          </a:p>
          <a:p>
            <a:r>
              <a:rPr lang="en-US" dirty="0" smtClean="0"/>
              <a:t>Every one of these policy interventions ends up reducing the economy’s total surplus</a:t>
            </a:r>
          </a:p>
          <a:p>
            <a:r>
              <a:rPr lang="en-US" dirty="0"/>
              <a:t>Every one of these policy interventions ends </a:t>
            </a:r>
            <a:r>
              <a:rPr lang="en-US" dirty="0" smtClean="0"/>
              <a:t>up having a deadweight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3913</Words>
  <Application>Microsoft Office PowerPoint</Application>
  <PresentationFormat>Widescreen</PresentationFormat>
  <Paragraphs>1143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Arial</vt:lpstr>
      <vt:lpstr>Calibri</vt:lpstr>
      <vt:lpstr>Calibri Light</vt:lpstr>
      <vt:lpstr>Symbol</vt:lpstr>
      <vt:lpstr>Tahoma</vt:lpstr>
      <vt:lpstr>Times New Roman</vt:lpstr>
      <vt:lpstr>Office Theme</vt:lpstr>
      <vt:lpstr>Welfare Analysis: Price Control, Taxes, and Subsidies</vt:lpstr>
      <vt:lpstr>Sources: Principles of Microeconomics/Economics by N. Gregory Mankiw</vt:lpstr>
      <vt:lpstr>Sources: Principles of Microeconomics/Economics by Timothy Taylor</vt:lpstr>
      <vt:lpstr>PowerPoint Presentation</vt:lpstr>
      <vt:lpstr>Total Surplus = Benefit – Cost </vt:lpstr>
      <vt:lpstr>Total Surplus = Benefit – Cost </vt:lpstr>
      <vt:lpstr>Total Surplus = Benefit – Cost </vt:lpstr>
      <vt:lpstr>Welfare Analysis of Government Interventions</vt:lpstr>
      <vt:lpstr>Welfare Analysis of Government Interventions</vt:lpstr>
      <vt:lpstr>Total Surplus = Benefit – Cost </vt:lpstr>
      <vt:lpstr>Total Surplus = Benefit – Cost </vt:lpstr>
      <vt:lpstr>Total Surplus = Benefit – Cost </vt:lpstr>
      <vt:lpstr>Welfare Analysis of Government Interventions</vt:lpstr>
      <vt:lpstr>How taxation affects well-being</vt:lpstr>
      <vt:lpstr>The Effects of Taxation</vt:lpstr>
      <vt:lpstr>Welfare Economics</vt:lpstr>
      <vt:lpstr>Applying welfare economics to study the effects of taxation</vt:lpstr>
      <vt:lpstr>The Effects of a Tax</vt:lpstr>
      <vt:lpstr>How a Tax Affects Market Participants</vt:lpstr>
      <vt:lpstr>How a Tax Affects Market Participants </vt:lpstr>
      <vt:lpstr>Tax Revenue</vt:lpstr>
      <vt:lpstr>How a Tax Affects Welfare</vt:lpstr>
      <vt:lpstr>Deadweight Losses and the Gains from Trade</vt:lpstr>
      <vt:lpstr>The Deadweight Loss</vt:lpstr>
      <vt:lpstr>DETERMINANTS OF THE DEADWEIGHT LOSS</vt:lpstr>
      <vt:lpstr>Tax Distortions and Elasticities</vt:lpstr>
      <vt:lpstr>Tax Distortions and Elasticities</vt:lpstr>
      <vt:lpstr>Tax Distortions and Elasticities</vt:lpstr>
      <vt:lpstr>Tax Distortions and Elasticities</vt:lpstr>
      <vt:lpstr>DETERMINANTS OF THE DEADWEIGHT LOSS</vt:lpstr>
      <vt:lpstr>The Deadweight Loss Debate</vt:lpstr>
      <vt:lpstr>Why then do we have taxes?</vt:lpstr>
      <vt:lpstr>Why then do we have taxes?</vt:lpstr>
      <vt:lpstr>How a Price Ceiling Affects Welfare</vt:lpstr>
      <vt:lpstr>How a Price Ceiling Affects Welfare</vt:lpstr>
      <vt:lpstr>How a Price Ceiling Affects Welfare</vt:lpstr>
      <vt:lpstr>How a Price Ceiling Affects Welfare</vt:lpstr>
      <vt:lpstr>How a Price Ceiling Affects Welfare</vt:lpstr>
      <vt:lpstr>How a Price Ceiling Affects Welfare</vt:lpstr>
      <vt:lpstr>How a Price Ceiling Affects Welfare</vt:lpstr>
      <vt:lpstr>How a Price Ceiling Affects Welfare</vt:lpstr>
      <vt:lpstr>How a Price Ceiling Affects Welfare</vt:lpstr>
      <vt:lpstr>How a Price Ceiling Affects Welfare</vt:lpstr>
      <vt:lpstr>How a Price Floor Affects Welfare</vt:lpstr>
      <vt:lpstr>How a Price Floor Affects Welfare</vt:lpstr>
      <vt:lpstr>How a Price Floor Affects Welfare</vt:lpstr>
      <vt:lpstr>How a Price Floor Affects Welfare</vt:lpstr>
      <vt:lpstr>How a Price Floor Affects Welfare</vt:lpstr>
      <vt:lpstr>How a Price Floor Affects Welfare</vt:lpstr>
      <vt:lpstr>How a Price Floor Affects Welfare</vt:lpstr>
      <vt:lpstr>How a Price Floor Affects Welfare</vt:lpstr>
      <vt:lpstr>How a Price Floor Affects Welfare</vt:lpstr>
      <vt:lpstr>How a Price Floor Affects Welfare</vt:lpstr>
      <vt:lpstr>How a Price Floor Affects Welfare</vt:lpstr>
      <vt:lpstr>Summing Up</vt:lpstr>
      <vt:lpstr>Here are our three key diagrams. What common feature do you see?</vt:lpstr>
      <vt:lpstr>What is the common feature?</vt:lpstr>
      <vt:lpstr>What is the common feature?</vt:lpstr>
      <vt:lpstr>Welfare Analysis: Subsidy</vt:lpstr>
      <vt:lpstr>Recap from Supply, Demand, and Government Policies The effect of a subsidy, for buyers or for sellers</vt:lpstr>
      <vt:lpstr>Welfare Analysis: Subsidy</vt:lpstr>
      <vt:lpstr>Welfare Analysis: Subsidy</vt:lpstr>
      <vt:lpstr>Welfare Analysis: Subsidy</vt:lpstr>
      <vt:lpstr>Welfare Analysis: Summary</vt:lpstr>
      <vt:lpstr>Welfare Analysis: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Control, Taxes, Subsidies, and Welfare</dc:title>
  <dc:creator>Udayan Roy</dc:creator>
  <cp:lastModifiedBy>Udayan Roy</cp:lastModifiedBy>
  <cp:revision>51</cp:revision>
  <dcterms:created xsi:type="dcterms:W3CDTF">2020-11-10T12:42:09Z</dcterms:created>
  <dcterms:modified xsi:type="dcterms:W3CDTF">2022-03-21T03:41:19Z</dcterms:modified>
</cp:coreProperties>
</file>