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2" r:id="rId2"/>
  </p:sldMasterIdLst>
  <p:notesMasterIdLst>
    <p:notesMasterId r:id="rId37"/>
  </p:notesMasterIdLst>
  <p:sldIdLst>
    <p:sldId id="256" r:id="rId3"/>
    <p:sldId id="325" r:id="rId4"/>
    <p:sldId id="329" r:id="rId5"/>
    <p:sldId id="330" r:id="rId6"/>
    <p:sldId id="322" r:id="rId7"/>
    <p:sldId id="263" r:id="rId8"/>
    <p:sldId id="264" r:id="rId9"/>
    <p:sldId id="265" r:id="rId10"/>
    <p:sldId id="266" r:id="rId11"/>
    <p:sldId id="321" r:id="rId12"/>
    <p:sldId id="320" r:id="rId13"/>
    <p:sldId id="273" r:id="rId14"/>
    <p:sldId id="328" r:id="rId15"/>
    <p:sldId id="318" r:id="rId16"/>
    <p:sldId id="317" r:id="rId17"/>
    <p:sldId id="327" r:id="rId18"/>
    <p:sldId id="279" r:id="rId19"/>
    <p:sldId id="280" r:id="rId20"/>
    <p:sldId id="323" r:id="rId21"/>
    <p:sldId id="281" r:id="rId22"/>
    <p:sldId id="314" r:id="rId23"/>
    <p:sldId id="313" r:id="rId24"/>
    <p:sldId id="312" r:id="rId25"/>
    <p:sldId id="311" r:id="rId26"/>
    <p:sldId id="310" r:id="rId27"/>
    <p:sldId id="309" r:id="rId28"/>
    <p:sldId id="289" r:id="rId29"/>
    <p:sldId id="297" r:id="rId30"/>
    <p:sldId id="298" r:id="rId31"/>
    <p:sldId id="299" r:id="rId32"/>
    <p:sldId id="303" r:id="rId33"/>
    <p:sldId id="304" r:id="rId34"/>
    <p:sldId id="305" r:id="rId35"/>
    <p:sldId id="306" r:id="rId3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B4D9F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9534" autoAdjust="0"/>
  </p:normalViewPr>
  <p:slideViewPr>
    <p:cSldViewPr>
      <p:cViewPr varScale="1">
        <p:scale>
          <a:sx n="61" d="100"/>
          <a:sy n="61" d="100"/>
        </p:scale>
        <p:origin x="860" y="48"/>
      </p:cViewPr>
      <p:guideLst>
        <p:guide orient="horz" pos="2160"/>
        <p:guide pos="384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5E4BF3CA-1111-41AE-BAA6-FB117299502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381000" y="685800"/>
            <a:ext cx="6096000" cy="3429000"/>
          </a:xfrm>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EFF302F-4033-4953-AC2C-9D8D30F79607}"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181535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381000" y="685800"/>
            <a:ext cx="6096000" cy="34290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EA8420-B798-4D95-8076-20B0B620F233}" type="slidenum">
              <a:rPr lang="en-US" altLang="en-US">
                <a:latin typeface="Times New Roman" panose="02020603050405020304" pitchFamily="18" charset="0"/>
              </a:rPr>
              <a:pPr/>
              <a:t>30</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6" name="Rectangle 6"/>
          <p:cNvSpPr>
            <a:spLocks noGrp="1" noChangeArrowheads="1"/>
          </p:cNvSpPr>
          <p:nvPr>
            <p:ph type="sldNum" sz="quarter" idx="12"/>
          </p:nvPr>
        </p:nvSpPr>
        <p:spPr>
          <a:ln/>
        </p:spPr>
        <p:txBody>
          <a:bodyPr/>
          <a:lstStyle>
            <a:lvl1pPr>
              <a:defRPr/>
            </a:lvl1pPr>
          </a:lstStyle>
          <a:p>
            <a:fld id="{6A6E40FD-E9D5-4F8E-BEB3-D859335ED760}" type="slidenum">
              <a:rPr lang="en-US" altLang="en-US"/>
              <a:pPr/>
              <a:t>‹#›</a:t>
            </a:fld>
            <a:endParaRPr lang="en-US" altLang="en-US"/>
          </a:p>
        </p:txBody>
      </p:sp>
    </p:spTree>
    <p:extLst>
      <p:ext uri="{BB962C8B-B14F-4D97-AF65-F5344CB8AC3E}">
        <p14:creationId xmlns:p14="http://schemas.microsoft.com/office/powerpoint/2010/main" val="235763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6" name="Rectangle 6"/>
          <p:cNvSpPr>
            <a:spLocks noGrp="1" noChangeArrowheads="1"/>
          </p:cNvSpPr>
          <p:nvPr>
            <p:ph type="sldNum" sz="quarter" idx="12"/>
          </p:nvPr>
        </p:nvSpPr>
        <p:spPr>
          <a:ln/>
        </p:spPr>
        <p:txBody>
          <a:bodyPr/>
          <a:lstStyle>
            <a:lvl1pPr>
              <a:defRPr/>
            </a:lvl1pPr>
          </a:lstStyle>
          <a:p>
            <a:fld id="{C95FEC9F-1D75-4F14-900E-EC78963B0308}" type="slidenum">
              <a:rPr lang="en-US" altLang="en-US"/>
              <a:pPr/>
              <a:t>‹#›</a:t>
            </a:fld>
            <a:endParaRPr lang="en-US" altLang="en-US"/>
          </a:p>
        </p:txBody>
      </p:sp>
    </p:spTree>
    <p:extLst>
      <p:ext uri="{BB962C8B-B14F-4D97-AF65-F5344CB8AC3E}">
        <p14:creationId xmlns:p14="http://schemas.microsoft.com/office/powerpoint/2010/main" val="90543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6" name="Rectangle 6"/>
          <p:cNvSpPr>
            <a:spLocks noGrp="1" noChangeArrowheads="1"/>
          </p:cNvSpPr>
          <p:nvPr>
            <p:ph type="sldNum" sz="quarter" idx="12"/>
          </p:nvPr>
        </p:nvSpPr>
        <p:spPr>
          <a:ln/>
        </p:spPr>
        <p:txBody>
          <a:bodyPr/>
          <a:lstStyle>
            <a:lvl1pPr>
              <a:defRPr/>
            </a:lvl1pPr>
          </a:lstStyle>
          <a:p>
            <a:fld id="{B2ECEA47-B630-4F82-A9DC-0A11357C21CD}" type="slidenum">
              <a:rPr lang="en-US" altLang="en-US"/>
              <a:pPr/>
              <a:t>‹#›</a:t>
            </a:fld>
            <a:endParaRPr lang="en-US" altLang="en-US"/>
          </a:p>
        </p:txBody>
      </p:sp>
    </p:spTree>
    <p:extLst>
      <p:ext uri="{BB962C8B-B14F-4D97-AF65-F5344CB8AC3E}">
        <p14:creationId xmlns:p14="http://schemas.microsoft.com/office/powerpoint/2010/main" val="2035545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6" name="Rectangle 6"/>
          <p:cNvSpPr>
            <a:spLocks noGrp="1" noChangeArrowheads="1"/>
          </p:cNvSpPr>
          <p:nvPr>
            <p:ph type="sldNum" sz="quarter" idx="12"/>
          </p:nvPr>
        </p:nvSpPr>
        <p:spPr>
          <a:ln/>
        </p:spPr>
        <p:txBody>
          <a:bodyPr/>
          <a:lstStyle>
            <a:lvl1pPr>
              <a:defRPr/>
            </a:lvl1pPr>
          </a:lstStyle>
          <a:p>
            <a:fld id="{9C875D55-E51C-4609-8B0A-7B35E1A3C4E4}" type="slidenum">
              <a:rPr lang="en-US" altLang="en-US"/>
              <a:pPr/>
              <a:t>‹#›</a:t>
            </a:fld>
            <a:endParaRPr lang="en-US" altLang="en-US"/>
          </a:p>
        </p:txBody>
      </p:sp>
    </p:spTree>
    <p:extLst>
      <p:ext uri="{BB962C8B-B14F-4D97-AF65-F5344CB8AC3E}">
        <p14:creationId xmlns:p14="http://schemas.microsoft.com/office/powerpoint/2010/main" val="4065830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
        <p:nvSpPr>
          <p:cNvPr id="6"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9D138FD2-DA9F-4B01-9E2D-B3E48536B627}" type="slidenum">
              <a:rPr lang="en-US" altLang="en-US" smtClean="0"/>
              <a:pPr/>
              <a:t>‹#›</a:t>
            </a:fld>
            <a:endParaRPr lang="en-US" altLang="en-US"/>
          </a:p>
        </p:txBody>
      </p:sp>
    </p:spTree>
    <p:extLst>
      <p:ext uri="{BB962C8B-B14F-4D97-AF65-F5344CB8AC3E}">
        <p14:creationId xmlns:p14="http://schemas.microsoft.com/office/powerpoint/2010/main" val="10550848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EA5901C4-591F-4081-B346-B14FB3409E00}" type="slidenum">
              <a:rPr lang="en-US" altLang="en-US" smtClean="0"/>
              <a:pPr/>
              <a:t>‹#›</a:t>
            </a:fld>
            <a:endParaRPr lang="en-US" altLang="en-US"/>
          </a:p>
        </p:txBody>
      </p:sp>
    </p:spTree>
    <p:extLst>
      <p:ext uri="{BB962C8B-B14F-4D97-AF65-F5344CB8AC3E}">
        <p14:creationId xmlns:p14="http://schemas.microsoft.com/office/powerpoint/2010/main" val="39012848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3992DE2D-F51E-46AB-8859-4E5256EF21C7}" type="slidenum">
              <a:rPr lang="en-US" altLang="en-US" smtClean="0"/>
              <a:pPr/>
              <a:t>‹#›</a:t>
            </a:fld>
            <a:endParaRPr lang="en-US" altLang="en-US"/>
          </a:p>
        </p:txBody>
      </p:sp>
      <p:sp>
        <p:nvSpPr>
          <p:cNvPr id="8"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13855805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0F098053-C6EB-4BDD-9036-EDBBC46594BD}" type="slidenum">
              <a:rPr lang="en-US" altLang="en-US" smtClean="0"/>
              <a:pPr/>
              <a:t>‹#›</a:t>
            </a:fld>
            <a:endParaRPr lang="en-US" altLang="en-US"/>
          </a:p>
        </p:txBody>
      </p:sp>
      <p:sp>
        <p:nvSpPr>
          <p:cNvPr id="10"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5782282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3F808E9A-018D-459F-A630-64550FFC3C40}" type="slidenum">
              <a:rPr lang="en-US" altLang="en-US" smtClean="0"/>
              <a:pPr/>
              <a:t>‹#›</a:t>
            </a:fld>
            <a:endParaRPr lang="en-US" altLang="en-US"/>
          </a:p>
        </p:txBody>
      </p:sp>
      <p:sp>
        <p:nvSpPr>
          <p:cNvPr id="6"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30580801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fld id="{EA81794A-76DB-40F4-982E-A83572E38183}" type="slidenum">
              <a:rPr lang="en-US" altLang="en-US"/>
              <a:pPr/>
              <a:t>‹#›</a:t>
            </a:fld>
            <a:endParaRPr lang="en-US" altLang="en-US"/>
          </a:p>
        </p:txBody>
      </p:sp>
      <p:sp>
        <p:nvSpPr>
          <p:cNvPr id="5"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315216645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5DCBC84F-0914-4255-A947-1E2BE4DB9C05}" type="slidenum">
              <a:rPr lang="en-US" altLang="en-US" smtClean="0"/>
              <a:pPr/>
              <a:t>‹#›</a:t>
            </a:fld>
            <a:endParaRPr lang="en-US" altLang="en-US"/>
          </a:p>
        </p:txBody>
      </p:sp>
      <p:sp>
        <p:nvSpPr>
          <p:cNvPr id="8"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28905247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6" name="Rectangle 6"/>
          <p:cNvSpPr>
            <a:spLocks noGrp="1" noChangeArrowheads="1"/>
          </p:cNvSpPr>
          <p:nvPr>
            <p:ph type="sldNum" sz="quarter" idx="12"/>
          </p:nvPr>
        </p:nvSpPr>
        <p:spPr>
          <a:ln/>
        </p:spPr>
        <p:txBody>
          <a:bodyPr/>
          <a:lstStyle>
            <a:lvl1pPr>
              <a:defRPr/>
            </a:lvl1pPr>
          </a:lstStyle>
          <a:p>
            <a:fld id="{218D6A3E-7161-43A9-91DD-6152F07992A8}" type="slidenum">
              <a:rPr lang="en-US" altLang="en-US"/>
              <a:pPr/>
              <a:t>‹#›</a:t>
            </a:fld>
            <a:endParaRPr lang="en-US" altLang="en-US"/>
          </a:p>
        </p:txBody>
      </p:sp>
    </p:spTree>
    <p:extLst>
      <p:ext uri="{BB962C8B-B14F-4D97-AF65-F5344CB8AC3E}">
        <p14:creationId xmlns:p14="http://schemas.microsoft.com/office/powerpoint/2010/main" val="1185906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D1D50879-269F-411C-9515-CD1C43BB0041}" type="slidenum">
              <a:rPr lang="en-US" altLang="en-US" smtClean="0"/>
              <a:pPr/>
              <a:t>‹#›</a:t>
            </a:fld>
            <a:endParaRPr lang="en-US" altLang="en-US"/>
          </a:p>
        </p:txBody>
      </p:sp>
      <p:sp>
        <p:nvSpPr>
          <p:cNvPr id="8"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212776994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ABF60305-6D37-404D-A0B4-418BBEACC3BC}" type="slidenum">
              <a:rPr lang="en-US" altLang="en-US" smtClean="0"/>
              <a:pPr/>
              <a:t>‹#›</a:t>
            </a:fld>
            <a:endParaRPr lang="en-US" altLang="en-US"/>
          </a:p>
        </p:txBody>
      </p:sp>
      <p:sp>
        <p:nvSpPr>
          <p:cNvPr id="7"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343098369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latin typeface="Calibri" panose="020F0502020204030204" pitchFamily="34" charset="0"/>
                <a:cs typeface="Calibri" panose="020F0502020204030204"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atin typeface="Calibri" panose="020F0502020204030204" pitchFamily="34" charset="0"/>
                <a:cs typeface="Calibri" panose="020F0502020204030204" pitchFamily="34" charset="0"/>
              </a:defRPr>
            </a:lvl1pPr>
          </a:lstStyle>
          <a:p>
            <a:fld id="{36350695-458E-46B9-A0E3-EA5373AD8DA4}" type="slidenum">
              <a:rPr lang="en-US" altLang="en-US" smtClean="0"/>
              <a:pPr/>
              <a:t>‹#›</a:t>
            </a:fld>
            <a:endParaRPr lang="en-US" altLang="en-US"/>
          </a:p>
        </p:txBody>
      </p:sp>
      <p:sp>
        <p:nvSpPr>
          <p:cNvPr id="7" name="Rectangle 5"/>
          <p:cNvSpPr>
            <a:spLocks noGrp="1" noChangeArrowheads="1"/>
          </p:cNvSpPr>
          <p:nvPr>
            <p:ph type="ftr" sz="quarter" idx="11"/>
          </p:nvPr>
        </p:nvSpPr>
        <p:spPr>
          <a:xfrm>
            <a:off x="609600" y="6400799"/>
            <a:ext cx="3886200" cy="320675"/>
          </a:xfrm>
          <a:ln/>
        </p:spPr>
        <p:txBody>
          <a:bodyPr/>
          <a:lstStyle>
            <a:lvl1pPr algn="l">
              <a:defRPr>
                <a:latin typeface="Calibri" panose="020F0502020204030204" pitchFamily="34" charset="0"/>
                <a:cs typeface="Calibri" panose="020F0502020204030204" pitchFamily="34" charset="0"/>
              </a:defRPr>
            </a:lvl1pPr>
          </a:lstStyle>
          <a:p>
            <a:pPr>
              <a:defRPr/>
            </a:pPr>
            <a:r>
              <a:rPr lang="en-US" dirty="0" smtClean="0"/>
              <a:t>CHAPTER 9 APPLICATION: INTERNATIONAL TRADE</a:t>
            </a:r>
            <a:endParaRPr lang="en-US" dirty="0"/>
          </a:p>
        </p:txBody>
      </p:sp>
    </p:spTree>
    <p:extLst>
      <p:ext uri="{BB962C8B-B14F-4D97-AF65-F5344CB8AC3E}">
        <p14:creationId xmlns:p14="http://schemas.microsoft.com/office/powerpoint/2010/main" val="1416319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6" name="Rectangle 6"/>
          <p:cNvSpPr>
            <a:spLocks noGrp="1" noChangeArrowheads="1"/>
          </p:cNvSpPr>
          <p:nvPr>
            <p:ph type="sldNum" sz="quarter" idx="12"/>
          </p:nvPr>
        </p:nvSpPr>
        <p:spPr>
          <a:ln/>
        </p:spPr>
        <p:txBody>
          <a:bodyPr/>
          <a:lstStyle>
            <a:lvl1pPr>
              <a:defRPr/>
            </a:lvl1pPr>
          </a:lstStyle>
          <a:p>
            <a:fld id="{66F4ECF2-3DE8-452E-9420-F29D14333264}" type="slidenum">
              <a:rPr lang="en-US" altLang="en-US"/>
              <a:pPr/>
              <a:t>‹#›</a:t>
            </a:fld>
            <a:endParaRPr lang="en-US" altLang="en-US"/>
          </a:p>
        </p:txBody>
      </p:sp>
    </p:spTree>
    <p:extLst>
      <p:ext uri="{BB962C8B-B14F-4D97-AF65-F5344CB8AC3E}">
        <p14:creationId xmlns:p14="http://schemas.microsoft.com/office/powerpoint/2010/main" val="50139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7" name="Rectangle 6"/>
          <p:cNvSpPr>
            <a:spLocks noGrp="1" noChangeArrowheads="1"/>
          </p:cNvSpPr>
          <p:nvPr>
            <p:ph type="sldNum" sz="quarter" idx="12"/>
          </p:nvPr>
        </p:nvSpPr>
        <p:spPr>
          <a:ln/>
        </p:spPr>
        <p:txBody>
          <a:bodyPr/>
          <a:lstStyle>
            <a:lvl1pPr>
              <a:defRPr/>
            </a:lvl1pPr>
          </a:lstStyle>
          <a:p>
            <a:fld id="{50942DCF-3A97-4FEC-B551-A4D3FB979AA9}" type="slidenum">
              <a:rPr lang="en-US" altLang="en-US"/>
              <a:pPr/>
              <a:t>‹#›</a:t>
            </a:fld>
            <a:endParaRPr lang="en-US" altLang="en-US"/>
          </a:p>
        </p:txBody>
      </p:sp>
    </p:spTree>
    <p:extLst>
      <p:ext uri="{BB962C8B-B14F-4D97-AF65-F5344CB8AC3E}">
        <p14:creationId xmlns:p14="http://schemas.microsoft.com/office/powerpoint/2010/main" val="163102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9" name="Rectangle 6"/>
          <p:cNvSpPr>
            <a:spLocks noGrp="1" noChangeArrowheads="1"/>
          </p:cNvSpPr>
          <p:nvPr>
            <p:ph type="sldNum" sz="quarter" idx="12"/>
          </p:nvPr>
        </p:nvSpPr>
        <p:spPr>
          <a:ln/>
        </p:spPr>
        <p:txBody>
          <a:bodyPr/>
          <a:lstStyle>
            <a:lvl1pPr>
              <a:defRPr/>
            </a:lvl1pPr>
          </a:lstStyle>
          <a:p>
            <a:fld id="{1A7580CC-88AF-4016-929D-169D06FE6D1E}" type="slidenum">
              <a:rPr lang="en-US" altLang="en-US"/>
              <a:pPr/>
              <a:t>‹#›</a:t>
            </a:fld>
            <a:endParaRPr lang="en-US" altLang="en-US"/>
          </a:p>
        </p:txBody>
      </p:sp>
    </p:spTree>
    <p:extLst>
      <p:ext uri="{BB962C8B-B14F-4D97-AF65-F5344CB8AC3E}">
        <p14:creationId xmlns:p14="http://schemas.microsoft.com/office/powerpoint/2010/main" val="407948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5" name="Rectangle 6"/>
          <p:cNvSpPr>
            <a:spLocks noGrp="1" noChangeArrowheads="1"/>
          </p:cNvSpPr>
          <p:nvPr>
            <p:ph type="sldNum" sz="quarter" idx="12"/>
          </p:nvPr>
        </p:nvSpPr>
        <p:spPr>
          <a:ln/>
        </p:spPr>
        <p:txBody>
          <a:bodyPr/>
          <a:lstStyle>
            <a:lvl1pPr>
              <a:defRPr/>
            </a:lvl1pPr>
          </a:lstStyle>
          <a:p>
            <a:fld id="{46C09D6C-80A6-4433-9E76-978E6205F8E5}" type="slidenum">
              <a:rPr lang="en-US" altLang="en-US"/>
              <a:pPr/>
              <a:t>‹#›</a:t>
            </a:fld>
            <a:endParaRPr lang="en-US" altLang="en-US"/>
          </a:p>
        </p:txBody>
      </p:sp>
    </p:spTree>
    <p:extLst>
      <p:ext uri="{BB962C8B-B14F-4D97-AF65-F5344CB8AC3E}">
        <p14:creationId xmlns:p14="http://schemas.microsoft.com/office/powerpoint/2010/main" val="786700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4" name="Rectangle 6"/>
          <p:cNvSpPr>
            <a:spLocks noGrp="1" noChangeArrowheads="1"/>
          </p:cNvSpPr>
          <p:nvPr>
            <p:ph type="sldNum" sz="quarter" idx="12"/>
          </p:nvPr>
        </p:nvSpPr>
        <p:spPr>
          <a:ln/>
        </p:spPr>
        <p:txBody>
          <a:bodyPr/>
          <a:lstStyle>
            <a:lvl1pPr>
              <a:defRPr/>
            </a:lvl1pPr>
          </a:lstStyle>
          <a:p>
            <a:fld id="{7F92707B-103A-4D66-A03A-667679CCF41A}" type="slidenum">
              <a:rPr lang="en-US" altLang="en-US"/>
              <a:pPr/>
              <a:t>‹#›</a:t>
            </a:fld>
            <a:endParaRPr lang="en-US" altLang="en-US"/>
          </a:p>
        </p:txBody>
      </p:sp>
    </p:spTree>
    <p:extLst>
      <p:ext uri="{BB962C8B-B14F-4D97-AF65-F5344CB8AC3E}">
        <p14:creationId xmlns:p14="http://schemas.microsoft.com/office/powerpoint/2010/main" val="2819701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7" name="Rectangle 6"/>
          <p:cNvSpPr>
            <a:spLocks noGrp="1" noChangeArrowheads="1"/>
          </p:cNvSpPr>
          <p:nvPr>
            <p:ph type="sldNum" sz="quarter" idx="12"/>
          </p:nvPr>
        </p:nvSpPr>
        <p:spPr>
          <a:ln/>
        </p:spPr>
        <p:txBody>
          <a:bodyPr/>
          <a:lstStyle>
            <a:lvl1pPr>
              <a:defRPr/>
            </a:lvl1pPr>
          </a:lstStyle>
          <a:p>
            <a:fld id="{9457F4F4-C2B4-448E-BB4F-216522D60A14}" type="slidenum">
              <a:rPr lang="en-US" altLang="en-US"/>
              <a:pPr/>
              <a:t>‹#›</a:t>
            </a:fld>
            <a:endParaRPr lang="en-US" altLang="en-US"/>
          </a:p>
        </p:txBody>
      </p:sp>
    </p:spTree>
    <p:extLst>
      <p:ext uri="{BB962C8B-B14F-4D97-AF65-F5344CB8AC3E}">
        <p14:creationId xmlns:p14="http://schemas.microsoft.com/office/powerpoint/2010/main" val="403241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9 APPLICATION: INTERNATIONAL TRADE</a:t>
            </a:r>
          </a:p>
        </p:txBody>
      </p:sp>
      <p:sp>
        <p:nvSpPr>
          <p:cNvPr id="7" name="Rectangle 6"/>
          <p:cNvSpPr>
            <a:spLocks noGrp="1" noChangeArrowheads="1"/>
          </p:cNvSpPr>
          <p:nvPr>
            <p:ph type="sldNum" sz="quarter" idx="12"/>
          </p:nvPr>
        </p:nvSpPr>
        <p:spPr>
          <a:ln/>
        </p:spPr>
        <p:txBody>
          <a:bodyPr/>
          <a:lstStyle>
            <a:lvl1pPr>
              <a:defRPr/>
            </a:lvl1pPr>
          </a:lstStyle>
          <a:p>
            <a:fld id="{81CA4C98-5F3F-49C8-8E31-760576C82504}" type="slidenum">
              <a:rPr lang="en-US" altLang="en-US"/>
              <a:pPr/>
              <a:t>‹#›</a:t>
            </a:fld>
            <a:endParaRPr lang="en-US" altLang="en-US"/>
          </a:p>
        </p:txBody>
      </p:sp>
    </p:spTree>
    <p:extLst>
      <p:ext uri="{BB962C8B-B14F-4D97-AF65-F5344CB8AC3E}">
        <p14:creationId xmlns:p14="http://schemas.microsoft.com/office/powerpoint/2010/main" val="421754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52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752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CHAPTER 9 APPLICATION: INTERNATIONAL TRADE</a:t>
            </a:r>
          </a:p>
        </p:txBody>
      </p:sp>
      <p:sp>
        <p:nvSpPr>
          <p:cNvPr id="10752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B62B645-5599-44B3-B677-A8050C4E197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1620" name="Rectangle 4"/>
          <p:cNvSpPr>
            <a:spLocks noGrp="1" noChangeArrowheads="1"/>
          </p:cNvSpPr>
          <p:nvPr>
            <p:ph type="dt" sz="half" idx="2"/>
          </p:nvPr>
        </p:nvSpPr>
        <p:spPr bwMode="auto">
          <a:xfrm>
            <a:off x="0" y="57912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11621" name="Rectangle 5"/>
          <p:cNvSpPr>
            <a:spLocks noGrp="1" noChangeArrowheads="1"/>
          </p:cNvSpPr>
          <p:nvPr>
            <p:ph type="ftr" sz="quarter" idx="3"/>
          </p:nvPr>
        </p:nvSpPr>
        <p:spPr bwMode="auto">
          <a:xfrm>
            <a:off x="609600" y="6245225"/>
            <a:ext cx="10058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CHAPTER 9 APPLICATION: INTERNATIONAL TRADE</a:t>
            </a:r>
          </a:p>
        </p:txBody>
      </p:sp>
      <p:sp>
        <p:nvSpPr>
          <p:cNvPr id="11162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42550F-DB4E-4E42-B16E-8909A09DAED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smtClean="0"/>
              <a:t>9</a:t>
            </a:r>
          </a:p>
        </p:txBody>
      </p:sp>
      <p:sp>
        <p:nvSpPr>
          <p:cNvPr id="3075" name="Rectangle 5"/>
          <p:cNvSpPr>
            <a:spLocks noGrp="1" noChangeArrowheads="1"/>
          </p:cNvSpPr>
          <p:nvPr>
            <p:ph type="subTitle" idx="1"/>
          </p:nvPr>
        </p:nvSpPr>
        <p:spPr/>
        <p:txBody>
          <a:bodyPr/>
          <a:lstStyle/>
          <a:p>
            <a:pPr eaLnBrk="1" hangingPunct="1"/>
            <a:r>
              <a:rPr lang="en-US" altLang="en-US" sz="4400" b="1"/>
              <a:t>Application: International Trade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2133600" y="228600"/>
            <a:ext cx="8229600" cy="685800"/>
          </a:xfrm>
        </p:spPr>
        <p:txBody>
          <a:bodyPr/>
          <a:lstStyle/>
          <a:p>
            <a:pPr algn="l" eaLnBrk="1" hangingPunct="1">
              <a:lnSpc>
                <a:spcPct val="80000"/>
              </a:lnSpc>
            </a:pPr>
            <a:r>
              <a:rPr lang="en-US" altLang="en-US" sz="2800" b="1"/>
              <a:t>Figure 2 International Trade in an Exporting Country</a:t>
            </a:r>
          </a:p>
        </p:txBody>
      </p:sp>
      <p:sp>
        <p:nvSpPr>
          <p:cNvPr id="11267" name="Freeform 17"/>
          <p:cNvSpPr>
            <a:spLocks/>
          </p:cNvSpPr>
          <p:nvPr/>
        </p:nvSpPr>
        <p:spPr bwMode="auto">
          <a:xfrm>
            <a:off x="3703639" y="1233489"/>
            <a:ext cx="5565775" cy="4351337"/>
          </a:xfrm>
          <a:custGeom>
            <a:avLst/>
            <a:gdLst>
              <a:gd name="T0" fmla="*/ 0 w 3506"/>
              <a:gd name="T1" fmla="*/ 0 h 2741"/>
              <a:gd name="T2" fmla="*/ 0 w 3506"/>
              <a:gd name="T3" fmla="*/ 2147483647 h 2741"/>
              <a:gd name="T4" fmla="*/ 2147483647 w 3506"/>
              <a:gd name="T5" fmla="*/ 2147483647 h 2741"/>
              <a:gd name="T6" fmla="*/ 0 60000 65536"/>
              <a:gd name="T7" fmla="*/ 0 60000 65536"/>
              <a:gd name="T8" fmla="*/ 0 60000 65536"/>
              <a:gd name="T9" fmla="*/ 0 w 3506"/>
              <a:gd name="T10" fmla="*/ 0 h 2741"/>
              <a:gd name="T11" fmla="*/ 3506 w 3506"/>
              <a:gd name="T12" fmla="*/ 2741 h 2741"/>
            </a:gdLst>
            <a:ahLst/>
            <a:cxnLst>
              <a:cxn ang="T6">
                <a:pos x="T0" y="T1"/>
              </a:cxn>
              <a:cxn ang="T7">
                <a:pos x="T2" y="T3"/>
              </a:cxn>
              <a:cxn ang="T8">
                <a:pos x="T4" y="T5"/>
              </a:cxn>
            </a:cxnLst>
            <a:rect l="T9" t="T10" r="T11" b="T12"/>
            <a:pathLst>
              <a:path w="3506" h="2741">
                <a:moveTo>
                  <a:pt x="0" y="0"/>
                </a:moveTo>
                <a:lnTo>
                  <a:pt x="0" y="2741"/>
                </a:lnTo>
                <a:lnTo>
                  <a:pt x="3506" y="2741"/>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68" name="Rectangle 18"/>
          <p:cNvSpPr>
            <a:spLocks noChangeArrowheads="1"/>
          </p:cNvSpPr>
          <p:nvPr/>
        </p:nvSpPr>
        <p:spPr bwMode="auto">
          <a:xfrm>
            <a:off x="2971801" y="1165225"/>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1269" name="Rectangle 19"/>
          <p:cNvSpPr>
            <a:spLocks noChangeArrowheads="1"/>
          </p:cNvSpPr>
          <p:nvPr/>
        </p:nvSpPr>
        <p:spPr bwMode="auto">
          <a:xfrm>
            <a:off x="2674939" y="1477964"/>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11270" name="Rectangle 20"/>
          <p:cNvSpPr>
            <a:spLocks noChangeArrowheads="1"/>
          </p:cNvSpPr>
          <p:nvPr/>
        </p:nvSpPr>
        <p:spPr bwMode="auto">
          <a:xfrm>
            <a:off x="3438525" y="5495925"/>
            <a:ext cx="129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11271" name="Rectangle 21"/>
          <p:cNvSpPr>
            <a:spLocks noChangeArrowheads="1"/>
          </p:cNvSpPr>
          <p:nvPr/>
        </p:nvSpPr>
        <p:spPr bwMode="auto">
          <a:xfrm>
            <a:off x="8108950" y="5675313"/>
            <a:ext cx="936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1272" name="Rectangle 22"/>
          <p:cNvSpPr>
            <a:spLocks noChangeArrowheads="1"/>
          </p:cNvSpPr>
          <p:nvPr/>
        </p:nvSpPr>
        <p:spPr bwMode="auto">
          <a:xfrm>
            <a:off x="8218489" y="5986464"/>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11273" name="Group 23"/>
          <p:cNvGrpSpPr>
            <a:grpSpLocks/>
          </p:cNvGrpSpPr>
          <p:nvPr/>
        </p:nvGrpSpPr>
        <p:grpSpPr bwMode="auto">
          <a:xfrm>
            <a:off x="3703638" y="2179639"/>
            <a:ext cx="4745038" cy="3171825"/>
            <a:chOff x="1373" y="1373"/>
            <a:chExt cx="2989" cy="1998"/>
          </a:xfrm>
        </p:grpSpPr>
        <p:sp>
          <p:nvSpPr>
            <p:cNvPr id="11309" name="Line 24"/>
            <p:cNvSpPr>
              <a:spLocks noChangeShapeType="1"/>
            </p:cNvSpPr>
            <p:nvPr/>
          </p:nvSpPr>
          <p:spPr bwMode="auto">
            <a:xfrm flipV="1">
              <a:off x="1373" y="1617"/>
              <a:ext cx="2426" cy="1754"/>
            </a:xfrm>
            <a:prstGeom prst="line">
              <a:avLst/>
            </a:prstGeom>
            <a:noFill/>
            <a:ln w="698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10" name="Rectangle 25"/>
            <p:cNvSpPr>
              <a:spLocks noChangeArrowheads="1"/>
            </p:cNvSpPr>
            <p:nvPr/>
          </p:nvSpPr>
          <p:spPr bwMode="auto">
            <a:xfrm>
              <a:off x="3746" y="1373"/>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1311" name="Rectangle 26"/>
            <p:cNvSpPr>
              <a:spLocks noChangeArrowheads="1"/>
            </p:cNvSpPr>
            <p:nvPr/>
          </p:nvSpPr>
          <p:spPr bwMode="auto">
            <a:xfrm>
              <a:off x="3849" y="1570"/>
              <a:ext cx="4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3" name="Group 27"/>
          <p:cNvGrpSpPr>
            <a:grpSpLocks/>
          </p:cNvGrpSpPr>
          <p:nvPr/>
        </p:nvGrpSpPr>
        <p:grpSpPr bwMode="auto">
          <a:xfrm>
            <a:off x="1752601" y="2968624"/>
            <a:ext cx="7866059" cy="327025"/>
            <a:chOff x="125" y="1882"/>
            <a:chExt cx="4955" cy="206"/>
          </a:xfrm>
        </p:grpSpPr>
        <p:sp>
          <p:nvSpPr>
            <p:cNvPr id="11306" name="Rectangle 29"/>
            <p:cNvSpPr>
              <a:spLocks noChangeArrowheads="1"/>
            </p:cNvSpPr>
            <p:nvPr/>
          </p:nvSpPr>
          <p:spPr bwMode="auto">
            <a:xfrm>
              <a:off x="125" y="1882"/>
              <a:ext cx="10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after trade</a:t>
              </a:r>
              <a:endParaRPr lang="en-US" altLang="en-US" sz="2400" dirty="0">
                <a:latin typeface="Calibri" panose="020F0502020204030204" pitchFamily="34" charset="0"/>
                <a:cs typeface="Calibri" panose="020F0502020204030204" pitchFamily="34" charset="0"/>
              </a:endParaRPr>
            </a:p>
          </p:txBody>
        </p:sp>
        <p:grpSp>
          <p:nvGrpSpPr>
            <p:cNvPr id="11302" name="Group 32"/>
            <p:cNvGrpSpPr>
              <a:grpSpLocks/>
            </p:cNvGrpSpPr>
            <p:nvPr/>
          </p:nvGrpSpPr>
          <p:grpSpPr bwMode="auto">
            <a:xfrm>
              <a:off x="1373" y="1894"/>
              <a:ext cx="3707" cy="194"/>
              <a:chOff x="1373" y="1894"/>
              <a:chExt cx="3707" cy="194"/>
            </a:xfrm>
          </p:grpSpPr>
          <p:sp>
            <p:nvSpPr>
              <p:cNvPr id="11303" name="Line 33"/>
              <p:cNvSpPr>
                <a:spLocks noChangeShapeType="1"/>
              </p:cNvSpPr>
              <p:nvPr/>
            </p:nvSpPr>
            <p:spPr bwMode="auto">
              <a:xfrm>
                <a:off x="1373" y="1971"/>
                <a:ext cx="2914" cy="1"/>
              </a:xfrm>
              <a:prstGeom prst="line">
                <a:avLst/>
              </a:prstGeom>
              <a:noFill/>
              <a:ln w="69850">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4" name="Rectangle 34"/>
              <p:cNvSpPr>
                <a:spLocks noChangeArrowheads="1"/>
              </p:cNvSpPr>
              <p:nvPr/>
            </p:nvSpPr>
            <p:spPr bwMode="auto">
              <a:xfrm>
                <a:off x="4315" y="1894"/>
                <a:ext cx="76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World price</a:t>
                </a:r>
                <a:endParaRPr lang="en-US" altLang="en-US" sz="2400" dirty="0">
                  <a:latin typeface="Calibri" panose="020F0502020204030204" pitchFamily="34" charset="0"/>
                  <a:cs typeface="Calibri" panose="020F0502020204030204" pitchFamily="34" charset="0"/>
                </a:endParaRPr>
              </a:p>
            </p:txBody>
          </p:sp>
        </p:grpSp>
      </p:grpSp>
      <p:grpSp>
        <p:nvGrpSpPr>
          <p:cNvPr id="11275" name="Group 36"/>
          <p:cNvGrpSpPr>
            <a:grpSpLocks/>
          </p:cNvGrpSpPr>
          <p:nvPr/>
        </p:nvGrpSpPr>
        <p:grpSpPr bwMode="auto">
          <a:xfrm>
            <a:off x="3703639" y="1444625"/>
            <a:ext cx="4627563" cy="3992563"/>
            <a:chOff x="1373" y="910"/>
            <a:chExt cx="2915" cy="2515"/>
          </a:xfrm>
        </p:grpSpPr>
        <p:sp>
          <p:nvSpPr>
            <p:cNvPr id="11298" name="Line 37"/>
            <p:cNvSpPr>
              <a:spLocks noChangeShapeType="1"/>
            </p:cNvSpPr>
            <p:nvPr/>
          </p:nvSpPr>
          <p:spPr bwMode="auto">
            <a:xfrm>
              <a:off x="1373" y="910"/>
              <a:ext cx="2308" cy="2358"/>
            </a:xfrm>
            <a:prstGeom prst="line">
              <a:avLst/>
            </a:prstGeom>
            <a:noFill/>
            <a:ln w="698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9" name="Rectangle 38"/>
            <p:cNvSpPr>
              <a:spLocks noChangeArrowheads="1"/>
            </p:cNvSpPr>
            <p:nvPr/>
          </p:nvSpPr>
          <p:spPr bwMode="auto">
            <a:xfrm>
              <a:off x="3672" y="3034"/>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1300" name="Rectangle 39"/>
            <p:cNvSpPr>
              <a:spLocks noChangeArrowheads="1"/>
            </p:cNvSpPr>
            <p:nvPr/>
          </p:nvSpPr>
          <p:spPr bwMode="auto">
            <a:xfrm>
              <a:off x="3716" y="3231"/>
              <a:ext cx="5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7" name="Group 40"/>
          <p:cNvGrpSpPr>
            <a:grpSpLocks/>
          </p:cNvGrpSpPr>
          <p:nvPr/>
        </p:nvGrpSpPr>
        <p:grpSpPr bwMode="auto">
          <a:xfrm>
            <a:off x="5370513" y="5113339"/>
            <a:ext cx="1409700" cy="447675"/>
            <a:chOff x="2423" y="3221"/>
            <a:chExt cx="888" cy="282"/>
          </a:xfrm>
        </p:grpSpPr>
        <p:sp>
          <p:nvSpPr>
            <p:cNvPr id="11296" name="Freeform 41"/>
            <p:cNvSpPr>
              <a:spLocks/>
            </p:cNvSpPr>
            <p:nvPr/>
          </p:nvSpPr>
          <p:spPr bwMode="auto">
            <a:xfrm>
              <a:off x="2423" y="3415"/>
              <a:ext cx="888" cy="88"/>
            </a:xfrm>
            <a:custGeom>
              <a:avLst/>
              <a:gdLst>
                <a:gd name="T0" fmla="*/ 194502 w 60"/>
                <a:gd name="T1" fmla="*/ 18935 h 6"/>
                <a:gd name="T2" fmla="*/ 181581 w 60"/>
                <a:gd name="T3" fmla="*/ 9460 h 6"/>
                <a:gd name="T4" fmla="*/ 106886 w 60"/>
                <a:gd name="T5" fmla="*/ 9460 h 6"/>
                <a:gd name="T6" fmla="*/ 97251 w 60"/>
                <a:gd name="T7" fmla="*/ 0 h 6"/>
                <a:gd name="T8" fmla="*/ 87616 w 60"/>
                <a:gd name="T9" fmla="*/ 9460 h 6"/>
                <a:gd name="T10" fmla="*/ 12920 w 60"/>
                <a:gd name="T11" fmla="*/ 9460 h 6"/>
                <a:gd name="T12" fmla="*/ 0 w 60"/>
                <a:gd name="T13" fmla="*/ 18935 h 6"/>
                <a:gd name="T14" fmla="*/ 0 60000 65536"/>
                <a:gd name="T15" fmla="*/ 0 60000 65536"/>
                <a:gd name="T16" fmla="*/ 0 60000 65536"/>
                <a:gd name="T17" fmla="*/ 0 60000 65536"/>
                <a:gd name="T18" fmla="*/ 0 60000 65536"/>
                <a:gd name="T19" fmla="*/ 0 60000 65536"/>
                <a:gd name="T20" fmla="*/ 0 60000 65536"/>
                <a:gd name="T21" fmla="*/ 0 w 60"/>
                <a:gd name="T22" fmla="*/ 0 h 6"/>
                <a:gd name="T23" fmla="*/ 60 w 6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6">
                  <a:moveTo>
                    <a:pt x="60" y="6"/>
                  </a:moveTo>
                  <a:cubicBezTo>
                    <a:pt x="60" y="4"/>
                    <a:pt x="58" y="3"/>
                    <a:pt x="56" y="3"/>
                  </a:cubicBezTo>
                  <a:cubicBezTo>
                    <a:pt x="33" y="3"/>
                    <a:pt x="33" y="3"/>
                    <a:pt x="33" y="3"/>
                  </a:cubicBezTo>
                  <a:cubicBezTo>
                    <a:pt x="31" y="3"/>
                    <a:pt x="30" y="2"/>
                    <a:pt x="30" y="0"/>
                  </a:cubicBezTo>
                  <a:cubicBezTo>
                    <a:pt x="30" y="2"/>
                    <a:pt x="29" y="3"/>
                    <a:pt x="27" y="3"/>
                  </a:cubicBezTo>
                  <a:cubicBezTo>
                    <a:pt x="4" y="3"/>
                    <a:pt x="4" y="3"/>
                    <a:pt x="4" y="3"/>
                  </a:cubicBezTo>
                  <a:cubicBezTo>
                    <a:pt x="2" y="3"/>
                    <a:pt x="0" y="4"/>
                    <a:pt x="0" y="6"/>
                  </a:cubicBezTo>
                </a:path>
              </a:pathLst>
            </a:custGeom>
            <a:noFill/>
            <a:ln w="23813">
              <a:solidFill>
                <a:srgbClr val="AD0D1B"/>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7" name="Rectangle 42"/>
            <p:cNvSpPr>
              <a:spLocks noChangeArrowheads="1"/>
            </p:cNvSpPr>
            <p:nvPr/>
          </p:nvSpPr>
          <p:spPr bwMode="auto">
            <a:xfrm>
              <a:off x="2596" y="3221"/>
              <a:ext cx="49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Exports</a:t>
              </a:r>
              <a:endParaRPr lang="en-US" altLang="en-US" sz="2400">
                <a:latin typeface="Calibri" panose="020F0502020204030204" pitchFamily="34" charset="0"/>
                <a:cs typeface="Calibri" panose="020F0502020204030204" pitchFamily="34" charset="0"/>
              </a:endParaRPr>
            </a:p>
          </p:txBody>
        </p:sp>
      </p:grpSp>
      <p:grpSp>
        <p:nvGrpSpPr>
          <p:cNvPr id="11277" name="Group 43"/>
          <p:cNvGrpSpPr>
            <a:grpSpLocks/>
          </p:cNvGrpSpPr>
          <p:nvPr/>
        </p:nvGrpSpPr>
        <p:grpSpPr bwMode="auto">
          <a:xfrm>
            <a:off x="1752600" y="3581398"/>
            <a:ext cx="4267200" cy="307975"/>
            <a:chOff x="144" y="2256"/>
            <a:chExt cx="2688" cy="194"/>
          </a:xfrm>
        </p:grpSpPr>
        <p:sp>
          <p:nvSpPr>
            <p:cNvPr id="11290" name="Line 44"/>
            <p:cNvSpPr>
              <a:spLocks noChangeShapeType="1"/>
            </p:cNvSpPr>
            <p:nvPr/>
          </p:nvSpPr>
          <p:spPr bwMode="auto">
            <a:xfrm>
              <a:off x="1373" y="2354"/>
              <a:ext cx="1405"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1" name="Oval 45"/>
            <p:cNvSpPr>
              <a:spLocks noChangeArrowheads="1"/>
            </p:cNvSpPr>
            <p:nvPr/>
          </p:nvSpPr>
          <p:spPr bwMode="auto">
            <a:xfrm>
              <a:off x="2734" y="2310"/>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1293" name="Rectangle 47"/>
            <p:cNvSpPr>
              <a:spLocks noChangeArrowheads="1"/>
            </p:cNvSpPr>
            <p:nvPr/>
          </p:nvSpPr>
          <p:spPr bwMode="auto">
            <a:xfrm>
              <a:off x="144" y="2256"/>
              <a:ext cx="118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before trade</a:t>
              </a:r>
              <a:endParaRPr lang="en-US" altLang="en-US" sz="2400" dirty="0">
                <a:latin typeface="Calibri" panose="020F0502020204030204" pitchFamily="34" charset="0"/>
                <a:cs typeface="Calibri" panose="020F0502020204030204" pitchFamily="34" charset="0"/>
              </a:endParaRPr>
            </a:p>
          </p:txBody>
        </p:sp>
      </p:grpSp>
      <p:grpSp>
        <p:nvGrpSpPr>
          <p:cNvPr id="10" name="Group 50"/>
          <p:cNvGrpSpPr>
            <a:grpSpLocks/>
          </p:cNvGrpSpPr>
          <p:nvPr/>
        </p:nvGrpSpPr>
        <p:grpSpPr bwMode="auto">
          <a:xfrm>
            <a:off x="4670425" y="3059114"/>
            <a:ext cx="1123950" cy="3556000"/>
            <a:chOff x="1982" y="1927"/>
            <a:chExt cx="708" cy="2240"/>
          </a:xfrm>
        </p:grpSpPr>
        <p:sp>
          <p:nvSpPr>
            <p:cNvPr id="11285" name="Line 51"/>
            <p:cNvSpPr>
              <a:spLocks noChangeShapeType="1"/>
            </p:cNvSpPr>
            <p:nvPr/>
          </p:nvSpPr>
          <p:spPr bwMode="auto">
            <a:xfrm>
              <a:off x="2409" y="1971"/>
              <a:ext cx="1" cy="1547"/>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86" name="Oval 52"/>
            <p:cNvSpPr>
              <a:spLocks noChangeArrowheads="1"/>
            </p:cNvSpPr>
            <p:nvPr/>
          </p:nvSpPr>
          <p:spPr bwMode="auto">
            <a:xfrm>
              <a:off x="2364" y="1927"/>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1287" name="Rectangle 53"/>
            <p:cNvSpPr>
              <a:spLocks noChangeArrowheads="1"/>
            </p:cNvSpPr>
            <p:nvPr/>
          </p:nvSpPr>
          <p:spPr bwMode="auto">
            <a:xfrm>
              <a:off x="2027" y="3580"/>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1288" name="Rectangle 54"/>
            <p:cNvSpPr>
              <a:spLocks noChangeArrowheads="1"/>
            </p:cNvSpPr>
            <p:nvPr/>
          </p:nvSpPr>
          <p:spPr bwMode="auto">
            <a:xfrm>
              <a:off x="2081" y="3776"/>
              <a:ext cx="5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a:solidFill>
                    <a:srgbClr val="000000"/>
                  </a:solidFill>
                  <a:latin typeface="Calibri" panose="020F0502020204030204" pitchFamily="34" charset="0"/>
                  <a:cs typeface="Calibri" panose="020F0502020204030204" pitchFamily="34" charset="0"/>
                </a:rPr>
                <a:t>quantity</a:t>
              </a:r>
              <a:endParaRPr lang="en-US" altLang="en-US" sz="2400" dirty="0">
                <a:latin typeface="Calibri" panose="020F0502020204030204" pitchFamily="34" charset="0"/>
                <a:cs typeface="Calibri" panose="020F0502020204030204" pitchFamily="34" charset="0"/>
              </a:endParaRPr>
            </a:p>
          </p:txBody>
        </p:sp>
        <p:sp>
          <p:nvSpPr>
            <p:cNvPr id="11289" name="Rectangle 55"/>
            <p:cNvSpPr>
              <a:spLocks noChangeArrowheads="1"/>
            </p:cNvSpPr>
            <p:nvPr/>
          </p:nvSpPr>
          <p:spPr bwMode="auto">
            <a:xfrm>
              <a:off x="1982" y="3973"/>
              <a:ext cx="70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demanded</a:t>
              </a:r>
              <a:endParaRPr lang="en-US" altLang="en-US" sz="2400">
                <a:latin typeface="Calibri" panose="020F0502020204030204" pitchFamily="34" charset="0"/>
                <a:cs typeface="Calibri" panose="020F0502020204030204" pitchFamily="34" charset="0"/>
              </a:endParaRPr>
            </a:p>
          </p:txBody>
        </p:sp>
      </p:grpSp>
      <p:grpSp>
        <p:nvGrpSpPr>
          <p:cNvPr id="11" name="Group 56"/>
          <p:cNvGrpSpPr>
            <a:grpSpLocks/>
          </p:cNvGrpSpPr>
          <p:nvPr/>
        </p:nvGrpSpPr>
        <p:grpSpPr bwMode="auto">
          <a:xfrm>
            <a:off x="6394449" y="3059114"/>
            <a:ext cx="977900" cy="3556000"/>
            <a:chOff x="3068" y="1927"/>
            <a:chExt cx="616" cy="2240"/>
          </a:xfrm>
        </p:grpSpPr>
        <p:sp>
          <p:nvSpPr>
            <p:cNvPr id="11280" name="Line 57"/>
            <p:cNvSpPr>
              <a:spLocks noChangeShapeType="1"/>
            </p:cNvSpPr>
            <p:nvPr/>
          </p:nvSpPr>
          <p:spPr bwMode="auto">
            <a:xfrm>
              <a:off x="3326" y="1971"/>
              <a:ext cx="1" cy="1547"/>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81" name="Oval 58"/>
            <p:cNvSpPr>
              <a:spLocks noChangeArrowheads="1"/>
            </p:cNvSpPr>
            <p:nvPr/>
          </p:nvSpPr>
          <p:spPr bwMode="auto">
            <a:xfrm>
              <a:off x="3267" y="1927"/>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1282" name="Rectangle 59"/>
            <p:cNvSpPr>
              <a:spLocks noChangeArrowheads="1"/>
            </p:cNvSpPr>
            <p:nvPr/>
          </p:nvSpPr>
          <p:spPr bwMode="auto">
            <a:xfrm>
              <a:off x="3068" y="3580"/>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1283" name="Rectangle 60"/>
            <p:cNvSpPr>
              <a:spLocks noChangeArrowheads="1"/>
            </p:cNvSpPr>
            <p:nvPr/>
          </p:nvSpPr>
          <p:spPr bwMode="auto">
            <a:xfrm>
              <a:off x="3122" y="3776"/>
              <a:ext cx="5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1284" name="Rectangle 61"/>
            <p:cNvSpPr>
              <a:spLocks noChangeArrowheads="1"/>
            </p:cNvSpPr>
            <p:nvPr/>
          </p:nvSpPr>
          <p:spPr bwMode="auto">
            <a:xfrm>
              <a:off x="3102" y="3973"/>
              <a:ext cx="55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supplied</a:t>
              </a:r>
              <a:endParaRPr lang="en-US" altLang="en-US" sz="2400">
                <a:latin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1027"/>
          <p:cNvSpPr>
            <a:spLocks noGrp="1" noChangeArrowheads="1"/>
          </p:cNvSpPr>
          <p:nvPr>
            <p:ph type="title"/>
          </p:nvPr>
        </p:nvSpPr>
        <p:spPr>
          <a:xfrm>
            <a:off x="76200" y="304800"/>
            <a:ext cx="6172200" cy="685800"/>
          </a:xfrm>
        </p:spPr>
        <p:txBody>
          <a:bodyPr/>
          <a:lstStyle/>
          <a:p>
            <a:pPr algn="l" eaLnBrk="1" hangingPunct="1">
              <a:lnSpc>
                <a:spcPct val="80000"/>
              </a:lnSpc>
            </a:pPr>
            <a:r>
              <a:rPr lang="en-US" altLang="en-US" sz="2800" b="1" dirty="0"/>
              <a:t>Figure 2 How Free Trade Affects Welfare in an Exporting Country</a:t>
            </a:r>
          </a:p>
        </p:txBody>
      </p:sp>
      <p:sp>
        <p:nvSpPr>
          <p:cNvPr id="99345" name="Freeform 1041"/>
          <p:cNvSpPr>
            <a:spLocks/>
          </p:cNvSpPr>
          <p:nvPr/>
        </p:nvSpPr>
        <p:spPr bwMode="auto">
          <a:xfrm>
            <a:off x="5089526" y="3275014"/>
            <a:ext cx="1501775" cy="631825"/>
          </a:xfrm>
          <a:custGeom>
            <a:avLst/>
            <a:gdLst>
              <a:gd name="T0" fmla="*/ 0 w 946"/>
              <a:gd name="T1" fmla="*/ 0 h 398"/>
              <a:gd name="T2" fmla="*/ 2147483647 w 946"/>
              <a:gd name="T3" fmla="*/ 0 h 398"/>
              <a:gd name="T4" fmla="*/ 2147483647 w 946"/>
              <a:gd name="T5" fmla="*/ 2147483647 h 398"/>
              <a:gd name="T6" fmla="*/ 0 w 946"/>
              <a:gd name="T7" fmla="*/ 0 h 398"/>
              <a:gd name="T8" fmla="*/ 0 60000 65536"/>
              <a:gd name="T9" fmla="*/ 0 60000 65536"/>
              <a:gd name="T10" fmla="*/ 0 60000 65536"/>
              <a:gd name="T11" fmla="*/ 0 60000 65536"/>
              <a:gd name="T12" fmla="*/ 0 w 946"/>
              <a:gd name="T13" fmla="*/ 0 h 398"/>
              <a:gd name="T14" fmla="*/ 946 w 946"/>
              <a:gd name="T15" fmla="*/ 398 h 398"/>
            </a:gdLst>
            <a:ahLst/>
            <a:cxnLst>
              <a:cxn ang="T8">
                <a:pos x="T0" y="T1"/>
              </a:cxn>
              <a:cxn ang="T9">
                <a:pos x="T2" y="T3"/>
              </a:cxn>
              <a:cxn ang="T10">
                <a:pos x="T4" y="T5"/>
              </a:cxn>
              <a:cxn ang="T11">
                <a:pos x="T6" y="T7"/>
              </a:cxn>
            </a:cxnLst>
            <a:rect l="T12" t="T13" r="T14" b="T15"/>
            <a:pathLst>
              <a:path w="946" h="398">
                <a:moveTo>
                  <a:pt x="0" y="0"/>
                </a:moveTo>
                <a:lnTo>
                  <a:pt x="946" y="0"/>
                </a:lnTo>
                <a:lnTo>
                  <a:pt x="381" y="398"/>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99346" name="Freeform 1042"/>
          <p:cNvSpPr>
            <a:spLocks/>
          </p:cNvSpPr>
          <p:nvPr/>
        </p:nvSpPr>
        <p:spPr bwMode="auto">
          <a:xfrm>
            <a:off x="3295651" y="3930651"/>
            <a:ext cx="2398713" cy="1724025"/>
          </a:xfrm>
          <a:custGeom>
            <a:avLst/>
            <a:gdLst>
              <a:gd name="T0" fmla="*/ 2147483647 w 1511"/>
              <a:gd name="T1" fmla="*/ 0 h 1086"/>
              <a:gd name="T2" fmla="*/ 0 w 1511"/>
              <a:gd name="T3" fmla="*/ 0 h 1086"/>
              <a:gd name="T4" fmla="*/ 0 w 1511"/>
              <a:gd name="T5" fmla="*/ 2147483647 h 1086"/>
              <a:gd name="T6" fmla="*/ 2147483647 w 1511"/>
              <a:gd name="T7" fmla="*/ 0 h 1086"/>
              <a:gd name="T8" fmla="*/ 0 60000 65536"/>
              <a:gd name="T9" fmla="*/ 0 60000 65536"/>
              <a:gd name="T10" fmla="*/ 0 60000 65536"/>
              <a:gd name="T11" fmla="*/ 0 60000 65536"/>
              <a:gd name="T12" fmla="*/ 0 w 1511"/>
              <a:gd name="T13" fmla="*/ 0 h 1086"/>
              <a:gd name="T14" fmla="*/ 1511 w 1511"/>
              <a:gd name="T15" fmla="*/ 1086 h 1086"/>
            </a:gdLst>
            <a:ahLst/>
            <a:cxnLst>
              <a:cxn ang="T8">
                <a:pos x="T0" y="T1"/>
              </a:cxn>
              <a:cxn ang="T9">
                <a:pos x="T2" y="T3"/>
              </a:cxn>
              <a:cxn ang="T10">
                <a:pos x="T4" y="T5"/>
              </a:cxn>
              <a:cxn ang="T11">
                <a:pos x="T6" y="T7"/>
              </a:cxn>
            </a:cxnLst>
            <a:rect l="T12" t="T13" r="T14" b="T15"/>
            <a:pathLst>
              <a:path w="1511" h="1086">
                <a:moveTo>
                  <a:pt x="1511" y="0"/>
                </a:moveTo>
                <a:lnTo>
                  <a:pt x="0" y="0"/>
                </a:lnTo>
                <a:lnTo>
                  <a:pt x="0" y="1086"/>
                </a:lnTo>
                <a:lnTo>
                  <a:pt x="1511" y="0"/>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99347" name="Freeform 1043"/>
          <p:cNvSpPr>
            <a:spLocks/>
          </p:cNvSpPr>
          <p:nvPr/>
        </p:nvSpPr>
        <p:spPr bwMode="auto">
          <a:xfrm>
            <a:off x="3295650" y="1455738"/>
            <a:ext cx="2374900" cy="2474912"/>
          </a:xfrm>
          <a:custGeom>
            <a:avLst/>
            <a:gdLst>
              <a:gd name="T0" fmla="*/ 2147483647 w 1496"/>
              <a:gd name="T1" fmla="*/ 2147483647 h 1559"/>
              <a:gd name="T2" fmla="*/ 0 w 1496"/>
              <a:gd name="T3" fmla="*/ 2147483647 h 1559"/>
              <a:gd name="T4" fmla="*/ 0 w 1496"/>
              <a:gd name="T5" fmla="*/ 0 h 1559"/>
              <a:gd name="T6" fmla="*/ 2147483647 w 1496"/>
              <a:gd name="T7" fmla="*/ 2147483647 h 1559"/>
              <a:gd name="T8" fmla="*/ 0 60000 65536"/>
              <a:gd name="T9" fmla="*/ 0 60000 65536"/>
              <a:gd name="T10" fmla="*/ 0 60000 65536"/>
              <a:gd name="T11" fmla="*/ 0 60000 65536"/>
              <a:gd name="T12" fmla="*/ 0 w 1496"/>
              <a:gd name="T13" fmla="*/ 0 h 1559"/>
              <a:gd name="T14" fmla="*/ 1496 w 1496"/>
              <a:gd name="T15" fmla="*/ 1559 h 1559"/>
            </a:gdLst>
            <a:ahLst/>
            <a:cxnLst>
              <a:cxn ang="T8">
                <a:pos x="T0" y="T1"/>
              </a:cxn>
              <a:cxn ang="T9">
                <a:pos x="T2" y="T3"/>
              </a:cxn>
              <a:cxn ang="T10">
                <a:pos x="T4" y="T5"/>
              </a:cxn>
              <a:cxn ang="T11">
                <a:pos x="T6" y="T7"/>
              </a:cxn>
            </a:cxnLst>
            <a:rect l="T12" t="T13" r="T14" b="T15"/>
            <a:pathLst>
              <a:path w="1496" h="1559">
                <a:moveTo>
                  <a:pt x="1496" y="1559"/>
                </a:moveTo>
                <a:lnTo>
                  <a:pt x="0" y="1559"/>
                </a:lnTo>
                <a:lnTo>
                  <a:pt x="0" y="0"/>
                </a:lnTo>
                <a:lnTo>
                  <a:pt x="1496" y="1559"/>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12294" name="Freeform 1044"/>
          <p:cNvSpPr>
            <a:spLocks/>
          </p:cNvSpPr>
          <p:nvPr/>
        </p:nvSpPr>
        <p:spPr bwMode="auto">
          <a:xfrm>
            <a:off x="3295650" y="1212851"/>
            <a:ext cx="5938838" cy="4684713"/>
          </a:xfrm>
          <a:custGeom>
            <a:avLst/>
            <a:gdLst>
              <a:gd name="T0" fmla="*/ 0 w 3741"/>
              <a:gd name="T1" fmla="*/ 0 h 2951"/>
              <a:gd name="T2" fmla="*/ 0 w 3741"/>
              <a:gd name="T3" fmla="*/ 2147483647 h 2951"/>
              <a:gd name="T4" fmla="*/ 2147483647 w 3741"/>
              <a:gd name="T5" fmla="*/ 2147483647 h 2951"/>
              <a:gd name="T6" fmla="*/ 0 60000 65536"/>
              <a:gd name="T7" fmla="*/ 0 60000 65536"/>
              <a:gd name="T8" fmla="*/ 0 60000 65536"/>
              <a:gd name="T9" fmla="*/ 0 w 3741"/>
              <a:gd name="T10" fmla="*/ 0 h 2951"/>
              <a:gd name="T11" fmla="*/ 3741 w 3741"/>
              <a:gd name="T12" fmla="*/ 2951 h 2951"/>
            </a:gdLst>
            <a:ahLst/>
            <a:cxnLst>
              <a:cxn ang="T6">
                <a:pos x="T0" y="T1"/>
              </a:cxn>
              <a:cxn ang="T7">
                <a:pos x="T2" y="T3"/>
              </a:cxn>
              <a:cxn ang="T8">
                <a:pos x="T4" y="T5"/>
              </a:cxn>
            </a:cxnLst>
            <a:rect l="T9" t="T10" r="T11" b="T12"/>
            <a:pathLst>
              <a:path w="3741" h="2951">
                <a:moveTo>
                  <a:pt x="0" y="0"/>
                </a:moveTo>
                <a:lnTo>
                  <a:pt x="0" y="2951"/>
                </a:lnTo>
                <a:lnTo>
                  <a:pt x="3741" y="2951"/>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2" name="Group 1045"/>
          <p:cNvGrpSpPr>
            <a:grpSpLocks/>
          </p:cNvGrpSpPr>
          <p:nvPr/>
        </p:nvGrpSpPr>
        <p:grpSpPr bwMode="auto">
          <a:xfrm>
            <a:off x="4005264" y="2757488"/>
            <a:ext cx="1808163" cy="1781175"/>
            <a:chOff x="1563" y="1737"/>
            <a:chExt cx="1139" cy="1122"/>
          </a:xfrm>
        </p:grpSpPr>
        <p:sp>
          <p:nvSpPr>
            <p:cNvPr id="12330" name="Rectangle 1046"/>
            <p:cNvSpPr>
              <a:spLocks noChangeArrowheads="1"/>
            </p:cNvSpPr>
            <p:nvPr/>
          </p:nvSpPr>
          <p:spPr bwMode="auto">
            <a:xfrm>
              <a:off x="2603" y="2135"/>
              <a:ext cx="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nvGrpSpPr>
            <p:cNvPr id="12331" name="Group 1047"/>
            <p:cNvGrpSpPr>
              <a:grpSpLocks/>
            </p:cNvGrpSpPr>
            <p:nvPr/>
          </p:nvGrpSpPr>
          <p:grpSpPr bwMode="auto">
            <a:xfrm>
              <a:off x="1563" y="1737"/>
              <a:ext cx="348" cy="1122"/>
              <a:chOff x="1563" y="1737"/>
              <a:chExt cx="348" cy="1122"/>
            </a:xfrm>
          </p:grpSpPr>
          <p:sp>
            <p:nvSpPr>
              <p:cNvPr id="12332" name="Rectangle 1048"/>
              <p:cNvSpPr>
                <a:spLocks noChangeArrowheads="1"/>
              </p:cNvSpPr>
              <p:nvPr/>
            </p:nvSpPr>
            <p:spPr bwMode="auto">
              <a:xfrm>
                <a:off x="1650" y="2665"/>
                <a:ext cx="8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sp>
            <p:nvSpPr>
              <p:cNvPr id="12333" name="Rectangle 1049"/>
              <p:cNvSpPr>
                <a:spLocks noChangeArrowheads="1"/>
              </p:cNvSpPr>
              <p:nvPr/>
            </p:nvSpPr>
            <p:spPr bwMode="auto">
              <a:xfrm>
                <a:off x="1823" y="2155"/>
                <a:ext cx="8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sp>
            <p:nvSpPr>
              <p:cNvPr id="12334" name="Rectangle 1050"/>
              <p:cNvSpPr>
                <a:spLocks noChangeArrowheads="1"/>
              </p:cNvSpPr>
              <p:nvPr/>
            </p:nvSpPr>
            <p:spPr bwMode="auto">
              <a:xfrm>
                <a:off x="1563" y="1737"/>
                <a:ext cx="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grpSp>
      </p:grpSp>
      <p:sp>
        <p:nvSpPr>
          <p:cNvPr id="12296" name="Rectangle 1051"/>
          <p:cNvSpPr>
            <a:spLocks noChangeArrowheads="1"/>
          </p:cNvSpPr>
          <p:nvPr/>
        </p:nvSpPr>
        <p:spPr bwMode="auto">
          <a:xfrm>
            <a:off x="2533651" y="1130300"/>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2297" name="Rectangle 1052"/>
          <p:cNvSpPr>
            <a:spLocks noChangeArrowheads="1"/>
          </p:cNvSpPr>
          <p:nvPr/>
        </p:nvSpPr>
        <p:spPr bwMode="auto">
          <a:xfrm>
            <a:off x="2225675" y="1454150"/>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12298" name="Rectangle 1053"/>
          <p:cNvSpPr>
            <a:spLocks noChangeArrowheads="1"/>
          </p:cNvSpPr>
          <p:nvPr/>
        </p:nvSpPr>
        <p:spPr bwMode="auto">
          <a:xfrm>
            <a:off x="3019425" y="5954713"/>
            <a:ext cx="129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12299" name="Rectangle 1054"/>
          <p:cNvSpPr>
            <a:spLocks noChangeArrowheads="1"/>
          </p:cNvSpPr>
          <p:nvPr/>
        </p:nvSpPr>
        <p:spPr bwMode="auto">
          <a:xfrm>
            <a:off x="8140700" y="5954713"/>
            <a:ext cx="936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2300" name="Rectangle 1055"/>
          <p:cNvSpPr>
            <a:spLocks noChangeArrowheads="1"/>
          </p:cNvSpPr>
          <p:nvPr/>
        </p:nvSpPr>
        <p:spPr bwMode="auto">
          <a:xfrm>
            <a:off x="8262939" y="6278564"/>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12301" name="Group 1056"/>
          <p:cNvGrpSpPr>
            <a:grpSpLocks/>
          </p:cNvGrpSpPr>
          <p:nvPr/>
        </p:nvGrpSpPr>
        <p:grpSpPr bwMode="auto">
          <a:xfrm>
            <a:off x="3295650" y="2093913"/>
            <a:ext cx="4973638" cy="3560762"/>
            <a:chOff x="1116" y="1319"/>
            <a:chExt cx="3133" cy="2243"/>
          </a:xfrm>
        </p:grpSpPr>
        <p:sp>
          <p:nvSpPr>
            <p:cNvPr id="12327" name="Line 1057"/>
            <p:cNvSpPr>
              <a:spLocks noChangeShapeType="1"/>
            </p:cNvSpPr>
            <p:nvPr/>
          </p:nvSpPr>
          <p:spPr bwMode="auto">
            <a:xfrm flipV="1">
              <a:off x="1116" y="1681"/>
              <a:ext cx="2596" cy="1881"/>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2328" name="Rectangle 1058"/>
            <p:cNvSpPr>
              <a:spLocks noChangeArrowheads="1"/>
            </p:cNvSpPr>
            <p:nvPr/>
          </p:nvSpPr>
          <p:spPr bwMode="auto">
            <a:xfrm>
              <a:off x="3633" y="1319"/>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2329" name="Rectangle 1059"/>
            <p:cNvSpPr>
              <a:spLocks noChangeArrowheads="1"/>
            </p:cNvSpPr>
            <p:nvPr/>
          </p:nvSpPr>
          <p:spPr bwMode="auto">
            <a:xfrm>
              <a:off x="3735" y="1523"/>
              <a:ext cx="4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5" name="Group 1060"/>
          <p:cNvGrpSpPr>
            <a:grpSpLocks/>
          </p:cNvGrpSpPr>
          <p:nvPr/>
        </p:nvGrpSpPr>
        <p:grpSpPr bwMode="auto">
          <a:xfrm>
            <a:off x="1506539" y="3044828"/>
            <a:ext cx="7986715" cy="360363"/>
            <a:chOff x="-11" y="1918"/>
            <a:chExt cx="5031" cy="227"/>
          </a:xfrm>
        </p:grpSpPr>
        <p:sp>
          <p:nvSpPr>
            <p:cNvPr id="12321" name="Line 1061"/>
            <p:cNvSpPr>
              <a:spLocks noChangeShapeType="1"/>
            </p:cNvSpPr>
            <p:nvPr/>
          </p:nvSpPr>
          <p:spPr bwMode="auto">
            <a:xfrm>
              <a:off x="1116" y="2048"/>
              <a:ext cx="3115" cy="1"/>
            </a:xfrm>
            <a:prstGeom prst="line">
              <a:avLst/>
            </a:prstGeom>
            <a:noFill/>
            <a:ln w="730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2322" name="Rectangle 1062"/>
            <p:cNvSpPr>
              <a:spLocks noChangeArrowheads="1"/>
            </p:cNvSpPr>
            <p:nvPr/>
          </p:nvSpPr>
          <p:spPr bwMode="auto">
            <a:xfrm>
              <a:off x="-11" y="1918"/>
              <a:ext cx="10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after trade</a:t>
              </a:r>
              <a:endParaRPr lang="en-US" altLang="en-US" sz="2400" dirty="0">
                <a:latin typeface="Calibri" panose="020F0502020204030204" pitchFamily="34" charset="0"/>
                <a:cs typeface="Calibri" panose="020F0502020204030204" pitchFamily="34" charset="0"/>
              </a:endParaRPr>
            </a:p>
          </p:txBody>
        </p:sp>
        <p:sp>
          <p:nvSpPr>
            <p:cNvPr id="12325" name="Rectangle 1065"/>
            <p:cNvSpPr>
              <a:spLocks noChangeArrowheads="1"/>
            </p:cNvSpPr>
            <p:nvPr/>
          </p:nvSpPr>
          <p:spPr bwMode="auto">
            <a:xfrm>
              <a:off x="4255" y="1951"/>
              <a:ext cx="76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World price</a:t>
              </a:r>
              <a:endParaRPr lang="en-US" altLang="en-US" sz="2400" dirty="0">
                <a:latin typeface="Calibri" panose="020F0502020204030204" pitchFamily="34" charset="0"/>
                <a:cs typeface="Calibri" panose="020F0502020204030204" pitchFamily="34" charset="0"/>
              </a:endParaRPr>
            </a:p>
          </p:txBody>
        </p:sp>
      </p:grpSp>
      <p:grpSp>
        <p:nvGrpSpPr>
          <p:cNvPr id="12303" name="Group 1067"/>
          <p:cNvGrpSpPr>
            <a:grpSpLocks/>
          </p:cNvGrpSpPr>
          <p:nvPr/>
        </p:nvGrpSpPr>
        <p:grpSpPr bwMode="auto">
          <a:xfrm>
            <a:off x="3295650" y="1455738"/>
            <a:ext cx="4884738" cy="4224337"/>
            <a:chOff x="1116" y="917"/>
            <a:chExt cx="3077" cy="2661"/>
          </a:xfrm>
        </p:grpSpPr>
        <p:sp>
          <p:nvSpPr>
            <p:cNvPr id="12318" name="Line 1068"/>
            <p:cNvSpPr>
              <a:spLocks noChangeShapeType="1"/>
            </p:cNvSpPr>
            <p:nvPr/>
          </p:nvSpPr>
          <p:spPr bwMode="auto">
            <a:xfrm>
              <a:off x="1116" y="917"/>
              <a:ext cx="2458" cy="2538"/>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2319" name="Rectangle 1069"/>
            <p:cNvSpPr>
              <a:spLocks noChangeArrowheads="1"/>
            </p:cNvSpPr>
            <p:nvPr/>
          </p:nvSpPr>
          <p:spPr bwMode="auto">
            <a:xfrm>
              <a:off x="3577" y="3180"/>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2320" name="Rectangle 1070"/>
            <p:cNvSpPr>
              <a:spLocks noChangeArrowheads="1"/>
            </p:cNvSpPr>
            <p:nvPr/>
          </p:nvSpPr>
          <p:spPr bwMode="auto">
            <a:xfrm>
              <a:off x="3618" y="3384"/>
              <a:ext cx="5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7" name="Group 1071"/>
          <p:cNvGrpSpPr>
            <a:grpSpLocks/>
          </p:cNvGrpSpPr>
          <p:nvPr/>
        </p:nvGrpSpPr>
        <p:grpSpPr bwMode="auto">
          <a:xfrm>
            <a:off x="4991101" y="2668588"/>
            <a:ext cx="1700213" cy="679450"/>
            <a:chOff x="2184" y="1681"/>
            <a:chExt cx="1071" cy="428"/>
          </a:xfrm>
        </p:grpSpPr>
        <p:sp>
          <p:nvSpPr>
            <p:cNvPr id="12313" name="Oval 1072"/>
            <p:cNvSpPr>
              <a:spLocks noChangeArrowheads="1"/>
            </p:cNvSpPr>
            <p:nvPr/>
          </p:nvSpPr>
          <p:spPr bwMode="auto">
            <a:xfrm>
              <a:off x="2184"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2314" name="Oval 1073"/>
            <p:cNvSpPr>
              <a:spLocks noChangeArrowheads="1"/>
            </p:cNvSpPr>
            <p:nvPr/>
          </p:nvSpPr>
          <p:spPr bwMode="auto">
            <a:xfrm>
              <a:off x="3146"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nvGrpSpPr>
            <p:cNvPr id="12315" name="Group 1074"/>
            <p:cNvGrpSpPr>
              <a:grpSpLocks/>
            </p:cNvGrpSpPr>
            <p:nvPr/>
          </p:nvGrpSpPr>
          <p:grpSpPr bwMode="auto">
            <a:xfrm>
              <a:off x="2230" y="1681"/>
              <a:ext cx="962" cy="306"/>
              <a:chOff x="2230" y="1681"/>
              <a:chExt cx="962" cy="306"/>
            </a:xfrm>
          </p:grpSpPr>
          <p:sp>
            <p:nvSpPr>
              <p:cNvPr id="12316" name="Freeform 1075"/>
              <p:cNvSpPr>
                <a:spLocks/>
              </p:cNvSpPr>
              <p:nvPr/>
            </p:nvSpPr>
            <p:spPr bwMode="auto">
              <a:xfrm>
                <a:off x="2230" y="1895"/>
                <a:ext cx="962" cy="92"/>
              </a:xfrm>
              <a:custGeom>
                <a:avLst/>
                <a:gdLst>
                  <a:gd name="T0" fmla="*/ 224314 w 63"/>
                  <a:gd name="T1" fmla="*/ 21635 h 6"/>
                  <a:gd name="T2" fmla="*/ 210082 w 63"/>
                  <a:gd name="T3" fmla="*/ 10810 h 6"/>
                  <a:gd name="T4" fmla="*/ 121013 w 63"/>
                  <a:gd name="T5" fmla="*/ 10810 h 6"/>
                  <a:gd name="T6" fmla="*/ 110294 w 63"/>
                  <a:gd name="T7" fmla="*/ 0 h 6"/>
                  <a:gd name="T8" fmla="*/ 99788 w 63"/>
                  <a:gd name="T9" fmla="*/ 10810 h 6"/>
                  <a:gd name="T10" fmla="*/ 14216 w 63"/>
                  <a:gd name="T11" fmla="*/ 10810 h 6"/>
                  <a:gd name="T12" fmla="*/ 0 w 63"/>
                  <a:gd name="T13" fmla="*/ 21635 h 6"/>
                  <a:gd name="T14" fmla="*/ 0 60000 65536"/>
                  <a:gd name="T15" fmla="*/ 0 60000 65536"/>
                  <a:gd name="T16" fmla="*/ 0 60000 65536"/>
                  <a:gd name="T17" fmla="*/ 0 60000 65536"/>
                  <a:gd name="T18" fmla="*/ 0 60000 65536"/>
                  <a:gd name="T19" fmla="*/ 0 60000 65536"/>
                  <a:gd name="T20" fmla="*/ 0 60000 65536"/>
                  <a:gd name="T21" fmla="*/ 0 w 63"/>
                  <a:gd name="T22" fmla="*/ 0 h 6"/>
                  <a:gd name="T23" fmla="*/ 63 w 6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
                    <a:moveTo>
                      <a:pt x="63" y="6"/>
                    </a:moveTo>
                    <a:cubicBezTo>
                      <a:pt x="63" y="4"/>
                      <a:pt x="60" y="3"/>
                      <a:pt x="59" y="3"/>
                    </a:cubicBezTo>
                    <a:cubicBezTo>
                      <a:pt x="34" y="3"/>
                      <a:pt x="34" y="3"/>
                      <a:pt x="34" y="3"/>
                    </a:cubicBezTo>
                    <a:cubicBezTo>
                      <a:pt x="33" y="3"/>
                      <a:pt x="31" y="2"/>
                      <a:pt x="31" y="0"/>
                    </a:cubicBezTo>
                    <a:cubicBezTo>
                      <a:pt x="31" y="2"/>
                      <a:pt x="30" y="3"/>
                      <a:pt x="28" y="3"/>
                    </a:cubicBezTo>
                    <a:cubicBezTo>
                      <a:pt x="4" y="3"/>
                      <a:pt x="4" y="3"/>
                      <a:pt x="4" y="3"/>
                    </a:cubicBezTo>
                    <a:cubicBezTo>
                      <a:pt x="3" y="3"/>
                      <a:pt x="0" y="4"/>
                      <a:pt x="0" y="6"/>
                    </a:cubicBez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2317" name="Rectangle 1076"/>
              <p:cNvSpPr>
                <a:spLocks noChangeArrowheads="1"/>
              </p:cNvSpPr>
              <p:nvPr/>
            </p:nvSpPr>
            <p:spPr bwMode="auto">
              <a:xfrm>
                <a:off x="2425" y="1681"/>
                <a:ext cx="49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Exports</a:t>
                </a:r>
                <a:endParaRPr lang="en-US" altLang="en-US" sz="2400">
                  <a:latin typeface="Calibri" panose="020F0502020204030204" pitchFamily="34" charset="0"/>
                  <a:cs typeface="Calibri" panose="020F0502020204030204" pitchFamily="34" charset="0"/>
                </a:endParaRPr>
              </a:p>
            </p:txBody>
          </p:sp>
        </p:grpSp>
      </p:grpSp>
      <p:grpSp>
        <p:nvGrpSpPr>
          <p:cNvPr id="12305" name="Group 1077"/>
          <p:cNvGrpSpPr>
            <a:grpSpLocks/>
          </p:cNvGrpSpPr>
          <p:nvPr/>
        </p:nvGrpSpPr>
        <p:grpSpPr bwMode="auto">
          <a:xfrm>
            <a:off x="1295402" y="3752850"/>
            <a:ext cx="4475163" cy="307975"/>
            <a:chOff x="-144" y="2364"/>
            <a:chExt cx="2819" cy="194"/>
          </a:xfrm>
        </p:grpSpPr>
        <p:sp>
          <p:nvSpPr>
            <p:cNvPr id="12307" name="Line 1078"/>
            <p:cNvSpPr>
              <a:spLocks noChangeShapeType="1"/>
            </p:cNvSpPr>
            <p:nvPr/>
          </p:nvSpPr>
          <p:spPr bwMode="auto">
            <a:xfrm>
              <a:off x="1116" y="2476"/>
              <a:ext cx="1511"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12308" name="Group 1079"/>
            <p:cNvGrpSpPr>
              <a:grpSpLocks/>
            </p:cNvGrpSpPr>
            <p:nvPr/>
          </p:nvGrpSpPr>
          <p:grpSpPr bwMode="auto">
            <a:xfrm>
              <a:off x="-144" y="2364"/>
              <a:ext cx="2819" cy="194"/>
              <a:chOff x="-144" y="2364"/>
              <a:chExt cx="2819" cy="194"/>
            </a:xfrm>
          </p:grpSpPr>
          <p:sp>
            <p:nvSpPr>
              <p:cNvPr id="12309" name="Oval 1080"/>
              <p:cNvSpPr>
                <a:spLocks noChangeArrowheads="1"/>
              </p:cNvSpPr>
              <p:nvPr/>
            </p:nvSpPr>
            <p:spPr bwMode="auto">
              <a:xfrm>
                <a:off x="2566" y="2415"/>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2310" name="Rectangle 1081"/>
              <p:cNvSpPr>
                <a:spLocks noChangeArrowheads="1"/>
              </p:cNvSpPr>
              <p:nvPr/>
            </p:nvSpPr>
            <p:spPr bwMode="auto">
              <a:xfrm>
                <a:off x="-144" y="2364"/>
                <a:ext cx="118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before trade</a:t>
                </a:r>
                <a:endParaRPr lang="en-US" altLang="en-US" sz="2400" dirty="0">
                  <a:latin typeface="Calibri" panose="020F0502020204030204" pitchFamily="34" charset="0"/>
                  <a:cs typeface="Calibri" panose="020F0502020204030204" pitchFamily="34" charset="0"/>
                </a:endParaRPr>
              </a:p>
            </p:txBody>
          </p:sp>
        </p:grpSp>
      </p:grpSp>
      <p:pic>
        <p:nvPicPr>
          <p:cNvPr id="99388" name="Picture 1084"/>
          <p:cNvPicPr>
            <a:picLocks noChangeAspect="1" noChangeArrowheads="1"/>
          </p:cNvPicPr>
          <p:nvPr/>
        </p:nvPicPr>
        <p:blipFill>
          <a:blip r:embed="rId2">
            <a:extLst>
              <a:ext uri="{28A0092B-C50C-407E-A947-70E740481C1C}">
                <a14:useLocalDpi xmlns:a14="http://schemas.microsoft.com/office/drawing/2010/main" val="0"/>
              </a:ext>
            </a:extLst>
          </a:blip>
          <a:srcRect b="66763"/>
          <a:stretch>
            <a:fillRect/>
          </a:stretch>
        </p:blipFill>
        <p:spPr bwMode="auto">
          <a:xfrm>
            <a:off x="5105400" y="53975"/>
            <a:ext cx="6934200"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9347"/>
                                        </p:tgtEl>
                                        <p:attrNameLst>
                                          <p:attrName>style.visibility</p:attrName>
                                        </p:attrNameLst>
                                      </p:cBhvr>
                                      <p:to>
                                        <p:strVal val="visible"/>
                                      </p:to>
                                    </p:set>
                                    <p:animEffect transition="in" filter="dissolve">
                                      <p:cBhvr>
                                        <p:cTn id="12" dur="500"/>
                                        <p:tgtEl>
                                          <p:spTgt spid="993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9346"/>
                                        </p:tgtEl>
                                        <p:attrNameLst>
                                          <p:attrName>style.visibility</p:attrName>
                                        </p:attrNameLst>
                                      </p:cBhvr>
                                      <p:to>
                                        <p:strVal val="visible"/>
                                      </p:to>
                                    </p:set>
                                    <p:animEffect transition="in" filter="dissolve">
                                      <p:cBhvr>
                                        <p:cTn id="17" dur="500"/>
                                        <p:tgtEl>
                                          <p:spTgt spid="993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9345"/>
                                        </p:tgtEl>
                                        <p:attrNameLst>
                                          <p:attrName>style.visibility</p:attrName>
                                        </p:attrNameLst>
                                      </p:cBhvr>
                                      <p:to>
                                        <p:strVal val="visible"/>
                                      </p:to>
                                    </p:set>
                                    <p:animEffect transition="in" filter="dissolve">
                                      <p:cBhvr>
                                        <p:cTn id="22" dur="500"/>
                                        <p:tgtEl>
                                          <p:spTgt spid="993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9388"/>
                                        </p:tgtEl>
                                        <p:attrNameLst>
                                          <p:attrName>style.visibility</p:attrName>
                                        </p:attrNameLst>
                                      </p:cBhvr>
                                      <p:to>
                                        <p:strVal val="visible"/>
                                      </p:to>
                                    </p:set>
                                    <p:animEffect transition="in" filter="dissolve">
                                      <p:cBhvr>
                                        <p:cTn id="37" dur="500"/>
                                        <p:tgtEl>
                                          <p:spTgt spid="99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a:bodyPr>
          <a:lstStyle/>
          <a:p>
            <a:pPr algn="l" eaLnBrk="1" hangingPunct="1">
              <a:defRPr/>
            </a:pPr>
            <a:r>
              <a:rPr lang="en-US" sz="4000" dirty="0"/>
              <a:t>The Gains and Losses </a:t>
            </a:r>
            <a:r>
              <a:rPr lang="en-US" sz="4000" dirty="0" smtClean="0"/>
              <a:t>of </a:t>
            </a:r>
            <a:r>
              <a:rPr lang="en-US" sz="4000" dirty="0"/>
              <a:t>an </a:t>
            </a:r>
            <a:r>
              <a:rPr lang="en-US" sz="4000" i="1" dirty="0" smtClean="0"/>
              <a:t>Exporting</a:t>
            </a:r>
            <a:r>
              <a:rPr lang="en-US" sz="4000" dirty="0" smtClean="0"/>
              <a:t> </a:t>
            </a:r>
            <a:r>
              <a:rPr lang="en-US" sz="4000" dirty="0"/>
              <a:t>Country </a:t>
            </a:r>
          </a:p>
        </p:txBody>
      </p:sp>
      <p:sp>
        <p:nvSpPr>
          <p:cNvPr id="13317" name="Rectangle 3"/>
          <p:cNvSpPr>
            <a:spLocks noGrp="1" noChangeArrowheads="1"/>
          </p:cNvSpPr>
          <p:nvPr>
            <p:ph idx="1"/>
          </p:nvPr>
        </p:nvSpPr>
        <p:spPr/>
        <p:txBody>
          <a:bodyPr/>
          <a:lstStyle/>
          <a:p>
            <a:pPr eaLnBrk="1" hangingPunct="1"/>
            <a:r>
              <a:rPr lang="en-US" altLang="en-US" dirty="0" smtClean="0"/>
              <a:t>If the world price of steel is </a:t>
            </a:r>
            <a:r>
              <a:rPr lang="en-US" altLang="en-US" i="1" dirty="0" smtClean="0"/>
              <a:t>higher</a:t>
            </a:r>
            <a:r>
              <a:rPr lang="en-US" altLang="en-US" dirty="0" smtClean="0"/>
              <a:t> than the domestic price, the country will be an </a:t>
            </a:r>
            <a:r>
              <a:rPr lang="en-US" altLang="en-US" i="1" dirty="0" smtClean="0"/>
              <a:t>exporter</a:t>
            </a:r>
            <a:r>
              <a:rPr lang="en-US" altLang="en-US" dirty="0" smtClean="0"/>
              <a:t> of steel when trade is permitted.</a:t>
            </a:r>
          </a:p>
          <a:p>
            <a:pPr eaLnBrk="1" hangingPunct="1"/>
            <a:r>
              <a:rPr lang="en-US" altLang="en-US" dirty="0" smtClean="0"/>
              <a:t>Domestic buyers will have to buy steel at the higher world price; </a:t>
            </a:r>
            <a:r>
              <a:rPr lang="en-US" altLang="en-US" dirty="0" smtClean="0"/>
              <a:t>so, they </a:t>
            </a:r>
            <a:r>
              <a:rPr lang="en-US" altLang="en-US" dirty="0" smtClean="0"/>
              <a:t>will </a:t>
            </a:r>
            <a:r>
              <a:rPr lang="en-US" altLang="en-US" i="1" dirty="0" smtClean="0"/>
              <a:t>buy less </a:t>
            </a:r>
            <a:r>
              <a:rPr lang="en-US" altLang="en-US" dirty="0" smtClean="0"/>
              <a:t>steel.</a:t>
            </a:r>
          </a:p>
          <a:p>
            <a:pPr eaLnBrk="1" hangingPunct="1"/>
            <a:r>
              <a:rPr lang="en-US" altLang="en-US" dirty="0" smtClean="0"/>
              <a:t>Domestic producers will sell steel at the higher the world price; </a:t>
            </a:r>
            <a:r>
              <a:rPr lang="en-US" altLang="en-US" dirty="0" smtClean="0"/>
              <a:t>so, they </a:t>
            </a:r>
            <a:r>
              <a:rPr lang="en-US" altLang="en-US" dirty="0" smtClean="0"/>
              <a:t>will </a:t>
            </a:r>
            <a:r>
              <a:rPr lang="en-US" altLang="en-US" i="1" dirty="0" smtClean="0"/>
              <a:t>sell more </a:t>
            </a:r>
            <a:r>
              <a:rPr lang="en-US" altLang="en-US" dirty="0" smtClean="0"/>
              <a:t>steel.</a:t>
            </a:r>
          </a:p>
          <a:p>
            <a:pPr eaLnBrk="1" hangingPunct="1"/>
            <a:r>
              <a:rPr lang="en-US" altLang="en-US" dirty="0" smtClean="0"/>
              <a:t>There will be a domestic </a:t>
            </a:r>
            <a:r>
              <a:rPr lang="en-US" altLang="en-US" i="1" dirty="0" smtClean="0"/>
              <a:t>surplus</a:t>
            </a:r>
            <a:r>
              <a:rPr lang="en-US" altLang="en-US" dirty="0" smtClean="0"/>
              <a:t> of </a:t>
            </a:r>
            <a:r>
              <a:rPr lang="en-US" altLang="en-US" dirty="0" smtClean="0"/>
              <a:t>steel. This surplus </a:t>
            </a:r>
            <a:r>
              <a:rPr lang="en-US" altLang="en-US" dirty="0" smtClean="0"/>
              <a:t>will be </a:t>
            </a:r>
            <a:r>
              <a:rPr lang="en-US" altLang="en-US" i="1" dirty="0" smtClean="0"/>
              <a:t>exported</a:t>
            </a:r>
            <a:r>
              <a:rPr lang="en-US" altLang="en-US" dirty="0" smtClean="0"/>
              <a:t>.</a:t>
            </a:r>
          </a:p>
        </p:txBody>
      </p:sp>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A72FD9-3F16-4579-8ECE-B01448DDE614}"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a:bodyPr>
          <a:lstStyle/>
          <a:p>
            <a:pPr eaLnBrk="1" hangingPunct="1">
              <a:defRPr/>
            </a:pPr>
            <a:r>
              <a:rPr lang="en-US" sz="4000" dirty="0"/>
              <a:t>The Gains and Losses </a:t>
            </a:r>
            <a:r>
              <a:rPr lang="en-US" sz="4000" dirty="0" smtClean="0"/>
              <a:t>of an </a:t>
            </a:r>
            <a:r>
              <a:rPr lang="en-US" sz="4000" i="1" dirty="0" smtClean="0"/>
              <a:t>Exporting</a:t>
            </a:r>
            <a:r>
              <a:rPr lang="en-US" sz="4000" dirty="0" smtClean="0"/>
              <a:t> </a:t>
            </a:r>
            <a:r>
              <a:rPr lang="en-US" sz="4000" dirty="0"/>
              <a:t>Country </a:t>
            </a:r>
          </a:p>
        </p:txBody>
      </p:sp>
      <p:sp>
        <p:nvSpPr>
          <p:cNvPr id="16389" name="Rectangle 3"/>
          <p:cNvSpPr>
            <a:spLocks noGrp="1" noChangeArrowheads="1"/>
          </p:cNvSpPr>
          <p:nvPr>
            <p:ph idx="1"/>
          </p:nvPr>
        </p:nvSpPr>
        <p:spPr/>
        <p:txBody>
          <a:bodyPr/>
          <a:lstStyle/>
          <a:p>
            <a:pPr eaLnBrk="1" hangingPunct="1"/>
            <a:r>
              <a:rPr lang="en-US" altLang="en-US" dirty="0" smtClean="0"/>
              <a:t>Domestic </a:t>
            </a:r>
            <a:r>
              <a:rPr lang="en-US" altLang="en-US" i="1" dirty="0" smtClean="0"/>
              <a:t>producers</a:t>
            </a:r>
            <a:r>
              <a:rPr lang="en-US" altLang="en-US" dirty="0" smtClean="0"/>
              <a:t> of the exported good are </a:t>
            </a:r>
            <a:r>
              <a:rPr lang="en-US" altLang="en-US" i="1" dirty="0" smtClean="0"/>
              <a:t>better</a:t>
            </a:r>
            <a:r>
              <a:rPr lang="en-US" altLang="en-US" dirty="0" smtClean="0"/>
              <a:t> off</a:t>
            </a:r>
          </a:p>
          <a:p>
            <a:pPr eaLnBrk="1" hangingPunct="1"/>
            <a:r>
              <a:rPr lang="en-US" altLang="en-US" dirty="0" smtClean="0"/>
              <a:t>Domestic </a:t>
            </a:r>
            <a:r>
              <a:rPr lang="en-US" altLang="en-US" i="1" dirty="0" smtClean="0"/>
              <a:t>consumers</a:t>
            </a:r>
            <a:r>
              <a:rPr lang="en-US" altLang="en-US" dirty="0" smtClean="0"/>
              <a:t> of the exported good are </a:t>
            </a:r>
            <a:r>
              <a:rPr lang="en-US" altLang="en-US" i="1" dirty="0" smtClean="0"/>
              <a:t>worse</a:t>
            </a:r>
            <a:r>
              <a:rPr lang="en-US" altLang="en-US" dirty="0" smtClean="0"/>
              <a:t> off.</a:t>
            </a:r>
          </a:p>
          <a:p>
            <a:pPr eaLnBrk="1" hangingPunct="1"/>
            <a:r>
              <a:rPr lang="en-US" altLang="en-US" dirty="0" smtClean="0"/>
              <a:t>Trade raises the economic well-being of the nation as a whole</a:t>
            </a:r>
          </a:p>
          <a:p>
            <a:pPr lvl="1" eaLnBrk="1" hangingPunct="1"/>
            <a:r>
              <a:rPr lang="en-US" altLang="en-US" dirty="0" smtClean="0"/>
              <a:t>That is, the gains of producers exceed the losses of consumers.</a:t>
            </a:r>
          </a:p>
        </p:txBody>
      </p:sp>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399A05-2C87-4CE6-9226-BE768D28BA19}"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667484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1027"/>
          <p:cNvSpPr>
            <a:spLocks noGrp="1" noChangeArrowheads="1"/>
          </p:cNvSpPr>
          <p:nvPr>
            <p:ph type="title"/>
          </p:nvPr>
        </p:nvSpPr>
        <p:spPr>
          <a:xfrm>
            <a:off x="2133600" y="228600"/>
            <a:ext cx="8229600" cy="685800"/>
          </a:xfrm>
        </p:spPr>
        <p:txBody>
          <a:bodyPr/>
          <a:lstStyle/>
          <a:p>
            <a:pPr algn="l" eaLnBrk="1" hangingPunct="1">
              <a:lnSpc>
                <a:spcPct val="80000"/>
              </a:lnSpc>
            </a:pPr>
            <a:r>
              <a:rPr lang="en-US" altLang="en-US" sz="2800" b="1"/>
              <a:t>Figure 3 International Trade in an Importing Country</a:t>
            </a:r>
          </a:p>
        </p:txBody>
      </p:sp>
      <p:sp>
        <p:nvSpPr>
          <p:cNvPr id="14339" name="Rectangle 1041"/>
          <p:cNvSpPr>
            <a:spLocks noChangeArrowheads="1"/>
          </p:cNvSpPr>
          <p:nvPr/>
        </p:nvSpPr>
        <p:spPr bwMode="auto">
          <a:xfrm>
            <a:off x="2673351" y="979489"/>
            <a:ext cx="55303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4340" name="Rectangle 1042"/>
          <p:cNvSpPr>
            <a:spLocks noChangeArrowheads="1"/>
          </p:cNvSpPr>
          <p:nvPr/>
        </p:nvSpPr>
        <p:spPr bwMode="auto">
          <a:xfrm>
            <a:off x="2370139" y="1306514"/>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14341" name="Rectangle 1043"/>
          <p:cNvSpPr>
            <a:spLocks noChangeArrowheads="1"/>
          </p:cNvSpPr>
          <p:nvPr/>
        </p:nvSpPr>
        <p:spPr bwMode="auto">
          <a:xfrm>
            <a:off x="3162300" y="5780089"/>
            <a:ext cx="13625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14342" name="Rectangle 1044"/>
          <p:cNvSpPr>
            <a:spLocks noChangeArrowheads="1"/>
          </p:cNvSpPr>
          <p:nvPr/>
        </p:nvSpPr>
        <p:spPr bwMode="auto">
          <a:xfrm>
            <a:off x="8288339" y="5770564"/>
            <a:ext cx="98334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grpSp>
        <p:nvGrpSpPr>
          <p:cNvPr id="2" name="Group 1045"/>
          <p:cNvGrpSpPr>
            <a:grpSpLocks/>
          </p:cNvGrpSpPr>
          <p:nvPr/>
        </p:nvGrpSpPr>
        <p:grpSpPr bwMode="auto">
          <a:xfrm>
            <a:off x="1600202" y="4217989"/>
            <a:ext cx="8070852" cy="339725"/>
            <a:chOff x="48" y="2657"/>
            <a:chExt cx="5084" cy="214"/>
          </a:xfrm>
        </p:grpSpPr>
        <p:sp>
          <p:nvSpPr>
            <p:cNvPr id="14375" name="Line 1046"/>
            <p:cNvSpPr>
              <a:spLocks noChangeShapeType="1"/>
            </p:cNvSpPr>
            <p:nvPr/>
          </p:nvSpPr>
          <p:spPr bwMode="auto">
            <a:xfrm>
              <a:off x="1173" y="2789"/>
              <a:ext cx="3141" cy="1"/>
            </a:xfrm>
            <a:prstGeom prst="line">
              <a:avLst/>
            </a:prstGeom>
            <a:noFill/>
            <a:ln w="74613">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76" name="Rectangle 1047"/>
            <p:cNvSpPr>
              <a:spLocks noChangeArrowheads="1"/>
            </p:cNvSpPr>
            <p:nvPr/>
          </p:nvSpPr>
          <p:spPr bwMode="auto">
            <a:xfrm>
              <a:off x="48" y="2657"/>
              <a:ext cx="111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dirty="0" smtClean="0">
                  <a:solidFill>
                    <a:srgbClr val="000000"/>
                  </a:solidFill>
                  <a:latin typeface="Calibri" panose="020F0502020204030204" pitchFamily="34" charset="0"/>
                  <a:cs typeface="Calibri" panose="020F0502020204030204" pitchFamily="34" charset="0"/>
                </a:rPr>
                <a:t>Price after trade</a:t>
              </a:r>
              <a:endParaRPr lang="en-US" altLang="en-US" sz="2400" dirty="0">
                <a:latin typeface="Calibri" panose="020F0502020204030204" pitchFamily="34" charset="0"/>
                <a:cs typeface="Calibri" panose="020F0502020204030204" pitchFamily="34" charset="0"/>
              </a:endParaRPr>
            </a:p>
          </p:txBody>
        </p:sp>
        <p:sp>
          <p:nvSpPr>
            <p:cNvPr id="14379" name="Rectangle 1050"/>
            <p:cNvSpPr>
              <a:spLocks noChangeArrowheads="1"/>
            </p:cNvSpPr>
            <p:nvPr/>
          </p:nvSpPr>
          <p:spPr bwMode="auto">
            <a:xfrm>
              <a:off x="4328" y="2667"/>
              <a:ext cx="8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dirty="0" smtClean="0">
                  <a:solidFill>
                    <a:srgbClr val="000000"/>
                  </a:solidFill>
                  <a:latin typeface="Calibri" panose="020F0502020204030204" pitchFamily="34" charset="0"/>
                  <a:cs typeface="Calibri" panose="020F0502020204030204" pitchFamily="34" charset="0"/>
                </a:rPr>
                <a:t>World price</a:t>
              </a:r>
              <a:endParaRPr lang="en-US" altLang="en-US" sz="2400" dirty="0">
                <a:latin typeface="Calibri" panose="020F0502020204030204" pitchFamily="34" charset="0"/>
                <a:cs typeface="Calibri" panose="020F0502020204030204" pitchFamily="34" charset="0"/>
              </a:endParaRPr>
            </a:p>
          </p:txBody>
        </p:sp>
      </p:grpSp>
      <p:sp>
        <p:nvSpPr>
          <p:cNvPr id="14344" name="Rectangle 1052"/>
          <p:cNvSpPr>
            <a:spLocks noChangeArrowheads="1"/>
          </p:cNvSpPr>
          <p:nvPr/>
        </p:nvSpPr>
        <p:spPr bwMode="auto">
          <a:xfrm>
            <a:off x="8402639" y="6097589"/>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14345" name="Group 1053"/>
          <p:cNvGrpSpPr>
            <a:grpSpLocks/>
          </p:cNvGrpSpPr>
          <p:nvPr/>
        </p:nvGrpSpPr>
        <p:grpSpPr bwMode="auto">
          <a:xfrm>
            <a:off x="3386138" y="2255838"/>
            <a:ext cx="5216524" cy="3243262"/>
            <a:chOff x="1173" y="1421"/>
            <a:chExt cx="3286" cy="2043"/>
          </a:xfrm>
        </p:grpSpPr>
        <p:sp>
          <p:nvSpPr>
            <p:cNvPr id="14372" name="Line 1054"/>
            <p:cNvSpPr>
              <a:spLocks noChangeShapeType="1"/>
            </p:cNvSpPr>
            <p:nvPr/>
          </p:nvSpPr>
          <p:spPr bwMode="auto">
            <a:xfrm flipV="1">
              <a:off x="1173" y="1579"/>
              <a:ext cx="2625" cy="1885"/>
            </a:xfrm>
            <a:prstGeom prst="line">
              <a:avLst/>
            </a:prstGeom>
            <a:noFill/>
            <a:ln w="7461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73" name="Rectangle 1055"/>
            <p:cNvSpPr>
              <a:spLocks noChangeArrowheads="1"/>
            </p:cNvSpPr>
            <p:nvPr/>
          </p:nvSpPr>
          <p:spPr bwMode="auto">
            <a:xfrm>
              <a:off x="3813" y="1421"/>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4374" name="Rectangle 1056"/>
            <p:cNvSpPr>
              <a:spLocks noChangeArrowheads="1"/>
            </p:cNvSpPr>
            <p:nvPr/>
          </p:nvSpPr>
          <p:spPr bwMode="auto">
            <a:xfrm>
              <a:off x="3916" y="1627"/>
              <a:ext cx="44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14346" name="Group 1057"/>
          <p:cNvGrpSpPr>
            <a:grpSpLocks/>
          </p:cNvGrpSpPr>
          <p:nvPr/>
        </p:nvGrpSpPr>
        <p:grpSpPr bwMode="auto">
          <a:xfrm>
            <a:off x="3386138" y="1285875"/>
            <a:ext cx="5019674" cy="4425950"/>
            <a:chOff x="1173" y="810"/>
            <a:chExt cx="3162" cy="2788"/>
          </a:xfrm>
        </p:grpSpPr>
        <p:sp>
          <p:nvSpPr>
            <p:cNvPr id="14369" name="Line 1058"/>
            <p:cNvSpPr>
              <a:spLocks noChangeShapeType="1"/>
            </p:cNvSpPr>
            <p:nvPr/>
          </p:nvSpPr>
          <p:spPr bwMode="auto">
            <a:xfrm>
              <a:off x="1173" y="810"/>
              <a:ext cx="2485" cy="2544"/>
            </a:xfrm>
            <a:prstGeom prst="line">
              <a:avLst/>
            </a:prstGeom>
            <a:noFill/>
            <a:ln w="7461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70" name="Rectangle 1059"/>
            <p:cNvSpPr>
              <a:spLocks noChangeArrowheads="1"/>
            </p:cNvSpPr>
            <p:nvPr/>
          </p:nvSpPr>
          <p:spPr bwMode="auto">
            <a:xfrm>
              <a:off x="3689" y="3188"/>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4371" name="Rectangle 1060"/>
            <p:cNvSpPr>
              <a:spLocks noChangeArrowheads="1"/>
            </p:cNvSpPr>
            <p:nvPr/>
          </p:nvSpPr>
          <p:spPr bwMode="auto">
            <a:xfrm>
              <a:off x="3730" y="3394"/>
              <a:ext cx="5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5" name="Group 1061"/>
          <p:cNvGrpSpPr>
            <a:grpSpLocks/>
          </p:cNvGrpSpPr>
          <p:nvPr/>
        </p:nvGrpSpPr>
        <p:grpSpPr bwMode="auto">
          <a:xfrm>
            <a:off x="4924425" y="5232400"/>
            <a:ext cx="1512888" cy="515938"/>
            <a:chOff x="2142" y="3296"/>
            <a:chExt cx="953" cy="325"/>
          </a:xfrm>
        </p:grpSpPr>
        <p:sp>
          <p:nvSpPr>
            <p:cNvPr id="14367" name="Freeform 1062"/>
            <p:cNvSpPr>
              <a:spLocks/>
            </p:cNvSpPr>
            <p:nvPr/>
          </p:nvSpPr>
          <p:spPr bwMode="auto">
            <a:xfrm>
              <a:off x="2142" y="3527"/>
              <a:ext cx="953" cy="94"/>
            </a:xfrm>
            <a:custGeom>
              <a:avLst/>
              <a:gdLst>
                <a:gd name="T0" fmla="*/ 232610 w 61"/>
                <a:gd name="T1" fmla="*/ 23077 h 6"/>
                <a:gd name="T2" fmla="*/ 217471 w 61"/>
                <a:gd name="T3" fmla="*/ 11531 h 6"/>
                <a:gd name="T4" fmla="*/ 125937 w 61"/>
                <a:gd name="T5" fmla="*/ 11531 h 6"/>
                <a:gd name="T6" fmla="*/ 114469 w 61"/>
                <a:gd name="T7" fmla="*/ 0 h 6"/>
                <a:gd name="T8" fmla="*/ 103002 w 61"/>
                <a:gd name="T9" fmla="*/ 11531 h 6"/>
                <a:gd name="T10" fmla="*/ 11467 w 61"/>
                <a:gd name="T11" fmla="*/ 11531 h 6"/>
                <a:gd name="T12" fmla="*/ 0 w 61"/>
                <a:gd name="T13" fmla="*/ 23077 h 6"/>
                <a:gd name="T14" fmla="*/ 0 60000 65536"/>
                <a:gd name="T15" fmla="*/ 0 60000 65536"/>
                <a:gd name="T16" fmla="*/ 0 60000 65536"/>
                <a:gd name="T17" fmla="*/ 0 60000 65536"/>
                <a:gd name="T18" fmla="*/ 0 60000 65536"/>
                <a:gd name="T19" fmla="*/ 0 60000 65536"/>
                <a:gd name="T20" fmla="*/ 0 60000 65536"/>
                <a:gd name="T21" fmla="*/ 0 w 61"/>
                <a:gd name="T22" fmla="*/ 0 h 6"/>
                <a:gd name="T23" fmla="*/ 61 w 6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6">
                  <a:moveTo>
                    <a:pt x="61" y="6"/>
                  </a:moveTo>
                  <a:cubicBezTo>
                    <a:pt x="61" y="4"/>
                    <a:pt x="59" y="3"/>
                    <a:pt x="57" y="3"/>
                  </a:cubicBezTo>
                  <a:cubicBezTo>
                    <a:pt x="33" y="3"/>
                    <a:pt x="33" y="3"/>
                    <a:pt x="33" y="3"/>
                  </a:cubicBezTo>
                  <a:cubicBezTo>
                    <a:pt x="31" y="3"/>
                    <a:pt x="30" y="2"/>
                    <a:pt x="30" y="0"/>
                  </a:cubicBezTo>
                  <a:cubicBezTo>
                    <a:pt x="30" y="2"/>
                    <a:pt x="29" y="3"/>
                    <a:pt x="27" y="3"/>
                  </a:cubicBezTo>
                  <a:cubicBezTo>
                    <a:pt x="3" y="3"/>
                    <a:pt x="3" y="3"/>
                    <a:pt x="3" y="3"/>
                  </a:cubicBezTo>
                  <a:cubicBezTo>
                    <a:pt x="2" y="3"/>
                    <a:pt x="0" y="4"/>
                    <a:pt x="0" y="6"/>
                  </a:cubicBezTo>
                </a:path>
              </a:pathLst>
            </a:custGeom>
            <a:noFill/>
            <a:ln w="25400">
              <a:solidFill>
                <a:srgbClr val="5F161D"/>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68" name="Rectangle 1063"/>
            <p:cNvSpPr>
              <a:spLocks noChangeArrowheads="1"/>
            </p:cNvSpPr>
            <p:nvPr/>
          </p:nvSpPr>
          <p:spPr bwMode="auto">
            <a:xfrm>
              <a:off x="2361" y="3296"/>
              <a:ext cx="56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grpSp>
      <p:sp>
        <p:nvSpPr>
          <p:cNvPr id="14348" name="Freeform 1064"/>
          <p:cNvSpPr>
            <a:spLocks/>
          </p:cNvSpPr>
          <p:nvPr/>
        </p:nvSpPr>
        <p:spPr bwMode="auto">
          <a:xfrm>
            <a:off x="3386139" y="1036638"/>
            <a:ext cx="5978525" cy="4737100"/>
          </a:xfrm>
          <a:custGeom>
            <a:avLst/>
            <a:gdLst>
              <a:gd name="T0" fmla="*/ 0 w 3766"/>
              <a:gd name="T1" fmla="*/ 0 h 2984"/>
              <a:gd name="T2" fmla="*/ 0 w 3766"/>
              <a:gd name="T3" fmla="*/ 2147483647 h 2984"/>
              <a:gd name="T4" fmla="*/ 2147483647 w 3766"/>
              <a:gd name="T5" fmla="*/ 2147483647 h 2984"/>
              <a:gd name="T6" fmla="*/ 0 60000 65536"/>
              <a:gd name="T7" fmla="*/ 0 60000 65536"/>
              <a:gd name="T8" fmla="*/ 0 60000 65536"/>
              <a:gd name="T9" fmla="*/ 0 w 3766"/>
              <a:gd name="T10" fmla="*/ 0 h 2984"/>
              <a:gd name="T11" fmla="*/ 3766 w 3766"/>
              <a:gd name="T12" fmla="*/ 2984 h 2984"/>
            </a:gdLst>
            <a:ahLst/>
            <a:cxnLst>
              <a:cxn ang="T6">
                <a:pos x="T0" y="T1"/>
              </a:cxn>
              <a:cxn ang="T7">
                <a:pos x="T2" y="T3"/>
              </a:cxn>
              <a:cxn ang="T8">
                <a:pos x="T4" y="T5"/>
              </a:cxn>
            </a:cxnLst>
            <a:rect l="T9" t="T10" r="T11" b="T12"/>
            <a:pathLst>
              <a:path w="3766" h="2984">
                <a:moveTo>
                  <a:pt x="0" y="0"/>
                </a:moveTo>
                <a:lnTo>
                  <a:pt x="0" y="2984"/>
                </a:lnTo>
                <a:lnTo>
                  <a:pt x="3766" y="2984"/>
                </a:ln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6" name="Group 1065"/>
          <p:cNvGrpSpPr>
            <a:grpSpLocks/>
          </p:cNvGrpSpPr>
          <p:nvPr/>
        </p:nvGrpSpPr>
        <p:grpSpPr bwMode="auto">
          <a:xfrm>
            <a:off x="4327525" y="4352926"/>
            <a:ext cx="1025525" cy="2413000"/>
            <a:chOff x="1766" y="2742"/>
            <a:chExt cx="646" cy="1520"/>
          </a:xfrm>
        </p:grpSpPr>
        <p:sp>
          <p:nvSpPr>
            <p:cNvPr id="14362" name="Line 1066"/>
            <p:cNvSpPr>
              <a:spLocks noChangeShapeType="1"/>
            </p:cNvSpPr>
            <p:nvPr/>
          </p:nvSpPr>
          <p:spPr bwMode="auto">
            <a:xfrm>
              <a:off x="2111" y="2789"/>
              <a:ext cx="1" cy="84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63" name="Oval 1067"/>
            <p:cNvSpPr>
              <a:spLocks noChangeArrowheads="1"/>
            </p:cNvSpPr>
            <p:nvPr/>
          </p:nvSpPr>
          <p:spPr bwMode="auto">
            <a:xfrm>
              <a:off x="2064" y="2742"/>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4364" name="Rectangle 1068"/>
            <p:cNvSpPr>
              <a:spLocks noChangeArrowheads="1"/>
            </p:cNvSpPr>
            <p:nvPr/>
          </p:nvSpPr>
          <p:spPr bwMode="auto">
            <a:xfrm>
              <a:off x="1766" y="3646"/>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4365" name="Rectangle 1069"/>
            <p:cNvSpPr>
              <a:spLocks noChangeArrowheads="1"/>
            </p:cNvSpPr>
            <p:nvPr/>
          </p:nvSpPr>
          <p:spPr bwMode="auto">
            <a:xfrm>
              <a:off x="1822" y="3852"/>
              <a:ext cx="58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4366" name="Rectangle 1070"/>
            <p:cNvSpPr>
              <a:spLocks noChangeArrowheads="1"/>
            </p:cNvSpPr>
            <p:nvPr/>
          </p:nvSpPr>
          <p:spPr bwMode="auto">
            <a:xfrm>
              <a:off x="1804" y="4058"/>
              <a:ext cx="58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supplied</a:t>
              </a:r>
              <a:endParaRPr lang="en-US" altLang="en-US" sz="2400">
                <a:latin typeface="Calibri" panose="020F0502020204030204" pitchFamily="34" charset="0"/>
                <a:cs typeface="Calibri" panose="020F0502020204030204" pitchFamily="34" charset="0"/>
              </a:endParaRPr>
            </a:p>
          </p:txBody>
        </p:sp>
      </p:grpSp>
      <p:grpSp>
        <p:nvGrpSpPr>
          <p:cNvPr id="7" name="Group 1071"/>
          <p:cNvGrpSpPr>
            <a:grpSpLocks/>
          </p:cNvGrpSpPr>
          <p:nvPr/>
        </p:nvGrpSpPr>
        <p:grpSpPr bwMode="auto">
          <a:xfrm>
            <a:off x="5835651" y="4352926"/>
            <a:ext cx="1176338" cy="2413000"/>
            <a:chOff x="2716" y="2742"/>
            <a:chExt cx="741" cy="1520"/>
          </a:xfrm>
        </p:grpSpPr>
        <p:sp>
          <p:nvSpPr>
            <p:cNvPr id="14357" name="Line 1072"/>
            <p:cNvSpPr>
              <a:spLocks noChangeShapeType="1"/>
            </p:cNvSpPr>
            <p:nvPr/>
          </p:nvSpPr>
          <p:spPr bwMode="auto">
            <a:xfrm>
              <a:off x="3111" y="2789"/>
              <a:ext cx="1" cy="84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58" name="Oval 1073"/>
            <p:cNvSpPr>
              <a:spLocks noChangeArrowheads="1"/>
            </p:cNvSpPr>
            <p:nvPr/>
          </p:nvSpPr>
          <p:spPr bwMode="auto">
            <a:xfrm>
              <a:off x="3062" y="2742"/>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4359" name="Rectangle 1074"/>
            <p:cNvSpPr>
              <a:spLocks noChangeArrowheads="1"/>
            </p:cNvSpPr>
            <p:nvPr/>
          </p:nvSpPr>
          <p:spPr bwMode="auto">
            <a:xfrm>
              <a:off x="2762" y="3646"/>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4360" name="Rectangle 1075"/>
            <p:cNvSpPr>
              <a:spLocks noChangeArrowheads="1"/>
            </p:cNvSpPr>
            <p:nvPr/>
          </p:nvSpPr>
          <p:spPr bwMode="auto">
            <a:xfrm>
              <a:off x="2818" y="3852"/>
              <a:ext cx="58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4361" name="Rectangle 1076"/>
            <p:cNvSpPr>
              <a:spLocks noChangeArrowheads="1"/>
            </p:cNvSpPr>
            <p:nvPr/>
          </p:nvSpPr>
          <p:spPr bwMode="auto">
            <a:xfrm>
              <a:off x="2716" y="4058"/>
              <a:ext cx="74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demanded</a:t>
              </a:r>
              <a:endParaRPr lang="en-US" altLang="en-US" sz="2400">
                <a:latin typeface="Calibri" panose="020F0502020204030204" pitchFamily="34" charset="0"/>
                <a:cs typeface="Calibri" panose="020F0502020204030204" pitchFamily="34" charset="0"/>
              </a:endParaRPr>
            </a:p>
          </p:txBody>
        </p:sp>
      </p:grpSp>
      <p:grpSp>
        <p:nvGrpSpPr>
          <p:cNvPr id="14351" name="Group 1077"/>
          <p:cNvGrpSpPr>
            <a:grpSpLocks/>
          </p:cNvGrpSpPr>
          <p:nvPr/>
        </p:nvGrpSpPr>
        <p:grpSpPr bwMode="auto">
          <a:xfrm>
            <a:off x="1385887" y="3562352"/>
            <a:ext cx="4487862" cy="323850"/>
            <a:chOff x="-87" y="2244"/>
            <a:chExt cx="2827" cy="204"/>
          </a:xfrm>
        </p:grpSpPr>
        <p:sp>
          <p:nvSpPr>
            <p:cNvPr id="14352" name="Line 1078"/>
            <p:cNvSpPr>
              <a:spLocks noChangeShapeType="1"/>
            </p:cNvSpPr>
            <p:nvPr/>
          </p:nvSpPr>
          <p:spPr bwMode="auto">
            <a:xfrm>
              <a:off x="1173" y="2365"/>
              <a:ext cx="1516" cy="1"/>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53" name="Oval 1079"/>
            <p:cNvSpPr>
              <a:spLocks noChangeArrowheads="1"/>
            </p:cNvSpPr>
            <p:nvPr/>
          </p:nvSpPr>
          <p:spPr bwMode="auto">
            <a:xfrm>
              <a:off x="2642" y="2318"/>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4355" name="Rectangle 1081"/>
            <p:cNvSpPr>
              <a:spLocks noChangeArrowheads="1"/>
            </p:cNvSpPr>
            <p:nvPr/>
          </p:nvSpPr>
          <p:spPr bwMode="auto">
            <a:xfrm>
              <a:off x="-87" y="2244"/>
              <a:ext cx="123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dirty="0" smtClean="0">
                  <a:solidFill>
                    <a:srgbClr val="000000"/>
                  </a:solidFill>
                  <a:latin typeface="Calibri" panose="020F0502020204030204" pitchFamily="34" charset="0"/>
                  <a:cs typeface="Calibri" panose="020F0502020204030204" pitchFamily="34" charset="0"/>
                </a:rPr>
                <a:t>Price before trade</a:t>
              </a:r>
              <a:endParaRPr lang="en-US" altLang="en-US" sz="2400" dirty="0">
                <a:latin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152400" y="50800"/>
            <a:ext cx="8229600" cy="685800"/>
          </a:xfrm>
        </p:spPr>
        <p:txBody>
          <a:bodyPr/>
          <a:lstStyle/>
          <a:p>
            <a:pPr algn="l" eaLnBrk="1" hangingPunct="1">
              <a:lnSpc>
                <a:spcPct val="80000"/>
              </a:lnSpc>
            </a:pPr>
            <a:r>
              <a:rPr lang="en-US" altLang="en-US" sz="2800" b="1" dirty="0"/>
              <a:t>Figure 3 How Free Trade Affects Welfare in an Importing Country</a:t>
            </a:r>
          </a:p>
        </p:txBody>
      </p:sp>
      <p:sp>
        <p:nvSpPr>
          <p:cNvPr id="96273" name="Freeform 17"/>
          <p:cNvSpPr>
            <a:spLocks/>
          </p:cNvSpPr>
          <p:nvPr/>
        </p:nvSpPr>
        <p:spPr bwMode="auto">
          <a:xfrm>
            <a:off x="4876801" y="3733801"/>
            <a:ext cx="1560513" cy="652463"/>
          </a:xfrm>
          <a:custGeom>
            <a:avLst/>
            <a:gdLst>
              <a:gd name="T0" fmla="*/ 0 w 983"/>
              <a:gd name="T1" fmla="*/ 2147483647 h 411"/>
              <a:gd name="T2" fmla="*/ 2147483647 w 983"/>
              <a:gd name="T3" fmla="*/ 2147483647 h 411"/>
              <a:gd name="T4" fmla="*/ 2147483647 w 983"/>
              <a:gd name="T5" fmla="*/ 0 h 411"/>
              <a:gd name="T6" fmla="*/ 0 w 983"/>
              <a:gd name="T7" fmla="*/ 2147483647 h 411"/>
              <a:gd name="T8" fmla="*/ 0 60000 65536"/>
              <a:gd name="T9" fmla="*/ 0 60000 65536"/>
              <a:gd name="T10" fmla="*/ 0 60000 65536"/>
              <a:gd name="T11" fmla="*/ 0 60000 65536"/>
              <a:gd name="T12" fmla="*/ 0 w 983"/>
              <a:gd name="T13" fmla="*/ 0 h 411"/>
              <a:gd name="T14" fmla="*/ 983 w 983"/>
              <a:gd name="T15" fmla="*/ 411 h 411"/>
            </a:gdLst>
            <a:ahLst/>
            <a:cxnLst>
              <a:cxn ang="T8">
                <a:pos x="T0" y="T1"/>
              </a:cxn>
              <a:cxn ang="T9">
                <a:pos x="T2" y="T3"/>
              </a:cxn>
              <a:cxn ang="T10">
                <a:pos x="T4" y="T5"/>
              </a:cxn>
              <a:cxn ang="T11">
                <a:pos x="T6" y="T7"/>
              </a:cxn>
            </a:cxnLst>
            <a:rect l="T12" t="T13" r="T14" b="T15"/>
            <a:pathLst>
              <a:path w="983" h="411">
                <a:moveTo>
                  <a:pt x="0" y="411"/>
                </a:moveTo>
                <a:lnTo>
                  <a:pt x="983" y="411"/>
                </a:lnTo>
                <a:lnTo>
                  <a:pt x="559" y="0"/>
                </a:lnTo>
                <a:lnTo>
                  <a:pt x="0" y="41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96274" name="Freeform 18"/>
          <p:cNvSpPr>
            <a:spLocks/>
          </p:cNvSpPr>
          <p:nvPr/>
        </p:nvSpPr>
        <p:spPr bwMode="auto">
          <a:xfrm>
            <a:off x="3344863" y="3757614"/>
            <a:ext cx="2400300" cy="1736725"/>
          </a:xfrm>
          <a:custGeom>
            <a:avLst/>
            <a:gdLst>
              <a:gd name="T0" fmla="*/ 2147483647 w 1512"/>
              <a:gd name="T1" fmla="*/ 0 h 1094"/>
              <a:gd name="T2" fmla="*/ 0 w 1512"/>
              <a:gd name="T3" fmla="*/ 0 h 1094"/>
              <a:gd name="T4" fmla="*/ 0 w 1512"/>
              <a:gd name="T5" fmla="*/ 2147483647 h 1094"/>
              <a:gd name="T6" fmla="*/ 2147483647 w 1512"/>
              <a:gd name="T7" fmla="*/ 0 h 1094"/>
              <a:gd name="T8" fmla="*/ 0 60000 65536"/>
              <a:gd name="T9" fmla="*/ 0 60000 65536"/>
              <a:gd name="T10" fmla="*/ 0 60000 65536"/>
              <a:gd name="T11" fmla="*/ 0 60000 65536"/>
              <a:gd name="T12" fmla="*/ 0 w 1512"/>
              <a:gd name="T13" fmla="*/ 0 h 1094"/>
              <a:gd name="T14" fmla="*/ 1512 w 1512"/>
              <a:gd name="T15" fmla="*/ 1094 h 1094"/>
            </a:gdLst>
            <a:ahLst/>
            <a:cxnLst>
              <a:cxn ang="T8">
                <a:pos x="T0" y="T1"/>
              </a:cxn>
              <a:cxn ang="T9">
                <a:pos x="T2" y="T3"/>
              </a:cxn>
              <a:cxn ang="T10">
                <a:pos x="T4" y="T5"/>
              </a:cxn>
              <a:cxn ang="T11">
                <a:pos x="T6" y="T7"/>
              </a:cxn>
            </a:cxnLst>
            <a:rect l="T12" t="T13" r="T14" b="T15"/>
            <a:pathLst>
              <a:path w="1512" h="1094">
                <a:moveTo>
                  <a:pt x="1512" y="0"/>
                </a:moveTo>
                <a:lnTo>
                  <a:pt x="0" y="0"/>
                </a:lnTo>
                <a:lnTo>
                  <a:pt x="0" y="1094"/>
                </a:lnTo>
                <a:lnTo>
                  <a:pt x="1512" y="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96275" name="Freeform 19"/>
          <p:cNvSpPr>
            <a:spLocks/>
          </p:cNvSpPr>
          <p:nvPr/>
        </p:nvSpPr>
        <p:spPr bwMode="auto">
          <a:xfrm>
            <a:off x="3344863" y="1273175"/>
            <a:ext cx="2400300" cy="2484438"/>
          </a:xfrm>
          <a:custGeom>
            <a:avLst/>
            <a:gdLst>
              <a:gd name="T0" fmla="*/ 2147483647 w 1512"/>
              <a:gd name="T1" fmla="*/ 2147483647 h 1565"/>
              <a:gd name="T2" fmla="*/ 0 w 1512"/>
              <a:gd name="T3" fmla="*/ 2147483647 h 1565"/>
              <a:gd name="T4" fmla="*/ 0 w 1512"/>
              <a:gd name="T5" fmla="*/ 0 h 1565"/>
              <a:gd name="T6" fmla="*/ 2147483647 w 1512"/>
              <a:gd name="T7" fmla="*/ 2147483647 h 1565"/>
              <a:gd name="T8" fmla="*/ 0 60000 65536"/>
              <a:gd name="T9" fmla="*/ 0 60000 65536"/>
              <a:gd name="T10" fmla="*/ 0 60000 65536"/>
              <a:gd name="T11" fmla="*/ 0 60000 65536"/>
              <a:gd name="T12" fmla="*/ 0 w 1512"/>
              <a:gd name="T13" fmla="*/ 0 h 1565"/>
              <a:gd name="T14" fmla="*/ 1512 w 1512"/>
              <a:gd name="T15" fmla="*/ 1565 h 1565"/>
            </a:gdLst>
            <a:ahLst/>
            <a:cxnLst>
              <a:cxn ang="T8">
                <a:pos x="T0" y="T1"/>
              </a:cxn>
              <a:cxn ang="T9">
                <a:pos x="T2" y="T3"/>
              </a:cxn>
              <a:cxn ang="T10">
                <a:pos x="T4" y="T5"/>
              </a:cxn>
              <a:cxn ang="T11">
                <a:pos x="T6" y="T7"/>
              </a:cxn>
            </a:cxnLst>
            <a:rect l="T12" t="T13" r="T14" b="T15"/>
            <a:pathLst>
              <a:path w="1512" h="1565">
                <a:moveTo>
                  <a:pt x="1512" y="1565"/>
                </a:moveTo>
                <a:lnTo>
                  <a:pt x="0" y="1565"/>
                </a:lnTo>
                <a:lnTo>
                  <a:pt x="0" y="0"/>
                </a:lnTo>
                <a:lnTo>
                  <a:pt x="1512" y="1565"/>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2" name="Group 20"/>
          <p:cNvGrpSpPr>
            <a:grpSpLocks/>
          </p:cNvGrpSpPr>
          <p:nvPr/>
        </p:nvGrpSpPr>
        <p:grpSpPr bwMode="auto">
          <a:xfrm>
            <a:off x="3733801" y="3200401"/>
            <a:ext cx="2081213" cy="1779588"/>
            <a:chOff x="1382" y="2000"/>
            <a:chExt cx="1311" cy="1121"/>
          </a:xfrm>
        </p:grpSpPr>
        <p:sp>
          <p:nvSpPr>
            <p:cNvPr id="15398" name="Rectangle 21"/>
            <p:cNvSpPr>
              <a:spLocks noChangeArrowheads="1"/>
            </p:cNvSpPr>
            <p:nvPr/>
          </p:nvSpPr>
          <p:spPr bwMode="auto">
            <a:xfrm>
              <a:off x="1382" y="2927"/>
              <a:ext cx="8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sp>
          <p:nvSpPr>
            <p:cNvPr id="15399" name="Rectangle 22"/>
            <p:cNvSpPr>
              <a:spLocks noChangeArrowheads="1"/>
            </p:cNvSpPr>
            <p:nvPr/>
          </p:nvSpPr>
          <p:spPr bwMode="auto">
            <a:xfrm>
              <a:off x="1878" y="2466"/>
              <a:ext cx="8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sp>
          <p:nvSpPr>
            <p:cNvPr id="15400" name="Rectangle 23"/>
            <p:cNvSpPr>
              <a:spLocks noChangeArrowheads="1"/>
            </p:cNvSpPr>
            <p:nvPr/>
          </p:nvSpPr>
          <p:spPr bwMode="auto">
            <a:xfrm>
              <a:off x="2594" y="2511"/>
              <a:ext cx="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sp>
          <p:nvSpPr>
            <p:cNvPr id="15401" name="Rectangle 24"/>
            <p:cNvSpPr>
              <a:spLocks noChangeArrowheads="1"/>
            </p:cNvSpPr>
            <p:nvPr/>
          </p:nvSpPr>
          <p:spPr bwMode="auto">
            <a:xfrm>
              <a:off x="1847" y="2000"/>
              <a:ext cx="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grpSp>
      <p:sp>
        <p:nvSpPr>
          <p:cNvPr id="15367" name="Rectangle 25"/>
          <p:cNvSpPr>
            <a:spLocks noChangeArrowheads="1"/>
          </p:cNvSpPr>
          <p:nvPr/>
        </p:nvSpPr>
        <p:spPr bwMode="auto">
          <a:xfrm>
            <a:off x="2668589" y="1011239"/>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5368" name="Rectangle 26"/>
          <p:cNvSpPr>
            <a:spLocks noChangeArrowheads="1"/>
          </p:cNvSpPr>
          <p:nvPr/>
        </p:nvSpPr>
        <p:spPr bwMode="auto">
          <a:xfrm>
            <a:off x="2373314" y="1330326"/>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15369" name="Rectangle 27"/>
          <p:cNvSpPr>
            <a:spLocks noChangeArrowheads="1"/>
          </p:cNvSpPr>
          <p:nvPr/>
        </p:nvSpPr>
        <p:spPr bwMode="auto">
          <a:xfrm>
            <a:off x="3208338" y="5981701"/>
            <a:ext cx="129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15370" name="Rectangle 28"/>
          <p:cNvSpPr>
            <a:spLocks noChangeArrowheads="1"/>
          </p:cNvSpPr>
          <p:nvPr/>
        </p:nvSpPr>
        <p:spPr bwMode="auto">
          <a:xfrm>
            <a:off x="8113713" y="6007100"/>
            <a:ext cx="936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5371" name="Rectangle 29"/>
          <p:cNvSpPr>
            <a:spLocks noChangeArrowheads="1"/>
          </p:cNvSpPr>
          <p:nvPr/>
        </p:nvSpPr>
        <p:spPr bwMode="auto">
          <a:xfrm>
            <a:off x="8224839" y="6324601"/>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15372" name="Group 30"/>
          <p:cNvGrpSpPr>
            <a:grpSpLocks/>
          </p:cNvGrpSpPr>
          <p:nvPr/>
        </p:nvGrpSpPr>
        <p:grpSpPr bwMode="auto">
          <a:xfrm>
            <a:off x="3344863" y="2109788"/>
            <a:ext cx="5189538" cy="3384550"/>
            <a:chOff x="1147" y="1329"/>
            <a:chExt cx="3269" cy="2132"/>
          </a:xfrm>
        </p:grpSpPr>
        <p:sp>
          <p:nvSpPr>
            <p:cNvPr id="15395" name="Line 31"/>
            <p:cNvSpPr>
              <a:spLocks noChangeShapeType="1"/>
            </p:cNvSpPr>
            <p:nvPr/>
          </p:nvSpPr>
          <p:spPr bwMode="auto">
            <a:xfrm flipV="1">
              <a:off x="1147" y="1577"/>
              <a:ext cx="2616" cy="1884"/>
            </a:xfrm>
            <a:prstGeom prst="line">
              <a:avLst/>
            </a:prstGeom>
            <a:noFill/>
            <a:ln w="714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96" name="Rectangle 32"/>
            <p:cNvSpPr>
              <a:spLocks noChangeArrowheads="1"/>
            </p:cNvSpPr>
            <p:nvPr/>
          </p:nvSpPr>
          <p:spPr bwMode="auto">
            <a:xfrm>
              <a:off x="3800" y="1329"/>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5397" name="Rectangle 33"/>
            <p:cNvSpPr>
              <a:spLocks noChangeArrowheads="1"/>
            </p:cNvSpPr>
            <p:nvPr/>
          </p:nvSpPr>
          <p:spPr bwMode="auto">
            <a:xfrm>
              <a:off x="3901" y="1529"/>
              <a:ext cx="4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15373" name="Group 34"/>
          <p:cNvGrpSpPr>
            <a:grpSpLocks/>
          </p:cNvGrpSpPr>
          <p:nvPr/>
        </p:nvGrpSpPr>
        <p:grpSpPr bwMode="auto">
          <a:xfrm>
            <a:off x="3344864" y="1273175"/>
            <a:ext cx="5006975" cy="4564063"/>
            <a:chOff x="1147" y="802"/>
            <a:chExt cx="3154" cy="2875"/>
          </a:xfrm>
        </p:grpSpPr>
        <p:sp>
          <p:nvSpPr>
            <p:cNvPr id="15392" name="Line 35"/>
            <p:cNvSpPr>
              <a:spLocks noChangeShapeType="1"/>
            </p:cNvSpPr>
            <p:nvPr/>
          </p:nvSpPr>
          <p:spPr bwMode="auto">
            <a:xfrm>
              <a:off x="1147" y="802"/>
              <a:ext cx="2480" cy="2553"/>
            </a:xfrm>
            <a:prstGeom prst="line">
              <a:avLst/>
            </a:prstGeom>
            <a:noFill/>
            <a:ln w="714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93" name="Rectangle 36"/>
            <p:cNvSpPr>
              <a:spLocks noChangeArrowheads="1"/>
            </p:cNvSpPr>
            <p:nvPr/>
          </p:nvSpPr>
          <p:spPr bwMode="auto">
            <a:xfrm>
              <a:off x="3685" y="3283"/>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5394" name="Rectangle 37"/>
            <p:cNvSpPr>
              <a:spLocks noChangeArrowheads="1"/>
            </p:cNvSpPr>
            <p:nvPr/>
          </p:nvSpPr>
          <p:spPr bwMode="auto">
            <a:xfrm>
              <a:off x="3730" y="3483"/>
              <a:ext cx="5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15374" name="Group 38"/>
          <p:cNvGrpSpPr>
            <a:grpSpLocks/>
          </p:cNvGrpSpPr>
          <p:nvPr/>
        </p:nvGrpSpPr>
        <p:grpSpPr bwMode="auto">
          <a:xfrm>
            <a:off x="1582739" y="4267197"/>
            <a:ext cx="8053390" cy="307975"/>
            <a:chOff x="33" y="2691"/>
            <a:chExt cx="5073" cy="194"/>
          </a:xfrm>
        </p:grpSpPr>
        <p:sp>
          <p:nvSpPr>
            <p:cNvPr id="15387" name="Line 39"/>
            <p:cNvSpPr>
              <a:spLocks noChangeShapeType="1"/>
            </p:cNvSpPr>
            <p:nvPr/>
          </p:nvSpPr>
          <p:spPr bwMode="auto">
            <a:xfrm>
              <a:off x="1147" y="2778"/>
              <a:ext cx="3145" cy="1"/>
            </a:xfrm>
            <a:prstGeom prst="line">
              <a:avLst/>
            </a:prstGeom>
            <a:noFill/>
            <a:ln w="7143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88" name="Rectangle 40"/>
            <p:cNvSpPr>
              <a:spLocks noChangeArrowheads="1"/>
            </p:cNvSpPr>
            <p:nvPr/>
          </p:nvSpPr>
          <p:spPr bwMode="auto">
            <a:xfrm>
              <a:off x="33" y="2691"/>
              <a:ext cx="10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after trade</a:t>
              </a:r>
              <a:endParaRPr lang="en-US" altLang="en-US" sz="2400" dirty="0">
                <a:latin typeface="Calibri" panose="020F0502020204030204" pitchFamily="34" charset="0"/>
                <a:cs typeface="Calibri" panose="020F0502020204030204" pitchFamily="34" charset="0"/>
              </a:endParaRPr>
            </a:p>
          </p:txBody>
        </p:sp>
        <p:sp>
          <p:nvSpPr>
            <p:cNvPr id="15390" name="Rectangle 42"/>
            <p:cNvSpPr>
              <a:spLocks noChangeArrowheads="1"/>
            </p:cNvSpPr>
            <p:nvPr/>
          </p:nvSpPr>
          <p:spPr bwMode="auto">
            <a:xfrm>
              <a:off x="4341" y="2691"/>
              <a:ext cx="76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World price</a:t>
              </a:r>
              <a:endParaRPr lang="en-US" altLang="en-US" sz="2400" dirty="0">
                <a:latin typeface="Calibri" panose="020F0502020204030204" pitchFamily="34" charset="0"/>
                <a:cs typeface="Calibri" panose="020F0502020204030204" pitchFamily="34" charset="0"/>
              </a:endParaRPr>
            </a:p>
          </p:txBody>
        </p:sp>
      </p:grpSp>
      <p:grpSp>
        <p:nvGrpSpPr>
          <p:cNvPr id="6" name="Group 44"/>
          <p:cNvGrpSpPr>
            <a:grpSpLocks/>
          </p:cNvGrpSpPr>
          <p:nvPr/>
        </p:nvGrpSpPr>
        <p:grpSpPr bwMode="auto">
          <a:xfrm>
            <a:off x="4762501" y="4337050"/>
            <a:ext cx="1724025" cy="788988"/>
            <a:chOff x="2040" y="2732"/>
            <a:chExt cx="1086" cy="497"/>
          </a:xfrm>
        </p:grpSpPr>
        <p:sp>
          <p:nvSpPr>
            <p:cNvPr id="15383" name="Freeform 45"/>
            <p:cNvSpPr>
              <a:spLocks/>
            </p:cNvSpPr>
            <p:nvPr/>
          </p:nvSpPr>
          <p:spPr bwMode="auto">
            <a:xfrm>
              <a:off x="2115" y="2884"/>
              <a:ext cx="938" cy="122"/>
            </a:xfrm>
            <a:custGeom>
              <a:avLst/>
              <a:gdLst>
                <a:gd name="T0" fmla="*/ 214696 w 62"/>
                <a:gd name="T1" fmla="*/ 0 h 8"/>
                <a:gd name="T2" fmla="*/ 193863 w 62"/>
                <a:gd name="T3" fmla="*/ 14183 h 8"/>
                <a:gd name="T4" fmla="*/ 117643 w 62"/>
                <a:gd name="T5" fmla="*/ 14183 h 8"/>
                <a:gd name="T6" fmla="*/ 103921 w 62"/>
                <a:gd name="T7" fmla="*/ 28365 h 8"/>
                <a:gd name="T8" fmla="*/ 89957 w 62"/>
                <a:gd name="T9" fmla="*/ 14183 h 8"/>
                <a:gd name="T10" fmla="*/ 17398 w 62"/>
                <a:gd name="T11" fmla="*/ 14183 h 8"/>
                <a:gd name="T12" fmla="*/ 0 w 62"/>
                <a:gd name="T13" fmla="*/ 0 h 8"/>
                <a:gd name="T14" fmla="*/ 0 60000 65536"/>
                <a:gd name="T15" fmla="*/ 0 60000 65536"/>
                <a:gd name="T16" fmla="*/ 0 60000 65536"/>
                <a:gd name="T17" fmla="*/ 0 60000 65536"/>
                <a:gd name="T18" fmla="*/ 0 60000 65536"/>
                <a:gd name="T19" fmla="*/ 0 60000 65536"/>
                <a:gd name="T20" fmla="*/ 0 60000 65536"/>
                <a:gd name="T21" fmla="*/ 0 w 62"/>
                <a:gd name="T22" fmla="*/ 0 h 8"/>
                <a:gd name="T23" fmla="*/ 62 w 62"/>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8">
                  <a:moveTo>
                    <a:pt x="62" y="0"/>
                  </a:moveTo>
                  <a:cubicBezTo>
                    <a:pt x="62" y="2"/>
                    <a:pt x="58" y="4"/>
                    <a:pt x="56" y="4"/>
                  </a:cubicBezTo>
                  <a:cubicBezTo>
                    <a:pt x="34" y="4"/>
                    <a:pt x="34" y="4"/>
                    <a:pt x="34" y="4"/>
                  </a:cubicBezTo>
                  <a:cubicBezTo>
                    <a:pt x="32" y="4"/>
                    <a:pt x="30" y="6"/>
                    <a:pt x="30" y="8"/>
                  </a:cubicBezTo>
                  <a:cubicBezTo>
                    <a:pt x="30" y="6"/>
                    <a:pt x="28" y="4"/>
                    <a:pt x="26" y="4"/>
                  </a:cubicBezTo>
                  <a:cubicBezTo>
                    <a:pt x="5" y="4"/>
                    <a:pt x="5" y="4"/>
                    <a:pt x="5" y="4"/>
                  </a:cubicBezTo>
                  <a:cubicBezTo>
                    <a:pt x="3" y="4"/>
                    <a:pt x="0" y="2"/>
                    <a:pt x="0" y="0"/>
                  </a:cubicBez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84" name="Oval 46"/>
            <p:cNvSpPr>
              <a:spLocks noChangeArrowheads="1"/>
            </p:cNvSpPr>
            <p:nvPr/>
          </p:nvSpPr>
          <p:spPr bwMode="auto">
            <a:xfrm>
              <a:off x="2040" y="2732"/>
              <a:ext cx="104" cy="10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5385" name="Oval 47"/>
            <p:cNvSpPr>
              <a:spLocks noChangeArrowheads="1"/>
            </p:cNvSpPr>
            <p:nvPr/>
          </p:nvSpPr>
          <p:spPr bwMode="auto">
            <a:xfrm>
              <a:off x="3022" y="2732"/>
              <a:ext cx="104" cy="10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5386" name="Rectangle 48"/>
            <p:cNvSpPr>
              <a:spLocks noChangeArrowheads="1"/>
            </p:cNvSpPr>
            <p:nvPr/>
          </p:nvSpPr>
          <p:spPr bwMode="auto">
            <a:xfrm>
              <a:off x="2318" y="3037"/>
              <a:ext cx="5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grpSp>
      <p:grpSp>
        <p:nvGrpSpPr>
          <p:cNvPr id="15376" name="Group 49"/>
          <p:cNvGrpSpPr>
            <a:grpSpLocks/>
          </p:cNvGrpSpPr>
          <p:nvPr/>
        </p:nvGrpSpPr>
        <p:grpSpPr bwMode="auto">
          <a:xfrm>
            <a:off x="1401762" y="3540122"/>
            <a:ext cx="4437063" cy="314325"/>
            <a:chOff x="-77" y="2230"/>
            <a:chExt cx="2795" cy="198"/>
          </a:xfrm>
        </p:grpSpPr>
        <p:sp>
          <p:nvSpPr>
            <p:cNvPr id="15379" name="Line 50"/>
            <p:cNvSpPr>
              <a:spLocks noChangeShapeType="1"/>
            </p:cNvSpPr>
            <p:nvPr/>
          </p:nvSpPr>
          <p:spPr bwMode="auto">
            <a:xfrm>
              <a:off x="1163" y="2367"/>
              <a:ext cx="1496"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80" name="Oval 51"/>
            <p:cNvSpPr>
              <a:spLocks noChangeArrowheads="1"/>
            </p:cNvSpPr>
            <p:nvPr/>
          </p:nvSpPr>
          <p:spPr bwMode="auto">
            <a:xfrm>
              <a:off x="2614" y="2322"/>
              <a:ext cx="104" cy="10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5381" name="Rectangle 52"/>
            <p:cNvSpPr>
              <a:spLocks noChangeArrowheads="1"/>
            </p:cNvSpPr>
            <p:nvPr/>
          </p:nvSpPr>
          <p:spPr bwMode="auto">
            <a:xfrm>
              <a:off x="-77" y="2230"/>
              <a:ext cx="118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before trade</a:t>
              </a:r>
              <a:endParaRPr lang="en-US" altLang="en-US" sz="2400" dirty="0">
                <a:latin typeface="Calibri" panose="020F0502020204030204" pitchFamily="34" charset="0"/>
                <a:cs typeface="Calibri" panose="020F0502020204030204" pitchFamily="34" charset="0"/>
              </a:endParaRPr>
            </a:p>
          </p:txBody>
        </p:sp>
      </p:grpSp>
      <p:sp>
        <p:nvSpPr>
          <p:cNvPr id="15377" name="Freeform 54"/>
          <p:cNvSpPr>
            <a:spLocks/>
          </p:cNvSpPr>
          <p:nvPr/>
        </p:nvSpPr>
        <p:spPr bwMode="auto">
          <a:xfrm>
            <a:off x="3344864" y="1079500"/>
            <a:ext cx="5832475" cy="4897438"/>
          </a:xfrm>
          <a:custGeom>
            <a:avLst/>
            <a:gdLst>
              <a:gd name="T0" fmla="*/ 0 w 3674"/>
              <a:gd name="T1" fmla="*/ 0 h 3085"/>
              <a:gd name="T2" fmla="*/ 0 w 3674"/>
              <a:gd name="T3" fmla="*/ 2147483647 h 3085"/>
              <a:gd name="T4" fmla="*/ 2147483647 w 3674"/>
              <a:gd name="T5" fmla="*/ 2147483647 h 3085"/>
              <a:gd name="T6" fmla="*/ 0 60000 65536"/>
              <a:gd name="T7" fmla="*/ 0 60000 65536"/>
              <a:gd name="T8" fmla="*/ 0 60000 65536"/>
              <a:gd name="T9" fmla="*/ 0 w 3674"/>
              <a:gd name="T10" fmla="*/ 0 h 3085"/>
              <a:gd name="T11" fmla="*/ 3674 w 3674"/>
              <a:gd name="T12" fmla="*/ 3085 h 3085"/>
            </a:gdLst>
            <a:ahLst/>
            <a:cxnLst>
              <a:cxn ang="T6">
                <a:pos x="T0" y="T1"/>
              </a:cxn>
              <a:cxn ang="T7">
                <a:pos x="T2" y="T3"/>
              </a:cxn>
              <a:cxn ang="T8">
                <a:pos x="T4" y="T5"/>
              </a:cxn>
            </a:cxnLst>
            <a:rect l="T9" t="T10" r="T11" b="T12"/>
            <a:pathLst>
              <a:path w="3674" h="3085">
                <a:moveTo>
                  <a:pt x="0" y="0"/>
                </a:moveTo>
                <a:lnTo>
                  <a:pt x="0" y="3085"/>
                </a:lnTo>
                <a:lnTo>
                  <a:pt x="3674" y="3085"/>
                </a:lnTo>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pic>
        <p:nvPicPr>
          <p:cNvPr id="96311" name="Picture 55"/>
          <p:cNvPicPr>
            <a:picLocks noChangeAspect="1" noChangeArrowheads="1"/>
          </p:cNvPicPr>
          <p:nvPr/>
        </p:nvPicPr>
        <p:blipFill>
          <a:blip r:embed="rId2">
            <a:extLst>
              <a:ext uri="{28A0092B-C50C-407E-A947-70E740481C1C}">
                <a14:useLocalDpi xmlns:a14="http://schemas.microsoft.com/office/drawing/2010/main" val="0"/>
              </a:ext>
            </a:extLst>
          </a:blip>
          <a:srcRect b="67642"/>
          <a:stretch>
            <a:fillRect/>
          </a:stretch>
        </p:blipFill>
        <p:spPr bwMode="auto">
          <a:xfrm>
            <a:off x="5486400" y="228600"/>
            <a:ext cx="65532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6275"/>
                                        </p:tgtEl>
                                        <p:attrNameLst>
                                          <p:attrName>style.visibility</p:attrName>
                                        </p:attrNameLst>
                                      </p:cBhvr>
                                      <p:to>
                                        <p:strVal val="visible"/>
                                      </p:to>
                                    </p:set>
                                    <p:animEffect transition="in" filter="dissolve">
                                      <p:cBhvr>
                                        <p:cTn id="7" dur="500"/>
                                        <p:tgtEl>
                                          <p:spTgt spid="962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6274"/>
                                        </p:tgtEl>
                                        <p:attrNameLst>
                                          <p:attrName>style.visibility</p:attrName>
                                        </p:attrNameLst>
                                      </p:cBhvr>
                                      <p:to>
                                        <p:strVal val="visible"/>
                                      </p:to>
                                    </p:set>
                                    <p:animEffect transition="in" filter="dissolve">
                                      <p:cBhvr>
                                        <p:cTn id="12" dur="500"/>
                                        <p:tgtEl>
                                          <p:spTgt spid="962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6273"/>
                                        </p:tgtEl>
                                        <p:attrNameLst>
                                          <p:attrName>style.visibility</p:attrName>
                                        </p:attrNameLst>
                                      </p:cBhvr>
                                      <p:to>
                                        <p:strVal val="visible"/>
                                      </p:to>
                                    </p:set>
                                    <p:animEffect transition="in" filter="dissolve">
                                      <p:cBhvr>
                                        <p:cTn id="17" dur="500"/>
                                        <p:tgtEl>
                                          <p:spTgt spid="962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6311"/>
                                        </p:tgtEl>
                                        <p:attrNameLst>
                                          <p:attrName>style.visibility</p:attrName>
                                        </p:attrNameLst>
                                      </p:cBhvr>
                                      <p:to>
                                        <p:strVal val="visible"/>
                                      </p:to>
                                    </p:set>
                                    <p:animEffect transition="in" filter="dissolve">
                                      <p:cBhvr>
                                        <p:cTn id="32" dur="500"/>
                                        <p:tgtEl>
                                          <p:spTgt spid="96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a:bodyPr>
          <a:lstStyle/>
          <a:p>
            <a:pPr algn="l" eaLnBrk="1" hangingPunct="1">
              <a:defRPr/>
            </a:pPr>
            <a:r>
              <a:rPr lang="en-US" sz="4000" dirty="0"/>
              <a:t>The Gains and Losses </a:t>
            </a:r>
            <a:r>
              <a:rPr lang="en-US" sz="4000" dirty="0" smtClean="0"/>
              <a:t>of </a:t>
            </a:r>
            <a:r>
              <a:rPr lang="en-US" sz="4000" dirty="0"/>
              <a:t>an </a:t>
            </a:r>
            <a:r>
              <a:rPr lang="en-US" sz="4000" i="1" dirty="0" smtClean="0"/>
              <a:t>Importing</a:t>
            </a:r>
            <a:r>
              <a:rPr lang="en-US" sz="4000" dirty="0" smtClean="0"/>
              <a:t> </a:t>
            </a:r>
            <a:r>
              <a:rPr lang="en-US" sz="4000" dirty="0"/>
              <a:t>Country </a:t>
            </a:r>
          </a:p>
        </p:txBody>
      </p:sp>
      <p:sp>
        <p:nvSpPr>
          <p:cNvPr id="13317" name="Rectangle 3"/>
          <p:cNvSpPr>
            <a:spLocks noGrp="1" noChangeArrowheads="1"/>
          </p:cNvSpPr>
          <p:nvPr>
            <p:ph idx="1"/>
          </p:nvPr>
        </p:nvSpPr>
        <p:spPr/>
        <p:txBody>
          <a:bodyPr/>
          <a:lstStyle/>
          <a:p>
            <a:pPr eaLnBrk="1" hangingPunct="1"/>
            <a:r>
              <a:rPr lang="en-US" altLang="en-US" dirty="0" smtClean="0"/>
              <a:t>If the world price of steel is </a:t>
            </a:r>
            <a:r>
              <a:rPr lang="en-US" altLang="en-US" i="1" dirty="0" smtClean="0"/>
              <a:t>lower</a:t>
            </a:r>
            <a:r>
              <a:rPr lang="en-US" altLang="en-US" dirty="0" smtClean="0"/>
              <a:t> than the domestic price, the country will be an </a:t>
            </a:r>
            <a:r>
              <a:rPr lang="en-US" altLang="en-US" i="1" dirty="0" smtClean="0"/>
              <a:t>importer</a:t>
            </a:r>
            <a:r>
              <a:rPr lang="en-US" altLang="en-US" dirty="0" smtClean="0"/>
              <a:t> of steel when trade is permitted.</a:t>
            </a:r>
          </a:p>
          <a:p>
            <a:pPr eaLnBrk="1" hangingPunct="1"/>
            <a:r>
              <a:rPr lang="en-US" altLang="en-US" dirty="0" smtClean="0"/>
              <a:t>Domestic buyers will buy steel at the lower world price; </a:t>
            </a:r>
            <a:r>
              <a:rPr lang="en-US" altLang="en-US" dirty="0" smtClean="0"/>
              <a:t>so, they </a:t>
            </a:r>
            <a:r>
              <a:rPr lang="en-US" altLang="en-US" dirty="0" smtClean="0"/>
              <a:t>will </a:t>
            </a:r>
            <a:r>
              <a:rPr lang="en-US" altLang="en-US" i="1" dirty="0" smtClean="0"/>
              <a:t>buy more </a:t>
            </a:r>
            <a:r>
              <a:rPr lang="en-US" altLang="en-US" dirty="0" smtClean="0"/>
              <a:t>steel.</a:t>
            </a:r>
          </a:p>
          <a:p>
            <a:pPr eaLnBrk="1" hangingPunct="1"/>
            <a:r>
              <a:rPr lang="en-US" altLang="en-US" dirty="0" smtClean="0"/>
              <a:t>Domestic producers will sell steel at the lower the world price; </a:t>
            </a:r>
            <a:r>
              <a:rPr lang="en-US" altLang="en-US" dirty="0" smtClean="0"/>
              <a:t>so, they </a:t>
            </a:r>
            <a:r>
              <a:rPr lang="en-US" altLang="en-US" dirty="0" smtClean="0"/>
              <a:t>will </a:t>
            </a:r>
            <a:r>
              <a:rPr lang="en-US" altLang="en-US" i="1" dirty="0" smtClean="0"/>
              <a:t>sell less </a:t>
            </a:r>
            <a:r>
              <a:rPr lang="en-US" altLang="en-US" dirty="0" smtClean="0"/>
              <a:t>steel.</a:t>
            </a:r>
          </a:p>
          <a:p>
            <a:pPr eaLnBrk="1" hangingPunct="1"/>
            <a:r>
              <a:rPr lang="en-US" altLang="en-US" dirty="0" smtClean="0"/>
              <a:t>There will be a </a:t>
            </a:r>
            <a:r>
              <a:rPr lang="en-US" altLang="en-US" dirty="0" smtClean="0"/>
              <a:t>domestic </a:t>
            </a:r>
            <a:r>
              <a:rPr lang="en-US" altLang="en-US" i="1" dirty="0" smtClean="0"/>
              <a:t>shortage</a:t>
            </a:r>
            <a:r>
              <a:rPr lang="en-US" altLang="en-US" dirty="0" smtClean="0"/>
              <a:t> of </a:t>
            </a:r>
            <a:r>
              <a:rPr lang="en-US" altLang="en-US" dirty="0" smtClean="0"/>
              <a:t>steel. This shortage </a:t>
            </a:r>
            <a:r>
              <a:rPr lang="en-US" altLang="en-US" dirty="0" smtClean="0"/>
              <a:t>will be filled by </a:t>
            </a:r>
            <a:r>
              <a:rPr lang="en-US" altLang="en-US" i="1" dirty="0" smtClean="0"/>
              <a:t>imported</a:t>
            </a:r>
            <a:r>
              <a:rPr lang="en-US" altLang="en-US" dirty="0" smtClean="0"/>
              <a:t> steel.</a:t>
            </a:r>
          </a:p>
        </p:txBody>
      </p:sp>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A72FD9-3F16-4579-8ECE-B01448DDE614}"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1276344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a:bodyPr>
          <a:lstStyle/>
          <a:p>
            <a:pPr eaLnBrk="1" hangingPunct="1">
              <a:defRPr/>
            </a:pPr>
            <a:r>
              <a:rPr lang="en-US" sz="4000" dirty="0"/>
              <a:t>The Gains and Losses </a:t>
            </a:r>
            <a:r>
              <a:rPr lang="en-US" sz="4000" dirty="0" smtClean="0"/>
              <a:t>of an </a:t>
            </a:r>
            <a:r>
              <a:rPr lang="en-US" sz="4000" i="1" dirty="0"/>
              <a:t>Importing</a:t>
            </a:r>
            <a:r>
              <a:rPr lang="en-US" sz="4000" dirty="0"/>
              <a:t> Country </a:t>
            </a:r>
          </a:p>
        </p:txBody>
      </p:sp>
      <p:sp>
        <p:nvSpPr>
          <p:cNvPr id="16389" name="Rectangle 3"/>
          <p:cNvSpPr>
            <a:spLocks noGrp="1" noChangeArrowheads="1"/>
          </p:cNvSpPr>
          <p:nvPr>
            <p:ph idx="1"/>
          </p:nvPr>
        </p:nvSpPr>
        <p:spPr/>
        <p:txBody>
          <a:bodyPr/>
          <a:lstStyle/>
          <a:p>
            <a:pPr eaLnBrk="1" hangingPunct="1"/>
            <a:r>
              <a:rPr lang="en-US" altLang="en-US" smtClean="0"/>
              <a:t>Domestic </a:t>
            </a:r>
            <a:r>
              <a:rPr lang="en-US" altLang="en-US" i="1" smtClean="0"/>
              <a:t>producers</a:t>
            </a:r>
            <a:r>
              <a:rPr lang="en-US" altLang="en-US" smtClean="0"/>
              <a:t> of the imported good are </a:t>
            </a:r>
            <a:r>
              <a:rPr lang="en-US" altLang="en-US" i="1" smtClean="0"/>
              <a:t>worse</a:t>
            </a:r>
            <a:r>
              <a:rPr lang="en-US" altLang="en-US" smtClean="0"/>
              <a:t> off</a:t>
            </a:r>
          </a:p>
          <a:p>
            <a:pPr eaLnBrk="1" hangingPunct="1"/>
            <a:r>
              <a:rPr lang="en-US" altLang="en-US" smtClean="0"/>
              <a:t>Domestic </a:t>
            </a:r>
            <a:r>
              <a:rPr lang="en-US" altLang="en-US" i="1" smtClean="0"/>
              <a:t>consumers</a:t>
            </a:r>
            <a:r>
              <a:rPr lang="en-US" altLang="en-US" smtClean="0"/>
              <a:t> of the imported good are </a:t>
            </a:r>
            <a:r>
              <a:rPr lang="en-US" altLang="en-US" i="1" smtClean="0"/>
              <a:t>better</a:t>
            </a:r>
            <a:r>
              <a:rPr lang="en-US" altLang="en-US" smtClean="0"/>
              <a:t> off.</a:t>
            </a:r>
          </a:p>
          <a:p>
            <a:pPr eaLnBrk="1" hangingPunct="1"/>
            <a:r>
              <a:rPr lang="en-US" altLang="en-US" smtClean="0"/>
              <a:t>Trade raises the economic well-being of the nation as a whole</a:t>
            </a:r>
          </a:p>
          <a:p>
            <a:pPr lvl="1" eaLnBrk="1" hangingPunct="1"/>
            <a:r>
              <a:rPr lang="en-US" altLang="en-US" smtClean="0"/>
              <a:t>That is, the gains of consumers exceed the losses of producers.</a:t>
            </a:r>
          </a:p>
        </p:txBody>
      </p:sp>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399A05-2C87-4CE6-9226-BE768D28BA19}"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altLang="en-US" sz="4000"/>
              <a:t>The Winners And Losers From Trade</a:t>
            </a:r>
          </a:p>
        </p:txBody>
      </p:sp>
      <p:sp>
        <p:nvSpPr>
          <p:cNvPr id="17413" name="Rectangle 3"/>
          <p:cNvSpPr>
            <a:spLocks noGrp="1" noChangeArrowheads="1"/>
          </p:cNvSpPr>
          <p:nvPr>
            <p:ph idx="1"/>
          </p:nvPr>
        </p:nvSpPr>
        <p:spPr/>
        <p:txBody>
          <a:bodyPr/>
          <a:lstStyle/>
          <a:p>
            <a:pPr eaLnBrk="1" hangingPunct="1"/>
            <a:r>
              <a:rPr lang="en-US" altLang="en-US" dirty="0" smtClean="0"/>
              <a:t>Irrespective of whether a country exports a good or imports it, the gains of those who gain exceed the losses of those who lose.</a:t>
            </a:r>
          </a:p>
          <a:p>
            <a:pPr eaLnBrk="1" hangingPunct="1"/>
            <a:r>
              <a:rPr lang="en-US" altLang="en-US" dirty="0" smtClean="0"/>
              <a:t>That is, the total surplus always increases.</a:t>
            </a:r>
          </a:p>
          <a:p>
            <a:pPr eaLnBrk="1" hangingPunct="1"/>
            <a:endParaRPr lang="en-US" altLang="en-US" dirty="0" smtClean="0"/>
          </a:p>
          <a:p>
            <a:pPr eaLnBrk="1" hangingPunct="1"/>
            <a:endParaRPr lang="en-US" altLang="en-US" dirty="0" smtClean="0"/>
          </a:p>
          <a:p>
            <a:pPr eaLnBrk="1" hangingPunct="1"/>
            <a:r>
              <a:rPr lang="en-US" altLang="en-US" dirty="0" smtClean="0"/>
              <a:t>And yet, tariffs, which are taxes on imported goods, are quite popular. Why?</a:t>
            </a:r>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F2AA6B-C0E7-4EA4-B995-730D53BBDAAD}"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Effects of a Tariff </a:t>
            </a:r>
            <a:endParaRPr lang="en-US" dirty="0"/>
          </a:p>
        </p:txBody>
      </p:sp>
      <p:sp>
        <p:nvSpPr>
          <p:cNvPr id="18435" name="Text Placeholder 5"/>
          <p:cNvSpPr>
            <a:spLocks noGrp="1"/>
          </p:cNvSpPr>
          <p:nvPr>
            <p:ph type="body" idx="1"/>
          </p:nvPr>
        </p:nvSpPr>
        <p:spPr/>
        <p:txBody>
          <a:bodyPr/>
          <a:lstStyle/>
          <a:p>
            <a:r>
              <a:rPr lang="en-US" altLang="en-US" dirty="0" smtClean="0"/>
              <a:t>The tax on imports enables domestic producers of the imported good to charge higher prices. So, they gain. The consumers of the imported good are forced to pay higher prices. So, they lose. The gains of the producers are smaller than the losses of the consumers. So, the nation as a whole is worse off.</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2F051D-9DCB-4309-B29A-6DE353E20563}" type="slidenum">
              <a:rPr lang="en-US" altLang="en-US"/>
              <a:pPr eaLnBrk="1" hangingPunct="1"/>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Contents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The Determinants of Trade</a:t>
            </a:r>
          </a:p>
          <a:p>
            <a:pPr lvl="1"/>
            <a:r>
              <a:rPr lang="en-US" dirty="0" smtClean="0">
                <a:latin typeface="Calibri" panose="020F0502020204030204" pitchFamily="34" charset="0"/>
                <a:cs typeface="Calibri" panose="020F0502020204030204" pitchFamily="34" charset="0"/>
              </a:rPr>
              <a:t>The Equilibrium without Trade</a:t>
            </a:r>
          </a:p>
          <a:p>
            <a:pPr lvl="1"/>
            <a:r>
              <a:rPr lang="en-US" dirty="0" smtClean="0">
                <a:latin typeface="Calibri" panose="020F0502020204030204" pitchFamily="34" charset="0"/>
                <a:cs typeface="Calibri" panose="020F0502020204030204" pitchFamily="34" charset="0"/>
              </a:rPr>
              <a:t>The World Price and Comparative Advantage</a:t>
            </a:r>
          </a:p>
          <a:p>
            <a:r>
              <a:rPr lang="en-US" dirty="0" smtClean="0">
                <a:latin typeface="Calibri" panose="020F0502020204030204" pitchFamily="34" charset="0"/>
                <a:cs typeface="Calibri" panose="020F0502020204030204" pitchFamily="34" charset="0"/>
              </a:rPr>
              <a:t>The Winners and Losers from Trade</a:t>
            </a:r>
          </a:p>
          <a:p>
            <a:r>
              <a:rPr lang="en-US" dirty="0" smtClean="0">
                <a:latin typeface="Calibri" panose="020F0502020204030204" pitchFamily="34" charset="0"/>
                <a:cs typeface="Calibri" panose="020F0502020204030204" pitchFamily="34" charset="0"/>
              </a:rPr>
              <a:t>The Arguments for Restricting Trade</a:t>
            </a:r>
            <a:endParaRPr lang="en-US"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smtClean="0">
                <a:latin typeface="Calibri" panose="020F0502020204030204" pitchFamily="34" charset="0"/>
                <a:cs typeface="Calibri" panose="020F0502020204030204" pitchFamily="34" charset="0"/>
              </a:rPr>
              <a:t>CHAPTER 9 APPLICATION: INTERNATIONAL TRADE</a:t>
            </a:r>
            <a:endParaRPr lang="en-US">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218D6A3E-7161-43A9-91DD-6152F07992A8}" type="slidenum">
              <a:rPr lang="en-US" altLang="en-US" smtClean="0">
                <a:latin typeface="Calibri" panose="020F0502020204030204" pitchFamily="34" charset="0"/>
                <a:cs typeface="Calibri" panose="020F0502020204030204" pitchFamily="34" charset="0"/>
              </a:rPr>
              <a:pPr/>
              <a:t>2</a:t>
            </a:fld>
            <a:endParaRPr lang="en-US" alt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1972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algn="l" eaLnBrk="1" hangingPunct="1"/>
            <a:r>
              <a:rPr lang="en-US" altLang="en-US" sz="4000" dirty="0" smtClean="0"/>
              <a:t>Effects </a:t>
            </a:r>
            <a:r>
              <a:rPr lang="en-US" altLang="en-US" sz="4000" dirty="0"/>
              <a:t>of a Tariff</a:t>
            </a:r>
          </a:p>
        </p:txBody>
      </p:sp>
      <p:sp>
        <p:nvSpPr>
          <p:cNvPr id="19461" name="Rectangle 3"/>
          <p:cNvSpPr>
            <a:spLocks noGrp="1" noChangeArrowheads="1"/>
          </p:cNvSpPr>
          <p:nvPr>
            <p:ph idx="1"/>
          </p:nvPr>
        </p:nvSpPr>
        <p:spPr/>
        <p:txBody>
          <a:bodyPr/>
          <a:lstStyle/>
          <a:p>
            <a:pPr eaLnBrk="1" hangingPunct="1">
              <a:buClr>
                <a:srgbClr val="000000"/>
              </a:buClr>
            </a:pPr>
            <a:r>
              <a:rPr lang="en-US" altLang="en-US" dirty="0" smtClean="0"/>
              <a:t>A </a:t>
            </a:r>
            <a:r>
              <a:rPr lang="en-US" altLang="en-US" i="1" dirty="0" smtClean="0">
                <a:solidFill>
                  <a:srgbClr val="25A9A6"/>
                </a:solidFill>
              </a:rPr>
              <a:t>tariff </a:t>
            </a:r>
            <a:r>
              <a:rPr lang="en-US" altLang="en-US" dirty="0" smtClean="0"/>
              <a:t>is a tax on goods produced abroad and sold domestically.</a:t>
            </a:r>
          </a:p>
          <a:p>
            <a:pPr eaLnBrk="1" hangingPunct="1"/>
            <a:r>
              <a:rPr lang="en-US" altLang="en-US" dirty="0" smtClean="0"/>
              <a:t>Tariffs raise the price of imported goods above the world price by the amount of the tariff.</a:t>
            </a:r>
          </a:p>
          <a:p>
            <a:pPr lvl="1" eaLnBrk="1" hangingPunct="1"/>
            <a:r>
              <a:rPr lang="en-US" altLang="en-US" dirty="0" smtClean="0"/>
              <a:t>So, Domestic price = World price + Tariff</a:t>
            </a:r>
          </a:p>
          <a:p>
            <a:pPr eaLnBrk="1" hangingPunct="1"/>
            <a:r>
              <a:rPr lang="en-US" altLang="en-US" dirty="0" smtClean="0"/>
              <a:t>This reduces trade and, therefore, the benefits of trade</a:t>
            </a:r>
          </a:p>
        </p:txBody>
      </p:sp>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50CB73-0B6E-4034-AF37-A15E8B4F2CD7}"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b="1"/>
              <a:t>Figure 4 The Effects of a Tariff</a:t>
            </a:r>
          </a:p>
        </p:txBody>
      </p:sp>
      <p:sp>
        <p:nvSpPr>
          <p:cNvPr id="20483" name="Freeform 17"/>
          <p:cNvSpPr>
            <a:spLocks/>
          </p:cNvSpPr>
          <p:nvPr/>
        </p:nvSpPr>
        <p:spPr bwMode="auto">
          <a:xfrm>
            <a:off x="3373439" y="1120775"/>
            <a:ext cx="6042025" cy="4749800"/>
          </a:xfrm>
          <a:custGeom>
            <a:avLst/>
            <a:gdLst>
              <a:gd name="T0" fmla="*/ 0 w 3806"/>
              <a:gd name="T1" fmla="*/ 0 h 2992"/>
              <a:gd name="T2" fmla="*/ 0 w 3806"/>
              <a:gd name="T3" fmla="*/ 2147483647 h 2992"/>
              <a:gd name="T4" fmla="*/ 2147483647 w 3806"/>
              <a:gd name="T5" fmla="*/ 2147483647 h 2992"/>
              <a:gd name="T6" fmla="*/ 0 60000 65536"/>
              <a:gd name="T7" fmla="*/ 0 60000 65536"/>
              <a:gd name="T8" fmla="*/ 0 60000 65536"/>
              <a:gd name="T9" fmla="*/ 0 w 3806"/>
              <a:gd name="T10" fmla="*/ 0 h 2992"/>
              <a:gd name="T11" fmla="*/ 3806 w 3806"/>
              <a:gd name="T12" fmla="*/ 2992 h 2992"/>
            </a:gdLst>
            <a:ahLst/>
            <a:cxnLst>
              <a:cxn ang="T6">
                <a:pos x="T0" y="T1"/>
              </a:cxn>
              <a:cxn ang="T7">
                <a:pos x="T2" y="T3"/>
              </a:cxn>
              <a:cxn ang="T8">
                <a:pos x="T4" y="T5"/>
              </a:cxn>
            </a:cxnLst>
            <a:rect l="T9" t="T10" r="T11" b="T12"/>
            <a:pathLst>
              <a:path w="3806" h="2992">
                <a:moveTo>
                  <a:pt x="0" y="0"/>
                </a:moveTo>
                <a:lnTo>
                  <a:pt x="0" y="2992"/>
                </a:lnTo>
                <a:lnTo>
                  <a:pt x="3806" y="2992"/>
                </a:ln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93202" name="Line 18"/>
          <p:cNvSpPr>
            <a:spLocks noChangeShapeType="1"/>
          </p:cNvSpPr>
          <p:nvPr/>
        </p:nvSpPr>
        <p:spPr bwMode="auto">
          <a:xfrm>
            <a:off x="7958139" y="4598989"/>
            <a:ext cx="1587" cy="395287"/>
          </a:xfrm>
          <a:prstGeom prst="line">
            <a:avLst/>
          </a:prstGeom>
          <a:noFill/>
          <a:ln w="17526">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485" name="Rectangle 19"/>
          <p:cNvSpPr>
            <a:spLocks noChangeArrowheads="1"/>
          </p:cNvSpPr>
          <p:nvPr/>
        </p:nvSpPr>
        <p:spPr bwMode="auto">
          <a:xfrm>
            <a:off x="2749212" y="1104900"/>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dirty="0">
                <a:solidFill>
                  <a:srgbClr val="000000"/>
                </a:solidFill>
                <a:latin typeface="Calibri" panose="020F0502020204030204" pitchFamily="34" charset="0"/>
                <a:cs typeface="Calibri" panose="020F0502020204030204" pitchFamily="34" charset="0"/>
              </a:rPr>
              <a:t>Price</a:t>
            </a:r>
            <a:endParaRPr lang="en-US" altLang="en-US" sz="3600" dirty="0">
              <a:latin typeface="Calibri" panose="020F0502020204030204" pitchFamily="34" charset="0"/>
              <a:cs typeface="Calibri" panose="020F0502020204030204" pitchFamily="34" charset="0"/>
            </a:endParaRPr>
          </a:p>
        </p:txBody>
      </p:sp>
      <p:sp>
        <p:nvSpPr>
          <p:cNvPr id="20487" name="Rectangle 21"/>
          <p:cNvSpPr>
            <a:spLocks noChangeArrowheads="1"/>
          </p:cNvSpPr>
          <p:nvPr/>
        </p:nvSpPr>
        <p:spPr bwMode="auto">
          <a:xfrm>
            <a:off x="3205163" y="5916613"/>
            <a:ext cx="129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0</a:t>
            </a:r>
            <a:endParaRPr lang="en-US" altLang="en-US" sz="3600">
              <a:latin typeface="Calibri" panose="020F0502020204030204" pitchFamily="34" charset="0"/>
              <a:cs typeface="Calibri" panose="020F0502020204030204" pitchFamily="34" charset="0"/>
            </a:endParaRPr>
          </a:p>
        </p:txBody>
      </p:sp>
      <p:sp>
        <p:nvSpPr>
          <p:cNvPr id="20488" name="Rectangle 22"/>
          <p:cNvSpPr>
            <a:spLocks noChangeArrowheads="1"/>
          </p:cNvSpPr>
          <p:nvPr/>
        </p:nvSpPr>
        <p:spPr bwMode="auto">
          <a:xfrm>
            <a:off x="8634414" y="5910263"/>
            <a:ext cx="18010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dirty="0" smtClean="0">
                <a:solidFill>
                  <a:srgbClr val="000000"/>
                </a:solidFill>
                <a:latin typeface="Calibri" panose="020F0502020204030204" pitchFamily="34" charset="0"/>
                <a:cs typeface="Calibri" panose="020F0502020204030204" pitchFamily="34" charset="0"/>
              </a:rPr>
              <a:t>Quantity of Steel</a:t>
            </a:r>
            <a:endParaRPr lang="en-US" altLang="en-US" sz="3600" dirty="0">
              <a:latin typeface="Calibri" panose="020F0502020204030204" pitchFamily="34" charset="0"/>
              <a:cs typeface="Calibri" panose="020F0502020204030204" pitchFamily="34" charset="0"/>
            </a:endParaRPr>
          </a:p>
        </p:txBody>
      </p:sp>
      <p:grpSp>
        <p:nvGrpSpPr>
          <p:cNvPr id="20490" name="Group 24"/>
          <p:cNvGrpSpPr>
            <a:grpSpLocks/>
          </p:cNvGrpSpPr>
          <p:nvPr/>
        </p:nvGrpSpPr>
        <p:grpSpPr bwMode="auto">
          <a:xfrm>
            <a:off x="3425825" y="2120901"/>
            <a:ext cx="4722813" cy="3451225"/>
            <a:chOff x="1198" y="1336"/>
            <a:chExt cx="2975" cy="2174"/>
          </a:xfrm>
        </p:grpSpPr>
        <p:sp>
          <p:nvSpPr>
            <p:cNvPr id="20545" name="Line 25"/>
            <p:cNvSpPr>
              <a:spLocks noChangeShapeType="1"/>
            </p:cNvSpPr>
            <p:nvPr/>
          </p:nvSpPr>
          <p:spPr bwMode="auto">
            <a:xfrm flipV="1">
              <a:off x="1198" y="1633"/>
              <a:ext cx="2611" cy="1877"/>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46" name="Rectangle 26"/>
            <p:cNvSpPr>
              <a:spLocks noChangeArrowheads="1"/>
            </p:cNvSpPr>
            <p:nvPr/>
          </p:nvSpPr>
          <p:spPr bwMode="auto">
            <a:xfrm>
              <a:off x="3557" y="1336"/>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3600">
                <a:latin typeface="Calibri" panose="020F0502020204030204" pitchFamily="34" charset="0"/>
                <a:cs typeface="Calibri" panose="020F0502020204030204" pitchFamily="34" charset="0"/>
              </a:endParaRPr>
            </a:p>
          </p:txBody>
        </p:sp>
        <p:sp>
          <p:nvSpPr>
            <p:cNvPr id="20547" name="Rectangle 27"/>
            <p:cNvSpPr>
              <a:spLocks noChangeArrowheads="1"/>
            </p:cNvSpPr>
            <p:nvPr/>
          </p:nvSpPr>
          <p:spPr bwMode="auto">
            <a:xfrm>
              <a:off x="3630" y="1482"/>
              <a:ext cx="4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supply</a:t>
              </a:r>
              <a:endParaRPr lang="en-US" altLang="en-US" sz="3600">
                <a:latin typeface="Calibri" panose="020F0502020204030204" pitchFamily="34" charset="0"/>
                <a:cs typeface="Calibri" panose="020F0502020204030204" pitchFamily="34" charset="0"/>
              </a:endParaRPr>
            </a:p>
          </p:txBody>
        </p:sp>
      </p:grpSp>
      <p:grpSp>
        <p:nvGrpSpPr>
          <p:cNvPr id="20491" name="Group 28"/>
          <p:cNvGrpSpPr>
            <a:grpSpLocks/>
          </p:cNvGrpSpPr>
          <p:nvPr/>
        </p:nvGrpSpPr>
        <p:grpSpPr bwMode="auto">
          <a:xfrm>
            <a:off x="3425826" y="1400175"/>
            <a:ext cx="4949825" cy="4448176"/>
            <a:chOff x="1198" y="882"/>
            <a:chExt cx="3118" cy="2802"/>
          </a:xfrm>
        </p:grpSpPr>
        <p:sp>
          <p:nvSpPr>
            <p:cNvPr id="20542" name="Line 29"/>
            <p:cNvSpPr>
              <a:spLocks noChangeShapeType="1"/>
            </p:cNvSpPr>
            <p:nvPr/>
          </p:nvSpPr>
          <p:spPr bwMode="auto">
            <a:xfrm>
              <a:off x="1198" y="882"/>
              <a:ext cx="2467" cy="2551"/>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43" name="Rectangle 30"/>
            <p:cNvSpPr>
              <a:spLocks noChangeArrowheads="1"/>
            </p:cNvSpPr>
            <p:nvPr/>
          </p:nvSpPr>
          <p:spPr bwMode="auto">
            <a:xfrm>
              <a:off x="3700" y="3343"/>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Domestic</a:t>
              </a:r>
              <a:endParaRPr lang="en-US" altLang="en-US" sz="3600">
                <a:latin typeface="Calibri" panose="020F0502020204030204" pitchFamily="34" charset="0"/>
                <a:cs typeface="Calibri" panose="020F0502020204030204" pitchFamily="34" charset="0"/>
              </a:endParaRPr>
            </a:p>
          </p:txBody>
        </p:sp>
        <p:sp>
          <p:nvSpPr>
            <p:cNvPr id="20544" name="Rectangle 31"/>
            <p:cNvSpPr>
              <a:spLocks noChangeArrowheads="1"/>
            </p:cNvSpPr>
            <p:nvPr/>
          </p:nvSpPr>
          <p:spPr bwMode="auto">
            <a:xfrm>
              <a:off x="3733" y="3490"/>
              <a:ext cx="5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demand</a:t>
              </a:r>
              <a:endParaRPr lang="en-US" altLang="en-US" sz="3600">
                <a:latin typeface="Calibri" panose="020F0502020204030204" pitchFamily="34" charset="0"/>
                <a:cs typeface="Calibri" panose="020F0502020204030204" pitchFamily="34" charset="0"/>
              </a:endParaRPr>
            </a:p>
          </p:txBody>
        </p:sp>
      </p:grpSp>
      <p:grpSp>
        <p:nvGrpSpPr>
          <p:cNvPr id="4" name="Group 32"/>
          <p:cNvGrpSpPr>
            <a:grpSpLocks/>
          </p:cNvGrpSpPr>
          <p:nvPr/>
        </p:nvGrpSpPr>
        <p:grpSpPr bwMode="auto">
          <a:xfrm>
            <a:off x="1676400" y="4402153"/>
            <a:ext cx="6737349" cy="307976"/>
            <a:chOff x="96" y="2773"/>
            <a:chExt cx="4244" cy="194"/>
          </a:xfrm>
        </p:grpSpPr>
        <p:sp>
          <p:nvSpPr>
            <p:cNvPr id="20539" name="Line 33"/>
            <p:cNvSpPr>
              <a:spLocks noChangeShapeType="1"/>
            </p:cNvSpPr>
            <p:nvPr/>
          </p:nvSpPr>
          <p:spPr bwMode="auto">
            <a:xfrm>
              <a:off x="1176" y="2848"/>
              <a:ext cx="3164" cy="1"/>
            </a:xfrm>
            <a:prstGeom prst="line">
              <a:avLst/>
            </a:prstGeom>
            <a:noFill/>
            <a:ln w="52388">
              <a:solidFill>
                <a:srgbClr val="AD0D1B"/>
              </a:solidFill>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40" name="Rectangle 34"/>
            <p:cNvSpPr>
              <a:spLocks noChangeArrowheads="1"/>
            </p:cNvSpPr>
            <p:nvPr/>
          </p:nvSpPr>
          <p:spPr bwMode="auto">
            <a:xfrm>
              <a:off x="96" y="2773"/>
              <a:ext cx="101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with tariff</a:t>
              </a:r>
              <a:endParaRPr lang="en-US" altLang="en-US" sz="3600" dirty="0">
                <a:latin typeface="Calibri" panose="020F0502020204030204" pitchFamily="34" charset="0"/>
                <a:cs typeface="Calibri" panose="020F0502020204030204" pitchFamily="34" charset="0"/>
              </a:endParaRPr>
            </a:p>
          </p:txBody>
        </p:sp>
      </p:grpSp>
      <p:sp>
        <p:nvSpPr>
          <p:cNvPr id="93220" name="Rectangle 36"/>
          <p:cNvSpPr>
            <a:spLocks noChangeArrowheads="1"/>
          </p:cNvSpPr>
          <p:nvPr/>
        </p:nvSpPr>
        <p:spPr bwMode="auto">
          <a:xfrm>
            <a:off x="8047039" y="4616450"/>
            <a:ext cx="5320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Tariff</a:t>
            </a:r>
            <a:endParaRPr lang="en-US" altLang="en-US" sz="3600">
              <a:latin typeface="Calibri" panose="020F0502020204030204" pitchFamily="34" charset="0"/>
              <a:cs typeface="Calibri" panose="020F0502020204030204" pitchFamily="34" charset="0"/>
            </a:endParaRPr>
          </a:p>
        </p:txBody>
      </p:sp>
      <p:grpSp>
        <p:nvGrpSpPr>
          <p:cNvPr id="20494" name="Group 37"/>
          <p:cNvGrpSpPr>
            <a:grpSpLocks/>
          </p:cNvGrpSpPr>
          <p:nvPr/>
        </p:nvGrpSpPr>
        <p:grpSpPr bwMode="auto">
          <a:xfrm>
            <a:off x="4146550" y="6186507"/>
            <a:ext cx="2827338" cy="676277"/>
            <a:chOff x="1652" y="3897"/>
            <a:chExt cx="1781" cy="426"/>
          </a:xfrm>
        </p:grpSpPr>
        <p:sp>
          <p:nvSpPr>
            <p:cNvPr id="20536" name="Freeform 38"/>
            <p:cNvSpPr>
              <a:spLocks/>
            </p:cNvSpPr>
            <p:nvPr/>
          </p:nvSpPr>
          <p:spPr bwMode="auto">
            <a:xfrm>
              <a:off x="1652" y="3897"/>
              <a:ext cx="1781" cy="88"/>
            </a:xfrm>
            <a:custGeom>
              <a:avLst/>
              <a:gdLst>
                <a:gd name="T0" fmla="*/ 217946 w 161"/>
                <a:gd name="T1" fmla="*/ 0 h 8"/>
                <a:gd name="T2" fmla="*/ 211209 w 161"/>
                <a:gd name="T3" fmla="*/ 5324 h 8"/>
                <a:gd name="T4" fmla="*/ 113685 w 161"/>
                <a:gd name="T5" fmla="*/ 5324 h 8"/>
                <a:gd name="T6" fmla="*/ 108298 w 161"/>
                <a:gd name="T7" fmla="*/ 10648 h 8"/>
                <a:gd name="T8" fmla="*/ 102911 w 161"/>
                <a:gd name="T9" fmla="*/ 5324 h 8"/>
                <a:gd name="T10" fmla="*/ 6726 w 161"/>
                <a:gd name="T11" fmla="*/ 5324 h 8"/>
                <a:gd name="T12" fmla="*/ 0 w 161"/>
                <a:gd name="T13" fmla="*/ 0 h 8"/>
                <a:gd name="T14" fmla="*/ 0 60000 65536"/>
                <a:gd name="T15" fmla="*/ 0 60000 65536"/>
                <a:gd name="T16" fmla="*/ 0 60000 65536"/>
                <a:gd name="T17" fmla="*/ 0 60000 65536"/>
                <a:gd name="T18" fmla="*/ 0 60000 65536"/>
                <a:gd name="T19" fmla="*/ 0 60000 65536"/>
                <a:gd name="T20" fmla="*/ 0 60000 65536"/>
                <a:gd name="T21" fmla="*/ 0 w 161"/>
                <a:gd name="T22" fmla="*/ 0 h 8"/>
                <a:gd name="T23" fmla="*/ 161 w 1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8">
                  <a:moveTo>
                    <a:pt x="161" y="0"/>
                  </a:moveTo>
                  <a:cubicBezTo>
                    <a:pt x="161" y="2"/>
                    <a:pt x="158" y="4"/>
                    <a:pt x="156" y="4"/>
                  </a:cubicBezTo>
                  <a:cubicBezTo>
                    <a:pt x="84" y="4"/>
                    <a:pt x="84" y="4"/>
                    <a:pt x="84" y="4"/>
                  </a:cubicBezTo>
                  <a:cubicBezTo>
                    <a:pt x="82" y="4"/>
                    <a:pt x="80" y="6"/>
                    <a:pt x="80" y="8"/>
                  </a:cubicBezTo>
                  <a:cubicBezTo>
                    <a:pt x="80" y="6"/>
                    <a:pt x="79" y="4"/>
                    <a:pt x="76" y="4"/>
                  </a:cubicBezTo>
                  <a:cubicBezTo>
                    <a:pt x="5" y="4"/>
                    <a:pt x="5" y="4"/>
                    <a:pt x="5" y="4"/>
                  </a:cubicBezTo>
                  <a:cubicBezTo>
                    <a:pt x="3" y="4"/>
                    <a:pt x="0" y="2"/>
                    <a:pt x="0" y="0"/>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37" name="Rectangle 39"/>
            <p:cNvSpPr>
              <a:spLocks noChangeArrowheads="1"/>
            </p:cNvSpPr>
            <p:nvPr/>
          </p:nvSpPr>
          <p:spPr bwMode="auto">
            <a:xfrm>
              <a:off x="2346" y="3983"/>
              <a:ext cx="51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Imports</a:t>
              </a:r>
              <a:endParaRPr lang="en-US" altLang="en-US" sz="3600">
                <a:latin typeface="Calibri" panose="020F0502020204030204" pitchFamily="34" charset="0"/>
                <a:cs typeface="Calibri" panose="020F0502020204030204" pitchFamily="34" charset="0"/>
              </a:endParaRPr>
            </a:p>
          </p:txBody>
        </p:sp>
        <p:sp>
          <p:nvSpPr>
            <p:cNvPr id="20538" name="Rectangle 40"/>
            <p:cNvSpPr>
              <a:spLocks noChangeArrowheads="1"/>
            </p:cNvSpPr>
            <p:nvPr/>
          </p:nvSpPr>
          <p:spPr bwMode="auto">
            <a:xfrm>
              <a:off x="2226" y="4129"/>
              <a:ext cx="87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without tariff</a:t>
              </a:r>
              <a:endParaRPr lang="en-US" altLang="en-US" sz="3600">
                <a:latin typeface="Calibri" panose="020F0502020204030204" pitchFamily="34" charset="0"/>
                <a:cs typeface="Calibri" panose="020F0502020204030204" pitchFamily="34" charset="0"/>
              </a:endParaRPr>
            </a:p>
          </p:txBody>
        </p:sp>
      </p:grpSp>
      <p:grpSp>
        <p:nvGrpSpPr>
          <p:cNvPr id="20495" name="Group 41"/>
          <p:cNvGrpSpPr>
            <a:grpSpLocks/>
          </p:cNvGrpSpPr>
          <p:nvPr/>
        </p:nvGrpSpPr>
        <p:grpSpPr bwMode="auto">
          <a:xfrm>
            <a:off x="5745164" y="3630622"/>
            <a:ext cx="2493963" cy="539751"/>
            <a:chOff x="2659" y="2287"/>
            <a:chExt cx="1571" cy="340"/>
          </a:xfrm>
        </p:grpSpPr>
        <p:sp>
          <p:nvSpPr>
            <p:cNvPr id="20532" name="Oval 42"/>
            <p:cNvSpPr>
              <a:spLocks noChangeArrowheads="1"/>
            </p:cNvSpPr>
            <p:nvPr/>
          </p:nvSpPr>
          <p:spPr bwMode="auto">
            <a:xfrm>
              <a:off x="2659" y="239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latin typeface="Calibri" panose="020F0502020204030204" pitchFamily="34" charset="0"/>
                <a:cs typeface="Calibri" panose="020F0502020204030204" pitchFamily="34" charset="0"/>
              </a:endParaRPr>
            </a:p>
          </p:txBody>
        </p:sp>
        <p:sp>
          <p:nvSpPr>
            <p:cNvPr id="20533" name="Line 43"/>
            <p:cNvSpPr>
              <a:spLocks noChangeShapeType="1"/>
            </p:cNvSpPr>
            <p:nvPr/>
          </p:nvSpPr>
          <p:spPr bwMode="auto">
            <a:xfrm flipV="1">
              <a:off x="2769" y="2362"/>
              <a:ext cx="576" cy="7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34" name="Rectangle 44"/>
            <p:cNvSpPr>
              <a:spLocks noChangeArrowheads="1"/>
            </p:cNvSpPr>
            <p:nvPr/>
          </p:nvSpPr>
          <p:spPr bwMode="auto">
            <a:xfrm>
              <a:off x="3374" y="2287"/>
              <a:ext cx="75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Equilibrium</a:t>
              </a:r>
              <a:endParaRPr lang="en-US" altLang="en-US" sz="3600">
                <a:latin typeface="Calibri" panose="020F0502020204030204" pitchFamily="34" charset="0"/>
                <a:cs typeface="Calibri" panose="020F0502020204030204" pitchFamily="34" charset="0"/>
              </a:endParaRPr>
            </a:p>
          </p:txBody>
        </p:sp>
        <p:sp>
          <p:nvSpPr>
            <p:cNvPr id="20535" name="Rectangle 45"/>
            <p:cNvSpPr>
              <a:spLocks noChangeArrowheads="1"/>
            </p:cNvSpPr>
            <p:nvPr/>
          </p:nvSpPr>
          <p:spPr bwMode="auto">
            <a:xfrm>
              <a:off x="3327" y="2433"/>
              <a:ext cx="90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without trade</a:t>
              </a:r>
              <a:endParaRPr lang="en-US" altLang="en-US" sz="3600">
                <a:latin typeface="Calibri" panose="020F0502020204030204" pitchFamily="34" charset="0"/>
                <a:cs typeface="Calibri" panose="020F0502020204030204" pitchFamily="34" charset="0"/>
              </a:endParaRPr>
            </a:p>
          </p:txBody>
        </p:sp>
      </p:grpSp>
      <p:grpSp>
        <p:nvGrpSpPr>
          <p:cNvPr id="20496" name="Group 46"/>
          <p:cNvGrpSpPr>
            <a:grpSpLocks/>
          </p:cNvGrpSpPr>
          <p:nvPr/>
        </p:nvGrpSpPr>
        <p:grpSpPr bwMode="auto">
          <a:xfrm>
            <a:off x="1295401" y="4935543"/>
            <a:ext cx="8396290" cy="541338"/>
            <a:chOff x="-144" y="3109"/>
            <a:chExt cx="5289" cy="341"/>
          </a:xfrm>
        </p:grpSpPr>
        <p:grpSp>
          <p:nvGrpSpPr>
            <p:cNvPr id="20526" name="Group 47"/>
            <p:cNvGrpSpPr>
              <a:grpSpLocks/>
            </p:cNvGrpSpPr>
            <p:nvPr/>
          </p:nvGrpSpPr>
          <p:grpSpPr bwMode="auto">
            <a:xfrm>
              <a:off x="-144" y="3109"/>
              <a:ext cx="4484" cy="341"/>
              <a:chOff x="-144" y="3109"/>
              <a:chExt cx="4484" cy="341"/>
            </a:xfrm>
          </p:grpSpPr>
          <p:sp>
            <p:nvSpPr>
              <p:cNvPr id="20529" name="Line 48"/>
              <p:cNvSpPr>
                <a:spLocks noChangeShapeType="1"/>
              </p:cNvSpPr>
              <p:nvPr/>
            </p:nvSpPr>
            <p:spPr bwMode="auto">
              <a:xfrm>
                <a:off x="1176" y="3190"/>
                <a:ext cx="3164" cy="1"/>
              </a:xfrm>
              <a:prstGeom prst="line">
                <a:avLst/>
              </a:prstGeom>
              <a:noFill/>
              <a:ln w="52388">
                <a:solidFill>
                  <a:srgbClr val="0063B1"/>
                </a:solidFill>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30" name="Rectangle 49"/>
              <p:cNvSpPr>
                <a:spLocks noChangeArrowheads="1"/>
              </p:cNvSpPr>
              <p:nvPr/>
            </p:nvSpPr>
            <p:spPr bwMode="auto">
              <a:xfrm>
                <a:off x="-144" y="3109"/>
                <a:ext cx="123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Price without tariff</a:t>
                </a:r>
                <a:endParaRPr lang="en-US" altLang="en-US" sz="3600" dirty="0">
                  <a:latin typeface="Calibri" panose="020F0502020204030204" pitchFamily="34" charset="0"/>
                  <a:cs typeface="Calibri" panose="020F0502020204030204" pitchFamily="34" charset="0"/>
                </a:endParaRPr>
              </a:p>
            </p:txBody>
          </p:sp>
          <p:sp>
            <p:nvSpPr>
              <p:cNvPr id="20531" name="Rectangle 50"/>
              <p:cNvSpPr>
                <a:spLocks noChangeArrowheads="1"/>
              </p:cNvSpPr>
              <p:nvPr/>
            </p:nvSpPr>
            <p:spPr bwMode="auto">
              <a:xfrm>
                <a:off x="175" y="3256"/>
                <a:ext cx="75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(free trade)</a:t>
                </a:r>
                <a:endParaRPr lang="en-US" altLang="en-US" sz="3600" dirty="0">
                  <a:latin typeface="Calibri" panose="020F0502020204030204" pitchFamily="34" charset="0"/>
                  <a:cs typeface="Calibri" panose="020F0502020204030204" pitchFamily="34" charset="0"/>
                </a:endParaRPr>
              </a:p>
            </p:txBody>
          </p:sp>
        </p:grpSp>
        <p:sp>
          <p:nvSpPr>
            <p:cNvPr id="20527" name="Rectangle 51"/>
            <p:cNvSpPr>
              <a:spLocks noChangeArrowheads="1"/>
            </p:cNvSpPr>
            <p:nvPr/>
          </p:nvSpPr>
          <p:spPr bwMode="auto">
            <a:xfrm>
              <a:off x="4380" y="3113"/>
              <a:ext cx="76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World price</a:t>
              </a:r>
              <a:endParaRPr lang="en-US" altLang="en-US" sz="3600" dirty="0">
                <a:latin typeface="Calibri" panose="020F0502020204030204" pitchFamily="34" charset="0"/>
                <a:cs typeface="Calibri" panose="020F0502020204030204" pitchFamily="34" charset="0"/>
              </a:endParaRPr>
            </a:p>
          </p:txBody>
        </p:sp>
      </p:grpSp>
      <p:grpSp>
        <p:nvGrpSpPr>
          <p:cNvPr id="9" name="Group 53"/>
          <p:cNvGrpSpPr>
            <a:grpSpLocks/>
          </p:cNvGrpSpPr>
          <p:nvPr/>
        </p:nvGrpSpPr>
        <p:grpSpPr bwMode="auto">
          <a:xfrm>
            <a:off x="4902201" y="5203834"/>
            <a:ext cx="1527175" cy="631826"/>
            <a:chOff x="2128" y="3278"/>
            <a:chExt cx="962" cy="398"/>
          </a:xfrm>
        </p:grpSpPr>
        <p:sp>
          <p:nvSpPr>
            <p:cNvPr id="20523" name="Freeform 54"/>
            <p:cNvSpPr>
              <a:spLocks/>
            </p:cNvSpPr>
            <p:nvPr/>
          </p:nvSpPr>
          <p:spPr bwMode="auto">
            <a:xfrm>
              <a:off x="2128" y="3588"/>
              <a:ext cx="962" cy="88"/>
            </a:xfrm>
            <a:custGeom>
              <a:avLst/>
              <a:gdLst>
                <a:gd name="T0" fmla="*/ 117618 w 87"/>
                <a:gd name="T1" fmla="*/ 10648 h 8"/>
                <a:gd name="T2" fmla="*/ 110895 w 87"/>
                <a:gd name="T3" fmla="*/ 5324 h 8"/>
                <a:gd name="T4" fmla="*/ 63580 w 87"/>
                <a:gd name="T5" fmla="*/ 5324 h 8"/>
                <a:gd name="T6" fmla="*/ 58074 w 87"/>
                <a:gd name="T7" fmla="*/ 0 h 8"/>
                <a:gd name="T8" fmla="*/ 52700 w 87"/>
                <a:gd name="T9" fmla="*/ 5324 h 8"/>
                <a:gd name="T10" fmla="*/ 6723 w 87"/>
                <a:gd name="T11" fmla="*/ 5324 h 8"/>
                <a:gd name="T12" fmla="*/ 0 w 87"/>
                <a:gd name="T13" fmla="*/ 10648 h 8"/>
                <a:gd name="T14" fmla="*/ 0 60000 65536"/>
                <a:gd name="T15" fmla="*/ 0 60000 65536"/>
                <a:gd name="T16" fmla="*/ 0 60000 65536"/>
                <a:gd name="T17" fmla="*/ 0 60000 65536"/>
                <a:gd name="T18" fmla="*/ 0 60000 65536"/>
                <a:gd name="T19" fmla="*/ 0 60000 65536"/>
                <a:gd name="T20" fmla="*/ 0 60000 65536"/>
                <a:gd name="T21" fmla="*/ 0 w 87"/>
                <a:gd name="T22" fmla="*/ 0 h 8"/>
                <a:gd name="T23" fmla="*/ 87 w 8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
                  <a:moveTo>
                    <a:pt x="87" y="8"/>
                  </a:moveTo>
                  <a:cubicBezTo>
                    <a:pt x="87" y="6"/>
                    <a:pt x="84" y="4"/>
                    <a:pt x="82" y="4"/>
                  </a:cubicBezTo>
                  <a:cubicBezTo>
                    <a:pt x="47" y="4"/>
                    <a:pt x="47" y="4"/>
                    <a:pt x="47" y="4"/>
                  </a:cubicBezTo>
                  <a:cubicBezTo>
                    <a:pt x="45" y="4"/>
                    <a:pt x="43" y="2"/>
                    <a:pt x="43" y="0"/>
                  </a:cubicBezTo>
                  <a:cubicBezTo>
                    <a:pt x="43" y="2"/>
                    <a:pt x="42" y="4"/>
                    <a:pt x="39" y="4"/>
                  </a:cubicBezTo>
                  <a:cubicBezTo>
                    <a:pt x="5" y="4"/>
                    <a:pt x="5" y="4"/>
                    <a:pt x="5" y="4"/>
                  </a:cubicBezTo>
                  <a:cubicBezTo>
                    <a:pt x="3" y="4"/>
                    <a:pt x="0" y="6"/>
                    <a:pt x="0" y="8"/>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24" name="Rectangle 55"/>
            <p:cNvSpPr>
              <a:spLocks noChangeArrowheads="1"/>
            </p:cNvSpPr>
            <p:nvPr/>
          </p:nvSpPr>
          <p:spPr bwMode="auto">
            <a:xfrm>
              <a:off x="2344" y="3278"/>
              <a:ext cx="51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a:solidFill>
                    <a:srgbClr val="000000"/>
                  </a:solidFill>
                  <a:latin typeface="Calibri" panose="020F0502020204030204" pitchFamily="34" charset="0"/>
                  <a:cs typeface="Calibri" panose="020F0502020204030204" pitchFamily="34" charset="0"/>
                </a:rPr>
                <a:t>Imports</a:t>
              </a:r>
              <a:endParaRPr lang="en-US" altLang="en-US" sz="3600" dirty="0">
                <a:latin typeface="Calibri" panose="020F0502020204030204" pitchFamily="34" charset="0"/>
                <a:cs typeface="Calibri" panose="020F0502020204030204" pitchFamily="34" charset="0"/>
              </a:endParaRPr>
            </a:p>
          </p:txBody>
        </p:sp>
        <p:sp>
          <p:nvSpPr>
            <p:cNvPr id="20525" name="Rectangle 56"/>
            <p:cNvSpPr>
              <a:spLocks noChangeArrowheads="1"/>
            </p:cNvSpPr>
            <p:nvPr/>
          </p:nvSpPr>
          <p:spPr bwMode="auto">
            <a:xfrm>
              <a:off x="2304" y="3424"/>
              <a:ext cx="65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with tariff</a:t>
              </a:r>
              <a:endParaRPr lang="en-US" altLang="en-US" sz="3600">
                <a:latin typeface="Calibri" panose="020F0502020204030204" pitchFamily="34" charset="0"/>
                <a:cs typeface="Calibri" panose="020F0502020204030204" pitchFamily="34" charset="0"/>
              </a:endParaRPr>
            </a:p>
          </p:txBody>
        </p:sp>
      </p:grpSp>
      <p:grpSp>
        <p:nvGrpSpPr>
          <p:cNvPr id="10" name="Group 57"/>
          <p:cNvGrpSpPr>
            <a:grpSpLocks/>
          </p:cNvGrpSpPr>
          <p:nvPr/>
        </p:nvGrpSpPr>
        <p:grpSpPr bwMode="auto">
          <a:xfrm>
            <a:off x="4784719" y="4468815"/>
            <a:ext cx="209550" cy="1755776"/>
            <a:chOff x="2054" y="2815"/>
            <a:chExt cx="132" cy="1106"/>
          </a:xfrm>
        </p:grpSpPr>
        <p:sp>
          <p:nvSpPr>
            <p:cNvPr id="20518" name="Oval 58"/>
            <p:cNvSpPr>
              <a:spLocks noChangeArrowheads="1"/>
            </p:cNvSpPr>
            <p:nvPr/>
          </p:nvSpPr>
          <p:spPr bwMode="auto">
            <a:xfrm>
              <a:off x="2083"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latin typeface="Calibri" panose="020F0502020204030204" pitchFamily="34" charset="0"/>
                <a:cs typeface="Calibri" panose="020F0502020204030204" pitchFamily="34" charset="0"/>
              </a:endParaRPr>
            </a:p>
          </p:txBody>
        </p:sp>
        <p:sp>
          <p:nvSpPr>
            <p:cNvPr id="20519" name="Line 59"/>
            <p:cNvSpPr>
              <a:spLocks noChangeShapeType="1"/>
            </p:cNvSpPr>
            <p:nvPr/>
          </p:nvSpPr>
          <p:spPr bwMode="auto">
            <a:xfrm>
              <a:off x="2116"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20" name="Freeform 60"/>
            <p:cNvSpPr>
              <a:spLocks/>
            </p:cNvSpPr>
            <p:nvPr/>
          </p:nvSpPr>
          <p:spPr bwMode="auto">
            <a:xfrm>
              <a:off x="2149" y="3804"/>
              <a:ext cx="37" cy="51"/>
            </a:xfrm>
            <a:custGeom>
              <a:avLst/>
              <a:gdLst>
                <a:gd name="T0" fmla="*/ 7 w 37"/>
                <a:gd name="T1" fmla="*/ 44 h 51"/>
                <a:gd name="T2" fmla="*/ 11 w 37"/>
                <a:gd name="T3" fmla="*/ 40 h 51"/>
                <a:gd name="T4" fmla="*/ 18 w 37"/>
                <a:gd name="T5" fmla="*/ 33 h 51"/>
                <a:gd name="T6" fmla="*/ 33 w 37"/>
                <a:gd name="T7" fmla="*/ 26 h 51"/>
                <a:gd name="T8" fmla="*/ 37 w 37"/>
                <a:gd name="T9" fmla="*/ 18 h 51"/>
                <a:gd name="T10" fmla="*/ 37 w 37"/>
                <a:gd name="T11" fmla="*/ 15 h 51"/>
                <a:gd name="T12" fmla="*/ 37 w 37"/>
                <a:gd name="T13" fmla="*/ 7 h 51"/>
                <a:gd name="T14" fmla="*/ 33 w 37"/>
                <a:gd name="T15" fmla="*/ 4 h 51"/>
                <a:gd name="T16" fmla="*/ 26 w 37"/>
                <a:gd name="T17" fmla="*/ 0 h 51"/>
                <a:gd name="T18" fmla="*/ 18 w 37"/>
                <a:gd name="T19" fmla="*/ 0 h 51"/>
                <a:gd name="T20" fmla="*/ 11 w 37"/>
                <a:gd name="T21" fmla="*/ 0 h 51"/>
                <a:gd name="T22" fmla="*/ 4 w 37"/>
                <a:gd name="T23" fmla="*/ 4 h 51"/>
                <a:gd name="T24" fmla="*/ 0 w 37"/>
                <a:gd name="T25" fmla="*/ 7 h 51"/>
                <a:gd name="T26" fmla="*/ 0 w 37"/>
                <a:gd name="T27" fmla="*/ 15 h 51"/>
                <a:gd name="T28" fmla="*/ 7 w 37"/>
                <a:gd name="T29" fmla="*/ 15 h 51"/>
                <a:gd name="T30" fmla="*/ 11 w 37"/>
                <a:gd name="T31" fmla="*/ 7 h 51"/>
                <a:gd name="T32" fmla="*/ 18 w 37"/>
                <a:gd name="T33" fmla="*/ 4 h 51"/>
                <a:gd name="T34" fmla="*/ 26 w 37"/>
                <a:gd name="T35" fmla="*/ 7 h 51"/>
                <a:gd name="T36" fmla="*/ 29 w 37"/>
                <a:gd name="T37" fmla="*/ 15 h 51"/>
                <a:gd name="T38" fmla="*/ 26 w 37"/>
                <a:gd name="T39" fmla="*/ 22 h 51"/>
                <a:gd name="T40" fmla="*/ 15 w 37"/>
                <a:gd name="T41" fmla="*/ 33 h 51"/>
                <a:gd name="T42" fmla="*/ 4 w 37"/>
                <a:gd name="T43" fmla="*/ 40 h 51"/>
                <a:gd name="T44" fmla="*/ 0 w 37"/>
                <a:gd name="T45" fmla="*/ 48 h 51"/>
                <a:gd name="T46" fmla="*/ 0 w 37"/>
                <a:gd name="T47" fmla="*/ 51 h 51"/>
                <a:gd name="T48" fmla="*/ 37 w 37"/>
                <a:gd name="T49" fmla="*/ 51 h 51"/>
                <a:gd name="T50" fmla="*/ 37 w 37"/>
                <a:gd name="T51" fmla="*/ 44 h 51"/>
                <a:gd name="T52" fmla="*/ 11 w 37"/>
                <a:gd name="T53" fmla="*/ 44 h 51"/>
                <a:gd name="T54" fmla="*/ 7 w 37"/>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
                <a:gd name="T85" fmla="*/ 0 h 51"/>
                <a:gd name="T86" fmla="*/ 37 w 37"/>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 h="51">
                  <a:moveTo>
                    <a:pt x="7" y="44"/>
                  </a:moveTo>
                  <a:lnTo>
                    <a:pt x="11" y="40"/>
                  </a:lnTo>
                  <a:lnTo>
                    <a:pt x="18" y="33"/>
                  </a:lnTo>
                  <a:lnTo>
                    <a:pt x="33" y="26"/>
                  </a:lnTo>
                  <a:lnTo>
                    <a:pt x="37" y="18"/>
                  </a:lnTo>
                  <a:lnTo>
                    <a:pt x="37" y="15"/>
                  </a:lnTo>
                  <a:lnTo>
                    <a:pt x="37" y="7"/>
                  </a:lnTo>
                  <a:lnTo>
                    <a:pt x="33" y="4"/>
                  </a:lnTo>
                  <a:lnTo>
                    <a:pt x="26" y="0"/>
                  </a:lnTo>
                  <a:lnTo>
                    <a:pt x="18" y="0"/>
                  </a:lnTo>
                  <a:lnTo>
                    <a:pt x="11" y="0"/>
                  </a:lnTo>
                  <a:lnTo>
                    <a:pt x="4" y="4"/>
                  </a:lnTo>
                  <a:lnTo>
                    <a:pt x="0" y="7"/>
                  </a:lnTo>
                  <a:lnTo>
                    <a:pt x="0" y="15"/>
                  </a:lnTo>
                  <a:lnTo>
                    <a:pt x="7" y="15"/>
                  </a:lnTo>
                  <a:lnTo>
                    <a:pt x="11" y="7"/>
                  </a:lnTo>
                  <a:lnTo>
                    <a:pt x="18" y="4"/>
                  </a:lnTo>
                  <a:lnTo>
                    <a:pt x="26" y="7"/>
                  </a:lnTo>
                  <a:lnTo>
                    <a:pt x="29" y="15"/>
                  </a:lnTo>
                  <a:lnTo>
                    <a:pt x="26" y="22"/>
                  </a:lnTo>
                  <a:lnTo>
                    <a:pt x="15" y="33"/>
                  </a:lnTo>
                  <a:lnTo>
                    <a:pt x="4" y="40"/>
                  </a:lnTo>
                  <a:lnTo>
                    <a:pt x="0" y="48"/>
                  </a:lnTo>
                  <a:lnTo>
                    <a:pt x="0" y="51"/>
                  </a:lnTo>
                  <a:lnTo>
                    <a:pt x="37" y="51"/>
                  </a:lnTo>
                  <a:lnTo>
                    <a:pt x="37"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800">
                <a:latin typeface="Calibri" panose="020F0502020204030204" pitchFamily="34" charset="0"/>
                <a:cs typeface="Calibri" panose="020F0502020204030204" pitchFamily="34" charset="0"/>
              </a:endParaRPr>
            </a:p>
          </p:txBody>
        </p:sp>
        <p:sp>
          <p:nvSpPr>
            <p:cNvPr id="20521" name="Rectangle 61"/>
            <p:cNvSpPr>
              <a:spLocks noChangeArrowheads="1"/>
            </p:cNvSpPr>
            <p:nvPr/>
          </p:nvSpPr>
          <p:spPr bwMode="auto">
            <a:xfrm>
              <a:off x="2054" y="3727"/>
              <a:ext cx="1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i="1">
                  <a:solidFill>
                    <a:srgbClr val="000000"/>
                  </a:solidFill>
                  <a:latin typeface="Calibri" panose="020F0502020204030204" pitchFamily="34" charset="0"/>
                  <a:cs typeface="Calibri" panose="020F0502020204030204" pitchFamily="34" charset="0"/>
                </a:rPr>
                <a:t>Q</a:t>
              </a:r>
              <a:endParaRPr lang="en-US" altLang="en-US" sz="3600">
                <a:latin typeface="Calibri" panose="020F0502020204030204" pitchFamily="34" charset="0"/>
                <a:cs typeface="Calibri" panose="020F0502020204030204" pitchFamily="34" charset="0"/>
              </a:endParaRPr>
            </a:p>
          </p:txBody>
        </p:sp>
        <p:sp>
          <p:nvSpPr>
            <p:cNvPr id="20522" name="Rectangle 62"/>
            <p:cNvSpPr>
              <a:spLocks noChangeArrowheads="1"/>
            </p:cNvSpPr>
            <p:nvPr/>
          </p:nvSpPr>
          <p:spPr bwMode="auto">
            <a:xfrm>
              <a:off x="2145" y="3713"/>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i="1">
                  <a:solidFill>
                    <a:srgbClr val="000000"/>
                  </a:solidFill>
                  <a:latin typeface="Calibri" panose="020F0502020204030204" pitchFamily="34" charset="0"/>
                  <a:cs typeface="Calibri" panose="020F0502020204030204" pitchFamily="34" charset="0"/>
                </a:rPr>
                <a:t>S</a:t>
              </a:r>
              <a:endParaRPr lang="en-US" altLang="en-US" sz="3600">
                <a:latin typeface="Calibri" panose="020F0502020204030204" pitchFamily="34" charset="0"/>
                <a:cs typeface="Calibri" panose="020F0502020204030204" pitchFamily="34" charset="0"/>
              </a:endParaRPr>
            </a:p>
          </p:txBody>
        </p:sp>
      </p:grpSp>
      <p:grpSp>
        <p:nvGrpSpPr>
          <p:cNvPr id="20499" name="Group 63"/>
          <p:cNvGrpSpPr>
            <a:grpSpLocks/>
          </p:cNvGrpSpPr>
          <p:nvPr/>
        </p:nvGrpSpPr>
        <p:grpSpPr bwMode="auto">
          <a:xfrm>
            <a:off x="4041776" y="5011744"/>
            <a:ext cx="207963" cy="1212851"/>
            <a:chOff x="1586" y="3157"/>
            <a:chExt cx="131" cy="764"/>
          </a:xfrm>
        </p:grpSpPr>
        <p:sp>
          <p:nvSpPr>
            <p:cNvPr id="20512" name="Freeform 64"/>
            <p:cNvSpPr>
              <a:spLocks/>
            </p:cNvSpPr>
            <p:nvPr/>
          </p:nvSpPr>
          <p:spPr bwMode="auto">
            <a:xfrm>
              <a:off x="1685" y="3804"/>
              <a:ext cx="21" cy="51"/>
            </a:xfrm>
            <a:custGeom>
              <a:avLst/>
              <a:gdLst>
                <a:gd name="T0" fmla="*/ 21 w 21"/>
                <a:gd name="T1" fmla="*/ 0 h 51"/>
                <a:gd name="T2" fmla="*/ 18 w 21"/>
                <a:gd name="T3" fmla="*/ 0 h 51"/>
                <a:gd name="T4" fmla="*/ 11 w 21"/>
                <a:gd name="T5" fmla="*/ 4 h 51"/>
                <a:gd name="T6" fmla="*/ 0 w 21"/>
                <a:gd name="T7" fmla="*/ 11 h 51"/>
                <a:gd name="T8" fmla="*/ 0 w 21"/>
                <a:gd name="T9" fmla="*/ 18 h 51"/>
                <a:gd name="T10" fmla="*/ 7 w 21"/>
                <a:gd name="T11" fmla="*/ 15 h 51"/>
                <a:gd name="T12" fmla="*/ 14 w 21"/>
                <a:gd name="T13" fmla="*/ 11 h 51"/>
                <a:gd name="T14" fmla="*/ 14 w 21"/>
                <a:gd name="T15" fmla="*/ 51 h 51"/>
                <a:gd name="T16" fmla="*/ 21 w 21"/>
                <a:gd name="T17" fmla="*/ 51 h 51"/>
                <a:gd name="T18" fmla="*/ 21 w 21"/>
                <a:gd name="T19" fmla="*/ 4 h 51"/>
                <a:gd name="T20" fmla="*/ 21 w 21"/>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51"/>
                <a:gd name="T35" fmla="*/ 21 w 21"/>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51">
                  <a:moveTo>
                    <a:pt x="21" y="0"/>
                  </a:moveTo>
                  <a:lnTo>
                    <a:pt x="18" y="0"/>
                  </a:lnTo>
                  <a:lnTo>
                    <a:pt x="11" y="4"/>
                  </a:lnTo>
                  <a:lnTo>
                    <a:pt x="0" y="11"/>
                  </a:lnTo>
                  <a:lnTo>
                    <a:pt x="0" y="18"/>
                  </a:lnTo>
                  <a:lnTo>
                    <a:pt x="7" y="15"/>
                  </a:lnTo>
                  <a:lnTo>
                    <a:pt x="14" y="11"/>
                  </a:lnTo>
                  <a:lnTo>
                    <a:pt x="14" y="51"/>
                  </a:lnTo>
                  <a:lnTo>
                    <a:pt x="21" y="51"/>
                  </a:lnTo>
                  <a:lnTo>
                    <a:pt x="21" y="4"/>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800">
                <a:latin typeface="Calibri" panose="020F0502020204030204" pitchFamily="34" charset="0"/>
                <a:cs typeface="Calibri" panose="020F0502020204030204" pitchFamily="34" charset="0"/>
              </a:endParaRPr>
            </a:p>
          </p:txBody>
        </p:sp>
        <p:grpSp>
          <p:nvGrpSpPr>
            <p:cNvPr id="20513" name="Group 65"/>
            <p:cNvGrpSpPr>
              <a:grpSpLocks/>
            </p:cNvGrpSpPr>
            <p:nvPr/>
          </p:nvGrpSpPr>
          <p:grpSpPr bwMode="auto">
            <a:xfrm>
              <a:off x="1586" y="3157"/>
              <a:ext cx="107" cy="764"/>
              <a:chOff x="1586" y="3157"/>
              <a:chExt cx="107" cy="764"/>
            </a:xfrm>
          </p:grpSpPr>
          <p:sp>
            <p:nvSpPr>
              <p:cNvPr id="20515" name="Line 66"/>
              <p:cNvSpPr>
                <a:spLocks noChangeShapeType="1"/>
              </p:cNvSpPr>
              <p:nvPr/>
            </p:nvSpPr>
            <p:spPr bwMode="auto">
              <a:xfrm>
                <a:off x="1652"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16" name="Oval 67"/>
              <p:cNvSpPr>
                <a:spLocks noChangeArrowheads="1"/>
              </p:cNvSpPr>
              <p:nvPr/>
            </p:nvSpPr>
            <p:spPr bwMode="auto">
              <a:xfrm>
                <a:off x="1616"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latin typeface="Calibri" panose="020F0502020204030204" pitchFamily="34" charset="0"/>
                  <a:cs typeface="Calibri" panose="020F0502020204030204" pitchFamily="34" charset="0"/>
                </a:endParaRPr>
              </a:p>
            </p:txBody>
          </p:sp>
          <p:sp>
            <p:nvSpPr>
              <p:cNvPr id="20517" name="Rectangle 68"/>
              <p:cNvSpPr>
                <a:spLocks noChangeArrowheads="1"/>
              </p:cNvSpPr>
              <p:nvPr/>
            </p:nvSpPr>
            <p:spPr bwMode="auto">
              <a:xfrm>
                <a:off x="1586" y="3727"/>
                <a:ext cx="1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i="1">
                    <a:solidFill>
                      <a:srgbClr val="000000"/>
                    </a:solidFill>
                    <a:latin typeface="Calibri" panose="020F0502020204030204" pitchFamily="34" charset="0"/>
                    <a:cs typeface="Calibri" panose="020F0502020204030204" pitchFamily="34" charset="0"/>
                  </a:rPr>
                  <a:t>Q</a:t>
                </a:r>
                <a:endParaRPr lang="en-US" altLang="en-US" sz="3600">
                  <a:latin typeface="Calibri" panose="020F0502020204030204" pitchFamily="34" charset="0"/>
                  <a:cs typeface="Calibri" panose="020F0502020204030204" pitchFamily="34" charset="0"/>
                </a:endParaRPr>
              </a:p>
            </p:txBody>
          </p:sp>
        </p:grpSp>
        <p:sp>
          <p:nvSpPr>
            <p:cNvPr id="20514" name="Rectangle 69"/>
            <p:cNvSpPr>
              <a:spLocks noChangeArrowheads="1"/>
            </p:cNvSpPr>
            <p:nvPr/>
          </p:nvSpPr>
          <p:spPr bwMode="auto">
            <a:xfrm>
              <a:off x="1677" y="3713"/>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i="1">
                  <a:solidFill>
                    <a:srgbClr val="000000"/>
                  </a:solidFill>
                  <a:latin typeface="Calibri" panose="020F0502020204030204" pitchFamily="34" charset="0"/>
                  <a:cs typeface="Calibri" panose="020F0502020204030204" pitchFamily="34" charset="0"/>
                </a:rPr>
                <a:t>S</a:t>
              </a:r>
              <a:endParaRPr lang="en-US" altLang="en-US" sz="3600">
                <a:latin typeface="Calibri" panose="020F0502020204030204" pitchFamily="34" charset="0"/>
                <a:cs typeface="Calibri" panose="020F0502020204030204" pitchFamily="34" charset="0"/>
              </a:endParaRPr>
            </a:p>
          </p:txBody>
        </p:sp>
      </p:grpSp>
      <p:grpSp>
        <p:nvGrpSpPr>
          <p:cNvPr id="13" name="Group 70"/>
          <p:cNvGrpSpPr>
            <a:grpSpLocks/>
          </p:cNvGrpSpPr>
          <p:nvPr/>
        </p:nvGrpSpPr>
        <p:grpSpPr bwMode="auto">
          <a:xfrm>
            <a:off x="6340485" y="4468815"/>
            <a:ext cx="231776" cy="1755776"/>
            <a:chOff x="3034" y="2815"/>
            <a:chExt cx="146" cy="1106"/>
          </a:xfrm>
        </p:grpSpPr>
        <p:sp>
          <p:nvSpPr>
            <p:cNvPr id="20507" name="Oval 71"/>
            <p:cNvSpPr>
              <a:spLocks noChangeArrowheads="1"/>
            </p:cNvSpPr>
            <p:nvPr/>
          </p:nvSpPr>
          <p:spPr bwMode="auto">
            <a:xfrm>
              <a:off x="3068"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latin typeface="Calibri" panose="020F0502020204030204" pitchFamily="34" charset="0"/>
                <a:cs typeface="Calibri" panose="020F0502020204030204" pitchFamily="34" charset="0"/>
              </a:endParaRPr>
            </a:p>
          </p:txBody>
        </p:sp>
        <p:sp>
          <p:nvSpPr>
            <p:cNvPr id="20508" name="Line 72"/>
            <p:cNvSpPr>
              <a:spLocks noChangeShapeType="1"/>
            </p:cNvSpPr>
            <p:nvPr/>
          </p:nvSpPr>
          <p:spPr bwMode="auto">
            <a:xfrm>
              <a:off x="3101"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09" name="Freeform 73"/>
            <p:cNvSpPr>
              <a:spLocks/>
            </p:cNvSpPr>
            <p:nvPr/>
          </p:nvSpPr>
          <p:spPr bwMode="auto">
            <a:xfrm>
              <a:off x="3133" y="3804"/>
              <a:ext cx="36" cy="51"/>
            </a:xfrm>
            <a:custGeom>
              <a:avLst/>
              <a:gdLst>
                <a:gd name="T0" fmla="*/ 7 w 36"/>
                <a:gd name="T1" fmla="*/ 44 h 51"/>
                <a:gd name="T2" fmla="*/ 11 w 36"/>
                <a:gd name="T3" fmla="*/ 40 h 51"/>
                <a:gd name="T4" fmla="*/ 18 w 36"/>
                <a:gd name="T5" fmla="*/ 33 h 51"/>
                <a:gd name="T6" fmla="*/ 33 w 36"/>
                <a:gd name="T7" fmla="*/ 26 h 51"/>
                <a:gd name="T8" fmla="*/ 36 w 36"/>
                <a:gd name="T9" fmla="*/ 18 h 51"/>
                <a:gd name="T10" fmla="*/ 36 w 36"/>
                <a:gd name="T11" fmla="*/ 15 h 51"/>
                <a:gd name="T12" fmla="*/ 36 w 36"/>
                <a:gd name="T13" fmla="*/ 7 h 51"/>
                <a:gd name="T14" fmla="*/ 33 w 36"/>
                <a:gd name="T15" fmla="*/ 4 h 51"/>
                <a:gd name="T16" fmla="*/ 25 w 36"/>
                <a:gd name="T17" fmla="*/ 0 h 51"/>
                <a:gd name="T18" fmla="*/ 18 w 36"/>
                <a:gd name="T19" fmla="*/ 0 h 51"/>
                <a:gd name="T20" fmla="*/ 11 w 36"/>
                <a:gd name="T21" fmla="*/ 0 h 51"/>
                <a:gd name="T22" fmla="*/ 3 w 36"/>
                <a:gd name="T23" fmla="*/ 4 h 51"/>
                <a:gd name="T24" fmla="*/ 0 w 36"/>
                <a:gd name="T25" fmla="*/ 7 h 51"/>
                <a:gd name="T26" fmla="*/ 0 w 36"/>
                <a:gd name="T27" fmla="*/ 15 h 51"/>
                <a:gd name="T28" fmla="*/ 7 w 36"/>
                <a:gd name="T29" fmla="*/ 15 h 51"/>
                <a:gd name="T30" fmla="*/ 11 w 36"/>
                <a:gd name="T31" fmla="*/ 7 h 51"/>
                <a:gd name="T32" fmla="*/ 18 w 36"/>
                <a:gd name="T33" fmla="*/ 4 h 51"/>
                <a:gd name="T34" fmla="*/ 25 w 36"/>
                <a:gd name="T35" fmla="*/ 7 h 51"/>
                <a:gd name="T36" fmla="*/ 29 w 36"/>
                <a:gd name="T37" fmla="*/ 15 h 51"/>
                <a:gd name="T38" fmla="*/ 25 w 36"/>
                <a:gd name="T39" fmla="*/ 22 h 51"/>
                <a:gd name="T40" fmla="*/ 14 w 36"/>
                <a:gd name="T41" fmla="*/ 33 h 51"/>
                <a:gd name="T42" fmla="*/ 3 w 36"/>
                <a:gd name="T43" fmla="*/ 40 h 51"/>
                <a:gd name="T44" fmla="*/ 0 w 36"/>
                <a:gd name="T45" fmla="*/ 48 h 51"/>
                <a:gd name="T46" fmla="*/ 0 w 36"/>
                <a:gd name="T47" fmla="*/ 51 h 51"/>
                <a:gd name="T48" fmla="*/ 36 w 36"/>
                <a:gd name="T49" fmla="*/ 51 h 51"/>
                <a:gd name="T50" fmla="*/ 36 w 36"/>
                <a:gd name="T51" fmla="*/ 44 h 51"/>
                <a:gd name="T52" fmla="*/ 11 w 36"/>
                <a:gd name="T53" fmla="*/ 44 h 51"/>
                <a:gd name="T54" fmla="*/ 7 w 36"/>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51"/>
                <a:gd name="T86" fmla="*/ 36 w 36"/>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51">
                  <a:moveTo>
                    <a:pt x="7" y="44"/>
                  </a:moveTo>
                  <a:lnTo>
                    <a:pt x="11" y="40"/>
                  </a:lnTo>
                  <a:lnTo>
                    <a:pt x="18" y="33"/>
                  </a:lnTo>
                  <a:lnTo>
                    <a:pt x="33" y="26"/>
                  </a:lnTo>
                  <a:lnTo>
                    <a:pt x="36" y="18"/>
                  </a:lnTo>
                  <a:lnTo>
                    <a:pt x="36" y="15"/>
                  </a:lnTo>
                  <a:lnTo>
                    <a:pt x="36" y="7"/>
                  </a:lnTo>
                  <a:lnTo>
                    <a:pt x="33" y="4"/>
                  </a:lnTo>
                  <a:lnTo>
                    <a:pt x="25" y="0"/>
                  </a:lnTo>
                  <a:lnTo>
                    <a:pt x="18" y="0"/>
                  </a:lnTo>
                  <a:lnTo>
                    <a:pt x="11" y="0"/>
                  </a:lnTo>
                  <a:lnTo>
                    <a:pt x="3" y="4"/>
                  </a:lnTo>
                  <a:lnTo>
                    <a:pt x="0" y="7"/>
                  </a:lnTo>
                  <a:lnTo>
                    <a:pt x="0" y="15"/>
                  </a:lnTo>
                  <a:lnTo>
                    <a:pt x="7" y="15"/>
                  </a:lnTo>
                  <a:lnTo>
                    <a:pt x="11" y="7"/>
                  </a:lnTo>
                  <a:lnTo>
                    <a:pt x="18" y="4"/>
                  </a:lnTo>
                  <a:lnTo>
                    <a:pt x="25" y="7"/>
                  </a:lnTo>
                  <a:lnTo>
                    <a:pt x="29" y="15"/>
                  </a:lnTo>
                  <a:lnTo>
                    <a:pt x="25" y="22"/>
                  </a:lnTo>
                  <a:lnTo>
                    <a:pt x="14" y="33"/>
                  </a:lnTo>
                  <a:lnTo>
                    <a:pt x="3" y="40"/>
                  </a:lnTo>
                  <a:lnTo>
                    <a:pt x="0" y="48"/>
                  </a:lnTo>
                  <a:lnTo>
                    <a:pt x="0" y="51"/>
                  </a:lnTo>
                  <a:lnTo>
                    <a:pt x="36" y="51"/>
                  </a:lnTo>
                  <a:lnTo>
                    <a:pt x="36"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800">
                <a:latin typeface="Calibri" panose="020F0502020204030204" pitchFamily="34" charset="0"/>
                <a:cs typeface="Calibri" panose="020F0502020204030204" pitchFamily="34" charset="0"/>
              </a:endParaRPr>
            </a:p>
          </p:txBody>
        </p:sp>
        <p:sp>
          <p:nvSpPr>
            <p:cNvPr id="20510" name="Rectangle 74"/>
            <p:cNvSpPr>
              <a:spLocks noChangeArrowheads="1"/>
            </p:cNvSpPr>
            <p:nvPr/>
          </p:nvSpPr>
          <p:spPr bwMode="auto">
            <a:xfrm>
              <a:off x="3034" y="3727"/>
              <a:ext cx="1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i="1">
                  <a:solidFill>
                    <a:srgbClr val="000000"/>
                  </a:solidFill>
                  <a:latin typeface="Calibri" panose="020F0502020204030204" pitchFamily="34" charset="0"/>
                  <a:cs typeface="Calibri" panose="020F0502020204030204" pitchFamily="34" charset="0"/>
                </a:rPr>
                <a:t>Q</a:t>
              </a:r>
              <a:endParaRPr lang="en-US" altLang="en-US" sz="3600">
                <a:latin typeface="Calibri" panose="020F0502020204030204" pitchFamily="34" charset="0"/>
                <a:cs typeface="Calibri" panose="020F0502020204030204" pitchFamily="34" charset="0"/>
              </a:endParaRPr>
            </a:p>
          </p:txBody>
        </p:sp>
        <p:sp>
          <p:nvSpPr>
            <p:cNvPr id="20511" name="Rectangle 75"/>
            <p:cNvSpPr>
              <a:spLocks noChangeArrowheads="1"/>
            </p:cNvSpPr>
            <p:nvPr/>
          </p:nvSpPr>
          <p:spPr bwMode="auto">
            <a:xfrm>
              <a:off x="3125" y="3713"/>
              <a:ext cx="5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i="1">
                  <a:solidFill>
                    <a:srgbClr val="000000"/>
                  </a:solidFill>
                  <a:latin typeface="Calibri" panose="020F0502020204030204" pitchFamily="34" charset="0"/>
                  <a:cs typeface="Calibri" panose="020F0502020204030204" pitchFamily="34" charset="0"/>
                </a:rPr>
                <a:t>D</a:t>
              </a:r>
              <a:endParaRPr lang="en-US" altLang="en-US" sz="3600">
                <a:latin typeface="Calibri" panose="020F0502020204030204" pitchFamily="34" charset="0"/>
                <a:cs typeface="Calibri" panose="020F0502020204030204" pitchFamily="34" charset="0"/>
              </a:endParaRPr>
            </a:p>
          </p:txBody>
        </p:sp>
      </p:grpSp>
      <p:grpSp>
        <p:nvGrpSpPr>
          <p:cNvPr id="20501" name="Group 76"/>
          <p:cNvGrpSpPr>
            <a:grpSpLocks/>
          </p:cNvGrpSpPr>
          <p:nvPr/>
        </p:nvGrpSpPr>
        <p:grpSpPr bwMode="auto">
          <a:xfrm>
            <a:off x="6858013" y="5011744"/>
            <a:ext cx="231776" cy="1212851"/>
            <a:chOff x="3360" y="3157"/>
            <a:chExt cx="146" cy="764"/>
          </a:xfrm>
        </p:grpSpPr>
        <p:sp>
          <p:nvSpPr>
            <p:cNvPr id="20502" name="Line 77"/>
            <p:cNvSpPr>
              <a:spLocks noChangeShapeType="1"/>
            </p:cNvSpPr>
            <p:nvPr/>
          </p:nvSpPr>
          <p:spPr bwMode="auto">
            <a:xfrm>
              <a:off x="3433"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sz="2800">
                <a:latin typeface="Calibri" panose="020F0502020204030204" pitchFamily="34" charset="0"/>
                <a:cs typeface="Calibri" panose="020F0502020204030204" pitchFamily="34" charset="0"/>
              </a:endParaRPr>
            </a:p>
          </p:txBody>
        </p:sp>
        <p:sp>
          <p:nvSpPr>
            <p:cNvPr id="20503" name="Oval 78"/>
            <p:cNvSpPr>
              <a:spLocks noChangeArrowheads="1"/>
            </p:cNvSpPr>
            <p:nvPr/>
          </p:nvSpPr>
          <p:spPr bwMode="auto">
            <a:xfrm>
              <a:off x="3400"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latin typeface="Calibri" panose="020F0502020204030204" pitchFamily="34" charset="0"/>
                <a:cs typeface="Calibri" panose="020F0502020204030204" pitchFamily="34" charset="0"/>
              </a:endParaRPr>
            </a:p>
          </p:txBody>
        </p:sp>
        <p:sp>
          <p:nvSpPr>
            <p:cNvPr id="20504" name="Freeform 79"/>
            <p:cNvSpPr>
              <a:spLocks/>
            </p:cNvSpPr>
            <p:nvPr/>
          </p:nvSpPr>
          <p:spPr bwMode="auto">
            <a:xfrm>
              <a:off x="3462" y="3804"/>
              <a:ext cx="22" cy="51"/>
            </a:xfrm>
            <a:custGeom>
              <a:avLst/>
              <a:gdLst>
                <a:gd name="T0" fmla="*/ 22 w 22"/>
                <a:gd name="T1" fmla="*/ 0 h 51"/>
                <a:gd name="T2" fmla="*/ 18 w 22"/>
                <a:gd name="T3" fmla="*/ 0 h 51"/>
                <a:gd name="T4" fmla="*/ 11 w 22"/>
                <a:gd name="T5" fmla="*/ 4 h 51"/>
                <a:gd name="T6" fmla="*/ 0 w 22"/>
                <a:gd name="T7" fmla="*/ 11 h 51"/>
                <a:gd name="T8" fmla="*/ 0 w 22"/>
                <a:gd name="T9" fmla="*/ 18 h 51"/>
                <a:gd name="T10" fmla="*/ 7 w 22"/>
                <a:gd name="T11" fmla="*/ 15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4"/>
                  </a:lnTo>
                  <a:lnTo>
                    <a:pt x="0" y="11"/>
                  </a:lnTo>
                  <a:lnTo>
                    <a:pt x="0" y="18"/>
                  </a:lnTo>
                  <a:lnTo>
                    <a:pt x="7" y="15"/>
                  </a:lnTo>
                  <a:lnTo>
                    <a:pt x="15" y="11"/>
                  </a:lnTo>
                  <a:lnTo>
                    <a:pt x="15" y="51"/>
                  </a:lnTo>
                  <a:lnTo>
                    <a:pt x="22" y="51"/>
                  </a:lnTo>
                  <a:lnTo>
                    <a:pt x="22" y="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800">
                <a:latin typeface="Calibri" panose="020F0502020204030204" pitchFamily="34" charset="0"/>
                <a:cs typeface="Calibri" panose="020F0502020204030204" pitchFamily="34" charset="0"/>
              </a:endParaRPr>
            </a:p>
          </p:txBody>
        </p:sp>
        <p:sp>
          <p:nvSpPr>
            <p:cNvPr id="20505" name="Rectangle 80"/>
            <p:cNvSpPr>
              <a:spLocks noChangeArrowheads="1"/>
            </p:cNvSpPr>
            <p:nvPr/>
          </p:nvSpPr>
          <p:spPr bwMode="auto">
            <a:xfrm>
              <a:off x="3360" y="3727"/>
              <a:ext cx="1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i="1">
                  <a:solidFill>
                    <a:srgbClr val="000000"/>
                  </a:solidFill>
                  <a:latin typeface="Calibri" panose="020F0502020204030204" pitchFamily="34" charset="0"/>
                  <a:cs typeface="Calibri" panose="020F0502020204030204" pitchFamily="34" charset="0"/>
                </a:rPr>
                <a:t>Q</a:t>
              </a:r>
              <a:endParaRPr lang="en-US" altLang="en-US" sz="3600">
                <a:latin typeface="Calibri" panose="020F0502020204030204" pitchFamily="34" charset="0"/>
                <a:cs typeface="Calibri" panose="020F0502020204030204" pitchFamily="34" charset="0"/>
              </a:endParaRPr>
            </a:p>
          </p:txBody>
        </p:sp>
        <p:sp>
          <p:nvSpPr>
            <p:cNvPr id="20506" name="Rectangle 81"/>
            <p:cNvSpPr>
              <a:spLocks noChangeArrowheads="1"/>
            </p:cNvSpPr>
            <p:nvPr/>
          </p:nvSpPr>
          <p:spPr bwMode="auto">
            <a:xfrm>
              <a:off x="3451" y="3713"/>
              <a:ext cx="5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i="1">
                  <a:solidFill>
                    <a:srgbClr val="000000"/>
                  </a:solidFill>
                  <a:latin typeface="Calibri" panose="020F0502020204030204" pitchFamily="34" charset="0"/>
                  <a:cs typeface="Calibri" panose="020F0502020204030204" pitchFamily="34" charset="0"/>
                </a:rPr>
                <a:t>D</a:t>
              </a:r>
              <a:endParaRPr lang="en-US" altLang="en-US" sz="3600">
                <a:latin typeface="Calibri" panose="020F0502020204030204" pitchFamily="34" charset="0"/>
                <a:cs typeface="Calibri" panose="020F0502020204030204" pitchFamily="34" charset="0"/>
              </a:endParaRPr>
            </a:p>
          </p:txBody>
        </p:sp>
      </p:grpSp>
      <p:sp>
        <p:nvSpPr>
          <p:cNvPr id="2" name="TextBox 1"/>
          <p:cNvSpPr txBox="1"/>
          <p:nvPr/>
        </p:nvSpPr>
        <p:spPr>
          <a:xfrm>
            <a:off x="8991600" y="381000"/>
            <a:ext cx="2971800" cy="2554545"/>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For simplicity, it is assumed here that this country is a so-called “small” country. That is, events in this country—such as the imposition of a tariff—do not affect the world price.</a:t>
            </a:r>
            <a:endParaRPr lang="en-US"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nodeType="clickEffect">
                                  <p:stCondLst>
                                    <p:cond delay="0"/>
                                  </p:stCondLst>
                                  <p:childTnLst>
                                    <p:set>
                                      <p:cBhvr>
                                        <p:cTn id="6" dur="1" fill="hold">
                                          <p:stCondLst>
                                            <p:cond delay="0"/>
                                          </p:stCondLst>
                                        </p:cTn>
                                        <p:tgtEl>
                                          <p:spTgt spid="93202"/>
                                        </p:tgtEl>
                                        <p:attrNameLst>
                                          <p:attrName>style.visibility</p:attrName>
                                        </p:attrNameLst>
                                      </p:cBhvr>
                                      <p:to>
                                        <p:strVal val="visible"/>
                                      </p:to>
                                    </p:set>
                                    <p:anim calcmode="lin" valueType="num">
                                      <p:cBhvr>
                                        <p:cTn id="7" dur="500" fill="hold"/>
                                        <p:tgtEl>
                                          <p:spTgt spid="93202"/>
                                        </p:tgtEl>
                                        <p:attrNameLst>
                                          <p:attrName>ppt_w</p:attrName>
                                        </p:attrNameLst>
                                      </p:cBhvr>
                                      <p:tavLst>
                                        <p:tav tm="0">
                                          <p:val>
                                            <p:strVal val="4/3*#ppt_w"/>
                                          </p:val>
                                        </p:tav>
                                        <p:tav tm="100000">
                                          <p:val>
                                            <p:strVal val="#ppt_w"/>
                                          </p:val>
                                        </p:tav>
                                      </p:tavLst>
                                    </p:anim>
                                    <p:anim calcmode="lin" valueType="num">
                                      <p:cBhvr>
                                        <p:cTn id="8" dur="500" fill="hold"/>
                                        <p:tgtEl>
                                          <p:spTgt spid="93202"/>
                                        </p:tgtEl>
                                        <p:attrNameLst>
                                          <p:attrName>ppt_h</p:attrName>
                                        </p:attrNameLst>
                                      </p:cBhvr>
                                      <p:tavLst>
                                        <p:tav tm="0">
                                          <p:val>
                                            <p:strVal val="4/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3220">
                                            <p:txEl>
                                              <p:pRg st="0" end="0"/>
                                            </p:txEl>
                                          </p:spTgt>
                                        </p:tgtEl>
                                        <p:attrNameLst>
                                          <p:attrName>style.visibility</p:attrName>
                                        </p:attrNameLst>
                                      </p:cBhvr>
                                      <p:to>
                                        <p:strVal val="visible"/>
                                      </p:to>
                                    </p:set>
                                    <p:animEffect transition="in" filter="dissolve">
                                      <p:cBhvr>
                                        <p:cTn id="13" dur="500"/>
                                        <p:tgtEl>
                                          <p:spTgt spid="93220">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0"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b="1"/>
              <a:t>Figure 4 The Effects of a Tariff</a:t>
            </a:r>
          </a:p>
        </p:txBody>
      </p:sp>
      <p:sp>
        <p:nvSpPr>
          <p:cNvPr id="92177" name="Freeform 17"/>
          <p:cNvSpPr>
            <a:spLocks/>
          </p:cNvSpPr>
          <p:nvPr/>
        </p:nvSpPr>
        <p:spPr bwMode="auto">
          <a:xfrm>
            <a:off x="3373438" y="5060950"/>
            <a:ext cx="806450" cy="547688"/>
          </a:xfrm>
          <a:custGeom>
            <a:avLst/>
            <a:gdLst>
              <a:gd name="T0" fmla="*/ 2147483647 w 1538"/>
              <a:gd name="T1" fmla="*/ 0 h 1094"/>
              <a:gd name="T2" fmla="*/ 0 w 1538"/>
              <a:gd name="T3" fmla="*/ 0 h 1094"/>
              <a:gd name="T4" fmla="*/ 0 w 1538"/>
              <a:gd name="T5" fmla="*/ 2147483647 h 1094"/>
              <a:gd name="T6" fmla="*/ 2147483647 w 1538"/>
              <a:gd name="T7" fmla="*/ 0 h 1094"/>
              <a:gd name="T8" fmla="*/ 0 60000 65536"/>
              <a:gd name="T9" fmla="*/ 0 60000 65536"/>
              <a:gd name="T10" fmla="*/ 0 60000 65536"/>
              <a:gd name="T11" fmla="*/ 0 60000 65536"/>
              <a:gd name="T12" fmla="*/ 0 w 1538"/>
              <a:gd name="T13" fmla="*/ 0 h 1094"/>
              <a:gd name="T14" fmla="*/ 1538 w 1538"/>
              <a:gd name="T15" fmla="*/ 1094 h 1094"/>
            </a:gdLst>
            <a:ahLst/>
            <a:cxnLst>
              <a:cxn ang="T8">
                <a:pos x="T0" y="T1"/>
              </a:cxn>
              <a:cxn ang="T9">
                <a:pos x="T2" y="T3"/>
              </a:cxn>
              <a:cxn ang="T10">
                <a:pos x="T4" y="T5"/>
              </a:cxn>
              <a:cxn ang="T11">
                <a:pos x="T6" y="T7"/>
              </a:cxn>
            </a:cxnLst>
            <a:rect l="T12" t="T13" r="T14" b="T15"/>
            <a:pathLst>
              <a:path w="1538" h="1094">
                <a:moveTo>
                  <a:pt x="1538" y="0"/>
                </a:moveTo>
                <a:lnTo>
                  <a:pt x="0" y="0"/>
                </a:lnTo>
                <a:lnTo>
                  <a:pt x="0" y="1094"/>
                </a:lnTo>
                <a:lnTo>
                  <a:pt x="1538" y="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1508" name="Freeform 18"/>
          <p:cNvSpPr>
            <a:spLocks/>
          </p:cNvSpPr>
          <p:nvPr/>
        </p:nvSpPr>
        <p:spPr bwMode="auto">
          <a:xfrm>
            <a:off x="3373439" y="1120775"/>
            <a:ext cx="6042025" cy="4749800"/>
          </a:xfrm>
          <a:custGeom>
            <a:avLst/>
            <a:gdLst>
              <a:gd name="T0" fmla="*/ 0 w 3806"/>
              <a:gd name="T1" fmla="*/ 0 h 2992"/>
              <a:gd name="T2" fmla="*/ 0 w 3806"/>
              <a:gd name="T3" fmla="*/ 2147483647 h 2992"/>
              <a:gd name="T4" fmla="*/ 2147483647 w 3806"/>
              <a:gd name="T5" fmla="*/ 2147483647 h 2992"/>
              <a:gd name="T6" fmla="*/ 0 60000 65536"/>
              <a:gd name="T7" fmla="*/ 0 60000 65536"/>
              <a:gd name="T8" fmla="*/ 0 60000 65536"/>
              <a:gd name="T9" fmla="*/ 0 w 3806"/>
              <a:gd name="T10" fmla="*/ 0 h 2992"/>
              <a:gd name="T11" fmla="*/ 3806 w 3806"/>
              <a:gd name="T12" fmla="*/ 2992 h 2992"/>
            </a:gdLst>
            <a:ahLst/>
            <a:cxnLst>
              <a:cxn ang="T6">
                <a:pos x="T0" y="T1"/>
              </a:cxn>
              <a:cxn ang="T7">
                <a:pos x="T2" y="T3"/>
              </a:cxn>
              <a:cxn ang="T8">
                <a:pos x="T4" y="T5"/>
              </a:cxn>
            </a:cxnLst>
            <a:rect l="T9" t="T10" r="T11" b="T12"/>
            <a:pathLst>
              <a:path w="3806" h="2992">
                <a:moveTo>
                  <a:pt x="0" y="0"/>
                </a:moveTo>
                <a:lnTo>
                  <a:pt x="0" y="2992"/>
                </a:lnTo>
                <a:lnTo>
                  <a:pt x="3806" y="2992"/>
                </a:ln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09" name="Rectangle 19"/>
          <p:cNvSpPr>
            <a:spLocks noChangeArrowheads="1"/>
          </p:cNvSpPr>
          <p:nvPr/>
        </p:nvSpPr>
        <p:spPr bwMode="auto">
          <a:xfrm>
            <a:off x="2857501" y="1104900"/>
            <a:ext cx="3943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1510" name="Rectangle 20"/>
          <p:cNvSpPr>
            <a:spLocks noChangeArrowheads="1"/>
          </p:cNvSpPr>
          <p:nvPr/>
        </p:nvSpPr>
        <p:spPr bwMode="auto">
          <a:xfrm>
            <a:off x="2641600" y="1336675"/>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21511" name="Rectangle 21"/>
          <p:cNvSpPr>
            <a:spLocks noChangeArrowheads="1"/>
          </p:cNvSpPr>
          <p:nvPr/>
        </p:nvSpPr>
        <p:spPr bwMode="auto">
          <a:xfrm>
            <a:off x="3205163" y="5916613"/>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21512" name="Rectangle 22"/>
          <p:cNvSpPr>
            <a:spLocks noChangeArrowheads="1"/>
          </p:cNvSpPr>
          <p:nvPr/>
        </p:nvSpPr>
        <p:spPr bwMode="auto">
          <a:xfrm>
            <a:off x="8634414" y="5910263"/>
            <a:ext cx="701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21513" name="Rectangle 23"/>
          <p:cNvSpPr>
            <a:spLocks noChangeArrowheads="1"/>
          </p:cNvSpPr>
          <p:nvPr/>
        </p:nvSpPr>
        <p:spPr bwMode="auto">
          <a:xfrm>
            <a:off x="8715375" y="6142038"/>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2" name="Group 24"/>
          <p:cNvGrpSpPr>
            <a:grpSpLocks/>
          </p:cNvGrpSpPr>
          <p:nvPr/>
        </p:nvGrpSpPr>
        <p:grpSpPr bwMode="auto">
          <a:xfrm>
            <a:off x="3373438" y="1382713"/>
            <a:ext cx="3606800" cy="3687762"/>
            <a:chOff x="1165" y="871"/>
            <a:chExt cx="2272" cy="2323"/>
          </a:xfrm>
        </p:grpSpPr>
        <p:sp>
          <p:nvSpPr>
            <p:cNvPr id="21560" name="Freeform 25"/>
            <p:cNvSpPr>
              <a:spLocks/>
            </p:cNvSpPr>
            <p:nvPr/>
          </p:nvSpPr>
          <p:spPr bwMode="auto">
            <a:xfrm>
              <a:off x="1165" y="871"/>
              <a:ext cx="1538" cy="2323"/>
            </a:xfrm>
            <a:custGeom>
              <a:avLst/>
              <a:gdLst>
                <a:gd name="T0" fmla="*/ 1538 w 1538"/>
                <a:gd name="T1" fmla="*/ 1568 h 2323"/>
                <a:gd name="T2" fmla="*/ 472 w 1538"/>
                <a:gd name="T3" fmla="*/ 2323 h 2323"/>
                <a:gd name="T4" fmla="*/ 4 w 1538"/>
                <a:gd name="T5" fmla="*/ 2323 h 2323"/>
                <a:gd name="T6" fmla="*/ 0 w 1538"/>
                <a:gd name="T7" fmla="*/ 0 h 2323"/>
                <a:gd name="T8" fmla="*/ 1538 w 1538"/>
                <a:gd name="T9" fmla="*/ 1568 h 2323"/>
                <a:gd name="T10" fmla="*/ 0 60000 65536"/>
                <a:gd name="T11" fmla="*/ 0 60000 65536"/>
                <a:gd name="T12" fmla="*/ 0 60000 65536"/>
                <a:gd name="T13" fmla="*/ 0 60000 65536"/>
                <a:gd name="T14" fmla="*/ 0 60000 65536"/>
                <a:gd name="T15" fmla="*/ 0 w 1538"/>
                <a:gd name="T16" fmla="*/ 0 h 2323"/>
                <a:gd name="T17" fmla="*/ 1538 w 1538"/>
                <a:gd name="T18" fmla="*/ 2323 h 2323"/>
              </a:gdLst>
              <a:ahLst/>
              <a:cxnLst>
                <a:cxn ang="T10">
                  <a:pos x="T0" y="T1"/>
                </a:cxn>
                <a:cxn ang="T11">
                  <a:pos x="T2" y="T3"/>
                </a:cxn>
                <a:cxn ang="T12">
                  <a:pos x="T4" y="T5"/>
                </a:cxn>
                <a:cxn ang="T13">
                  <a:pos x="T6" y="T7"/>
                </a:cxn>
                <a:cxn ang="T14">
                  <a:pos x="T8" y="T9"/>
                </a:cxn>
              </a:cxnLst>
              <a:rect l="T15" t="T16" r="T17" b="T18"/>
              <a:pathLst>
                <a:path w="1538" h="2323">
                  <a:moveTo>
                    <a:pt x="1538" y="1568"/>
                  </a:moveTo>
                  <a:lnTo>
                    <a:pt x="472" y="2323"/>
                  </a:lnTo>
                  <a:lnTo>
                    <a:pt x="4" y="2323"/>
                  </a:lnTo>
                  <a:lnTo>
                    <a:pt x="0" y="0"/>
                  </a:lnTo>
                  <a:lnTo>
                    <a:pt x="1538" y="1568"/>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1561" name="Freeform 26"/>
            <p:cNvSpPr>
              <a:spLocks/>
            </p:cNvSpPr>
            <p:nvPr/>
          </p:nvSpPr>
          <p:spPr bwMode="auto">
            <a:xfrm>
              <a:off x="1637" y="2427"/>
              <a:ext cx="1800" cy="767"/>
            </a:xfrm>
            <a:custGeom>
              <a:avLst/>
              <a:gdLst>
                <a:gd name="T0" fmla="*/ 1057 w 1800"/>
                <a:gd name="T1" fmla="*/ 0 h 767"/>
                <a:gd name="T2" fmla="*/ 1800 w 1800"/>
                <a:gd name="T3" fmla="*/ 767 h 767"/>
                <a:gd name="T4" fmla="*/ 0 w 1800"/>
                <a:gd name="T5" fmla="*/ 767 h 767"/>
                <a:gd name="T6" fmla="*/ 1057 w 1800"/>
                <a:gd name="T7" fmla="*/ 0 h 767"/>
                <a:gd name="T8" fmla="*/ 0 60000 65536"/>
                <a:gd name="T9" fmla="*/ 0 60000 65536"/>
                <a:gd name="T10" fmla="*/ 0 60000 65536"/>
                <a:gd name="T11" fmla="*/ 0 60000 65536"/>
                <a:gd name="T12" fmla="*/ 0 w 1800"/>
                <a:gd name="T13" fmla="*/ 0 h 767"/>
                <a:gd name="T14" fmla="*/ 1800 w 1800"/>
                <a:gd name="T15" fmla="*/ 767 h 767"/>
              </a:gdLst>
              <a:ahLst/>
              <a:cxnLst>
                <a:cxn ang="T8">
                  <a:pos x="T0" y="T1"/>
                </a:cxn>
                <a:cxn ang="T9">
                  <a:pos x="T2" y="T3"/>
                </a:cxn>
                <a:cxn ang="T10">
                  <a:pos x="T4" y="T5"/>
                </a:cxn>
                <a:cxn ang="T11">
                  <a:pos x="T6" y="T7"/>
                </a:cxn>
              </a:cxnLst>
              <a:rect l="T12" t="T13" r="T14" b="T15"/>
              <a:pathLst>
                <a:path w="1800" h="767">
                  <a:moveTo>
                    <a:pt x="1057" y="0"/>
                  </a:moveTo>
                  <a:lnTo>
                    <a:pt x="1800" y="767"/>
                  </a:lnTo>
                  <a:lnTo>
                    <a:pt x="0" y="767"/>
                  </a:lnTo>
                  <a:lnTo>
                    <a:pt x="1057" y="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grpSp>
        <p:nvGrpSpPr>
          <p:cNvPr id="21515" name="Group 27"/>
          <p:cNvGrpSpPr>
            <a:grpSpLocks/>
          </p:cNvGrpSpPr>
          <p:nvPr/>
        </p:nvGrpSpPr>
        <p:grpSpPr bwMode="auto">
          <a:xfrm>
            <a:off x="3425825" y="2120901"/>
            <a:ext cx="4478338" cy="3451225"/>
            <a:chOff x="1198" y="1336"/>
            <a:chExt cx="2821" cy="2174"/>
          </a:xfrm>
        </p:grpSpPr>
        <p:sp>
          <p:nvSpPr>
            <p:cNvPr id="21557" name="Line 28"/>
            <p:cNvSpPr>
              <a:spLocks noChangeShapeType="1"/>
            </p:cNvSpPr>
            <p:nvPr/>
          </p:nvSpPr>
          <p:spPr bwMode="auto">
            <a:xfrm flipV="1">
              <a:off x="1198" y="1633"/>
              <a:ext cx="2611" cy="1877"/>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58" name="Rectangle 29"/>
            <p:cNvSpPr>
              <a:spLocks noChangeArrowheads="1"/>
            </p:cNvSpPr>
            <p:nvPr/>
          </p:nvSpPr>
          <p:spPr bwMode="auto">
            <a:xfrm>
              <a:off x="3557" y="1336"/>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1559" name="Rectangle 30"/>
            <p:cNvSpPr>
              <a:spLocks noChangeArrowheads="1"/>
            </p:cNvSpPr>
            <p:nvPr/>
          </p:nvSpPr>
          <p:spPr bwMode="auto">
            <a:xfrm>
              <a:off x="3630" y="1482"/>
              <a:ext cx="32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21516" name="Group 31"/>
          <p:cNvGrpSpPr>
            <a:grpSpLocks/>
          </p:cNvGrpSpPr>
          <p:nvPr/>
        </p:nvGrpSpPr>
        <p:grpSpPr bwMode="auto">
          <a:xfrm>
            <a:off x="3425826" y="1400175"/>
            <a:ext cx="4705350" cy="4370388"/>
            <a:chOff x="1198" y="882"/>
            <a:chExt cx="2964" cy="2753"/>
          </a:xfrm>
        </p:grpSpPr>
        <p:sp>
          <p:nvSpPr>
            <p:cNvPr id="21554" name="Line 32"/>
            <p:cNvSpPr>
              <a:spLocks noChangeShapeType="1"/>
            </p:cNvSpPr>
            <p:nvPr/>
          </p:nvSpPr>
          <p:spPr bwMode="auto">
            <a:xfrm>
              <a:off x="1198" y="882"/>
              <a:ext cx="2467" cy="2551"/>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55" name="Rectangle 33"/>
            <p:cNvSpPr>
              <a:spLocks noChangeArrowheads="1"/>
            </p:cNvSpPr>
            <p:nvPr/>
          </p:nvSpPr>
          <p:spPr bwMode="auto">
            <a:xfrm>
              <a:off x="3700" y="3343"/>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1556" name="Rectangle 34"/>
            <p:cNvSpPr>
              <a:spLocks noChangeArrowheads="1"/>
            </p:cNvSpPr>
            <p:nvPr/>
          </p:nvSpPr>
          <p:spPr bwMode="auto">
            <a:xfrm>
              <a:off x="3733" y="3490"/>
              <a:ext cx="40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21517" name="Group 35"/>
          <p:cNvGrpSpPr>
            <a:grpSpLocks/>
          </p:cNvGrpSpPr>
          <p:nvPr/>
        </p:nvGrpSpPr>
        <p:grpSpPr bwMode="auto">
          <a:xfrm>
            <a:off x="4146550" y="6186493"/>
            <a:ext cx="2827338" cy="598488"/>
            <a:chOff x="1652" y="3897"/>
            <a:chExt cx="1781" cy="377"/>
          </a:xfrm>
        </p:grpSpPr>
        <p:sp>
          <p:nvSpPr>
            <p:cNvPr id="21551" name="Freeform 36"/>
            <p:cNvSpPr>
              <a:spLocks/>
            </p:cNvSpPr>
            <p:nvPr/>
          </p:nvSpPr>
          <p:spPr bwMode="auto">
            <a:xfrm>
              <a:off x="1652" y="3897"/>
              <a:ext cx="1781" cy="88"/>
            </a:xfrm>
            <a:custGeom>
              <a:avLst/>
              <a:gdLst>
                <a:gd name="T0" fmla="*/ 217946 w 161"/>
                <a:gd name="T1" fmla="*/ 0 h 8"/>
                <a:gd name="T2" fmla="*/ 211209 w 161"/>
                <a:gd name="T3" fmla="*/ 5324 h 8"/>
                <a:gd name="T4" fmla="*/ 113685 w 161"/>
                <a:gd name="T5" fmla="*/ 5324 h 8"/>
                <a:gd name="T6" fmla="*/ 108298 w 161"/>
                <a:gd name="T7" fmla="*/ 10648 h 8"/>
                <a:gd name="T8" fmla="*/ 102911 w 161"/>
                <a:gd name="T9" fmla="*/ 5324 h 8"/>
                <a:gd name="T10" fmla="*/ 6726 w 161"/>
                <a:gd name="T11" fmla="*/ 5324 h 8"/>
                <a:gd name="T12" fmla="*/ 0 w 161"/>
                <a:gd name="T13" fmla="*/ 0 h 8"/>
                <a:gd name="T14" fmla="*/ 0 60000 65536"/>
                <a:gd name="T15" fmla="*/ 0 60000 65536"/>
                <a:gd name="T16" fmla="*/ 0 60000 65536"/>
                <a:gd name="T17" fmla="*/ 0 60000 65536"/>
                <a:gd name="T18" fmla="*/ 0 60000 65536"/>
                <a:gd name="T19" fmla="*/ 0 60000 65536"/>
                <a:gd name="T20" fmla="*/ 0 60000 65536"/>
                <a:gd name="T21" fmla="*/ 0 w 161"/>
                <a:gd name="T22" fmla="*/ 0 h 8"/>
                <a:gd name="T23" fmla="*/ 161 w 1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8">
                  <a:moveTo>
                    <a:pt x="161" y="0"/>
                  </a:moveTo>
                  <a:cubicBezTo>
                    <a:pt x="161" y="2"/>
                    <a:pt x="158" y="4"/>
                    <a:pt x="156" y="4"/>
                  </a:cubicBezTo>
                  <a:cubicBezTo>
                    <a:pt x="84" y="4"/>
                    <a:pt x="84" y="4"/>
                    <a:pt x="84" y="4"/>
                  </a:cubicBezTo>
                  <a:cubicBezTo>
                    <a:pt x="82" y="4"/>
                    <a:pt x="80" y="6"/>
                    <a:pt x="80" y="8"/>
                  </a:cubicBezTo>
                  <a:cubicBezTo>
                    <a:pt x="80" y="6"/>
                    <a:pt x="79" y="4"/>
                    <a:pt x="76" y="4"/>
                  </a:cubicBezTo>
                  <a:cubicBezTo>
                    <a:pt x="5" y="4"/>
                    <a:pt x="5" y="4"/>
                    <a:pt x="5" y="4"/>
                  </a:cubicBezTo>
                  <a:cubicBezTo>
                    <a:pt x="3" y="4"/>
                    <a:pt x="0" y="2"/>
                    <a:pt x="0" y="0"/>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52" name="Rectangle 37"/>
            <p:cNvSpPr>
              <a:spLocks noChangeArrowheads="1"/>
            </p:cNvSpPr>
            <p:nvPr/>
          </p:nvSpPr>
          <p:spPr bwMode="auto">
            <a:xfrm>
              <a:off x="2346" y="3983"/>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1553" name="Rectangle 38"/>
            <p:cNvSpPr>
              <a:spLocks noChangeArrowheads="1"/>
            </p:cNvSpPr>
            <p:nvPr/>
          </p:nvSpPr>
          <p:spPr bwMode="auto">
            <a:xfrm>
              <a:off x="2226" y="4129"/>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grpSp>
        <p:nvGrpSpPr>
          <p:cNvPr id="21518" name="Group 39"/>
          <p:cNvGrpSpPr>
            <a:grpSpLocks/>
          </p:cNvGrpSpPr>
          <p:nvPr/>
        </p:nvGrpSpPr>
        <p:grpSpPr bwMode="auto">
          <a:xfrm>
            <a:off x="5745163" y="3630614"/>
            <a:ext cx="2152650" cy="460375"/>
            <a:chOff x="2659" y="2287"/>
            <a:chExt cx="1356" cy="290"/>
          </a:xfrm>
        </p:grpSpPr>
        <p:sp>
          <p:nvSpPr>
            <p:cNvPr id="21547" name="Oval 40"/>
            <p:cNvSpPr>
              <a:spLocks noChangeArrowheads="1"/>
            </p:cNvSpPr>
            <p:nvPr/>
          </p:nvSpPr>
          <p:spPr bwMode="auto">
            <a:xfrm>
              <a:off x="2659" y="239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1548" name="Line 41"/>
            <p:cNvSpPr>
              <a:spLocks noChangeShapeType="1"/>
            </p:cNvSpPr>
            <p:nvPr/>
          </p:nvSpPr>
          <p:spPr bwMode="auto">
            <a:xfrm flipV="1">
              <a:off x="2769" y="2362"/>
              <a:ext cx="576" cy="7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49" name="Rectangle 42"/>
            <p:cNvSpPr>
              <a:spLocks noChangeArrowheads="1"/>
            </p:cNvSpPr>
            <p:nvPr/>
          </p:nvSpPr>
          <p:spPr bwMode="auto">
            <a:xfrm>
              <a:off x="3374" y="2287"/>
              <a:ext cx="56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Equilibrium</a:t>
              </a:r>
              <a:endParaRPr lang="en-US" altLang="en-US" sz="2400">
                <a:latin typeface="Calibri" panose="020F0502020204030204" pitchFamily="34" charset="0"/>
                <a:cs typeface="Calibri" panose="020F0502020204030204" pitchFamily="34" charset="0"/>
              </a:endParaRPr>
            </a:p>
          </p:txBody>
        </p:sp>
        <p:sp>
          <p:nvSpPr>
            <p:cNvPr id="21550" name="Rectangle 43"/>
            <p:cNvSpPr>
              <a:spLocks noChangeArrowheads="1"/>
            </p:cNvSpPr>
            <p:nvPr/>
          </p:nvSpPr>
          <p:spPr bwMode="auto">
            <a:xfrm>
              <a:off x="3327" y="2433"/>
              <a:ext cx="6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trade</a:t>
              </a:r>
              <a:endParaRPr lang="en-US" altLang="en-US" sz="2400">
                <a:latin typeface="Calibri" panose="020F0502020204030204" pitchFamily="34" charset="0"/>
                <a:cs typeface="Calibri" panose="020F0502020204030204" pitchFamily="34" charset="0"/>
              </a:endParaRPr>
            </a:p>
          </p:txBody>
        </p:sp>
      </p:grpSp>
      <p:grpSp>
        <p:nvGrpSpPr>
          <p:cNvPr id="21519" name="Group 44"/>
          <p:cNvGrpSpPr>
            <a:grpSpLocks/>
          </p:cNvGrpSpPr>
          <p:nvPr/>
        </p:nvGrpSpPr>
        <p:grpSpPr bwMode="auto">
          <a:xfrm>
            <a:off x="2311401" y="4935544"/>
            <a:ext cx="6643688" cy="468313"/>
            <a:chOff x="496" y="3109"/>
            <a:chExt cx="4185" cy="295"/>
          </a:xfrm>
        </p:grpSpPr>
        <p:grpSp>
          <p:nvGrpSpPr>
            <p:cNvPr id="21541" name="Group 45"/>
            <p:cNvGrpSpPr>
              <a:grpSpLocks/>
            </p:cNvGrpSpPr>
            <p:nvPr/>
          </p:nvGrpSpPr>
          <p:grpSpPr bwMode="auto">
            <a:xfrm>
              <a:off x="496" y="3109"/>
              <a:ext cx="3844" cy="292"/>
              <a:chOff x="496" y="3109"/>
              <a:chExt cx="3844" cy="292"/>
            </a:xfrm>
          </p:grpSpPr>
          <p:sp>
            <p:nvSpPr>
              <p:cNvPr id="21544" name="Line 46"/>
              <p:cNvSpPr>
                <a:spLocks noChangeShapeType="1"/>
              </p:cNvSpPr>
              <p:nvPr/>
            </p:nvSpPr>
            <p:spPr bwMode="auto">
              <a:xfrm>
                <a:off x="1176" y="3190"/>
                <a:ext cx="3164" cy="1"/>
              </a:xfrm>
              <a:prstGeom prst="line">
                <a:avLst/>
              </a:prstGeom>
              <a:noFill/>
              <a:ln w="52388">
                <a:solidFill>
                  <a:srgbClr val="0063B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45" name="Rectangle 47"/>
              <p:cNvSpPr>
                <a:spLocks noChangeArrowheads="1"/>
              </p:cNvSpPr>
              <p:nvPr/>
            </p:nvSpPr>
            <p:spPr bwMode="auto">
              <a:xfrm>
                <a:off x="858" y="3109"/>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1546" name="Rectangle 48"/>
              <p:cNvSpPr>
                <a:spLocks noChangeArrowheads="1"/>
              </p:cNvSpPr>
              <p:nvPr/>
            </p:nvSpPr>
            <p:spPr bwMode="auto">
              <a:xfrm>
                <a:off x="496" y="3256"/>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sp>
          <p:nvSpPr>
            <p:cNvPr id="21542" name="Rectangle 49"/>
            <p:cNvSpPr>
              <a:spLocks noChangeArrowheads="1"/>
            </p:cNvSpPr>
            <p:nvPr/>
          </p:nvSpPr>
          <p:spPr bwMode="auto">
            <a:xfrm>
              <a:off x="4380" y="3113"/>
              <a:ext cx="30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World</a:t>
              </a:r>
              <a:endParaRPr lang="en-US" altLang="en-US" sz="2400">
                <a:latin typeface="Calibri" panose="020F0502020204030204" pitchFamily="34" charset="0"/>
                <a:cs typeface="Calibri" panose="020F0502020204030204" pitchFamily="34" charset="0"/>
              </a:endParaRPr>
            </a:p>
          </p:txBody>
        </p:sp>
        <p:sp>
          <p:nvSpPr>
            <p:cNvPr id="21543" name="Rectangle 50"/>
            <p:cNvSpPr>
              <a:spLocks noChangeArrowheads="1"/>
            </p:cNvSpPr>
            <p:nvPr/>
          </p:nvSpPr>
          <p:spPr bwMode="auto">
            <a:xfrm>
              <a:off x="4405" y="3259"/>
              <a:ext cx="24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grpSp>
      <p:grpSp>
        <p:nvGrpSpPr>
          <p:cNvPr id="21520" name="Group 51"/>
          <p:cNvGrpSpPr>
            <a:grpSpLocks/>
          </p:cNvGrpSpPr>
          <p:nvPr/>
        </p:nvGrpSpPr>
        <p:grpSpPr bwMode="auto">
          <a:xfrm>
            <a:off x="4041770" y="5011741"/>
            <a:ext cx="196850" cy="1135063"/>
            <a:chOff x="1586" y="3157"/>
            <a:chExt cx="124" cy="715"/>
          </a:xfrm>
        </p:grpSpPr>
        <p:sp>
          <p:nvSpPr>
            <p:cNvPr id="21535" name="Freeform 52"/>
            <p:cNvSpPr>
              <a:spLocks/>
            </p:cNvSpPr>
            <p:nvPr/>
          </p:nvSpPr>
          <p:spPr bwMode="auto">
            <a:xfrm>
              <a:off x="1685" y="3804"/>
              <a:ext cx="21" cy="51"/>
            </a:xfrm>
            <a:custGeom>
              <a:avLst/>
              <a:gdLst>
                <a:gd name="T0" fmla="*/ 21 w 21"/>
                <a:gd name="T1" fmla="*/ 0 h 51"/>
                <a:gd name="T2" fmla="*/ 18 w 21"/>
                <a:gd name="T3" fmla="*/ 0 h 51"/>
                <a:gd name="T4" fmla="*/ 11 w 21"/>
                <a:gd name="T5" fmla="*/ 4 h 51"/>
                <a:gd name="T6" fmla="*/ 0 w 21"/>
                <a:gd name="T7" fmla="*/ 11 h 51"/>
                <a:gd name="T8" fmla="*/ 0 w 21"/>
                <a:gd name="T9" fmla="*/ 18 h 51"/>
                <a:gd name="T10" fmla="*/ 7 w 21"/>
                <a:gd name="T11" fmla="*/ 15 h 51"/>
                <a:gd name="T12" fmla="*/ 14 w 21"/>
                <a:gd name="T13" fmla="*/ 11 h 51"/>
                <a:gd name="T14" fmla="*/ 14 w 21"/>
                <a:gd name="T15" fmla="*/ 51 h 51"/>
                <a:gd name="T16" fmla="*/ 21 w 21"/>
                <a:gd name="T17" fmla="*/ 51 h 51"/>
                <a:gd name="T18" fmla="*/ 21 w 21"/>
                <a:gd name="T19" fmla="*/ 4 h 51"/>
                <a:gd name="T20" fmla="*/ 21 w 21"/>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51"/>
                <a:gd name="T35" fmla="*/ 21 w 21"/>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51">
                  <a:moveTo>
                    <a:pt x="21" y="0"/>
                  </a:moveTo>
                  <a:lnTo>
                    <a:pt x="18" y="0"/>
                  </a:lnTo>
                  <a:lnTo>
                    <a:pt x="11" y="4"/>
                  </a:lnTo>
                  <a:lnTo>
                    <a:pt x="0" y="11"/>
                  </a:lnTo>
                  <a:lnTo>
                    <a:pt x="0" y="18"/>
                  </a:lnTo>
                  <a:lnTo>
                    <a:pt x="7" y="15"/>
                  </a:lnTo>
                  <a:lnTo>
                    <a:pt x="14" y="11"/>
                  </a:lnTo>
                  <a:lnTo>
                    <a:pt x="14" y="51"/>
                  </a:lnTo>
                  <a:lnTo>
                    <a:pt x="21" y="51"/>
                  </a:lnTo>
                  <a:lnTo>
                    <a:pt x="21" y="4"/>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21536" name="Group 53"/>
            <p:cNvGrpSpPr>
              <a:grpSpLocks/>
            </p:cNvGrpSpPr>
            <p:nvPr/>
          </p:nvGrpSpPr>
          <p:grpSpPr bwMode="auto">
            <a:xfrm>
              <a:off x="1586" y="3157"/>
              <a:ext cx="99" cy="715"/>
              <a:chOff x="1586" y="3157"/>
              <a:chExt cx="99" cy="715"/>
            </a:xfrm>
          </p:grpSpPr>
          <p:sp>
            <p:nvSpPr>
              <p:cNvPr id="21538" name="Line 54"/>
              <p:cNvSpPr>
                <a:spLocks noChangeShapeType="1"/>
              </p:cNvSpPr>
              <p:nvPr/>
            </p:nvSpPr>
            <p:spPr bwMode="auto">
              <a:xfrm>
                <a:off x="1652"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39" name="Oval 55"/>
              <p:cNvSpPr>
                <a:spLocks noChangeArrowheads="1"/>
              </p:cNvSpPr>
              <p:nvPr/>
            </p:nvSpPr>
            <p:spPr bwMode="auto">
              <a:xfrm>
                <a:off x="1616"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1540" name="Rectangle 56"/>
              <p:cNvSpPr>
                <a:spLocks noChangeArrowheads="1"/>
              </p:cNvSpPr>
              <p:nvPr/>
            </p:nvSpPr>
            <p:spPr bwMode="auto">
              <a:xfrm>
                <a:off x="1586"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grpSp>
        <p:sp>
          <p:nvSpPr>
            <p:cNvPr id="21537" name="Rectangle 57"/>
            <p:cNvSpPr>
              <a:spLocks noChangeArrowheads="1"/>
            </p:cNvSpPr>
            <p:nvPr/>
          </p:nvSpPr>
          <p:spPr bwMode="auto">
            <a:xfrm>
              <a:off x="1677"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1521" name="Group 58"/>
          <p:cNvGrpSpPr>
            <a:grpSpLocks/>
          </p:cNvGrpSpPr>
          <p:nvPr/>
        </p:nvGrpSpPr>
        <p:grpSpPr bwMode="auto">
          <a:xfrm>
            <a:off x="6858002" y="5011741"/>
            <a:ext cx="214313" cy="1135063"/>
            <a:chOff x="3360" y="3157"/>
            <a:chExt cx="135" cy="715"/>
          </a:xfrm>
        </p:grpSpPr>
        <p:sp>
          <p:nvSpPr>
            <p:cNvPr id="21530" name="Line 59"/>
            <p:cNvSpPr>
              <a:spLocks noChangeShapeType="1"/>
            </p:cNvSpPr>
            <p:nvPr/>
          </p:nvSpPr>
          <p:spPr bwMode="auto">
            <a:xfrm>
              <a:off x="3433"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1531" name="Oval 60"/>
            <p:cNvSpPr>
              <a:spLocks noChangeArrowheads="1"/>
            </p:cNvSpPr>
            <p:nvPr/>
          </p:nvSpPr>
          <p:spPr bwMode="auto">
            <a:xfrm>
              <a:off x="3400"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1532" name="Freeform 61"/>
            <p:cNvSpPr>
              <a:spLocks/>
            </p:cNvSpPr>
            <p:nvPr/>
          </p:nvSpPr>
          <p:spPr bwMode="auto">
            <a:xfrm>
              <a:off x="3462" y="3804"/>
              <a:ext cx="22" cy="51"/>
            </a:xfrm>
            <a:custGeom>
              <a:avLst/>
              <a:gdLst>
                <a:gd name="T0" fmla="*/ 22 w 22"/>
                <a:gd name="T1" fmla="*/ 0 h 51"/>
                <a:gd name="T2" fmla="*/ 18 w 22"/>
                <a:gd name="T3" fmla="*/ 0 h 51"/>
                <a:gd name="T4" fmla="*/ 11 w 22"/>
                <a:gd name="T5" fmla="*/ 4 h 51"/>
                <a:gd name="T6" fmla="*/ 0 w 22"/>
                <a:gd name="T7" fmla="*/ 11 h 51"/>
                <a:gd name="T8" fmla="*/ 0 w 22"/>
                <a:gd name="T9" fmla="*/ 18 h 51"/>
                <a:gd name="T10" fmla="*/ 7 w 22"/>
                <a:gd name="T11" fmla="*/ 15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4"/>
                  </a:lnTo>
                  <a:lnTo>
                    <a:pt x="0" y="11"/>
                  </a:lnTo>
                  <a:lnTo>
                    <a:pt x="0" y="18"/>
                  </a:lnTo>
                  <a:lnTo>
                    <a:pt x="7" y="15"/>
                  </a:lnTo>
                  <a:lnTo>
                    <a:pt x="15" y="11"/>
                  </a:lnTo>
                  <a:lnTo>
                    <a:pt x="15" y="51"/>
                  </a:lnTo>
                  <a:lnTo>
                    <a:pt x="22" y="51"/>
                  </a:lnTo>
                  <a:lnTo>
                    <a:pt x="22" y="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1533" name="Rectangle 62"/>
            <p:cNvSpPr>
              <a:spLocks noChangeArrowheads="1"/>
            </p:cNvSpPr>
            <p:nvPr/>
          </p:nvSpPr>
          <p:spPr bwMode="auto">
            <a:xfrm>
              <a:off x="3360"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1534" name="Rectangle 63"/>
            <p:cNvSpPr>
              <a:spLocks noChangeArrowheads="1"/>
            </p:cNvSpPr>
            <p:nvPr/>
          </p:nvSpPr>
          <p:spPr bwMode="auto">
            <a:xfrm>
              <a:off x="3451"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12" name="Group 64"/>
          <p:cNvGrpSpPr>
            <a:grpSpLocks/>
          </p:cNvGrpSpPr>
          <p:nvPr/>
        </p:nvGrpSpPr>
        <p:grpSpPr bwMode="auto">
          <a:xfrm>
            <a:off x="1633538" y="3125788"/>
            <a:ext cx="1935162" cy="2101850"/>
            <a:chOff x="69" y="1969"/>
            <a:chExt cx="1219" cy="1324"/>
          </a:xfrm>
        </p:grpSpPr>
        <p:sp>
          <p:nvSpPr>
            <p:cNvPr id="21528" name="Line 65"/>
            <p:cNvSpPr>
              <a:spLocks noChangeShapeType="1"/>
            </p:cNvSpPr>
            <p:nvPr/>
          </p:nvSpPr>
          <p:spPr bwMode="auto">
            <a:xfrm flipH="1" flipV="1">
              <a:off x="793" y="2493"/>
              <a:ext cx="495" cy="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1529" name="Rectangle 66"/>
            <p:cNvSpPr>
              <a:spLocks noChangeArrowheads="1"/>
            </p:cNvSpPr>
            <p:nvPr/>
          </p:nvSpPr>
          <p:spPr bwMode="auto">
            <a:xfrm>
              <a:off x="69" y="1969"/>
              <a:ext cx="955" cy="64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Producer surplus</a:t>
              </a:r>
            </a:p>
            <a:p>
              <a:r>
                <a:rPr lang="en-US" altLang="en-US" sz="2000">
                  <a:solidFill>
                    <a:srgbClr val="000000"/>
                  </a:solidFill>
                  <a:latin typeface="Calibri" panose="020F0502020204030204" pitchFamily="34" charset="0"/>
                  <a:cs typeface="Calibri" panose="020F0502020204030204" pitchFamily="34" charset="0"/>
                </a:rPr>
                <a:t>before tariff</a:t>
              </a:r>
            </a:p>
          </p:txBody>
        </p:sp>
      </p:grpSp>
      <p:grpSp>
        <p:nvGrpSpPr>
          <p:cNvPr id="13" name="Group 67"/>
          <p:cNvGrpSpPr>
            <a:grpSpLocks/>
          </p:cNvGrpSpPr>
          <p:nvPr/>
        </p:nvGrpSpPr>
        <p:grpSpPr bwMode="auto">
          <a:xfrm>
            <a:off x="3987801" y="1682751"/>
            <a:ext cx="2725738" cy="2855913"/>
            <a:chOff x="1552" y="1060"/>
            <a:chExt cx="1717" cy="1799"/>
          </a:xfrm>
        </p:grpSpPr>
        <p:sp>
          <p:nvSpPr>
            <p:cNvPr id="21524" name="Line 68"/>
            <p:cNvSpPr>
              <a:spLocks noChangeShapeType="1"/>
            </p:cNvSpPr>
            <p:nvPr/>
          </p:nvSpPr>
          <p:spPr bwMode="auto">
            <a:xfrm flipV="1">
              <a:off x="2504" y="1462"/>
              <a:ext cx="109" cy="13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grpSp>
          <p:nvGrpSpPr>
            <p:cNvPr id="21525" name="Group 69"/>
            <p:cNvGrpSpPr>
              <a:grpSpLocks/>
            </p:cNvGrpSpPr>
            <p:nvPr/>
          </p:nvGrpSpPr>
          <p:grpSpPr bwMode="auto">
            <a:xfrm>
              <a:off x="1552" y="1060"/>
              <a:ext cx="1717" cy="639"/>
              <a:chOff x="1552" y="1060"/>
              <a:chExt cx="1717" cy="639"/>
            </a:xfrm>
          </p:grpSpPr>
          <p:sp>
            <p:nvSpPr>
              <p:cNvPr id="21526" name="Line 70"/>
              <p:cNvSpPr>
                <a:spLocks noChangeShapeType="1"/>
              </p:cNvSpPr>
              <p:nvPr/>
            </p:nvSpPr>
            <p:spPr bwMode="auto">
              <a:xfrm flipH="1">
                <a:off x="1552" y="1242"/>
                <a:ext cx="441" cy="4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1527" name="Rectangle 71"/>
              <p:cNvSpPr>
                <a:spLocks noChangeArrowheads="1"/>
              </p:cNvSpPr>
              <p:nvPr/>
            </p:nvSpPr>
            <p:spPr bwMode="auto">
              <a:xfrm>
                <a:off x="1970" y="1060"/>
                <a:ext cx="1299" cy="446"/>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Consumer surplus</a:t>
                </a:r>
              </a:p>
              <a:p>
                <a:r>
                  <a:rPr lang="en-US" altLang="en-US" sz="2000">
                    <a:solidFill>
                      <a:srgbClr val="000000"/>
                    </a:solidFill>
                    <a:latin typeface="Calibri" panose="020F0502020204030204" pitchFamily="34" charset="0"/>
                    <a:cs typeface="Calibri" panose="020F0502020204030204" pitchFamily="34" charset="0"/>
                  </a:rPr>
                  <a:t>before tariff</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177"/>
                                        </p:tgtEl>
                                        <p:attrNameLst>
                                          <p:attrName>style.visibility</p:attrName>
                                        </p:attrNameLst>
                                      </p:cBhvr>
                                      <p:to>
                                        <p:strVal val="visible"/>
                                      </p:to>
                                    </p:set>
                                    <p:animEffect transition="in" filter="dissolve">
                                      <p:cBhvr>
                                        <p:cTn id="7" dur="500"/>
                                        <p:tgtEl>
                                          <p:spTgt spid="921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b="1"/>
              <a:t>Figure 4 The Effects of a Tariff</a:t>
            </a:r>
          </a:p>
        </p:txBody>
      </p:sp>
      <p:grpSp>
        <p:nvGrpSpPr>
          <p:cNvPr id="2" name="Group 17"/>
          <p:cNvGrpSpPr>
            <a:grpSpLocks/>
          </p:cNvGrpSpPr>
          <p:nvPr/>
        </p:nvGrpSpPr>
        <p:grpSpPr bwMode="auto">
          <a:xfrm>
            <a:off x="3373438" y="1382714"/>
            <a:ext cx="3073400" cy="3138487"/>
            <a:chOff x="1165" y="871"/>
            <a:chExt cx="1936" cy="1977"/>
          </a:xfrm>
        </p:grpSpPr>
        <p:grpSp>
          <p:nvGrpSpPr>
            <p:cNvPr id="22602" name="Group 18"/>
            <p:cNvGrpSpPr>
              <a:grpSpLocks/>
            </p:cNvGrpSpPr>
            <p:nvPr/>
          </p:nvGrpSpPr>
          <p:grpSpPr bwMode="auto">
            <a:xfrm>
              <a:off x="1165" y="871"/>
              <a:ext cx="1538" cy="1974"/>
              <a:chOff x="1165" y="871"/>
              <a:chExt cx="1538" cy="1974"/>
            </a:xfrm>
          </p:grpSpPr>
          <p:sp>
            <p:nvSpPr>
              <p:cNvPr id="22606" name="Freeform 19"/>
              <p:cNvSpPr>
                <a:spLocks/>
              </p:cNvSpPr>
              <p:nvPr/>
            </p:nvSpPr>
            <p:spPr bwMode="auto">
              <a:xfrm>
                <a:off x="1165" y="871"/>
                <a:ext cx="1538" cy="1974"/>
              </a:xfrm>
              <a:custGeom>
                <a:avLst/>
                <a:gdLst>
                  <a:gd name="T0" fmla="*/ 1538 w 1538"/>
                  <a:gd name="T1" fmla="*/ 1568 h 1974"/>
                  <a:gd name="T2" fmla="*/ 945 w 1538"/>
                  <a:gd name="T3" fmla="*/ 1974 h 1974"/>
                  <a:gd name="T4" fmla="*/ 8 w 1538"/>
                  <a:gd name="T5" fmla="*/ 1974 h 1974"/>
                  <a:gd name="T6" fmla="*/ 0 w 1538"/>
                  <a:gd name="T7" fmla="*/ 0 h 1974"/>
                  <a:gd name="T8" fmla="*/ 1538 w 1538"/>
                  <a:gd name="T9" fmla="*/ 1568 h 1974"/>
                  <a:gd name="T10" fmla="*/ 0 60000 65536"/>
                  <a:gd name="T11" fmla="*/ 0 60000 65536"/>
                  <a:gd name="T12" fmla="*/ 0 60000 65536"/>
                  <a:gd name="T13" fmla="*/ 0 60000 65536"/>
                  <a:gd name="T14" fmla="*/ 0 60000 65536"/>
                  <a:gd name="T15" fmla="*/ 0 w 1538"/>
                  <a:gd name="T16" fmla="*/ 0 h 1974"/>
                  <a:gd name="T17" fmla="*/ 1538 w 1538"/>
                  <a:gd name="T18" fmla="*/ 1974 h 1974"/>
                </a:gdLst>
                <a:ahLst/>
                <a:cxnLst>
                  <a:cxn ang="T10">
                    <a:pos x="T0" y="T1"/>
                  </a:cxn>
                  <a:cxn ang="T11">
                    <a:pos x="T2" y="T3"/>
                  </a:cxn>
                  <a:cxn ang="T12">
                    <a:pos x="T4" y="T5"/>
                  </a:cxn>
                  <a:cxn ang="T13">
                    <a:pos x="T6" y="T7"/>
                  </a:cxn>
                  <a:cxn ang="T14">
                    <a:pos x="T8" y="T9"/>
                  </a:cxn>
                </a:cxnLst>
                <a:rect l="T15" t="T16" r="T17" b="T18"/>
                <a:pathLst>
                  <a:path w="1538" h="1974">
                    <a:moveTo>
                      <a:pt x="1538" y="1568"/>
                    </a:moveTo>
                    <a:lnTo>
                      <a:pt x="945" y="1974"/>
                    </a:lnTo>
                    <a:lnTo>
                      <a:pt x="8" y="1974"/>
                    </a:lnTo>
                    <a:lnTo>
                      <a:pt x="0" y="0"/>
                    </a:lnTo>
                    <a:lnTo>
                      <a:pt x="1538" y="1568"/>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2607" name="Rectangle 20"/>
              <p:cNvSpPr>
                <a:spLocks noChangeArrowheads="1"/>
              </p:cNvSpPr>
              <p:nvPr/>
            </p:nvSpPr>
            <p:spPr bwMode="auto">
              <a:xfrm>
                <a:off x="1714" y="2206"/>
                <a:ext cx="7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grpSp>
        <p:grpSp>
          <p:nvGrpSpPr>
            <p:cNvPr id="22603" name="Group 21"/>
            <p:cNvGrpSpPr>
              <a:grpSpLocks/>
            </p:cNvGrpSpPr>
            <p:nvPr/>
          </p:nvGrpSpPr>
          <p:grpSpPr bwMode="auto">
            <a:xfrm>
              <a:off x="2116" y="2439"/>
              <a:ext cx="985" cy="409"/>
              <a:chOff x="2116" y="2439"/>
              <a:chExt cx="985" cy="409"/>
            </a:xfrm>
          </p:grpSpPr>
          <p:sp>
            <p:nvSpPr>
              <p:cNvPr id="22604" name="Freeform 22"/>
              <p:cNvSpPr>
                <a:spLocks/>
              </p:cNvSpPr>
              <p:nvPr/>
            </p:nvSpPr>
            <p:spPr bwMode="auto">
              <a:xfrm>
                <a:off x="2116" y="2439"/>
                <a:ext cx="985" cy="409"/>
              </a:xfrm>
              <a:custGeom>
                <a:avLst/>
                <a:gdLst>
                  <a:gd name="T0" fmla="*/ 0 w 985"/>
                  <a:gd name="T1" fmla="*/ 409 h 409"/>
                  <a:gd name="T2" fmla="*/ 985 w 985"/>
                  <a:gd name="T3" fmla="*/ 409 h 409"/>
                  <a:gd name="T4" fmla="*/ 587 w 985"/>
                  <a:gd name="T5" fmla="*/ 0 h 409"/>
                  <a:gd name="T6" fmla="*/ 0 w 985"/>
                  <a:gd name="T7" fmla="*/ 409 h 409"/>
                  <a:gd name="T8" fmla="*/ 0 60000 65536"/>
                  <a:gd name="T9" fmla="*/ 0 60000 65536"/>
                  <a:gd name="T10" fmla="*/ 0 60000 65536"/>
                  <a:gd name="T11" fmla="*/ 0 60000 65536"/>
                  <a:gd name="T12" fmla="*/ 0 w 985"/>
                  <a:gd name="T13" fmla="*/ 0 h 409"/>
                  <a:gd name="T14" fmla="*/ 985 w 985"/>
                  <a:gd name="T15" fmla="*/ 409 h 409"/>
                </a:gdLst>
                <a:ahLst/>
                <a:cxnLst>
                  <a:cxn ang="T8">
                    <a:pos x="T0" y="T1"/>
                  </a:cxn>
                  <a:cxn ang="T9">
                    <a:pos x="T2" y="T3"/>
                  </a:cxn>
                  <a:cxn ang="T10">
                    <a:pos x="T4" y="T5"/>
                  </a:cxn>
                  <a:cxn ang="T11">
                    <a:pos x="T6" y="T7"/>
                  </a:cxn>
                </a:cxnLst>
                <a:rect l="T12" t="T13" r="T14" b="T15"/>
                <a:pathLst>
                  <a:path w="985" h="409">
                    <a:moveTo>
                      <a:pt x="0" y="409"/>
                    </a:moveTo>
                    <a:lnTo>
                      <a:pt x="985" y="409"/>
                    </a:lnTo>
                    <a:lnTo>
                      <a:pt x="587" y="0"/>
                    </a:lnTo>
                    <a:lnTo>
                      <a:pt x="0" y="409"/>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2605" name="Rectangle 23"/>
              <p:cNvSpPr>
                <a:spLocks noChangeArrowheads="1"/>
              </p:cNvSpPr>
              <p:nvPr/>
            </p:nvSpPr>
            <p:spPr bwMode="auto">
              <a:xfrm>
                <a:off x="2606" y="2623"/>
                <a:ext cx="6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grpSp>
      </p:grpSp>
      <p:sp>
        <p:nvSpPr>
          <p:cNvPr id="22532" name="Freeform 24"/>
          <p:cNvSpPr>
            <a:spLocks/>
          </p:cNvSpPr>
          <p:nvPr/>
        </p:nvSpPr>
        <p:spPr bwMode="auto">
          <a:xfrm>
            <a:off x="3373439" y="1120775"/>
            <a:ext cx="6042025" cy="4749800"/>
          </a:xfrm>
          <a:custGeom>
            <a:avLst/>
            <a:gdLst>
              <a:gd name="T0" fmla="*/ 0 w 3806"/>
              <a:gd name="T1" fmla="*/ 0 h 2992"/>
              <a:gd name="T2" fmla="*/ 0 w 3806"/>
              <a:gd name="T3" fmla="*/ 2147483647 h 2992"/>
              <a:gd name="T4" fmla="*/ 2147483647 w 3806"/>
              <a:gd name="T5" fmla="*/ 2147483647 h 2992"/>
              <a:gd name="T6" fmla="*/ 0 60000 65536"/>
              <a:gd name="T7" fmla="*/ 0 60000 65536"/>
              <a:gd name="T8" fmla="*/ 0 60000 65536"/>
              <a:gd name="T9" fmla="*/ 0 w 3806"/>
              <a:gd name="T10" fmla="*/ 0 h 2992"/>
              <a:gd name="T11" fmla="*/ 3806 w 3806"/>
              <a:gd name="T12" fmla="*/ 2992 h 2992"/>
            </a:gdLst>
            <a:ahLst/>
            <a:cxnLst>
              <a:cxn ang="T6">
                <a:pos x="T0" y="T1"/>
              </a:cxn>
              <a:cxn ang="T7">
                <a:pos x="T2" y="T3"/>
              </a:cxn>
              <a:cxn ang="T8">
                <a:pos x="T4" y="T5"/>
              </a:cxn>
            </a:cxnLst>
            <a:rect l="T9" t="T10" r="T11" b="T12"/>
            <a:pathLst>
              <a:path w="3806" h="2992">
                <a:moveTo>
                  <a:pt x="0" y="0"/>
                </a:moveTo>
                <a:lnTo>
                  <a:pt x="0" y="2992"/>
                </a:lnTo>
                <a:lnTo>
                  <a:pt x="3806" y="2992"/>
                </a:ln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91161" name="Line 25"/>
          <p:cNvSpPr>
            <a:spLocks noChangeShapeType="1"/>
          </p:cNvSpPr>
          <p:nvPr/>
        </p:nvSpPr>
        <p:spPr bwMode="auto">
          <a:xfrm>
            <a:off x="7958139" y="4598989"/>
            <a:ext cx="1587" cy="395287"/>
          </a:xfrm>
          <a:prstGeom prst="line">
            <a:avLst/>
          </a:prstGeom>
          <a:noFill/>
          <a:ln w="17526">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34" name="Rectangle 26"/>
          <p:cNvSpPr>
            <a:spLocks noChangeArrowheads="1"/>
          </p:cNvSpPr>
          <p:nvPr/>
        </p:nvSpPr>
        <p:spPr bwMode="auto">
          <a:xfrm>
            <a:off x="2857501" y="1104900"/>
            <a:ext cx="3943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2535" name="Rectangle 27"/>
          <p:cNvSpPr>
            <a:spLocks noChangeArrowheads="1"/>
          </p:cNvSpPr>
          <p:nvPr/>
        </p:nvSpPr>
        <p:spPr bwMode="auto">
          <a:xfrm>
            <a:off x="2641600" y="1336675"/>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22536" name="Rectangle 28"/>
          <p:cNvSpPr>
            <a:spLocks noChangeArrowheads="1"/>
          </p:cNvSpPr>
          <p:nvPr/>
        </p:nvSpPr>
        <p:spPr bwMode="auto">
          <a:xfrm>
            <a:off x="3205163" y="5916613"/>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22537" name="Rectangle 29"/>
          <p:cNvSpPr>
            <a:spLocks noChangeArrowheads="1"/>
          </p:cNvSpPr>
          <p:nvPr/>
        </p:nvSpPr>
        <p:spPr bwMode="auto">
          <a:xfrm>
            <a:off x="8634414" y="5910263"/>
            <a:ext cx="701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22538" name="Rectangle 30"/>
          <p:cNvSpPr>
            <a:spLocks noChangeArrowheads="1"/>
          </p:cNvSpPr>
          <p:nvPr/>
        </p:nvSpPr>
        <p:spPr bwMode="auto">
          <a:xfrm>
            <a:off x="8715375" y="6142038"/>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22539" name="Group 31"/>
          <p:cNvGrpSpPr>
            <a:grpSpLocks/>
          </p:cNvGrpSpPr>
          <p:nvPr/>
        </p:nvGrpSpPr>
        <p:grpSpPr bwMode="auto">
          <a:xfrm>
            <a:off x="3425825" y="2120901"/>
            <a:ext cx="4478338" cy="3451225"/>
            <a:chOff x="1198" y="1336"/>
            <a:chExt cx="2821" cy="2174"/>
          </a:xfrm>
        </p:grpSpPr>
        <p:sp>
          <p:nvSpPr>
            <p:cNvPr id="22599" name="Line 32"/>
            <p:cNvSpPr>
              <a:spLocks noChangeShapeType="1"/>
            </p:cNvSpPr>
            <p:nvPr/>
          </p:nvSpPr>
          <p:spPr bwMode="auto">
            <a:xfrm flipV="1">
              <a:off x="1198" y="1633"/>
              <a:ext cx="2611" cy="1877"/>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600" name="Rectangle 33"/>
            <p:cNvSpPr>
              <a:spLocks noChangeArrowheads="1"/>
            </p:cNvSpPr>
            <p:nvPr/>
          </p:nvSpPr>
          <p:spPr bwMode="auto">
            <a:xfrm>
              <a:off x="3557" y="1336"/>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2601" name="Rectangle 34"/>
            <p:cNvSpPr>
              <a:spLocks noChangeArrowheads="1"/>
            </p:cNvSpPr>
            <p:nvPr/>
          </p:nvSpPr>
          <p:spPr bwMode="auto">
            <a:xfrm>
              <a:off x="3630" y="1482"/>
              <a:ext cx="32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22540" name="Group 35"/>
          <p:cNvGrpSpPr>
            <a:grpSpLocks/>
          </p:cNvGrpSpPr>
          <p:nvPr/>
        </p:nvGrpSpPr>
        <p:grpSpPr bwMode="auto">
          <a:xfrm>
            <a:off x="3425826" y="1400175"/>
            <a:ext cx="4705350" cy="4370388"/>
            <a:chOff x="1198" y="882"/>
            <a:chExt cx="2964" cy="2753"/>
          </a:xfrm>
        </p:grpSpPr>
        <p:sp>
          <p:nvSpPr>
            <p:cNvPr id="22596" name="Line 36"/>
            <p:cNvSpPr>
              <a:spLocks noChangeShapeType="1"/>
            </p:cNvSpPr>
            <p:nvPr/>
          </p:nvSpPr>
          <p:spPr bwMode="auto">
            <a:xfrm>
              <a:off x="1198" y="882"/>
              <a:ext cx="2467" cy="2551"/>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97" name="Rectangle 37"/>
            <p:cNvSpPr>
              <a:spLocks noChangeArrowheads="1"/>
            </p:cNvSpPr>
            <p:nvPr/>
          </p:nvSpPr>
          <p:spPr bwMode="auto">
            <a:xfrm>
              <a:off x="3700" y="3343"/>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2598" name="Rectangle 38"/>
            <p:cNvSpPr>
              <a:spLocks noChangeArrowheads="1"/>
            </p:cNvSpPr>
            <p:nvPr/>
          </p:nvSpPr>
          <p:spPr bwMode="auto">
            <a:xfrm>
              <a:off x="3733" y="3490"/>
              <a:ext cx="40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7" name="Group 39"/>
          <p:cNvGrpSpPr>
            <a:grpSpLocks/>
          </p:cNvGrpSpPr>
          <p:nvPr/>
        </p:nvGrpSpPr>
        <p:grpSpPr bwMode="auto">
          <a:xfrm>
            <a:off x="2566988" y="4402144"/>
            <a:ext cx="5846762" cy="461963"/>
            <a:chOff x="657" y="2773"/>
            <a:chExt cx="3683" cy="291"/>
          </a:xfrm>
        </p:grpSpPr>
        <p:sp>
          <p:nvSpPr>
            <p:cNvPr id="22593" name="Line 40"/>
            <p:cNvSpPr>
              <a:spLocks noChangeShapeType="1"/>
            </p:cNvSpPr>
            <p:nvPr/>
          </p:nvSpPr>
          <p:spPr bwMode="auto">
            <a:xfrm>
              <a:off x="1176" y="2848"/>
              <a:ext cx="3164" cy="1"/>
            </a:xfrm>
            <a:prstGeom prst="line">
              <a:avLst/>
            </a:prstGeom>
            <a:noFill/>
            <a:ln w="5238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94" name="Rectangle 41"/>
            <p:cNvSpPr>
              <a:spLocks noChangeArrowheads="1"/>
            </p:cNvSpPr>
            <p:nvPr/>
          </p:nvSpPr>
          <p:spPr bwMode="auto">
            <a:xfrm>
              <a:off x="858" y="2773"/>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2595" name="Rectangle 42"/>
            <p:cNvSpPr>
              <a:spLocks noChangeArrowheads="1"/>
            </p:cNvSpPr>
            <p:nvPr/>
          </p:nvSpPr>
          <p:spPr bwMode="auto">
            <a:xfrm>
              <a:off x="657" y="2919"/>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sp>
        <p:nvSpPr>
          <p:cNvPr id="91179" name="Rectangle 43"/>
          <p:cNvSpPr>
            <a:spLocks noChangeArrowheads="1"/>
          </p:cNvSpPr>
          <p:nvPr/>
        </p:nvSpPr>
        <p:spPr bwMode="auto">
          <a:xfrm>
            <a:off x="8047039" y="4616450"/>
            <a:ext cx="41280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Tariff</a:t>
            </a:r>
            <a:endParaRPr lang="en-US" altLang="en-US" sz="2400">
              <a:latin typeface="Calibri" panose="020F0502020204030204" pitchFamily="34" charset="0"/>
              <a:cs typeface="Calibri" panose="020F0502020204030204" pitchFamily="34" charset="0"/>
            </a:endParaRPr>
          </a:p>
        </p:txBody>
      </p:sp>
      <p:grpSp>
        <p:nvGrpSpPr>
          <p:cNvPr id="22543" name="Group 44"/>
          <p:cNvGrpSpPr>
            <a:grpSpLocks/>
          </p:cNvGrpSpPr>
          <p:nvPr/>
        </p:nvGrpSpPr>
        <p:grpSpPr bwMode="auto">
          <a:xfrm>
            <a:off x="4146550" y="6186493"/>
            <a:ext cx="2827338" cy="598488"/>
            <a:chOff x="1652" y="3897"/>
            <a:chExt cx="1781" cy="377"/>
          </a:xfrm>
        </p:grpSpPr>
        <p:sp>
          <p:nvSpPr>
            <p:cNvPr id="22590" name="Freeform 45"/>
            <p:cNvSpPr>
              <a:spLocks/>
            </p:cNvSpPr>
            <p:nvPr/>
          </p:nvSpPr>
          <p:spPr bwMode="auto">
            <a:xfrm>
              <a:off x="1652" y="3897"/>
              <a:ext cx="1781" cy="88"/>
            </a:xfrm>
            <a:custGeom>
              <a:avLst/>
              <a:gdLst>
                <a:gd name="T0" fmla="*/ 217946 w 161"/>
                <a:gd name="T1" fmla="*/ 0 h 8"/>
                <a:gd name="T2" fmla="*/ 211209 w 161"/>
                <a:gd name="T3" fmla="*/ 5324 h 8"/>
                <a:gd name="T4" fmla="*/ 113685 w 161"/>
                <a:gd name="T5" fmla="*/ 5324 h 8"/>
                <a:gd name="T6" fmla="*/ 108298 w 161"/>
                <a:gd name="T7" fmla="*/ 10648 h 8"/>
                <a:gd name="T8" fmla="*/ 102911 w 161"/>
                <a:gd name="T9" fmla="*/ 5324 h 8"/>
                <a:gd name="T10" fmla="*/ 6726 w 161"/>
                <a:gd name="T11" fmla="*/ 5324 h 8"/>
                <a:gd name="T12" fmla="*/ 0 w 161"/>
                <a:gd name="T13" fmla="*/ 0 h 8"/>
                <a:gd name="T14" fmla="*/ 0 60000 65536"/>
                <a:gd name="T15" fmla="*/ 0 60000 65536"/>
                <a:gd name="T16" fmla="*/ 0 60000 65536"/>
                <a:gd name="T17" fmla="*/ 0 60000 65536"/>
                <a:gd name="T18" fmla="*/ 0 60000 65536"/>
                <a:gd name="T19" fmla="*/ 0 60000 65536"/>
                <a:gd name="T20" fmla="*/ 0 60000 65536"/>
                <a:gd name="T21" fmla="*/ 0 w 161"/>
                <a:gd name="T22" fmla="*/ 0 h 8"/>
                <a:gd name="T23" fmla="*/ 161 w 1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8">
                  <a:moveTo>
                    <a:pt x="161" y="0"/>
                  </a:moveTo>
                  <a:cubicBezTo>
                    <a:pt x="161" y="2"/>
                    <a:pt x="158" y="4"/>
                    <a:pt x="156" y="4"/>
                  </a:cubicBezTo>
                  <a:cubicBezTo>
                    <a:pt x="84" y="4"/>
                    <a:pt x="84" y="4"/>
                    <a:pt x="84" y="4"/>
                  </a:cubicBezTo>
                  <a:cubicBezTo>
                    <a:pt x="82" y="4"/>
                    <a:pt x="80" y="6"/>
                    <a:pt x="80" y="8"/>
                  </a:cubicBezTo>
                  <a:cubicBezTo>
                    <a:pt x="80" y="6"/>
                    <a:pt x="79" y="4"/>
                    <a:pt x="76" y="4"/>
                  </a:cubicBezTo>
                  <a:cubicBezTo>
                    <a:pt x="5" y="4"/>
                    <a:pt x="5" y="4"/>
                    <a:pt x="5" y="4"/>
                  </a:cubicBezTo>
                  <a:cubicBezTo>
                    <a:pt x="3" y="4"/>
                    <a:pt x="0" y="2"/>
                    <a:pt x="0" y="0"/>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91" name="Rectangle 46"/>
            <p:cNvSpPr>
              <a:spLocks noChangeArrowheads="1"/>
            </p:cNvSpPr>
            <p:nvPr/>
          </p:nvSpPr>
          <p:spPr bwMode="auto">
            <a:xfrm>
              <a:off x="2346" y="3983"/>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2592" name="Rectangle 47"/>
            <p:cNvSpPr>
              <a:spLocks noChangeArrowheads="1"/>
            </p:cNvSpPr>
            <p:nvPr/>
          </p:nvSpPr>
          <p:spPr bwMode="auto">
            <a:xfrm>
              <a:off x="2226" y="4129"/>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grpSp>
        <p:nvGrpSpPr>
          <p:cNvPr id="22544" name="Group 48"/>
          <p:cNvGrpSpPr>
            <a:grpSpLocks/>
          </p:cNvGrpSpPr>
          <p:nvPr/>
        </p:nvGrpSpPr>
        <p:grpSpPr bwMode="auto">
          <a:xfrm>
            <a:off x="5745163" y="3630614"/>
            <a:ext cx="2152650" cy="460375"/>
            <a:chOff x="2659" y="2287"/>
            <a:chExt cx="1356" cy="290"/>
          </a:xfrm>
        </p:grpSpPr>
        <p:sp>
          <p:nvSpPr>
            <p:cNvPr id="22586" name="Oval 49"/>
            <p:cNvSpPr>
              <a:spLocks noChangeArrowheads="1"/>
            </p:cNvSpPr>
            <p:nvPr/>
          </p:nvSpPr>
          <p:spPr bwMode="auto">
            <a:xfrm>
              <a:off x="2659" y="239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2587" name="Line 50"/>
            <p:cNvSpPr>
              <a:spLocks noChangeShapeType="1"/>
            </p:cNvSpPr>
            <p:nvPr/>
          </p:nvSpPr>
          <p:spPr bwMode="auto">
            <a:xfrm flipV="1">
              <a:off x="2769" y="2362"/>
              <a:ext cx="576" cy="7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88" name="Rectangle 51"/>
            <p:cNvSpPr>
              <a:spLocks noChangeArrowheads="1"/>
            </p:cNvSpPr>
            <p:nvPr/>
          </p:nvSpPr>
          <p:spPr bwMode="auto">
            <a:xfrm>
              <a:off x="3374" y="2287"/>
              <a:ext cx="56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Equilibrium</a:t>
              </a:r>
              <a:endParaRPr lang="en-US" altLang="en-US" sz="2400">
                <a:latin typeface="Calibri" panose="020F0502020204030204" pitchFamily="34" charset="0"/>
                <a:cs typeface="Calibri" panose="020F0502020204030204" pitchFamily="34" charset="0"/>
              </a:endParaRPr>
            </a:p>
          </p:txBody>
        </p:sp>
        <p:sp>
          <p:nvSpPr>
            <p:cNvPr id="22589" name="Rectangle 52"/>
            <p:cNvSpPr>
              <a:spLocks noChangeArrowheads="1"/>
            </p:cNvSpPr>
            <p:nvPr/>
          </p:nvSpPr>
          <p:spPr bwMode="auto">
            <a:xfrm>
              <a:off x="3327" y="2433"/>
              <a:ext cx="6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trade</a:t>
              </a:r>
              <a:endParaRPr lang="en-US" altLang="en-US" sz="2400">
                <a:latin typeface="Calibri" panose="020F0502020204030204" pitchFamily="34" charset="0"/>
                <a:cs typeface="Calibri" panose="020F0502020204030204" pitchFamily="34" charset="0"/>
              </a:endParaRPr>
            </a:p>
          </p:txBody>
        </p:sp>
      </p:grpSp>
      <p:grpSp>
        <p:nvGrpSpPr>
          <p:cNvPr id="22545" name="Group 53"/>
          <p:cNvGrpSpPr>
            <a:grpSpLocks/>
          </p:cNvGrpSpPr>
          <p:nvPr/>
        </p:nvGrpSpPr>
        <p:grpSpPr bwMode="auto">
          <a:xfrm>
            <a:off x="2311401" y="4935544"/>
            <a:ext cx="6643688" cy="468313"/>
            <a:chOff x="496" y="3109"/>
            <a:chExt cx="4185" cy="295"/>
          </a:xfrm>
        </p:grpSpPr>
        <p:grpSp>
          <p:nvGrpSpPr>
            <p:cNvPr id="22580" name="Group 54"/>
            <p:cNvGrpSpPr>
              <a:grpSpLocks/>
            </p:cNvGrpSpPr>
            <p:nvPr/>
          </p:nvGrpSpPr>
          <p:grpSpPr bwMode="auto">
            <a:xfrm>
              <a:off x="496" y="3109"/>
              <a:ext cx="3844" cy="292"/>
              <a:chOff x="496" y="3109"/>
              <a:chExt cx="3844" cy="292"/>
            </a:xfrm>
          </p:grpSpPr>
          <p:sp>
            <p:nvSpPr>
              <p:cNvPr id="22583" name="Line 55"/>
              <p:cNvSpPr>
                <a:spLocks noChangeShapeType="1"/>
              </p:cNvSpPr>
              <p:nvPr/>
            </p:nvSpPr>
            <p:spPr bwMode="auto">
              <a:xfrm>
                <a:off x="1176" y="3190"/>
                <a:ext cx="3164" cy="1"/>
              </a:xfrm>
              <a:prstGeom prst="line">
                <a:avLst/>
              </a:prstGeom>
              <a:noFill/>
              <a:ln w="52388">
                <a:solidFill>
                  <a:srgbClr val="0063B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84" name="Rectangle 56"/>
              <p:cNvSpPr>
                <a:spLocks noChangeArrowheads="1"/>
              </p:cNvSpPr>
              <p:nvPr/>
            </p:nvSpPr>
            <p:spPr bwMode="auto">
              <a:xfrm>
                <a:off x="858" y="3109"/>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2585" name="Rectangle 57"/>
              <p:cNvSpPr>
                <a:spLocks noChangeArrowheads="1"/>
              </p:cNvSpPr>
              <p:nvPr/>
            </p:nvSpPr>
            <p:spPr bwMode="auto">
              <a:xfrm>
                <a:off x="496" y="3256"/>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sp>
          <p:nvSpPr>
            <p:cNvPr id="22581" name="Rectangle 58"/>
            <p:cNvSpPr>
              <a:spLocks noChangeArrowheads="1"/>
            </p:cNvSpPr>
            <p:nvPr/>
          </p:nvSpPr>
          <p:spPr bwMode="auto">
            <a:xfrm>
              <a:off x="4380" y="3113"/>
              <a:ext cx="30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World</a:t>
              </a:r>
              <a:endParaRPr lang="en-US" altLang="en-US" sz="2400">
                <a:latin typeface="Calibri" panose="020F0502020204030204" pitchFamily="34" charset="0"/>
                <a:cs typeface="Calibri" panose="020F0502020204030204" pitchFamily="34" charset="0"/>
              </a:endParaRPr>
            </a:p>
          </p:txBody>
        </p:sp>
        <p:sp>
          <p:nvSpPr>
            <p:cNvPr id="22582" name="Rectangle 59"/>
            <p:cNvSpPr>
              <a:spLocks noChangeArrowheads="1"/>
            </p:cNvSpPr>
            <p:nvPr/>
          </p:nvSpPr>
          <p:spPr bwMode="auto">
            <a:xfrm>
              <a:off x="4405" y="3259"/>
              <a:ext cx="24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grpSp>
      <p:grpSp>
        <p:nvGrpSpPr>
          <p:cNvPr id="12" name="Group 60"/>
          <p:cNvGrpSpPr>
            <a:grpSpLocks/>
          </p:cNvGrpSpPr>
          <p:nvPr/>
        </p:nvGrpSpPr>
        <p:grpSpPr bwMode="auto">
          <a:xfrm>
            <a:off x="4902201" y="5203826"/>
            <a:ext cx="1527175" cy="631825"/>
            <a:chOff x="2128" y="3278"/>
            <a:chExt cx="962" cy="398"/>
          </a:xfrm>
        </p:grpSpPr>
        <p:sp>
          <p:nvSpPr>
            <p:cNvPr id="22577" name="Freeform 61"/>
            <p:cNvSpPr>
              <a:spLocks/>
            </p:cNvSpPr>
            <p:nvPr/>
          </p:nvSpPr>
          <p:spPr bwMode="auto">
            <a:xfrm>
              <a:off x="2128" y="3588"/>
              <a:ext cx="962" cy="88"/>
            </a:xfrm>
            <a:custGeom>
              <a:avLst/>
              <a:gdLst>
                <a:gd name="T0" fmla="*/ 117618 w 87"/>
                <a:gd name="T1" fmla="*/ 10648 h 8"/>
                <a:gd name="T2" fmla="*/ 110895 w 87"/>
                <a:gd name="T3" fmla="*/ 5324 h 8"/>
                <a:gd name="T4" fmla="*/ 63580 w 87"/>
                <a:gd name="T5" fmla="*/ 5324 h 8"/>
                <a:gd name="T6" fmla="*/ 58074 w 87"/>
                <a:gd name="T7" fmla="*/ 0 h 8"/>
                <a:gd name="T8" fmla="*/ 52700 w 87"/>
                <a:gd name="T9" fmla="*/ 5324 h 8"/>
                <a:gd name="T10" fmla="*/ 6723 w 87"/>
                <a:gd name="T11" fmla="*/ 5324 h 8"/>
                <a:gd name="T12" fmla="*/ 0 w 87"/>
                <a:gd name="T13" fmla="*/ 10648 h 8"/>
                <a:gd name="T14" fmla="*/ 0 60000 65536"/>
                <a:gd name="T15" fmla="*/ 0 60000 65536"/>
                <a:gd name="T16" fmla="*/ 0 60000 65536"/>
                <a:gd name="T17" fmla="*/ 0 60000 65536"/>
                <a:gd name="T18" fmla="*/ 0 60000 65536"/>
                <a:gd name="T19" fmla="*/ 0 60000 65536"/>
                <a:gd name="T20" fmla="*/ 0 60000 65536"/>
                <a:gd name="T21" fmla="*/ 0 w 87"/>
                <a:gd name="T22" fmla="*/ 0 h 8"/>
                <a:gd name="T23" fmla="*/ 87 w 8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
                  <a:moveTo>
                    <a:pt x="87" y="8"/>
                  </a:moveTo>
                  <a:cubicBezTo>
                    <a:pt x="87" y="6"/>
                    <a:pt x="84" y="4"/>
                    <a:pt x="82" y="4"/>
                  </a:cubicBezTo>
                  <a:cubicBezTo>
                    <a:pt x="47" y="4"/>
                    <a:pt x="47" y="4"/>
                    <a:pt x="47" y="4"/>
                  </a:cubicBezTo>
                  <a:cubicBezTo>
                    <a:pt x="45" y="4"/>
                    <a:pt x="43" y="2"/>
                    <a:pt x="43" y="0"/>
                  </a:cubicBezTo>
                  <a:cubicBezTo>
                    <a:pt x="43" y="2"/>
                    <a:pt x="42" y="4"/>
                    <a:pt x="39" y="4"/>
                  </a:cubicBezTo>
                  <a:cubicBezTo>
                    <a:pt x="5" y="4"/>
                    <a:pt x="5" y="4"/>
                    <a:pt x="5" y="4"/>
                  </a:cubicBezTo>
                  <a:cubicBezTo>
                    <a:pt x="3" y="4"/>
                    <a:pt x="0" y="6"/>
                    <a:pt x="0" y="8"/>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78" name="Rectangle 62"/>
            <p:cNvSpPr>
              <a:spLocks noChangeArrowheads="1"/>
            </p:cNvSpPr>
            <p:nvPr/>
          </p:nvSpPr>
          <p:spPr bwMode="auto">
            <a:xfrm>
              <a:off x="2416" y="3278"/>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2579" name="Rectangle 63"/>
            <p:cNvSpPr>
              <a:spLocks noChangeArrowheads="1"/>
            </p:cNvSpPr>
            <p:nvPr/>
          </p:nvSpPr>
          <p:spPr bwMode="auto">
            <a:xfrm>
              <a:off x="2376" y="3424"/>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grpSp>
        <p:nvGrpSpPr>
          <p:cNvPr id="13" name="Group 64"/>
          <p:cNvGrpSpPr>
            <a:grpSpLocks/>
          </p:cNvGrpSpPr>
          <p:nvPr/>
        </p:nvGrpSpPr>
        <p:grpSpPr bwMode="auto">
          <a:xfrm>
            <a:off x="4784719" y="4468814"/>
            <a:ext cx="209550" cy="1677988"/>
            <a:chOff x="2054" y="2815"/>
            <a:chExt cx="132" cy="1057"/>
          </a:xfrm>
        </p:grpSpPr>
        <p:sp>
          <p:nvSpPr>
            <p:cNvPr id="22572" name="Oval 65"/>
            <p:cNvSpPr>
              <a:spLocks noChangeArrowheads="1"/>
            </p:cNvSpPr>
            <p:nvPr/>
          </p:nvSpPr>
          <p:spPr bwMode="auto">
            <a:xfrm>
              <a:off x="2083"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2573" name="Line 66"/>
            <p:cNvSpPr>
              <a:spLocks noChangeShapeType="1"/>
            </p:cNvSpPr>
            <p:nvPr/>
          </p:nvSpPr>
          <p:spPr bwMode="auto">
            <a:xfrm>
              <a:off x="2116"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74" name="Freeform 67"/>
            <p:cNvSpPr>
              <a:spLocks/>
            </p:cNvSpPr>
            <p:nvPr/>
          </p:nvSpPr>
          <p:spPr bwMode="auto">
            <a:xfrm>
              <a:off x="2149" y="3804"/>
              <a:ext cx="37" cy="51"/>
            </a:xfrm>
            <a:custGeom>
              <a:avLst/>
              <a:gdLst>
                <a:gd name="T0" fmla="*/ 7 w 37"/>
                <a:gd name="T1" fmla="*/ 44 h 51"/>
                <a:gd name="T2" fmla="*/ 11 w 37"/>
                <a:gd name="T3" fmla="*/ 40 h 51"/>
                <a:gd name="T4" fmla="*/ 18 w 37"/>
                <a:gd name="T5" fmla="*/ 33 h 51"/>
                <a:gd name="T6" fmla="*/ 33 w 37"/>
                <a:gd name="T7" fmla="*/ 26 h 51"/>
                <a:gd name="T8" fmla="*/ 37 w 37"/>
                <a:gd name="T9" fmla="*/ 18 h 51"/>
                <a:gd name="T10" fmla="*/ 37 w 37"/>
                <a:gd name="T11" fmla="*/ 15 h 51"/>
                <a:gd name="T12" fmla="*/ 37 w 37"/>
                <a:gd name="T13" fmla="*/ 7 h 51"/>
                <a:gd name="T14" fmla="*/ 33 w 37"/>
                <a:gd name="T15" fmla="*/ 4 h 51"/>
                <a:gd name="T16" fmla="*/ 26 w 37"/>
                <a:gd name="T17" fmla="*/ 0 h 51"/>
                <a:gd name="T18" fmla="*/ 18 w 37"/>
                <a:gd name="T19" fmla="*/ 0 h 51"/>
                <a:gd name="T20" fmla="*/ 11 w 37"/>
                <a:gd name="T21" fmla="*/ 0 h 51"/>
                <a:gd name="T22" fmla="*/ 4 w 37"/>
                <a:gd name="T23" fmla="*/ 4 h 51"/>
                <a:gd name="T24" fmla="*/ 0 w 37"/>
                <a:gd name="T25" fmla="*/ 7 h 51"/>
                <a:gd name="T26" fmla="*/ 0 w 37"/>
                <a:gd name="T27" fmla="*/ 15 h 51"/>
                <a:gd name="T28" fmla="*/ 7 w 37"/>
                <a:gd name="T29" fmla="*/ 15 h 51"/>
                <a:gd name="T30" fmla="*/ 11 w 37"/>
                <a:gd name="T31" fmla="*/ 7 h 51"/>
                <a:gd name="T32" fmla="*/ 18 w 37"/>
                <a:gd name="T33" fmla="*/ 4 h 51"/>
                <a:gd name="T34" fmla="*/ 26 w 37"/>
                <a:gd name="T35" fmla="*/ 7 h 51"/>
                <a:gd name="T36" fmla="*/ 29 w 37"/>
                <a:gd name="T37" fmla="*/ 15 h 51"/>
                <a:gd name="T38" fmla="*/ 26 w 37"/>
                <a:gd name="T39" fmla="*/ 22 h 51"/>
                <a:gd name="T40" fmla="*/ 15 w 37"/>
                <a:gd name="T41" fmla="*/ 33 h 51"/>
                <a:gd name="T42" fmla="*/ 4 w 37"/>
                <a:gd name="T43" fmla="*/ 40 h 51"/>
                <a:gd name="T44" fmla="*/ 0 w 37"/>
                <a:gd name="T45" fmla="*/ 48 h 51"/>
                <a:gd name="T46" fmla="*/ 0 w 37"/>
                <a:gd name="T47" fmla="*/ 51 h 51"/>
                <a:gd name="T48" fmla="*/ 37 w 37"/>
                <a:gd name="T49" fmla="*/ 51 h 51"/>
                <a:gd name="T50" fmla="*/ 37 w 37"/>
                <a:gd name="T51" fmla="*/ 44 h 51"/>
                <a:gd name="T52" fmla="*/ 11 w 37"/>
                <a:gd name="T53" fmla="*/ 44 h 51"/>
                <a:gd name="T54" fmla="*/ 7 w 37"/>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
                <a:gd name="T85" fmla="*/ 0 h 51"/>
                <a:gd name="T86" fmla="*/ 37 w 37"/>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 h="51">
                  <a:moveTo>
                    <a:pt x="7" y="44"/>
                  </a:moveTo>
                  <a:lnTo>
                    <a:pt x="11" y="40"/>
                  </a:lnTo>
                  <a:lnTo>
                    <a:pt x="18" y="33"/>
                  </a:lnTo>
                  <a:lnTo>
                    <a:pt x="33" y="26"/>
                  </a:lnTo>
                  <a:lnTo>
                    <a:pt x="37" y="18"/>
                  </a:lnTo>
                  <a:lnTo>
                    <a:pt x="37" y="15"/>
                  </a:lnTo>
                  <a:lnTo>
                    <a:pt x="37" y="7"/>
                  </a:lnTo>
                  <a:lnTo>
                    <a:pt x="33" y="4"/>
                  </a:lnTo>
                  <a:lnTo>
                    <a:pt x="26" y="0"/>
                  </a:lnTo>
                  <a:lnTo>
                    <a:pt x="18" y="0"/>
                  </a:lnTo>
                  <a:lnTo>
                    <a:pt x="11" y="0"/>
                  </a:lnTo>
                  <a:lnTo>
                    <a:pt x="4" y="4"/>
                  </a:lnTo>
                  <a:lnTo>
                    <a:pt x="0" y="7"/>
                  </a:lnTo>
                  <a:lnTo>
                    <a:pt x="0" y="15"/>
                  </a:lnTo>
                  <a:lnTo>
                    <a:pt x="7" y="15"/>
                  </a:lnTo>
                  <a:lnTo>
                    <a:pt x="11" y="7"/>
                  </a:lnTo>
                  <a:lnTo>
                    <a:pt x="18" y="4"/>
                  </a:lnTo>
                  <a:lnTo>
                    <a:pt x="26" y="7"/>
                  </a:lnTo>
                  <a:lnTo>
                    <a:pt x="29" y="15"/>
                  </a:lnTo>
                  <a:lnTo>
                    <a:pt x="26" y="22"/>
                  </a:lnTo>
                  <a:lnTo>
                    <a:pt x="15" y="33"/>
                  </a:lnTo>
                  <a:lnTo>
                    <a:pt x="4" y="40"/>
                  </a:lnTo>
                  <a:lnTo>
                    <a:pt x="0" y="48"/>
                  </a:lnTo>
                  <a:lnTo>
                    <a:pt x="0" y="51"/>
                  </a:lnTo>
                  <a:lnTo>
                    <a:pt x="37" y="51"/>
                  </a:lnTo>
                  <a:lnTo>
                    <a:pt x="37"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2575" name="Rectangle 68"/>
            <p:cNvSpPr>
              <a:spLocks noChangeArrowheads="1"/>
            </p:cNvSpPr>
            <p:nvPr/>
          </p:nvSpPr>
          <p:spPr bwMode="auto">
            <a:xfrm>
              <a:off x="205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2576" name="Rectangle 69"/>
            <p:cNvSpPr>
              <a:spLocks noChangeArrowheads="1"/>
            </p:cNvSpPr>
            <p:nvPr/>
          </p:nvSpPr>
          <p:spPr bwMode="auto">
            <a:xfrm>
              <a:off x="2145"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2548" name="Group 70"/>
          <p:cNvGrpSpPr>
            <a:grpSpLocks/>
          </p:cNvGrpSpPr>
          <p:nvPr/>
        </p:nvGrpSpPr>
        <p:grpSpPr bwMode="auto">
          <a:xfrm>
            <a:off x="4041770" y="5011741"/>
            <a:ext cx="196850" cy="1135063"/>
            <a:chOff x="1586" y="3157"/>
            <a:chExt cx="124" cy="715"/>
          </a:xfrm>
        </p:grpSpPr>
        <p:sp>
          <p:nvSpPr>
            <p:cNvPr id="22566" name="Freeform 71"/>
            <p:cNvSpPr>
              <a:spLocks/>
            </p:cNvSpPr>
            <p:nvPr/>
          </p:nvSpPr>
          <p:spPr bwMode="auto">
            <a:xfrm>
              <a:off x="1685" y="3804"/>
              <a:ext cx="21" cy="51"/>
            </a:xfrm>
            <a:custGeom>
              <a:avLst/>
              <a:gdLst>
                <a:gd name="T0" fmla="*/ 21 w 21"/>
                <a:gd name="T1" fmla="*/ 0 h 51"/>
                <a:gd name="T2" fmla="*/ 18 w 21"/>
                <a:gd name="T3" fmla="*/ 0 h 51"/>
                <a:gd name="T4" fmla="*/ 11 w 21"/>
                <a:gd name="T5" fmla="*/ 4 h 51"/>
                <a:gd name="T6" fmla="*/ 0 w 21"/>
                <a:gd name="T7" fmla="*/ 11 h 51"/>
                <a:gd name="T8" fmla="*/ 0 w 21"/>
                <a:gd name="T9" fmla="*/ 18 h 51"/>
                <a:gd name="T10" fmla="*/ 7 w 21"/>
                <a:gd name="T11" fmla="*/ 15 h 51"/>
                <a:gd name="T12" fmla="*/ 14 w 21"/>
                <a:gd name="T13" fmla="*/ 11 h 51"/>
                <a:gd name="T14" fmla="*/ 14 w 21"/>
                <a:gd name="T15" fmla="*/ 51 h 51"/>
                <a:gd name="T16" fmla="*/ 21 w 21"/>
                <a:gd name="T17" fmla="*/ 51 h 51"/>
                <a:gd name="T18" fmla="*/ 21 w 21"/>
                <a:gd name="T19" fmla="*/ 4 h 51"/>
                <a:gd name="T20" fmla="*/ 21 w 21"/>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51"/>
                <a:gd name="T35" fmla="*/ 21 w 21"/>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51">
                  <a:moveTo>
                    <a:pt x="21" y="0"/>
                  </a:moveTo>
                  <a:lnTo>
                    <a:pt x="18" y="0"/>
                  </a:lnTo>
                  <a:lnTo>
                    <a:pt x="11" y="4"/>
                  </a:lnTo>
                  <a:lnTo>
                    <a:pt x="0" y="11"/>
                  </a:lnTo>
                  <a:lnTo>
                    <a:pt x="0" y="18"/>
                  </a:lnTo>
                  <a:lnTo>
                    <a:pt x="7" y="15"/>
                  </a:lnTo>
                  <a:lnTo>
                    <a:pt x="14" y="11"/>
                  </a:lnTo>
                  <a:lnTo>
                    <a:pt x="14" y="51"/>
                  </a:lnTo>
                  <a:lnTo>
                    <a:pt x="21" y="51"/>
                  </a:lnTo>
                  <a:lnTo>
                    <a:pt x="21" y="4"/>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22567" name="Group 72"/>
            <p:cNvGrpSpPr>
              <a:grpSpLocks/>
            </p:cNvGrpSpPr>
            <p:nvPr/>
          </p:nvGrpSpPr>
          <p:grpSpPr bwMode="auto">
            <a:xfrm>
              <a:off x="1586" y="3157"/>
              <a:ext cx="99" cy="715"/>
              <a:chOff x="1586" y="3157"/>
              <a:chExt cx="99" cy="715"/>
            </a:xfrm>
          </p:grpSpPr>
          <p:sp>
            <p:nvSpPr>
              <p:cNvPr id="22569" name="Line 73"/>
              <p:cNvSpPr>
                <a:spLocks noChangeShapeType="1"/>
              </p:cNvSpPr>
              <p:nvPr/>
            </p:nvSpPr>
            <p:spPr bwMode="auto">
              <a:xfrm>
                <a:off x="1652"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70" name="Oval 74"/>
              <p:cNvSpPr>
                <a:spLocks noChangeArrowheads="1"/>
              </p:cNvSpPr>
              <p:nvPr/>
            </p:nvSpPr>
            <p:spPr bwMode="auto">
              <a:xfrm>
                <a:off x="1616"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2571" name="Rectangle 75"/>
              <p:cNvSpPr>
                <a:spLocks noChangeArrowheads="1"/>
              </p:cNvSpPr>
              <p:nvPr/>
            </p:nvSpPr>
            <p:spPr bwMode="auto">
              <a:xfrm>
                <a:off x="1586"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grpSp>
        <p:sp>
          <p:nvSpPr>
            <p:cNvPr id="22568" name="Rectangle 76"/>
            <p:cNvSpPr>
              <a:spLocks noChangeArrowheads="1"/>
            </p:cNvSpPr>
            <p:nvPr/>
          </p:nvSpPr>
          <p:spPr bwMode="auto">
            <a:xfrm>
              <a:off x="1677"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16" name="Group 77"/>
          <p:cNvGrpSpPr>
            <a:grpSpLocks/>
          </p:cNvGrpSpPr>
          <p:nvPr/>
        </p:nvGrpSpPr>
        <p:grpSpPr bwMode="auto">
          <a:xfrm>
            <a:off x="6340476" y="4468814"/>
            <a:ext cx="214313" cy="1677988"/>
            <a:chOff x="3034" y="2815"/>
            <a:chExt cx="135" cy="1057"/>
          </a:xfrm>
        </p:grpSpPr>
        <p:sp>
          <p:nvSpPr>
            <p:cNvPr id="22561" name="Oval 78"/>
            <p:cNvSpPr>
              <a:spLocks noChangeArrowheads="1"/>
            </p:cNvSpPr>
            <p:nvPr/>
          </p:nvSpPr>
          <p:spPr bwMode="auto">
            <a:xfrm>
              <a:off x="3068"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2562" name="Line 79"/>
            <p:cNvSpPr>
              <a:spLocks noChangeShapeType="1"/>
            </p:cNvSpPr>
            <p:nvPr/>
          </p:nvSpPr>
          <p:spPr bwMode="auto">
            <a:xfrm>
              <a:off x="3101"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63" name="Freeform 80"/>
            <p:cNvSpPr>
              <a:spLocks/>
            </p:cNvSpPr>
            <p:nvPr/>
          </p:nvSpPr>
          <p:spPr bwMode="auto">
            <a:xfrm>
              <a:off x="3133" y="3804"/>
              <a:ext cx="36" cy="51"/>
            </a:xfrm>
            <a:custGeom>
              <a:avLst/>
              <a:gdLst>
                <a:gd name="T0" fmla="*/ 7 w 36"/>
                <a:gd name="T1" fmla="*/ 44 h 51"/>
                <a:gd name="T2" fmla="*/ 11 w 36"/>
                <a:gd name="T3" fmla="*/ 40 h 51"/>
                <a:gd name="T4" fmla="*/ 18 w 36"/>
                <a:gd name="T5" fmla="*/ 33 h 51"/>
                <a:gd name="T6" fmla="*/ 33 w 36"/>
                <a:gd name="T7" fmla="*/ 26 h 51"/>
                <a:gd name="T8" fmla="*/ 36 w 36"/>
                <a:gd name="T9" fmla="*/ 18 h 51"/>
                <a:gd name="T10" fmla="*/ 36 w 36"/>
                <a:gd name="T11" fmla="*/ 15 h 51"/>
                <a:gd name="T12" fmla="*/ 36 w 36"/>
                <a:gd name="T13" fmla="*/ 7 h 51"/>
                <a:gd name="T14" fmla="*/ 33 w 36"/>
                <a:gd name="T15" fmla="*/ 4 h 51"/>
                <a:gd name="T16" fmla="*/ 25 w 36"/>
                <a:gd name="T17" fmla="*/ 0 h 51"/>
                <a:gd name="T18" fmla="*/ 18 w 36"/>
                <a:gd name="T19" fmla="*/ 0 h 51"/>
                <a:gd name="T20" fmla="*/ 11 w 36"/>
                <a:gd name="T21" fmla="*/ 0 h 51"/>
                <a:gd name="T22" fmla="*/ 3 w 36"/>
                <a:gd name="T23" fmla="*/ 4 h 51"/>
                <a:gd name="T24" fmla="*/ 0 w 36"/>
                <a:gd name="T25" fmla="*/ 7 h 51"/>
                <a:gd name="T26" fmla="*/ 0 w 36"/>
                <a:gd name="T27" fmla="*/ 15 h 51"/>
                <a:gd name="T28" fmla="*/ 7 w 36"/>
                <a:gd name="T29" fmla="*/ 15 h 51"/>
                <a:gd name="T30" fmla="*/ 11 w 36"/>
                <a:gd name="T31" fmla="*/ 7 h 51"/>
                <a:gd name="T32" fmla="*/ 18 w 36"/>
                <a:gd name="T33" fmla="*/ 4 h 51"/>
                <a:gd name="T34" fmla="*/ 25 w 36"/>
                <a:gd name="T35" fmla="*/ 7 h 51"/>
                <a:gd name="T36" fmla="*/ 29 w 36"/>
                <a:gd name="T37" fmla="*/ 15 h 51"/>
                <a:gd name="T38" fmla="*/ 25 w 36"/>
                <a:gd name="T39" fmla="*/ 22 h 51"/>
                <a:gd name="T40" fmla="*/ 14 w 36"/>
                <a:gd name="T41" fmla="*/ 33 h 51"/>
                <a:gd name="T42" fmla="*/ 3 w 36"/>
                <a:gd name="T43" fmla="*/ 40 h 51"/>
                <a:gd name="T44" fmla="*/ 0 w 36"/>
                <a:gd name="T45" fmla="*/ 48 h 51"/>
                <a:gd name="T46" fmla="*/ 0 w 36"/>
                <a:gd name="T47" fmla="*/ 51 h 51"/>
                <a:gd name="T48" fmla="*/ 36 w 36"/>
                <a:gd name="T49" fmla="*/ 51 h 51"/>
                <a:gd name="T50" fmla="*/ 36 w 36"/>
                <a:gd name="T51" fmla="*/ 44 h 51"/>
                <a:gd name="T52" fmla="*/ 11 w 36"/>
                <a:gd name="T53" fmla="*/ 44 h 51"/>
                <a:gd name="T54" fmla="*/ 7 w 36"/>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51"/>
                <a:gd name="T86" fmla="*/ 36 w 36"/>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51">
                  <a:moveTo>
                    <a:pt x="7" y="44"/>
                  </a:moveTo>
                  <a:lnTo>
                    <a:pt x="11" y="40"/>
                  </a:lnTo>
                  <a:lnTo>
                    <a:pt x="18" y="33"/>
                  </a:lnTo>
                  <a:lnTo>
                    <a:pt x="33" y="26"/>
                  </a:lnTo>
                  <a:lnTo>
                    <a:pt x="36" y="18"/>
                  </a:lnTo>
                  <a:lnTo>
                    <a:pt x="36" y="15"/>
                  </a:lnTo>
                  <a:lnTo>
                    <a:pt x="36" y="7"/>
                  </a:lnTo>
                  <a:lnTo>
                    <a:pt x="33" y="4"/>
                  </a:lnTo>
                  <a:lnTo>
                    <a:pt x="25" y="0"/>
                  </a:lnTo>
                  <a:lnTo>
                    <a:pt x="18" y="0"/>
                  </a:lnTo>
                  <a:lnTo>
                    <a:pt x="11" y="0"/>
                  </a:lnTo>
                  <a:lnTo>
                    <a:pt x="3" y="4"/>
                  </a:lnTo>
                  <a:lnTo>
                    <a:pt x="0" y="7"/>
                  </a:lnTo>
                  <a:lnTo>
                    <a:pt x="0" y="15"/>
                  </a:lnTo>
                  <a:lnTo>
                    <a:pt x="7" y="15"/>
                  </a:lnTo>
                  <a:lnTo>
                    <a:pt x="11" y="7"/>
                  </a:lnTo>
                  <a:lnTo>
                    <a:pt x="18" y="4"/>
                  </a:lnTo>
                  <a:lnTo>
                    <a:pt x="25" y="7"/>
                  </a:lnTo>
                  <a:lnTo>
                    <a:pt x="29" y="15"/>
                  </a:lnTo>
                  <a:lnTo>
                    <a:pt x="25" y="22"/>
                  </a:lnTo>
                  <a:lnTo>
                    <a:pt x="14" y="33"/>
                  </a:lnTo>
                  <a:lnTo>
                    <a:pt x="3" y="40"/>
                  </a:lnTo>
                  <a:lnTo>
                    <a:pt x="0" y="48"/>
                  </a:lnTo>
                  <a:lnTo>
                    <a:pt x="0" y="51"/>
                  </a:lnTo>
                  <a:lnTo>
                    <a:pt x="36" y="51"/>
                  </a:lnTo>
                  <a:lnTo>
                    <a:pt x="36"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2564" name="Rectangle 81"/>
            <p:cNvSpPr>
              <a:spLocks noChangeArrowheads="1"/>
            </p:cNvSpPr>
            <p:nvPr/>
          </p:nvSpPr>
          <p:spPr bwMode="auto">
            <a:xfrm>
              <a:off x="303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2565" name="Rectangle 82"/>
            <p:cNvSpPr>
              <a:spLocks noChangeArrowheads="1"/>
            </p:cNvSpPr>
            <p:nvPr/>
          </p:nvSpPr>
          <p:spPr bwMode="auto">
            <a:xfrm>
              <a:off x="3125"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22550" name="Group 83"/>
          <p:cNvGrpSpPr>
            <a:grpSpLocks/>
          </p:cNvGrpSpPr>
          <p:nvPr/>
        </p:nvGrpSpPr>
        <p:grpSpPr bwMode="auto">
          <a:xfrm>
            <a:off x="6858002" y="5011741"/>
            <a:ext cx="214313" cy="1135063"/>
            <a:chOff x="3360" y="3157"/>
            <a:chExt cx="135" cy="715"/>
          </a:xfrm>
        </p:grpSpPr>
        <p:sp>
          <p:nvSpPr>
            <p:cNvPr id="22556" name="Line 84"/>
            <p:cNvSpPr>
              <a:spLocks noChangeShapeType="1"/>
            </p:cNvSpPr>
            <p:nvPr/>
          </p:nvSpPr>
          <p:spPr bwMode="auto">
            <a:xfrm>
              <a:off x="3433"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2557" name="Oval 85"/>
            <p:cNvSpPr>
              <a:spLocks noChangeArrowheads="1"/>
            </p:cNvSpPr>
            <p:nvPr/>
          </p:nvSpPr>
          <p:spPr bwMode="auto">
            <a:xfrm>
              <a:off x="3400"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2558" name="Freeform 86"/>
            <p:cNvSpPr>
              <a:spLocks/>
            </p:cNvSpPr>
            <p:nvPr/>
          </p:nvSpPr>
          <p:spPr bwMode="auto">
            <a:xfrm>
              <a:off x="3462" y="3804"/>
              <a:ext cx="22" cy="51"/>
            </a:xfrm>
            <a:custGeom>
              <a:avLst/>
              <a:gdLst>
                <a:gd name="T0" fmla="*/ 22 w 22"/>
                <a:gd name="T1" fmla="*/ 0 h 51"/>
                <a:gd name="T2" fmla="*/ 18 w 22"/>
                <a:gd name="T3" fmla="*/ 0 h 51"/>
                <a:gd name="T4" fmla="*/ 11 w 22"/>
                <a:gd name="T5" fmla="*/ 4 h 51"/>
                <a:gd name="T6" fmla="*/ 0 w 22"/>
                <a:gd name="T7" fmla="*/ 11 h 51"/>
                <a:gd name="T8" fmla="*/ 0 w 22"/>
                <a:gd name="T9" fmla="*/ 18 h 51"/>
                <a:gd name="T10" fmla="*/ 7 w 22"/>
                <a:gd name="T11" fmla="*/ 15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4"/>
                  </a:lnTo>
                  <a:lnTo>
                    <a:pt x="0" y="11"/>
                  </a:lnTo>
                  <a:lnTo>
                    <a:pt x="0" y="18"/>
                  </a:lnTo>
                  <a:lnTo>
                    <a:pt x="7" y="15"/>
                  </a:lnTo>
                  <a:lnTo>
                    <a:pt x="15" y="11"/>
                  </a:lnTo>
                  <a:lnTo>
                    <a:pt x="15" y="51"/>
                  </a:lnTo>
                  <a:lnTo>
                    <a:pt x="22" y="51"/>
                  </a:lnTo>
                  <a:lnTo>
                    <a:pt x="22" y="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2559" name="Rectangle 87"/>
            <p:cNvSpPr>
              <a:spLocks noChangeArrowheads="1"/>
            </p:cNvSpPr>
            <p:nvPr/>
          </p:nvSpPr>
          <p:spPr bwMode="auto">
            <a:xfrm>
              <a:off x="3360"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2560" name="Rectangle 88"/>
            <p:cNvSpPr>
              <a:spLocks noChangeArrowheads="1"/>
            </p:cNvSpPr>
            <p:nvPr/>
          </p:nvSpPr>
          <p:spPr bwMode="auto">
            <a:xfrm>
              <a:off x="3451"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18" name="Group 89"/>
          <p:cNvGrpSpPr>
            <a:grpSpLocks/>
          </p:cNvGrpSpPr>
          <p:nvPr/>
        </p:nvGrpSpPr>
        <p:grpSpPr bwMode="auto">
          <a:xfrm>
            <a:off x="3987801" y="1682751"/>
            <a:ext cx="2725738" cy="2646363"/>
            <a:chOff x="1552" y="1060"/>
            <a:chExt cx="1717" cy="1667"/>
          </a:xfrm>
        </p:grpSpPr>
        <p:sp>
          <p:nvSpPr>
            <p:cNvPr id="22552" name="Line 90"/>
            <p:cNvSpPr>
              <a:spLocks noChangeShapeType="1"/>
            </p:cNvSpPr>
            <p:nvPr/>
          </p:nvSpPr>
          <p:spPr bwMode="auto">
            <a:xfrm flipV="1">
              <a:off x="2542" y="1462"/>
              <a:ext cx="71" cy="12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grpSp>
          <p:nvGrpSpPr>
            <p:cNvPr id="22553" name="Group 91"/>
            <p:cNvGrpSpPr>
              <a:grpSpLocks/>
            </p:cNvGrpSpPr>
            <p:nvPr/>
          </p:nvGrpSpPr>
          <p:grpSpPr bwMode="auto">
            <a:xfrm>
              <a:off x="1552" y="1060"/>
              <a:ext cx="1717" cy="639"/>
              <a:chOff x="1552" y="1060"/>
              <a:chExt cx="1717" cy="639"/>
            </a:xfrm>
          </p:grpSpPr>
          <p:sp>
            <p:nvSpPr>
              <p:cNvPr id="22554" name="Line 92"/>
              <p:cNvSpPr>
                <a:spLocks noChangeShapeType="1"/>
              </p:cNvSpPr>
              <p:nvPr/>
            </p:nvSpPr>
            <p:spPr bwMode="auto">
              <a:xfrm flipH="1">
                <a:off x="1552" y="1242"/>
                <a:ext cx="441" cy="4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2555" name="Rectangle 93"/>
              <p:cNvSpPr>
                <a:spLocks noChangeArrowheads="1"/>
              </p:cNvSpPr>
              <p:nvPr/>
            </p:nvSpPr>
            <p:spPr bwMode="auto">
              <a:xfrm>
                <a:off x="1970" y="1060"/>
                <a:ext cx="1299" cy="446"/>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Consumer surplus</a:t>
                </a:r>
              </a:p>
              <a:p>
                <a:r>
                  <a:rPr lang="en-US" altLang="en-US" sz="2000">
                    <a:solidFill>
                      <a:srgbClr val="000000"/>
                    </a:solidFill>
                    <a:latin typeface="Calibri" panose="020F0502020204030204" pitchFamily="34" charset="0"/>
                    <a:cs typeface="Calibri" panose="020F0502020204030204" pitchFamily="34" charset="0"/>
                  </a:rPr>
                  <a:t>with tariff</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nodeType="clickEffect">
                                  <p:stCondLst>
                                    <p:cond delay="0"/>
                                  </p:stCondLst>
                                  <p:childTnLst>
                                    <p:set>
                                      <p:cBhvr>
                                        <p:cTn id="6" dur="1" fill="hold">
                                          <p:stCondLst>
                                            <p:cond delay="0"/>
                                          </p:stCondLst>
                                        </p:cTn>
                                        <p:tgtEl>
                                          <p:spTgt spid="91161"/>
                                        </p:tgtEl>
                                        <p:attrNameLst>
                                          <p:attrName>style.visibility</p:attrName>
                                        </p:attrNameLst>
                                      </p:cBhvr>
                                      <p:to>
                                        <p:strVal val="visible"/>
                                      </p:to>
                                    </p:set>
                                    <p:anim calcmode="lin" valueType="num">
                                      <p:cBhvr>
                                        <p:cTn id="7" dur="500" fill="hold"/>
                                        <p:tgtEl>
                                          <p:spTgt spid="91161"/>
                                        </p:tgtEl>
                                        <p:attrNameLst>
                                          <p:attrName>ppt_w</p:attrName>
                                        </p:attrNameLst>
                                      </p:cBhvr>
                                      <p:tavLst>
                                        <p:tav tm="0">
                                          <p:val>
                                            <p:strVal val="4/3*#ppt_w"/>
                                          </p:val>
                                        </p:tav>
                                        <p:tav tm="100000">
                                          <p:val>
                                            <p:strVal val="#ppt_w"/>
                                          </p:val>
                                        </p:tav>
                                      </p:tavLst>
                                    </p:anim>
                                    <p:anim calcmode="lin" valueType="num">
                                      <p:cBhvr>
                                        <p:cTn id="8" dur="500" fill="hold"/>
                                        <p:tgtEl>
                                          <p:spTgt spid="91161"/>
                                        </p:tgtEl>
                                        <p:attrNameLst>
                                          <p:attrName>ppt_h</p:attrName>
                                        </p:attrNameLst>
                                      </p:cBhvr>
                                      <p:tavLst>
                                        <p:tav tm="0">
                                          <p:val>
                                            <p:strVal val="4/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91179"/>
                                        </p:tgtEl>
                                        <p:attrNameLst>
                                          <p:attrName>style.visibility</p:attrName>
                                        </p:attrNameLst>
                                      </p:cBhvr>
                                      <p:to>
                                        <p:strVal val="visible"/>
                                      </p:to>
                                    </p:set>
                                    <p:anim calcmode="lin" valueType="num">
                                      <p:cBhvr>
                                        <p:cTn id="13" dur="500" fill="hold"/>
                                        <p:tgtEl>
                                          <p:spTgt spid="91179"/>
                                        </p:tgtEl>
                                        <p:attrNameLst>
                                          <p:attrName>ppt_w</p:attrName>
                                        </p:attrNameLst>
                                      </p:cBhvr>
                                      <p:tavLst>
                                        <p:tav tm="0">
                                          <p:val>
                                            <p:strVal val="4/3*#ppt_w"/>
                                          </p:val>
                                        </p:tav>
                                        <p:tav tm="100000">
                                          <p:val>
                                            <p:strVal val="#ppt_w"/>
                                          </p:val>
                                        </p:tav>
                                      </p:tavLst>
                                    </p:anim>
                                    <p:anim calcmode="lin" valueType="num">
                                      <p:cBhvr>
                                        <p:cTn id="14" dur="500" fill="hold"/>
                                        <p:tgtEl>
                                          <p:spTgt spid="91179"/>
                                        </p:tgtEl>
                                        <p:attrNameLst>
                                          <p:attrName>ppt_h</p:attrName>
                                        </p:attrNameLst>
                                      </p:cBhvr>
                                      <p:tavLst>
                                        <p:tav tm="0">
                                          <p:val>
                                            <p:strVal val="4/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down)">
                                      <p:cBhvr>
                                        <p:cTn id="29" dur="500"/>
                                        <p:tgtEl>
                                          <p:spTgt spid="1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dissolve">
                                      <p:cBhvr>
                                        <p:cTn id="39" dur="500"/>
                                        <p:tgtEl>
                                          <p:spTgt spid="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3"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strips(upRight)">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7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b="1"/>
              <a:t>Figure 4 The Effects of a Tariff</a:t>
            </a:r>
          </a:p>
        </p:txBody>
      </p:sp>
      <p:grpSp>
        <p:nvGrpSpPr>
          <p:cNvPr id="2" name="Group 17"/>
          <p:cNvGrpSpPr>
            <a:grpSpLocks/>
          </p:cNvGrpSpPr>
          <p:nvPr/>
        </p:nvGrpSpPr>
        <p:grpSpPr bwMode="auto">
          <a:xfrm>
            <a:off x="3373439" y="4519614"/>
            <a:ext cx="1531937" cy="1089025"/>
            <a:chOff x="1165" y="2847"/>
            <a:chExt cx="965" cy="686"/>
          </a:xfrm>
        </p:grpSpPr>
        <p:grpSp>
          <p:nvGrpSpPr>
            <p:cNvPr id="23626" name="Group 18"/>
            <p:cNvGrpSpPr>
              <a:grpSpLocks/>
            </p:cNvGrpSpPr>
            <p:nvPr/>
          </p:nvGrpSpPr>
          <p:grpSpPr bwMode="auto">
            <a:xfrm>
              <a:off x="1165" y="2847"/>
              <a:ext cx="965" cy="686"/>
              <a:chOff x="1165" y="2847"/>
              <a:chExt cx="965" cy="686"/>
            </a:xfrm>
          </p:grpSpPr>
          <p:sp>
            <p:nvSpPr>
              <p:cNvPr id="23628" name="Freeform 19"/>
              <p:cNvSpPr>
                <a:spLocks/>
              </p:cNvSpPr>
              <p:nvPr/>
            </p:nvSpPr>
            <p:spPr bwMode="auto">
              <a:xfrm>
                <a:off x="1165" y="2847"/>
                <a:ext cx="965" cy="686"/>
              </a:xfrm>
              <a:custGeom>
                <a:avLst/>
                <a:gdLst>
                  <a:gd name="T0" fmla="*/ 380 w 1538"/>
                  <a:gd name="T1" fmla="*/ 0 h 1094"/>
                  <a:gd name="T2" fmla="*/ 0 w 1538"/>
                  <a:gd name="T3" fmla="*/ 0 h 1094"/>
                  <a:gd name="T4" fmla="*/ 0 w 1538"/>
                  <a:gd name="T5" fmla="*/ 270 h 1094"/>
                  <a:gd name="T6" fmla="*/ 380 w 1538"/>
                  <a:gd name="T7" fmla="*/ 0 h 1094"/>
                  <a:gd name="T8" fmla="*/ 0 60000 65536"/>
                  <a:gd name="T9" fmla="*/ 0 60000 65536"/>
                  <a:gd name="T10" fmla="*/ 0 60000 65536"/>
                  <a:gd name="T11" fmla="*/ 0 60000 65536"/>
                  <a:gd name="T12" fmla="*/ 0 w 1538"/>
                  <a:gd name="T13" fmla="*/ 0 h 1094"/>
                  <a:gd name="T14" fmla="*/ 1538 w 1538"/>
                  <a:gd name="T15" fmla="*/ 1094 h 1094"/>
                </a:gdLst>
                <a:ahLst/>
                <a:cxnLst>
                  <a:cxn ang="T8">
                    <a:pos x="T0" y="T1"/>
                  </a:cxn>
                  <a:cxn ang="T9">
                    <a:pos x="T2" y="T3"/>
                  </a:cxn>
                  <a:cxn ang="T10">
                    <a:pos x="T4" y="T5"/>
                  </a:cxn>
                  <a:cxn ang="T11">
                    <a:pos x="T6" y="T7"/>
                  </a:cxn>
                </a:cxnLst>
                <a:rect l="T12" t="T13" r="T14" b="T15"/>
                <a:pathLst>
                  <a:path w="1538" h="1094">
                    <a:moveTo>
                      <a:pt x="1538" y="0"/>
                    </a:moveTo>
                    <a:lnTo>
                      <a:pt x="0" y="0"/>
                    </a:lnTo>
                    <a:lnTo>
                      <a:pt x="0" y="1094"/>
                    </a:lnTo>
                    <a:lnTo>
                      <a:pt x="1538" y="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3629" name="Rectangle 20"/>
              <p:cNvSpPr>
                <a:spLocks noChangeArrowheads="1"/>
              </p:cNvSpPr>
              <p:nvPr/>
            </p:nvSpPr>
            <p:spPr bwMode="auto">
              <a:xfrm>
                <a:off x="1432" y="2952"/>
                <a:ext cx="6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grpSp>
        <p:sp>
          <p:nvSpPr>
            <p:cNvPr id="23627" name="Rectangle 21"/>
            <p:cNvSpPr>
              <a:spLocks noChangeArrowheads="1"/>
            </p:cNvSpPr>
            <p:nvPr/>
          </p:nvSpPr>
          <p:spPr bwMode="auto">
            <a:xfrm>
              <a:off x="1257" y="3230"/>
              <a:ext cx="7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G</a:t>
              </a:r>
              <a:endParaRPr lang="en-US" altLang="en-US" sz="2400">
                <a:latin typeface="Calibri" panose="020F0502020204030204" pitchFamily="34" charset="0"/>
                <a:cs typeface="Calibri" panose="020F0502020204030204" pitchFamily="34" charset="0"/>
              </a:endParaRPr>
            </a:p>
          </p:txBody>
        </p:sp>
      </p:grpSp>
      <p:sp>
        <p:nvSpPr>
          <p:cNvPr id="23556" name="Freeform 22"/>
          <p:cNvSpPr>
            <a:spLocks/>
          </p:cNvSpPr>
          <p:nvPr/>
        </p:nvSpPr>
        <p:spPr bwMode="auto">
          <a:xfrm>
            <a:off x="3373439" y="1120775"/>
            <a:ext cx="6042025" cy="4749800"/>
          </a:xfrm>
          <a:custGeom>
            <a:avLst/>
            <a:gdLst>
              <a:gd name="T0" fmla="*/ 0 w 3806"/>
              <a:gd name="T1" fmla="*/ 0 h 2992"/>
              <a:gd name="T2" fmla="*/ 0 w 3806"/>
              <a:gd name="T3" fmla="*/ 2147483647 h 2992"/>
              <a:gd name="T4" fmla="*/ 2147483647 w 3806"/>
              <a:gd name="T5" fmla="*/ 2147483647 h 2992"/>
              <a:gd name="T6" fmla="*/ 0 60000 65536"/>
              <a:gd name="T7" fmla="*/ 0 60000 65536"/>
              <a:gd name="T8" fmla="*/ 0 60000 65536"/>
              <a:gd name="T9" fmla="*/ 0 w 3806"/>
              <a:gd name="T10" fmla="*/ 0 h 2992"/>
              <a:gd name="T11" fmla="*/ 3806 w 3806"/>
              <a:gd name="T12" fmla="*/ 2992 h 2992"/>
            </a:gdLst>
            <a:ahLst/>
            <a:cxnLst>
              <a:cxn ang="T6">
                <a:pos x="T0" y="T1"/>
              </a:cxn>
              <a:cxn ang="T7">
                <a:pos x="T2" y="T3"/>
              </a:cxn>
              <a:cxn ang="T8">
                <a:pos x="T4" y="T5"/>
              </a:cxn>
            </a:cxnLst>
            <a:rect l="T9" t="T10" r="T11" b="T12"/>
            <a:pathLst>
              <a:path w="3806" h="2992">
                <a:moveTo>
                  <a:pt x="0" y="0"/>
                </a:moveTo>
                <a:lnTo>
                  <a:pt x="0" y="2992"/>
                </a:lnTo>
                <a:lnTo>
                  <a:pt x="3806" y="2992"/>
                </a:ln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557" name="Line 23"/>
          <p:cNvSpPr>
            <a:spLocks noChangeShapeType="1"/>
          </p:cNvSpPr>
          <p:nvPr/>
        </p:nvSpPr>
        <p:spPr bwMode="auto">
          <a:xfrm>
            <a:off x="7958139" y="4598989"/>
            <a:ext cx="1587" cy="395287"/>
          </a:xfrm>
          <a:prstGeom prst="line">
            <a:avLst/>
          </a:prstGeom>
          <a:noFill/>
          <a:ln w="17526">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558" name="Rectangle 24"/>
          <p:cNvSpPr>
            <a:spLocks noChangeArrowheads="1"/>
          </p:cNvSpPr>
          <p:nvPr/>
        </p:nvSpPr>
        <p:spPr bwMode="auto">
          <a:xfrm>
            <a:off x="2857501" y="1104900"/>
            <a:ext cx="3943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3559" name="Rectangle 25"/>
          <p:cNvSpPr>
            <a:spLocks noChangeArrowheads="1"/>
          </p:cNvSpPr>
          <p:nvPr/>
        </p:nvSpPr>
        <p:spPr bwMode="auto">
          <a:xfrm>
            <a:off x="2641600" y="1336675"/>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23560" name="Rectangle 26"/>
          <p:cNvSpPr>
            <a:spLocks noChangeArrowheads="1"/>
          </p:cNvSpPr>
          <p:nvPr/>
        </p:nvSpPr>
        <p:spPr bwMode="auto">
          <a:xfrm>
            <a:off x="3205163" y="5916613"/>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23561" name="Rectangle 27"/>
          <p:cNvSpPr>
            <a:spLocks noChangeArrowheads="1"/>
          </p:cNvSpPr>
          <p:nvPr/>
        </p:nvSpPr>
        <p:spPr bwMode="auto">
          <a:xfrm>
            <a:off x="8634414" y="5910263"/>
            <a:ext cx="701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23562" name="Rectangle 28"/>
          <p:cNvSpPr>
            <a:spLocks noChangeArrowheads="1"/>
          </p:cNvSpPr>
          <p:nvPr/>
        </p:nvSpPr>
        <p:spPr bwMode="auto">
          <a:xfrm>
            <a:off x="8715375" y="6142038"/>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23563" name="Group 29"/>
          <p:cNvGrpSpPr>
            <a:grpSpLocks/>
          </p:cNvGrpSpPr>
          <p:nvPr/>
        </p:nvGrpSpPr>
        <p:grpSpPr bwMode="auto">
          <a:xfrm>
            <a:off x="3425825" y="2120901"/>
            <a:ext cx="4478338" cy="3451225"/>
            <a:chOff x="1198" y="1336"/>
            <a:chExt cx="2821" cy="2174"/>
          </a:xfrm>
        </p:grpSpPr>
        <p:sp>
          <p:nvSpPr>
            <p:cNvPr id="23623" name="Line 30"/>
            <p:cNvSpPr>
              <a:spLocks noChangeShapeType="1"/>
            </p:cNvSpPr>
            <p:nvPr/>
          </p:nvSpPr>
          <p:spPr bwMode="auto">
            <a:xfrm flipV="1">
              <a:off x="1198" y="1633"/>
              <a:ext cx="2611" cy="1877"/>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24" name="Rectangle 31"/>
            <p:cNvSpPr>
              <a:spLocks noChangeArrowheads="1"/>
            </p:cNvSpPr>
            <p:nvPr/>
          </p:nvSpPr>
          <p:spPr bwMode="auto">
            <a:xfrm>
              <a:off x="3557" y="1336"/>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3625" name="Rectangle 32"/>
            <p:cNvSpPr>
              <a:spLocks noChangeArrowheads="1"/>
            </p:cNvSpPr>
            <p:nvPr/>
          </p:nvSpPr>
          <p:spPr bwMode="auto">
            <a:xfrm>
              <a:off x="3630" y="1482"/>
              <a:ext cx="32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23564" name="Group 33"/>
          <p:cNvGrpSpPr>
            <a:grpSpLocks/>
          </p:cNvGrpSpPr>
          <p:nvPr/>
        </p:nvGrpSpPr>
        <p:grpSpPr bwMode="auto">
          <a:xfrm>
            <a:off x="3425826" y="1400175"/>
            <a:ext cx="4705350" cy="4370388"/>
            <a:chOff x="1198" y="882"/>
            <a:chExt cx="2964" cy="2753"/>
          </a:xfrm>
        </p:grpSpPr>
        <p:sp>
          <p:nvSpPr>
            <p:cNvPr id="23620" name="Line 34"/>
            <p:cNvSpPr>
              <a:spLocks noChangeShapeType="1"/>
            </p:cNvSpPr>
            <p:nvPr/>
          </p:nvSpPr>
          <p:spPr bwMode="auto">
            <a:xfrm>
              <a:off x="1198" y="882"/>
              <a:ext cx="2467" cy="2551"/>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21" name="Rectangle 35"/>
            <p:cNvSpPr>
              <a:spLocks noChangeArrowheads="1"/>
            </p:cNvSpPr>
            <p:nvPr/>
          </p:nvSpPr>
          <p:spPr bwMode="auto">
            <a:xfrm>
              <a:off x="3700" y="3343"/>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3622" name="Rectangle 36"/>
            <p:cNvSpPr>
              <a:spLocks noChangeArrowheads="1"/>
            </p:cNvSpPr>
            <p:nvPr/>
          </p:nvSpPr>
          <p:spPr bwMode="auto">
            <a:xfrm>
              <a:off x="3733" y="3490"/>
              <a:ext cx="40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23565" name="Group 37"/>
          <p:cNvGrpSpPr>
            <a:grpSpLocks/>
          </p:cNvGrpSpPr>
          <p:nvPr/>
        </p:nvGrpSpPr>
        <p:grpSpPr bwMode="auto">
          <a:xfrm>
            <a:off x="2566988" y="4402144"/>
            <a:ext cx="5846762" cy="461963"/>
            <a:chOff x="657" y="2773"/>
            <a:chExt cx="3683" cy="291"/>
          </a:xfrm>
        </p:grpSpPr>
        <p:sp>
          <p:nvSpPr>
            <p:cNvPr id="23617" name="Line 38"/>
            <p:cNvSpPr>
              <a:spLocks noChangeShapeType="1"/>
            </p:cNvSpPr>
            <p:nvPr/>
          </p:nvSpPr>
          <p:spPr bwMode="auto">
            <a:xfrm>
              <a:off x="1176" y="2848"/>
              <a:ext cx="3164" cy="1"/>
            </a:xfrm>
            <a:prstGeom prst="line">
              <a:avLst/>
            </a:prstGeom>
            <a:noFill/>
            <a:ln w="5238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18" name="Rectangle 39"/>
            <p:cNvSpPr>
              <a:spLocks noChangeArrowheads="1"/>
            </p:cNvSpPr>
            <p:nvPr/>
          </p:nvSpPr>
          <p:spPr bwMode="auto">
            <a:xfrm>
              <a:off x="858" y="2773"/>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3619" name="Rectangle 40"/>
            <p:cNvSpPr>
              <a:spLocks noChangeArrowheads="1"/>
            </p:cNvSpPr>
            <p:nvPr/>
          </p:nvSpPr>
          <p:spPr bwMode="auto">
            <a:xfrm>
              <a:off x="657" y="2919"/>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sp>
        <p:nvSpPr>
          <p:cNvPr id="23566" name="Rectangle 41"/>
          <p:cNvSpPr>
            <a:spLocks noChangeArrowheads="1"/>
          </p:cNvSpPr>
          <p:nvPr/>
        </p:nvSpPr>
        <p:spPr bwMode="auto">
          <a:xfrm>
            <a:off x="8047039" y="4616450"/>
            <a:ext cx="41280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Tariff</a:t>
            </a:r>
            <a:endParaRPr lang="en-US" altLang="en-US" sz="2400">
              <a:latin typeface="Calibri" panose="020F0502020204030204" pitchFamily="34" charset="0"/>
              <a:cs typeface="Calibri" panose="020F0502020204030204" pitchFamily="34" charset="0"/>
            </a:endParaRPr>
          </a:p>
        </p:txBody>
      </p:sp>
      <p:grpSp>
        <p:nvGrpSpPr>
          <p:cNvPr id="23567" name="Group 42"/>
          <p:cNvGrpSpPr>
            <a:grpSpLocks/>
          </p:cNvGrpSpPr>
          <p:nvPr/>
        </p:nvGrpSpPr>
        <p:grpSpPr bwMode="auto">
          <a:xfrm>
            <a:off x="4146550" y="6186493"/>
            <a:ext cx="2827338" cy="598488"/>
            <a:chOff x="1652" y="3897"/>
            <a:chExt cx="1781" cy="377"/>
          </a:xfrm>
        </p:grpSpPr>
        <p:sp>
          <p:nvSpPr>
            <p:cNvPr id="23614" name="Freeform 43"/>
            <p:cNvSpPr>
              <a:spLocks/>
            </p:cNvSpPr>
            <p:nvPr/>
          </p:nvSpPr>
          <p:spPr bwMode="auto">
            <a:xfrm>
              <a:off x="1652" y="3897"/>
              <a:ext cx="1781" cy="88"/>
            </a:xfrm>
            <a:custGeom>
              <a:avLst/>
              <a:gdLst>
                <a:gd name="T0" fmla="*/ 217946 w 161"/>
                <a:gd name="T1" fmla="*/ 0 h 8"/>
                <a:gd name="T2" fmla="*/ 211209 w 161"/>
                <a:gd name="T3" fmla="*/ 5324 h 8"/>
                <a:gd name="T4" fmla="*/ 113685 w 161"/>
                <a:gd name="T5" fmla="*/ 5324 h 8"/>
                <a:gd name="T6" fmla="*/ 108298 w 161"/>
                <a:gd name="T7" fmla="*/ 10648 h 8"/>
                <a:gd name="T8" fmla="*/ 102911 w 161"/>
                <a:gd name="T9" fmla="*/ 5324 h 8"/>
                <a:gd name="T10" fmla="*/ 6726 w 161"/>
                <a:gd name="T11" fmla="*/ 5324 h 8"/>
                <a:gd name="T12" fmla="*/ 0 w 161"/>
                <a:gd name="T13" fmla="*/ 0 h 8"/>
                <a:gd name="T14" fmla="*/ 0 60000 65536"/>
                <a:gd name="T15" fmla="*/ 0 60000 65536"/>
                <a:gd name="T16" fmla="*/ 0 60000 65536"/>
                <a:gd name="T17" fmla="*/ 0 60000 65536"/>
                <a:gd name="T18" fmla="*/ 0 60000 65536"/>
                <a:gd name="T19" fmla="*/ 0 60000 65536"/>
                <a:gd name="T20" fmla="*/ 0 60000 65536"/>
                <a:gd name="T21" fmla="*/ 0 w 161"/>
                <a:gd name="T22" fmla="*/ 0 h 8"/>
                <a:gd name="T23" fmla="*/ 161 w 1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8">
                  <a:moveTo>
                    <a:pt x="161" y="0"/>
                  </a:moveTo>
                  <a:cubicBezTo>
                    <a:pt x="161" y="2"/>
                    <a:pt x="158" y="4"/>
                    <a:pt x="156" y="4"/>
                  </a:cubicBezTo>
                  <a:cubicBezTo>
                    <a:pt x="84" y="4"/>
                    <a:pt x="84" y="4"/>
                    <a:pt x="84" y="4"/>
                  </a:cubicBezTo>
                  <a:cubicBezTo>
                    <a:pt x="82" y="4"/>
                    <a:pt x="80" y="6"/>
                    <a:pt x="80" y="8"/>
                  </a:cubicBezTo>
                  <a:cubicBezTo>
                    <a:pt x="80" y="6"/>
                    <a:pt x="79" y="4"/>
                    <a:pt x="76" y="4"/>
                  </a:cubicBezTo>
                  <a:cubicBezTo>
                    <a:pt x="5" y="4"/>
                    <a:pt x="5" y="4"/>
                    <a:pt x="5" y="4"/>
                  </a:cubicBezTo>
                  <a:cubicBezTo>
                    <a:pt x="3" y="4"/>
                    <a:pt x="0" y="2"/>
                    <a:pt x="0" y="0"/>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15" name="Rectangle 44"/>
            <p:cNvSpPr>
              <a:spLocks noChangeArrowheads="1"/>
            </p:cNvSpPr>
            <p:nvPr/>
          </p:nvSpPr>
          <p:spPr bwMode="auto">
            <a:xfrm>
              <a:off x="2346" y="3983"/>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3616" name="Rectangle 45"/>
            <p:cNvSpPr>
              <a:spLocks noChangeArrowheads="1"/>
            </p:cNvSpPr>
            <p:nvPr/>
          </p:nvSpPr>
          <p:spPr bwMode="auto">
            <a:xfrm>
              <a:off x="2226" y="4129"/>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grpSp>
        <p:nvGrpSpPr>
          <p:cNvPr id="23568" name="Group 46"/>
          <p:cNvGrpSpPr>
            <a:grpSpLocks/>
          </p:cNvGrpSpPr>
          <p:nvPr/>
        </p:nvGrpSpPr>
        <p:grpSpPr bwMode="auto">
          <a:xfrm>
            <a:off x="5745163" y="3630614"/>
            <a:ext cx="2152650" cy="460375"/>
            <a:chOff x="2659" y="2287"/>
            <a:chExt cx="1356" cy="290"/>
          </a:xfrm>
        </p:grpSpPr>
        <p:sp>
          <p:nvSpPr>
            <p:cNvPr id="23610" name="Oval 47"/>
            <p:cNvSpPr>
              <a:spLocks noChangeArrowheads="1"/>
            </p:cNvSpPr>
            <p:nvPr/>
          </p:nvSpPr>
          <p:spPr bwMode="auto">
            <a:xfrm>
              <a:off x="2659" y="239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3611" name="Line 48"/>
            <p:cNvSpPr>
              <a:spLocks noChangeShapeType="1"/>
            </p:cNvSpPr>
            <p:nvPr/>
          </p:nvSpPr>
          <p:spPr bwMode="auto">
            <a:xfrm flipV="1">
              <a:off x="2769" y="2362"/>
              <a:ext cx="576" cy="7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12" name="Rectangle 49"/>
            <p:cNvSpPr>
              <a:spLocks noChangeArrowheads="1"/>
            </p:cNvSpPr>
            <p:nvPr/>
          </p:nvSpPr>
          <p:spPr bwMode="auto">
            <a:xfrm>
              <a:off x="3374" y="2287"/>
              <a:ext cx="56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Equilibrium</a:t>
              </a:r>
              <a:endParaRPr lang="en-US" altLang="en-US" sz="2400">
                <a:latin typeface="Calibri" panose="020F0502020204030204" pitchFamily="34" charset="0"/>
                <a:cs typeface="Calibri" panose="020F0502020204030204" pitchFamily="34" charset="0"/>
              </a:endParaRPr>
            </a:p>
          </p:txBody>
        </p:sp>
        <p:sp>
          <p:nvSpPr>
            <p:cNvPr id="23613" name="Rectangle 50"/>
            <p:cNvSpPr>
              <a:spLocks noChangeArrowheads="1"/>
            </p:cNvSpPr>
            <p:nvPr/>
          </p:nvSpPr>
          <p:spPr bwMode="auto">
            <a:xfrm>
              <a:off x="3327" y="2433"/>
              <a:ext cx="6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trade</a:t>
              </a:r>
              <a:endParaRPr lang="en-US" altLang="en-US" sz="2400">
                <a:latin typeface="Calibri" panose="020F0502020204030204" pitchFamily="34" charset="0"/>
                <a:cs typeface="Calibri" panose="020F0502020204030204" pitchFamily="34" charset="0"/>
              </a:endParaRPr>
            </a:p>
          </p:txBody>
        </p:sp>
      </p:grpSp>
      <p:grpSp>
        <p:nvGrpSpPr>
          <p:cNvPr id="23569" name="Group 51"/>
          <p:cNvGrpSpPr>
            <a:grpSpLocks/>
          </p:cNvGrpSpPr>
          <p:nvPr/>
        </p:nvGrpSpPr>
        <p:grpSpPr bwMode="auto">
          <a:xfrm>
            <a:off x="2311401" y="4935544"/>
            <a:ext cx="6643688" cy="468313"/>
            <a:chOff x="496" y="3109"/>
            <a:chExt cx="4185" cy="295"/>
          </a:xfrm>
        </p:grpSpPr>
        <p:grpSp>
          <p:nvGrpSpPr>
            <p:cNvPr id="23604" name="Group 52"/>
            <p:cNvGrpSpPr>
              <a:grpSpLocks/>
            </p:cNvGrpSpPr>
            <p:nvPr/>
          </p:nvGrpSpPr>
          <p:grpSpPr bwMode="auto">
            <a:xfrm>
              <a:off x="496" y="3109"/>
              <a:ext cx="3844" cy="292"/>
              <a:chOff x="496" y="3109"/>
              <a:chExt cx="3844" cy="292"/>
            </a:xfrm>
          </p:grpSpPr>
          <p:sp>
            <p:nvSpPr>
              <p:cNvPr id="23607" name="Line 53"/>
              <p:cNvSpPr>
                <a:spLocks noChangeShapeType="1"/>
              </p:cNvSpPr>
              <p:nvPr/>
            </p:nvSpPr>
            <p:spPr bwMode="auto">
              <a:xfrm>
                <a:off x="1176" y="3190"/>
                <a:ext cx="3164" cy="1"/>
              </a:xfrm>
              <a:prstGeom prst="line">
                <a:avLst/>
              </a:prstGeom>
              <a:noFill/>
              <a:ln w="52388">
                <a:solidFill>
                  <a:srgbClr val="0063B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08" name="Rectangle 54"/>
              <p:cNvSpPr>
                <a:spLocks noChangeArrowheads="1"/>
              </p:cNvSpPr>
              <p:nvPr/>
            </p:nvSpPr>
            <p:spPr bwMode="auto">
              <a:xfrm>
                <a:off x="858" y="3109"/>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3609" name="Rectangle 55"/>
              <p:cNvSpPr>
                <a:spLocks noChangeArrowheads="1"/>
              </p:cNvSpPr>
              <p:nvPr/>
            </p:nvSpPr>
            <p:spPr bwMode="auto">
              <a:xfrm>
                <a:off x="496" y="3256"/>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sp>
          <p:nvSpPr>
            <p:cNvPr id="23605" name="Rectangle 56"/>
            <p:cNvSpPr>
              <a:spLocks noChangeArrowheads="1"/>
            </p:cNvSpPr>
            <p:nvPr/>
          </p:nvSpPr>
          <p:spPr bwMode="auto">
            <a:xfrm>
              <a:off x="4380" y="3113"/>
              <a:ext cx="30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World</a:t>
              </a:r>
              <a:endParaRPr lang="en-US" altLang="en-US" sz="2400">
                <a:latin typeface="Calibri" panose="020F0502020204030204" pitchFamily="34" charset="0"/>
                <a:cs typeface="Calibri" panose="020F0502020204030204" pitchFamily="34" charset="0"/>
              </a:endParaRPr>
            </a:p>
          </p:txBody>
        </p:sp>
        <p:sp>
          <p:nvSpPr>
            <p:cNvPr id="23606" name="Rectangle 57"/>
            <p:cNvSpPr>
              <a:spLocks noChangeArrowheads="1"/>
            </p:cNvSpPr>
            <p:nvPr/>
          </p:nvSpPr>
          <p:spPr bwMode="auto">
            <a:xfrm>
              <a:off x="4405" y="3259"/>
              <a:ext cx="24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grpSp>
      <p:grpSp>
        <p:nvGrpSpPr>
          <p:cNvPr id="23570" name="Group 58"/>
          <p:cNvGrpSpPr>
            <a:grpSpLocks/>
          </p:cNvGrpSpPr>
          <p:nvPr/>
        </p:nvGrpSpPr>
        <p:grpSpPr bwMode="auto">
          <a:xfrm>
            <a:off x="4041770" y="5011741"/>
            <a:ext cx="196850" cy="1135063"/>
            <a:chOff x="1586" y="3157"/>
            <a:chExt cx="124" cy="715"/>
          </a:xfrm>
        </p:grpSpPr>
        <p:sp>
          <p:nvSpPr>
            <p:cNvPr id="23598" name="Freeform 59"/>
            <p:cNvSpPr>
              <a:spLocks/>
            </p:cNvSpPr>
            <p:nvPr/>
          </p:nvSpPr>
          <p:spPr bwMode="auto">
            <a:xfrm>
              <a:off x="1685" y="3804"/>
              <a:ext cx="21" cy="51"/>
            </a:xfrm>
            <a:custGeom>
              <a:avLst/>
              <a:gdLst>
                <a:gd name="T0" fmla="*/ 21 w 21"/>
                <a:gd name="T1" fmla="*/ 0 h 51"/>
                <a:gd name="T2" fmla="*/ 18 w 21"/>
                <a:gd name="T3" fmla="*/ 0 h 51"/>
                <a:gd name="T4" fmla="*/ 11 w 21"/>
                <a:gd name="T5" fmla="*/ 4 h 51"/>
                <a:gd name="T6" fmla="*/ 0 w 21"/>
                <a:gd name="T7" fmla="*/ 11 h 51"/>
                <a:gd name="T8" fmla="*/ 0 w 21"/>
                <a:gd name="T9" fmla="*/ 18 h 51"/>
                <a:gd name="T10" fmla="*/ 7 w 21"/>
                <a:gd name="T11" fmla="*/ 15 h 51"/>
                <a:gd name="T12" fmla="*/ 14 w 21"/>
                <a:gd name="T13" fmla="*/ 11 h 51"/>
                <a:gd name="T14" fmla="*/ 14 w 21"/>
                <a:gd name="T15" fmla="*/ 51 h 51"/>
                <a:gd name="T16" fmla="*/ 21 w 21"/>
                <a:gd name="T17" fmla="*/ 51 h 51"/>
                <a:gd name="T18" fmla="*/ 21 w 21"/>
                <a:gd name="T19" fmla="*/ 4 h 51"/>
                <a:gd name="T20" fmla="*/ 21 w 21"/>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51"/>
                <a:gd name="T35" fmla="*/ 21 w 21"/>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51">
                  <a:moveTo>
                    <a:pt x="21" y="0"/>
                  </a:moveTo>
                  <a:lnTo>
                    <a:pt x="18" y="0"/>
                  </a:lnTo>
                  <a:lnTo>
                    <a:pt x="11" y="4"/>
                  </a:lnTo>
                  <a:lnTo>
                    <a:pt x="0" y="11"/>
                  </a:lnTo>
                  <a:lnTo>
                    <a:pt x="0" y="18"/>
                  </a:lnTo>
                  <a:lnTo>
                    <a:pt x="7" y="15"/>
                  </a:lnTo>
                  <a:lnTo>
                    <a:pt x="14" y="11"/>
                  </a:lnTo>
                  <a:lnTo>
                    <a:pt x="14" y="51"/>
                  </a:lnTo>
                  <a:lnTo>
                    <a:pt x="21" y="51"/>
                  </a:lnTo>
                  <a:lnTo>
                    <a:pt x="21" y="4"/>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23599" name="Group 60"/>
            <p:cNvGrpSpPr>
              <a:grpSpLocks/>
            </p:cNvGrpSpPr>
            <p:nvPr/>
          </p:nvGrpSpPr>
          <p:grpSpPr bwMode="auto">
            <a:xfrm>
              <a:off x="1586" y="3157"/>
              <a:ext cx="99" cy="715"/>
              <a:chOff x="1586" y="3157"/>
              <a:chExt cx="99" cy="715"/>
            </a:xfrm>
          </p:grpSpPr>
          <p:sp>
            <p:nvSpPr>
              <p:cNvPr id="23601" name="Line 61"/>
              <p:cNvSpPr>
                <a:spLocks noChangeShapeType="1"/>
              </p:cNvSpPr>
              <p:nvPr/>
            </p:nvSpPr>
            <p:spPr bwMode="auto">
              <a:xfrm>
                <a:off x="1652"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602" name="Oval 62"/>
              <p:cNvSpPr>
                <a:spLocks noChangeArrowheads="1"/>
              </p:cNvSpPr>
              <p:nvPr/>
            </p:nvSpPr>
            <p:spPr bwMode="auto">
              <a:xfrm>
                <a:off x="1616"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3603" name="Rectangle 63"/>
              <p:cNvSpPr>
                <a:spLocks noChangeArrowheads="1"/>
              </p:cNvSpPr>
              <p:nvPr/>
            </p:nvSpPr>
            <p:spPr bwMode="auto">
              <a:xfrm>
                <a:off x="1586"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grpSp>
        <p:sp>
          <p:nvSpPr>
            <p:cNvPr id="23600" name="Rectangle 64"/>
            <p:cNvSpPr>
              <a:spLocks noChangeArrowheads="1"/>
            </p:cNvSpPr>
            <p:nvPr/>
          </p:nvSpPr>
          <p:spPr bwMode="auto">
            <a:xfrm>
              <a:off x="1677"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3571" name="Group 65"/>
          <p:cNvGrpSpPr>
            <a:grpSpLocks/>
          </p:cNvGrpSpPr>
          <p:nvPr/>
        </p:nvGrpSpPr>
        <p:grpSpPr bwMode="auto">
          <a:xfrm>
            <a:off x="4784726" y="4468814"/>
            <a:ext cx="1770063" cy="1677988"/>
            <a:chOff x="2054" y="2815"/>
            <a:chExt cx="1115" cy="1057"/>
          </a:xfrm>
        </p:grpSpPr>
        <p:grpSp>
          <p:nvGrpSpPr>
            <p:cNvPr id="23582" name="Group 66"/>
            <p:cNvGrpSpPr>
              <a:grpSpLocks/>
            </p:cNvGrpSpPr>
            <p:nvPr/>
          </p:nvGrpSpPr>
          <p:grpSpPr bwMode="auto">
            <a:xfrm>
              <a:off x="2128" y="3278"/>
              <a:ext cx="962" cy="398"/>
              <a:chOff x="2128" y="3278"/>
              <a:chExt cx="962" cy="398"/>
            </a:xfrm>
          </p:grpSpPr>
          <p:sp>
            <p:nvSpPr>
              <p:cNvPr id="23595" name="Freeform 67"/>
              <p:cNvSpPr>
                <a:spLocks/>
              </p:cNvSpPr>
              <p:nvPr/>
            </p:nvSpPr>
            <p:spPr bwMode="auto">
              <a:xfrm>
                <a:off x="2128" y="3588"/>
                <a:ext cx="962" cy="88"/>
              </a:xfrm>
              <a:custGeom>
                <a:avLst/>
                <a:gdLst>
                  <a:gd name="T0" fmla="*/ 117618 w 87"/>
                  <a:gd name="T1" fmla="*/ 10648 h 8"/>
                  <a:gd name="T2" fmla="*/ 110895 w 87"/>
                  <a:gd name="T3" fmla="*/ 5324 h 8"/>
                  <a:gd name="T4" fmla="*/ 63580 w 87"/>
                  <a:gd name="T5" fmla="*/ 5324 h 8"/>
                  <a:gd name="T6" fmla="*/ 58074 w 87"/>
                  <a:gd name="T7" fmla="*/ 0 h 8"/>
                  <a:gd name="T8" fmla="*/ 52700 w 87"/>
                  <a:gd name="T9" fmla="*/ 5324 h 8"/>
                  <a:gd name="T10" fmla="*/ 6723 w 87"/>
                  <a:gd name="T11" fmla="*/ 5324 h 8"/>
                  <a:gd name="T12" fmla="*/ 0 w 87"/>
                  <a:gd name="T13" fmla="*/ 10648 h 8"/>
                  <a:gd name="T14" fmla="*/ 0 60000 65536"/>
                  <a:gd name="T15" fmla="*/ 0 60000 65536"/>
                  <a:gd name="T16" fmla="*/ 0 60000 65536"/>
                  <a:gd name="T17" fmla="*/ 0 60000 65536"/>
                  <a:gd name="T18" fmla="*/ 0 60000 65536"/>
                  <a:gd name="T19" fmla="*/ 0 60000 65536"/>
                  <a:gd name="T20" fmla="*/ 0 60000 65536"/>
                  <a:gd name="T21" fmla="*/ 0 w 87"/>
                  <a:gd name="T22" fmla="*/ 0 h 8"/>
                  <a:gd name="T23" fmla="*/ 87 w 8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
                    <a:moveTo>
                      <a:pt x="87" y="8"/>
                    </a:moveTo>
                    <a:cubicBezTo>
                      <a:pt x="87" y="6"/>
                      <a:pt x="84" y="4"/>
                      <a:pt x="82" y="4"/>
                    </a:cubicBezTo>
                    <a:cubicBezTo>
                      <a:pt x="47" y="4"/>
                      <a:pt x="47" y="4"/>
                      <a:pt x="47" y="4"/>
                    </a:cubicBezTo>
                    <a:cubicBezTo>
                      <a:pt x="45" y="4"/>
                      <a:pt x="43" y="2"/>
                      <a:pt x="43" y="0"/>
                    </a:cubicBezTo>
                    <a:cubicBezTo>
                      <a:pt x="43" y="2"/>
                      <a:pt x="42" y="4"/>
                      <a:pt x="39" y="4"/>
                    </a:cubicBezTo>
                    <a:cubicBezTo>
                      <a:pt x="5" y="4"/>
                      <a:pt x="5" y="4"/>
                      <a:pt x="5" y="4"/>
                    </a:cubicBezTo>
                    <a:cubicBezTo>
                      <a:pt x="3" y="4"/>
                      <a:pt x="0" y="6"/>
                      <a:pt x="0" y="8"/>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596" name="Rectangle 68"/>
              <p:cNvSpPr>
                <a:spLocks noChangeArrowheads="1"/>
              </p:cNvSpPr>
              <p:nvPr/>
            </p:nvSpPr>
            <p:spPr bwMode="auto">
              <a:xfrm>
                <a:off x="2416" y="3278"/>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3597" name="Rectangle 69"/>
              <p:cNvSpPr>
                <a:spLocks noChangeArrowheads="1"/>
              </p:cNvSpPr>
              <p:nvPr/>
            </p:nvSpPr>
            <p:spPr bwMode="auto">
              <a:xfrm>
                <a:off x="2376" y="3424"/>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grpSp>
          <p:nvGrpSpPr>
            <p:cNvPr id="23583" name="Group 70"/>
            <p:cNvGrpSpPr>
              <a:grpSpLocks/>
            </p:cNvGrpSpPr>
            <p:nvPr/>
          </p:nvGrpSpPr>
          <p:grpSpPr bwMode="auto">
            <a:xfrm>
              <a:off x="2054" y="2815"/>
              <a:ext cx="132" cy="1057"/>
              <a:chOff x="2054" y="2815"/>
              <a:chExt cx="132" cy="1057"/>
            </a:xfrm>
          </p:grpSpPr>
          <p:sp>
            <p:nvSpPr>
              <p:cNvPr id="23590" name="Oval 71"/>
              <p:cNvSpPr>
                <a:spLocks noChangeArrowheads="1"/>
              </p:cNvSpPr>
              <p:nvPr/>
            </p:nvSpPr>
            <p:spPr bwMode="auto">
              <a:xfrm>
                <a:off x="2083"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3591" name="Line 72"/>
              <p:cNvSpPr>
                <a:spLocks noChangeShapeType="1"/>
              </p:cNvSpPr>
              <p:nvPr/>
            </p:nvSpPr>
            <p:spPr bwMode="auto">
              <a:xfrm>
                <a:off x="2116"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592" name="Freeform 73"/>
              <p:cNvSpPr>
                <a:spLocks/>
              </p:cNvSpPr>
              <p:nvPr/>
            </p:nvSpPr>
            <p:spPr bwMode="auto">
              <a:xfrm>
                <a:off x="2149" y="3804"/>
                <a:ext cx="37" cy="51"/>
              </a:xfrm>
              <a:custGeom>
                <a:avLst/>
                <a:gdLst>
                  <a:gd name="T0" fmla="*/ 7 w 37"/>
                  <a:gd name="T1" fmla="*/ 44 h 51"/>
                  <a:gd name="T2" fmla="*/ 11 w 37"/>
                  <a:gd name="T3" fmla="*/ 40 h 51"/>
                  <a:gd name="T4" fmla="*/ 18 w 37"/>
                  <a:gd name="T5" fmla="*/ 33 h 51"/>
                  <a:gd name="T6" fmla="*/ 33 w 37"/>
                  <a:gd name="T7" fmla="*/ 26 h 51"/>
                  <a:gd name="T8" fmla="*/ 37 w 37"/>
                  <a:gd name="T9" fmla="*/ 18 h 51"/>
                  <a:gd name="T10" fmla="*/ 37 w 37"/>
                  <a:gd name="T11" fmla="*/ 15 h 51"/>
                  <a:gd name="T12" fmla="*/ 37 w 37"/>
                  <a:gd name="T13" fmla="*/ 7 h 51"/>
                  <a:gd name="T14" fmla="*/ 33 w 37"/>
                  <a:gd name="T15" fmla="*/ 4 h 51"/>
                  <a:gd name="T16" fmla="*/ 26 w 37"/>
                  <a:gd name="T17" fmla="*/ 0 h 51"/>
                  <a:gd name="T18" fmla="*/ 18 w 37"/>
                  <a:gd name="T19" fmla="*/ 0 h 51"/>
                  <a:gd name="T20" fmla="*/ 11 w 37"/>
                  <a:gd name="T21" fmla="*/ 0 h 51"/>
                  <a:gd name="T22" fmla="*/ 4 w 37"/>
                  <a:gd name="T23" fmla="*/ 4 h 51"/>
                  <a:gd name="T24" fmla="*/ 0 w 37"/>
                  <a:gd name="T25" fmla="*/ 7 h 51"/>
                  <a:gd name="T26" fmla="*/ 0 w 37"/>
                  <a:gd name="T27" fmla="*/ 15 h 51"/>
                  <a:gd name="T28" fmla="*/ 7 w 37"/>
                  <a:gd name="T29" fmla="*/ 15 h 51"/>
                  <a:gd name="T30" fmla="*/ 11 w 37"/>
                  <a:gd name="T31" fmla="*/ 7 h 51"/>
                  <a:gd name="T32" fmla="*/ 18 w 37"/>
                  <a:gd name="T33" fmla="*/ 4 h 51"/>
                  <a:gd name="T34" fmla="*/ 26 w 37"/>
                  <a:gd name="T35" fmla="*/ 7 h 51"/>
                  <a:gd name="T36" fmla="*/ 29 w 37"/>
                  <a:gd name="T37" fmla="*/ 15 h 51"/>
                  <a:gd name="T38" fmla="*/ 26 w 37"/>
                  <a:gd name="T39" fmla="*/ 22 h 51"/>
                  <a:gd name="T40" fmla="*/ 15 w 37"/>
                  <a:gd name="T41" fmla="*/ 33 h 51"/>
                  <a:gd name="T42" fmla="*/ 4 w 37"/>
                  <a:gd name="T43" fmla="*/ 40 h 51"/>
                  <a:gd name="T44" fmla="*/ 0 w 37"/>
                  <a:gd name="T45" fmla="*/ 48 h 51"/>
                  <a:gd name="T46" fmla="*/ 0 w 37"/>
                  <a:gd name="T47" fmla="*/ 51 h 51"/>
                  <a:gd name="T48" fmla="*/ 37 w 37"/>
                  <a:gd name="T49" fmla="*/ 51 h 51"/>
                  <a:gd name="T50" fmla="*/ 37 w 37"/>
                  <a:gd name="T51" fmla="*/ 44 h 51"/>
                  <a:gd name="T52" fmla="*/ 11 w 37"/>
                  <a:gd name="T53" fmla="*/ 44 h 51"/>
                  <a:gd name="T54" fmla="*/ 7 w 37"/>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
                  <a:gd name="T85" fmla="*/ 0 h 51"/>
                  <a:gd name="T86" fmla="*/ 37 w 37"/>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 h="51">
                    <a:moveTo>
                      <a:pt x="7" y="44"/>
                    </a:moveTo>
                    <a:lnTo>
                      <a:pt x="11" y="40"/>
                    </a:lnTo>
                    <a:lnTo>
                      <a:pt x="18" y="33"/>
                    </a:lnTo>
                    <a:lnTo>
                      <a:pt x="33" y="26"/>
                    </a:lnTo>
                    <a:lnTo>
                      <a:pt x="37" y="18"/>
                    </a:lnTo>
                    <a:lnTo>
                      <a:pt x="37" y="15"/>
                    </a:lnTo>
                    <a:lnTo>
                      <a:pt x="37" y="7"/>
                    </a:lnTo>
                    <a:lnTo>
                      <a:pt x="33" y="4"/>
                    </a:lnTo>
                    <a:lnTo>
                      <a:pt x="26" y="0"/>
                    </a:lnTo>
                    <a:lnTo>
                      <a:pt x="18" y="0"/>
                    </a:lnTo>
                    <a:lnTo>
                      <a:pt x="11" y="0"/>
                    </a:lnTo>
                    <a:lnTo>
                      <a:pt x="4" y="4"/>
                    </a:lnTo>
                    <a:lnTo>
                      <a:pt x="0" y="7"/>
                    </a:lnTo>
                    <a:lnTo>
                      <a:pt x="0" y="15"/>
                    </a:lnTo>
                    <a:lnTo>
                      <a:pt x="7" y="15"/>
                    </a:lnTo>
                    <a:lnTo>
                      <a:pt x="11" y="7"/>
                    </a:lnTo>
                    <a:lnTo>
                      <a:pt x="18" y="4"/>
                    </a:lnTo>
                    <a:lnTo>
                      <a:pt x="26" y="7"/>
                    </a:lnTo>
                    <a:lnTo>
                      <a:pt x="29" y="15"/>
                    </a:lnTo>
                    <a:lnTo>
                      <a:pt x="26" y="22"/>
                    </a:lnTo>
                    <a:lnTo>
                      <a:pt x="15" y="33"/>
                    </a:lnTo>
                    <a:lnTo>
                      <a:pt x="4" y="40"/>
                    </a:lnTo>
                    <a:lnTo>
                      <a:pt x="0" y="48"/>
                    </a:lnTo>
                    <a:lnTo>
                      <a:pt x="0" y="51"/>
                    </a:lnTo>
                    <a:lnTo>
                      <a:pt x="37" y="51"/>
                    </a:lnTo>
                    <a:lnTo>
                      <a:pt x="37"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3593" name="Rectangle 74"/>
              <p:cNvSpPr>
                <a:spLocks noChangeArrowheads="1"/>
              </p:cNvSpPr>
              <p:nvPr/>
            </p:nvSpPr>
            <p:spPr bwMode="auto">
              <a:xfrm>
                <a:off x="205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3594" name="Rectangle 75"/>
              <p:cNvSpPr>
                <a:spLocks noChangeArrowheads="1"/>
              </p:cNvSpPr>
              <p:nvPr/>
            </p:nvSpPr>
            <p:spPr bwMode="auto">
              <a:xfrm>
                <a:off x="2145"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3584" name="Group 76"/>
            <p:cNvGrpSpPr>
              <a:grpSpLocks/>
            </p:cNvGrpSpPr>
            <p:nvPr/>
          </p:nvGrpSpPr>
          <p:grpSpPr bwMode="auto">
            <a:xfrm>
              <a:off x="3034" y="2815"/>
              <a:ext cx="135" cy="1057"/>
              <a:chOff x="3034" y="2815"/>
              <a:chExt cx="135" cy="1057"/>
            </a:xfrm>
          </p:grpSpPr>
          <p:sp>
            <p:nvSpPr>
              <p:cNvPr id="23585" name="Oval 77"/>
              <p:cNvSpPr>
                <a:spLocks noChangeArrowheads="1"/>
              </p:cNvSpPr>
              <p:nvPr/>
            </p:nvSpPr>
            <p:spPr bwMode="auto">
              <a:xfrm>
                <a:off x="3068"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3586" name="Line 78"/>
              <p:cNvSpPr>
                <a:spLocks noChangeShapeType="1"/>
              </p:cNvSpPr>
              <p:nvPr/>
            </p:nvSpPr>
            <p:spPr bwMode="auto">
              <a:xfrm>
                <a:off x="3101"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587" name="Freeform 79"/>
              <p:cNvSpPr>
                <a:spLocks/>
              </p:cNvSpPr>
              <p:nvPr/>
            </p:nvSpPr>
            <p:spPr bwMode="auto">
              <a:xfrm>
                <a:off x="3133" y="3804"/>
                <a:ext cx="36" cy="51"/>
              </a:xfrm>
              <a:custGeom>
                <a:avLst/>
                <a:gdLst>
                  <a:gd name="T0" fmla="*/ 7 w 36"/>
                  <a:gd name="T1" fmla="*/ 44 h 51"/>
                  <a:gd name="T2" fmla="*/ 11 w 36"/>
                  <a:gd name="T3" fmla="*/ 40 h 51"/>
                  <a:gd name="T4" fmla="*/ 18 w 36"/>
                  <a:gd name="T5" fmla="*/ 33 h 51"/>
                  <a:gd name="T6" fmla="*/ 33 w 36"/>
                  <a:gd name="T7" fmla="*/ 26 h 51"/>
                  <a:gd name="T8" fmla="*/ 36 w 36"/>
                  <a:gd name="T9" fmla="*/ 18 h 51"/>
                  <a:gd name="T10" fmla="*/ 36 w 36"/>
                  <a:gd name="T11" fmla="*/ 15 h 51"/>
                  <a:gd name="T12" fmla="*/ 36 w 36"/>
                  <a:gd name="T13" fmla="*/ 7 h 51"/>
                  <a:gd name="T14" fmla="*/ 33 w 36"/>
                  <a:gd name="T15" fmla="*/ 4 h 51"/>
                  <a:gd name="T16" fmla="*/ 25 w 36"/>
                  <a:gd name="T17" fmla="*/ 0 h 51"/>
                  <a:gd name="T18" fmla="*/ 18 w 36"/>
                  <a:gd name="T19" fmla="*/ 0 h 51"/>
                  <a:gd name="T20" fmla="*/ 11 w 36"/>
                  <a:gd name="T21" fmla="*/ 0 h 51"/>
                  <a:gd name="T22" fmla="*/ 3 w 36"/>
                  <a:gd name="T23" fmla="*/ 4 h 51"/>
                  <a:gd name="T24" fmla="*/ 0 w 36"/>
                  <a:gd name="T25" fmla="*/ 7 h 51"/>
                  <a:gd name="T26" fmla="*/ 0 w 36"/>
                  <a:gd name="T27" fmla="*/ 15 h 51"/>
                  <a:gd name="T28" fmla="*/ 7 w 36"/>
                  <a:gd name="T29" fmla="*/ 15 h 51"/>
                  <a:gd name="T30" fmla="*/ 11 w 36"/>
                  <a:gd name="T31" fmla="*/ 7 h 51"/>
                  <a:gd name="T32" fmla="*/ 18 w 36"/>
                  <a:gd name="T33" fmla="*/ 4 h 51"/>
                  <a:gd name="T34" fmla="*/ 25 w 36"/>
                  <a:gd name="T35" fmla="*/ 7 h 51"/>
                  <a:gd name="T36" fmla="*/ 29 w 36"/>
                  <a:gd name="T37" fmla="*/ 15 h 51"/>
                  <a:gd name="T38" fmla="*/ 25 w 36"/>
                  <a:gd name="T39" fmla="*/ 22 h 51"/>
                  <a:gd name="T40" fmla="*/ 14 w 36"/>
                  <a:gd name="T41" fmla="*/ 33 h 51"/>
                  <a:gd name="T42" fmla="*/ 3 w 36"/>
                  <a:gd name="T43" fmla="*/ 40 h 51"/>
                  <a:gd name="T44" fmla="*/ 0 w 36"/>
                  <a:gd name="T45" fmla="*/ 48 h 51"/>
                  <a:gd name="T46" fmla="*/ 0 w 36"/>
                  <a:gd name="T47" fmla="*/ 51 h 51"/>
                  <a:gd name="T48" fmla="*/ 36 w 36"/>
                  <a:gd name="T49" fmla="*/ 51 h 51"/>
                  <a:gd name="T50" fmla="*/ 36 w 36"/>
                  <a:gd name="T51" fmla="*/ 44 h 51"/>
                  <a:gd name="T52" fmla="*/ 11 w 36"/>
                  <a:gd name="T53" fmla="*/ 44 h 51"/>
                  <a:gd name="T54" fmla="*/ 7 w 36"/>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51"/>
                  <a:gd name="T86" fmla="*/ 36 w 36"/>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51">
                    <a:moveTo>
                      <a:pt x="7" y="44"/>
                    </a:moveTo>
                    <a:lnTo>
                      <a:pt x="11" y="40"/>
                    </a:lnTo>
                    <a:lnTo>
                      <a:pt x="18" y="33"/>
                    </a:lnTo>
                    <a:lnTo>
                      <a:pt x="33" y="26"/>
                    </a:lnTo>
                    <a:lnTo>
                      <a:pt x="36" y="18"/>
                    </a:lnTo>
                    <a:lnTo>
                      <a:pt x="36" y="15"/>
                    </a:lnTo>
                    <a:lnTo>
                      <a:pt x="36" y="7"/>
                    </a:lnTo>
                    <a:lnTo>
                      <a:pt x="33" y="4"/>
                    </a:lnTo>
                    <a:lnTo>
                      <a:pt x="25" y="0"/>
                    </a:lnTo>
                    <a:lnTo>
                      <a:pt x="18" y="0"/>
                    </a:lnTo>
                    <a:lnTo>
                      <a:pt x="11" y="0"/>
                    </a:lnTo>
                    <a:lnTo>
                      <a:pt x="3" y="4"/>
                    </a:lnTo>
                    <a:lnTo>
                      <a:pt x="0" y="7"/>
                    </a:lnTo>
                    <a:lnTo>
                      <a:pt x="0" y="15"/>
                    </a:lnTo>
                    <a:lnTo>
                      <a:pt x="7" y="15"/>
                    </a:lnTo>
                    <a:lnTo>
                      <a:pt x="11" y="7"/>
                    </a:lnTo>
                    <a:lnTo>
                      <a:pt x="18" y="4"/>
                    </a:lnTo>
                    <a:lnTo>
                      <a:pt x="25" y="7"/>
                    </a:lnTo>
                    <a:lnTo>
                      <a:pt x="29" y="15"/>
                    </a:lnTo>
                    <a:lnTo>
                      <a:pt x="25" y="22"/>
                    </a:lnTo>
                    <a:lnTo>
                      <a:pt x="14" y="33"/>
                    </a:lnTo>
                    <a:lnTo>
                      <a:pt x="3" y="40"/>
                    </a:lnTo>
                    <a:lnTo>
                      <a:pt x="0" y="48"/>
                    </a:lnTo>
                    <a:lnTo>
                      <a:pt x="0" y="51"/>
                    </a:lnTo>
                    <a:lnTo>
                      <a:pt x="36" y="51"/>
                    </a:lnTo>
                    <a:lnTo>
                      <a:pt x="36"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3588" name="Rectangle 80"/>
              <p:cNvSpPr>
                <a:spLocks noChangeArrowheads="1"/>
              </p:cNvSpPr>
              <p:nvPr/>
            </p:nvSpPr>
            <p:spPr bwMode="auto">
              <a:xfrm>
                <a:off x="303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3589" name="Rectangle 81"/>
              <p:cNvSpPr>
                <a:spLocks noChangeArrowheads="1"/>
              </p:cNvSpPr>
              <p:nvPr/>
            </p:nvSpPr>
            <p:spPr bwMode="auto">
              <a:xfrm>
                <a:off x="3125"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grpSp>
        <p:nvGrpSpPr>
          <p:cNvPr id="23572" name="Group 82"/>
          <p:cNvGrpSpPr>
            <a:grpSpLocks/>
          </p:cNvGrpSpPr>
          <p:nvPr/>
        </p:nvGrpSpPr>
        <p:grpSpPr bwMode="auto">
          <a:xfrm>
            <a:off x="6858002" y="5011741"/>
            <a:ext cx="214313" cy="1135063"/>
            <a:chOff x="3360" y="3157"/>
            <a:chExt cx="135" cy="715"/>
          </a:xfrm>
        </p:grpSpPr>
        <p:sp>
          <p:nvSpPr>
            <p:cNvPr id="23577" name="Line 83"/>
            <p:cNvSpPr>
              <a:spLocks noChangeShapeType="1"/>
            </p:cNvSpPr>
            <p:nvPr/>
          </p:nvSpPr>
          <p:spPr bwMode="auto">
            <a:xfrm>
              <a:off x="3433"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3578" name="Oval 84"/>
            <p:cNvSpPr>
              <a:spLocks noChangeArrowheads="1"/>
            </p:cNvSpPr>
            <p:nvPr/>
          </p:nvSpPr>
          <p:spPr bwMode="auto">
            <a:xfrm>
              <a:off x="3400"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3579" name="Freeform 85"/>
            <p:cNvSpPr>
              <a:spLocks/>
            </p:cNvSpPr>
            <p:nvPr/>
          </p:nvSpPr>
          <p:spPr bwMode="auto">
            <a:xfrm>
              <a:off x="3462" y="3804"/>
              <a:ext cx="22" cy="51"/>
            </a:xfrm>
            <a:custGeom>
              <a:avLst/>
              <a:gdLst>
                <a:gd name="T0" fmla="*/ 22 w 22"/>
                <a:gd name="T1" fmla="*/ 0 h 51"/>
                <a:gd name="T2" fmla="*/ 18 w 22"/>
                <a:gd name="T3" fmla="*/ 0 h 51"/>
                <a:gd name="T4" fmla="*/ 11 w 22"/>
                <a:gd name="T5" fmla="*/ 4 h 51"/>
                <a:gd name="T6" fmla="*/ 0 w 22"/>
                <a:gd name="T7" fmla="*/ 11 h 51"/>
                <a:gd name="T8" fmla="*/ 0 w 22"/>
                <a:gd name="T9" fmla="*/ 18 h 51"/>
                <a:gd name="T10" fmla="*/ 7 w 22"/>
                <a:gd name="T11" fmla="*/ 15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4"/>
                  </a:lnTo>
                  <a:lnTo>
                    <a:pt x="0" y="11"/>
                  </a:lnTo>
                  <a:lnTo>
                    <a:pt x="0" y="18"/>
                  </a:lnTo>
                  <a:lnTo>
                    <a:pt x="7" y="15"/>
                  </a:lnTo>
                  <a:lnTo>
                    <a:pt x="15" y="11"/>
                  </a:lnTo>
                  <a:lnTo>
                    <a:pt x="15" y="51"/>
                  </a:lnTo>
                  <a:lnTo>
                    <a:pt x="22" y="51"/>
                  </a:lnTo>
                  <a:lnTo>
                    <a:pt x="22" y="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3580" name="Rectangle 86"/>
            <p:cNvSpPr>
              <a:spLocks noChangeArrowheads="1"/>
            </p:cNvSpPr>
            <p:nvPr/>
          </p:nvSpPr>
          <p:spPr bwMode="auto">
            <a:xfrm>
              <a:off x="3360"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3581" name="Rectangle 87"/>
            <p:cNvSpPr>
              <a:spLocks noChangeArrowheads="1"/>
            </p:cNvSpPr>
            <p:nvPr/>
          </p:nvSpPr>
          <p:spPr bwMode="auto">
            <a:xfrm>
              <a:off x="3451"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18" name="Group 88"/>
          <p:cNvGrpSpPr>
            <a:grpSpLocks/>
          </p:cNvGrpSpPr>
          <p:nvPr/>
        </p:nvGrpSpPr>
        <p:grpSpPr bwMode="auto">
          <a:xfrm>
            <a:off x="3452813" y="3106739"/>
            <a:ext cx="1530350" cy="2085975"/>
            <a:chOff x="1215" y="1957"/>
            <a:chExt cx="964" cy="1314"/>
          </a:xfrm>
        </p:grpSpPr>
        <p:sp>
          <p:nvSpPr>
            <p:cNvPr id="23574" name="Line 89"/>
            <p:cNvSpPr>
              <a:spLocks noChangeShapeType="1"/>
            </p:cNvSpPr>
            <p:nvPr/>
          </p:nvSpPr>
          <p:spPr bwMode="auto">
            <a:xfrm flipH="1" flipV="1">
              <a:off x="1694" y="2428"/>
              <a:ext cx="16" cy="53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3575" name="Line 90"/>
            <p:cNvSpPr>
              <a:spLocks noChangeShapeType="1"/>
            </p:cNvSpPr>
            <p:nvPr/>
          </p:nvSpPr>
          <p:spPr bwMode="auto">
            <a:xfrm flipH="1">
              <a:off x="1215" y="2485"/>
              <a:ext cx="275" cy="78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3576" name="Rectangle 91"/>
            <p:cNvSpPr>
              <a:spLocks noChangeArrowheads="1"/>
            </p:cNvSpPr>
            <p:nvPr/>
          </p:nvSpPr>
          <p:spPr bwMode="auto">
            <a:xfrm>
              <a:off x="1224" y="1957"/>
              <a:ext cx="955" cy="64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solidFill>
                    <a:srgbClr val="000000"/>
                  </a:solidFill>
                  <a:latin typeface="Calibri" panose="020F0502020204030204" pitchFamily="34" charset="0"/>
                  <a:cs typeface="Calibri" panose="020F0502020204030204" pitchFamily="34" charset="0"/>
                </a:rPr>
                <a:t>Producer surplus</a:t>
              </a:r>
            </a:p>
            <a:p>
              <a:r>
                <a:rPr lang="en-US" altLang="en-US" sz="2000">
                  <a:solidFill>
                    <a:srgbClr val="000000"/>
                  </a:solidFill>
                  <a:latin typeface="Calibri" panose="020F0502020204030204" pitchFamily="34" charset="0"/>
                  <a:cs typeface="Calibri" panose="020F0502020204030204" pitchFamily="34" charset="0"/>
                </a:rPr>
                <a:t>after tariff</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1027"/>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b="1"/>
              <a:t>Figure 4 The Effects of a Tariff</a:t>
            </a:r>
          </a:p>
        </p:txBody>
      </p:sp>
      <p:sp>
        <p:nvSpPr>
          <p:cNvPr id="24579" name="Freeform 1041"/>
          <p:cNvSpPr>
            <a:spLocks/>
          </p:cNvSpPr>
          <p:nvPr/>
        </p:nvSpPr>
        <p:spPr bwMode="auto">
          <a:xfrm>
            <a:off x="3373439" y="1120775"/>
            <a:ext cx="6042025" cy="4749800"/>
          </a:xfrm>
          <a:custGeom>
            <a:avLst/>
            <a:gdLst>
              <a:gd name="T0" fmla="*/ 0 w 3806"/>
              <a:gd name="T1" fmla="*/ 0 h 2992"/>
              <a:gd name="T2" fmla="*/ 0 w 3806"/>
              <a:gd name="T3" fmla="*/ 2147483647 h 2992"/>
              <a:gd name="T4" fmla="*/ 2147483647 w 3806"/>
              <a:gd name="T5" fmla="*/ 2147483647 h 2992"/>
              <a:gd name="T6" fmla="*/ 0 60000 65536"/>
              <a:gd name="T7" fmla="*/ 0 60000 65536"/>
              <a:gd name="T8" fmla="*/ 0 60000 65536"/>
              <a:gd name="T9" fmla="*/ 0 w 3806"/>
              <a:gd name="T10" fmla="*/ 0 h 2992"/>
              <a:gd name="T11" fmla="*/ 3806 w 3806"/>
              <a:gd name="T12" fmla="*/ 2992 h 2992"/>
            </a:gdLst>
            <a:ahLst/>
            <a:cxnLst>
              <a:cxn ang="T6">
                <a:pos x="T0" y="T1"/>
              </a:cxn>
              <a:cxn ang="T7">
                <a:pos x="T2" y="T3"/>
              </a:cxn>
              <a:cxn ang="T8">
                <a:pos x="T4" y="T5"/>
              </a:cxn>
            </a:cxnLst>
            <a:rect l="T9" t="T10" r="T11" b="T12"/>
            <a:pathLst>
              <a:path w="3806" h="2992">
                <a:moveTo>
                  <a:pt x="0" y="0"/>
                </a:moveTo>
                <a:lnTo>
                  <a:pt x="0" y="2992"/>
                </a:lnTo>
                <a:lnTo>
                  <a:pt x="3806" y="2992"/>
                </a:ln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580" name="Line 1042"/>
          <p:cNvSpPr>
            <a:spLocks noChangeShapeType="1"/>
          </p:cNvSpPr>
          <p:nvPr/>
        </p:nvSpPr>
        <p:spPr bwMode="auto">
          <a:xfrm>
            <a:off x="7958139" y="4598989"/>
            <a:ext cx="1587" cy="395287"/>
          </a:xfrm>
          <a:prstGeom prst="line">
            <a:avLst/>
          </a:prstGeom>
          <a:noFill/>
          <a:ln w="17526">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2" name="Group 1043"/>
          <p:cNvGrpSpPr>
            <a:grpSpLocks/>
          </p:cNvGrpSpPr>
          <p:nvPr/>
        </p:nvGrpSpPr>
        <p:grpSpPr bwMode="auto">
          <a:xfrm>
            <a:off x="4883150" y="4521201"/>
            <a:ext cx="1563688" cy="542925"/>
            <a:chOff x="2116" y="2848"/>
            <a:chExt cx="985" cy="342"/>
          </a:xfrm>
        </p:grpSpPr>
        <p:sp>
          <p:nvSpPr>
            <p:cNvPr id="24643" name="Rectangle 1044"/>
            <p:cNvSpPr>
              <a:spLocks noChangeArrowheads="1"/>
            </p:cNvSpPr>
            <p:nvPr/>
          </p:nvSpPr>
          <p:spPr bwMode="auto">
            <a:xfrm>
              <a:off x="2116" y="2848"/>
              <a:ext cx="985" cy="342"/>
            </a:xfrm>
            <a:prstGeom prst="rect">
              <a:avLst/>
            </a:prstGeom>
            <a:solidFill>
              <a:srgbClr val="A9E2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4644" name="Rectangle 1045"/>
            <p:cNvSpPr>
              <a:spLocks noChangeArrowheads="1"/>
            </p:cNvSpPr>
            <p:nvPr/>
          </p:nvSpPr>
          <p:spPr bwMode="auto">
            <a:xfrm>
              <a:off x="2570" y="3025"/>
              <a:ext cx="6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E</a:t>
              </a:r>
              <a:endParaRPr lang="en-US" altLang="en-US" sz="2400">
                <a:latin typeface="Calibri" panose="020F0502020204030204" pitchFamily="34" charset="0"/>
                <a:cs typeface="Calibri" panose="020F0502020204030204" pitchFamily="34" charset="0"/>
              </a:endParaRPr>
            </a:p>
          </p:txBody>
        </p:sp>
      </p:grpSp>
      <p:sp>
        <p:nvSpPr>
          <p:cNvPr id="24582" name="Rectangle 1046"/>
          <p:cNvSpPr>
            <a:spLocks noChangeArrowheads="1"/>
          </p:cNvSpPr>
          <p:nvPr/>
        </p:nvSpPr>
        <p:spPr bwMode="auto">
          <a:xfrm>
            <a:off x="2857501" y="1104900"/>
            <a:ext cx="3943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4583" name="Rectangle 1047"/>
          <p:cNvSpPr>
            <a:spLocks noChangeArrowheads="1"/>
          </p:cNvSpPr>
          <p:nvPr/>
        </p:nvSpPr>
        <p:spPr bwMode="auto">
          <a:xfrm>
            <a:off x="2641600" y="1336675"/>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24584" name="Rectangle 1048"/>
          <p:cNvSpPr>
            <a:spLocks noChangeArrowheads="1"/>
          </p:cNvSpPr>
          <p:nvPr/>
        </p:nvSpPr>
        <p:spPr bwMode="auto">
          <a:xfrm>
            <a:off x="3205163" y="5916613"/>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24585" name="Rectangle 1049"/>
          <p:cNvSpPr>
            <a:spLocks noChangeArrowheads="1"/>
          </p:cNvSpPr>
          <p:nvPr/>
        </p:nvSpPr>
        <p:spPr bwMode="auto">
          <a:xfrm>
            <a:off x="8634414" y="5910263"/>
            <a:ext cx="701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24586" name="Rectangle 1050"/>
          <p:cNvSpPr>
            <a:spLocks noChangeArrowheads="1"/>
          </p:cNvSpPr>
          <p:nvPr/>
        </p:nvSpPr>
        <p:spPr bwMode="auto">
          <a:xfrm>
            <a:off x="8715375" y="6142038"/>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24587" name="Group 1051"/>
          <p:cNvGrpSpPr>
            <a:grpSpLocks/>
          </p:cNvGrpSpPr>
          <p:nvPr/>
        </p:nvGrpSpPr>
        <p:grpSpPr bwMode="auto">
          <a:xfrm>
            <a:off x="3425825" y="2120901"/>
            <a:ext cx="4478338" cy="3451225"/>
            <a:chOff x="1198" y="1336"/>
            <a:chExt cx="2821" cy="2174"/>
          </a:xfrm>
        </p:grpSpPr>
        <p:sp>
          <p:nvSpPr>
            <p:cNvPr id="24640" name="Line 1052"/>
            <p:cNvSpPr>
              <a:spLocks noChangeShapeType="1"/>
            </p:cNvSpPr>
            <p:nvPr/>
          </p:nvSpPr>
          <p:spPr bwMode="auto">
            <a:xfrm flipV="1">
              <a:off x="1198" y="1633"/>
              <a:ext cx="2611" cy="1877"/>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41" name="Rectangle 1053"/>
            <p:cNvSpPr>
              <a:spLocks noChangeArrowheads="1"/>
            </p:cNvSpPr>
            <p:nvPr/>
          </p:nvSpPr>
          <p:spPr bwMode="auto">
            <a:xfrm>
              <a:off x="3557" y="1336"/>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4642" name="Rectangle 1054"/>
            <p:cNvSpPr>
              <a:spLocks noChangeArrowheads="1"/>
            </p:cNvSpPr>
            <p:nvPr/>
          </p:nvSpPr>
          <p:spPr bwMode="auto">
            <a:xfrm>
              <a:off x="3630" y="1482"/>
              <a:ext cx="32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24588" name="Group 1055"/>
          <p:cNvGrpSpPr>
            <a:grpSpLocks/>
          </p:cNvGrpSpPr>
          <p:nvPr/>
        </p:nvGrpSpPr>
        <p:grpSpPr bwMode="auto">
          <a:xfrm>
            <a:off x="3425826" y="1400175"/>
            <a:ext cx="4705350" cy="4370388"/>
            <a:chOff x="1198" y="882"/>
            <a:chExt cx="2964" cy="2753"/>
          </a:xfrm>
        </p:grpSpPr>
        <p:sp>
          <p:nvSpPr>
            <p:cNvPr id="24637" name="Line 1056"/>
            <p:cNvSpPr>
              <a:spLocks noChangeShapeType="1"/>
            </p:cNvSpPr>
            <p:nvPr/>
          </p:nvSpPr>
          <p:spPr bwMode="auto">
            <a:xfrm>
              <a:off x="1198" y="882"/>
              <a:ext cx="2467" cy="2551"/>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38" name="Rectangle 1057"/>
            <p:cNvSpPr>
              <a:spLocks noChangeArrowheads="1"/>
            </p:cNvSpPr>
            <p:nvPr/>
          </p:nvSpPr>
          <p:spPr bwMode="auto">
            <a:xfrm>
              <a:off x="3700" y="3343"/>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4639" name="Rectangle 1058"/>
            <p:cNvSpPr>
              <a:spLocks noChangeArrowheads="1"/>
            </p:cNvSpPr>
            <p:nvPr/>
          </p:nvSpPr>
          <p:spPr bwMode="auto">
            <a:xfrm>
              <a:off x="3733" y="3490"/>
              <a:ext cx="40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24589" name="Group 1059"/>
          <p:cNvGrpSpPr>
            <a:grpSpLocks/>
          </p:cNvGrpSpPr>
          <p:nvPr/>
        </p:nvGrpSpPr>
        <p:grpSpPr bwMode="auto">
          <a:xfrm>
            <a:off x="2566988" y="4402144"/>
            <a:ext cx="5846762" cy="461963"/>
            <a:chOff x="657" y="2773"/>
            <a:chExt cx="3683" cy="291"/>
          </a:xfrm>
        </p:grpSpPr>
        <p:sp>
          <p:nvSpPr>
            <p:cNvPr id="24634" name="Line 1060"/>
            <p:cNvSpPr>
              <a:spLocks noChangeShapeType="1"/>
            </p:cNvSpPr>
            <p:nvPr/>
          </p:nvSpPr>
          <p:spPr bwMode="auto">
            <a:xfrm>
              <a:off x="1176" y="2848"/>
              <a:ext cx="3164" cy="1"/>
            </a:xfrm>
            <a:prstGeom prst="line">
              <a:avLst/>
            </a:prstGeom>
            <a:noFill/>
            <a:ln w="5238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35" name="Rectangle 1061"/>
            <p:cNvSpPr>
              <a:spLocks noChangeArrowheads="1"/>
            </p:cNvSpPr>
            <p:nvPr/>
          </p:nvSpPr>
          <p:spPr bwMode="auto">
            <a:xfrm>
              <a:off x="858" y="2773"/>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4636" name="Rectangle 1062"/>
            <p:cNvSpPr>
              <a:spLocks noChangeArrowheads="1"/>
            </p:cNvSpPr>
            <p:nvPr/>
          </p:nvSpPr>
          <p:spPr bwMode="auto">
            <a:xfrm>
              <a:off x="657" y="2919"/>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sp>
        <p:nvSpPr>
          <p:cNvPr id="24590" name="Rectangle 1063"/>
          <p:cNvSpPr>
            <a:spLocks noChangeArrowheads="1"/>
          </p:cNvSpPr>
          <p:nvPr/>
        </p:nvSpPr>
        <p:spPr bwMode="auto">
          <a:xfrm>
            <a:off x="8047039" y="4616450"/>
            <a:ext cx="41280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Tariff</a:t>
            </a:r>
            <a:endParaRPr lang="en-US" altLang="en-US" sz="2400">
              <a:latin typeface="Calibri" panose="020F0502020204030204" pitchFamily="34" charset="0"/>
              <a:cs typeface="Calibri" panose="020F0502020204030204" pitchFamily="34" charset="0"/>
            </a:endParaRPr>
          </a:p>
        </p:txBody>
      </p:sp>
      <p:grpSp>
        <p:nvGrpSpPr>
          <p:cNvPr id="24591" name="Group 1064"/>
          <p:cNvGrpSpPr>
            <a:grpSpLocks/>
          </p:cNvGrpSpPr>
          <p:nvPr/>
        </p:nvGrpSpPr>
        <p:grpSpPr bwMode="auto">
          <a:xfrm>
            <a:off x="4146550" y="6186493"/>
            <a:ext cx="2827338" cy="598488"/>
            <a:chOff x="1652" y="3897"/>
            <a:chExt cx="1781" cy="377"/>
          </a:xfrm>
        </p:grpSpPr>
        <p:sp>
          <p:nvSpPr>
            <p:cNvPr id="24631" name="Freeform 1065"/>
            <p:cNvSpPr>
              <a:spLocks/>
            </p:cNvSpPr>
            <p:nvPr/>
          </p:nvSpPr>
          <p:spPr bwMode="auto">
            <a:xfrm>
              <a:off x="1652" y="3897"/>
              <a:ext cx="1781" cy="88"/>
            </a:xfrm>
            <a:custGeom>
              <a:avLst/>
              <a:gdLst>
                <a:gd name="T0" fmla="*/ 217946 w 161"/>
                <a:gd name="T1" fmla="*/ 0 h 8"/>
                <a:gd name="T2" fmla="*/ 211209 w 161"/>
                <a:gd name="T3" fmla="*/ 5324 h 8"/>
                <a:gd name="T4" fmla="*/ 113685 w 161"/>
                <a:gd name="T5" fmla="*/ 5324 h 8"/>
                <a:gd name="T6" fmla="*/ 108298 w 161"/>
                <a:gd name="T7" fmla="*/ 10648 h 8"/>
                <a:gd name="T8" fmla="*/ 102911 w 161"/>
                <a:gd name="T9" fmla="*/ 5324 h 8"/>
                <a:gd name="T10" fmla="*/ 6726 w 161"/>
                <a:gd name="T11" fmla="*/ 5324 h 8"/>
                <a:gd name="T12" fmla="*/ 0 w 161"/>
                <a:gd name="T13" fmla="*/ 0 h 8"/>
                <a:gd name="T14" fmla="*/ 0 60000 65536"/>
                <a:gd name="T15" fmla="*/ 0 60000 65536"/>
                <a:gd name="T16" fmla="*/ 0 60000 65536"/>
                <a:gd name="T17" fmla="*/ 0 60000 65536"/>
                <a:gd name="T18" fmla="*/ 0 60000 65536"/>
                <a:gd name="T19" fmla="*/ 0 60000 65536"/>
                <a:gd name="T20" fmla="*/ 0 60000 65536"/>
                <a:gd name="T21" fmla="*/ 0 w 161"/>
                <a:gd name="T22" fmla="*/ 0 h 8"/>
                <a:gd name="T23" fmla="*/ 161 w 1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8">
                  <a:moveTo>
                    <a:pt x="161" y="0"/>
                  </a:moveTo>
                  <a:cubicBezTo>
                    <a:pt x="161" y="2"/>
                    <a:pt x="158" y="4"/>
                    <a:pt x="156" y="4"/>
                  </a:cubicBezTo>
                  <a:cubicBezTo>
                    <a:pt x="84" y="4"/>
                    <a:pt x="84" y="4"/>
                    <a:pt x="84" y="4"/>
                  </a:cubicBezTo>
                  <a:cubicBezTo>
                    <a:pt x="82" y="4"/>
                    <a:pt x="80" y="6"/>
                    <a:pt x="80" y="8"/>
                  </a:cubicBezTo>
                  <a:cubicBezTo>
                    <a:pt x="80" y="6"/>
                    <a:pt x="79" y="4"/>
                    <a:pt x="76" y="4"/>
                  </a:cubicBezTo>
                  <a:cubicBezTo>
                    <a:pt x="5" y="4"/>
                    <a:pt x="5" y="4"/>
                    <a:pt x="5" y="4"/>
                  </a:cubicBezTo>
                  <a:cubicBezTo>
                    <a:pt x="3" y="4"/>
                    <a:pt x="0" y="2"/>
                    <a:pt x="0" y="0"/>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32" name="Rectangle 1066"/>
            <p:cNvSpPr>
              <a:spLocks noChangeArrowheads="1"/>
            </p:cNvSpPr>
            <p:nvPr/>
          </p:nvSpPr>
          <p:spPr bwMode="auto">
            <a:xfrm>
              <a:off x="2346" y="3983"/>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4633" name="Rectangle 1067"/>
            <p:cNvSpPr>
              <a:spLocks noChangeArrowheads="1"/>
            </p:cNvSpPr>
            <p:nvPr/>
          </p:nvSpPr>
          <p:spPr bwMode="auto">
            <a:xfrm>
              <a:off x="2226" y="4129"/>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grpSp>
        <p:nvGrpSpPr>
          <p:cNvPr id="24592" name="Group 1068"/>
          <p:cNvGrpSpPr>
            <a:grpSpLocks/>
          </p:cNvGrpSpPr>
          <p:nvPr/>
        </p:nvGrpSpPr>
        <p:grpSpPr bwMode="auto">
          <a:xfrm>
            <a:off x="2311400" y="4935533"/>
            <a:ext cx="6102350" cy="463549"/>
            <a:chOff x="496" y="3109"/>
            <a:chExt cx="3844" cy="292"/>
          </a:xfrm>
        </p:grpSpPr>
        <p:sp>
          <p:nvSpPr>
            <p:cNvPr id="24628" name="Line 1069"/>
            <p:cNvSpPr>
              <a:spLocks noChangeShapeType="1"/>
            </p:cNvSpPr>
            <p:nvPr/>
          </p:nvSpPr>
          <p:spPr bwMode="auto">
            <a:xfrm>
              <a:off x="1176" y="3190"/>
              <a:ext cx="3164" cy="1"/>
            </a:xfrm>
            <a:prstGeom prst="line">
              <a:avLst/>
            </a:prstGeom>
            <a:noFill/>
            <a:ln w="52388">
              <a:solidFill>
                <a:srgbClr val="0063B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29" name="Rectangle 1070"/>
            <p:cNvSpPr>
              <a:spLocks noChangeArrowheads="1"/>
            </p:cNvSpPr>
            <p:nvPr/>
          </p:nvSpPr>
          <p:spPr bwMode="auto">
            <a:xfrm>
              <a:off x="858" y="3109"/>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4630" name="Rectangle 1071"/>
            <p:cNvSpPr>
              <a:spLocks noChangeArrowheads="1"/>
            </p:cNvSpPr>
            <p:nvPr/>
          </p:nvSpPr>
          <p:spPr bwMode="auto">
            <a:xfrm>
              <a:off x="496" y="3256"/>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sp>
        <p:nvSpPr>
          <p:cNvPr id="24593" name="Rectangle 1072"/>
          <p:cNvSpPr>
            <a:spLocks noChangeArrowheads="1"/>
          </p:cNvSpPr>
          <p:nvPr/>
        </p:nvSpPr>
        <p:spPr bwMode="auto">
          <a:xfrm>
            <a:off x="8477251" y="4941888"/>
            <a:ext cx="47763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World</a:t>
            </a:r>
            <a:endParaRPr lang="en-US" altLang="en-US" sz="2400">
              <a:latin typeface="Calibri" panose="020F0502020204030204" pitchFamily="34" charset="0"/>
              <a:cs typeface="Calibri" panose="020F0502020204030204" pitchFamily="34" charset="0"/>
            </a:endParaRPr>
          </a:p>
        </p:txBody>
      </p:sp>
      <p:sp>
        <p:nvSpPr>
          <p:cNvPr id="24594" name="Rectangle 1073"/>
          <p:cNvSpPr>
            <a:spLocks noChangeArrowheads="1"/>
          </p:cNvSpPr>
          <p:nvPr/>
        </p:nvSpPr>
        <p:spPr bwMode="auto">
          <a:xfrm>
            <a:off x="8516938" y="5173663"/>
            <a:ext cx="39113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grpSp>
        <p:nvGrpSpPr>
          <p:cNvPr id="24595" name="Group 1074"/>
          <p:cNvGrpSpPr>
            <a:grpSpLocks/>
          </p:cNvGrpSpPr>
          <p:nvPr/>
        </p:nvGrpSpPr>
        <p:grpSpPr bwMode="auto">
          <a:xfrm>
            <a:off x="4041770" y="5011741"/>
            <a:ext cx="196850" cy="1135063"/>
            <a:chOff x="1586" y="3157"/>
            <a:chExt cx="124" cy="715"/>
          </a:xfrm>
        </p:grpSpPr>
        <p:sp>
          <p:nvSpPr>
            <p:cNvPr id="24622" name="Freeform 1075"/>
            <p:cNvSpPr>
              <a:spLocks/>
            </p:cNvSpPr>
            <p:nvPr/>
          </p:nvSpPr>
          <p:spPr bwMode="auto">
            <a:xfrm>
              <a:off x="1685" y="3804"/>
              <a:ext cx="21" cy="51"/>
            </a:xfrm>
            <a:custGeom>
              <a:avLst/>
              <a:gdLst>
                <a:gd name="T0" fmla="*/ 21 w 21"/>
                <a:gd name="T1" fmla="*/ 0 h 51"/>
                <a:gd name="T2" fmla="*/ 18 w 21"/>
                <a:gd name="T3" fmla="*/ 0 h 51"/>
                <a:gd name="T4" fmla="*/ 11 w 21"/>
                <a:gd name="T5" fmla="*/ 4 h 51"/>
                <a:gd name="T6" fmla="*/ 0 w 21"/>
                <a:gd name="T7" fmla="*/ 11 h 51"/>
                <a:gd name="T8" fmla="*/ 0 w 21"/>
                <a:gd name="T9" fmla="*/ 18 h 51"/>
                <a:gd name="T10" fmla="*/ 7 w 21"/>
                <a:gd name="T11" fmla="*/ 15 h 51"/>
                <a:gd name="T12" fmla="*/ 14 w 21"/>
                <a:gd name="T13" fmla="*/ 11 h 51"/>
                <a:gd name="T14" fmla="*/ 14 w 21"/>
                <a:gd name="T15" fmla="*/ 51 h 51"/>
                <a:gd name="T16" fmla="*/ 21 w 21"/>
                <a:gd name="T17" fmla="*/ 51 h 51"/>
                <a:gd name="T18" fmla="*/ 21 w 21"/>
                <a:gd name="T19" fmla="*/ 4 h 51"/>
                <a:gd name="T20" fmla="*/ 21 w 21"/>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51"/>
                <a:gd name="T35" fmla="*/ 21 w 21"/>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51">
                  <a:moveTo>
                    <a:pt x="21" y="0"/>
                  </a:moveTo>
                  <a:lnTo>
                    <a:pt x="18" y="0"/>
                  </a:lnTo>
                  <a:lnTo>
                    <a:pt x="11" y="4"/>
                  </a:lnTo>
                  <a:lnTo>
                    <a:pt x="0" y="11"/>
                  </a:lnTo>
                  <a:lnTo>
                    <a:pt x="0" y="18"/>
                  </a:lnTo>
                  <a:lnTo>
                    <a:pt x="7" y="15"/>
                  </a:lnTo>
                  <a:lnTo>
                    <a:pt x="14" y="11"/>
                  </a:lnTo>
                  <a:lnTo>
                    <a:pt x="14" y="51"/>
                  </a:lnTo>
                  <a:lnTo>
                    <a:pt x="21" y="51"/>
                  </a:lnTo>
                  <a:lnTo>
                    <a:pt x="21" y="4"/>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24623" name="Group 1076"/>
            <p:cNvGrpSpPr>
              <a:grpSpLocks/>
            </p:cNvGrpSpPr>
            <p:nvPr/>
          </p:nvGrpSpPr>
          <p:grpSpPr bwMode="auto">
            <a:xfrm>
              <a:off x="1586" y="3157"/>
              <a:ext cx="99" cy="715"/>
              <a:chOff x="1586" y="3157"/>
              <a:chExt cx="99" cy="715"/>
            </a:xfrm>
          </p:grpSpPr>
          <p:sp>
            <p:nvSpPr>
              <p:cNvPr id="24625" name="Line 1077"/>
              <p:cNvSpPr>
                <a:spLocks noChangeShapeType="1"/>
              </p:cNvSpPr>
              <p:nvPr/>
            </p:nvSpPr>
            <p:spPr bwMode="auto">
              <a:xfrm>
                <a:off x="1652"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26" name="Oval 1078"/>
              <p:cNvSpPr>
                <a:spLocks noChangeArrowheads="1"/>
              </p:cNvSpPr>
              <p:nvPr/>
            </p:nvSpPr>
            <p:spPr bwMode="auto">
              <a:xfrm>
                <a:off x="1616"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4627" name="Rectangle 1079"/>
              <p:cNvSpPr>
                <a:spLocks noChangeArrowheads="1"/>
              </p:cNvSpPr>
              <p:nvPr/>
            </p:nvSpPr>
            <p:spPr bwMode="auto">
              <a:xfrm>
                <a:off x="1586"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grpSp>
        <p:sp>
          <p:nvSpPr>
            <p:cNvPr id="24624" name="Rectangle 1080"/>
            <p:cNvSpPr>
              <a:spLocks noChangeArrowheads="1"/>
            </p:cNvSpPr>
            <p:nvPr/>
          </p:nvSpPr>
          <p:spPr bwMode="auto">
            <a:xfrm>
              <a:off x="1677"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4596" name="Group 1081"/>
          <p:cNvGrpSpPr>
            <a:grpSpLocks/>
          </p:cNvGrpSpPr>
          <p:nvPr/>
        </p:nvGrpSpPr>
        <p:grpSpPr bwMode="auto">
          <a:xfrm>
            <a:off x="4784726" y="4468814"/>
            <a:ext cx="1770063" cy="1677988"/>
            <a:chOff x="2054" y="2815"/>
            <a:chExt cx="1115" cy="1057"/>
          </a:xfrm>
        </p:grpSpPr>
        <p:grpSp>
          <p:nvGrpSpPr>
            <p:cNvPr id="24606" name="Group 1082"/>
            <p:cNvGrpSpPr>
              <a:grpSpLocks/>
            </p:cNvGrpSpPr>
            <p:nvPr/>
          </p:nvGrpSpPr>
          <p:grpSpPr bwMode="auto">
            <a:xfrm>
              <a:off x="2128" y="3278"/>
              <a:ext cx="962" cy="398"/>
              <a:chOff x="2128" y="3278"/>
              <a:chExt cx="962" cy="398"/>
            </a:xfrm>
          </p:grpSpPr>
          <p:sp>
            <p:nvSpPr>
              <p:cNvPr id="24619" name="Freeform 1083"/>
              <p:cNvSpPr>
                <a:spLocks/>
              </p:cNvSpPr>
              <p:nvPr/>
            </p:nvSpPr>
            <p:spPr bwMode="auto">
              <a:xfrm>
                <a:off x="2128" y="3588"/>
                <a:ext cx="962" cy="88"/>
              </a:xfrm>
              <a:custGeom>
                <a:avLst/>
                <a:gdLst>
                  <a:gd name="T0" fmla="*/ 117618 w 87"/>
                  <a:gd name="T1" fmla="*/ 10648 h 8"/>
                  <a:gd name="T2" fmla="*/ 110895 w 87"/>
                  <a:gd name="T3" fmla="*/ 5324 h 8"/>
                  <a:gd name="T4" fmla="*/ 63580 w 87"/>
                  <a:gd name="T5" fmla="*/ 5324 h 8"/>
                  <a:gd name="T6" fmla="*/ 58074 w 87"/>
                  <a:gd name="T7" fmla="*/ 0 h 8"/>
                  <a:gd name="T8" fmla="*/ 52700 w 87"/>
                  <a:gd name="T9" fmla="*/ 5324 h 8"/>
                  <a:gd name="T10" fmla="*/ 6723 w 87"/>
                  <a:gd name="T11" fmla="*/ 5324 h 8"/>
                  <a:gd name="T12" fmla="*/ 0 w 87"/>
                  <a:gd name="T13" fmla="*/ 10648 h 8"/>
                  <a:gd name="T14" fmla="*/ 0 60000 65536"/>
                  <a:gd name="T15" fmla="*/ 0 60000 65536"/>
                  <a:gd name="T16" fmla="*/ 0 60000 65536"/>
                  <a:gd name="T17" fmla="*/ 0 60000 65536"/>
                  <a:gd name="T18" fmla="*/ 0 60000 65536"/>
                  <a:gd name="T19" fmla="*/ 0 60000 65536"/>
                  <a:gd name="T20" fmla="*/ 0 60000 65536"/>
                  <a:gd name="T21" fmla="*/ 0 w 87"/>
                  <a:gd name="T22" fmla="*/ 0 h 8"/>
                  <a:gd name="T23" fmla="*/ 87 w 8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
                    <a:moveTo>
                      <a:pt x="87" y="8"/>
                    </a:moveTo>
                    <a:cubicBezTo>
                      <a:pt x="87" y="6"/>
                      <a:pt x="84" y="4"/>
                      <a:pt x="82" y="4"/>
                    </a:cubicBezTo>
                    <a:cubicBezTo>
                      <a:pt x="47" y="4"/>
                      <a:pt x="47" y="4"/>
                      <a:pt x="47" y="4"/>
                    </a:cubicBezTo>
                    <a:cubicBezTo>
                      <a:pt x="45" y="4"/>
                      <a:pt x="43" y="2"/>
                      <a:pt x="43" y="0"/>
                    </a:cubicBezTo>
                    <a:cubicBezTo>
                      <a:pt x="43" y="2"/>
                      <a:pt x="42" y="4"/>
                      <a:pt x="39" y="4"/>
                    </a:cubicBezTo>
                    <a:cubicBezTo>
                      <a:pt x="5" y="4"/>
                      <a:pt x="5" y="4"/>
                      <a:pt x="5" y="4"/>
                    </a:cubicBezTo>
                    <a:cubicBezTo>
                      <a:pt x="3" y="4"/>
                      <a:pt x="0" y="6"/>
                      <a:pt x="0" y="8"/>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20" name="Rectangle 1084"/>
              <p:cNvSpPr>
                <a:spLocks noChangeArrowheads="1"/>
              </p:cNvSpPr>
              <p:nvPr/>
            </p:nvSpPr>
            <p:spPr bwMode="auto">
              <a:xfrm>
                <a:off x="2416" y="3278"/>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4621" name="Rectangle 1085"/>
              <p:cNvSpPr>
                <a:spLocks noChangeArrowheads="1"/>
              </p:cNvSpPr>
              <p:nvPr/>
            </p:nvSpPr>
            <p:spPr bwMode="auto">
              <a:xfrm>
                <a:off x="2376" y="3424"/>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grpSp>
          <p:nvGrpSpPr>
            <p:cNvPr id="24607" name="Group 1086"/>
            <p:cNvGrpSpPr>
              <a:grpSpLocks/>
            </p:cNvGrpSpPr>
            <p:nvPr/>
          </p:nvGrpSpPr>
          <p:grpSpPr bwMode="auto">
            <a:xfrm>
              <a:off x="2054" y="2815"/>
              <a:ext cx="132" cy="1057"/>
              <a:chOff x="2054" y="2815"/>
              <a:chExt cx="132" cy="1057"/>
            </a:xfrm>
          </p:grpSpPr>
          <p:sp>
            <p:nvSpPr>
              <p:cNvPr id="24614" name="Oval 1087"/>
              <p:cNvSpPr>
                <a:spLocks noChangeArrowheads="1"/>
              </p:cNvSpPr>
              <p:nvPr/>
            </p:nvSpPr>
            <p:spPr bwMode="auto">
              <a:xfrm>
                <a:off x="2083"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4615" name="Line 1088"/>
              <p:cNvSpPr>
                <a:spLocks noChangeShapeType="1"/>
              </p:cNvSpPr>
              <p:nvPr/>
            </p:nvSpPr>
            <p:spPr bwMode="auto">
              <a:xfrm>
                <a:off x="2116"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16" name="Freeform 1089"/>
              <p:cNvSpPr>
                <a:spLocks/>
              </p:cNvSpPr>
              <p:nvPr/>
            </p:nvSpPr>
            <p:spPr bwMode="auto">
              <a:xfrm>
                <a:off x="2149" y="3804"/>
                <a:ext cx="37" cy="51"/>
              </a:xfrm>
              <a:custGeom>
                <a:avLst/>
                <a:gdLst>
                  <a:gd name="T0" fmla="*/ 7 w 37"/>
                  <a:gd name="T1" fmla="*/ 44 h 51"/>
                  <a:gd name="T2" fmla="*/ 11 w 37"/>
                  <a:gd name="T3" fmla="*/ 40 h 51"/>
                  <a:gd name="T4" fmla="*/ 18 w 37"/>
                  <a:gd name="T5" fmla="*/ 33 h 51"/>
                  <a:gd name="T6" fmla="*/ 33 w 37"/>
                  <a:gd name="T7" fmla="*/ 26 h 51"/>
                  <a:gd name="T8" fmla="*/ 37 w 37"/>
                  <a:gd name="T9" fmla="*/ 18 h 51"/>
                  <a:gd name="T10" fmla="*/ 37 w 37"/>
                  <a:gd name="T11" fmla="*/ 15 h 51"/>
                  <a:gd name="T12" fmla="*/ 37 w 37"/>
                  <a:gd name="T13" fmla="*/ 7 h 51"/>
                  <a:gd name="T14" fmla="*/ 33 w 37"/>
                  <a:gd name="T15" fmla="*/ 4 h 51"/>
                  <a:gd name="T16" fmla="*/ 26 w 37"/>
                  <a:gd name="T17" fmla="*/ 0 h 51"/>
                  <a:gd name="T18" fmla="*/ 18 w 37"/>
                  <a:gd name="T19" fmla="*/ 0 h 51"/>
                  <a:gd name="T20" fmla="*/ 11 w 37"/>
                  <a:gd name="T21" fmla="*/ 0 h 51"/>
                  <a:gd name="T22" fmla="*/ 4 w 37"/>
                  <a:gd name="T23" fmla="*/ 4 h 51"/>
                  <a:gd name="T24" fmla="*/ 0 w 37"/>
                  <a:gd name="T25" fmla="*/ 7 h 51"/>
                  <a:gd name="T26" fmla="*/ 0 w 37"/>
                  <a:gd name="T27" fmla="*/ 15 h 51"/>
                  <a:gd name="T28" fmla="*/ 7 w 37"/>
                  <a:gd name="T29" fmla="*/ 15 h 51"/>
                  <a:gd name="T30" fmla="*/ 11 w 37"/>
                  <a:gd name="T31" fmla="*/ 7 h 51"/>
                  <a:gd name="T32" fmla="*/ 18 w 37"/>
                  <a:gd name="T33" fmla="*/ 4 h 51"/>
                  <a:gd name="T34" fmla="*/ 26 w 37"/>
                  <a:gd name="T35" fmla="*/ 7 h 51"/>
                  <a:gd name="T36" fmla="*/ 29 w 37"/>
                  <a:gd name="T37" fmla="*/ 15 h 51"/>
                  <a:gd name="T38" fmla="*/ 26 w 37"/>
                  <a:gd name="T39" fmla="*/ 22 h 51"/>
                  <a:gd name="T40" fmla="*/ 15 w 37"/>
                  <a:gd name="T41" fmla="*/ 33 h 51"/>
                  <a:gd name="T42" fmla="*/ 4 w 37"/>
                  <a:gd name="T43" fmla="*/ 40 h 51"/>
                  <a:gd name="T44" fmla="*/ 0 w 37"/>
                  <a:gd name="T45" fmla="*/ 48 h 51"/>
                  <a:gd name="T46" fmla="*/ 0 w 37"/>
                  <a:gd name="T47" fmla="*/ 51 h 51"/>
                  <a:gd name="T48" fmla="*/ 37 w 37"/>
                  <a:gd name="T49" fmla="*/ 51 h 51"/>
                  <a:gd name="T50" fmla="*/ 37 w 37"/>
                  <a:gd name="T51" fmla="*/ 44 h 51"/>
                  <a:gd name="T52" fmla="*/ 11 w 37"/>
                  <a:gd name="T53" fmla="*/ 44 h 51"/>
                  <a:gd name="T54" fmla="*/ 7 w 37"/>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
                  <a:gd name="T85" fmla="*/ 0 h 51"/>
                  <a:gd name="T86" fmla="*/ 37 w 37"/>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 h="51">
                    <a:moveTo>
                      <a:pt x="7" y="44"/>
                    </a:moveTo>
                    <a:lnTo>
                      <a:pt x="11" y="40"/>
                    </a:lnTo>
                    <a:lnTo>
                      <a:pt x="18" y="33"/>
                    </a:lnTo>
                    <a:lnTo>
                      <a:pt x="33" y="26"/>
                    </a:lnTo>
                    <a:lnTo>
                      <a:pt x="37" y="18"/>
                    </a:lnTo>
                    <a:lnTo>
                      <a:pt x="37" y="15"/>
                    </a:lnTo>
                    <a:lnTo>
                      <a:pt x="37" y="7"/>
                    </a:lnTo>
                    <a:lnTo>
                      <a:pt x="33" y="4"/>
                    </a:lnTo>
                    <a:lnTo>
                      <a:pt x="26" y="0"/>
                    </a:lnTo>
                    <a:lnTo>
                      <a:pt x="18" y="0"/>
                    </a:lnTo>
                    <a:lnTo>
                      <a:pt x="11" y="0"/>
                    </a:lnTo>
                    <a:lnTo>
                      <a:pt x="4" y="4"/>
                    </a:lnTo>
                    <a:lnTo>
                      <a:pt x="0" y="7"/>
                    </a:lnTo>
                    <a:lnTo>
                      <a:pt x="0" y="15"/>
                    </a:lnTo>
                    <a:lnTo>
                      <a:pt x="7" y="15"/>
                    </a:lnTo>
                    <a:lnTo>
                      <a:pt x="11" y="7"/>
                    </a:lnTo>
                    <a:lnTo>
                      <a:pt x="18" y="4"/>
                    </a:lnTo>
                    <a:lnTo>
                      <a:pt x="26" y="7"/>
                    </a:lnTo>
                    <a:lnTo>
                      <a:pt x="29" y="15"/>
                    </a:lnTo>
                    <a:lnTo>
                      <a:pt x="26" y="22"/>
                    </a:lnTo>
                    <a:lnTo>
                      <a:pt x="15" y="33"/>
                    </a:lnTo>
                    <a:lnTo>
                      <a:pt x="4" y="40"/>
                    </a:lnTo>
                    <a:lnTo>
                      <a:pt x="0" y="48"/>
                    </a:lnTo>
                    <a:lnTo>
                      <a:pt x="0" y="51"/>
                    </a:lnTo>
                    <a:lnTo>
                      <a:pt x="37" y="51"/>
                    </a:lnTo>
                    <a:lnTo>
                      <a:pt x="37"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4617" name="Rectangle 1090"/>
              <p:cNvSpPr>
                <a:spLocks noChangeArrowheads="1"/>
              </p:cNvSpPr>
              <p:nvPr/>
            </p:nvSpPr>
            <p:spPr bwMode="auto">
              <a:xfrm>
                <a:off x="205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4618" name="Rectangle 1091"/>
              <p:cNvSpPr>
                <a:spLocks noChangeArrowheads="1"/>
              </p:cNvSpPr>
              <p:nvPr/>
            </p:nvSpPr>
            <p:spPr bwMode="auto">
              <a:xfrm>
                <a:off x="2145"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4608" name="Group 1092"/>
            <p:cNvGrpSpPr>
              <a:grpSpLocks/>
            </p:cNvGrpSpPr>
            <p:nvPr/>
          </p:nvGrpSpPr>
          <p:grpSpPr bwMode="auto">
            <a:xfrm>
              <a:off x="3034" y="2815"/>
              <a:ext cx="135" cy="1057"/>
              <a:chOff x="3034" y="2815"/>
              <a:chExt cx="135" cy="1057"/>
            </a:xfrm>
          </p:grpSpPr>
          <p:sp>
            <p:nvSpPr>
              <p:cNvPr id="24609" name="Oval 1093"/>
              <p:cNvSpPr>
                <a:spLocks noChangeArrowheads="1"/>
              </p:cNvSpPr>
              <p:nvPr/>
            </p:nvSpPr>
            <p:spPr bwMode="auto">
              <a:xfrm>
                <a:off x="3068"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4610" name="Line 1094"/>
              <p:cNvSpPr>
                <a:spLocks noChangeShapeType="1"/>
              </p:cNvSpPr>
              <p:nvPr/>
            </p:nvSpPr>
            <p:spPr bwMode="auto">
              <a:xfrm>
                <a:off x="3101"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11" name="Freeform 1095"/>
              <p:cNvSpPr>
                <a:spLocks/>
              </p:cNvSpPr>
              <p:nvPr/>
            </p:nvSpPr>
            <p:spPr bwMode="auto">
              <a:xfrm>
                <a:off x="3133" y="3804"/>
                <a:ext cx="36" cy="51"/>
              </a:xfrm>
              <a:custGeom>
                <a:avLst/>
                <a:gdLst>
                  <a:gd name="T0" fmla="*/ 7 w 36"/>
                  <a:gd name="T1" fmla="*/ 44 h 51"/>
                  <a:gd name="T2" fmla="*/ 11 w 36"/>
                  <a:gd name="T3" fmla="*/ 40 h 51"/>
                  <a:gd name="T4" fmla="*/ 18 w 36"/>
                  <a:gd name="T5" fmla="*/ 33 h 51"/>
                  <a:gd name="T6" fmla="*/ 33 w 36"/>
                  <a:gd name="T7" fmla="*/ 26 h 51"/>
                  <a:gd name="T8" fmla="*/ 36 w 36"/>
                  <a:gd name="T9" fmla="*/ 18 h 51"/>
                  <a:gd name="T10" fmla="*/ 36 w 36"/>
                  <a:gd name="T11" fmla="*/ 15 h 51"/>
                  <a:gd name="T12" fmla="*/ 36 w 36"/>
                  <a:gd name="T13" fmla="*/ 7 h 51"/>
                  <a:gd name="T14" fmla="*/ 33 w 36"/>
                  <a:gd name="T15" fmla="*/ 4 h 51"/>
                  <a:gd name="T16" fmla="*/ 25 w 36"/>
                  <a:gd name="T17" fmla="*/ 0 h 51"/>
                  <a:gd name="T18" fmla="*/ 18 w 36"/>
                  <a:gd name="T19" fmla="*/ 0 h 51"/>
                  <a:gd name="T20" fmla="*/ 11 w 36"/>
                  <a:gd name="T21" fmla="*/ 0 h 51"/>
                  <a:gd name="T22" fmla="*/ 3 w 36"/>
                  <a:gd name="T23" fmla="*/ 4 h 51"/>
                  <a:gd name="T24" fmla="*/ 0 w 36"/>
                  <a:gd name="T25" fmla="*/ 7 h 51"/>
                  <a:gd name="T26" fmla="*/ 0 w 36"/>
                  <a:gd name="T27" fmla="*/ 15 h 51"/>
                  <a:gd name="T28" fmla="*/ 7 w 36"/>
                  <a:gd name="T29" fmla="*/ 15 h 51"/>
                  <a:gd name="T30" fmla="*/ 11 w 36"/>
                  <a:gd name="T31" fmla="*/ 7 h 51"/>
                  <a:gd name="T32" fmla="*/ 18 w 36"/>
                  <a:gd name="T33" fmla="*/ 4 h 51"/>
                  <a:gd name="T34" fmla="*/ 25 w 36"/>
                  <a:gd name="T35" fmla="*/ 7 h 51"/>
                  <a:gd name="T36" fmla="*/ 29 w 36"/>
                  <a:gd name="T37" fmla="*/ 15 h 51"/>
                  <a:gd name="T38" fmla="*/ 25 w 36"/>
                  <a:gd name="T39" fmla="*/ 22 h 51"/>
                  <a:gd name="T40" fmla="*/ 14 w 36"/>
                  <a:gd name="T41" fmla="*/ 33 h 51"/>
                  <a:gd name="T42" fmla="*/ 3 w 36"/>
                  <a:gd name="T43" fmla="*/ 40 h 51"/>
                  <a:gd name="T44" fmla="*/ 0 w 36"/>
                  <a:gd name="T45" fmla="*/ 48 h 51"/>
                  <a:gd name="T46" fmla="*/ 0 w 36"/>
                  <a:gd name="T47" fmla="*/ 51 h 51"/>
                  <a:gd name="T48" fmla="*/ 36 w 36"/>
                  <a:gd name="T49" fmla="*/ 51 h 51"/>
                  <a:gd name="T50" fmla="*/ 36 w 36"/>
                  <a:gd name="T51" fmla="*/ 44 h 51"/>
                  <a:gd name="T52" fmla="*/ 11 w 36"/>
                  <a:gd name="T53" fmla="*/ 44 h 51"/>
                  <a:gd name="T54" fmla="*/ 7 w 36"/>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51"/>
                  <a:gd name="T86" fmla="*/ 36 w 36"/>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51">
                    <a:moveTo>
                      <a:pt x="7" y="44"/>
                    </a:moveTo>
                    <a:lnTo>
                      <a:pt x="11" y="40"/>
                    </a:lnTo>
                    <a:lnTo>
                      <a:pt x="18" y="33"/>
                    </a:lnTo>
                    <a:lnTo>
                      <a:pt x="33" y="26"/>
                    </a:lnTo>
                    <a:lnTo>
                      <a:pt x="36" y="18"/>
                    </a:lnTo>
                    <a:lnTo>
                      <a:pt x="36" y="15"/>
                    </a:lnTo>
                    <a:lnTo>
                      <a:pt x="36" y="7"/>
                    </a:lnTo>
                    <a:lnTo>
                      <a:pt x="33" y="4"/>
                    </a:lnTo>
                    <a:lnTo>
                      <a:pt x="25" y="0"/>
                    </a:lnTo>
                    <a:lnTo>
                      <a:pt x="18" y="0"/>
                    </a:lnTo>
                    <a:lnTo>
                      <a:pt x="11" y="0"/>
                    </a:lnTo>
                    <a:lnTo>
                      <a:pt x="3" y="4"/>
                    </a:lnTo>
                    <a:lnTo>
                      <a:pt x="0" y="7"/>
                    </a:lnTo>
                    <a:lnTo>
                      <a:pt x="0" y="15"/>
                    </a:lnTo>
                    <a:lnTo>
                      <a:pt x="7" y="15"/>
                    </a:lnTo>
                    <a:lnTo>
                      <a:pt x="11" y="7"/>
                    </a:lnTo>
                    <a:lnTo>
                      <a:pt x="18" y="4"/>
                    </a:lnTo>
                    <a:lnTo>
                      <a:pt x="25" y="7"/>
                    </a:lnTo>
                    <a:lnTo>
                      <a:pt x="29" y="15"/>
                    </a:lnTo>
                    <a:lnTo>
                      <a:pt x="25" y="22"/>
                    </a:lnTo>
                    <a:lnTo>
                      <a:pt x="14" y="33"/>
                    </a:lnTo>
                    <a:lnTo>
                      <a:pt x="3" y="40"/>
                    </a:lnTo>
                    <a:lnTo>
                      <a:pt x="0" y="48"/>
                    </a:lnTo>
                    <a:lnTo>
                      <a:pt x="0" y="51"/>
                    </a:lnTo>
                    <a:lnTo>
                      <a:pt x="36" y="51"/>
                    </a:lnTo>
                    <a:lnTo>
                      <a:pt x="36"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4612" name="Rectangle 1096"/>
              <p:cNvSpPr>
                <a:spLocks noChangeArrowheads="1"/>
              </p:cNvSpPr>
              <p:nvPr/>
            </p:nvSpPr>
            <p:spPr bwMode="auto">
              <a:xfrm>
                <a:off x="303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4613" name="Rectangle 1097"/>
              <p:cNvSpPr>
                <a:spLocks noChangeArrowheads="1"/>
              </p:cNvSpPr>
              <p:nvPr/>
            </p:nvSpPr>
            <p:spPr bwMode="auto">
              <a:xfrm>
                <a:off x="3125"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grpSp>
        <p:nvGrpSpPr>
          <p:cNvPr id="24597" name="Group 1098"/>
          <p:cNvGrpSpPr>
            <a:grpSpLocks/>
          </p:cNvGrpSpPr>
          <p:nvPr/>
        </p:nvGrpSpPr>
        <p:grpSpPr bwMode="auto">
          <a:xfrm>
            <a:off x="6858002" y="5011741"/>
            <a:ext cx="214313" cy="1135063"/>
            <a:chOff x="3360" y="3157"/>
            <a:chExt cx="135" cy="715"/>
          </a:xfrm>
        </p:grpSpPr>
        <p:sp>
          <p:nvSpPr>
            <p:cNvPr id="24601" name="Line 1099"/>
            <p:cNvSpPr>
              <a:spLocks noChangeShapeType="1"/>
            </p:cNvSpPr>
            <p:nvPr/>
          </p:nvSpPr>
          <p:spPr bwMode="auto">
            <a:xfrm>
              <a:off x="3433"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4602" name="Oval 1100"/>
            <p:cNvSpPr>
              <a:spLocks noChangeArrowheads="1"/>
            </p:cNvSpPr>
            <p:nvPr/>
          </p:nvSpPr>
          <p:spPr bwMode="auto">
            <a:xfrm>
              <a:off x="3400"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4603" name="Freeform 1101"/>
            <p:cNvSpPr>
              <a:spLocks/>
            </p:cNvSpPr>
            <p:nvPr/>
          </p:nvSpPr>
          <p:spPr bwMode="auto">
            <a:xfrm>
              <a:off x="3462" y="3804"/>
              <a:ext cx="22" cy="51"/>
            </a:xfrm>
            <a:custGeom>
              <a:avLst/>
              <a:gdLst>
                <a:gd name="T0" fmla="*/ 22 w 22"/>
                <a:gd name="T1" fmla="*/ 0 h 51"/>
                <a:gd name="T2" fmla="*/ 18 w 22"/>
                <a:gd name="T3" fmla="*/ 0 h 51"/>
                <a:gd name="T4" fmla="*/ 11 w 22"/>
                <a:gd name="T5" fmla="*/ 4 h 51"/>
                <a:gd name="T6" fmla="*/ 0 w 22"/>
                <a:gd name="T7" fmla="*/ 11 h 51"/>
                <a:gd name="T8" fmla="*/ 0 w 22"/>
                <a:gd name="T9" fmla="*/ 18 h 51"/>
                <a:gd name="T10" fmla="*/ 7 w 22"/>
                <a:gd name="T11" fmla="*/ 15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4"/>
                  </a:lnTo>
                  <a:lnTo>
                    <a:pt x="0" y="11"/>
                  </a:lnTo>
                  <a:lnTo>
                    <a:pt x="0" y="18"/>
                  </a:lnTo>
                  <a:lnTo>
                    <a:pt x="7" y="15"/>
                  </a:lnTo>
                  <a:lnTo>
                    <a:pt x="15" y="11"/>
                  </a:lnTo>
                  <a:lnTo>
                    <a:pt x="15" y="51"/>
                  </a:lnTo>
                  <a:lnTo>
                    <a:pt x="22" y="51"/>
                  </a:lnTo>
                  <a:lnTo>
                    <a:pt x="22" y="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4604" name="Rectangle 1102"/>
            <p:cNvSpPr>
              <a:spLocks noChangeArrowheads="1"/>
            </p:cNvSpPr>
            <p:nvPr/>
          </p:nvSpPr>
          <p:spPr bwMode="auto">
            <a:xfrm>
              <a:off x="3360"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4605" name="Rectangle 1103"/>
            <p:cNvSpPr>
              <a:spLocks noChangeArrowheads="1"/>
            </p:cNvSpPr>
            <p:nvPr/>
          </p:nvSpPr>
          <p:spPr bwMode="auto">
            <a:xfrm>
              <a:off x="3451"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15" name="Group 1104"/>
          <p:cNvGrpSpPr>
            <a:grpSpLocks/>
          </p:cNvGrpSpPr>
          <p:nvPr/>
        </p:nvGrpSpPr>
        <p:grpSpPr bwMode="auto">
          <a:xfrm>
            <a:off x="5972175" y="3611564"/>
            <a:ext cx="2674938" cy="1112837"/>
            <a:chOff x="2802" y="2275"/>
            <a:chExt cx="1685" cy="701"/>
          </a:xfrm>
        </p:grpSpPr>
        <p:sp>
          <p:nvSpPr>
            <p:cNvPr id="24599" name="Line 1105"/>
            <p:cNvSpPr>
              <a:spLocks noChangeShapeType="1"/>
            </p:cNvSpPr>
            <p:nvPr/>
          </p:nvSpPr>
          <p:spPr bwMode="auto">
            <a:xfrm flipV="1">
              <a:off x="2802" y="2496"/>
              <a:ext cx="534"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4600" name="Rectangle 1106"/>
            <p:cNvSpPr>
              <a:spLocks noChangeArrowheads="1"/>
            </p:cNvSpPr>
            <p:nvPr/>
          </p:nvSpPr>
          <p:spPr bwMode="auto">
            <a:xfrm>
              <a:off x="3281" y="2275"/>
              <a:ext cx="1206" cy="446"/>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smtClean="0">
                  <a:solidFill>
                    <a:srgbClr val="000000"/>
                  </a:solidFill>
                  <a:latin typeface="Calibri" panose="020F0502020204030204" pitchFamily="34" charset="0"/>
                  <a:cs typeface="Calibri" panose="020F0502020204030204" pitchFamily="34" charset="0"/>
                </a:rPr>
                <a:t>Government’s Tariff </a:t>
              </a:r>
              <a:r>
                <a:rPr lang="en-US" altLang="en-US" sz="2000" dirty="0">
                  <a:solidFill>
                    <a:srgbClr val="000000"/>
                  </a:solidFill>
                  <a:latin typeface="Calibri" panose="020F0502020204030204" pitchFamily="34" charset="0"/>
                  <a:cs typeface="Calibri" panose="020F0502020204030204" pitchFamily="34" charset="0"/>
                </a:rPr>
                <a:t>Revenue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1027"/>
          <p:cNvSpPr>
            <a:spLocks noGrp="1" noChangeArrowheads="1"/>
          </p:cNvSpPr>
          <p:nvPr>
            <p:ph type="title"/>
          </p:nvPr>
        </p:nvSpPr>
        <p:spPr>
          <a:xfrm>
            <a:off x="228600" y="50800"/>
            <a:ext cx="4765670" cy="685800"/>
          </a:xfrm>
        </p:spPr>
        <p:txBody>
          <a:bodyPr/>
          <a:lstStyle/>
          <a:p>
            <a:pPr algn="l" eaLnBrk="1" hangingPunct="1">
              <a:lnSpc>
                <a:spcPct val="80000"/>
              </a:lnSpc>
            </a:pPr>
            <a:r>
              <a:rPr lang="en-US" altLang="en-US" sz="2800" b="1" dirty="0"/>
              <a:t>Figure 4 The Effects of a Tariff</a:t>
            </a:r>
          </a:p>
        </p:txBody>
      </p:sp>
      <p:grpSp>
        <p:nvGrpSpPr>
          <p:cNvPr id="25603" name="Group 1041"/>
          <p:cNvGrpSpPr>
            <a:grpSpLocks/>
          </p:cNvGrpSpPr>
          <p:nvPr/>
        </p:nvGrpSpPr>
        <p:grpSpPr bwMode="auto">
          <a:xfrm>
            <a:off x="3373439" y="4519614"/>
            <a:ext cx="1531937" cy="1089025"/>
            <a:chOff x="1165" y="2847"/>
            <a:chExt cx="965" cy="686"/>
          </a:xfrm>
        </p:grpSpPr>
        <p:grpSp>
          <p:nvGrpSpPr>
            <p:cNvPr id="2" name="Group 1042"/>
            <p:cNvGrpSpPr>
              <a:grpSpLocks/>
            </p:cNvGrpSpPr>
            <p:nvPr/>
          </p:nvGrpSpPr>
          <p:grpSpPr bwMode="auto">
            <a:xfrm>
              <a:off x="1165" y="2847"/>
              <a:ext cx="965" cy="686"/>
              <a:chOff x="1165" y="2847"/>
              <a:chExt cx="965" cy="686"/>
            </a:xfrm>
          </p:grpSpPr>
          <p:sp>
            <p:nvSpPr>
              <p:cNvPr id="25680" name="Freeform 1043"/>
              <p:cNvSpPr>
                <a:spLocks/>
              </p:cNvSpPr>
              <p:nvPr/>
            </p:nvSpPr>
            <p:spPr bwMode="auto">
              <a:xfrm>
                <a:off x="1165" y="2847"/>
                <a:ext cx="965" cy="686"/>
              </a:xfrm>
              <a:custGeom>
                <a:avLst/>
                <a:gdLst>
                  <a:gd name="T0" fmla="*/ 380 w 1538"/>
                  <a:gd name="T1" fmla="*/ 0 h 1094"/>
                  <a:gd name="T2" fmla="*/ 0 w 1538"/>
                  <a:gd name="T3" fmla="*/ 0 h 1094"/>
                  <a:gd name="T4" fmla="*/ 0 w 1538"/>
                  <a:gd name="T5" fmla="*/ 270 h 1094"/>
                  <a:gd name="T6" fmla="*/ 380 w 1538"/>
                  <a:gd name="T7" fmla="*/ 0 h 1094"/>
                  <a:gd name="T8" fmla="*/ 0 60000 65536"/>
                  <a:gd name="T9" fmla="*/ 0 60000 65536"/>
                  <a:gd name="T10" fmla="*/ 0 60000 65536"/>
                  <a:gd name="T11" fmla="*/ 0 60000 65536"/>
                  <a:gd name="T12" fmla="*/ 0 w 1538"/>
                  <a:gd name="T13" fmla="*/ 0 h 1094"/>
                  <a:gd name="T14" fmla="*/ 1538 w 1538"/>
                  <a:gd name="T15" fmla="*/ 1094 h 1094"/>
                </a:gdLst>
                <a:ahLst/>
                <a:cxnLst>
                  <a:cxn ang="T8">
                    <a:pos x="T0" y="T1"/>
                  </a:cxn>
                  <a:cxn ang="T9">
                    <a:pos x="T2" y="T3"/>
                  </a:cxn>
                  <a:cxn ang="T10">
                    <a:pos x="T4" y="T5"/>
                  </a:cxn>
                  <a:cxn ang="T11">
                    <a:pos x="T6" y="T7"/>
                  </a:cxn>
                </a:cxnLst>
                <a:rect l="T12" t="T13" r="T14" b="T15"/>
                <a:pathLst>
                  <a:path w="1538" h="1094">
                    <a:moveTo>
                      <a:pt x="1538" y="0"/>
                    </a:moveTo>
                    <a:lnTo>
                      <a:pt x="0" y="0"/>
                    </a:lnTo>
                    <a:lnTo>
                      <a:pt x="0" y="1094"/>
                    </a:lnTo>
                    <a:lnTo>
                      <a:pt x="1538" y="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5681" name="Rectangle 1044"/>
              <p:cNvSpPr>
                <a:spLocks noChangeArrowheads="1"/>
              </p:cNvSpPr>
              <p:nvPr/>
            </p:nvSpPr>
            <p:spPr bwMode="auto">
              <a:xfrm>
                <a:off x="1432" y="2952"/>
                <a:ext cx="6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grpSp>
        <p:sp>
          <p:nvSpPr>
            <p:cNvPr id="3" name="Rectangle 1045"/>
            <p:cNvSpPr>
              <a:spLocks noChangeArrowheads="1"/>
            </p:cNvSpPr>
            <p:nvPr/>
          </p:nvSpPr>
          <p:spPr bwMode="auto">
            <a:xfrm>
              <a:off x="1257" y="3230"/>
              <a:ext cx="7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G</a:t>
              </a:r>
              <a:endParaRPr lang="en-US" altLang="en-US" sz="2400">
                <a:latin typeface="Calibri" panose="020F0502020204030204" pitchFamily="34" charset="0"/>
                <a:cs typeface="Calibri" panose="020F0502020204030204" pitchFamily="34" charset="0"/>
              </a:endParaRPr>
            </a:p>
          </p:txBody>
        </p:sp>
      </p:grpSp>
      <p:grpSp>
        <p:nvGrpSpPr>
          <p:cNvPr id="25604" name="Group 1046"/>
          <p:cNvGrpSpPr>
            <a:grpSpLocks/>
          </p:cNvGrpSpPr>
          <p:nvPr/>
        </p:nvGrpSpPr>
        <p:grpSpPr bwMode="auto">
          <a:xfrm>
            <a:off x="3373439" y="1382714"/>
            <a:ext cx="2441575" cy="3133725"/>
            <a:chOff x="1165" y="871"/>
            <a:chExt cx="1538" cy="1974"/>
          </a:xfrm>
        </p:grpSpPr>
        <p:sp>
          <p:nvSpPr>
            <p:cNvPr id="4" name="Freeform 1047"/>
            <p:cNvSpPr>
              <a:spLocks/>
            </p:cNvSpPr>
            <p:nvPr/>
          </p:nvSpPr>
          <p:spPr bwMode="auto">
            <a:xfrm>
              <a:off x="1165" y="871"/>
              <a:ext cx="1538" cy="1974"/>
            </a:xfrm>
            <a:custGeom>
              <a:avLst/>
              <a:gdLst>
                <a:gd name="T0" fmla="*/ 1538 w 1538"/>
                <a:gd name="T1" fmla="*/ 1568 h 1974"/>
                <a:gd name="T2" fmla="*/ 945 w 1538"/>
                <a:gd name="T3" fmla="*/ 1974 h 1974"/>
                <a:gd name="T4" fmla="*/ 8 w 1538"/>
                <a:gd name="T5" fmla="*/ 1974 h 1974"/>
                <a:gd name="T6" fmla="*/ 0 w 1538"/>
                <a:gd name="T7" fmla="*/ 0 h 1974"/>
                <a:gd name="T8" fmla="*/ 1538 w 1538"/>
                <a:gd name="T9" fmla="*/ 1568 h 1974"/>
                <a:gd name="T10" fmla="*/ 0 60000 65536"/>
                <a:gd name="T11" fmla="*/ 0 60000 65536"/>
                <a:gd name="T12" fmla="*/ 0 60000 65536"/>
                <a:gd name="T13" fmla="*/ 0 60000 65536"/>
                <a:gd name="T14" fmla="*/ 0 60000 65536"/>
                <a:gd name="T15" fmla="*/ 0 w 1538"/>
                <a:gd name="T16" fmla="*/ 0 h 1974"/>
                <a:gd name="T17" fmla="*/ 1538 w 1538"/>
                <a:gd name="T18" fmla="*/ 1974 h 1974"/>
              </a:gdLst>
              <a:ahLst/>
              <a:cxnLst>
                <a:cxn ang="T10">
                  <a:pos x="T0" y="T1"/>
                </a:cxn>
                <a:cxn ang="T11">
                  <a:pos x="T2" y="T3"/>
                </a:cxn>
                <a:cxn ang="T12">
                  <a:pos x="T4" y="T5"/>
                </a:cxn>
                <a:cxn ang="T13">
                  <a:pos x="T6" y="T7"/>
                </a:cxn>
                <a:cxn ang="T14">
                  <a:pos x="T8" y="T9"/>
                </a:cxn>
              </a:cxnLst>
              <a:rect l="T15" t="T16" r="T17" b="T18"/>
              <a:pathLst>
                <a:path w="1538" h="1974">
                  <a:moveTo>
                    <a:pt x="1538" y="1568"/>
                  </a:moveTo>
                  <a:lnTo>
                    <a:pt x="945" y="1974"/>
                  </a:lnTo>
                  <a:lnTo>
                    <a:pt x="8" y="1974"/>
                  </a:lnTo>
                  <a:lnTo>
                    <a:pt x="0" y="0"/>
                  </a:lnTo>
                  <a:lnTo>
                    <a:pt x="1538" y="1568"/>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5" name="Rectangle 1048"/>
            <p:cNvSpPr>
              <a:spLocks noChangeArrowheads="1"/>
            </p:cNvSpPr>
            <p:nvPr/>
          </p:nvSpPr>
          <p:spPr bwMode="auto">
            <a:xfrm>
              <a:off x="1714" y="2206"/>
              <a:ext cx="7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grpSp>
      <p:sp>
        <p:nvSpPr>
          <p:cNvPr id="25605" name="Freeform 1049"/>
          <p:cNvSpPr>
            <a:spLocks/>
          </p:cNvSpPr>
          <p:nvPr/>
        </p:nvSpPr>
        <p:spPr bwMode="auto">
          <a:xfrm>
            <a:off x="3373439" y="1120775"/>
            <a:ext cx="6042025" cy="4749800"/>
          </a:xfrm>
          <a:custGeom>
            <a:avLst/>
            <a:gdLst>
              <a:gd name="T0" fmla="*/ 0 w 3806"/>
              <a:gd name="T1" fmla="*/ 0 h 2992"/>
              <a:gd name="T2" fmla="*/ 0 w 3806"/>
              <a:gd name="T3" fmla="*/ 2147483647 h 2992"/>
              <a:gd name="T4" fmla="*/ 2147483647 w 3806"/>
              <a:gd name="T5" fmla="*/ 2147483647 h 2992"/>
              <a:gd name="T6" fmla="*/ 0 60000 65536"/>
              <a:gd name="T7" fmla="*/ 0 60000 65536"/>
              <a:gd name="T8" fmla="*/ 0 60000 65536"/>
              <a:gd name="T9" fmla="*/ 0 w 3806"/>
              <a:gd name="T10" fmla="*/ 0 h 2992"/>
              <a:gd name="T11" fmla="*/ 3806 w 3806"/>
              <a:gd name="T12" fmla="*/ 2992 h 2992"/>
            </a:gdLst>
            <a:ahLst/>
            <a:cxnLst>
              <a:cxn ang="T6">
                <a:pos x="T0" y="T1"/>
              </a:cxn>
              <a:cxn ang="T7">
                <a:pos x="T2" y="T3"/>
              </a:cxn>
              <a:cxn ang="T8">
                <a:pos x="T4" y="T5"/>
              </a:cxn>
            </a:cxnLst>
            <a:rect l="T9" t="T10" r="T11" b="T12"/>
            <a:pathLst>
              <a:path w="3806" h="2992">
                <a:moveTo>
                  <a:pt x="0" y="0"/>
                </a:moveTo>
                <a:lnTo>
                  <a:pt x="0" y="2992"/>
                </a:lnTo>
                <a:lnTo>
                  <a:pt x="3806" y="2992"/>
                </a:ln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06" name="Line 1050"/>
          <p:cNvSpPr>
            <a:spLocks noChangeShapeType="1"/>
          </p:cNvSpPr>
          <p:nvPr/>
        </p:nvSpPr>
        <p:spPr bwMode="auto">
          <a:xfrm>
            <a:off x="7958139" y="4598989"/>
            <a:ext cx="1587" cy="395287"/>
          </a:xfrm>
          <a:prstGeom prst="line">
            <a:avLst/>
          </a:prstGeom>
          <a:noFill/>
          <a:ln w="17526">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25607" name="Group 1051"/>
          <p:cNvGrpSpPr>
            <a:grpSpLocks/>
          </p:cNvGrpSpPr>
          <p:nvPr/>
        </p:nvGrpSpPr>
        <p:grpSpPr bwMode="auto">
          <a:xfrm>
            <a:off x="4883150" y="4521201"/>
            <a:ext cx="1563688" cy="542925"/>
            <a:chOff x="2116" y="2848"/>
            <a:chExt cx="985" cy="342"/>
          </a:xfrm>
        </p:grpSpPr>
        <p:sp>
          <p:nvSpPr>
            <p:cNvPr id="7" name="Rectangle 1052"/>
            <p:cNvSpPr>
              <a:spLocks noChangeArrowheads="1"/>
            </p:cNvSpPr>
            <p:nvPr/>
          </p:nvSpPr>
          <p:spPr bwMode="auto">
            <a:xfrm>
              <a:off x="2116" y="2848"/>
              <a:ext cx="985" cy="342"/>
            </a:xfrm>
            <a:prstGeom prst="rect">
              <a:avLst/>
            </a:prstGeom>
            <a:solidFill>
              <a:srgbClr val="A9E2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8" name="Rectangle 1053"/>
            <p:cNvSpPr>
              <a:spLocks noChangeArrowheads="1"/>
            </p:cNvSpPr>
            <p:nvPr/>
          </p:nvSpPr>
          <p:spPr bwMode="auto">
            <a:xfrm>
              <a:off x="2570" y="3025"/>
              <a:ext cx="6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E</a:t>
              </a:r>
              <a:endParaRPr lang="en-US" altLang="en-US" sz="2400">
                <a:latin typeface="Calibri" panose="020F0502020204030204" pitchFamily="34" charset="0"/>
                <a:cs typeface="Calibri" panose="020F0502020204030204" pitchFamily="34" charset="0"/>
              </a:endParaRPr>
            </a:p>
          </p:txBody>
        </p:sp>
      </p:grpSp>
      <p:grpSp>
        <p:nvGrpSpPr>
          <p:cNvPr id="6" name="Group 1054"/>
          <p:cNvGrpSpPr>
            <a:grpSpLocks/>
          </p:cNvGrpSpPr>
          <p:nvPr/>
        </p:nvGrpSpPr>
        <p:grpSpPr bwMode="auto">
          <a:xfrm>
            <a:off x="4146550" y="4521201"/>
            <a:ext cx="2827338" cy="542925"/>
            <a:chOff x="1652" y="2848"/>
            <a:chExt cx="1781" cy="342"/>
          </a:xfrm>
          <a:solidFill>
            <a:srgbClr val="FFFF00"/>
          </a:solidFill>
        </p:grpSpPr>
        <p:grpSp>
          <p:nvGrpSpPr>
            <p:cNvPr id="25674" name="Group 1055"/>
            <p:cNvGrpSpPr>
              <a:grpSpLocks/>
            </p:cNvGrpSpPr>
            <p:nvPr/>
          </p:nvGrpSpPr>
          <p:grpSpPr bwMode="auto">
            <a:xfrm>
              <a:off x="1652" y="2848"/>
              <a:ext cx="464" cy="342"/>
              <a:chOff x="1652" y="2848"/>
              <a:chExt cx="464" cy="342"/>
            </a:xfrm>
            <a:grpFill/>
          </p:grpSpPr>
          <p:sp>
            <p:nvSpPr>
              <p:cNvPr id="25678" name="Freeform 1056"/>
              <p:cNvSpPr>
                <a:spLocks/>
              </p:cNvSpPr>
              <p:nvPr/>
            </p:nvSpPr>
            <p:spPr bwMode="auto">
              <a:xfrm>
                <a:off x="1652" y="2848"/>
                <a:ext cx="464" cy="342"/>
              </a:xfrm>
              <a:custGeom>
                <a:avLst/>
                <a:gdLst>
                  <a:gd name="T0" fmla="*/ 464 w 464"/>
                  <a:gd name="T1" fmla="*/ 342 h 342"/>
                  <a:gd name="T2" fmla="*/ 464 w 464"/>
                  <a:gd name="T3" fmla="*/ 0 h 342"/>
                  <a:gd name="T4" fmla="*/ 0 w 464"/>
                  <a:gd name="T5" fmla="*/ 342 h 342"/>
                  <a:gd name="T6" fmla="*/ 464 w 464"/>
                  <a:gd name="T7" fmla="*/ 342 h 342"/>
                  <a:gd name="T8" fmla="*/ 0 60000 65536"/>
                  <a:gd name="T9" fmla="*/ 0 60000 65536"/>
                  <a:gd name="T10" fmla="*/ 0 60000 65536"/>
                  <a:gd name="T11" fmla="*/ 0 60000 65536"/>
                  <a:gd name="T12" fmla="*/ 0 w 464"/>
                  <a:gd name="T13" fmla="*/ 0 h 342"/>
                  <a:gd name="T14" fmla="*/ 464 w 464"/>
                  <a:gd name="T15" fmla="*/ 342 h 342"/>
                </a:gdLst>
                <a:ahLst/>
                <a:cxnLst>
                  <a:cxn ang="T8">
                    <a:pos x="T0" y="T1"/>
                  </a:cxn>
                  <a:cxn ang="T9">
                    <a:pos x="T2" y="T3"/>
                  </a:cxn>
                  <a:cxn ang="T10">
                    <a:pos x="T4" y="T5"/>
                  </a:cxn>
                  <a:cxn ang="T11">
                    <a:pos x="T6" y="T7"/>
                  </a:cxn>
                </a:cxnLst>
                <a:rect l="T12" t="T13" r="T14" b="T15"/>
                <a:pathLst>
                  <a:path w="464" h="342">
                    <a:moveTo>
                      <a:pt x="464" y="342"/>
                    </a:moveTo>
                    <a:lnTo>
                      <a:pt x="464" y="0"/>
                    </a:lnTo>
                    <a:lnTo>
                      <a:pt x="0" y="342"/>
                    </a:lnTo>
                    <a:lnTo>
                      <a:pt x="464" y="3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Calibri" panose="020F0502020204030204" pitchFamily="34" charset="0"/>
                  <a:cs typeface="Calibri" panose="020F0502020204030204" pitchFamily="34" charset="0"/>
                </a:endParaRPr>
              </a:p>
            </p:txBody>
          </p:sp>
          <p:sp>
            <p:nvSpPr>
              <p:cNvPr id="25679" name="Rectangle 1057"/>
              <p:cNvSpPr>
                <a:spLocks noChangeArrowheads="1"/>
              </p:cNvSpPr>
              <p:nvPr/>
            </p:nvSpPr>
            <p:spPr bwMode="auto">
              <a:xfrm>
                <a:off x="1922" y="3025"/>
                <a:ext cx="75" cy="1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500">
                    <a:solidFill>
                      <a:srgbClr val="000000"/>
                    </a:solidFill>
                    <a:latin typeface="Calibri" panose="020F0502020204030204" pitchFamily="34" charset="0"/>
                    <a:cs typeface="Calibri" panose="020F0502020204030204" pitchFamily="34" charset="0"/>
                  </a:rPr>
                  <a:t>D</a:t>
                </a:r>
                <a:endParaRPr lang="en-US" sz="2400">
                  <a:latin typeface="Calibri" panose="020F0502020204030204" pitchFamily="34" charset="0"/>
                  <a:cs typeface="Calibri" panose="020F0502020204030204" pitchFamily="34" charset="0"/>
                </a:endParaRPr>
              </a:p>
            </p:txBody>
          </p:sp>
        </p:grpSp>
        <p:grpSp>
          <p:nvGrpSpPr>
            <p:cNvPr id="25675" name="Group 1058"/>
            <p:cNvGrpSpPr>
              <a:grpSpLocks/>
            </p:cNvGrpSpPr>
            <p:nvPr/>
          </p:nvGrpSpPr>
          <p:grpSpPr bwMode="auto">
            <a:xfrm>
              <a:off x="3101" y="2848"/>
              <a:ext cx="332" cy="342"/>
              <a:chOff x="3101" y="2848"/>
              <a:chExt cx="332" cy="342"/>
            </a:xfrm>
            <a:grpFill/>
          </p:grpSpPr>
          <p:sp>
            <p:nvSpPr>
              <p:cNvPr id="25676" name="Freeform 1059"/>
              <p:cNvSpPr>
                <a:spLocks/>
              </p:cNvSpPr>
              <p:nvPr/>
            </p:nvSpPr>
            <p:spPr bwMode="auto">
              <a:xfrm>
                <a:off x="3101" y="2848"/>
                <a:ext cx="332" cy="342"/>
              </a:xfrm>
              <a:custGeom>
                <a:avLst/>
                <a:gdLst>
                  <a:gd name="T0" fmla="*/ 0 w 332"/>
                  <a:gd name="T1" fmla="*/ 342 h 342"/>
                  <a:gd name="T2" fmla="*/ 0 w 332"/>
                  <a:gd name="T3" fmla="*/ 0 h 342"/>
                  <a:gd name="T4" fmla="*/ 332 w 332"/>
                  <a:gd name="T5" fmla="*/ 342 h 342"/>
                  <a:gd name="T6" fmla="*/ 0 w 332"/>
                  <a:gd name="T7" fmla="*/ 342 h 342"/>
                  <a:gd name="T8" fmla="*/ 0 60000 65536"/>
                  <a:gd name="T9" fmla="*/ 0 60000 65536"/>
                  <a:gd name="T10" fmla="*/ 0 60000 65536"/>
                  <a:gd name="T11" fmla="*/ 0 60000 65536"/>
                  <a:gd name="T12" fmla="*/ 0 w 332"/>
                  <a:gd name="T13" fmla="*/ 0 h 342"/>
                  <a:gd name="T14" fmla="*/ 332 w 332"/>
                  <a:gd name="T15" fmla="*/ 342 h 342"/>
                </a:gdLst>
                <a:ahLst/>
                <a:cxnLst>
                  <a:cxn ang="T8">
                    <a:pos x="T0" y="T1"/>
                  </a:cxn>
                  <a:cxn ang="T9">
                    <a:pos x="T2" y="T3"/>
                  </a:cxn>
                  <a:cxn ang="T10">
                    <a:pos x="T4" y="T5"/>
                  </a:cxn>
                  <a:cxn ang="T11">
                    <a:pos x="T6" y="T7"/>
                  </a:cxn>
                </a:cxnLst>
                <a:rect l="T12" t="T13" r="T14" b="T15"/>
                <a:pathLst>
                  <a:path w="332" h="342">
                    <a:moveTo>
                      <a:pt x="0" y="342"/>
                    </a:moveTo>
                    <a:lnTo>
                      <a:pt x="0" y="0"/>
                    </a:lnTo>
                    <a:lnTo>
                      <a:pt x="332" y="342"/>
                    </a:lnTo>
                    <a:lnTo>
                      <a:pt x="0" y="3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Calibri" panose="020F0502020204030204" pitchFamily="34" charset="0"/>
                  <a:cs typeface="Calibri" panose="020F0502020204030204" pitchFamily="34" charset="0"/>
                </a:endParaRPr>
              </a:p>
            </p:txBody>
          </p:sp>
          <p:sp>
            <p:nvSpPr>
              <p:cNvPr id="25677" name="Rectangle 1060"/>
              <p:cNvSpPr>
                <a:spLocks noChangeArrowheads="1"/>
              </p:cNvSpPr>
              <p:nvPr/>
            </p:nvSpPr>
            <p:spPr bwMode="auto">
              <a:xfrm>
                <a:off x="3166" y="3025"/>
                <a:ext cx="56" cy="1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500">
                    <a:solidFill>
                      <a:srgbClr val="000000"/>
                    </a:solidFill>
                    <a:latin typeface="Calibri" panose="020F0502020204030204" pitchFamily="34" charset="0"/>
                    <a:cs typeface="Calibri" panose="020F0502020204030204" pitchFamily="34" charset="0"/>
                  </a:rPr>
                  <a:t>F</a:t>
                </a:r>
                <a:endParaRPr lang="en-US" sz="2400">
                  <a:latin typeface="Calibri" panose="020F0502020204030204" pitchFamily="34" charset="0"/>
                  <a:cs typeface="Calibri" panose="020F0502020204030204" pitchFamily="34" charset="0"/>
                </a:endParaRPr>
              </a:p>
            </p:txBody>
          </p:sp>
        </p:grpSp>
      </p:grpSp>
      <p:grpSp>
        <p:nvGrpSpPr>
          <p:cNvPr id="25609" name="Group 1061"/>
          <p:cNvGrpSpPr>
            <a:grpSpLocks/>
          </p:cNvGrpSpPr>
          <p:nvPr/>
        </p:nvGrpSpPr>
        <p:grpSpPr bwMode="auto">
          <a:xfrm>
            <a:off x="4883150" y="3871914"/>
            <a:ext cx="1563688" cy="649287"/>
            <a:chOff x="2116" y="2439"/>
            <a:chExt cx="985" cy="409"/>
          </a:xfrm>
        </p:grpSpPr>
        <p:sp>
          <p:nvSpPr>
            <p:cNvPr id="25672" name="Freeform 1062"/>
            <p:cNvSpPr>
              <a:spLocks/>
            </p:cNvSpPr>
            <p:nvPr/>
          </p:nvSpPr>
          <p:spPr bwMode="auto">
            <a:xfrm>
              <a:off x="2116" y="2439"/>
              <a:ext cx="985" cy="409"/>
            </a:xfrm>
            <a:custGeom>
              <a:avLst/>
              <a:gdLst>
                <a:gd name="T0" fmla="*/ 0 w 985"/>
                <a:gd name="T1" fmla="*/ 409 h 409"/>
                <a:gd name="T2" fmla="*/ 985 w 985"/>
                <a:gd name="T3" fmla="*/ 409 h 409"/>
                <a:gd name="T4" fmla="*/ 587 w 985"/>
                <a:gd name="T5" fmla="*/ 0 h 409"/>
                <a:gd name="T6" fmla="*/ 0 w 985"/>
                <a:gd name="T7" fmla="*/ 409 h 409"/>
                <a:gd name="T8" fmla="*/ 0 60000 65536"/>
                <a:gd name="T9" fmla="*/ 0 60000 65536"/>
                <a:gd name="T10" fmla="*/ 0 60000 65536"/>
                <a:gd name="T11" fmla="*/ 0 60000 65536"/>
                <a:gd name="T12" fmla="*/ 0 w 985"/>
                <a:gd name="T13" fmla="*/ 0 h 409"/>
                <a:gd name="T14" fmla="*/ 985 w 985"/>
                <a:gd name="T15" fmla="*/ 409 h 409"/>
              </a:gdLst>
              <a:ahLst/>
              <a:cxnLst>
                <a:cxn ang="T8">
                  <a:pos x="T0" y="T1"/>
                </a:cxn>
                <a:cxn ang="T9">
                  <a:pos x="T2" y="T3"/>
                </a:cxn>
                <a:cxn ang="T10">
                  <a:pos x="T4" y="T5"/>
                </a:cxn>
                <a:cxn ang="T11">
                  <a:pos x="T6" y="T7"/>
                </a:cxn>
              </a:cxnLst>
              <a:rect l="T12" t="T13" r="T14" b="T15"/>
              <a:pathLst>
                <a:path w="985" h="409">
                  <a:moveTo>
                    <a:pt x="0" y="409"/>
                  </a:moveTo>
                  <a:lnTo>
                    <a:pt x="985" y="409"/>
                  </a:lnTo>
                  <a:lnTo>
                    <a:pt x="587" y="0"/>
                  </a:lnTo>
                  <a:lnTo>
                    <a:pt x="0" y="409"/>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5673" name="Rectangle 1063"/>
            <p:cNvSpPr>
              <a:spLocks noChangeArrowheads="1"/>
            </p:cNvSpPr>
            <p:nvPr/>
          </p:nvSpPr>
          <p:spPr bwMode="auto">
            <a:xfrm>
              <a:off x="2606" y="2623"/>
              <a:ext cx="6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grpSp>
      <p:sp>
        <p:nvSpPr>
          <p:cNvPr id="25610" name="Rectangle 1064"/>
          <p:cNvSpPr>
            <a:spLocks noChangeArrowheads="1"/>
          </p:cNvSpPr>
          <p:nvPr/>
        </p:nvSpPr>
        <p:spPr bwMode="auto">
          <a:xfrm>
            <a:off x="2857501" y="1104900"/>
            <a:ext cx="3943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5611" name="Rectangle 1065"/>
          <p:cNvSpPr>
            <a:spLocks noChangeArrowheads="1"/>
          </p:cNvSpPr>
          <p:nvPr/>
        </p:nvSpPr>
        <p:spPr bwMode="auto">
          <a:xfrm>
            <a:off x="2641600" y="1336675"/>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25612" name="Rectangle 1066"/>
          <p:cNvSpPr>
            <a:spLocks noChangeArrowheads="1"/>
          </p:cNvSpPr>
          <p:nvPr/>
        </p:nvSpPr>
        <p:spPr bwMode="auto">
          <a:xfrm>
            <a:off x="3205163" y="5916613"/>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25613" name="Rectangle 1067"/>
          <p:cNvSpPr>
            <a:spLocks noChangeArrowheads="1"/>
          </p:cNvSpPr>
          <p:nvPr/>
        </p:nvSpPr>
        <p:spPr bwMode="auto">
          <a:xfrm>
            <a:off x="8634414" y="5910263"/>
            <a:ext cx="701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25614" name="Rectangle 1068"/>
          <p:cNvSpPr>
            <a:spLocks noChangeArrowheads="1"/>
          </p:cNvSpPr>
          <p:nvPr/>
        </p:nvSpPr>
        <p:spPr bwMode="auto">
          <a:xfrm>
            <a:off x="8715375" y="6142038"/>
            <a:ext cx="6035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25615" name="Group 1069"/>
          <p:cNvGrpSpPr>
            <a:grpSpLocks/>
          </p:cNvGrpSpPr>
          <p:nvPr/>
        </p:nvGrpSpPr>
        <p:grpSpPr bwMode="auto">
          <a:xfrm>
            <a:off x="3425825" y="2120901"/>
            <a:ext cx="4478338" cy="3451225"/>
            <a:chOff x="1198" y="1336"/>
            <a:chExt cx="2821" cy="2174"/>
          </a:xfrm>
        </p:grpSpPr>
        <p:sp>
          <p:nvSpPr>
            <p:cNvPr id="25669" name="Line 1070"/>
            <p:cNvSpPr>
              <a:spLocks noChangeShapeType="1"/>
            </p:cNvSpPr>
            <p:nvPr/>
          </p:nvSpPr>
          <p:spPr bwMode="auto">
            <a:xfrm flipV="1">
              <a:off x="1198" y="1633"/>
              <a:ext cx="2611" cy="1877"/>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70" name="Rectangle 1071"/>
            <p:cNvSpPr>
              <a:spLocks noChangeArrowheads="1"/>
            </p:cNvSpPr>
            <p:nvPr/>
          </p:nvSpPr>
          <p:spPr bwMode="auto">
            <a:xfrm>
              <a:off x="3557" y="1336"/>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5671" name="Rectangle 1072"/>
            <p:cNvSpPr>
              <a:spLocks noChangeArrowheads="1"/>
            </p:cNvSpPr>
            <p:nvPr/>
          </p:nvSpPr>
          <p:spPr bwMode="auto">
            <a:xfrm>
              <a:off x="3630" y="1482"/>
              <a:ext cx="32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25616" name="Group 1073"/>
          <p:cNvGrpSpPr>
            <a:grpSpLocks/>
          </p:cNvGrpSpPr>
          <p:nvPr/>
        </p:nvGrpSpPr>
        <p:grpSpPr bwMode="auto">
          <a:xfrm>
            <a:off x="3425826" y="1400175"/>
            <a:ext cx="4705350" cy="4370388"/>
            <a:chOff x="1198" y="882"/>
            <a:chExt cx="2964" cy="2753"/>
          </a:xfrm>
        </p:grpSpPr>
        <p:sp>
          <p:nvSpPr>
            <p:cNvPr id="25666" name="Line 1074"/>
            <p:cNvSpPr>
              <a:spLocks noChangeShapeType="1"/>
            </p:cNvSpPr>
            <p:nvPr/>
          </p:nvSpPr>
          <p:spPr bwMode="auto">
            <a:xfrm>
              <a:off x="1198" y="882"/>
              <a:ext cx="2467" cy="2551"/>
            </a:xfrm>
            <a:prstGeom prst="line">
              <a:avLst/>
            </a:prstGeom>
            <a:noFill/>
            <a:ln w="5238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67" name="Rectangle 1075"/>
            <p:cNvSpPr>
              <a:spLocks noChangeArrowheads="1"/>
            </p:cNvSpPr>
            <p:nvPr/>
          </p:nvSpPr>
          <p:spPr bwMode="auto">
            <a:xfrm>
              <a:off x="3700" y="3343"/>
              <a:ext cx="4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25668" name="Rectangle 1076"/>
            <p:cNvSpPr>
              <a:spLocks noChangeArrowheads="1"/>
            </p:cNvSpPr>
            <p:nvPr/>
          </p:nvSpPr>
          <p:spPr bwMode="auto">
            <a:xfrm>
              <a:off x="3733" y="3490"/>
              <a:ext cx="40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25617" name="Group 1077"/>
          <p:cNvGrpSpPr>
            <a:grpSpLocks/>
          </p:cNvGrpSpPr>
          <p:nvPr/>
        </p:nvGrpSpPr>
        <p:grpSpPr bwMode="auto">
          <a:xfrm>
            <a:off x="2566988" y="4402144"/>
            <a:ext cx="5846762" cy="461963"/>
            <a:chOff x="657" y="2773"/>
            <a:chExt cx="3683" cy="291"/>
          </a:xfrm>
        </p:grpSpPr>
        <p:sp>
          <p:nvSpPr>
            <p:cNvPr id="25663" name="Line 1078"/>
            <p:cNvSpPr>
              <a:spLocks noChangeShapeType="1"/>
            </p:cNvSpPr>
            <p:nvPr/>
          </p:nvSpPr>
          <p:spPr bwMode="auto">
            <a:xfrm>
              <a:off x="1176" y="2848"/>
              <a:ext cx="3164" cy="1"/>
            </a:xfrm>
            <a:prstGeom prst="line">
              <a:avLst/>
            </a:prstGeom>
            <a:noFill/>
            <a:ln w="5238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64" name="Rectangle 1079"/>
            <p:cNvSpPr>
              <a:spLocks noChangeArrowheads="1"/>
            </p:cNvSpPr>
            <p:nvPr/>
          </p:nvSpPr>
          <p:spPr bwMode="auto">
            <a:xfrm>
              <a:off x="858" y="2773"/>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5665" name="Rectangle 1080"/>
            <p:cNvSpPr>
              <a:spLocks noChangeArrowheads="1"/>
            </p:cNvSpPr>
            <p:nvPr/>
          </p:nvSpPr>
          <p:spPr bwMode="auto">
            <a:xfrm>
              <a:off x="657" y="2919"/>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sp>
        <p:nvSpPr>
          <p:cNvPr id="25618" name="Rectangle 1081"/>
          <p:cNvSpPr>
            <a:spLocks noChangeArrowheads="1"/>
          </p:cNvSpPr>
          <p:nvPr/>
        </p:nvSpPr>
        <p:spPr bwMode="auto">
          <a:xfrm>
            <a:off x="8047039" y="4616450"/>
            <a:ext cx="41280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Tariff</a:t>
            </a:r>
            <a:endParaRPr lang="en-US" altLang="en-US" sz="2400">
              <a:latin typeface="Calibri" panose="020F0502020204030204" pitchFamily="34" charset="0"/>
              <a:cs typeface="Calibri" panose="020F0502020204030204" pitchFamily="34" charset="0"/>
            </a:endParaRPr>
          </a:p>
        </p:txBody>
      </p:sp>
      <p:grpSp>
        <p:nvGrpSpPr>
          <p:cNvPr id="25619" name="Group 1082"/>
          <p:cNvGrpSpPr>
            <a:grpSpLocks/>
          </p:cNvGrpSpPr>
          <p:nvPr/>
        </p:nvGrpSpPr>
        <p:grpSpPr bwMode="auto">
          <a:xfrm>
            <a:off x="4146550" y="6186493"/>
            <a:ext cx="2827338" cy="598488"/>
            <a:chOff x="1652" y="3897"/>
            <a:chExt cx="1781" cy="377"/>
          </a:xfrm>
        </p:grpSpPr>
        <p:sp>
          <p:nvSpPr>
            <p:cNvPr id="25660" name="Freeform 1083"/>
            <p:cNvSpPr>
              <a:spLocks/>
            </p:cNvSpPr>
            <p:nvPr/>
          </p:nvSpPr>
          <p:spPr bwMode="auto">
            <a:xfrm>
              <a:off x="1652" y="3897"/>
              <a:ext cx="1781" cy="88"/>
            </a:xfrm>
            <a:custGeom>
              <a:avLst/>
              <a:gdLst>
                <a:gd name="T0" fmla="*/ 217946 w 161"/>
                <a:gd name="T1" fmla="*/ 0 h 8"/>
                <a:gd name="T2" fmla="*/ 211209 w 161"/>
                <a:gd name="T3" fmla="*/ 5324 h 8"/>
                <a:gd name="T4" fmla="*/ 113685 w 161"/>
                <a:gd name="T5" fmla="*/ 5324 h 8"/>
                <a:gd name="T6" fmla="*/ 108298 w 161"/>
                <a:gd name="T7" fmla="*/ 10648 h 8"/>
                <a:gd name="T8" fmla="*/ 102911 w 161"/>
                <a:gd name="T9" fmla="*/ 5324 h 8"/>
                <a:gd name="T10" fmla="*/ 6726 w 161"/>
                <a:gd name="T11" fmla="*/ 5324 h 8"/>
                <a:gd name="T12" fmla="*/ 0 w 161"/>
                <a:gd name="T13" fmla="*/ 0 h 8"/>
                <a:gd name="T14" fmla="*/ 0 60000 65536"/>
                <a:gd name="T15" fmla="*/ 0 60000 65536"/>
                <a:gd name="T16" fmla="*/ 0 60000 65536"/>
                <a:gd name="T17" fmla="*/ 0 60000 65536"/>
                <a:gd name="T18" fmla="*/ 0 60000 65536"/>
                <a:gd name="T19" fmla="*/ 0 60000 65536"/>
                <a:gd name="T20" fmla="*/ 0 60000 65536"/>
                <a:gd name="T21" fmla="*/ 0 w 161"/>
                <a:gd name="T22" fmla="*/ 0 h 8"/>
                <a:gd name="T23" fmla="*/ 161 w 1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8">
                  <a:moveTo>
                    <a:pt x="161" y="0"/>
                  </a:moveTo>
                  <a:cubicBezTo>
                    <a:pt x="161" y="2"/>
                    <a:pt x="158" y="4"/>
                    <a:pt x="156" y="4"/>
                  </a:cubicBezTo>
                  <a:cubicBezTo>
                    <a:pt x="84" y="4"/>
                    <a:pt x="84" y="4"/>
                    <a:pt x="84" y="4"/>
                  </a:cubicBezTo>
                  <a:cubicBezTo>
                    <a:pt x="82" y="4"/>
                    <a:pt x="80" y="6"/>
                    <a:pt x="80" y="8"/>
                  </a:cubicBezTo>
                  <a:cubicBezTo>
                    <a:pt x="80" y="6"/>
                    <a:pt x="79" y="4"/>
                    <a:pt x="76" y="4"/>
                  </a:cubicBezTo>
                  <a:cubicBezTo>
                    <a:pt x="5" y="4"/>
                    <a:pt x="5" y="4"/>
                    <a:pt x="5" y="4"/>
                  </a:cubicBezTo>
                  <a:cubicBezTo>
                    <a:pt x="3" y="4"/>
                    <a:pt x="0" y="2"/>
                    <a:pt x="0" y="0"/>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61" name="Rectangle 1084"/>
            <p:cNvSpPr>
              <a:spLocks noChangeArrowheads="1"/>
            </p:cNvSpPr>
            <p:nvPr/>
          </p:nvSpPr>
          <p:spPr bwMode="auto">
            <a:xfrm>
              <a:off x="2346" y="3983"/>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5662" name="Rectangle 1085"/>
            <p:cNvSpPr>
              <a:spLocks noChangeArrowheads="1"/>
            </p:cNvSpPr>
            <p:nvPr/>
          </p:nvSpPr>
          <p:spPr bwMode="auto">
            <a:xfrm>
              <a:off x="2226" y="4129"/>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grpSp>
        <p:nvGrpSpPr>
          <p:cNvPr id="25620" name="Group 1086"/>
          <p:cNvGrpSpPr>
            <a:grpSpLocks/>
          </p:cNvGrpSpPr>
          <p:nvPr/>
        </p:nvGrpSpPr>
        <p:grpSpPr bwMode="auto">
          <a:xfrm>
            <a:off x="2311400" y="4935533"/>
            <a:ext cx="6102350" cy="463549"/>
            <a:chOff x="496" y="3109"/>
            <a:chExt cx="3844" cy="292"/>
          </a:xfrm>
        </p:grpSpPr>
        <p:sp>
          <p:nvSpPr>
            <p:cNvPr id="25657" name="Line 1087"/>
            <p:cNvSpPr>
              <a:spLocks noChangeShapeType="1"/>
            </p:cNvSpPr>
            <p:nvPr/>
          </p:nvSpPr>
          <p:spPr bwMode="auto">
            <a:xfrm>
              <a:off x="1176" y="3190"/>
              <a:ext cx="3164" cy="1"/>
            </a:xfrm>
            <a:prstGeom prst="line">
              <a:avLst/>
            </a:prstGeom>
            <a:noFill/>
            <a:ln w="52388">
              <a:solidFill>
                <a:srgbClr val="0063B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58" name="Rectangle 1088"/>
            <p:cNvSpPr>
              <a:spLocks noChangeArrowheads="1"/>
            </p:cNvSpPr>
            <p:nvPr/>
          </p:nvSpPr>
          <p:spPr bwMode="auto">
            <a:xfrm>
              <a:off x="858" y="3109"/>
              <a:ext cx="2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25659" name="Rectangle 1089"/>
            <p:cNvSpPr>
              <a:spLocks noChangeArrowheads="1"/>
            </p:cNvSpPr>
            <p:nvPr/>
          </p:nvSpPr>
          <p:spPr bwMode="auto">
            <a:xfrm>
              <a:off x="496" y="3256"/>
              <a:ext cx="6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without tariff</a:t>
              </a:r>
              <a:endParaRPr lang="en-US" altLang="en-US" sz="2400">
                <a:latin typeface="Calibri" panose="020F0502020204030204" pitchFamily="34" charset="0"/>
                <a:cs typeface="Calibri" panose="020F0502020204030204" pitchFamily="34" charset="0"/>
              </a:endParaRPr>
            </a:p>
          </p:txBody>
        </p:sp>
      </p:grpSp>
      <p:sp>
        <p:nvSpPr>
          <p:cNvPr id="25621" name="Rectangle 1090"/>
          <p:cNvSpPr>
            <a:spLocks noChangeArrowheads="1"/>
          </p:cNvSpPr>
          <p:nvPr/>
        </p:nvSpPr>
        <p:spPr bwMode="auto">
          <a:xfrm>
            <a:off x="8477251" y="4941888"/>
            <a:ext cx="47763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World</a:t>
            </a:r>
            <a:endParaRPr lang="en-US" altLang="en-US" sz="2400">
              <a:latin typeface="Calibri" panose="020F0502020204030204" pitchFamily="34" charset="0"/>
              <a:cs typeface="Calibri" panose="020F0502020204030204" pitchFamily="34" charset="0"/>
            </a:endParaRPr>
          </a:p>
        </p:txBody>
      </p:sp>
      <p:sp>
        <p:nvSpPr>
          <p:cNvPr id="25622" name="Rectangle 1091"/>
          <p:cNvSpPr>
            <a:spLocks noChangeArrowheads="1"/>
          </p:cNvSpPr>
          <p:nvPr/>
        </p:nvSpPr>
        <p:spPr bwMode="auto">
          <a:xfrm>
            <a:off x="8516938" y="5173663"/>
            <a:ext cx="39113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grpSp>
        <p:nvGrpSpPr>
          <p:cNvPr id="25623" name="Group 1092"/>
          <p:cNvGrpSpPr>
            <a:grpSpLocks/>
          </p:cNvGrpSpPr>
          <p:nvPr/>
        </p:nvGrpSpPr>
        <p:grpSpPr bwMode="auto">
          <a:xfrm>
            <a:off x="4902201" y="5203826"/>
            <a:ext cx="1527175" cy="631825"/>
            <a:chOff x="2128" y="3278"/>
            <a:chExt cx="962" cy="398"/>
          </a:xfrm>
        </p:grpSpPr>
        <p:sp>
          <p:nvSpPr>
            <p:cNvPr id="25654" name="Freeform 1093"/>
            <p:cNvSpPr>
              <a:spLocks/>
            </p:cNvSpPr>
            <p:nvPr/>
          </p:nvSpPr>
          <p:spPr bwMode="auto">
            <a:xfrm>
              <a:off x="2128" y="3588"/>
              <a:ext cx="962" cy="88"/>
            </a:xfrm>
            <a:custGeom>
              <a:avLst/>
              <a:gdLst>
                <a:gd name="T0" fmla="*/ 117618 w 87"/>
                <a:gd name="T1" fmla="*/ 10648 h 8"/>
                <a:gd name="T2" fmla="*/ 110895 w 87"/>
                <a:gd name="T3" fmla="*/ 5324 h 8"/>
                <a:gd name="T4" fmla="*/ 63580 w 87"/>
                <a:gd name="T5" fmla="*/ 5324 h 8"/>
                <a:gd name="T6" fmla="*/ 58074 w 87"/>
                <a:gd name="T7" fmla="*/ 0 h 8"/>
                <a:gd name="T8" fmla="*/ 52700 w 87"/>
                <a:gd name="T9" fmla="*/ 5324 h 8"/>
                <a:gd name="T10" fmla="*/ 6723 w 87"/>
                <a:gd name="T11" fmla="*/ 5324 h 8"/>
                <a:gd name="T12" fmla="*/ 0 w 87"/>
                <a:gd name="T13" fmla="*/ 10648 h 8"/>
                <a:gd name="T14" fmla="*/ 0 60000 65536"/>
                <a:gd name="T15" fmla="*/ 0 60000 65536"/>
                <a:gd name="T16" fmla="*/ 0 60000 65536"/>
                <a:gd name="T17" fmla="*/ 0 60000 65536"/>
                <a:gd name="T18" fmla="*/ 0 60000 65536"/>
                <a:gd name="T19" fmla="*/ 0 60000 65536"/>
                <a:gd name="T20" fmla="*/ 0 60000 65536"/>
                <a:gd name="T21" fmla="*/ 0 w 87"/>
                <a:gd name="T22" fmla="*/ 0 h 8"/>
                <a:gd name="T23" fmla="*/ 87 w 8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
                  <a:moveTo>
                    <a:pt x="87" y="8"/>
                  </a:moveTo>
                  <a:cubicBezTo>
                    <a:pt x="87" y="6"/>
                    <a:pt x="84" y="4"/>
                    <a:pt x="82" y="4"/>
                  </a:cubicBezTo>
                  <a:cubicBezTo>
                    <a:pt x="47" y="4"/>
                    <a:pt x="47" y="4"/>
                    <a:pt x="47" y="4"/>
                  </a:cubicBezTo>
                  <a:cubicBezTo>
                    <a:pt x="45" y="4"/>
                    <a:pt x="43" y="2"/>
                    <a:pt x="43" y="0"/>
                  </a:cubicBezTo>
                  <a:cubicBezTo>
                    <a:pt x="43" y="2"/>
                    <a:pt x="42" y="4"/>
                    <a:pt x="39" y="4"/>
                  </a:cubicBezTo>
                  <a:cubicBezTo>
                    <a:pt x="5" y="4"/>
                    <a:pt x="5" y="4"/>
                    <a:pt x="5" y="4"/>
                  </a:cubicBezTo>
                  <a:cubicBezTo>
                    <a:pt x="3" y="4"/>
                    <a:pt x="0" y="6"/>
                    <a:pt x="0" y="8"/>
                  </a:cubicBezTo>
                </a:path>
              </a:pathLst>
            </a:cu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55" name="Rectangle 1094"/>
            <p:cNvSpPr>
              <a:spLocks noChangeArrowheads="1"/>
            </p:cNvSpPr>
            <p:nvPr/>
          </p:nvSpPr>
          <p:spPr bwMode="auto">
            <a:xfrm>
              <a:off x="2416" y="3278"/>
              <a:ext cx="4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Imports</a:t>
              </a:r>
              <a:endParaRPr lang="en-US" altLang="en-US" sz="2400">
                <a:latin typeface="Calibri" panose="020F0502020204030204" pitchFamily="34" charset="0"/>
                <a:cs typeface="Calibri" panose="020F0502020204030204" pitchFamily="34" charset="0"/>
              </a:endParaRPr>
            </a:p>
          </p:txBody>
        </p:sp>
        <p:sp>
          <p:nvSpPr>
            <p:cNvPr id="25656" name="Rectangle 1095"/>
            <p:cNvSpPr>
              <a:spLocks noChangeArrowheads="1"/>
            </p:cNvSpPr>
            <p:nvPr/>
          </p:nvSpPr>
          <p:spPr bwMode="auto">
            <a:xfrm>
              <a:off x="2376" y="3424"/>
              <a:ext cx="4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latin typeface="Calibri" panose="020F0502020204030204" pitchFamily="34" charset="0"/>
                  <a:cs typeface="Calibri" panose="020F0502020204030204" pitchFamily="34" charset="0"/>
                </a:rPr>
                <a:t>with tariff</a:t>
              </a:r>
              <a:endParaRPr lang="en-US" altLang="en-US" sz="2400">
                <a:latin typeface="Calibri" panose="020F0502020204030204" pitchFamily="34" charset="0"/>
                <a:cs typeface="Calibri" panose="020F0502020204030204" pitchFamily="34" charset="0"/>
              </a:endParaRPr>
            </a:p>
          </p:txBody>
        </p:sp>
      </p:grpSp>
      <p:grpSp>
        <p:nvGrpSpPr>
          <p:cNvPr id="25624" name="Group 1096"/>
          <p:cNvGrpSpPr>
            <a:grpSpLocks/>
          </p:cNvGrpSpPr>
          <p:nvPr/>
        </p:nvGrpSpPr>
        <p:grpSpPr bwMode="auto">
          <a:xfrm>
            <a:off x="4784719" y="4468814"/>
            <a:ext cx="209550" cy="1677988"/>
            <a:chOff x="2054" y="2815"/>
            <a:chExt cx="132" cy="1057"/>
          </a:xfrm>
        </p:grpSpPr>
        <p:sp>
          <p:nvSpPr>
            <p:cNvPr id="25649" name="Oval 1097"/>
            <p:cNvSpPr>
              <a:spLocks noChangeArrowheads="1"/>
            </p:cNvSpPr>
            <p:nvPr/>
          </p:nvSpPr>
          <p:spPr bwMode="auto">
            <a:xfrm>
              <a:off x="2083"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5650" name="Line 1098"/>
            <p:cNvSpPr>
              <a:spLocks noChangeShapeType="1"/>
            </p:cNvSpPr>
            <p:nvPr/>
          </p:nvSpPr>
          <p:spPr bwMode="auto">
            <a:xfrm>
              <a:off x="2116"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51" name="Freeform 1099"/>
            <p:cNvSpPr>
              <a:spLocks/>
            </p:cNvSpPr>
            <p:nvPr/>
          </p:nvSpPr>
          <p:spPr bwMode="auto">
            <a:xfrm>
              <a:off x="2149" y="3804"/>
              <a:ext cx="37" cy="51"/>
            </a:xfrm>
            <a:custGeom>
              <a:avLst/>
              <a:gdLst>
                <a:gd name="T0" fmla="*/ 7 w 37"/>
                <a:gd name="T1" fmla="*/ 44 h 51"/>
                <a:gd name="T2" fmla="*/ 11 w 37"/>
                <a:gd name="T3" fmla="*/ 40 h 51"/>
                <a:gd name="T4" fmla="*/ 18 w 37"/>
                <a:gd name="T5" fmla="*/ 33 h 51"/>
                <a:gd name="T6" fmla="*/ 33 w 37"/>
                <a:gd name="T7" fmla="*/ 26 h 51"/>
                <a:gd name="T8" fmla="*/ 37 w 37"/>
                <a:gd name="T9" fmla="*/ 18 h 51"/>
                <a:gd name="T10" fmla="*/ 37 w 37"/>
                <a:gd name="T11" fmla="*/ 15 h 51"/>
                <a:gd name="T12" fmla="*/ 37 w 37"/>
                <a:gd name="T13" fmla="*/ 7 h 51"/>
                <a:gd name="T14" fmla="*/ 33 w 37"/>
                <a:gd name="T15" fmla="*/ 4 h 51"/>
                <a:gd name="T16" fmla="*/ 26 w 37"/>
                <a:gd name="T17" fmla="*/ 0 h 51"/>
                <a:gd name="T18" fmla="*/ 18 w 37"/>
                <a:gd name="T19" fmla="*/ 0 h 51"/>
                <a:gd name="T20" fmla="*/ 11 w 37"/>
                <a:gd name="T21" fmla="*/ 0 h 51"/>
                <a:gd name="T22" fmla="*/ 4 w 37"/>
                <a:gd name="T23" fmla="*/ 4 h 51"/>
                <a:gd name="T24" fmla="*/ 0 w 37"/>
                <a:gd name="T25" fmla="*/ 7 h 51"/>
                <a:gd name="T26" fmla="*/ 0 w 37"/>
                <a:gd name="T27" fmla="*/ 15 h 51"/>
                <a:gd name="T28" fmla="*/ 7 w 37"/>
                <a:gd name="T29" fmla="*/ 15 h 51"/>
                <a:gd name="T30" fmla="*/ 11 w 37"/>
                <a:gd name="T31" fmla="*/ 7 h 51"/>
                <a:gd name="T32" fmla="*/ 18 w 37"/>
                <a:gd name="T33" fmla="*/ 4 h 51"/>
                <a:gd name="T34" fmla="*/ 26 w 37"/>
                <a:gd name="T35" fmla="*/ 7 h 51"/>
                <a:gd name="T36" fmla="*/ 29 w 37"/>
                <a:gd name="T37" fmla="*/ 15 h 51"/>
                <a:gd name="T38" fmla="*/ 26 w 37"/>
                <a:gd name="T39" fmla="*/ 22 h 51"/>
                <a:gd name="T40" fmla="*/ 15 w 37"/>
                <a:gd name="T41" fmla="*/ 33 h 51"/>
                <a:gd name="T42" fmla="*/ 4 w 37"/>
                <a:gd name="T43" fmla="*/ 40 h 51"/>
                <a:gd name="T44" fmla="*/ 0 w 37"/>
                <a:gd name="T45" fmla="*/ 48 h 51"/>
                <a:gd name="T46" fmla="*/ 0 w 37"/>
                <a:gd name="T47" fmla="*/ 51 h 51"/>
                <a:gd name="T48" fmla="*/ 37 w 37"/>
                <a:gd name="T49" fmla="*/ 51 h 51"/>
                <a:gd name="T50" fmla="*/ 37 w 37"/>
                <a:gd name="T51" fmla="*/ 44 h 51"/>
                <a:gd name="T52" fmla="*/ 11 w 37"/>
                <a:gd name="T53" fmla="*/ 44 h 51"/>
                <a:gd name="T54" fmla="*/ 7 w 37"/>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
                <a:gd name="T85" fmla="*/ 0 h 51"/>
                <a:gd name="T86" fmla="*/ 37 w 37"/>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 h="51">
                  <a:moveTo>
                    <a:pt x="7" y="44"/>
                  </a:moveTo>
                  <a:lnTo>
                    <a:pt x="11" y="40"/>
                  </a:lnTo>
                  <a:lnTo>
                    <a:pt x="18" y="33"/>
                  </a:lnTo>
                  <a:lnTo>
                    <a:pt x="33" y="26"/>
                  </a:lnTo>
                  <a:lnTo>
                    <a:pt x="37" y="18"/>
                  </a:lnTo>
                  <a:lnTo>
                    <a:pt x="37" y="15"/>
                  </a:lnTo>
                  <a:lnTo>
                    <a:pt x="37" y="7"/>
                  </a:lnTo>
                  <a:lnTo>
                    <a:pt x="33" y="4"/>
                  </a:lnTo>
                  <a:lnTo>
                    <a:pt x="26" y="0"/>
                  </a:lnTo>
                  <a:lnTo>
                    <a:pt x="18" y="0"/>
                  </a:lnTo>
                  <a:lnTo>
                    <a:pt x="11" y="0"/>
                  </a:lnTo>
                  <a:lnTo>
                    <a:pt x="4" y="4"/>
                  </a:lnTo>
                  <a:lnTo>
                    <a:pt x="0" y="7"/>
                  </a:lnTo>
                  <a:lnTo>
                    <a:pt x="0" y="15"/>
                  </a:lnTo>
                  <a:lnTo>
                    <a:pt x="7" y="15"/>
                  </a:lnTo>
                  <a:lnTo>
                    <a:pt x="11" y="7"/>
                  </a:lnTo>
                  <a:lnTo>
                    <a:pt x="18" y="4"/>
                  </a:lnTo>
                  <a:lnTo>
                    <a:pt x="26" y="7"/>
                  </a:lnTo>
                  <a:lnTo>
                    <a:pt x="29" y="15"/>
                  </a:lnTo>
                  <a:lnTo>
                    <a:pt x="26" y="22"/>
                  </a:lnTo>
                  <a:lnTo>
                    <a:pt x="15" y="33"/>
                  </a:lnTo>
                  <a:lnTo>
                    <a:pt x="4" y="40"/>
                  </a:lnTo>
                  <a:lnTo>
                    <a:pt x="0" y="48"/>
                  </a:lnTo>
                  <a:lnTo>
                    <a:pt x="0" y="51"/>
                  </a:lnTo>
                  <a:lnTo>
                    <a:pt x="37" y="51"/>
                  </a:lnTo>
                  <a:lnTo>
                    <a:pt x="37"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5652" name="Rectangle 1100"/>
            <p:cNvSpPr>
              <a:spLocks noChangeArrowheads="1"/>
            </p:cNvSpPr>
            <p:nvPr/>
          </p:nvSpPr>
          <p:spPr bwMode="auto">
            <a:xfrm>
              <a:off x="205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5653" name="Rectangle 1101"/>
            <p:cNvSpPr>
              <a:spLocks noChangeArrowheads="1"/>
            </p:cNvSpPr>
            <p:nvPr/>
          </p:nvSpPr>
          <p:spPr bwMode="auto">
            <a:xfrm>
              <a:off x="2145"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5625" name="Group 1102"/>
          <p:cNvGrpSpPr>
            <a:grpSpLocks/>
          </p:cNvGrpSpPr>
          <p:nvPr/>
        </p:nvGrpSpPr>
        <p:grpSpPr bwMode="auto">
          <a:xfrm>
            <a:off x="4041770" y="5011741"/>
            <a:ext cx="196850" cy="1135063"/>
            <a:chOff x="1586" y="3157"/>
            <a:chExt cx="124" cy="715"/>
          </a:xfrm>
        </p:grpSpPr>
        <p:sp>
          <p:nvSpPr>
            <p:cNvPr id="25643" name="Freeform 1103"/>
            <p:cNvSpPr>
              <a:spLocks/>
            </p:cNvSpPr>
            <p:nvPr/>
          </p:nvSpPr>
          <p:spPr bwMode="auto">
            <a:xfrm>
              <a:off x="1685" y="3804"/>
              <a:ext cx="21" cy="51"/>
            </a:xfrm>
            <a:custGeom>
              <a:avLst/>
              <a:gdLst>
                <a:gd name="T0" fmla="*/ 21 w 21"/>
                <a:gd name="T1" fmla="*/ 0 h 51"/>
                <a:gd name="T2" fmla="*/ 18 w 21"/>
                <a:gd name="T3" fmla="*/ 0 h 51"/>
                <a:gd name="T4" fmla="*/ 11 w 21"/>
                <a:gd name="T5" fmla="*/ 4 h 51"/>
                <a:gd name="T6" fmla="*/ 0 w 21"/>
                <a:gd name="T7" fmla="*/ 11 h 51"/>
                <a:gd name="T8" fmla="*/ 0 w 21"/>
                <a:gd name="T9" fmla="*/ 18 h 51"/>
                <a:gd name="T10" fmla="*/ 7 w 21"/>
                <a:gd name="T11" fmla="*/ 15 h 51"/>
                <a:gd name="T12" fmla="*/ 14 w 21"/>
                <a:gd name="T13" fmla="*/ 11 h 51"/>
                <a:gd name="T14" fmla="*/ 14 w 21"/>
                <a:gd name="T15" fmla="*/ 51 h 51"/>
                <a:gd name="T16" fmla="*/ 21 w 21"/>
                <a:gd name="T17" fmla="*/ 51 h 51"/>
                <a:gd name="T18" fmla="*/ 21 w 21"/>
                <a:gd name="T19" fmla="*/ 4 h 51"/>
                <a:gd name="T20" fmla="*/ 21 w 21"/>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51"/>
                <a:gd name="T35" fmla="*/ 21 w 21"/>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51">
                  <a:moveTo>
                    <a:pt x="21" y="0"/>
                  </a:moveTo>
                  <a:lnTo>
                    <a:pt x="18" y="0"/>
                  </a:lnTo>
                  <a:lnTo>
                    <a:pt x="11" y="4"/>
                  </a:lnTo>
                  <a:lnTo>
                    <a:pt x="0" y="11"/>
                  </a:lnTo>
                  <a:lnTo>
                    <a:pt x="0" y="18"/>
                  </a:lnTo>
                  <a:lnTo>
                    <a:pt x="7" y="15"/>
                  </a:lnTo>
                  <a:lnTo>
                    <a:pt x="14" y="11"/>
                  </a:lnTo>
                  <a:lnTo>
                    <a:pt x="14" y="51"/>
                  </a:lnTo>
                  <a:lnTo>
                    <a:pt x="21" y="51"/>
                  </a:lnTo>
                  <a:lnTo>
                    <a:pt x="21" y="4"/>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25644" name="Group 1104"/>
            <p:cNvGrpSpPr>
              <a:grpSpLocks/>
            </p:cNvGrpSpPr>
            <p:nvPr/>
          </p:nvGrpSpPr>
          <p:grpSpPr bwMode="auto">
            <a:xfrm>
              <a:off x="1586" y="3157"/>
              <a:ext cx="99" cy="715"/>
              <a:chOff x="1586" y="3157"/>
              <a:chExt cx="99" cy="715"/>
            </a:xfrm>
          </p:grpSpPr>
          <p:sp>
            <p:nvSpPr>
              <p:cNvPr id="25646" name="Line 1105"/>
              <p:cNvSpPr>
                <a:spLocks noChangeShapeType="1"/>
              </p:cNvSpPr>
              <p:nvPr/>
            </p:nvSpPr>
            <p:spPr bwMode="auto">
              <a:xfrm>
                <a:off x="1652"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47" name="Oval 1106"/>
              <p:cNvSpPr>
                <a:spLocks noChangeArrowheads="1"/>
              </p:cNvSpPr>
              <p:nvPr/>
            </p:nvSpPr>
            <p:spPr bwMode="auto">
              <a:xfrm>
                <a:off x="1616"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5648" name="Rectangle 1107"/>
              <p:cNvSpPr>
                <a:spLocks noChangeArrowheads="1"/>
              </p:cNvSpPr>
              <p:nvPr/>
            </p:nvSpPr>
            <p:spPr bwMode="auto">
              <a:xfrm>
                <a:off x="1586"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grpSp>
        <p:sp>
          <p:nvSpPr>
            <p:cNvPr id="25645" name="Rectangle 1108"/>
            <p:cNvSpPr>
              <a:spLocks noChangeArrowheads="1"/>
            </p:cNvSpPr>
            <p:nvPr/>
          </p:nvSpPr>
          <p:spPr bwMode="auto">
            <a:xfrm>
              <a:off x="1677" y="3713"/>
              <a:ext cx="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S</a:t>
              </a:r>
              <a:endParaRPr lang="en-US" altLang="en-US" sz="2400">
                <a:latin typeface="Calibri" panose="020F0502020204030204" pitchFamily="34" charset="0"/>
                <a:cs typeface="Calibri" panose="020F0502020204030204" pitchFamily="34" charset="0"/>
              </a:endParaRPr>
            </a:p>
          </p:txBody>
        </p:sp>
      </p:grpSp>
      <p:grpSp>
        <p:nvGrpSpPr>
          <p:cNvPr id="25626" name="Group 1109"/>
          <p:cNvGrpSpPr>
            <a:grpSpLocks/>
          </p:cNvGrpSpPr>
          <p:nvPr/>
        </p:nvGrpSpPr>
        <p:grpSpPr bwMode="auto">
          <a:xfrm>
            <a:off x="6340476" y="4468814"/>
            <a:ext cx="214313" cy="1677988"/>
            <a:chOff x="3034" y="2815"/>
            <a:chExt cx="135" cy="1057"/>
          </a:xfrm>
        </p:grpSpPr>
        <p:sp>
          <p:nvSpPr>
            <p:cNvPr id="25638" name="Oval 1110"/>
            <p:cNvSpPr>
              <a:spLocks noChangeArrowheads="1"/>
            </p:cNvSpPr>
            <p:nvPr/>
          </p:nvSpPr>
          <p:spPr bwMode="auto">
            <a:xfrm>
              <a:off x="3068" y="2815"/>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5639" name="Line 1111"/>
            <p:cNvSpPr>
              <a:spLocks noChangeShapeType="1"/>
            </p:cNvSpPr>
            <p:nvPr/>
          </p:nvSpPr>
          <p:spPr bwMode="auto">
            <a:xfrm>
              <a:off x="3101" y="2848"/>
              <a:ext cx="1" cy="850"/>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40" name="Freeform 1112"/>
            <p:cNvSpPr>
              <a:spLocks/>
            </p:cNvSpPr>
            <p:nvPr/>
          </p:nvSpPr>
          <p:spPr bwMode="auto">
            <a:xfrm>
              <a:off x="3133" y="3804"/>
              <a:ext cx="36" cy="51"/>
            </a:xfrm>
            <a:custGeom>
              <a:avLst/>
              <a:gdLst>
                <a:gd name="T0" fmla="*/ 7 w 36"/>
                <a:gd name="T1" fmla="*/ 44 h 51"/>
                <a:gd name="T2" fmla="*/ 11 w 36"/>
                <a:gd name="T3" fmla="*/ 40 h 51"/>
                <a:gd name="T4" fmla="*/ 18 w 36"/>
                <a:gd name="T5" fmla="*/ 33 h 51"/>
                <a:gd name="T6" fmla="*/ 33 w 36"/>
                <a:gd name="T7" fmla="*/ 26 h 51"/>
                <a:gd name="T8" fmla="*/ 36 w 36"/>
                <a:gd name="T9" fmla="*/ 18 h 51"/>
                <a:gd name="T10" fmla="*/ 36 w 36"/>
                <a:gd name="T11" fmla="*/ 15 h 51"/>
                <a:gd name="T12" fmla="*/ 36 w 36"/>
                <a:gd name="T13" fmla="*/ 7 h 51"/>
                <a:gd name="T14" fmla="*/ 33 w 36"/>
                <a:gd name="T15" fmla="*/ 4 h 51"/>
                <a:gd name="T16" fmla="*/ 25 w 36"/>
                <a:gd name="T17" fmla="*/ 0 h 51"/>
                <a:gd name="T18" fmla="*/ 18 w 36"/>
                <a:gd name="T19" fmla="*/ 0 h 51"/>
                <a:gd name="T20" fmla="*/ 11 w 36"/>
                <a:gd name="T21" fmla="*/ 0 h 51"/>
                <a:gd name="T22" fmla="*/ 3 w 36"/>
                <a:gd name="T23" fmla="*/ 4 h 51"/>
                <a:gd name="T24" fmla="*/ 0 w 36"/>
                <a:gd name="T25" fmla="*/ 7 h 51"/>
                <a:gd name="T26" fmla="*/ 0 w 36"/>
                <a:gd name="T27" fmla="*/ 15 h 51"/>
                <a:gd name="T28" fmla="*/ 7 w 36"/>
                <a:gd name="T29" fmla="*/ 15 h 51"/>
                <a:gd name="T30" fmla="*/ 11 w 36"/>
                <a:gd name="T31" fmla="*/ 7 h 51"/>
                <a:gd name="T32" fmla="*/ 18 w 36"/>
                <a:gd name="T33" fmla="*/ 4 h 51"/>
                <a:gd name="T34" fmla="*/ 25 w 36"/>
                <a:gd name="T35" fmla="*/ 7 h 51"/>
                <a:gd name="T36" fmla="*/ 29 w 36"/>
                <a:gd name="T37" fmla="*/ 15 h 51"/>
                <a:gd name="T38" fmla="*/ 25 w 36"/>
                <a:gd name="T39" fmla="*/ 22 h 51"/>
                <a:gd name="T40" fmla="*/ 14 w 36"/>
                <a:gd name="T41" fmla="*/ 33 h 51"/>
                <a:gd name="T42" fmla="*/ 3 w 36"/>
                <a:gd name="T43" fmla="*/ 40 h 51"/>
                <a:gd name="T44" fmla="*/ 0 w 36"/>
                <a:gd name="T45" fmla="*/ 48 h 51"/>
                <a:gd name="T46" fmla="*/ 0 w 36"/>
                <a:gd name="T47" fmla="*/ 51 h 51"/>
                <a:gd name="T48" fmla="*/ 36 w 36"/>
                <a:gd name="T49" fmla="*/ 51 h 51"/>
                <a:gd name="T50" fmla="*/ 36 w 36"/>
                <a:gd name="T51" fmla="*/ 44 h 51"/>
                <a:gd name="T52" fmla="*/ 11 w 36"/>
                <a:gd name="T53" fmla="*/ 44 h 51"/>
                <a:gd name="T54" fmla="*/ 7 w 36"/>
                <a:gd name="T55" fmla="*/ 44 h 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51"/>
                <a:gd name="T86" fmla="*/ 36 w 36"/>
                <a:gd name="T87" fmla="*/ 51 h 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51">
                  <a:moveTo>
                    <a:pt x="7" y="44"/>
                  </a:moveTo>
                  <a:lnTo>
                    <a:pt x="11" y="40"/>
                  </a:lnTo>
                  <a:lnTo>
                    <a:pt x="18" y="33"/>
                  </a:lnTo>
                  <a:lnTo>
                    <a:pt x="33" y="26"/>
                  </a:lnTo>
                  <a:lnTo>
                    <a:pt x="36" y="18"/>
                  </a:lnTo>
                  <a:lnTo>
                    <a:pt x="36" y="15"/>
                  </a:lnTo>
                  <a:lnTo>
                    <a:pt x="36" y="7"/>
                  </a:lnTo>
                  <a:lnTo>
                    <a:pt x="33" y="4"/>
                  </a:lnTo>
                  <a:lnTo>
                    <a:pt x="25" y="0"/>
                  </a:lnTo>
                  <a:lnTo>
                    <a:pt x="18" y="0"/>
                  </a:lnTo>
                  <a:lnTo>
                    <a:pt x="11" y="0"/>
                  </a:lnTo>
                  <a:lnTo>
                    <a:pt x="3" y="4"/>
                  </a:lnTo>
                  <a:lnTo>
                    <a:pt x="0" y="7"/>
                  </a:lnTo>
                  <a:lnTo>
                    <a:pt x="0" y="15"/>
                  </a:lnTo>
                  <a:lnTo>
                    <a:pt x="7" y="15"/>
                  </a:lnTo>
                  <a:lnTo>
                    <a:pt x="11" y="7"/>
                  </a:lnTo>
                  <a:lnTo>
                    <a:pt x="18" y="4"/>
                  </a:lnTo>
                  <a:lnTo>
                    <a:pt x="25" y="7"/>
                  </a:lnTo>
                  <a:lnTo>
                    <a:pt x="29" y="15"/>
                  </a:lnTo>
                  <a:lnTo>
                    <a:pt x="25" y="22"/>
                  </a:lnTo>
                  <a:lnTo>
                    <a:pt x="14" y="33"/>
                  </a:lnTo>
                  <a:lnTo>
                    <a:pt x="3" y="40"/>
                  </a:lnTo>
                  <a:lnTo>
                    <a:pt x="0" y="48"/>
                  </a:lnTo>
                  <a:lnTo>
                    <a:pt x="0" y="51"/>
                  </a:lnTo>
                  <a:lnTo>
                    <a:pt x="36" y="51"/>
                  </a:lnTo>
                  <a:lnTo>
                    <a:pt x="36" y="44"/>
                  </a:lnTo>
                  <a:lnTo>
                    <a:pt x="11" y="44"/>
                  </a:lnTo>
                  <a:lnTo>
                    <a:pt x="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5641" name="Rectangle 1113"/>
            <p:cNvSpPr>
              <a:spLocks noChangeArrowheads="1"/>
            </p:cNvSpPr>
            <p:nvPr/>
          </p:nvSpPr>
          <p:spPr bwMode="auto">
            <a:xfrm>
              <a:off x="3034"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5642" name="Rectangle 1114"/>
            <p:cNvSpPr>
              <a:spLocks noChangeArrowheads="1"/>
            </p:cNvSpPr>
            <p:nvPr/>
          </p:nvSpPr>
          <p:spPr bwMode="auto">
            <a:xfrm>
              <a:off x="3125"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25627" name="Group 1115"/>
          <p:cNvGrpSpPr>
            <a:grpSpLocks/>
          </p:cNvGrpSpPr>
          <p:nvPr/>
        </p:nvGrpSpPr>
        <p:grpSpPr bwMode="auto">
          <a:xfrm>
            <a:off x="6858002" y="5011741"/>
            <a:ext cx="214313" cy="1135063"/>
            <a:chOff x="3360" y="3157"/>
            <a:chExt cx="135" cy="715"/>
          </a:xfrm>
        </p:grpSpPr>
        <p:sp>
          <p:nvSpPr>
            <p:cNvPr id="25633" name="Line 1116"/>
            <p:cNvSpPr>
              <a:spLocks noChangeShapeType="1"/>
            </p:cNvSpPr>
            <p:nvPr/>
          </p:nvSpPr>
          <p:spPr bwMode="auto">
            <a:xfrm>
              <a:off x="3433" y="3190"/>
              <a:ext cx="1" cy="508"/>
            </a:xfrm>
            <a:prstGeom prst="line">
              <a:avLst/>
            </a:prstGeom>
            <a:noFill/>
            <a:ln w="1746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5634" name="Oval 1117"/>
            <p:cNvSpPr>
              <a:spLocks noChangeArrowheads="1"/>
            </p:cNvSpPr>
            <p:nvPr/>
          </p:nvSpPr>
          <p:spPr bwMode="auto">
            <a:xfrm>
              <a:off x="3400" y="3157"/>
              <a:ext cx="69" cy="6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25635" name="Freeform 1118"/>
            <p:cNvSpPr>
              <a:spLocks/>
            </p:cNvSpPr>
            <p:nvPr/>
          </p:nvSpPr>
          <p:spPr bwMode="auto">
            <a:xfrm>
              <a:off x="3462" y="3804"/>
              <a:ext cx="22" cy="51"/>
            </a:xfrm>
            <a:custGeom>
              <a:avLst/>
              <a:gdLst>
                <a:gd name="T0" fmla="*/ 22 w 22"/>
                <a:gd name="T1" fmla="*/ 0 h 51"/>
                <a:gd name="T2" fmla="*/ 18 w 22"/>
                <a:gd name="T3" fmla="*/ 0 h 51"/>
                <a:gd name="T4" fmla="*/ 11 w 22"/>
                <a:gd name="T5" fmla="*/ 4 h 51"/>
                <a:gd name="T6" fmla="*/ 0 w 22"/>
                <a:gd name="T7" fmla="*/ 11 h 51"/>
                <a:gd name="T8" fmla="*/ 0 w 22"/>
                <a:gd name="T9" fmla="*/ 18 h 51"/>
                <a:gd name="T10" fmla="*/ 7 w 22"/>
                <a:gd name="T11" fmla="*/ 15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4"/>
                  </a:lnTo>
                  <a:lnTo>
                    <a:pt x="0" y="11"/>
                  </a:lnTo>
                  <a:lnTo>
                    <a:pt x="0" y="18"/>
                  </a:lnTo>
                  <a:lnTo>
                    <a:pt x="7" y="15"/>
                  </a:lnTo>
                  <a:lnTo>
                    <a:pt x="15" y="11"/>
                  </a:lnTo>
                  <a:lnTo>
                    <a:pt x="15" y="51"/>
                  </a:lnTo>
                  <a:lnTo>
                    <a:pt x="22" y="51"/>
                  </a:lnTo>
                  <a:lnTo>
                    <a:pt x="22" y="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25636" name="Rectangle 1119"/>
            <p:cNvSpPr>
              <a:spLocks noChangeArrowheads="1"/>
            </p:cNvSpPr>
            <p:nvPr/>
          </p:nvSpPr>
          <p:spPr bwMode="auto">
            <a:xfrm>
              <a:off x="3360" y="3727"/>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i="1">
                  <a:solidFill>
                    <a:srgbClr val="000000"/>
                  </a:solidFill>
                  <a:latin typeface="Calibri" panose="020F0502020204030204" pitchFamily="34" charset="0"/>
                  <a:cs typeface="Calibri" panose="020F0502020204030204" pitchFamily="34" charset="0"/>
                </a:rPr>
                <a:t>Q</a:t>
              </a:r>
              <a:endParaRPr lang="en-US" altLang="en-US" sz="2400">
                <a:latin typeface="Calibri" panose="020F0502020204030204" pitchFamily="34" charset="0"/>
                <a:cs typeface="Calibri" panose="020F0502020204030204" pitchFamily="34" charset="0"/>
              </a:endParaRPr>
            </a:p>
          </p:txBody>
        </p:sp>
        <p:sp>
          <p:nvSpPr>
            <p:cNvPr id="25637" name="Rectangle 1120"/>
            <p:cNvSpPr>
              <a:spLocks noChangeArrowheads="1"/>
            </p:cNvSpPr>
            <p:nvPr/>
          </p:nvSpPr>
          <p:spPr bwMode="auto">
            <a:xfrm>
              <a:off x="3451" y="3713"/>
              <a:ext cx="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i="1">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grpSp>
        <p:nvGrpSpPr>
          <p:cNvPr id="21" name="Group 1121"/>
          <p:cNvGrpSpPr>
            <a:grpSpLocks/>
          </p:cNvGrpSpPr>
          <p:nvPr/>
        </p:nvGrpSpPr>
        <p:grpSpPr bwMode="auto">
          <a:xfrm>
            <a:off x="4797426" y="3741738"/>
            <a:ext cx="3749675" cy="1154112"/>
            <a:chOff x="2062" y="2357"/>
            <a:chExt cx="2362" cy="727"/>
          </a:xfrm>
        </p:grpSpPr>
        <p:sp>
          <p:nvSpPr>
            <p:cNvPr id="25630" name="Line 1122"/>
            <p:cNvSpPr>
              <a:spLocks noChangeShapeType="1"/>
            </p:cNvSpPr>
            <p:nvPr/>
          </p:nvSpPr>
          <p:spPr bwMode="auto">
            <a:xfrm flipV="1">
              <a:off x="3135" y="2496"/>
              <a:ext cx="201" cy="5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5631" name="Line 1123"/>
            <p:cNvSpPr>
              <a:spLocks noChangeShapeType="1"/>
            </p:cNvSpPr>
            <p:nvPr/>
          </p:nvSpPr>
          <p:spPr bwMode="auto">
            <a:xfrm flipV="1">
              <a:off x="2062" y="2434"/>
              <a:ext cx="1204" cy="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Calibri" panose="020F0502020204030204" pitchFamily="34" charset="0"/>
                <a:cs typeface="Calibri" panose="020F0502020204030204" pitchFamily="34" charset="0"/>
              </a:endParaRPr>
            </a:p>
          </p:txBody>
        </p:sp>
        <p:sp>
          <p:nvSpPr>
            <p:cNvPr id="25632" name="Rectangle 1124"/>
            <p:cNvSpPr>
              <a:spLocks noChangeArrowheads="1"/>
            </p:cNvSpPr>
            <p:nvPr/>
          </p:nvSpPr>
          <p:spPr bwMode="auto">
            <a:xfrm>
              <a:off x="3218" y="2357"/>
              <a:ext cx="1206" cy="218"/>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latin typeface="Calibri" panose="020F0502020204030204" pitchFamily="34" charset="0"/>
                  <a:cs typeface="Calibri" panose="020F0502020204030204" pitchFamily="34" charset="0"/>
                </a:rPr>
                <a:t>Deadweight Loss</a:t>
              </a:r>
              <a:endParaRPr lang="en-US" altLang="en-US" sz="2000">
                <a:solidFill>
                  <a:srgbClr val="000000"/>
                </a:solidFill>
                <a:latin typeface="Calibri" panose="020F0502020204030204" pitchFamily="34" charset="0"/>
                <a:cs typeface="Calibri" panose="020F0502020204030204" pitchFamily="34" charset="0"/>
              </a:endParaRPr>
            </a:p>
          </p:txBody>
        </p:sp>
      </p:grpSp>
      <p:pic>
        <p:nvPicPr>
          <p:cNvPr id="25629" name="Picture 1125"/>
          <p:cNvPicPr>
            <a:picLocks noChangeAspect="1" noChangeArrowheads="1"/>
          </p:cNvPicPr>
          <p:nvPr/>
        </p:nvPicPr>
        <p:blipFill>
          <a:blip r:embed="rId2">
            <a:extLst>
              <a:ext uri="{28A0092B-C50C-407E-A947-70E740481C1C}">
                <a14:useLocalDpi xmlns:a14="http://schemas.microsoft.com/office/drawing/2010/main" val="0"/>
              </a:ext>
            </a:extLst>
          </a:blip>
          <a:srcRect b="69113"/>
          <a:stretch>
            <a:fillRect/>
          </a:stretch>
        </p:blipFill>
        <p:spPr bwMode="auto">
          <a:xfrm>
            <a:off x="5638800" y="63500"/>
            <a:ext cx="64008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9829800" y="2667000"/>
            <a:ext cx="2057400" cy="1754326"/>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When a policy reduces the total surplus, the reduction is called the deadweight loss of the policy.</a:t>
            </a:r>
            <a:endParaRPr lang="en-US"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trips(upRigh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eaLnBrk="1" hangingPunct="1"/>
            <a:r>
              <a:rPr lang="en-US" altLang="en-US" sz="4000" dirty="0" smtClean="0"/>
              <a:t>Effects </a:t>
            </a:r>
            <a:r>
              <a:rPr lang="en-US" altLang="en-US" sz="4000" dirty="0"/>
              <a:t>of a Tariff</a:t>
            </a:r>
          </a:p>
        </p:txBody>
      </p:sp>
      <p:sp>
        <p:nvSpPr>
          <p:cNvPr id="48131" name="Rectangle 3"/>
          <p:cNvSpPr>
            <a:spLocks noGrp="1" noChangeArrowheads="1"/>
          </p:cNvSpPr>
          <p:nvPr>
            <p:ph idx="1"/>
          </p:nvPr>
        </p:nvSpPr>
        <p:spPr/>
        <p:txBody>
          <a:bodyPr/>
          <a:lstStyle/>
          <a:p>
            <a:pPr eaLnBrk="1" hangingPunct="1">
              <a:lnSpc>
                <a:spcPct val="90000"/>
              </a:lnSpc>
              <a:defRPr/>
            </a:pPr>
            <a:r>
              <a:rPr lang="en-US" dirty="0" smtClean="0"/>
              <a:t>A tariff reduces the quantity of imports and moves the domestic market closer to the no-trade equilibrium.</a:t>
            </a:r>
          </a:p>
          <a:p>
            <a:pPr eaLnBrk="1" hangingPunct="1">
              <a:lnSpc>
                <a:spcPct val="90000"/>
              </a:lnSpc>
              <a:defRPr/>
            </a:pPr>
            <a:r>
              <a:rPr lang="en-US" dirty="0" smtClean="0"/>
              <a:t>Buyers of the imported good are worse off</a:t>
            </a:r>
          </a:p>
          <a:p>
            <a:pPr eaLnBrk="1" hangingPunct="1">
              <a:lnSpc>
                <a:spcPct val="90000"/>
              </a:lnSpc>
              <a:defRPr/>
            </a:pPr>
            <a:r>
              <a:rPr lang="en-US" dirty="0" smtClean="0"/>
              <a:t>Domestic sellers </a:t>
            </a:r>
            <a:r>
              <a:rPr lang="en-US" dirty="0"/>
              <a:t>of the imported good </a:t>
            </a:r>
            <a:r>
              <a:rPr lang="en-US" dirty="0" smtClean="0"/>
              <a:t>are better off</a:t>
            </a:r>
          </a:p>
          <a:p>
            <a:pPr eaLnBrk="1" hangingPunct="1">
              <a:lnSpc>
                <a:spcPct val="90000"/>
              </a:lnSpc>
              <a:defRPr/>
            </a:pPr>
            <a:r>
              <a:rPr lang="en-US" dirty="0" smtClean="0"/>
              <a:t>Total surplus decreases by an amount referred to as a </a:t>
            </a:r>
            <a:r>
              <a:rPr lang="en-US" dirty="0" smtClean="0">
                <a:solidFill>
                  <a:schemeClr val="accent1">
                    <a:lumMod val="50000"/>
                  </a:schemeClr>
                </a:solidFill>
              </a:rPr>
              <a:t>deadweight loss</a:t>
            </a:r>
            <a:r>
              <a:rPr lang="en-US" dirty="0" smtClean="0"/>
              <a:t>. </a:t>
            </a:r>
          </a:p>
          <a:p>
            <a:pPr lvl="1" eaLnBrk="1" hangingPunct="1">
              <a:lnSpc>
                <a:spcPct val="90000"/>
              </a:lnSpc>
              <a:defRPr/>
            </a:pPr>
            <a:r>
              <a:rPr lang="en-US" dirty="0" smtClean="0"/>
              <a:t>That is, the loss to the nation’s buyers of the import-competing good exceed the gains to the nation’s sellers of that good</a:t>
            </a:r>
          </a:p>
        </p:txBody>
      </p:sp>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CF95DC-E5DC-48C0-9E60-213F49CAAFAD}"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algn="l" eaLnBrk="1" hangingPunct="1"/>
            <a:r>
              <a:rPr lang="en-US" altLang="en-US" sz="4000"/>
              <a:t>The Lessons for Trade Policy </a:t>
            </a:r>
          </a:p>
        </p:txBody>
      </p:sp>
      <p:sp>
        <p:nvSpPr>
          <p:cNvPr id="27653" name="Rectangle 3"/>
          <p:cNvSpPr>
            <a:spLocks noGrp="1" noChangeArrowheads="1"/>
          </p:cNvSpPr>
          <p:nvPr>
            <p:ph idx="1"/>
          </p:nvPr>
        </p:nvSpPr>
        <p:spPr/>
        <p:txBody>
          <a:bodyPr/>
          <a:lstStyle/>
          <a:p>
            <a:pPr eaLnBrk="1" hangingPunct="1"/>
            <a:r>
              <a:rPr lang="en-US" altLang="en-US" smtClean="0"/>
              <a:t>Tariffs</a:t>
            </a:r>
          </a:p>
          <a:p>
            <a:pPr lvl="1" eaLnBrk="1" hangingPunct="1"/>
            <a:r>
              <a:rPr lang="en-US" altLang="en-US" smtClean="0"/>
              <a:t>raise domestic prices.</a:t>
            </a:r>
          </a:p>
          <a:p>
            <a:pPr lvl="1" eaLnBrk="1" hangingPunct="1"/>
            <a:r>
              <a:rPr lang="en-US" altLang="en-US" smtClean="0"/>
              <a:t>reduce the welfare of domestic consumers.</a:t>
            </a:r>
          </a:p>
          <a:p>
            <a:pPr lvl="1" eaLnBrk="1" hangingPunct="1"/>
            <a:r>
              <a:rPr lang="en-US" altLang="en-US" smtClean="0"/>
              <a:t>increase the welfare of domestic producers.</a:t>
            </a:r>
          </a:p>
          <a:p>
            <a:pPr lvl="1" eaLnBrk="1" hangingPunct="1"/>
            <a:r>
              <a:rPr lang="en-US" altLang="en-US" smtClean="0"/>
              <a:t>cause deadweight losses.</a:t>
            </a:r>
          </a:p>
          <a:p>
            <a:pPr eaLnBrk="1" hangingPunct="1"/>
            <a:r>
              <a:rPr lang="en-US" altLang="en-US" smtClean="0"/>
              <a:t>Free trade maximizes total surplus</a:t>
            </a:r>
          </a:p>
        </p:txBody>
      </p:sp>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F32A76-FF50-487E-8B5F-2F64BF705D96}"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algn="l" eaLnBrk="1" hangingPunct="1"/>
            <a:r>
              <a:rPr lang="en-US" altLang="en-US" sz="4000" dirty="0" smtClean="0"/>
              <a:t>The Winners and Losers from Trade: </a:t>
            </a:r>
            <a:r>
              <a:rPr lang="en-US" sz="4000" dirty="0" smtClean="0"/>
              <a:t>Other Benefits of International Trade</a:t>
            </a:r>
            <a:endParaRPr lang="en-US" altLang="en-US" sz="4000" dirty="0"/>
          </a:p>
        </p:txBody>
      </p:sp>
      <p:sp>
        <p:nvSpPr>
          <p:cNvPr id="63491" name="Rectangle 3"/>
          <p:cNvSpPr>
            <a:spLocks noGrp="1" noChangeArrowheads="1"/>
          </p:cNvSpPr>
          <p:nvPr>
            <p:ph idx="1"/>
          </p:nvPr>
        </p:nvSpPr>
        <p:spPr/>
        <p:txBody>
          <a:bodyPr/>
          <a:lstStyle/>
          <a:p>
            <a:pPr eaLnBrk="1" hangingPunct="1">
              <a:defRPr/>
            </a:pPr>
            <a:r>
              <a:rPr lang="en-US" dirty="0" smtClean="0"/>
              <a:t>Increased variety of goods</a:t>
            </a:r>
          </a:p>
          <a:p>
            <a:pPr eaLnBrk="1" hangingPunct="1">
              <a:defRPr/>
            </a:pPr>
            <a:r>
              <a:rPr lang="en-US" dirty="0" smtClean="0"/>
              <a:t>Lower costs through economies of scale</a:t>
            </a:r>
          </a:p>
          <a:p>
            <a:pPr eaLnBrk="1" hangingPunct="1">
              <a:defRPr/>
            </a:pPr>
            <a:r>
              <a:rPr lang="en-US" dirty="0" smtClean="0"/>
              <a:t>Increased competition</a:t>
            </a:r>
          </a:p>
          <a:p>
            <a:pPr eaLnBrk="1" hangingPunct="1">
              <a:defRPr/>
            </a:pPr>
            <a:r>
              <a:rPr lang="en-US" dirty="0" smtClean="0"/>
              <a:t>Higher incentives for innovation</a:t>
            </a:r>
          </a:p>
          <a:p>
            <a:pPr eaLnBrk="1" hangingPunct="1">
              <a:defRPr/>
            </a:pPr>
            <a:r>
              <a:rPr lang="en-US" dirty="0" smtClean="0"/>
              <a:t>Enhanced </a:t>
            </a:r>
            <a:r>
              <a:rPr lang="en-US" dirty="0" smtClean="0"/>
              <a:t>flow of ideas</a:t>
            </a:r>
            <a:endParaRPr lang="en-US" dirty="0" smtClean="0">
              <a:effectLst>
                <a:outerShdw blurRad="38100" dist="38100" dir="2700000" algn="tl">
                  <a:srgbClr val="C0C0C0"/>
                </a:outerShdw>
              </a:effectLst>
            </a:endParaRPr>
          </a:p>
        </p:txBody>
      </p:sp>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0B6764-3F2F-4FBB-B3F2-CB375EAF8D71}"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lnSpc>
                <a:spcPct val="80000"/>
              </a:lnSpc>
            </a:pPr>
            <a:r>
              <a:rPr lang="en-US" altLang="en-US" sz="2800" b="1" dirty="0" smtClean="0">
                <a:latin typeface="Calibri" panose="020F0502020204030204" pitchFamily="34" charset="0"/>
                <a:cs typeface="Calibri" panose="020F0502020204030204" pitchFamily="34" charset="0"/>
              </a:rPr>
              <a:t>Chapter 7 Figure </a:t>
            </a:r>
            <a:r>
              <a:rPr lang="en-US" altLang="en-US" sz="2800" b="1" dirty="0">
                <a:latin typeface="Calibri" panose="020F0502020204030204" pitchFamily="34" charset="0"/>
                <a:cs typeface="Calibri" panose="020F0502020204030204" pitchFamily="34" charset="0"/>
              </a:rPr>
              <a:t>3 How the Price Affects Consumer Surplus</a:t>
            </a:r>
          </a:p>
        </p:txBody>
      </p:sp>
      <p:sp>
        <p:nvSpPr>
          <p:cNvPr id="28701" name="Freeform 4"/>
          <p:cNvSpPr>
            <a:spLocks/>
          </p:cNvSpPr>
          <p:nvPr/>
        </p:nvSpPr>
        <p:spPr bwMode="auto">
          <a:xfrm>
            <a:off x="3367088" y="1962150"/>
            <a:ext cx="2070100" cy="1963738"/>
          </a:xfrm>
          <a:custGeom>
            <a:avLst/>
            <a:gdLst>
              <a:gd name="T0" fmla="*/ 0 w 1304"/>
              <a:gd name="T1" fmla="*/ 0 h 1237"/>
              <a:gd name="T2" fmla="*/ 0 w 1304"/>
              <a:gd name="T3" fmla="*/ 1237 h 1237"/>
              <a:gd name="T4" fmla="*/ 1304 w 1304"/>
              <a:gd name="T5" fmla="*/ 1237 h 1237"/>
              <a:gd name="T6" fmla="*/ 0 w 1304"/>
              <a:gd name="T7" fmla="*/ 0 h 1237"/>
              <a:gd name="T8" fmla="*/ 0 60000 65536"/>
              <a:gd name="T9" fmla="*/ 0 60000 65536"/>
              <a:gd name="T10" fmla="*/ 0 60000 65536"/>
              <a:gd name="T11" fmla="*/ 0 60000 65536"/>
              <a:gd name="T12" fmla="*/ 0 w 1304"/>
              <a:gd name="T13" fmla="*/ 0 h 1237"/>
              <a:gd name="T14" fmla="*/ 1304 w 1304"/>
              <a:gd name="T15" fmla="*/ 1237 h 1237"/>
            </a:gdLst>
            <a:ahLst/>
            <a:cxnLst>
              <a:cxn ang="T8">
                <a:pos x="T0" y="T1"/>
              </a:cxn>
              <a:cxn ang="T9">
                <a:pos x="T2" y="T3"/>
              </a:cxn>
              <a:cxn ang="T10">
                <a:pos x="T4" y="T5"/>
              </a:cxn>
              <a:cxn ang="T11">
                <a:pos x="T6" y="T7"/>
              </a:cxn>
            </a:cxnLst>
            <a:rect l="T12" t="T13" r="T14" b="T15"/>
            <a:pathLst>
              <a:path w="1304" h="1237">
                <a:moveTo>
                  <a:pt x="0" y="0"/>
                </a:moveTo>
                <a:lnTo>
                  <a:pt x="0" y="1237"/>
                </a:lnTo>
                <a:lnTo>
                  <a:pt x="1304" y="1237"/>
                </a:lnTo>
                <a:lnTo>
                  <a:pt x="0" y="0"/>
                </a:lnTo>
                <a:close/>
              </a:path>
            </a:pathLst>
          </a:custGeom>
          <a:solidFill>
            <a:srgbClr val="B4D9F9"/>
          </a:solidFill>
          <a:ln>
            <a:noFill/>
          </a:ln>
          <a:extLst/>
        </p:spPr>
        <p:txBody>
          <a:bodyPr/>
          <a:lstStyle/>
          <a:p>
            <a:endParaRPr lang="en-US">
              <a:latin typeface="Calibri" panose="020F0502020204030204" pitchFamily="34" charset="0"/>
              <a:cs typeface="Calibri" panose="020F0502020204030204" pitchFamily="34" charset="0"/>
            </a:endParaRPr>
          </a:p>
        </p:txBody>
      </p:sp>
      <p:sp>
        <p:nvSpPr>
          <p:cNvPr id="28702" name="Rectangle 5"/>
          <p:cNvSpPr>
            <a:spLocks noChangeArrowheads="1"/>
          </p:cNvSpPr>
          <p:nvPr/>
        </p:nvSpPr>
        <p:spPr bwMode="auto">
          <a:xfrm>
            <a:off x="3481388" y="3227388"/>
            <a:ext cx="106439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smtClean="0">
                <a:solidFill>
                  <a:srgbClr val="000000"/>
                </a:solidFill>
                <a:latin typeface="Calibri" panose="020F0502020204030204" pitchFamily="34" charset="0"/>
                <a:cs typeface="Calibri" panose="020F0502020204030204" pitchFamily="34" charset="0"/>
              </a:rPr>
              <a:t>Consumer</a:t>
            </a:r>
            <a:br>
              <a:rPr lang="en-US" altLang="en-US" sz="2000" dirty="0" smtClean="0">
                <a:solidFill>
                  <a:srgbClr val="000000"/>
                </a:solidFill>
                <a:latin typeface="Calibri" panose="020F0502020204030204" pitchFamily="34" charset="0"/>
                <a:cs typeface="Calibri" panose="020F0502020204030204" pitchFamily="34" charset="0"/>
              </a:rPr>
            </a:br>
            <a:r>
              <a:rPr lang="en-US" altLang="en-US" sz="2000" dirty="0" smtClean="0">
                <a:solidFill>
                  <a:srgbClr val="000000"/>
                </a:solidFill>
                <a:latin typeface="Calibri" panose="020F0502020204030204" pitchFamily="34" charset="0"/>
                <a:cs typeface="Calibri" panose="020F0502020204030204" pitchFamily="34" charset="0"/>
              </a:rPr>
              <a:t>Surplus</a:t>
            </a:r>
            <a:endParaRPr lang="en-US" altLang="en-US" dirty="0">
              <a:latin typeface="Calibri" panose="020F0502020204030204" pitchFamily="34" charset="0"/>
              <a:cs typeface="Calibri" panose="020F0502020204030204" pitchFamily="34" charset="0"/>
            </a:endParaRPr>
          </a:p>
        </p:txBody>
      </p:sp>
      <p:sp>
        <p:nvSpPr>
          <p:cNvPr id="28676" name="Freeform 7"/>
          <p:cNvSpPr>
            <a:spLocks/>
          </p:cNvSpPr>
          <p:nvPr/>
        </p:nvSpPr>
        <p:spPr bwMode="auto">
          <a:xfrm>
            <a:off x="3367089" y="1533525"/>
            <a:ext cx="4994275" cy="4356100"/>
          </a:xfrm>
          <a:custGeom>
            <a:avLst/>
            <a:gdLst>
              <a:gd name="T0" fmla="*/ 0 w 3146"/>
              <a:gd name="T1" fmla="*/ 0 h 2744"/>
              <a:gd name="T2" fmla="*/ 0 w 3146"/>
              <a:gd name="T3" fmla="*/ 2147483647 h 2744"/>
              <a:gd name="T4" fmla="*/ 2147483647 w 3146"/>
              <a:gd name="T5" fmla="*/ 2147483647 h 2744"/>
              <a:gd name="T6" fmla="*/ 0 60000 65536"/>
              <a:gd name="T7" fmla="*/ 0 60000 65536"/>
              <a:gd name="T8" fmla="*/ 0 60000 65536"/>
              <a:gd name="T9" fmla="*/ 0 w 3146"/>
              <a:gd name="T10" fmla="*/ 0 h 2744"/>
              <a:gd name="T11" fmla="*/ 3146 w 3146"/>
              <a:gd name="T12" fmla="*/ 2744 h 2744"/>
            </a:gdLst>
            <a:ahLst/>
            <a:cxnLst>
              <a:cxn ang="T6">
                <a:pos x="T0" y="T1"/>
              </a:cxn>
              <a:cxn ang="T7">
                <a:pos x="T2" y="T3"/>
              </a:cxn>
              <a:cxn ang="T8">
                <a:pos x="T4" y="T5"/>
              </a:cxn>
            </a:cxnLst>
            <a:rect l="T9" t="T10" r="T11" b="T12"/>
            <a:pathLst>
              <a:path w="3146" h="2744">
                <a:moveTo>
                  <a:pt x="0" y="0"/>
                </a:moveTo>
                <a:lnTo>
                  <a:pt x="0" y="2744"/>
                </a:lnTo>
                <a:lnTo>
                  <a:pt x="3146" y="2744"/>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8677" name="Rectangle 8"/>
          <p:cNvSpPr>
            <a:spLocks noChangeArrowheads="1"/>
          </p:cNvSpPr>
          <p:nvPr/>
        </p:nvSpPr>
        <p:spPr bwMode="auto">
          <a:xfrm>
            <a:off x="7539038" y="5962651"/>
            <a:ext cx="18010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b="1" dirty="0" smtClean="0">
                <a:solidFill>
                  <a:srgbClr val="000000"/>
                </a:solidFill>
                <a:latin typeface="Calibri" panose="020F0502020204030204" pitchFamily="34" charset="0"/>
                <a:cs typeface="Calibri" panose="020F0502020204030204" pitchFamily="34" charset="0"/>
              </a:rPr>
              <a:t>Quantity of Steel</a:t>
            </a:r>
            <a:endParaRPr lang="en-US" altLang="en-US" dirty="0">
              <a:latin typeface="Calibri" panose="020F0502020204030204" pitchFamily="34" charset="0"/>
              <a:cs typeface="Calibri" panose="020F0502020204030204" pitchFamily="34" charset="0"/>
            </a:endParaRPr>
          </a:p>
        </p:txBody>
      </p:sp>
      <p:sp>
        <p:nvSpPr>
          <p:cNvPr id="28678" name="Rectangle 9"/>
          <p:cNvSpPr>
            <a:spLocks noChangeArrowheads="1"/>
          </p:cNvSpPr>
          <p:nvPr/>
        </p:nvSpPr>
        <p:spPr bwMode="auto">
          <a:xfrm>
            <a:off x="4216401" y="1157289"/>
            <a:ext cx="28129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dirty="0">
                <a:solidFill>
                  <a:srgbClr val="000000"/>
                </a:solidFill>
                <a:latin typeface="Calibri" panose="020F0502020204030204" pitchFamily="34" charset="0"/>
                <a:cs typeface="Calibri" panose="020F0502020204030204" pitchFamily="34" charset="0"/>
              </a:rPr>
              <a:t>(a) Consumer Surplus at </a:t>
            </a:r>
            <a:r>
              <a:rPr lang="en-US" altLang="en-US" sz="1600" b="1" dirty="0" smtClean="0">
                <a:solidFill>
                  <a:srgbClr val="000000"/>
                </a:solidFill>
                <a:latin typeface="Calibri" panose="020F0502020204030204" pitchFamily="34" charset="0"/>
                <a:cs typeface="Calibri" panose="020F0502020204030204" pitchFamily="34" charset="0"/>
              </a:rPr>
              <a:t>Price </a:t>
            </a:r>
            <a:r>
              <a:rPr lang="en-US" altLang="en-US" sz="1600" b="1" i="1" dirty="0" smtClean="0">
                <a:solidFill>
                  <a:srgbClr val="000000"/>
                </a:solidFill>
                <a:latin typeface="Calibri" panose="020F0502020204030204" pitchFamily="34" charset="0"/>
                <a:cs typeface="Calibri" panose="020F0502020204030204" pitchFamily="34" charset="0"/>
              </a:rPr>
              <a:t>P</a:t>
            </a:r>
            <a:r>
              <a:rPr lang="en-US" altLang="en-US" sz="1600" b="1" baseline="-25000" dirty="0" smtClean="0">
                <a:solidFill>
                  <a:srgbClr val="000000"/>
                </a:solidFill>
                <a:latin typeface="Calibri" panose="020F0502020204030204" pitchFamily="34" charset="0"/>
                <a:cs typeface="Calibri" panose="020F0502020204030204" pitchFamily="34" charset="0"/>
              </a:rPr>
              <a:t>1</a:t>
            </a:r>
            <a:r>
              <a:rPr lang="en-US" altLang="en-US" sz="1600" b="1" dirty="0" smtClean="0">
                <a:solidFill>
                  <a:srgbClr val="000000"/>
                </a:solidFill>
                <a:latin typeface="Calibri" panose="020F0502020204030204" pitchFamily="34" charset="0"/>
                <a:cs typeface="Calibri" panose="020F0502020204030204" pitchFamily="34" charset="0"/>
              </a:rPr>
              <a:t> </a:t>
            </a:r>
            <a:endParaRPr lang="en-US" altLang="en-US" sz="2400" dirty="0">
              <a:latin typeface="Calibri" panose="020F0502020204030204" pitchFamily="34" charset="0"/>
              <a:cs typeface="Calibri" panose="020F0502020204030204" pitchFamily="34" charset="0"/>
            </a:endParaRPr>
          </a:p>
        </p:txBody>
      </p:sp>
      <p:sp>
        <p:nvSpPr>
          <p:cNvPr id="28681" name="Rectangle 12"/>
          <p:cNvSpPr>
            <a:spLocks noChangeArrowheads="1"/>
          </p:cNvSpPr>
          <p:nvPr/>
        </p:nvSpPr>
        <p:spPr bwMode="auto">
          <a:xfrm>
            <a:off x="2771775" y="1550989"/>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b="1" dirty="0">
                <a:solidFill>
                  <a:srgbClr val="000000"/>
                </a:solidFill>
                <a:latin typeface="Calibri" panose="020F0502020204030204" pitchFamily="34" charset="0"/>
                <a:cs typeface="Calibri" panose="020F0502020204030204" pitchFamily="34" charset="0"/>
              </a:rPr>
              <a:t>Price</a:t>
            </a:r>
            <a:endParaRPr lang="en-US" altLang="en-US" dirty="0">
              <a:latin typeface="Calibri" panose="020F0502020204030204" pitchFamily="34" charset="0"/>
              <a:cs typeface="Calibri" panose="020F0502020204030204" pitchFamily="34" charset="0"/>
            </a:endParaRPr>
          </a:p>
        </p:txBody>
      </p:sp>
      <p:sp>
        <p:nvSpPr>
          <p:cNvPr id="28682" name="Rectangle 13"/>
          <p:cNvSpPr>
            <a:spLocks noChangeArrowheads="1"/>
          </p:cNvSpPr>
          <p:nvPr/>
        </p:nvSpPr>
        <p:spPr bwMode="auto">
          <a:xfrm>
            <a:off x="3159125" y="5969001"/>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28699" name="Line 15"/>
          <p:cNvSpPr>
            <a:spLocks noChangeShapeType="1"/>
          </p:cNvSpPr>
          <p:nvPr/>
        </p:nvSpPr>
        <p:spPr bwMode="auto">
          <a:xfrm>
            <a:off x="3367089" y="1981201"/>
            <a:ext cx="4181475" cy="3908425"/>
          </a:xfrm>
          <a:prstGeom prst="line">
            <a:avLst/>
          </a:prstGeom>
          <a:noFill/>
          <a:ln w="58738">
            <a:solidFill>
              <a:srgbClr val="004C9F"/>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8700" name="Rectangle 16"/>
          <p:cNvSpPr>
            <a:spLocks noChangeArrowheads="1"/>
          </p:cNvSpPr>
          <p:nvPr/>
        </p:nvSpPr>
        <p:spPr bwMode="auto">
          <a:xfrm>
            <a:off x="7048502" y="5033964"/>
            <a:ext cx="8832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solidFill>
                  <a:srgbClr val="000000"/>
                </a:solidFill>
                <a:latin typeface="Calibri" panose="020F0502020204030204" pitchFamily="34" charset="0"/>
                <a:cs typeface="Calibri" panose="020F0502020204030204" pitchFamily="34" charset="0"/>
              </a:rPr>
              <a:t>Demand</a:t>
            </a:r>
            <a:endParaRPr lang="en-US" altLang="en-US" dirty="0">
              <a:latin typeface="Calibri" panose="020F0502020204030204" pitchFamily="34" charset="0"/>
              <a:cs typeface="Calibri" panose="020F0502020204030204" pitchFamily="34" charset="0"/>
            </a:endParaRPr>
          </a:p>
        </p:txBody>
      </p:sp>
      <p:sp>
        <p:nvSpPr>
          <p:cNvPr id="28696" name="Freeform 18"/>
          <p:cNvSpPr>
            <a:spLocks/>
          </p:cNvSpPr>
          <p:nvPr/>
        </p:nvSpPr>
        <p:spPr bwMode="auto">
          <a:xfrm>
            <a:off x="3367088" y="3925887"/>
            <a:ext cx="2070100" cy="1963737"/>
          </a:xfrm>
          <a:custGeom>
            <a:avLst/>
            <a:gdLst>
              <a:gd name="T0" fmla="*/ 0 w 1304"/>
              <a:gd name="T1" fmla="*/ 0 h 1237"/>
              <a:gd name="T2" fmla="*/ 1304 w 1304"/>
              <a:gd name="T3" fmla="*/ 0 h 1237"/>
              <a:gd name="T4" fmla="*/ 1304 w 1304"/>
              <a:gd name="T5" fmla="*/ 1237 h 1237"/>
              <a:gd name="T6" fmla="*/ 0 60000 65536"/>
              <a:gd name="T7" fmla="*/ 0 60000 65536"/>
              <a:gd name="T8" fmla="*/ 0 60000 65536"/>
              <a:gd name="T9" fmla="*/ 0 w 1304"/>
              <a:gd name="T10" fmla="*/ 0 h 1237"/>
              <a:gd name="T11" fmla="*/ 1304 w 1304"/>
              <a:gd name="T12" fmla="*/ 1237 h 1237"/>
            </a:gdLst>
            <a:ahLst/>
            <a:cxnLst>
              <a:cxn ang="T6">
                <a:pos x="T0" y="T1"/>
              </a:cxn>
              <a:cxn ang="T7">
                <a:pos x="T2" y="T3"/>
              </a:cxn>
              <a:cxn ang="T8">
                <a:pos x="T4" y="T5"/>
              </a:cxn>
            </a:cxnLst>
            <a:rect l="T9" t="T10" r="T11" b="T12"/>
            <a:pathLst>
              <a:path w="1304" h="1237">
                <a:moveTo>
                  <a:pt x="0" y="0"/>
                </a:moveTo>
                <a:lnTo>
                  <a:pt x="1304" y="0"/>
                </a:lnTo>
                <a:lnTo>
                  <a:pt x="1304" y="123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28697" name="Rectangle 19"/>
          <p:cNvSpPr>
            <a:spLocks noChangeArrowheads="1"/>
          </p:cNvSpPr>
          <p:nvPr/>
        </p:nvSpPr>
        <p:spPr bwMode="auto">
          <a:xfrm>
            <a:off x="3049588" y="3833812"/>
            <a:ext cx="174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i="1">
                <a:solidFill>
                  <a:srgbClr val="000000"/>
                </a:solidFill>
                <a:latin typeface="Calibri" panose="020F0502020204030204" pitchFamily="34" charset="0"/>
                <a:cs typeface="Calibri" panose="020F0502020204030204" pitchFamily="34" charset="0"/>
              </a:rPr>
              <a:t>P</a:t>
            </a:r>
            <a:r>
              <a:rPr lang="en-US" altLang="en-US" sz="1600" baseline="-25000">
                <a:solidFill>
                  <a:srgbClr val="000000"/>
                </a:solidFill>
                <a:latin typeface="Calibri" panose="020F0502020204030204" pitchFamily="34" charset="0"/>
                <a:cs typeface="Calibri" panose="020F0502020204030204" pitchFamily="34" charset="0"/>
              </a:rPr>
              <a:t>1</a:t>
            </a:r>
            <a:endParaRPr lang="en-US" altLang="en-US" sz="2400">
              <a:latin typeface="Calibri" panose="020F0502020204030204" pitchFamily="34" charset="0"/>
              <a:cs typeface="Calibri" panose="020F0502020204030204" pitchFamily="34" charset="0"/>
            </a:endParaRPr>
          </a:p>
        </p:txBody>
      </p:sp>
      <p:sp>
        <p:nvSpPr>
          <p:cNvPr id="28698" name="Rectangle 20"/>
          <p:cNvSpPr>
            <a:spLocks noChangeArrowheads="1"/>
          </p:cNvSpPr>
          <p:nvPr/>
        </p:nvSpPr>
        <p:spPr bwMode="auto">
          <a:xfrm>
            <a:off x="5326063" y="5968999"/>
            <a:ext cx="2047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i="1">
                <a:solidFill>
                  <a:srgbClr val="000000"/>
                </a:solidFill>
                <a:latin typeface="Calibri" panose="020F0502020204030204" pitchFamily="34" charset="0"/>
                <a:cs typeface="Calibri" panose="020F0502020204030204" pitchFamily="34" charset="0"/>
              </a:rPr>
              <a:t>Q</a:t>
            </a:r>
            <a:r>
              <a:rPr lang="en-US" altLang="en-US" sz="1600" baseline="-25000">
                <a:solidFill>
                  <a:srgbClr val="000000"/>
                </a:solidFill>
                <a:latin typeface="Calibri" panose="020F0502020204030204" pitchFamily="34" charset="0"/>
                <a:cs typeface="Calibri" panose="020F0502020204030204" pitchFamily="34" charset="0"/>
              </a:rPr>
              <a:t>1</a:t>
            </a:r>
            <a:endParaRPr lang="en-US" altLang="en-US" sz="2400">
              <a:latin typeface="Calibri" panose="020F0502020204030204" pitchFamily="34" charset="0"/>
              <a:cs typeface="Calibri" panose="020F0502020204030204" pitchFamily="34" charset="0"/>
            </a:endParaRPr>
          </a:p>
        </p:txBody>
      </p:sp>
      <p:sp>
        <p:nvSpPr>
          <p:cNvPr id="28694" name="Rectangle 22"/>
          <p:cNvSpPr>
            <a:spLocks noChangeArrowheads="1"/>
          </p:cNvSpPr>
          <p:nvPr/>
        </p:nvSpPr>
        <p:spPr bwMode="auto">
          <a:xfrm>
            <a:off x="3475037" y="3963988"/>
            <a:ext cx="1127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sp>
        <p:nvSpPr>
          <p:cNvPr id="28695" name="Oval 23"/>
          <p:cNvSpPr>
            <a:spLocks noChangeArrowheads="1"/>
          </p:cNvSpPr>
          <p:nvPr/>
        </p:nvSpPr>
        <p:spPr bwMode="auto">
          <a:xfrm>
            <a:off x="3308349" y="3867150"/>
            <a:ext cx="136525" cy="1365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28692" name="Rectangle 25"/>
          <p:cNvSpPr>
            <a:spLocks noChangeArrowheads="1"/>
          </p:cNvSpPr>
          <p:nvPr/>
        </p:nvSpPr>
        <p:spPr bwMode="auto">
          <a:xfrm>
            <a:off x="3462337" y="1757367"/>
            <a:ext cx="1190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sp>
        <p:nvSpPr>
          <p:cNvPr id="28693" name="Oval 26"/>
          <p:cNvSpPr>
            <a:spLocks noChangeArrowheads="1"/>
          </p:cNvSpPr>
          <p:nvPr/>
        </p:nvSpPr>
        <p:spPr bwMode="auto">
          <a:xfrm>
            <a:off x="3308349" y="1903417"/>
            <a:ext cx="136525" cy="1365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28690" name="Rectangle 28"/>
          <p:cNvSpPr>
            <a:spLocks noChangeArrowheads="1"/>
          </p:cNvSpPr>
          <p:nvPr/>
        </p:nvSpPr>
        <p:spPr bwMode="auto">
          <a:xfrm>
            <a:off x="5229225" y="3963988"/>
            <a:ext cx="109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sp>
        <p:nvSpPr>
          <p:cNvPr id="28691" name="Oval 29"/>
          <p:cNvSpPr>
            <a:spLocks noChangeArrowheads="1"/>
          </p:cNvSpPr>
          <p:nvPr/>
        </p:nvSpPr>
        <p:spPr bwMode="auto">
          <a:xfrm>
            <a:off x="5380038" y="3867150"/>
            <a:ext cx="136525" cy="1365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28688" name="Text Box 30"/>
          <p:cNvSpPr txBox="1">
            <a:spLocks noChangeArrowheads="1"/>
          </p:cNvSpPr>
          <p:nvPr/>
        </p:nvSpPr>
        <p:spPr bwMode="auto">
          <a:xfrm>
            <a:off x="3657600" y="4591051"/>
            <a:ext cx="13335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000" dirty="0">
                <a:latin typeface="Calibri" panose="020F0502020204030204" pitchFamily="34" charset="0"/>
                <a:cs typeface="Calibri" panose="020F0502020204030204" pitchFamily="34" charset="0"/>
              </a:rPr>
              <a:t>Total Payment</a:t>
            </a:r>
          </a:p>
        </p:txBody>
      </p:sp>
      <p:sp>
        <p:nvSpPr>
          <p:cNvPr id="28689" name="Text Box 31"/>
          <p:cNvSpPr txBox="1">
            <a:spLocks noChangeArrowheads="1"/>
          </p:cNvSpPr>
          <p:nvPr/>
        </p:nvSpPr>
        <p:spPr bwMode="auto">
          <a:xfrm>
            <a:off x="5410200" y="2019300"/>
            <a:ext cx="3505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000" dirty="0">
                <a:latin typeface="Calibri" panose="020F0502020204030204" pitchFamily="34" charset="0"/>
                <a:cs typeface="Calibri" panose="020F0502020204030204" pitchFamily="34" charset="0"/>
              </a:rPr>
              <a:t>Consumer Surplus (ABC) + </a:t>
            </a:r>
            <a:br>
              <a:rPr lang="en-US" altLang="en-US" sz="2000" dirty="0">
                <a:latin typeface="Calibri" panose="020F0502020204030204" pitchFamily="34" charset="0"/>
                <a:cs typeface="Calibri" panose="020F0502020204030204" pitchFamily="34" charset="0"/>
              </a:rPr>
            </a:br>
            <a:r>
              <a:rPr lang="en-US" altLang="en-US" sz="2000" dirty="0">
                <a:latin typeface="Calibri" panose="020F0502020204030204" pitchFamily="34" charset="0"/>
                <a:cs typeface="Calibri" panose="020F0502020204030204" pitchFamily="34" charset="0"/>
              </a:rPr>
              <a:t>Total Payment (OBCQ</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 = </a:t>
            </a:r>
            <a:br>
              <a:rPr lang="en-US" altLang="en-US" sz="2000" dirty="0">
                <a:latin typeface="Calibri" panose="020F0502020204030204" pitchFamily="34" charset="0"/>
                <a:cs typeface="Calibri" panose="020F0502020204030204" pitchFamily="34" charset="0"/>
              </a:rPr>
            </a:br>
            <a:r>
              <a:rPr lang="en-US" altLang="en-US" sz="2000" dirty="0">
                <a:latin typeface="Calibri" panose="020F0502020204030204" pitchFamily="34" charset="0"/>
                <a:cs typeface="Calibri" panose="020F0502020204030204" pitchFamily="34" charset="0"/>
              </a:rPr>
              <a:t>Willingness to Pay (OACQ</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75630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sz="4000"/>
              <a:t>The Arguments For Restricting Trade</a:t>
            </a:r>
            <a:endParaRPr lang="en-US" altLang="en-US" sz="4000">
              <a:latin typeface="Tahoma" panose="020B0604030504040204" pitchFamily="34" charset="0"/>
            </a:endParaRPr>
          </a:p>
        </p:txBody>
      </p:sp>
      <p:sp>
        <p:nvSpPr>
          <p:cNvPr id="65539" name="Rectangle 3"/>
          <p:cNvSpPr>
            <a:spLocks noGrp="1" noChangeArrowheads="1"/>
          </p:cNvSpPr>
          <p:nvPr>
            <p:ph idx="1"/>
          </p:nvPr>
        </p:nvSpPr>
        <p:spPr/>
        <p:txBody>
          <a:bodyPr>
            <a:normAutofit fontScale="92500" lnSpcReduction="10000"/>
          </a:bodyPr>
          <a:lstStyle/>
          <a:p>
            <a:pPr eaLnBrk="1" hangingPunct="1">
              <a:defRPr/>
            </a:pPr>
            <a:r>
              <a:rPr lang="en-US" dirty="0" smtClean="0"/>
              <a:t>Jobs are shipped abroad</a:t>
            </a:r>
          </a:p>
          <a:p>
            <a:pPr eaLnBrk="1" hangingPunct="1">
              <a:defRPr/>
            </a:pPr>
            <a:r>
              <a:rPr lang="en-US" dirty="0" smtClean="0"/>
              <a:t>National Security is endangered</a:t>
            </a:r>
          </a:p>
          <a:p>
            <a:pPr eaLnBrk="1" hangingPunct="1">
              <a:defRPr/>
            </a:pPr>
            <a:r>
              <a:rPr lang="en-US" dirty="0" smtClean="0"/>
              <a:t>Infant Industries need to be shielded</a:t>
            </a:r>
          </a:p>
          <a:p>
            <a:pPr eaLnBrk="1" hangingPunct="1">
              <a:defRPr/>
            </a:pPr>
            <a:r>
              <a:rPr lang="en-US" dirty="0" smtClean="0"/>
              <a:t>Unfair Competition</a:t>
            </a:r>
          </a:p>
          <a:p>
            <a:pPr lvl="1" eaLnBrk="1" hangingPunct="1">
              <a:defRPr/>
            </a:pPr>
            <a:r>
              <a:rPr lang="en-US" dirty="0" smtClean="0"/>
              <a:t>Cheap labor</a:t>
            </a:r>
          </a:p>
          <a:p>
            <a:pPr lvl="1" eaLnBrk="1" hangingPunct="1">
              <a:defRPr/>
            </a:pPr>
            <a:r>
              <a:rPr lang="en-US" dirty="0" smtClean="0"/>
              <a:t>Lax environmental standards</a:t>
            </a:r>
          </a:p>
          <a:p>
            <a:pPr lvl="2" eaLnBrk="1" hangingPunct="1">
              <a:defRPr/>
            </a:pPr>
            <a:r>
              <a:rPr lang="en-US" dirty="0" smtClean="0"/>
              <a:t>Hard for domestic regulators to keep out defective or harmful imported goods</a:t>
            </a:r>
          </a:p>
          <a:p>
            <a:pPr eaLnBrk="1" hangingPunct="1">
              <a:defRPr/>
            </a:pPr>
            <a:r>
              <a:rPr lang="en-US" dirty="0" smtClean="0"/>
              <a:t>Protection-as-a-Bargaining Chip</a:t>
            </a:r>
          </a:p>
          <a:p>
            <a:pPr eaLnBrk="1" hangingPunct="1">
              <a:defRPr/>
            </a:pPr>
            <a:r>
              <a:rPr lang="en-US" dirty="0" smtClean="0"/>
              <a:t>Increasing inequality</a:t>
            </a:r>
          </a:p>
        </p:txBody>
      </p:sp>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A0A4C9-C074-416D-8149-629926B6AF25}" type="slidenum">
              <a:rPr lang="en-US" altLang="en-US"/>
              <a:pPr eaLnBrk="1" hangingPunct="1"/>
              <a:t>30</a:t>
            </a:fld>
            <a:endParaRPr lang="en-US" altLang="en-US"/>
          </a:p>
        </p:txBody>
      </p:sp>
      <p:pic>
        <p:nvPicPr>
          <p:cNvPr id="29701" name="Picture 11" descr="http://icons.mysitemyway.com/wp-content/gallery/green-grunge-clipart-icons-business/thumbs/thumbs_082138-green-grunge-clipart-icon-business-thumbs-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447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1" descr="http://icons.mysitemyway.com/wp-content/gallery/green-grunge-clipart-icons-business/thumbs/thumbs_082138-green-grunge-clipart-icon-business-thumbs-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1981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11" descr="http://icons.mysitemyway.com/wp-content/gallery/green-grunge-clipart-icons-business/thumbs/thumbs_082138-green-grunge-clipart-icon-business-thumbs-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0" y="2514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11" descr="http://icons.mysitemyway.com/wp-content/gallery/green-grunge-clipart-icons-business/thumbs/thumbs_082138-green-grunge-clipart-icon-business-thumbs-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11" descr="http://icons.mysitemyway.com/wp-content/gallery/green-grunge-clipart-icons-business/thumbs/thumbs_082138-green-grunge-clipart-icon-business-thumbs-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5257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12" descr="C:\Documents and Settings\uroy\My Documents\Web-buffer\thumbs-up-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1" y="3048000"/>
            <a:ext cx="6334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12" descr="C:\Documents and Settings\uroy\My Documents\Web-buffer\thumbs-up-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72588" y="5257800"/>
            <a:ext cx="633412"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4" descr="http://icons.mysitemyway.com/wp-content/gallery/green-grunge-clipart-icons-business/thumbs/thumbs_082138-green-grunge-clipart-icon-business-thumbs-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867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Picture 12" descr="C:\Documents and Settings\uroy\My Documents\Web-buffer\thumbs-up-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91388" y="5867400"/>
            <a:ext cx="633412"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4821" name="Rectangle 3"/>
          <p:cNvSpPr>
            <a:spLocks noGrp="1" noChangeArrowheads="1"/>
          </p:cNvSpPr>
          <p:nvPr>
            <p:ph idx="1"/>
          </p:nvPr>
        </p:nvSpPr>
        <p:spPr/>
        <p:txBody>
          <a:bodyPr/>
          <a:lstStyle/>
          <a:p>
            <a:pPr eaLnBrk="1" hangingPunct="1"/>
            <a:r>
              <a:rPr lang="en-US" altLang="en-US" smtClean="0"/>
              <a:t>The effects of free trade can be determined by comparing the domestic price without trade to the world price.</a:t>
            </a:r>
          </a:p>
          <a:p>
            <a:pPr lvl="1" eaLnBrk="1" hangingPunct="1"/>
            <a:r>
              <a:rPr lang="en-US" altLang="en-US" smtClean="0"/>
              <a:t>A low domestic price indicates that the country has a comparative advantage in producing the good and that the country will become an exporter.</a:t>
            </a:r>
          </a:p>
          <a:p>
            <a:pPr lvl="1" eaLnBrk="1" hangingPunct="1"/>
            <a:r>
              <a:rPr lang="en-US" altLang="en-US" smtClean="0"/>
              <a:t>A high domestic price indicates that the rest of the world has a comparative advantage in producing the good and that the country will become an importer.</a:t>
            </a:r>
          </a:p>
        </p:txBody>
      </p:sp>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t>CHAPTER 9 APPLICATION: INTERNATIONAL TRADE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C153C2-FE4B-4625-818C-32435AFC248E}" type="slidenum">
              <a:rPr lang="en-US" altLang="en-US"/>
              <a:pPr eaLnBrk="1" hangingPunct="1"/>
              <a:t>31</a:t>
            </a:fld>
            <a:endParaRPr lang="en-US" altLang="en-US"/>
          </a:p>
        </p:txBody>
      </p:sp>
      <p:sp>
        <p:nvSpPr>
          <p:cNvPr id="34822"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t>CHAPTER 9 APPLICATION: INTERNATIONAL TRADE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7D4702-C1ED-497C-BE38-401DA6360FD4}" type="slidenum">
              <a:rPr lang="en-US" altLang="en-US"/>
              <a:pPr eaLnBrk="1" hangingPunct="1"/>
              <a:t>32</a:t>
            </a:fld>
            <a:endParaRPr lang="en-US" altLang="en-US"/>
          </a:p>
        </p:txBody>
      </p:sp>
      <p:sp>
        <p:nvSpPr>
          <p:cNvPr id="35844"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5845" name="Rectangle 3"/>
          <p:cNvSpPr>
            <a:spLocks noGrp="1" noChangeArrowheads="1"/>
          </p:cNvSpPr>
          <p:nvPr>
            <p:ph type="body" idx="1"/>
          </p:nvPr>
        </p:nvSpPr>
        <p:spPr>
          <a:xfrm>
            <a:off x="1981200" y="1447800"/>
            <a:ext cx="8382000" cy="5194300"/>
          </a:xfrm>
        </p:spPr>
        <p:txBody>
          <a:bodyPr/>
          <a:lstStyle/>
          <a:p>
            <a:pPr eaLnBrk="1" hangingPunct="1"/>
            <a:r>
              <a:rPr lang="en-US" altLang="en-US" smtClean="0"/>
              <a:t>When a country allows trade and becomes an exporter of a good, producers of the good are better off, and consumers of the good are worse off.</a:t>
            </a:r>
          </a:p>
          <a:p>
            <a:pPr eaLnBrk="1" hangingPunct="1"/>
            <a:r>
              <a:rPr lang="en-US" altLang="en-US" smtClean="0"/>
              <a:t>When a country allows trade and becomes an importer of a good, consumers of the good are better off, and producers are worse off.</a:t>
            </a:r>
          </a:p>
        </p:txBody>
      </p:sp>
      <p:sp>
        <p:nvSpPr>
          <p:cNvPr id="35846"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t>CHAPTER 9 APPLICATION: INTERNATIONAL TRADE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F69B94-2973-40EE-AA6E-B85CD735D6FF}" type="slidenum">
              <a:rPr lang="en-US" altLang="en-US"/>
              <a:pPr eaLnBrk="1" hangingPunct="1"/>
              <a:t>33</a:t>
            </a:fld>
            <a:endParaRPr lang="en-US" altLang="en-US"/>
          </a:p>
        </p:txBody>
      </p:sp>
      <p:sp>
        <p:nvSpPr>
          <p:cNvPr id="36868"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6869" name="Rectangle 3"/>
          <p:cNvSpPr>
            <a:spLocks noGrp="1" noChangeArrowheads="1"/>
          </p:cNvSpPr>
          <p:nvPr>
            <p:ph type="body" idx="1"/>
          </p:nvPr>
        </p:nvSpPr>
        <p:spPr>
          <a:xfrm>
            <a:off x="1981200" y="1447800"/>
            <a:ext cx="8382000" cy="5194300"/>
          </a:xfrm>
        </p:spPr>
        <p:txBody>
          <a:bodyPr/>
          <a:lstStyle/>
          <a:p>
            <a:pPr eaLnBrk="1" hangingPunct="1"/>
            <a:r>
              <a:rPr lang="en-US" altLang="en-US" smtClean="0"/>
              <a:t>A tariff—a tax on imports—moves a market closer to the equilibrium than would exist without trade, and therefore reduces the gains from trade.</a:t>
            </a:r>
          </a:p>
          <a:p>
            <a:pPr eaLnBrk="1" hangingPunct="1"/>
            <a:r>
              <a:rPr lang="en-US" altLang="en-US" smtClean="0"/>
              <a:t>Import quotas will have effects similar to those of tariffs.</a:t>
            </a:r>
          </a:p>
        </p:txBody>
      </p:sp>
      <p:sp>
        <p:nvSpPr>
          <p:cNvPr id="36870"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t>CHAPTER 9 APPLICATION: INTERNATIONAL TRADE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76312B-A3CD-4697-8141-5BBAA57D423F}" type="slidenum">
              <a:rPr lang="en-US" altLang="en-US"/>
              <a:pPr eaLnBrk="1" hangingPunct="1"/>
              <a:t>34</a:t>
            </a:fld>
            <a:endParaRPr lang="en-US" altLang="en-US"/>
          </a:p>
        </p:txBody>
      </p:sp>
      <p:sp>
        <p:nvSpPr>
          <p:cNvPr id="37892"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7893" name="Rectangle 3"/>
          <p:cNvSpPr>
            <a:spLocks noGrp="1" noChangeArrowheads="1"/>
          </p:cNvSpPr>
          <p:nvPr>
            <p:ph type="body" idx="1"/>
          </p:nvPr>
        </p:nvSpPr>
        <p:spPr>
          <a:xfrm>
            <a:off x="1981200" y="1447800"/>
            <a:ext cx="8382000" cy="5194300"/>
          </a:xfrm>
        </p:spPr>
        <p:txBody>
          <a:bodyPr/>
          <a:lstStyle/>
          <a:p>
            <a:pPr eaLnBrk="1" hangingPunct="1"/>
            <a:r>
              <a:rPr lang="en-US" altLang="en-US" smtClean="0"/>
              <a:t>There are various arguments for restricting trade:  protecting jobs, defending national security, helping infant industries, preventing unfair competition, and responding to foreign trade restrictions.</a:t>
            </a:r>
          </a:p>
          <a:p>
            <a:pPr eaLnBrk="1" hangingPunct="1"/>
            <a:r>
              <a:rPr lang="en-US" altLang="en-US" smtClean="0"/>
              <a:t>Economists, however, believe that free trade is usually the better policy.</a:t>
            </a:r>
          </a:p>
        </p:txBody>
      </p:sp>
      <p:sp>
        <p:nvSpPr>
          <p:cNvPr id="37894"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title"/>
          </p:nvPr>
        </p:nvSpPr>
        <p:spPr/>
        <p:txBody>
          <a:bodyPr/>
          <a:lstStyle/>
          <a:p>
            <a:pPr eaLnBrk="1" hangingPunct="1">
              <a:lnSpc>
                <a:spcPct val="80000"/>
              </a:lnSpc>
            </a:pPr>
            <a:r>
              <a:rPr lang="en-US" altLang="en-US" sz="2800" b="1" dirty="0" smtClean="0">
                <a:latin typeface="Calibri" panose="020F0502020204030204" pitchFamily="34" charset="0"/>
                <a:cs typeface="Calibri" panose="020F0502020204030204" pitchFamily="34" charset="0"/>
              </a:rPr>
              <a:t>Chapter 7 Figure </a:t>
            </a:r>
            <a:r>
              <a:rPr lang="en-US" altLang="en-US" sz="2800" b="1" dirty="0">
                <a:latin typeface="Calibri" panose="020F0502020204030204" pitchFamily="34" charset="0"/>
                <a:cs typeface="Calibri" panose="020F0502020204030204" pitchFamily="34" charset="0"/>
              </a:rPr>
              <a:t>6 How the Price Affects Producer Surplus</a:t>
            </a:r>
          </a:p>
        </p:txBody>
      </p:sp>
      <p:sp>
        <p:nvSpPr>
          <p:cNvPr id="49183" name="Freeform 18"/>
          <p:cNvSpPr>
            <a:spLocks/>
          </p:cNvSpPr>
          <p:nvPr/>
        </p:nvSpPr>
        <p:spPr bwMode="auto">
          <a:xfrm>
            <a:off x="3441700" y="4138613"/>
            <a:ext cx="1905000" cy="1598612"/>
          </a:xfrm>
          <a:custGeom>
            <a:avLst/>
            <a:gdLst>
              <a:gd name="T0" fmla="*/ 1200 w 1200"/>
              <a:gd name="T1" fmla="*/ 0 h 1007"/>
              <a:gd name="T2" fmla="*/ 0 w 1200"/>
              <a:gd name="T3" fmla="*/ 0 h 1007"/>
              <a:gd name="T4" fmla="*/ 0 w 1200"/>
              <a:gd name="T5" fmla="*/ 1007 h 1007"/>
              <a:gd name="T6" fmla="*/ 1200 w 1200"/>
              <a:gd name="T7" fmla="*/ 0 h 1007"/>
              <a:gd name="T8" fmla="*/ 0 60000 65536"/>
              <a:gd name="T9" fmla="*/ 0 60000 65536"/>
              <a:gd name="T10" fmla="*/ 0 60000 65536"/>
              <a:gd name="T11" fmla="*/ 0 60000 65536"/>
              <a:gd name="T12" fmla="*/ 0 w 1200"/>
              <a:gd name="T13" fmla="*/ 0 h 1007"/>
              <a:gd name="T14" fmla="*/ 1200 w 1200"/>
              <a:gd name="T15" fmla="*/ 1007 h 1007"/>
            </a:gdLst>
            <a:ahLst/>
            <a:cxnLst>
              <a:cxn ang="T8">
                <a:pos x="T0" y="T1"/>
              </a:cxn>
              <a:cxn ang="T9">
                <a:pos x="T2" y="T3"/>
              </a:cxn>
              <a:cxn ang="T10">
                <a:pos x="T4" y="T5"/>
              </a:cxn>
              <a:cxn ang="T11">
                <a:pos x="T6" y="T7"/>
              </a:cxn>
            </a:cxnLst>
            <a:rect l="T12" t="T13" r="T14" b="T15"/>
            <a:pathLst>
              <a:path w="1200" h="1007">
                <a:moveTo>
                  <a:pt x="1200" y="0"/>
                </a:moveTo>
                <a:lnTo>
                  <a:pt x="0" y="0"/>
                </a:lnTo>
                <a:lnTo>
                  <a:pt x="0" y="1007"/>
                </a:lnTo>
                <a:lnTo>
                  <a:pt x="1200" y="0"/>
                </a:lnTo>
                <a:close/>
              </a:path>
            </a:pathLst>
          </a:custGeom>
          <a:solidFill>
            <a:srgbClr val="92D050"/>
          </a:solidFill>
          <a:ln>
            <a:noFill/>
          </a:ln>
          <a:extLst/>
        </p:spPr>
        <p:txBody>
          <a:bodyPr/>
          <a:lstStyle/>
          <a:p>
            <a:endParaRPr lang="en-US" sz="2400">
              <a:latin typeface="Calibri" panose="020F0502020204030204" pitchFamily="34" charset="0"/>
              <a:cs typeface="Calibri" panose="020F0502020204030204" pitchFamily="34" charset="0"/>
            </a:endParaRPr>
          </a:p>
        </p:txBody>
      </p:sp>
      <p:sp>
        <p:nvSpPr>
          <p:cNvPr id="49184" name="Rectangle 19"/>
          <p:cNvSpPr>
            <a:spLocks noChangeArrowheads="1"/>
          </p:cNvSpPr>
          <p:nvPr/>
        </p:nvSpPr>
        <p:spPr bwMode="auto">
          <a:xfrm>
            <a:off x="3627438" y="4321175"/>
            <a:ext cx="949684" cy="30777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solidFill>
                  <a:srgbClr val="000000"/>
                </a:solidFill>
                <a:latin typeface="Calibri" panose="020F0502020204030204" pitchFamily="34" charset="0"/>
                <a:cs typeface="Calibri" panose="020F0502020204030204" pitchFamily="34" charset="0"/>
              </a:rPr>
              <a:t>Producer</a:t>
            </a:r>
            <a:endParaRPr lang="en-US" altLang="en-US">
              <a:latin typeface="Calibri" panose="020F0502020204030204" pitchFamily="34" charset="0"/>
              <a:cs typeface="Calibri" panose="020F0502020204030204" pitchFamily="34" charset="0"/>
            </a:endParaRPr>
          </a:p>
        </p:txBody>
      </p:sp>
      <p:sp>
        <p:nvSpPr>
          <p:cNvPr id="49185" name="Rectangle 20"/>
          <p:cNvSpPr>
            <a:spLocks noChangeArrowheads="1"/>
          </p:cNvSpPr>
          <p:nvPr/>
        </p:nvSpPr>
        <p:spPr bwMode="auto">
          <a:xfrm>
            <a:off x="3714750" y="4589463"/>
            <a:ext cx="755015" cy="30777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solidFill>
                  <a:srgbClr val="000000"/>
                </a:solidFill>
                <a:latin typeface="Calibri" panose="020F0502020204030204" pitchFamily="34" charset="0"/>
                <a:cs typeface="Calibri" panose="020F0502020204030204" pitchFamily="34" charset="0"/>
              </a:rPr>
              <a:t>surplus</a:t>
            </a:r>
            <a:endParaRPr lang="en-US" altLang="en-US">
              <a:latin typeface="Calibri" panose="020F0502020204030204" pitchFamily="34" charset="0"/>
              <a:cs typeface="Calibri" panose="020F0502020204030204" pitchFamily="34" charset="0"/>
            </a:endParaRPr>
          </a:p>
        </p:txBody>
      </p:sp>
      <p:sp>
        <p:nvSpPr>
          <p:cNvPr id="49156" name="Freeform 21"/>
          <p:cNvSpPr>
            <a:spLocks/>
          </p:cNvSpPr>
          <p:nvPr/>
        </p:nvSpPr>
        <p:spPr bwMode="auto">
          <a:xfrm>
            <a:off x="3441701" y="1609726"/>
            <a:ext cx="4843463" cy="4532313"/>
          </a:xfrm>
          <a:custGeom>
            <a:avLst/>
            <a:gdLst>
              <a:gd name="T0" fmla="*/ 0 w 3051"/>
              <a:gd name="T1" fmla="*/ 0 h 2855"/>
              <a:gd name="T2" fmla="*/ 0 w 3051"/>
              <a:gd name="T3" fmla="*/ 2147483647 h 2855"/>
              <a:gd name="T4" fmla="*/ 2147483647 w 3051"/>
              <a:gd name="T5" fmla="*/ 2147483647 h 2855"/>
              <a:gd name="T6" fmla="*/ 0 60000 65536"/>
              <a:gd name="T7" fmla="*/ 0 60000 65536"/>
              <a:gd name="T8" fmla="*/ 0 60000 65536"/>
              <a:gd name="T9" fmla="*/ 0 w 3051"/>
              <a:gd name="T10" fmla="*/ 0 h 2855"/>
              <a:gd name="T11" fmla="*/ 3051 w 3051"/>
              <a:gd name="T12" fmla="*/ 2855 h 2855"/>
            </a:gdLst>
            <a:ahLst/>
            <a:cxnLst>
              <a:cxn ang="T6">
                <a:pos x="T0" y="T1"/>
              </a:cxn>
              <a:cxn ang="T7">
                <a:pos x="T2" y="T3"/>
              </a:cxn>
              <a:cxn ang="T8">
                <a:pos x="T4" y="T5"/>
              </a:cxn>
            </a:cxnLst>
            <a:rect l="T9" t="T10" r="T11" b="T12"/>
            <a:pathLst>
              <a:path w="3051" h="2855">
                <a:moveTo>
                  <a:pt x="0" y="0"/>
                </a:moveTo>
                <a:lnTo>
                  <a:pt x="0" y="2855"/>
                </a:lnTo>
                <a:lnTo>
                  <a:pt x="3051" y="2855"/>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49157" name="Rectangle 22"/>
          <p:cNvSpPr>
            <a:spLocks noChangeArrowheads="1"/>
          </p:cNvSpPr>
          <p:nvPr/>
        </p:nvSpPr>
        <p:spPr bwMode="auto">
          <a:xfrm>
            <a:off x="7432675" y="6213475"/>
            <a:ext cx="18010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b="1" dirty="0" smtClean="0">
                <a:solidFill>
                  <a:srgbClr val="000000"/>
                </a:solidFill>
                <a:latin typeface="Calibri" panose="020F0502020204030204" pitchFamily="34" charset="0"/>
                <a:cs typeface="Calibri" panose="020F0502020204030204" pitchFamily="34" charset="0"/>
              </a:rPr>
              <a:t>Quantity of Steel</a:t>
            </a:r>
            <a:endParaRPr lang="en-US" altLang="en-US" dirty="0">
              <a:latin typeface="Calibri" panose="020F0502020204030204" pitchFamily="34" charset="0"/>
              <a:cs typeface="Calibri" panose="020F0502020204030204" pitchFamily="34" charset="0"/>
            </a:endParaRPr>
          </a:p>
        </p:txBody>
      </p:sp>
      <p:sp>
        <p:nvSpPr>
          <p:cNvPr id="49158" name="Rectangle 23"/>
          <p:cNvSpPr>
            <a:spLocks noChangeArrowheads="1"/>
          </p:cNvSpPr>
          <p:nvPr/>
        </p:nvSpPr>
        <p:spPr bwMode="auto">
          <a:xfrm>
            <a:off x="4186238" y="1095375"/>
            <a:ext cx="293035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a:solidFill>
                  <a:srgbClr val="000000"/>
                </a:solidFill>
                <a:latin typeface="Calibri" panose="020F0502020204030204" pitchFamily="34" charset="0"/>
                <a:cs typeface="Calibri" panose="020F0502020204030204" pitchFamily="34" charset="0"/>
              </a:rPr>
              <a:t>(a)  Producer Surplus at </a:t>
            </a:r>
            <a:r>
              <a:rPr lang="en-US" altLang="en-US" sz="1700" b="1" dirty="0" smtClean="0">
                <a:solidFill>
                  <a:srgbClr val="000000"/>
                </a:solidFill>
                <a:latin typeface="Calibri" panose="020F0502020204030204" pitchFamily="34" charset="0"/>
                <a:cs typeface="Calibri" panose="020F0502020204030204" pitchFamily="34" charset="0"/>
              </a:rPr>
              <a:t>Price </a:t>
            </a:r>
            <a:r>
              <a:rPr lang="en-US" altLang="en-US" sz="1700" b="1" i="1" dirty="0" smtClean="0">
                <a:solidFill>
                  <a:srgbClr val="000000"/>
                </a:solidFill>
                <a:latin typeface="Calibri" panose="020F0502020204030204" pitchFamily="34" charset="0"/>
                <a:cs typeface="Calibri" panose="020F0502020204030204" pitchFamily="34" charset="0"/>
              </a:rPr>
              <a:t>P</a:t>
            </a:r>
            <a:r>
              <a:rPr lang="en-US" altLang="en-US" sz="1700" b="1" baseline="-25000" dirty="0" smtClean="0">
                <a:solidFill>
                  <a:srgbClr val="000000"/>
                </a:solidFill>
                <a:latin typeface="Calibri" panose="020F0502020204030204" pitchFamily="34" charset="0"/>
                <a:cs typeface="Calibri" panose="020F0502020204030204" pitchFamily="34" charset="0"/>
              </a:rPr>
              <a:t>1</a:t>
            </a:r>
            <a:r>
              <a:rPr lang="en-US" altLang="en-US" sz="1700" b="1" dirty="0" smtClean="0">
                <a:solidFill>
                  <a:srgbClr val="000000"/>
                </a:solidFill>
                <a:latin typeface="Calibri" panose="020F0502020204030204" pitchFamily="34" charset="0"/>
                <a:cs typeface="Calibri" panose="020F0502020204030204" pitchFamily="34" charset="0"/>
              </a:rPr>
              <a:t> </a:t>
            </a:r>
            <a:endParaRPr lang="en-US" altLang="en-US" sz="2400" dirty="0">
              <a:latin typeface="Calibri" panose="020F0502020204030204" pitchFamily="34" charset="0"/>
              <a:cs typeface="Calibri" panose="020F0502020204030204" pitchFamily="34" charset="0"/>
            </a:endParaRPr>
          </a:p>
        </p:txBody>
      </p:sp>
      <p:sp>
        <p:nvSpPr>
          <p:cNvPr id="49162" name="Rectangle 27"/>
          <p:cNvSpPr>
            <a:spLocks noChangeArrowheads="1"/>
          </p:cNvSpPr>
          <p:nvPr/>
        </p:nvSpPr>
        <p:spPr bwMode="auto">
          <a:xfrm>
            <a:off x="2838451" y="1573213"/>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b="1" dirty="0">
                <a:solidFill>
                  <a:srgbClr val="000000"/>
                </a:solidFill>
                <a:latin typeface="Calibri" panose="020F0502020204030204" pitchFamily="34" charset="0"/>
                <a:cs typeface="Calibri" panose="020F0502020204030204" pitchFamily="34" charset="0"/>
              </a:rPr>
              <a:t>Price</a:t>
            </a:r>
            <a:endParaRPr lang="en-US" altLang="en-US" dirty="0">
              <a:latin typeface="Calibri" panose="020F0502020204030204" pitchFamily="34" charset="0"/>
              <a:cs typeface="Calibri" panose="020F0502020204030204" pitchFamily="34" charset="0"/>
            </a:endParaRPr>
          </a:p>
        </p:txBody>
      </p:sp>
      <p:sp>
        <p:nvSpPr>
          <p:cNvPr id="49163" name="Rectangle 28"/>
          <p:cNvSpPr>
            <a:spLocks noChangeArrowheads="1"/>
          </p:cNvSpPr>
          <p:nvPr/>
        </p:nvSpPr>
        <p:spPr bwMode="auto">
          <a:xfrm>
            <a:off x="3243263" y="6213475"/>
            <a:ext cx="129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solidFill>
                  <a:srgbClr val="000000"/>
                </a:solidFill>
                <a:latin typeface="Calibri" panose="020F0502020204030204" pitchFamily="34" charset="0"/>
                <a:cs typeface="Calibri" panose="020F0502020204030204" pitchFamily="34" charset="0"/>
              </a:rPr>
              <a:t>0</a:t>
            </a:r>
            <a:endParaRPr lang="en-US" altLang="en-US">
              <a:latin typeface="Calibri" panose="020F0502020204030204" pitchFamily="34" charset="0"/>
              <a:cs typeface="Calibri" panose="020F0502020204030204" pitchFamily="34" charset="0"/>
            </a:endParaRPr>
          </a:p>
        </p:txBody>
      </p:sp>
      <p:grpSp>
        <p:nvGrpSpPr>
          <p:cNvPr id="49164" name="Group 29"/>
          <p:cNvGrpSpPr>
            <a:grpSpLocks/>
          </p:cNvGrpSpPr>
          <p:nvPr/>
        </p:nvGrpSpPr>
        <p:grpSpPr bwMode="auto">
          <a:xfrm>
            <a:off x="3441701" y="1909763"/>
            <a:ext cx="4492626" cy="3827462"/>
            <a:chOff x="1208" y="1203"/>
            <a:chExt cx="2830" cy="2411"/>
          </a:xfrm>
        </p:grpSpPr>
        <p:sp>
          <p:nvSpPr>
            <p:cNvPr id="49181" name="Line 30"/>
            <p:cNvSpPr>
              <a:spLocks noChangeShapeType="1"/>
            </p:cNvSpPr>
            <p:nvPr/>
          </p:nvSpPr>
          <p:spPr bwMode="auto">
            <a:xfrm flipV="1">
              <a:off x="1208" y="1396"/>
              <a:ext cx="2630" cy="2218"/>
            </a:xfrm>
            <a:prstGeom prst="line">
              <a:avLst/>
            </a:prstGeom>
            <a:noFill/>
            <a:ln w="60325">
              <a:solidFill>
                <a:srgbClr val="5F161D"/>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49182" name="Rectangle 31"/>
            <p:cNvSpPr>
              <a:spLocks noChangeArrowheads="1"/>
            </p:cNvSpPr>
            <p:nvPr/>
          </p:nvSpPr>
          <p:spPr bwMode="auto">
            <a:xfrm>
              <a:off x="3654" y="1203"/>
              <a:ext cx="3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a:solidFill>
                    <a:srgbClr val="000000"/>
                  </a:solidFill>
                  <a:latin typeface="Calibri" panose="020F0502020204030204" pitchFamily="34" charset="0"/>
                  <a:cs typeface="Calibri" panose="020F0502020204030204" pitchFamily="34" charset="0"/>
                </a:rPr>
                <a:t>Supply</a:t>
              </a:r>
              <a:endParaRPr lang="en-US" altLang="en-US" sz="2400" b="1" dirty="0">
                <a:latin typeface="Calibri" panose="020F0502020204030204" pitchFamily="34" charset="0"/>
                <a:cs typeface="Calibri" panose="020F0502020204030204" pitchFamily="34" charset="0"/>
              </a:endParaRPr>
            </a:p>
          </p:txBody>
        </p:sp>
      </p:grpSp>
      <p:grpSp>
        <p:nvGrpSpPr>
          <p:cNvPr id="4" name="Group 32"/>
          <p:cNvGrpSpPr>
            <a:grpSpLocks/>
          </p:cNvGrpSpPr>
          <p:nvPr/>
        </p:nvGrpSpPr>
        <p:grpSpPr bwMode="auto">
          <a:xfrm>
            <a:off x="3381376" y="3889378"/>
            <a:ext cx="2187575" cy="2127251"/>
            <a:chOff x="1170" y="2450"/>
            <a:chExt cx="1378" cy="1340"/>
          </a:xfrm>
        </p:grpSpPr>
        <p:grpSp>
          <p:nvGrpSpPr>
            <p:cNvPr id="49172" name="Group 33"/>
            <p:cNvGrpSpPr>
              <a:grpSpLocks/>
            </p:cNvGrpSpPr>
            <p:nvPr/>
          </p:nvGrpSpPr>
          <p:grpSpPr bwMode="auto">
            <a:xfrm>
              <a:off x="1170" y="2450"/>
              <a:ext cx="209" cy="196"/>
              <a:chOff x="1170" y="2450"/>
              <a:chExt cx="209" cy="196"/>
            </a:xfrm>
          </p:grpSpPr>
          <p:sp>
            <p:nvSpPr>
              <p:cNvPr id="49179" name="Oval 34"/>
              <p:cNvSpPr>
                <a:spLocks noChangeArrowheads="1"/>
              </p:cNvSpPr>
              <p:nvPr/>
            </p:nvSpPr>
            <p:spPr bwMode="auto">
              <a:xfrm>
                <a:off x="1170" y="2569"/>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Calibri" panose="020F0502020204030204" pitchFamily="34" charset="0"/>
                  <a:cs typeface="Calibri" panose="020F0502020204030204" pitchFamily="34" charset="0"/>
                </a:endParaRPr>
              </a:p>
            </p:txBody>
          </p:sp>
          <p:sp>
            <p:nvSpPr>
              <p:cNvPr id="49180" name="Rectangle 35"/>
              <p:cNvSpPr>
                <a:spLocks noChangeArrowheads="1"/>
              </p:cNvSpPr>
              <p:nvPr/>
            </p:nvSpPr>
            <p:spPr bwMode="auto">
              <a:xfrm>
                <a:off x="1291" y="2450"/>
                <a:ext cx="8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solidFill>
                      <a:srgbClr val="000000"/>
                    </a:solidFill>
                    <a:latin typeface="Calibri" panose="020F0502020204030204" pitchFamily="34" charset="0"/>
                    <a:cs typeface="Calibri" panose="020F0502020204030204" pitchFamily="34" charset="0"/>
                  </a:rPr>
                  <a:t>B</a:t>
                </a:r>
                <a:endParaRPr lang="en-US" altLang="en-US">
                  <a:latin typeface="Calibri" panose="020F0502020204030204" pitchFamily="34" charset="0"/>
                  <a:cs typeface="Calibri" panose="020F0502020204030204" pitchFamily="34" charset="0"/>
                </a:endParaRPr>
              </a:p>
            </p:txBody>
          </p:sp>
        </p:grpSp>
        <p:grpSp>
          <p:nvGrpSpPr>
            <p:cNvPr id="49173" name="Group 36"/>
            <p:cNvGrpSpPr>
              <a:grpSpLocks/>
            </p:cNvGrpSpPr>
            <p:nvPr/>
          </p:nvGrpSpPr>
          <p:grpSpPr bwMode="auto">
            <a:xfrm>
              <a:off x="1170" y="3576"/>
              <a:ext cx="215" cy="214"/>
              <a:chOff x="1170" y="3576"/>
              <a:chExt cx="215" cy="214"/>
            </a:xfrm>
          </p:grpSpPr>
          <p:sp>
            <p:nvSpPr>
              <p:cNvPr id="49177" name="Oval 37"/>
              <p:cNvSpPr>
                <a:spLocks noChangeArrowheads="1"/>
              </p:cNvSpPr>
              <p:nvPr/>
            </p:nvSpPr>
            <p:spPr bwMode="auto">
              <a:xfrm>
                <a:off x="1170" y="3576"/>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Calibri" panose="020F0502020204030204" pitchFamily="34" charset="0"/>
                  <a:cs typeface="Calibri" panose="020F0502020204030204" pitchFamily="34" charset="0"/>
                </a:endParaRPr>
              </a:p>
            </p:txBody>
          </p:sp>
          <p:sp>
            <p:nvSpPr>
              <p:cNvPr id="49178" name="Rectangle 38"/>
              <p:cNvSpPr>
                <a:spLocks noChangeArrowheads="1"/>
              </p:cNvSpPr>
              <p:nvPr/>
            </p:nvSpPr>
            <p:spPr bwMode="auto">
              <a:xfrm>
                <a:off x="1291" y="3596"/>
                <a:ext cx="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solidFill>
                      <a:srgbClr val="000000"/>
                    </a:solidFill>
                    <a:latin typeface="Calibri" panose="020F0502020204030204" pitchFamily="34" charset="0"/>
                    <a:cs typeface="Calibri" panose="020F0502020204030204" pitchFamily="34" charset="0"/>
                  </a:rPr>
                  <a:t>A</a:t>
                </a:r>
                <a:endParaRPr lang="en-US" altLang="en-US">
                  <a:latin typeface="Calibri" panose="020F0502020204030204" pitchFamily="34" charset="0"/>
                  <a:cs typeface="Calibri" panose="020F0502020204030204" pitchFamily="34" charset="0"/>
                </a:endParaRPr>
              </a:p>
            </p:txBody>
          </p:sp>
        </p:grpSp>
        <p:grpSp>
          <p:nvGrpSpPr>
            <p:cNvPr id="49174" name="Group 39"/>
            <p:cNvGrpSpPr>
              <a:grpSpLocks/>
            </p:cNvGrpSpPr>
            <p:nvPr/>
          </p:nvGrpSpPr>
          <p:grpSpPr bwMode="auto">
            <a:xfrm>
              <a:off x="2357" y="2569"/>
              <a:ext cx="191" cy="236"/>
              <a:chOff x="2357" y="2569"/>
              <a:chExt cx="191" cy="236"/>
            </a:xfrm>
          </p:grpSpPr>
          <p:sp>
            <p:nvSpPr>
              <p:cNvPr id="49175" name="Oval 40"/>
              <p:cNvSpPr>
                <a:spLocks noChangeArrowheads="1"/>
              </p:cNvSpPr>
              <p:nvPr/>
            </p:nvSpPr>
            <p:spPr bwMode="auto">
              <a:xfrm>
                <a:off x="2357" y="2569"/>
                <a:ext cx="89"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Calibri" panose="020F0502020204030204" pitchFamily="34" charset="0"/>
                  <a:cs typeface="Calibri" panose="020F0502020204030204" pitchFamily="34" charset="0"/>
                </a:endParaRPr>
              </a:p>
            </p:txBody>
          </p:sp>
          <p:sp>
            <p:nvSpPr>
              <p:cNvPr id="49176" name="Rectangle 41"/>
              <p:cNvSpPr>
                <a:spLocks noChangeArrowheads="1"/>
              </p:cNvSpPr>
              <p:nvPr/>
            </p:nvSpPr>
            <p:spPr bwMode="auto">
              <a:xfrm>
                <a:off x="2462" y="2611"/>
                <a:ext cx="8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solidFill>
                      <a:srgbClr val="000000"/>
                    </a:solidFill>
                    <a:latin typeface="Calibri" panose="020F0502020204030204" pitchFamily="34" charset="0"/>
                    <a:cs typeface="Calibri" panose="020F0502020204030204" pitchFamily="34" charset="0"/>
                  </a:rPr>
                  <a:t>C</a:t>
                </a:r>
                <a:endParaRPr lang="en-US" altLang="en-US">
                  <a:latin typeface="Calibri" panose="020F0502020204030204" pitchFamily="34" charset="0"/>
                  <a:cs typeface="Calibri" panose="020F0502020204030204" pitchFamily="34" charset="0"/>
                </a:endParaRPr>
              </a:p>
            </p:txBody>
          </p:sp>
        </p:grpSp>
      </p:grpSp>
      <p:grpSp>
        <p:nvGrpSpPr>
          <p:cNvPr id="8" name="Group 42"/>
          <p:cNvGrpSpPr>
            <a:grpSpLocks/>
          </p:cNvGrpSpPr>
          <p:nvPr/>
        </p:nvGrpSpPr>
        <p:grpSpPr bwMode="auto">
          <a:xfrm>
            <a:off x="3127376" y="4017964"/>
            <a:ext cx="2360613" cy="2503488"/>
            <a:chOff x="1010" y="2531"/>
            <a:chExt cx="1487" cy="1577"/>
          </a:xfrm>
        </p:grpSpPr>
        <p:sp>
          <p:nvSpPr>
            <p:cNvPr id="49169" name="Freeform 43"/>
            <p:cNvSpPr>
              <a:spLocks/>
            </p:cNvSpPr>
            <p:nvPr/>
          </p:nvSpPr>
          <p:spPr bwMode="auto">
            <a:xfrm>
              <a:off x="1208" y="2607"/>
              <a:ext cx="1200" cy="1262"/>
            </a:xfrm>
            <a:custGeom>
              <a:avLst/>
              <a:gdLst>
                <a:gd name="T0" fmla="*/ 0 w 1200"/>
                <a:gd name="T1" fmla="*/ 0 h 1262"/>
                <a:gd name="T2" fmla="*/ 1200 w 1200"/>
                <a:gd name="T3" fmla="*/ 0 h 1262"/>
                <a:gd name="T4" fmla="*/ 1200 w 1200"/>
                <a:gd name="T5" fmla="*/ 1262 h 1262"/>
                <a:gd name="T6" fmla="*/ 0 60000 65536"/>
                <a:gd name="T7" fmla="*/ 0 60000 65536"/>
                <a:gd name="T8" fmla="*/ 0 60000 65536"/>
                <a:gd name="T9" fmla="*/ 0 w 1200"/>
                <a:gd name="T10" fmla="*/ 0 h 1262"/>
                <a:gd name="T11" fmla="*/ 1200 w 1200"/>
                <a:gd name="T12" fmla="*/ 1262 h 1262"/>
              </a:gdLst>
              <a:ahLst/>
              <a:cxnLst>
                <a:cxn ang="T6">
                  <a:pos x="T0" y="T1"/>
                </a:cxn>
                <a:cxn ang="T7">
                  <a:pos x="T2" y="T3"/>
                </a:cxn>
                <a:cxn ang="T8">
                  <a:pos x="T4" y="T5"/>
                </a:cxn>
              </a:cxnLst>
              <a:rect l="T9" t="T10" r="T11" b="T12"/>
              <a:pathLst>
                <a:path w="1200" h="1262">
                  <a:moveTo>
                    <a:pt x="0" y="0"/>
                  </a:moveTo>
                  <a:lnTo>
                    <a:pt x="1200" y="0"/>
                  </a:lnTo>
                  <a:lnTo>
                    <a:pt x="1200" y="1262"/>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sz="2400">
                <a:latin typeface="Calibri" panose="020F0502020204030204" pitchFamily="34" charset="0"/>
                <a:cs typeface="Calibri" panose="020F0502020204030204" pitchFamily="34" charset="0"/>
              </a:endParaRPr>
            </a:p>
          </p:txBody>
        </p:sp>
        <p:sp>
          <p:nvSpPr>
            <p:cNvPr id="49170" name="Rectangle 44"/>
            <p:cNvSpPr>
              <a:spLocks noChangeArrowheads="1"/>
            </p:cNvSpPr>
            <p:nvPr/>
          </p:nvSpPr>
          <p:spPr bwMode="auto">
            <a:xfrm>
              <a:off x="2335" y="3914"/>
              <a:ext cx="16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i="1">
                  <a:solidFill>
                    <a:srgbClr val="000000"/>
                  </a:solidFill>
                  <a:latin typeface="Calibri" panose="020F0502020204030204" pitchFamily="34" charset="0"/>
                  <a:cs typeface="Calibri" panose="020F0502020204030204" pitchFamily="34" charset="0"/>
                </a:rPr>
                <a:t>Q</a:t>
              </a:r>
              <a:r>
                <a:rPr lang="en-US" altLang="en-US" sz="2000" baseline="-25000">
                  <a:solidFill>
                    <a:srgbClr val="000000"/>
                  </a:solidFill>
                  <a:latin typeface="Calibri" panose="020F0502020204030204" pitchFamily="34" charset="0"/>
                  <a:cs typeface="Calibri" panose="020F0502020204030204" pitchFamily="34" charset="0"/>
                </a:rPr>
                <a:t>1</a:t>
              </a:r>
              <a:endParaRPr lang="en-US" altLang="en-US">
                <a:latin typeface="Calibri" panose="020F0502020204030204" pitchFamily="34" charset="0"/>
                <a:cs typeface="Calibri" panose="020F0502020204030204" pitchFamily="34" charset="0"/>
              </a:endParaRPr>
            </a:p>
          </p:txBody>
        </p:sp>
        <p:sp>
          <p:nvSpPr>
            <p:cNvPr id="49171" name="Rectangle 45"/>
            <p:cNvSpPr>
              <a:spLocks noChangeArrowheads="1"/>
            </p:cNvSpPr>
            <p:nvPr/>
          </p:nvSpPr>
          <p:spPr bwMode="auto">
            <a:xfrm>
              <a:off x="1010" y="2531"/>
              <a:ext cx="13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i="1">
                  <a:solidFill>
                    <a:srgbClr val="000000"/>
                  </a:solidFill>
                  <a:latin typeface="Calibri" panose="020F0502020204030204" pitchFamily="34" charset="0"/>
                  <a:cs typeface="Calibri" panose="020F0502020204030204" pitchFamily="34" charset="0"/>
                </a:rPr>
                <a:t>P</a:t>
              </a:r>
              <a:r>
                <a:rPr lang="en-US" altLang="en-US" sz="2000" baseline="-25000">
                  <a:solidFill>
                    <a:srgbClr val="000000"/>
                  </a:solidFill>
                  <a:latin typeface="Calibri" panose="020F0502020204030204" pitchFamily="34" charset="0"/>
                  <a:cs typeface="Calibri" panose="020F0502020204030204" pitchFamily="34" charset="0"/>
                </a:rPr>
                <a:t>1</a:t>
              </a:r>
              <a:endParaRPr lang="en-US" altLang="en-US">
                <a:latin typeface="Calibri" panose="020F0502020204030204" pitchFamily="34" charset="0"/>
                <a:cs typeface="Calibri" panose="020F0502020204030204" pitchFamily="34" charset="0"/>
              </a:endParaRPr>
            </a:p>
          </p:txBody>
        </p:sp>
      </p:grpSp>
      <p:sp>
        <p:nvSpPr>
          <p:cNvPr id="85038" name="Text Box 46"/>
          <p:cNvSpPr txBox="1">
            <a:spLocks noChangeArrowheads="1"/>
          </p:cNvSpPr>
          <p:nvPr/>
        </p:nvSpPr>
        <p:spPr bwMode="auto">
          <a:xfrm>
            <a:off x="3854452" y="5467351"/>
            <a:ext cx="14604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000" dirty="0">
                <a:latin typeface="Calibri" panose="020F0502020204030204" pitchFamily="34" charset="0"/>
                <a:cs typeface="Calibri" panose="020F0502020204030204" pitchFamily="34" charset="0"/>
              </a:rPr>
              <a:t>Production Cost</a:t>
            </a:r>
          </a:p>
        </p:txBody>
      </p:sp>
      <p:sp>
        <p:nvSpPr>
          <p:cNvPr id="85039" name="Text Box 47"/>
          <p:cNvSpPr txBox="1">
            <a:spLocks noChangeArrowheads="1"/>
          </p:cNvSpPr>
          <p:nvPr/>
        </p:nvSpPr>
        <p:spPr bwMode="auto">
          <a:xfrm>
            <a:off x="5638800" y="4705350"/>
            <a:ext cx="3352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000" dirty="0">
                <a:latin typeface="Calibri" panose="020F0502020204030204" pitchFamily="34" charset="0"/>
                <a:cs typeface="Calibri" panose="020F0502020204030204" pitchFamily="34" charset="0"/>
              </a:rPr>
              <a:t>Total Revenue (OBCQ</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 =</a:t>
            </a:r>
            <a:br>
              <a:rPr lang="en-US" altLang="en-US" sz="2000" dirty="0">
                <a:latin typeface="Calibri" panose="020F0502020204030204" pitchFamily="34" charset="0"/>
                <a:cs typeface="Calibri" panose="020F0502020204030204" pitchFamily="34" charset="0"/>
              </a:rPr>
            </a:br>
            <a:r>
              <a:rPr lang="en-US" altLang="en-US" sz="2000" dirty="0">
                <a:latin typeface="Calibri" panose="020F0502020204030204" pitchFamily="34" charset="0"/>
                <a:cs typeface="Calibri" panose="020F0502020204030204" pitchFamily="34" charset="0"/>
              </a:rPr>
              <a:t>Production Cost (OACQ</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 + Producer Surplus (ABC)</a:t>
            </a:r>
          </a:p>
        </p:txBody>
      </p:sp>
    </p:spTree>
    <p:extLst>
      <p:ext uri="{BB962C8B-B14F-4D97-AF65-F5344CB8AC3E}">
        <p14:creationId xmlns:p14="http://schemas.microsoft.com/office/powerpoint/2010/main" val="14901691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Righ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503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5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38" grpId="0"/>
      <p:bldP spid="8503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1027"/>
          <p:cNvSpPr>
            <a:spLocks noGrp="1" noChangeArrowheads="1"/>
          </p:cNvSpPr>
          <p:nvPr>
            <p:ph type="title"/>
          </p:nvPr>
        </p:nvSpPr>
        <p:spPr/>
        <p:txBody>
          <a:bodyPr/>
          <a:lstStyle/>
          <a:p>
            <a:pPr eaLnBrk="1" hangingPunct="1">
              <a:lnSpc>
                <a:spcPct val="80000"/>
              </a:lnSpc>
            </a:pPr>
            <a:r>
              <a:rPr lang="en-US" altLang="en-US" sz="2800" b="1" dirty="0"/>
              <a:t>Figure 1The Equilibrium without International Trade</a:t>
            </a:r>
          </a:p>
        </p:txBody>
      </p:sp>
      <p:sp>
        <p:nvSpPr>
          <p:cNvPr id="6174" name="Freeform 1043"/>
          <p:cNvSpPr>
            <a:spLocks/>
          </p:cNvSpPr>
          <p:nvPr/>
        </p:nvSpPr>
        <p:spPr bwMode="auto">
          <a:xfrm>
            <a:off x="3559175" y="1558926"/>
            <a:ext cx="2287588" cy="2378075"/>
          </a:xfrm>
          <a:custGeom>
            <a:avLst/>
            <a:gdLst>
              <a:gd name="T0" fmla="*/ 1441 w 1441"/>
              <a:gd name="T1" fmla="*/ 1498 h 1498"/>
              <a:gd name="T2" fmla="*/ 0 w 1441"/>
              <a:gd name="T3" fmla="*/ 1498 h 1498"/>
              <a:gd name="T4" fmla="*/ 0 w 1441"/>
              <a:gd name="T5" fmla="*/ 0 h 1498"/>
              <a:gd name="T6" fmla="*/ 1441 w 1441"/>
              <a:gd name="T7" fmla="*/ 1498 h 1498"/>
              <a:gd name="T8" fmla="*/ 0 60000 65536"/>
              <a:gd name="T9" fmla="*/ 0 60000 65536"/>
              <a:gd name="T10" fmla="*/ 0 60000 65536"/>
              <a:gd name="T11" fmla="*/ 0 60000 65536"/>
              <a:gd name="T12" fmla="*/ 0 w 1441"/>
              <a:gd name="T13" fmla="*/ 0 h 1498"/>
              <a:gd name="T14" fmla="*/ 1441 w 1441"/>
              <a:gd name="T15" fmla="*/ 1498 h 1498"/>
            </a:gdLst>
            <a:ahLst/>
            <a:cxnLst>
              <a:cxn ang="T8">
                <a:pos x="T0" y="T1"/>
              </a:cxn>
              <a:cxn ang="T9">
                <a:pos x="T2" y="T3"/>
              </a:cxn>
              <a:cxn ang="T10">
                <a:pos x="T4" y="T5"/>
              </a:cxn>
              <a:cxn ang="T11">
                <a:pos x="T6" y="T7"/>
              </a:cxn>
            </a:cxnLst>
            <a:rect l="T12" t="T13" r="T14" b="T15"/>
            <a:pathLst>
              <a:path w="1441" h="1498">
                <a:moveTo>
                  <a:pt x="1441" y="1498"/>
                </a:moveTo>
                <a:lnTo>
                  <a:pt x="0" y="1498"/>
                </a:lnTo>
                <a:lnTo>
                  <a:pt x="0" y="0"/>
                </a:lnTo>
                <a:lnTo>
                  <a:pt x="1441" y="1498"/>
                </a:lnTo>
                <a:close/>
              </a:path>
            </a:pathLst>
          </a:custGeom>
          <a:solidFill>
            <a:srgbClr val="B4D9F9"/>
          </a:solidFill>
          <a:ln>
            <a:noFill/>
          </a:ln>
          <a:extLst/>
        </p:spPr>
        <p:txBody>
          <a:bodyPr/>
          <a:lstStyle/>
          <a:p>
            <a:pPr>
              <a:defRPr/>
            </a:pPr>
            <a:endParaRPr lang="en-US">
              <a:latin typeface="Calibri" panose="020F0502020204030204" pitchFamily="34" charset="0"/>
              <a:cs typeface="Calibri" panose="020F0502020204030204" pitchFamily="34" charset="0"/>
            </a:endParaRPr>
          </a:p>
        </p:txBody>
      </p:sp>
      <p:grpSp>
        <p:nvGrpSpPr>
          <p:cNvPr id="6170" name="Group 1047"/>
          <p:cNvGrpSpPr>
            <a:grpSpLocks/>
          </p:cNvGrpSpPr>
          <p:nvPr/>
        </p:nvGrpSpPr>
        <p:grpSpPr bwMode="auto">
          <a:xfrm>
            <a:off x="3559175" y="3937001"/>
            <a:ext cx="2287588" cy="1643063"/>
            <a:chOff x="1282" y="2480"/>
            <a:chExt cx="1441" cy="1035"/>
          </a:xfrm>
          <a:solidFill>
            <a:srgbClr val="92D050"/>
          </a:solidFill>
        </p:grpSpPr>
        <p:sp>
          <p:nvSpPr>
            <p:cNvPr id="6172" name="Freeform 1048"/>
            <p:cNvSpPr>
              <a:spLocks/>
            </p:cNvSpPr>
            <p:nvPr/>
          </p:nvSpPr>
          <p:spPr bwMode="auto">
            <a:xfrm>
              <a:off x="1282" y="2480"/>
              <a:ext cx="1441" cy="1035"/>
            </a:xfrm>
            <a:custGeom>
              <a:avLst/>
              <a:gdLst>
                <a:gd name="T0" fmla="*/ 1441 w 1441"/>
                <a:gd name="T1" fmla="*/ 0 h 1035"/>
                <a:gd name="T2" fmla="*/ 0 w 1441"/>
                <a:gd name="T3" fmla="*/ 0 h 1035"/>
                <a:gd name="T4" fmla="*/ 0 w 1441"/>
                <a:gd name="T5" fmla="*/ 1035 h 1035"/>
                <a:gd name="T6" fmla="*/ 1441 w 1441"/>
                <a:gd name="T7" fmla="*/ 0 h 1035"/>
                <a:gd name="T8" fmla="*/ 0 60000 65536"/>
                <a:gd name="T9" fmla="*/ 0 60000 65536"/>
                <a:gd name="T10" fmla="*/ 0 60000 65536"/>
                <a:gd name="T11" fmla="*/ 0 60000 65536"/>
                <a:gd name="T12" fmla="*/ 0 w 1441"/>
                <a:gd name="T13" fmla="*/ 0 h 1035"/>
                <a:gd name="T14" fmla="*/ 1441 w 1441"/>
                <a:gd name="T15" fmla="*/ 1035 h 1035"/>
              </a:gdLst>
              <a:ahLst/>
              <a:cxnLst>
                <a:cxn ang="T8">
                  <a:pos x="T0" y="T1"/>
                </a:cxn>
                <a:cxn ang="T9">
                  <a:pos x="T2" y="T3"/>
                </a:cxn>
                <a:cxn ang="T10">
                  <a:pos x="T4" y="T5"/>
                </a:cxn>
                <a:cxn ang="T11">
                  <a:pos x="T6" y="T7"/>
                </a:cxn>
              </a:cxnLst>
              <a:rect l="T12" t="T13" r="T14" b="T15"/>
              <a:pathLst>
                <a:path w="1441" h="1035">
                  <a:moveTo>
                    <a:pt x="1441" y="0"/>
                  </a:moveTo>
                  <a:lnTo>
                    <a:pt x="0" y="0"/>
                  </a:lnTo>
                  <a:lnTo>
                    <a:pt x="0" y="1035"/>
                  </a:lnTo>
                  <a:lnTo>
                    <a:pt x="144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Calibri" panose="020F0502020204030204" pitchFamily="34" charset="0"/>
                <a:cs typeface="Calibri" panose="020F0502020204030204" pitchFamily="34" charset="0"/>
              </a:endParaRPr>
            </a:p>
          </p:txBody>
        </p:sp>
        <p:sp>
          <p:nvSpPr>
            <p:cNvPr id="6173" name="Rectangle 1049"/>
            <p:cNvSpPr>
              <a:spLocks noChangeArrowheads="1"/>
            </p:cNvSpPr>
            <p:nvPr/>
          </p:nvSpPr>
          <p:spPr bwMode="auto">
            <a:xfrm>
              <a:off x="1392" y="2529"/>
              <a:ext cx="598" cy="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2000" dirty="0" smtClean="0">
                  <a:solidFill>
                    <a:srgbClr val="000000"/>
                  </a:solidFill>
                  <a:latin typeface="Calibri" panose="020F0502020204030204" pitchFamily="34" charset="0"/>
                  <a:cs typeface="Calibri" panose="020F0502020204030204" pitchFamily="34" charset="0"/>
                </a:rPr>
                <a:t>Producer</a:t>
              </a:r>
              <a:br>
                <a:rPr lang="en-US" sz="2000" dirty="0" smtClean="0">
                  <a:solidFill>
                    <a:srgbClr val="000000"/>
                  </a:solidFill>
                  <a:latin typeface="Calibri" panose="020F0502020204030204" pitchFamily="34" charset="0"/>
                  <a:cs typeface="Calibri" panose="020F0502020204030204" pitchFamily="34" charset="0"/>
                </a:rPr>
              </a:br>
              <a:r>
                <a:rPr lang="en-US" sz="2000" dirty="0" smtClean="0">
                  <a:solidFill>
                    <a:srgbClr val="000000"/>
                  </a:solidFill>
                  <a:latin typeface="Calibri" panose="020F0502020204030204" pitchFamily="34" charset="0"/>
                  <a:cs typeface="Calibri" panose="020F0502020204030204" pitchFamily="34" charset="0"/>
                </a:rPr>
                <a:t>Surplus</a:t>
              </a:r>
              <a:endParaRPr lang="en-US" sz="2000" dirty="0">
                <a:latin typeface="Calibri" panose="020F0502020204030204" pitchFamily="34" charset="0"/>
                <a:cs typeface="Calibri" panose="020F0502020204030204" pitchFamily="34" charset="0"/>
              </a:endParaRPr>
            </a:p>
          </p:txBody>
        </p:sp>
      </p:grpSp>
      <p:sp>
        <p:nvSpPr>
          <p:cNvPr id="6149" name="Freeform 1051"/>
          <p:cNvSpPr>
            <a:spLocks/>
          </p:cNvSpPr>
          <p:nvPr/>
        </p:nvSpPr>
        <p:spPr bwMode="auto">
          <a:xfrm>
            <a:off x="3559176" y="1331913"/>
            <a:ext cx="5707063" cy="4502150"/>
          </a:xfrm>
          <a:custGeom>
            <a:avLst/>
            <a:gdLst>
              <a:gd name="T0" fmla="*/ 0 w 3595"/>
              <a:gd name="T1" fmla="*/ 0 h 2836"/>
              <a:gd name="T2" fmla="*/ 0 w 3595"/>
              <a:gd name="T3" fmla="*/ 2147483647 h 2836"/>
              <a:gd name="T4" fmla="*/ 2147483647 w 3595"/>
              <a:gd name="T5" fmla="*/ 2147483647 h 2836"/>
              <a:gd name="T6" fmla="*/ 0 60000 65536"/>
              <a:gd name="T7" fmla="*/ 0 60000 65536"/>
              <a:gd name="T8" fmla="*/ 0 60000 65536"/>
              <a:gd name="T9" fmla="*/ 0 w 3595"/>
              <a:gd name="T10" fmla="*/ 0 h 2836"/>
              <a:gd name="T11" fmla="*/ 3595 w 3595"/>
              <a:gd name="T12" fmla="*/ 2836 h 2836"/>
            </a:gdLst>
            <a:ahLst/>
            <a:cxnLst>
              <a:cxn ang="T6">
                <a:pos x="T0" y="T1"/>
              </a:cxn>
              <a:cxn ang="T7">
                <a:pos x="T2" y="T3"/>
              </a:cxn>
              <a:cxn ang="T8">
                <a:pos x="T4" y="T5"/>
              </a:cxn>
            </a:cxnLst>
            <a:rect l="T9" t="T10" r="T11" b="T12"/>
            <a:pathLst>
              <a:path w="3595" h="2836">
                <a:moveTo>
                  <a:pt x="0" y="0"/>
                </a:moveTo>
                <a:lnTo>
                  <a:pt x="0" y="2836"/>
                </a:lnTo>
                <a:lnTo>
                  <a:pt x="3595" y="2836"/>
                </a:ln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6150" name="Rectangle 1052"/>
          <p:cNvSpPr>
            <a:spLocks noChangeArrowheads="1"/>
          </p:cNvSpPr>
          <p:nvPr/>
        </p:nvSpPr>
        <p:spPr bwMode="auto">
          <a:xfrm>
            <a:off x="2843214" y="1208089"/>
            <a:ext cx="55303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6151" name="Rectangle 1053"/>
          <p:cNvSpPr>
            <a:spLocks noChangeArrowheads="1"/>
          </p:cNvSpPr>
          <p:nvPr/>
        </p:nvSpPr>
        <p:spPr bwMode="auto">
          <a:xfrm>
            <a:off x="2538414" y="1538289"/>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6152" name="Rectangle 1054"/>
          <p:cNvSpPr>
            <a:spLocks noChangeArrowheads="1"/>
          </p:cNvSpPr>
          <p:nvPr/>
        </p:nvSpPr>
        <p:spPr bwMode="auto">
          <a:xfrm>
            <a:off x="3338513" y="5830889"/>
            <a:ext cx="13625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6153" name="Rectangle 1055"/>
          <p:cNvSpPr>
            <a:spLocks noChangeArrowheads="1"/>
          </p:cNvSpPr>
          <p:nvPr/>
        </p:nvSpPr>
        <p:spPr bwMode="auto">
          <a:xfrm>
            <a:off x="8148639" y="5889626"/>
            <a:ext cx="98334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6154" name="Rectangle 1056"/>
          <p:cNvSpPr>
            <a:spLocks noChangeArrowheads="1"/>
          </p:cNvSpPr>
          <p:nvPr/>
        </p:nvSpPr>
        <p:spPr bwMode="auto">
          <a:xfrm>
            <a:off x="8264526" y="6219826"/>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5" name="Group 1057"/>
          <p:cNvGrpSpPr>
            <a:grpSpLocks/>
          </p:cNvGrpSpPr>
          <p:nvPr/>
        </p:nvGrpSpPr>
        <p:grpSpPr bwMode="auto">
          <a:xfrm>
            <a:off x="3559175" y="2222501"/>
            <a:ext cx="4889500" cy="3357563"/>
            <a:chOff x="1282" y="1400"/>
            <a:chExt cx="3080" cy="2115"/>
          </a:xfrm>
        </p:grpSpPr>
        <p:sp>
          <p:nvSpPr>
            <p:cNvPr id="6167" name="Line 1058"/>
            <p:cNvSpPr>
              <a:spLocks noChangeShapeType="1"/>
            </p:cNvSpPr>
            <p:nvPr/>
          </p:nvSpPr>
          <p:spPr bwMode="auto">
            <a:xfrm flipV="1">
              <a:off x="1282" y="1715"/>
              <a:ext cx="2486" cy="1800"/>
            </a:xfrm>
            <a:prstGeom prst="line">
              <a:avLst/>
            </a:prstGeom>
            <a:noFill/>
            <a:ln w="762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6168" name="Rectangle 1059"/>
            <p:cNvSpPr>
              <a:spLocks noChangeArrowheads="1"/>
            </p:cNvSpPr>
            <p:nvPr/>
          </p:nvSpPr>
          <p:spPr bwMode="auto">
            <a:xfrm>
              <a:off x="3716" y="1400"/>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6169" name="Rectangle 1060"/>
            <p:cNvSpPr>
              <a:spLocks noChangeArrowheads="1"/>
            </p:cNvSpPr>
            <p:nvPr/>
          </p:nvSpPr>
          <p:spPr bwMode="auto">
            <a:xfrm>
              <a:off x="3820" y="1608"/>
              <a:ext cx="44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6" name="Group 1061"/>
          <p:cNvGrpSpPr>
            <a:grpSpLocks/>
          </p:cNvGrpSpPr>
          <p:nvPr/>
        </p:nvGrpSpPr>
        <p:grpSpPr bwMode="auto">
          <a:xfrm>
            <a:off x="3559175" y="1558926"/>
            <a:ext cx="4748213" cy="4084638"/>
            <a:chOff x="1282" y="982"/>
            <a:chExt cx="2991" cy="2573"/>
          </a:xfrm>
        </p:grpSpPr>
        <p:sp>
          <p:nvSpPr>
            <p:cNvPr id="6164" name="Line 1062"/>
            <p:cNvSpPr>
              <a:spLocks noChangeShapeType="1"/>
            </p:cNvSpPr>
            <p:nvPr/>
          </p:nvSpPr>
          <p:spPr bwMode="auto">
            <a:xfrm>
              <a:off x="1282" y="982"/>
              <a:ext cx="2359" cy="2438"/>
            </a:xfrm>
            <a:prstGeom prst="line">
              <a:avLst/>
            </a:prstGeom>
            <a:noFill/>
            <a:ln w="76200">
              <a:solidFill>
                <a:srgbClr val="004C9F"/>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6165" name="Rectangle 1063"/>
            <p:cNvSpPr>
              <a:spLocks noChangeArrowheads="1"/>
            </p:cNvSpPr>
            <p:nvPr/>
          </p:nvSpPr>
          <p:spPr bwMode="auto">
            <a:xfrm>
              <a:off x="3627" y="3143"/>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6166" name="Rectangle 1064"/>
            <p:cNvSpPr>
              <a:spLocks noChangeArrowheads="1"/>
            </p:cNvSpPr>
            <p:nvPr/>
          </p:nvSpPr>
          <p:spPr bwMode="auto">
            <a:xfrm>
              <a:off x="3674" y="3351"/>
              <a:ext cx="5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7" name="Group 1065"/>
          <p:cNvGrpSpPr>
            <a:grpSpLocks/>
          </p:cNvGrpSpPr>
          <p:nvPr/>
        </p:nvGrpSpPr>
        <p:grpSpPr bwMode="auto">
          <a:xfrm>
            <a:off x="2133601" y="3783014"/>
            <a:ext cx="4329113" cy="2765425"/>
            <a:chOff x="384" y="2383"/>
            <a:chExt cx="2727" cy="1742"/>
          </a:xfrm>
        </p:grpSpPr>
        <p:sp>
          <p:nvSpPr>
            <p:cNvPr id="6158" name="Freeform 1066"/>
            <p:cNvSpPr>
              <a:spLocks/>
            </p:cNvSpPr>
            <p:nvPr/>
          </p:nvSpPr>
          <p:spPr bwMode="auto">
            <a:xfrm>
              <a:off x="1282" y="2480"/>
              <a:ext cx="1441" cy="1195"/>
            </a:xfrm>
            <a:custGeom>
              <a:avLst/>
              <a:gdLst>
                <a:gd name="T0" fmla="*/ 0 w 1441"/>
                <a:gd name="T1" fmla="*/ 0 h 1195"/>
                <a:gd name="T2" fmla="*/ 1441 w 1441"/>
                <a:gd name="T3" fmla="*/ 0 h 1195"/>
                <a:gd name="T4" fmla="*/ 1441 w 1441"/>
                <a:gd name="T5" fmla="*/ 1195 h 1195"/>
                <a:gd name="T6" fmla="*/ 0 60000 65536"/>
                <a:gd name="T7" fmla="*/ 0 60000 65536"/>
                <a:gd name="T8" fmla="*/ 0 60000 65536"/>
                <a:gd name="T9" fmla="*/ 0 w 1441"/>
                <a:gd name="T10" fmla="*/ 0 h 1195"/>
                <a:gd name="T11" fmla="*/ 1441 w 1441"/>
                <a:gd name="T12" fmla="*/ 1195 h 1195"/>
              </a:gdLst>
              <a:ahLst/>
              <a:cxnLst>
                <a:cxn ang="T6">
                  <a:pos x="T0" y="T1"/>
                </a:cxn>
                <a:cxn ang="T7">
                  <a:pos x="T2" y="T3"/>
                </a:cxn>
                <a:cxn ang="T8">
                  <a:pos x="T4" y="T5"/>
                </a:cxn>
              </a:cxnLst>
              <a:rect l="T9" t="T10" r="T11" b="T12"/>
              <a:pathLst>
                <a:path w="1441" h="1195">
                  <a:moveTo>
                    <a:pt x="0" y="0"/>
                  </a:moveTo>
                  <a:lnTo>
                    <a:pt x="1441" y="0"/>
                  </a:lnTo>
                  <a:lnTo>
                    <a:pt x="1441" y="1195"/>
                  </a:lnTo>
                </a:path>
              </a:pathLst>
            </a:custGeom>
            <a:noFill/>
            <a:ln w="2540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6159" name="Oval 1067"/>
            <p:cNvSpPr>
              <a:spLocks noChangeArrowheads="1"/>
            </p:cNvSpPr>
            <p:nvPr/>
          </p:nvSpPr>
          <p:spPr bwMode="auto">
            <a:xfrm>
              <a:off x="2663" y="2420"/>
              <a:ext cx="115" cy="1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6160" name="Rectangle 1068"/>
            <p:cNvSpPr>
              <a:spLocks noChangeArrowheads="1"/>
            </p:cNvSpPr>
            <p:nvPr/>
          </p:nvSpPr>
          <p:spPr bwMode="auto">
            <a:xfrm>
              <a:off x="384" y="2383"/>
              <a:ext cx="78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Equilibrium</a:t>
              </a:r>
              <a:endParaRPr lang="en-US" altLang="en-US" sz="2400">
                <a:latin typeface="Calibri" panose="020F0502020204030204" pitchFamily="34" charset="0"/>
                <a:cs typeface="Calibri" panose="020F0502020204030204" pitchFamily="34" charset="0"/>
              </a:endParaRPr>
            </a:p>
          </p:txBody>
        </p:sp>
        <p:sp>
          <p:nvSpPr>
            <p:cNvPr id="6161" name="Rectangle 1069"/>
            <p:cNvSpPr>
              <a:spLocks noChangeArrowheads="1"/>
            </p:cNvSpPr>
            <p:nvPr/>
          </p:nvSpPr>
          <p:spPr bwMode="auto">
            <a:xfrm>
              <a:off x="847" y="2591"/>
              <a:ext cx="34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6162" name="Rectangle 1070"/>
            <p:cNvSpPr>
              <a:spLocks noChangeArrowheads="1"/>
            </p:cNvSpPr>
            <p:nvPr/>
          </p:nvSpPr>
          <p:spPr bwMode="auto">
            <a:xfrm>
              <a:off x="2323" y="3715"/>
              <a:ext cx="78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Equilibrium</a:t>
              </a:r>
              <a:endParaRPr lang="en-US" altLang="en-US" sz="2400">
                <a:latin typeface="Calibri" panose="020F0502020204030204" pitchFamily="34" charset="0"/>
                <a:cs typeface="Calibri" panose="020F0502020204030204" pitchFamily="34" charset="0"/>
              </a:endParaRPr>
            </a:p>
          </p:txBody>
        </p:sp>
        <p:sp>
          <p:nvSpPr>
            <p:cNvPr id="6163" name="Rectangle 1071"/>
            <p:cNvSpPr>
              <a:spLocks noChangeArrowheads="1"/>
            </p:cNvSpPr>
            <p:nvPr/>
          </p:nvSpPr>
          <p:spPr bwMode="auto">
            <a:xfrm>
              <a:off x="2442" y="3923"/>
              <a:ext cx="58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grpSp>
      <p:sp>
        <p:nvSpPr>
          <p:cNvPr id="4" name="TextBox 3"/>
          <p:cNvSpPr txBox="1"/>
          <p:nvPr/>
        </p:nvSpPr>
        <p:spPr>
          <a:xfrm>
            <a:off x="8813799" y="1331913"/>
            <a:ext cx="3302001" cy="4401205"/>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When there is no international trade, a country’s domestic quantity demanded must be equal to its domestic quantity supplied.</a:t>
            </a:r>
          </a:p>
          <a:p>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So we get the familiar outcome we saw in Chapter 4.</a:t>
            </a:r>
          </a:p>
          <a:p>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The equilibrium price when there is no international trade will be called the </a:t>
            </a:r>
            <a:r>
              <a:rPr lang="en-US" sz="2000" b="1" dirty="0" smtClean="0">
                <a:solidFill>
                  <a:srgbClr val="FF0000"/>
                </a:solidFill>
                <a:latin typeface="Calibri" panose="020F0502020204030204" pitchFamily="34" charset="0"/>
                <a:cs typeface="Calibri" panose="020F0502020204030204" pitchFamily="34" charset="0"/>
              </a:rPr>
              <a:t>domestic price</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p:txBody>
      </p:sp>
      <p:sp>
        <p:nvSpPr>
          <p:cNvPr id="8" name="TextBox 7"/>
          <p:cNvSpPr txBox="1"/>
          <p:nvPr/>
        </p:nvSpPr>
        <p:spPr>
          <a:xfrm>
            <a:off x="3657600" y="2876551"/>
            <a:ext cx="1371600" cy="707886"/>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Consumer Surplus</a:t>
            </a:r>
            <a:endParaRPr lang="en-US"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algn="l" eaLnBrk="1" hangingPunct="1"/>
            <a:r>
              <a:rPr lang="en-US" altLang="en-US" sz="4000" dirty="0" smtClean="0"/>
              <a:t>The Determinants of Trade: The </a:t>
            </a:r>
            <a:r>
              <a:rPr lang="en-US" altLang="en-US" sz="4000" dirty="0"/>
              <a:t>World Price and Comparative Advantage</a:t>
            </a:r>
          </a:p>
        </p:txBody>
      </p:sp>
      <p:sp>
        <p:nvSpPr>
          <p:cNvPr id="7173" name="Rectangle 3"/>
          <p:cNvSpPr>
            <a:spLocks noGrp="1" noChangeArrowheads="1"/>
          </p:cNvSpPr>
          <p:nvPr>
            <p:ph idx="1"/>
          </p:nvPr>
        </p:nvSpPr>
        <p:spPr/>
        <p:txBody>
          <a:bodyPr/>
          <a:lstStyle/>
          <a:p>
            <a:pPr eaLnBrk="1" hangingPunct="1"/>
            <a:r>
              <a:rPr lang="en-US" altLang="en-US" dirty="0" smtClean="0"/>
              <a:t>If the country </a:t>
            </a:r>
            <a:r>
              <a:rPr lang="en-US" altLang="en-US" dirty="0" smtClean="0"/>
              <a:t>opens up to </a:t>
            </a:r>
            <a:r>
              <a:rPr lang="en-US" altLang="en-US" dirty="0" smtClean="0"/>
              <a:t>international trade, will it be an importer or exporter of steel?</a:t>
            </a:r>
          </a:p>
        </p:txBody>
      </p:sp>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340027-1AE4-405E-8838-6934EB7FF189}"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algn="l" eaLnBrk="1" hangingPunct="1"/>
            <a:r>
              <a:rPr lang="en-US" altLang="en-US" sz="4000"/>
              <a:t>The World Price and Comparative Advantage</a:t>
            </a:r>
          </a:p>
        </p:txBody>
      </p:sp>
      <p:sp>
        <p:nvSpPr>
          <p:cNvPr id="8197" name="Rectangle 3"/>
          <p:cNvSpPr>
            <a:spLocks noGrp="1" noChangeArrowheads="1"/>
          </p:cNvSpPr>
          <p:nvPr>
            <p:ph idx="1"/>
          </p:nvPr>
        </p:nvSpPr>
        <p:spPr/>
        <p:txBody>
          <a:bodyPr/>
          <a:lstStyle/>
          <a:p>
            <a:pPr eaLnBrk="1" hangingPunct="1">
              <a:buClr>
                <a:srgbClr val="000000"/>
              </a:buClr>
            </a:pPr>
            <a:r>
              <a:rPr lang="en-US" altLang="en-US" dirty="0" smtClean="0"/>
              <a:t>The effects of free trade can be shown by comparing the </a:t>
            </a:r>
            <a:r>
              <a:rPr lang="en-US" altLang="en-US" i="1" dirty="0" smtClean="0">
                <a:solidFill>
                  <a:srgbClr val="25A9A6"/>
                </a:solidFill>
              </a:rPr>
              <a:t>domestic price </a:t>
            </a:r>
            <a:r>
              <a:rPr lang="en-US" altLang="en-US" dirty="0" smtClean="0"/>
              <a:t>of a good and the </a:t>
            </a:r>
            <a:r>
              <a:rPr lang="en-US" altLang="en-US" i="1" dirty="0" smtClean="0">
                <a:solidFill>
                  <a:srgbClr val="25A9A6"/>
                </a:solidFill>
              </a:rPr>
              <a:t>world price </a:t>
            </a:r>
            <a:r>
              <a:rPr lang="en-US" altLang="en-US" dirty="0" smtClean="0"/>
              <a:t>of the good. </a:t>
            </a:r>
          </a:p>
          <a:p>
            <a:pPr lvl="1" eaLnBrk="1" hangingPunct="1">
              <a:buClr>
                <a:srgbClr val="000000"/>
              </a:buClr>
            </a:pPr>
            <a:r>
              <a:rPr lang="en-US" altLang="en-US" dirty="0" smtClean="0"/>
              <a:t>The </a:t>
            </a:r>
            <a:r>
              <a:rPr lang="en-US" altLang="en-US" i="1" dirty="0" smtClean="0"/>
              <a:t>world price</a:t>
            </a:r>
            <a:r>
              <a:rPr lang="en-US" altLang="en-US" i="1" dirty="0" smtClean="0">
                <a:solidFill>
                  <a:srgbClr val="25A9A6"/>
                </a:solidFill>
              </a:rPr>
              <a:t> </a:t>
            </a:r>
            <a:r>
              <a:rPr lang="en-US" altLang="en-US" dirty="0" smtClean="0"/>
              <a:t>is the price that prevails in the world market for that good.</a:t>
            </a:r>
          </a:p>
        </p:txBody>
      </p:sp>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0BD4CB-D6B9-4677-8D24-434CC7BF24A2}"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algn="l" eaLnBrk="1" hangingPunct="1"/>
            <a:r>
              <a:rPr lang="en-US" altLang="en-US" sz="4000"/>
              <a:t>The World Price and Comparative Advantage </a:t>
            </a:r>
          </a:p>
        </p:txBody>
      </p:sp>
      <p:sp>
        <p:nvSpPr>
          <p:cNvPr id="16387" name="Rectangle 3"/>
          <p:cNvSpPr>
            <a:spLocks noGrp="1" noChangeArrowheads="1"/>
          </p:cNvSpPr>
          <p:nvPr>
            <p:ph idx="1"/>
          </p:nvPr>
        </p:nvSpPr>
        <p:spPr/>
        <p:txBody>
          <a:bodyPr/>
          <a:lstStyle/>
          <a:p>
            <a:pPr eaLnBrk="1" hangingPunct="1">
              <a:defRPr/>
            </a:pPr>
            <a:r>
              <a:rPr lang="en-US" dirty="0" smtClean="0"/>
              <a:t>If a country has a </a:t>
            </a:r>
            <a:r>
              <a:rPr lang="en-US" i="1" dirty="0" smtClean="0">
                <a:solidFill>
                  <a:schemeClr val="accent1">
                    <a:lumMod val="50000"/>
                  </a:schemeClr>
                </a:solidFill>
              </a:rPr>
              <a:t>comparative advantage </a:t>
            </a:r>
            <a:r>
              <a:rPr lang="en-US" dirty="0" smtClean="0"/>
              <a:t>in steel production, then its domestic price </a:t>
            </a:r>
            <a:r>
              <a:rPr lang="en-US" dirty="0" smtClean="0"/>
              <a:t>is </a:t>
            </a:r>
            <a:r>
              <a:rPr lang="en-US" i="1" dirty="0" smtClean="0"/>
              <a:t>less </a:t>
            </a:r>
            <a:r>
              <a:rPr lang="en-US" i="1" dirty="0" smtClean="0"/>
              <a:t>than </a:t>
            </a:r>
            <a:r>
              <a:rPr lang="en-US" dirty="0" smtClean="0"/>
              <a:t>the world price</a:t>
            </a:r>
          </a:p>
          <a:p>
            <a:pPr eaLnBrk="1" hangingPunct="1">
              <a:defRPr/>
            </a:pPr>
            <a:r>
              <a:rPr lang="en-US" dirty="0" smtClean="0"/>
              <a:t>In this case, the country will be an </a:t>
            </a:r>
            <a:r>
              <a:rPr lang="en-US" i="1" dirty="0" smtClean="0"/>
              <a:t>exporter</a:t>
            </a:r>
            <a:r>
              <a:rPr lang="en-US" dirty="0" smtClean="0"/>
              <a:t> of the good.</a:t>
            </a:r>
          </a:p>
        </p:txBody>
      </p:sp>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C4C866-FF38-4961-A1B3-EF1D0E1B3D09}"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algn="l" eaLnBrk="1" hangingPunct="1"/>
            <a:r>
              <a:rPr lang="en-US" altLang="en-US" sz="4000"/>
              <a:t>The World Price and Comparative Advantage</a:t>
            </a:r>
          </a:p>
        </p:txBody>
      </p:sp>
      <p:sp>
        <p:nvSpPr>
          <p:cNvPr id="10245" name="Rectangle 3"/>
          <p:cNvSpPr>
            <a:spLocks noGrp="1" noChangeArrowheads="1"/>
          </p:cNvSpPr>
          <p:nvPr>
            <p:ph idx="1"/>
          </p:nvPr>
        </p:nvSpPr>
        <p:spPr/>
        <p:txBody>
          <a:bodyPr/>
          <a:lstStyle/>
          <a:p>
            <a:pPr eaLnBrk="1" hangingPunct="1"/>
            <a:r>
              <a:rPr lang="en-US" altLang="en-US" dirty="0" smtClean="0"/>
              <a:t>If the country does </a:t>
            </a:r>
            <a:r>
              <a:rPr lang="en-US" altLang="en-US" i="1" dirty="0" smtClean="0"/>
              <a:t>not</a:t>
            </a:r>
            <a:r>
              <a:rPr lang="en-US" altLang="en-US" dirty="0" smtClean="0"/>
              <a:t> have a comparative advantage, then the domestic price </a:t>
            </a:r>
            <a:r>
              <a:rPr lang="en-US" altLang="en-US" dirty="0" smtClean="0"/>
              <a:t>is </a:t>
            </a:r>
            <a:r>
              <a:rPr lang="en-US" altLang="en-US" i="1" dirty="0" smtClean="0"/>
              <a:t>more</a:t>
            </a:r>
            <a:r>
              <a:rPr lang="en-US" altLang="en-US" dirty="0" smtClean="0"/>
              <a:t> </a:t>
            </a:r>
            <a:r>
              <a:rPr lang="en-US" altLang="en-US" dirty="0" smtClean="0"/>
              <a:t>than the world price, and </a:t>
            </a:r>
          </a:p>
          <a:p>
            <a:pPr eaLnBrk="1" hangingPunct="1"/>
            <a:r>
              <a:rPr lang="en-US" altLang="en-US" dirty="0" smtClean="0"/>
              <a:t>In this case, the country will be an </a:t>
            </a:r>
            <a:r>
              <a:rPr lang="en-US" altLang="en-US" i="1" dirty="0" smtClean="0"/>
              <a:t>importer</a:t>
            </a:r>
            <a:r>
              <a:rPr lang="en-US" altLang="en-US" dirty="0" smtClean="0"/>
              <a:t> of the good.</a:t>
            </a:r>
          </a:p>
        </p:txBody>
      </p:sp>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9 APPLICATION: INTERNATIONAL TRADE</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0550DC-38EA-49E9-B584-FE36ADA2ACDE}"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TotalTime>
  <Words>1807</Words>
  <Application>Microsoft Office PowerPoint</Application>
  <PresentationFormat>Widescreen</PresentationFormat>
  <Paragraphs>453</Paragraphs>
  <Slides>34</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Tahoma</vt:lpstr>
      <vt:lpstr>Times New Roman</vt:lpstr>
      <vt:lpstr>Default Design</vt:lpstr>
      <vt:lpstr>1_Default Design</vt:lpstr>
      <vt:lpstr>9</vt:lpstr>
      <vt:lpstr>Contents</vt:lpstr>
      <vt:lpstr>Chapter 7 Figure 3 How the Price Affects Consumer Surplus</vt:lpstr>
      <vt:lpstr>Chapter 7 Figure 6 How the Price Affects Producer Surplus</vt:lpstr>
      <vt:lpstr>Figure 1The Equilibrium without International Trade</vt:lpstr>
      <vt:lpstr>The Determinants of Trade: The World Price and Comparative Advantage</vt:lpstr>
      <vt:lpstr>The World Price and Comparative Advantage</vt:lpstr>
      <vt:lpstr>The World Price and Comparative Advantage </vt:lpstr>
      <vt:lpstr>The World Price and Comparative Advantage</vt:lpstr>
      <vt:lpstr>Figure 2 International Trade in an Exporting Country</vt:lpstr>
      <vt:lpstr>Figure 2 How Free Trade Affects Welfare in an Exporting Country</vt:lpstr>
      <vt:lpstr>The Gains and Losses of an Exporting Country </vt:lpstr>
      <vt:lpstr>The Gains and Losses of an Exporting Country </vt:lpstr>
      <vt:lpstr>Figure 3 International Trade in an Importing Country</vt:lpstr>
      <vt:lpstr>Figure 3 How Free Trade Affects Welfare in an Importing Country</vt:lpstr>
      <vt:lpstr>The Gains and Losses of an Importing Country </vt:lpstr>
      <vt:lpstr>The Gains and Losses of an Importing Country </vt:lpstr>
      <vt:lpstr>The Winners And Losers From Trade</vt:lpstr>
      <vt:lpstr>Effects of a Tariff </vt:lpstr>
      <vt:lpstr>Effects of a Tariff</vt:lpstr>
      <vt:lpstr>Figure 4 The Effects of a Tariff</vt:lpstr>
      <vt:lpstr>Figure 4 The Effects of a Tariff</vt:lpstr>
      <vt:lpstr>Figure 4 The Effects of a Tariff</vt:lpstr>
      <vt:lpstr>Figure 4 The Effects of a Tariff</vt:lpstr>
      <vt:lpstr>Figure 4 The Effects of a Tariff</vt:lpstr>
      <vt:lpstr>Figure 4 The Effects of a Tariff</vt:lpstr>
      <vt:lpstr>Effects of a Tariff</vt:lpstr>
      <vt:lpstr>The Lessons for Trade Policy </vt:lpstr>
      <vt:lpstr>The Winners and Losers from Trade: Other Benefits of International Trade</vt:lpstr>
      <vt:lpstr>The Arguments For Restricting Trade</vt:lpstr>
      <vt:lpstr>Summary</vt:lpstr>
      <vt:lpstr>Summary</vt:lpstr>
      <vt:lpstr>Summary</vt:lpstr>
      <vt:lpstr>Summary</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Application: International Trade</dc:subject>
  <dc:creator>Udayan Roy</dc:creator>
  <cp:lastModifiedBy>Udayan Roy</cp:lastModifiedBy>
  <cp:revision>64</cp:revision>
  <dcterms:created xsi:type="dcterms:W3CDTF">2003-01-31T18:36:32Z</dcterms:created>
  <dcterms:modified xsi:type="dcterms:W3CDTF">2018-11-04T19:42:19Z</dcterms:modified>
</cp:coreProperties>
</file>