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2" r:id="rId1"/>
    <p:sldMasterId id="2147483816" r:id="rId2"/>
  </p:sldMasterIdLst>
  <p:notesMasterIdLst>
    <p:notesMasterId r:id="rId50"/>
  </p:notesMasterIdLst>
  <p:sldIdLst>
    <p:sldId id="256" r:id="rId3"/>
    <p:sldId id="309" r:id="rId4"/>
    <p:sldId id="310" r:id="rId5"/>
    <p:sldId id="312" r:id="rId6"/>
    <p:sldId id="257" r:id="rId7"/>
    <p:sldId id="258" r:id="rId8"/>
    <p:sldId id="259" r:id="rId9"/>
    <p:sldId id="261" r:id="rId10"/>
    <p:sldId id="262" r:id="rId11"/>
    <p:sldId id="295" r:id="rId12"/>
    <p:sldId id="286" r:id="rId13"/>
    <p:sldId id="270" r:id="rId14"/>
    <p:sldId id="271" r:id="rId15"/>
    <p:sldId id="272" r:id="rId16"/>
    <p:sldId id="273" r:id="rId17"/>
    <p:sldId id="274" r:id="rId18"/>
    <p:sldId id="288" r:id="rId19"/>
    <p:sldId id="305" r:id="rId20"/>
    <p:sldId id="289" r:id="rId21"/>
    <p:sldId id="275" r:id="rId22"/>
    <p:sldId id="287" r:id="rId23"/>
    <p:sldId id="290" r:id="rId24"/>
    <p:sldId id="294" r:id="rId25"/>
    <p:sldId id="278" r:id="rId26"/>
    <p:sldId id="301" r:id="rId27"/>
    <p:sldId id="302" r:id="rId28"/>
    <p:sldId id="303" r:id="rId29"/>
    <p:sldId id="279" r:id="rId30"/>
    <p:sldId id="291" r:id="rId31"/>
    <p:sldId id="306" r:id="rId32"/>
    <p:sldId id="307" r:id="rId33"/>
    <p:sldId id="280" r:id="rId34"/>
    <p:sldId id="292" r:id="rId35"/>
    <p:sldId id="293" r:id="rId36"/>
    <p:sldId id="281" r:id="rId37"/>
    <p:sldId id="282" r:id="rId38"/>
    <p:sldId id="308" r:id="rId39"/>
    <p:sldId id="304" r:id="rId40"/>
    <p:sldId id="300" r:id="rId41"/>
    <p:sldId id="296" r:id="rId42"/>
    <p:sldId id="297" r:id="rId43"/>
    <p:sldId id="298" r:id="rId44"/>
    <p:sldId id="299" r:id="rId45"/>
    <p:sldId id="311" r:id="rId46"/>
    <p:sldId id="283" r:id="rId47"/>
    <p:sldId id="284" r:id="rId48"/>
    <p:sldId id="285" r:id="rId4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4A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1240" autoAdjust="0"/>
  </p:normalViewPr>
  <p:slideViewPr>
    <p:cSldViewPr snapToGrid="0">
      <p:cViewPr varScale="1">
        <p:scale>
          <a:sx n="63" d="100"/>
          <a:sy n="63" d="100"/>
        </p:scale>
        <p:origin x="780" y="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808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09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809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fld id="{5F386BF5-97B5-4A10-ADA4-5CDFFFD2E6F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381000" y="685800"/>
            <a:ext cx="6096000" cy="3429000"/>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“On the coast of England in the 19</a:t>
            </a:r>
            <a:r>
              <a:rPr lang="en-US" altLang="en-US" baseline="30000" smtClean="0"/>
              <a:t>th</a:t>
            </a:r>
            <a:r>
              <a:rPr lang="en-US" altLang="en-US" smtClean="0"/>
              <a:t> century, for example, some lighthouses were privately owned and operated. … the owner of the lighthouse charged the owner of the nearby port. If the port owner did not pay, the lighthouse owner turned off the light, and ships avoided that port.”</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1868DB-F244-4A01-96A4-7C7AD2B9DD56}" type="slidenum">
              <a:rPr lang="en-US" altLang="en-US"/>
              <a:pPr>
                <a:spcBef>
                  <a:spcPct val="0"/>
                </a:spcBef>
              </a:pPr>
              <a:t>15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Discuss: Why is cost-benefit analysis not needed for private goods?</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F2F520A-58F2-4CF3-9677-820D86E04F50}" type="slidenum">
              <a:rPr lang="en-US" altLang="en-US"/>
              <a:pPr>
                <a:spcBef>
                  <a:spcPct val="0"/>
                </a:spcBef>
              </a:pPr>
              <a:t>16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381000" y="685800"/>
            <a:ext cx="6096000" cy="342900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1BB5701-99A7-4E09-8870-FAC8D57EFC9E}" type="slidenum">
              <a:rPr lang="en-US" altLang="en-US"/>
              <a:pPr>
                <a:spcBef>
                  <a:spcPct val="0"/>
                </a:spcBef>
              </a:pPr>
              <a:t>24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350866B-80E4-4953-9158-439CC78451D8}" type="slidenum">
              <a:rPr lang="en-US" altLang="en-US"/>
              <a:pPr>
                <a:spcBef>
                  <a:spcPct val="0"/>
                </a:spcBef>
              </a:pPr>
              <a:t>34</a:t>
            </a:fld>
            <a:endParaRPr lang="en-US" altLang="en-US"/>
          </a:p>
        </p:txBody>
      </p:sp>
      <p:sp>
        <p:nvSpPr>
          <p:cNvPr id="53251" name="Rectangle 2"/>
          <p:cNvSpPr>
            <a:spLocks noGrp="1" noRot="1" noChangeAspect="1" noChangeArrowheads="1" noTextEdit="1"/>
          </p:cNvSpPr>
          <p:nvPr>
            <p:ph type="sldImg"/>
          </p:nvPr>
        </p:nvSpPr>
        <p:spPr>
          <a:xfrm>
            <a:off x="381000" y="534988"/>
            <a:ext cx="6096000" cy="3429000"/>
          </a:xfrm>
          <a:ln/>
        </p:spPr>
      </p:sp>
      <p:sp>
        <p:nvSpPr>
          <p:cNvPr id="53252"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case study is not in the textbook.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CHAPTER 11 PUBLIC GOODS AND COMMON RESOURCES</a:t>
            </a:r>
          </a:p>
        </p:txBody>
      </p:sp>
      <p:sp>
        <p:nvSpPr>
          <p:cNvPr id="6" name="Rectangle 6"/>
          <p:cNvSpPr>
            <a:spLocks noGrp="1" noChangeArrowheads="1"/>
          </p:cNvSpPr>
          <p:nvPr>
            <p:ph type="sldNum" sz="quarter" idx="12"/>
          </p:nvPr>
        </p:nvSpPr>
        <p:spPr>
          <a:ln/>
        </p:spPr>
        <p:txBody>
          <a:bodyPr/>
          <a:lstStyle>
            <a:lvl1pPr>
              <a:defRPr/>
            </a:lvl1pPr>
          </a:lstStyle>
          <a:p>
            <a:fld id="{FCA75B06-712C-40DA-89E0-B56C51BB957D}" type="slidenum">
              <a:rPr lang="en-US" altLang="en-US"/>
              <a:pPr/>
              <a:t>‹#›</a:t>
            </a:fld>
            <a:endParaRPr lang="en-US" altLang="en-US"/>
          </a:p>
        </p:txBody>
      </p:sp>
    </p:spTree>
    <p:extLst>
      <p:ext uri="{BB962C8B-B14F-4D97-AF65-F5344CB8AC3E}">
        <p14:creationId xmlns:p14="http://schemas.microsoft.com/office/powerpoint/2010/main" val="3783440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CHAPTER 11 PUBLIC GOODS AND COMMON RESOURCES</a:t>
            </a:r>
          </a:p>
        </p:txBody>
      </p:sp>
      <p:sp>
        <p:nvSpPr>
          <p:cNvPr id="6" name="Rectangle 6"/>
          <p:cNvSpPr>
            <a:spLocks noGrp="1" noChangeArrowheads="1"/>
          </p:cNvSpPr>
          <p:nvPr>
            <p:ph type="sldNum" sz="quarter" idx="12"/>
          </p:nvPr>
        </p:nvSpPr>
        <p:spPr>
          <a:ln/>
        </p:spPr>
        <p:txBody>
          <a:bodyPr/>
          <a:lstStyle>
            <a:lvl1pPr>
              <a:defRPr/>
            </a:lvl1pPr>
          </a:lstStyle>
          <a:p>
            <a:fld id="{449D1408-BDBC-4A43-8EA0-431DB597B450}" type="slidenum">
              <a:rPr lang="en-US" altLang="en-US"/>
              <a:pPr/>
              <a:t>‹#›</a:t>
            </a:fld>
            <a:endParaRPr lang="en-US" altLang="en-US"/>
          </a:p>
        </p:txBody>
      </p:sp>
    </p:spTree>
    <p:extLst>
      <p:ext uri="{BB962C8B-B14F-4D97-AF65-F5344CB8AC3E}">
        <p14:creationId xmlns:p14="http://schemas.microsoft.com/office/powerpoint/2010/main" val="3183468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CHAPTER 11 PUBLIC GOODS AND COMMON RESOURCES</a:t>
            </a:r>
          </a:p>
        </p:txBody>
      </p:sp>
      <p:sp>
        <p:nvSpPr>
          <p:cNvPr id="6" name="Rectangle 6"/>
          <p:cNvSpPr>
            <a:spLocks noGrp="1" noChangeArrowheads="1"/>
          </p:cNvSpPr>
          <p:nvPr>
            <p:ph type="sldNum" sz="quarter" idx="12"/>
          </p:nvPr>
        </p:nvSpPr>
        <p:spPr>
          <a:ln/>
        </p:spPr>
        <p:txBody>
          <a:bodyPr/>
          <a:lstStyle>
            <a:lvl1pPr>
              <a:defRPr/>
            </a:lvl1pPr>
          </a:lstStyle>
          <a:p>
            <a:fld id="{6A13A44B-DA34-4431-A140-B66CFA723FCF}" type="slidenum">
              <a:rPr lang="en-US" altLang="en-US"/>
              <a:pPr/>
              <a:t>‹#›</a:t>
            </a:fld>
            <a:endParaRPr lang="en-US" altLang="en-US"/>
          </a:p>
        </p:txBody>
      </p:sp>
    </p:spTree>
    <p:extLst>
      <p:ext uri="{BB962C8B-B14F-4D97-AF65-F5344CB8AC3E}">
        <p14:creationId xmlns:p14="http://schemas.microsoft.com/office/powerpoint/2010/main" val="827719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CHAPTER 11 PUBLIC GOODS AND COMMON RESOURCES</a:t>
            </a:r>
            <a:endParaRPr lang="en-US"/>
          </a:p>
        </p:txBody>
      </p:sp>
      <p:sp>
        <p:nvSpPr>
          <p:cNvPr id="6" name="Slide Number Placeholder 5"/>
          <p:cNvSpPr>
            <a:spLocks noGrp="1"/>
          </p:cNvSpPr>
          <p:nvPr>
            <p:ph type="sldNum" sz="quarter" idx="12"/>
          </p:nvPr>
        </p:nvSpPr>
        <p:spPr/>
        <p:txBody>
          <a:bodyPr/>
          <a:lstStyle/>
          <a:p>
            <a:fld id="{62BC7296-CC89-46A1-BA27-59C5FD1AC5B6}" type="slidenum">
              <a:rPr lang="en-US" altLang="en-US" smtClean="0"/>
              <a:pPr/>
              <a:t>‹#›</a:t>
            </a:fld>
            <a:endParaRPr lang="en-US" altLang="en-US"/>
          </a:p>
        </p:txBody>
      </p:sp>
    </p:spTree>
    <p:extLst>
      <p:ext uri="{BB962C8B-B14F-4D97-AF65-F5344CB8AC3E}">
        <p14:creationId xmlns:p14="http://schemas.microsoft.com/office/powerpoint/2010/main" val="96876252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CHAPTER 11 PUBLIC GOODS AND COMMON RESOURCES</a:t>
            </a:r>
            <a:endParaRPr lang="en-US"/>
          </a:p>
        </p:txBody>
      </p:sp>
      <p:sp>
        <p:nvSpPr>
          <p:cNvPr id="6" name="Slide Number Placeholder 5"/>
          <p:cNvSpPr>
            <a:spLocks noGrp="1"/>
          </p:cNvSpPr>
          <p:nvPr>
            <p:ph type="sldNum" sz="quarter" idx="12"/>
          </p:nvPr>
        </p:nvSpPr>
        <p:spPr/>
        <p:txBody>
          <a:bodyPr/>
          <a:lstStyle/>
          <a:p>
            <a:fld id="{681004A4-AD27-4551-8D6E-764042D7AD0A}" type="slidenum">
              <a:rPr lang="en-US" altLang="en-US" smtClean="0"/>
              <a:pPr/>
              <a:t>‹#›</a:t>
            </a:fld>
            <a:endParaRPr lang="en-US" altLang="en-US"/>
          </a:p>
        </p:txBody>
      </p:sp>
    </p:spTree>
    <p:extLst>
      <p:ext uri="{BB962C8B-B14F-4D97-AF65-F5344CB8AC3E}">
        <p14:creationId xmlns:p14="http://schemas.microsoft.com/office/powerpoint/2010/main" val="204382436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CHAPTER 11 PUBLIC GOODS AND COMMON RESOURCES</a:t>
            </a:r>
            <a:endParaRPr lang="en-US"/>
          </a:p>
        </p:txBody>
      </p:sp>
      <p:sp>
        <p:nvSpPr>
          <p:cNvPr id="6" name="Slide Number Placeholder 5"/>
          <p:cNvSpPr>
            <a:spLocks noGrp="1"/>
          </p:cNvSpPr>
          <p:nvPr>
            <p:ph type="sldNum" sz="quarter" idx="12"/>
          </p:nvPr>
        </p:nvSpPr>
        <p:spPr/>
        <p:txBody>
          <a:bodyPr/>
          <a:lstStyle/>
          <a:p>
            <a:fld id="{894846AE-61D8-4340-8AAA-6285D78BB375}" type="slidenum">
              <a:rPr lang="en-US" altLang="en-US" smtClean="0"/>
              <a:pPr/>
              <a:t>‹#›</a:t>
            </a:fld>
            <a:endParaRPr lang="en-US" altLang="en-US"/>
          </a:p>
        </p:txBody>
      </p:sp>
    </p:spTree>
    <p:extLst>
      <p:ext uri="{BB962C8B-B14F-4D97-AF65-F5344CB8AC3E}">
        <p14:creationId xmlns:p14="http://schemas.microsoft.com/office/powerpoint/2010/main" val="33027923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CHAPTER 11 PUBLIC GOODS AND COMMON RESOURCES</a:t>
            </a:r>
            <a:endParaRPr lang="en-US"/>
          </a:p>
        </p:txBody>
      </p:sp>
      <p:sp>
        <p:nvSpPr>
          <p:cNvPr id="7" name="Slide Number Placeholder 6"/>
          <p:cNvSpPr>
            <a:spLocks noGrp="1"/>
          </p:cNvSpPr>
          <p:nvPr>
            <p:ph type="sldNum" sz="quarter" idx="12"/>
          </p:nvPr>
        </p:nvSpPr>
        <p:spPr/>
        <p:txBody>
          <a:bodyPr/>
          <a:lstStyle/>
          <a:p>
            <a:fld id="{47168DAF-F65F-4448-8D5A-E34BDBC241D7}" type="slidenum">
              <a:rPr lang="en-US" altLang="en-US" smtClean="0"/>
              <a:pPr/>
              <a:t>‹#›</a:t>
            </a:fld>
            <a:endParaRPr lang="en-US" altLang="en-US"/>
          </a:p>
        </p:txBody>
      </p:sp>
    </p:spTree>
    <p:extLst>
      <p:ext uri="{BB962C8B-B14F-4D97-AF65-F5344CB8AC3E}">
        <p14:creationId xmlns:p14="http://schemas.microsoft.com/office/powerpoint/2010/main" val="275156935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smtClean="0"/>
              <a:t>CHAPTER 11 PUBLIC GOODS AND COMMON RESOURCES</a:t>
            </a:r>
            <a:endParaRPr lang="en-US"/>
          </a:p>
        </p:txBody>
      </p:sp>
      <p:sp>
        <p:nvSpPr>
          <p:cNvPr id="9" name="Slide Number Placeholder 8"/>
          <p:cNvSpPr>
            <a:spLocks noGrp="1"/>
          </p:cNvSpPr>
          <p:nvPr>
            <p:ph type="sldNum" sz="quarter" idx="12"/>
          </p:nvPr>
        </p:nvSpPr>
        <p:spPr/>
        <p:txBody>
          <a:bodyPr/>
          <a:lstStyle/>
          <a:p>
            <a:fld id="{DA8A9D78-EEEE-47E4-B688-FB5BDC180948}" type="slidenum">
              <a:rPr lang="en-US" altLang="en-US" smtClean="0"/>
              <a:pPr/>
              <a:t>‹#›</a:t>
            </a:fld>
            <a:endParaRPr lang="en-US" altLang="en-US"/>
          </a:p>
        </p:txBody>
      </p:sp>
    </p:spTree>
    <p:extLst>
      <p:ext uri="{BB962C8B-B14F-4D97-AF65-F5344CB8AC3E}">
        <p14:creationId xmlns:p14="http://schemas.microsoft.com/office/powerpoint/2010/main" val="263789026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CHAPTER 11 PUBLIC GOODS AND COMMON RESOURCES</a:t>
            </a:r>
            <a:endParaRPr lang="en-US"/>
          </a:p>
        </p:txBody>
      </p:sp>
      <p:sp>
        <p:nvSpPr>
          <p:cNvPr id="5" name="Slide Number Placeholder 4"/>
          <p:cNvSpPr>
            <a:spLocks noGrp="1"/>
          </p:cNvSpPr>
          <p:nvPr>
            <p:ph type="sldNum" sz="quarter" idx="12"/>
          </p:nvPr>
        </p:nvSpPr>
        <p:spPr/>
        <p:txBody>
          <a:bodyPr/>
          <a:lstStyle/>
          <a:p>
            <a:fld id="{CE8A84A9-0495-4028-99C2-BDB729B1BC0B}" type="slidenum">
              <a:rPr lang="en-US" altLang="en-US" smtClean="0"/>
              <a:pPr/>
              <a:t>‹#›</a:t>
            </a:fld>
            <a:endParaRPr lang="en-US" altLang="en-US"/>
          </a:p>
        </p:txBody>
      </p:sp>
    </p:spTree>
    <p:extLst>
      <p:ext uri="{BB962C8B-B14F-4D97-AF65-F5344CB8AC3E}">
        <p14:creationId xmlns:p14="http://schemas.microsoft.com/office/powerpoint/2010/main" val="409517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smtClean="0"/>
              <a:t>CHAPTER 11 PUBLIC GOODS AND COMMON RESOURCES</a:t>
            </a:r>
            <a:endParaRPr lang="en-US"/>
          </a:p>
        </p:txBody>
      </p:sp>
      <p:sp>
        <p:nvSpPr>
          <p:cNvPr id="4" name="Slide Number Placeholder 3"/>
          <p:cNvSpPr>
            <a:spLocks noGrp="1"/>
          </p:cNvSpPr>
          <p:nvPr>
            <p:ph type="sldNum" sz="quarter" idx="12"/>
          </p:nvPr>
        </p:nvSpPr>
        <p:spPr/>
        <p:txBody>
          <a:bodyPr/>
          <a:lstStyle/>
          <a:p>
            <a:fld id="{18D06566-A405-490B-9997-81AD91AC27E5}" type="slidenum">
              <a:rPr lang="en-US" altLang="en-US" smtClean="0"/>
              <a:pPr/>
              <a:t>‹#›</a:t>
            </a:fld>
            <a:endParaRPr lang="en-US" altLang="en-US"/>
          </a:p>
        </p:txBody>
      </p:sp>
    </p:spTree>
    <p:extLst>
      <p:ext uri="{BB962C8B-B14F-4D97-AF65-F5344CB8AC3E}">
        <p14:creationId xmlns:p14="http://schemas.microsoft.com/office/powerpoint/2010/main" val="3476987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CHAPTER 11 PUBLIC GOODS AND COMMON RESOURCES</a:t>
            </a:r>
            <a:endParaRPr lang="en-US"/>
          </a:p>
        </p:txBody>
      </p:sp>
      <p:sp>
        <p:nvSpPr>
          <p:cNvPr id="7" name="Slide Number Placeholder 6"/>
          <p:cNvSpPr>
            <a:spLocks noGrp="1"/>
          </p:cNvSpPr>
          <p:nvPr>
            <p:ph type="sldNum" sz="quarter" idx="12"/>
          </p:nvPr>
        </p:nvSpPr>
        <p:spPr/>
        <p:txBody>
          <a:bodyPr/>
          <a:lstStyle/>
          <a:p>
            <a:fld id="{B8C3E514-2D12-46BE-BBBC-05A16DE12EAF}" type="slidenum">
              <a:rPr lang="en-US" altLang="en-US" smtClean="0"/>
              <a:pPr/>
              <a:t>‹#›</a:t>
            </a:fld>
            <a:endParaRPr lang="en-US" altLang="en-US"/>
          </a:p>
        </p:txBody>
      </p:sp>
    </p:spTree>
    <p:extLst>
      <p:ext uri="{BB962C8B-B14F-4D97-AF65-F5344CB8AC3E}">
        <p14:creationId xmlns:p14="http://schemas.microsoft.com/office/powerpoint/2010/main" val="5635969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609600" y="6376989"/>
            <a:ext cx="7037917" cy="344487"/>
          </a:xfrm>
        </p:spPr>
        <p:txBody>
          <a:bodyPr/>
          <a:lstStyle>
            <a:lvl1pPr>
              <a:defRPr>
                <a:latin typeface="Calibri" pitchFamily="34" charset="0"/>
                <a:cs typeface="Calibri" pitchFamily="34" charset="0"/>
              </a:defRPr>
            </a:lvl1pPr>
          </a:lstStyle>
          <a:p>
            <a:pPr>
              <a:defRPr/>
            </a:pPr>
            <a:r>
              <a:rPr lang="en-US"/>
              <a:t>CHAPTER 11 PUBLIC GOODS AND COMMON RESOURCES</a:t>
            </a:r>
          </a:p>
        </p:txBody>
      </p:sp>
      <p:sp>
        <p:nvSpPr>
          <p:cNvPr id="5" name="Rectangle 6"/>
          <p:cNvSpPr>
            <a:spLocks noGrp="1" noChangeArrowheads="1"/>
          </p:cNvSpPr>
          <p:nvPr>
            <p:ph type="sldNum" sz="quarter" idx="11"/>
          </p:nvPr>
        </p:nvSpPr>
        <p:spPr>
          <a:xfrm>
            <a:off x="10492317" y="6392863"/>
            <a:ext cx="1090083" cy="328612"/>
          </a:xfrm>
        </p:spPr>
        <p:txBody>
          <a:bodyPr/>
          <a:lstStyle>
            <a:lvl1pPr>
              <a:defRPr>
                <a:latin typeface="Calibri" panose="020F0502020204030204" pitchFamily="34" charset="0"/>
                <a:cs typeface="Calibri" panose="020F0502020204030204" pitchFamily="34" charset="0"/>
              </a:defRPr>
            </a:lvl1pPr>
          </a:lstStyle>
          <a:p>
            <a:fld id="{9D17A79F-8F7D-4001-BCD8-923E5FB831BC}" type="slidenum">
              <a:rPr lang="en-US" altLang="en-US"/>
              <a:pPr/>
              <a:t>‹#›</a:t>
            </a:fld>
            <a:endParaRPr lang="en-US" altLang="en-US"/>
          </a:p>
        </p:txBody>
      </p:sp>
    </p:spTree>
    <p:extLst>
      <p:ext uri="{BB962C8B-B14F-4D97-AF65-F5344CB8AC3E}">
        <p14:creationId xmlns:p14="http://schemas.microsoft.com/office/powerpoint/2010/main" val="1009637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CHAPTER 11 PUBLIC GOODS AND COMMON RESOURCES</a:t>
            </a:r>
            <a:endParaRPr lang="en-US"/>
          </a:p>
        </p:txBody>
      </p:sp>
      <p:sp>
        <p:nvSpPr>
          <p:cNvPr id="7" name="Slide Number Placeholder 6"/>
          <p:cNvSpPr>
            <a:spLocks noGrp="1"/>
          </p:cNvSpPr>
          <p:nvPr>
            <p:ph type="sldNum" sz="quarter" idx="12"/>
          </p:nvPr>
        </p:nvSpPr>
        <p:spPr/>
        <p:txBody>
          <a:bodyPr/>
          <a:lstStyle/>
          <a:p>
            <a:fld id="{D15CCFF9-F8EF-459E-B6F8-92B353E8B26B}" type="slidenum">
              <a:rPr lang="en-US" altLang="en-US" smtClean="0"/>
              <a:pPr/>
              <a:t>‹#›</a:t>
            </a:fld>
            <a:endParaRPr lang="en-US" altLang="en-US"/>
          </a:p>
        </p:txBody>
      </p:sp>
    </p:spTree>
    <p:extLst>
      <p:ext uri="{BB962C8B-B14F-4D97-AF65-F5344CB8AC3E}">
        <p14:creationId xmlns:p14="http://schemas.microsoft.com/office/powerpoint/2010/main" val="379203563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CHAPTER 11 PUBLIC GOODS AND COMMON RESOURCES</a:t>
            </a:r>
            <a:endParaRPr lang="en-US"/>
          </a:p>
        </p:txBody>
      </p:sp>
      <p:sp>
        <p:nvSpPr>
          <p:cNvPr id="6" name="Slide Number Placeholder 5"/>
          <p:cNvSpPr>
            <a:spLocks noGrp="1"/>
          </p:cNvSpPr>
          <p:nvPr>
            <p:ph type="sldNum" sz="quarter" idx="12"/>
          </p:nvPr>
        </p:nvSpPr>
        <p:spPr/>
        <p:txBody>
          <a:bodyPr/>
          <a:lstStyle/>
          <a:p>
            <a:fld id="{401C6501-B515-401D-91CF-EAC02F836E1F}" type="slidenum">
              <a:rPr lang="en-US" altLang="en-US" smtClean="0"/>
              <a:pPr/>
              <a:t>‹#›</a:t>
            </a:fld>
            <a:endParaRPr lang="en-US" altLang="en-US"/>
          </a:p>
        </p:txBody>
      </p:sp>
    </p:spTree>
    <p:extLst>
      <p:ext uri="{BB962C8B-B14F-4D97-AF65-F5344CB8AC3E}">
        <p14:creationId xmlns:p14="http://schemas.microsoft.com/office/powerpoint/2010/main" val="230426848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CHAPTER 11 PUBLIC GOODS AND COMMON RESOURCES</a:t>
            </a:r>
            <a:endParaRPr lang="en-US"/>
          </a:p>
        </p:txBody>
      </p:sp>
      <p:sp>
        <p:nvSpPr>
          <p:cNvPr id="6" name="Slide Number Placeholder 5"/>
          <p:cNvSpPr>
            <a:spLocks noGrp="1"/>
          </p:cNvSpPr>
          <p:nvPr>
            <p:ph type="sldNum" sz="quarter" idx="12"/>
          </p:nvPr>
        </p:nvSpPr>
        <p:spPr/>
        <p:txBody>
          <a:bodyPr/>
          <a:lstStyle/>
          <a:p>
            <a:fld id="{AE944815-22D7-443C-AA2D-B885C1202BCF}" type="slidenum">
              <a:rPr lang="en-US" altLang="en-US" smtClean="0"/>
              <a:pPr/>
              <a:t>‹#›</a:t>
            </a:fld>
            <a:endParaRPr lang="en-US" altLang="en-US"/>
          </a:p>
        </p:txBody>
      </p:sp>
    </p:spTree>
    <p:extLst>
      <p:ext uri="{BB962C8B-B14F-4D97-AF65-F5344CB8AC3E}">
        <p14:creationId xmlns:p14="http://schemas.microsoft.com/office/powerpoint/2010/main" val="13779160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Calibri" pitchFamily="34" charset="0"/>
                <a:cs typeface="Calibri"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atin typeface="Calibri" pitchFamily="34" charset="0"/>
                <a:cs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Calibri" pitchFamily="34" charset="0"/>
                <a:cs typeface="Calibri"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Calibri" pitchFamily="34" charset="0"/>
                <a:cs typeface="Calibri" pitchFamily="34" charset="0"/>
              </a:defRPr>
            </a:lvl1pPr>
          </a:lstStyle>
          <a:p>
            <a:pPr>
              <a:defRPr/>
            </a:pPr>
            <a:r>
              <a:rPr lang="en-US"/>
              <a:t>CHAPTER 11 PUBLIC GOODS AND COMMON RESOURCES</a:t>
            </a: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C86518EA-CCC4-4BD8-8C13-B17FE6E076D8}" type="slidenum">
              <a:rPr lang="en-US" altLang="en-US"/>
              <a:pPr/>
              <a:t>‹#›</a:t>
            </a:fld>
            <a:endParaRPr lang="en-US" altLang="en-US"/>
          </a:p>
        </p:txBody>
      </p:sp>
    </p:spTree>
    <p:extLst>
      <p:ext uri="{BB962C8B-B14F-4D97-AF65-F5344CB8AC3E}">
        <p14:creationId xmlns:p14="http://schemas.microsoft.com/office/powerpoint/2010/main" val="3522122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CHAPTER 11 PUBLIC GOODS AND COMMON RESOURCES</a:t>
            </a:r>
          </a:p>
        </p:txBody>
      </p:sp>
      <p:sp>
        <p:nvSpPr>
          <p:cNvPr id="7" name="Rectangle 6"/>
          <p:cNvSpPr>
            <a:spLocks noGrp="1" noChangeArrowheads="1"/>
          </p:cNvSpPr>
          <p:nvPr>
            <p:ph type="sldNum" sz="quarter" idx="12"/>
          </p:nvPr>
        </p:nvSpPr>
        <p:spPr>
          <a:ln/>
        </p:spPr>
        <p:txBody>
          <a:bodyPr/>
          <a:lstStyle>
            <a:lvl1pPr>
              <a:defRPr/>
            </a:lvl1pPr>
          </a:lstStyle>
          <a:p>
            <a:fld id="{000D6540-7AD3-4D37-B854-9D00141F31BC}" type="slidenum">
              <a:rPr lang="en-US" altLang="en-US"/>
              <a:pPr/>
              <a:t>‹#›</a:t>
            </a:fld>
            <a:endParaRPr lang="en-US" altLang="en-US"/>
          </a:p>
        </p:txBody>
      </p:sp>
    </p:spTree>
    <p:extLst>
      <p:ext uri="{BB962C8B-B14F-4D97-AF65-F5344CB8AC3E}">
        <p14:creationId xmlns:p14="http://schemas.microsoft.com/office/powerpoint/2010/main" val="1582004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CHAPTER 11 PUBLIC GOODS AND COMMON RESOURCES</a:t>
            </a:r>
          </a:p>
        </p:txBody>
      </p:sp>
      <p:sp>
        <p:nvSpPr>
          <p:cNvPr id="9" name="Rectangle 6"/>
          <p:cNvSpPr>
            <a:spLocks noGrp="1" noChangeArrowheads="1"/>
          </p:cNvSpPr>
          <p:nvPr>
            <p:ph type="sldNum" sz="quarter" idx="12"/>
          </p:nvPr>
        </p:nvSpPr>
        <p:spPr>
          <a:ln/>
        </p:spPr>
        <p:txBody>
          <a:bodyPr/>
          <a:lstStyle>
            <a:lvl1pPr>
              <a:defRPr/>
            </a:lvl1pPr>
          </a:lstStyle>
          <a:p>
            <a:fld id="{C2DCE1EE-EE1B-4099-8485-7CD90BFE2D8B}" type="slidenum">
              <a:rPr lang="en-US" altLang="en-US"/>
              <a:pPr/>
              <a:t>‹#›</a:t>
            </a:fld>
            <a:endParaRPr lang="en-US" altLang="en-US"/>
          </a:p>
        </p:txBody>
      </p:sp>
    </p:spTree>
    <p:extLst>
      <p:ext uri="{BB962C8B-B14F-4D97-AF65-F5344CB8AC3E}">
        <p14:creationId xmlns:p14="http://schemas.microsoft.com/office/powerpoint/2010/main" val="2352352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CHAPTER 11 PUBLIC GOODS AND COMMON RESOURCES</a:t>
            </a:r>
          </a:p>
        </p:txBody>
      </p:sp>
      <p:sp>
        <p:nvSpPr>
          <p:cNvPr id="5" name="Rectangle 6"/>
          <p:cNvSpPr>
            <a:spLocks noGrp="1" noChangeArrowheads="1"/>
          </p:cNvSpPr>
          <p:nvPr>
            <p:ph type="sldNum" sz="quarter" idx="12"/>
          </p:nvPr>
        </p:nvSpPr>
        <p:spPr>
          <a:ln/>
        </p:spPr>
        <p:txBody>
          <a:bodyPr/>
          <a:lstStyle>
            <a:lvl1pPr>
              <a:defRPr/>
            </a:lvl1pPr>
          </a:lstStyle>
          <a:p>
            <a:fld id="{996591E6-6383-4576-B373-D92D0E7A21E3}" type="slidenum">
              <a:rPr lang="en-US" altLang="en-US"/>
              <a:pPr/>
              <a:t>‹#›</a:t>
            </a:fld>
            <a:endParaRPr lang="en-US" altLang="en-US"/>
          </a:p>
        </p:txBody>
      </p:sp>
    </p:spTree>
    <p:extLst>
      <p:ext uri="{BB962C8B-B14F-4D97-AF65-F5344CB8AC3E}">
        <p14:creationId xmlns:p14="http://schemas.microsoft.com/office/powerpoint/2010/main" val="1890182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CHAPTER 11 PUBLIC GOODS AND COMMON RESOURCES</a:t>
            </a:r>
          </a:p>
        </p:txBody>
      </p:sp>
      <p:sp>
        <p:nvSpPr>
          <p:cNvPr id="4" name="Rectangle 6"/>
          <p:cNvSpPr>
            <a:spLocks noGrp="1" noChangeArrowheads="1"/>
          </p:cNvSpPr>
          <p:nvPr>
            <p:ph type="sldNum" sz="quarter" idx="12"/>
          </p:nvPr>
        </p:nvSpPr>
        <p:spPr>
          <a:ln/>
        </p:spPr>
        <p:txBody>
          <a:bodyPr/>
          <a:lstStyle>
            <a:lvl1pPr>
              <a:defRPr/>
            </a:lvl1pPr>
          </a:lstStyle>
          <a:p>
            <a:fld id="{6801C907-206C-4154-89B5-3C4A8BE3611F}" type="slidenum">
              <a:rPr lang="en-US" altLang="en-US"/>
              <a:pPr/>
              <a:t>‹#›</a:t>
            </a:fld>
            <a:endParaRPr lang="en-US" altLang="en-US"/>
          </a:p>
        </p:txBody>
      </p:sp>
    </p:spTree>
    <p:extLst>
      <p:ext uri="{BB962C8B-B14F-4D97-AF65-F5344CB8AC3E}">
        <p14:creationId xmlns:p14="http://schemas.microsoft.com/office/powerpoint/2010/main" val="370878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CHAPTER 11 PUBLIC GOODS AND COMMON RESOURCES</a:t>
            </a:r>
          </a:p>
        </p:txBody>
      </p:sp>
      <p:sp>
        <p:nvSpPr>
          <p:cNvPr id="7" name="Rectangle 6"/>
          <p:cNvSpPr>
            <a:spLocks noGrp="1" noChangeArrowheads="1"/>
          </p:cNvSpPr>
          <p:nvPr>
            <p:ph type="sldNum" sz="quarter" idx="12"/>
          </p:nvPr>
        </p:nvSpPr>
        <p:spPr>
          <a:ln/>
        </p:spPr>
        <p:txBody>
          <a:bodyPr/>
          <a:lstStyle>
            <a:lvl1pPr>
              <a:defRPr/>
            </a:lvl1pPr>
          </a:lstStyle>
          <a:p>
            <a:fld id="{50790E01-BE0C-47F1-A546-4EFCD7DFECB7}" type="slidenum">
              <a:rPr lang="en-US" altLang="en-US"/>
              <a:pPr/>
              <a:t>‹#›</a:t>
            </a:fld>
            <a:endParaRPr lang="en-US" altLang="en-US"/>
          </a:p>
        </p:txBody>
      </p:sp>
    </p:spTree>
    <p:extLst>
      <p:ext uri="{BB962C8B-B14F-4D97-AF65-F5344CB8AC3E}">
        <p14:creationId xmlns:p14="http://schemas.microsoft.com/office/powerpoint/2010/main" val="5344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CHAPTER 11 PUBLIC GOODS AND COMMON RESOURCES</a:t>
            </a:r>
          </a:p>
        </p:txBody>
      </p:sp>
      <p:sp>
        <p:nvSpPr>
          <p:cNvPr id="7" name="Rectangle 6"/>
          <p:cNvSpPr>
            <a:spLocks noGrp="1" noChangeArrowheads="1"/>
          </p:cNvSpPr>
          <p:nvPr>
            <p:ph type="sldNum" sz="quarter" idx="12"/>
          </p:nvPr>
        </p:nvSpPr>
        <p:spPr>
          <a:ln/>
        </p:spPr>
        <p:txBody>
          <a:bodyPr/>
          <a:lstStyle>
            <a:lvl1pPr>
              <a:defRPr/>
            </a:lvl1pPr>
          </a:lstStyle>
          <a:p>
            <a:fld id="{1E7F28A1-217F-4336-BA23-1EA5753212D1}" type="slidenum">
              <a:rPr lang="en-US" altLang="en-US"/>
              <a:pPr/>
              <a:t>‹#›</a:t>
            </a:fld>
            <a:endParaRPr lang="en-US" altLang="en-US"/>
          </a:p>
        </p:txBody>
      </p:sp>
    </p:spTree>
    <p:extLst>
      <p:ext uri="{BB962C8B-B14F-4D97-AF65-F5344CB8AC3E}">
        <p14:creationId xmlns:p14="http://schemas.microsoft.com/office/powerpoint/2010/main" val="364532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270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2708" name="Rectangle 4"/>
          <p:cNvSpPr>
            <a:spLocks noGrp="1" noChangeArrowheads="1"/>
          </p:cNvSpPr>
          <p:nvPr>
            <p:ph type="dt" sz="half" idx="2"/>
          </p:nvPr>
        </p:nvSpPr>
        <p:spPr bwMode="auto">
          <a:xfrm>
            <a:off x="203200" y="563880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panose="020F0502020204030204" pitchFamily="34" charset="0"/>
                <a:cs typeface="Calibri" panose="020F0502020204030204" pitchFamily="34" charset="0"/>
              </a:defRPr>
            </a:lvl1pPr>
          </a:lstStyle>
          <a:p>
            <a:pPr>
              <a:defRPr/>
            </a:pPr>
            <a:endParaRPr lang="en-US"/>
          </a:p>
        </p:txBody>
      </p:sp>
      <p:sp>
        <p:nvSpPr>
          <p:cNvPr id="72709" name="Rectangle 5"/>
          <p:cNvSpPr>
            <a:spLocks noGrp="1" noChangeArrowheads="1"/>
          </p:cNvSpPr>
          <p:nvPr>
            <p:ph type="ftr" sz="quarter" idx="3"/>
          </p:nvPr>
        </p:nvSpPr>
        <p:spPr bwMode="auto">
          <a:xfrm>
            <a:off x="609600" y="6245225"/>
            <a:ext cx="9448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panose="020F0502020204030204" pitchFamily="34" charset="0"/>
                <a:cs typeface="Calibri" panose="020F0502020204030204" pitchFamily="34" charset="0"/>
              </a:defRPr>
            </a:lvl1pPr>
          </a:lstStyle>
          <a:p>
            <a:pPr>
              <a:defRPr/>
            </a:pPr>
            <a:r>
              <a:rPr lang="en-US" smtClean="0"/>
              <a:t>CHAPTER 11 PUBLIC GOODS AND COMMON RESOURCES</a:t>
            </a:r>
            <a:endParaRPr lang="en-US"/>
          </a:p>
        </p:txBody>
      </p:sp>
      <p:sp>
        <p:nvSpPr>
          <p:cNvPr id="7271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cs typeface="Calibri" panose="020F0502020204030204" pitchFamily="34" charset="0"/>
              </a:defRPr>
            </a:lvl1pPr>
          </a:lstStyle>
          <a:p>
            <a:fld id="{EE9E5FAC-5DD1-426F-8928-B0EB2BB75A4F}"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805" r:id="rId1"/>
    <p:sldLayoutId id="2147483814" r:id="rId2"/>
    <p:sldLayoutId id="214748381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wipe(up)">
                                      <p:cBhvr>
                                        <p:cTn id="7" dur="500"/>
                                        <p:tgtEl>
                                          <p:spTgt spid="72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wipe(up)">
                                      <p:cBhvr>
                                        <p:cTn id="12" dur="500"/>
                                        <p:tgtEl>
                                          <p:spTgt spid="72707">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animEffect transition="in" filter="wipe(up)">
                                      <p:cBhvr>
                                        <p:cTn id="15" dur="500"/>
                                        <p:tgtEl>
                                          <p:spTgt spid="72707">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2707">
                                            <p:txEl>
                                              <p:pRg st="3" end="3"/>
                                            </p:txEl>
                                          </p:spTgt>
                                        </p:tgtEl>
                                        <p:attrNameLst>
                                          <p:attrName>style.visibility</p:attrName>
                                        </p:attrNameLst>
                                      </p:cBhvr>
                                      <p:to>
                                        <p:strVal val="visible"/>
                                      </p:to>
                                    </p:set>
                                    <p:animEffect transition="in" filter="wipe(up)">
                                      <p:cBhvr>
                                        <p:cTn id="18" dur="500"/>
                                        <p:tgtEl>
                                          <p:spTgt spid="72707">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2707">
                                            <p:txEl>
                                              <p:pRg st="4" end="4"/>
                                            </p:txEl>
                                          </p:spTgt>
                                        </p:tgtEl>
                                        <p:attrNameLst>
                                          <p:attrName>style.visibility</p:attrName>
                                        </p:attrNameLst>
                                      </p:cBhvr>
                                      <p:to>
                                        <p:strVal val="visible"/>
                                      </p:to>
                                    </p:set>
                                    <p:animEffect transition="in" filter="wipe(up)">
                                      <p:cBhvr>
                                        <p:cTn id="21" dur="500"/>
                                        <p:tgtEl>
                                          <p:spTgt spid="727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bldLvl="2" autoUpdateAnimBg="0">
        <p:tmplLst>
          <p:tmpl lvl="1">
            <p:tnLst>
              <p:par>
                <p:cTn presetID="22" presetClass="entr" presetSubtype="1" fill="hold" nodeType="clickEffect">
                  <p:stCondLst>
                    <p:cond delay="0"/>
                  </p:stCondLst>
                  <p:childTnLst>
                    <p:set>
                      <p:cBhvr>
                        <p:cTn dur="1" fill="hold">
                          <p:stCondLst>
                            <p:cond delay="0"/>
                          </p:stCondLst>
                        </p:cTn>
                        <p:tgtEl>
                          <p:spTgt spid="72707"/>
                        </p:tgtEl>
                        <p:attrNameLst>
                          <p:attrName>style.visibility</p:attrName>
                        </p:attrNameLst>
                      </p:cBhvr>
                      <p:to>
                        <p:strVal val="visible"/>
                      </p:to>
                    </p:set>
                    <p:animEffect transition="in" filter="wipe(up)">
                      <p:cBhvr>
                        <p:cTn dur="500"/>
                        <p:tgtEl>
                          <p:spTgt spid="72707"/>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72707"/>
                        </p:tgtEl>
                        <p:attrNameLst>
                          <p:attrName>style.visibility</p:attrName>
                        </p:attrNameLst>
                      </p:cBhvr>
                      <p:to>
                        <p:strVal val="visible"/>
                      </p:to>
                    </p:set>
                    <p:animEffect transition="in" filter="wipe(up)">
                      <p:cBhvr>
                        <p:cTn dur="500"/>
                        <p:tgtEl>
                          <p:spTgt spid="72707"/>
                        </p:tgtEl>
                      </p:cBhvr>
                    </p:animEffect>
                  </p:childTnLst>
                </p:cTn>
              </p:par>
            </p:tnLst>
          </p:tmpl>
          <p:tmpl lvl="3">
            <p:tnLst>
              <p:par>
                <p:cTn presetID="22" presetClass="entr" presetSubtype="1" fill="hold" nodeType="withEffect">
                  <p:stCondLst>
                    <p:cond delay="0"/>
                  </p:stCondLst>
                  <p:childTnLst>
                    <p:set>
                      <p:cBhvr>
                        <p:cTn dur="1" fill="hold">
                          <p:stCondLst>
                            <p:cond delay="0"/>
                          </p:stCondLst>
                        </p:cTn>
                        <p:tgtEl>
                          <p:spTgt spid="72707"/>
                        </p:tgtEl>
                        <p:attrNameLst>
                          <p:attrName>style.visibility</p:attrName>
                        </p:attrNameLst>
                      </p:cBhvr>
                      <p:to>
                        <p:strVal val="visible"/>
                      </p:to>
                    </p:set>
                    <p:animEffect transition="in" filter="wipe(up)">
                      <p:cBhvr>
                        <p:cTn dur="500"/>
                        <p:tgtEl>
                          <p:spTgt spid="72707"/>
                        </p:tgtEl>
                      </p:cBhvr>
                    </p:animEffect>
                  </p:childTnLst>
                </p:cTn>
              </p:par>
            </p:tnLst>
          </p:tmpl>
          <p:tmpl lvl="4">
            <p:tnLst>
              <p:par>
                <p:cTn presetID="22" presetClass="entr" presetSubtype="1" fill="hold" nodeType="withEffect">
                  <p:stCondLst>
                    <p:cond delay="0"/>
                  </p:stCondLst>
                  <p:childTnLst>
                    <p:set>
                      <p:cBhvr>
                        <p:cTn dur="1" fill="hold">
                          <p:stCondLst>
                            <p:cond delay="0"/>
                          </p:stCondLst>
                        </p:cTn>
                        <p:tgtEl>
                          <p:spTgt spid="72707"/>
                        </p:tgtEl>
                        <p:attrNameLst>
                          <p:attrName>style.visibility</p:attrName>
                        </p:attrNameLst>
                      </p:cBhvr>
                      <p:to>
                        <p:strVal val="visible"/>
                      </p:to>
                    </p:set>
                    <p:animEffect transition="in" filter="wipe(up)">
                      <p:cBhvr>
                        <p:cTn dur="500"/>
                        <p:tgtEl>
                          <p:spTgt spid="72707"/>
                        </p:tgtEl>
                      </p:cBhvr>
                    </p:animEffect>
                  </p:childTnLst>
                </p:cTn>
              </p:par>
            </p:tnLst>
          </p:tmpl>
          <p:tmpl lvl="5">
            <p:tnLst>
              <p:par>
                <p:cTn presetID="22" presetClass="entr" presetSubtype="1" fill="hold" nodeType="withEffect">
                  <p:stCondLst>
                    <p:cond delay="0"/>
                  </p:stCondLst>
                  <p:childTnLst>
                    <p:set>
                      <p:cBhvr>
                        <p:cTn dur="1" fill="hold">
                          <p:stCondLst>
                            <p:cond delay="0"/>
                          </p:stCondLst>
                        </p:cTn>
                        <p:tgtEl>
                          <p:spTgt spid="72707"/>
                        </p:tgtEl>
                        <p:attrNameLst>
                          <p:attrName>style.visibility</p:attrName>
                        </p:attrNameLst>
                      </p:cBhvr>
                      <p:to>
                        <p:strVal val="visible"/>
                      </p:to>
                    </p:set>
                    <p:animEffect transition="in" filter="wipe(up)">
                      <p:cBhvr>
                        <p:cTn dur="500"/>
                        <p:tgtEl>
                          <p:spTgt spid="72707"/>
                        </p:tgtEl>
                      </p:cBhvr>
                    </p:animEffect>
                  </p:childTnLst>
                </p:cTn>
              </p:par>
            </p:tnLst>
          </p:tmpl>
        </p:tmplLst>
      </p:bldP>
    </p:bldLst>
  </p:timing>
  <p:hf hdr="0" dt="0"/>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CHAPTER 11 PUBLIC GOODS AND COMMON RESOURCES</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4F8C8-3F76-4326-BC2F-7DE8107F2263}" type="slidenum">
              <a:rPr lang="en-US" altLang="en-US" smtClean="0"/>
              <a:pPr/>
              <a:t>‹#›</a:t>
            </a:fld>
            <a:endParaRPr lang="en-US" altLang="en-US"/>
          </a:p>
        </p:txBody>
      </p:sp>
    </p:spTree>
    <p:extLst>
      <p:ext uri="{BB962C8B-B14F-4D97-AF65-F5344CB8AC3E}">
        <p14:creationId xmlns:p14="http://schemas.microsoft.com/office/powerpoint/2010/main" val="179918373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bld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Garrett_Hardi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nmfs.noaa.gov/permits.htm"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nobelprize.org/nobel_prizes/economics/laureates/2009/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ore-econ.org/the-economy/book/text/12.html#125-public-goods" TargetMode="External"/><Relationship Id="rId2" Type="http://schemas.openxmlformats.org/officeDocument/2006/relationships/hyperlink" Target="https://www.core-econ.org/the-economy/book/text/12.html"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p:txBody>
          <a:bodyPr/>
          <a:lstStyle/>
          <a:p>
            <a:pPr eaLnBrk="1" hangingPunct="1"/>
            <a:r>
              <a:rPr lang="en-US" altLang="en-US" dirty="0"/>
              <a:t>Public Goods and Common Resources</a:t>
            </a:r>
            <a:endParaRPr lang="en-US" altLang="en-US" dirty="0" smtClean="0"/>
          </a:p>
        </p:txBody>
      </p:sp>
      <p:sp>
        <p:nvSpPr>
          <p:cNvPr id="5123" name="Rectangle 5"/>
          <p:cNvSpPr>
            <a:spLocks noGrp="1" noChangeArrowheads="1"/>
          </p:cNvSpPr>
          <p:nvPr>
            <p:ph type="subTitle" idx="1"/>
          </p:nvPr>
        </p:nvSpPr>
        <p:spPr/>
        <p:txBody>
          <a:bodyPr/>
          <a:lstStyle/>
          <a:p>
            <a:pPr eaLnBrk="1" hangingPunct="1"/>
            <a:r>
              <a:rPr lang="en-US" altLang="en-US" dirty="0" smtClean="0"/>
              <a:t>ECO 10 Introduction to Microeconomics</a:t>
            </a:r>
          </a:p>
          <a:p>
            <a:pPr eaLnBrk="1" hangingPunct="1"/>
            <a:r>
              <a:rPr lang="en-US" altLang="en-US" dirty="0" smtClean="0"/>
              <a:t>Udayan Roy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defRPr/>
            </a:pPr>
            <a:r>
              <a:rPr lang="en-US" dirty="0" smtClean="0"/>
              <a:t>THE DIFFERENT KINDS OF GOODS </a:t>
            </a:r>
          </a:p>
        </p:txBody>
      </p:sp>
      <p:sp>
        <p:nvSpPr>
          <p:cNvPr id="11267" name="Rectangle 3"/>
          <p:cNvSpPr>
            <a:spLocks noGrp="1" noChangeArrowheads="1"/>
          </p:cNvSpPr>
          <p:nvPr>
            <p:ph idx="1"/>
          </p:nvPr>
        </p:nvSpPr>
        <p:spPr/>
        <p:txBody>
          <a:bodyPr/>
          <a:lstStyle/>
          <a:p>
            <a:pPr eaLnBrk="1" hangingPunct="1"/>
            <a:r>
              <a:rPr lang="en-US" altLang="en-US" i="1" smtClean="0">
                <a:solidFill>
                  <a:srgbClr val="25A9A6"/>
                </a:solidFill>
              </a:rPr>
              <a:t>Rivalry in consumption</a:t>
            </a:r>
          </a:p>
          <a:p>
            <a:pPr lvl="1" eaLnBrk="1" hangingPunct="1"/>
            <a:r>
              <a:rPr lang="en-US" altLang="en-US" smtClean="0"/>
              <a:t>If you decide to enjoy or use an object, can others enjoy it too at the same time?</a:t>
            </a:r>
          </a:p>
          <a:p>
            <a:pPr lvl="1" eaLnBrk="1" hangingPunct="1"/>
            <a:r>
              <a:rPr lang="en-US" altLang="en-US" smtClean="0"/>
              <a:t>If </a:t>
            </a:r>
            <a:r>
              <a:rPr lang="en-US" altLang="en-US" i="1" smtClean="0"/>
              <a:t>no</a:t>
            </a:r>
            <a:r>
              <a:rPr lang="en-US" altLang="en-US" smtClean="0"/>
              <a:t>, it is a </a:t>
            </a:r>
            <a:r>
              <a:rPr lang="en-US" altLang="en-US" i="1" smtClean="0"/>
              <a:t>rival</a:t>
            </a:r>
            <a:r>
              <a:rPr lang="en-US" altLang="en-US" smtClean="0"/>
              <a:t> good</a:t>
            </a:r>
          </a:p>
          <a:p>
            <a:pPr lvl="1" eaLnBrk="1" hangingPunct="1"/>
            <a:r>
              <a:rPr lang="en-US" altLang="en-US" smtClean="0"/>
              <a:t>If </a:t>
            </a:r>
            <a:r>
              <a:rPr lang="en-US" altLang="en-US" i="1" smtClean="0"/>
              <a:t>yes</a:t>
            </a:r>
            <a:r>
              <a:rPr lang="en-US" altLang="en-US" smtClean="0"/>
              <a:t>, the object is a </a:t>
            </a:r>
            <a:r>
              <a:rPr lang="en-US" altLang="en-US" i="1" smtClean="0"/>
              <a:t>non-rival</a:t>
            </a:r>
            <a:r>
              <a:rPr lang="en-US" altLang="en-US" smtClean="0"/>
              <a:t> good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338514" y="3886201"/>
            <a:ext cx="6357937" cy="1643063"/>
          </a:xfrm>
          <a:prstGeom prst="rect">
            <a:avLst/>
          </a:prstGeom>
          <a:solidFill>
            <a:schemeClr val="accent1"/>
          </a:solidFill>
          <a:ln w="12700" algn="ctr">
            <a:solidFill>
              <a:schemeClr val="tx1"/>
            </a:solidFill>
            <a:round/>
            <a:headEnd type="none" w="sm" len="sm"/>
            <a:tailEnd type="none" w="sm" len="sm"/>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cs typeface="Calibri" panose="020F0502020204030204" pitchFamily="34" charset="0"/>
            </a:endParaRPr>
          </a:p>
        </p:txBody>
      </p:sp>
      <p:sp>
        <p:nvSpPr>
          <p:cNvPr id="12291" name="Rectangle 3"/>
          <p:cNvSpPr>
            <a:spLocks noGrp="1" noChangeArrowheads="1"/>
          </p:cNvSpPr>
          <p:nvPr>
            <p:ph type="title"/>
          </p:nvPr>
        </p:nvSpPr>
        <p:spPr/>
        <p:txBody>
          <a:bodyPr/>
          <a:lstStyle/>
          <a:p>
            <a:pPr algn="l" eaLnBrk="1" hangingPunct="1">
              <a:lnSpc>
                <a:spcPct val="80000"/>
              </a:lnSpc>
            </a:pPr>
            <a:r>
              <a:rPr lang="en-US" altLang="en-US" sz="2800" dirty="0">
                <a:solidFill>
                  <a:schemeClr val="tx1"/>
                </a:solidFill>
              </a:rPr>
              <a:t>Figure 1 Four Types of Goods</a:t>
            </a:r>
          </a:p>
        </p:txBody>
      </p:sp>
      <p:sp>
        <p:nvSpPr>
          <p:cNvPr id="12292" name="Rectangle 20"/>
          <p:cNvSpPr>
            <a:spLocks noChangeArrowheads="1"/>
          </p:cNvSpPr>
          <p:nvPr/>
        </p:nvSpPr>
        <p:spPr bwMode="auto">
          <a:xfrm>
            <a:off x="3344864" y="2216150"/>
            <a:ext cx="6345237" cy="3314700"/>
          </a:xfrm>
          <a:prstGeom prst="rect">
            <a:avLst/>
          </a:pr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cs typeface="Calibri" panose="020F0502020204030204" pitchFamily="34" charset="0"/>
            </a:endParaRPr>
          </a:p>
        </p:txBody>
      </p:sp>
      <p:sp>
        <p:nvSpPr>
          <p:cNvPr id="12293" name="Line 21"/>
          <p:cNvSpPr>
            <a:spLocks noChangeShapeType="1"/>
          </p:cNvSpPr>
          <p:nvPr/>
        </p:nvSpPr>
        <p:spPr bwMode="auto">
          <a:xfrm>
            <a:off x="6527800" y="2216150"/>
            <a:ext cx="1588" cy="329565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2294" name="Line 22"/>
          <p:cNvSpPr>
            <a:spLocks noChangeShapeType="1"/>
          </p:cNvSpPr>
          <p:nvPr/>
        </p:nvSpPr>
        <p:spPr bwMode="auto">
          <a:xfrm flipH="1">
            <a:off x="3344864" y="3863975"/>
            <a:ext cx="6345237"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2295" name="Rectangle 23"/>
          <p:cNvSpPr>
            <a:spLocks noChangeArrowheads="1"/>
          </p:cNvSpPr>
          <p:nvPr/>
        </p:nvSpPr>
        <p:spPr bwMode="auto">
          <a:xfrm>
            <a:off x="6227764" y="1698625"/>
            <a:ext cx="5370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b="1">
                <a:solidFill>
                  <a:srgbClr val="000000"/>
                </a:solidFill>
                <a:latin typeface="Calibri" panose="020F0502020204030204" pitchFamily="34" charset="0"/>
                <a:cs typeface="Calibri" panose="020F0502020204030204" pitchFamily="34" charset="0"/>
              </a:rPr>
              <a:t>Rival?</a:t>
            </a:r>
            <a:endParaRPr lang="en-US" altLang="en-US" sz="2400">
              <a:latin typeface="Calibri" panose="020F0502020204030204" pitchFamily="34" charset="0"/>
              <a:cs typeface="Calibri" panose="020F0502020204030204" pitchFamily="34" charset="0"/>
            </a:endParaRPr>
          </a:p>
        </p:txBody>
      </p:sp>
      <p:sp>
        <p:nvSpPr>
          <p:cNvPr id="12296" name="Rectangle 24"/>
          <p:cNvSpPr>
            <a:spLocks noChangeArrowheads="1"/>
          </p:cNvSpPr>
          <p:nvPr/>
        </p:nvSpPr>
        <p:spPr bwMode="auto">
          <a:xfrm>
            <a:off x="2882900" y="2908300"/>
            <a:ext cx="2919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b="1">
                <a:solidFill>
                  <a:srgbClr val="000000"/>
                </a:solidFill>
                <a:latin typeface="Calibri" panose="020F0502020204030204" pitchFamily="34" charset="0"/>
                <a:cs typeface="Calibri" panose="020F0502020204030204" pitchFamily="34" charset="0"/>
              </a:rPr>
              <a:t>Yes</a:t>
            </a:r>
            <a:endParaRPr lang="en-US" altLang="en-US" sz="2400">
              <a:latin typeface="Calibri" panose="020F0502020204030204" pitchFamily="34" charset="0"/>
              <a:cs typeface="Calibri" panose="020F0502020204030204" pitchFamily="34" charset="0"/>
            </a:endParaRPr>
          </a:p>
        </p:txBody>
      </p:sp>
      <p:sp>
        <p:nvSpPr>
          <p:cNvPr id="12297" name="Rectangle 25"/>
          <p:cNvSpPr>
            <a:spLocks noChangeArrowheads="1"/>
          </p:cNvSpPr>
          <p:nvPr/>
        </p:nvSpPr>
        <p:spPr bwMode="auto">
          <a:xfrm>
            <a:off x="4770438" y="1917700"/>
            <a:ext cx="2919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b="1">
                <a:solidFill>
                  <a:srgbClr val="000000"/>
                </a:solidFill>
                <a:latin typeface="Calibri" panose="020F0502020204030204" pitchFamily="34" charset="0"/>
                <a:cs typeface="Calibri" panose="020F0502020204030204" pitchFamily="34" charset="0"/>
              </a:rPr>
              <a:t>Yes</a:t>
            </a:r>
            <a:endParaRPr lang="en-US" altLang="en-US" sz="2400">
              <a:latin typeface="Calibri" panose="020F0502020204030204" pitchFamily="34" charset="0"/>
              <a:cs typeface="Calibri" panose="020F0502020204030204" pitchFamily="34" charset="0"/>
            </a:endParaRPr>
          </a:p>
        </p:txBody>
      </p:sp>
      <p:grpSp>
        <p:nvGrpSpPr>
          <p:cNvPr id="2" name="Group 26"/>
          <p:cNvGrpSpPr>
            <a:grpSpLocks/>
          </p:cNvGrpSpPr>
          <p:nvPr/>
        </p:nvGrpSpPr>
        <p:grpSpPr bwMode="auto">
          <a:xfrm>
            <a:off x="3613151" y="2828925"/>
            <a:ext cx="2030413" cy="793750"/>
            <a:chOff x="1316" y="1782"/>
            <a:chExt cx="1279" cy="500"/>
          </a:xfrm>
        </p:grpSpPr>
        <p:sp>
          <p:nvSpPr>
            <p:cNvPr id="12336" name="Rectangle 27"/>
            <p:cNvSpPr>
              <a:spLocks noChangeArrowheads="1"/>
            </p:cNvSpPr>
            <p:nvPr/>
          </p:nvSpPr>
          <p:spPr bwMode="auto">
            <a:xfrm>
              <a:off x="1316" y="1782"/>
              <a:ext cx="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a:t>
              </a:r>
              <a:endParaRPr lang="en-US" altLang="en-US" sz="2400">
                <a:latin typeface="Calibri" panose="020F0502020204030204" pitchFamily="34" charset="0"/>
                <a:cs typeface="Calibri" panose="020F0502020204030204" pitchFamily="34" charset="0"/>
              </a:endParaRPr>
            </a:p>
          </p:txBody>
        </p:sp>
        <p:sp>
          <p:nvSpPr>
            <p:cNvPr id="12337" name="Rectangle 28"/>
            <p:cNvSpPr>
              <a:spLocks noChangeArrowheads="1"/>
            </p:cNvSpPr>
            <p:nvPr/>
          </p:nvSpPr>
          <p:spPr bwMode="auto">
            <a:xfrm>
              <a:off x="1362" y="1782"/>
              <a:ext cx="3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 </a:t>
              </a:r>
              <a:endParaRPr lang="en-US" altLang="en-US" sz="2400">
                <a:latin typeface="Calibri" panose="020F0502020204030204" pitchFamily="34" charset="0"/>
                <a:cs typeface="Calibri" panose="020F0502020204030204" pitchFamily="34" charset="0"/>
              </a:endParaRPr>
            </a:p>
          </p:txBody>
        </p:sp>
        <p:sp>
          <p:nvSpPr>
            <p:cNvPr id="12338" name="Rectangle 29"/>
            <p:cNvSpPr>
              <a:spLocks noChangeArrowheads="1"/>
            </p:cNvSpPr>
            <p:nvPr/>
          </p:nvSpPr>
          <p:spPr bwMode="auto">
            <a:xfrm>
              <a:off x="1456" y="1782"/>
              <a:ext cx="90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Ice-cream cones</a:t>
              </a:r>
              <a:endParaRPr lang="en-US" altLang="en-US" sz="2400">
                <a:latin typeface="Calibri" panose="020F0502020204030204" pitchFamily="34" charset="0"/>
                <a:cs typeface="Calibri" panose="020F0502020204030204" pitchFamily="34" charset="0"/>
              </a:endParaRPr>
            </a:p>
          </p:txBody>
        </p:sp>
        <p:sp>
          <p:nvSpPr>
            <p:cNvPr id="12339" name="Rectangle 30"/>
            <p:cNvSpPr>
              <a:spLocks noChangeArrowheads="1"/>
            </p:cNvSpPr>
            <p:nvPr/>
          </p:nvSpPr>
          <p:spPr bwMode="auto">
            <a:xfrm>
              <a:off x="1316" y="1949"/>
              <a:ext cx="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a:t>
              </a:r>
              <a:endParaRPr lang="en-US" altLang="en-US" sz="2400">
                <a:latin typeface="Calibri" panose="020F0502020204030204" pitchFamily="34" charset="0"/>
                <a:cs typeface="Calibri" panose="020F0502020204030204" pitchFamily="34" charset="0"/>
              </a:endParaRPr>
            </a:p>
          </p:txBody>
        </p:sp>
        <p:sp>
          <p:nvSpPr>
            <p:cNvPr id="12340" name="Rectangle 31"/>
            <p:cNvSpPr>
              <a:spLocks noChangeArrowheads="1"/>
            </p:cNvSpPr>
            <p:nvPr/>
          </p:nvSpPr>
          <p:spPr bwMode="auto">
            <a:xfrm>
              <a:off x="1362" y="1949"/>
              <a:ext cx="3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 </a:t>
              </a:r>
              <a:endParaRPr lang="en-US" altLang="en-US" sz="2400">
                <a:latin typeface="Calibri" panose="020F0502020204030204" pitchFamily="34" charset="0"/>
                <a:cs typeface="Calibri" panose="020F0502020204030204" pitchFamily="34" charset="0"/>
              </a:endParaRPr>
            </a:p>
          </p:txBody>
        </p:sp>
        <p:sp>
          <p:nvSpPr>
            <p:cNvPr id="12341" name="Rectangle 32"/>
            <p:cNvSpPr>
              <a:spLocks noChangeArrowheads="1"/>
            </p:cNvSpPr>
            <p:nvPr/>
          </p:nvSpPr>
          <p:spPr bwMode="auto">
            <a:xfrm>
              <a:off x="1456" y="1949"/>
              <a:ext cx="46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Clothing</a:t>
              </a:r>
              <a:endParaRPr lang="en-US" altLang="en-US" sz="2400">
                <a:latin typeface="Calibri" panose="020F0502020204030204" pitchFamily="34" charset="0"/>
                <a:cs typeface="Calibri" panose="020F0502020204030204" pitchFamily="34" charset="0"/>
              </a:endParaRPr>
            </a:p>
          </p:txBody>
        </p:sp>
        <p:sp>
          <p:nvSpPr>
            <p:cNvPr id="12342" name="Rectangle 33"/>
            <p:cNvSpPr>
              <a:spLocks noChangeArrowheads="1"/>
            </p:cNvSpPr>
            <p:nvPr/>
          </p:nvSpPr>
          <p:spPr bwMode="auto">
            <a:xfrm>
              <a:off x="1316" y="2117"/>
              <a:ext cx="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a:t>
              </a:r>
              <a:endParaRPr lang="en-US" altLang="en-US" sz="2400">
                <a:latin typeface="Calibri" panose="020F0502020204030204" pitchFamily="34" charset="0"/>
                <a:cs typeface="Calibri" panose="020F0502020204030204" pitchFamily="34" charset="0"/>
              </a:endParaRPr>
            </a:p>
          </p:txBody>
        </p:sp>
        <p:sp>
          <p:nvSpPr>
            <p:cNvPr id="12343" name="Rectangle 34"/>
            <p:cNvSpPr>
              <a:spLocks noChangeArrowheads="1"/>
            </p:cNvSpPr>
            <p:nvPr/>
          </p:nvSpPr>
          <p:spPr bwMode="auto">
            <a:xfrm>
              <a:off x="1362" y="2117"/>
              <a:ext cx="3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 </a:t>
              </a:r>
              <a:endParaRPr lang="en-US" altLang="en-US" sz="2400">
                <a:latin typeface="Calibri" panose="020F0502020204030204" pitchFamily="34" charset="0"/>
                <a:cs typeface="Calibri" panose="020F0502020204030204" pitchFamily="34" charset="0"/>
              </a:endParaRPr>
            </a:p>
          </p:txBody>
        </p:sp>
        <p:sp>
          <p:nvSpPr>
            <p:cNvPr id="12344" name="Rectangle 35"/>
            <p:cNvSpPr>
              <a:spLocks noChangeArrowheads="1"/>
            </p:cNvSpPr>
            <p:nvPr/>
          </p:nvSpPr>
          <p:spPr bwMode="auto">
            <a:xfrm>
              <a:off x="1456" y="2117"/>
              <a:ext cx="113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Congested toll roads</a:t>
              </a:r>
              <a:endParaRPr lang="en-US" altLang="en-US" sz="2400">
                <a:latin typeface="Calibri" panose="020F0502020204030204" pitchFamily="34" charset="0"/>
                <a:cs typeface="Calibri" panose="020F0502020204030204" pitchFamily="34" charset="0"/>
              </a:endParaRPr>
            </a:p>
          </p:txBody>
        </p:sp>
      </p:grpSp>
      <p:grpSp>
        <p:nvGrpSpPr>
          <p:cNvPr id="3" name="Group 36"/>
          <p:cNvGrpSpPr>
            <a:grpSpLocks/>
          </p:cNvGrpSpPr>
          <p:nvPr/>
        </p:nvGrpSpPr>
        <p:grpSpPr bwMode="auto">
          <a:xfrm>
            <a:off x="6792913" y="2828925"/>
            <a:ext cx="2251075" cy="793750"/>
            <a:chOff x="3319" y="1782"/>
            <a:chExt cx="1418" cy="500"/>
          </a:xfrm>
        </p:grpSpPr>
        <p:sp>
          <p:nvSpPr>
            <p:cNvPr id="12327" name="Rectangle 37"/>
            <p:cNvSpPr>
              <a:spLocks noChangeArrowheads="1"/>
            </p:cNvSpPr>
            <p:nvPr/>
          </p:nvSpPr>
          <p:spPr bwMode="auto">
            <a:xfrm>
              <a:off x="3319" y="1782"/>
              <a:ext cx="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a:t>
              </a:r>
              <a:endParaRPr lang="en-US" altLang="en-US" sz="2400">
                <a:latin typeface="Calibri" panose="020F0502020204030204" pitchFamily="34" charset="0"/>
                <a:cs typeface="Calibri" panose="020F0502020204030204" pitchFamily="34" charset="0"/>
              </a:endParaRPr>
            </a:p>
          </p:txBody>
        </p:sp>
        <p:sp>
          <p:nvSpPr>
            <p:cNvPr id="12328" name="Rectangle 38"/>
            <p:cNvSpPr>
              <a:spLocks noChangeArrowheads="1"/>
            </p:cNvSpPr>
            <p:nvPr/>
          </p:nvSpPr>
          <p:spPr bwMode="auto">
            <a:xfrm>
              <a:off x="3369" y="1782"/>
              <a:ext cx="3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 </a:t>
              </a:r>
              <a:endParaRPr lang="en-US" altLang="en-US" sz="2400">
                <a:latin typeface="Calibri" panose="020F0502020204030204" pitchFamily="34" charset="0"/>
                <a:cs typeface="Calibri" panose="020F0502020204030204" pitchFamily="34" charset="0"/>
              </a:endParaRPr>
            </a:p>
          </p:txBody>
        </p:sp>
        <p:sp>
          <p:nvSpPr>
            <p:cNvPr id="12329" name="Rectangle 39"/>
            <p:cNvSpPr>
              <a:spLocks noChangeArrowheads="1"/>
            </p:cNvSpPr>
            <p:nvPr/>
          </p:nvSpPr>
          <p:spPr bwMode="auto">
            <a:xfrm>
              <a:off x="3454" y="1782"/>
              <a:ext cx="82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Fire protection</a:t>
              </a:r>
              <a:endParaRPr lang="en-US" altLang="en-US" sz="2400">
                <a:latin typeface="Calibri" panose="020F0502020204030204" pitchFamily="34" charset="0"/>
                <a:cs typeface="Calibri" panose="020F0502020204030204" pitchFamily="34" charset="0"/>
              </a:endParaRPr>
            </a:p>
          </p:txBody>
        </p:sp>
        <p:sp>
          <p:nvSpPr>
            <p:cNvPr id="12330" name="Rectangle 40"/>
            <p:cNvSpPr>
              <a:spLocks noChangeArrowheads="1"/>
            </p:cNvSpPr>
            <p:nvPr/>
          </p:nvSpPr>
          <p:spPr bwMode="auto">
            <a:xfrm>
              <a:off x="3319" y="1949"/>
              <a:ext cx="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a:t>
              </a:r>
              <a:endParaRPr lang="en-US" altLang="en-US" sz="2400">
                <a:latin typeface="Calibri" panose="020F0502020204030204" pitchFamily="34" charset="0"/>
                <a:cs typeface="Calibri" panose="020F0502020204030204" pitchFamily="34" charset="0"/>
              </a:endParaRPr>
            </a:p>
          </p:txBody>
        </p:sp>
        <p:sp>
          <p:nvSpPr>
            <p:cNvPr id="12331" name="Rectangle 41"/>
            <p:cNvSpPr>
              <a:spLocks noChangeArrowheads="1"/>
            </p:cNvSpPr>
            <p:nvPr/>
          </p:nvSpPr>
          <p:spPr bwMode="auto">
            <a:xfrm>
              <a:off x="3369" y="1949"/>
              <a:ext cx="3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 </a:t>
              </a:r>
              <a:endParaRPr lang="en-US" altLang="en-US" sz="2400">
                <a:latin typeface="Calibri" panose="020F0502020204030204" pitchFamily="34" charset="0"/>
                <a:cs typeface="Calibri" panose="020F0502020204030204" pitchFamily="34" charset="0"/>
              </a:endParaRPr>
            </a:p>
          </p:txBody>
        </p:sp>
        <p:sp>
          <p:nvSpPr>
            <p:cNvPr id="12332" name="Rectangle 42"/>
            <p:cNvSpPr>
              <a:spLocks noChangeArrowheads="1"/>
            </p:cNvSpPr>
            <p:nvPr/>
          </p:nvSpPr>
          <p:spPr bwMode="auto">
            <a:xfrm>
              <a:off x="3454" y="1949"/>
              <a:ext cx="48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Cable TV</a:t>
              </a:r>
              <a:endParaRPr lang="en-US" altLang="en-US" sz="2400">
                <a:latin typeface="Calibri" panose="020F0502020204030204" pitchFamily="34" charset="0"/>
                <a:cs typeface="Calibri" panose="020F0502020204030204" pitchFamily="34" charset="0"/>
              </a:endParaRPr>
            </a:p>
          </p:txBody>
        </p:sp>
        <p:sp>
          <p:nvSpPr>
            <p:cNvPr id="12333" name="Rectangle 43"/>
            <p:cNvSpPr>
              <a:spLocks noChangeArrowheads="1"/>
            </p:cNvSpPr>
            <p:nvPr/>
          </p:nvSpPr>
          <p:spPr bwMode="auto">
            <a:xfrm>
              <a:off x="3319" y="2117"/>
              <a:ext cx="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a:t>
              </a:r>
              <a:endParaRPr lang="en-US" altLang="en-US" sz="2400">
                <a:latin typeface="Calibri" panose="020F0502020204030204" pitchFamily="34" charset="0"/>
                <a:cs typeface="Calibri" panose="020F0502020204030204" pitchFamily="34" charset="0"/>
              </a:endParaRPr>
            </a:p>
          </p:txBody>
        </p:sp>
        <p:sp>
          <p:nvSpPr>
            <p:cNvPr id="12334" name="Rectangle 44"/>
            <p:cNvSpPr>
              <a:spLocks noChangeArrowheads="1"/>
            </p:cNvSpPr>
            <p:nvPr/>
          </p:nvSpPr>
          <p:spPr bwMode="auto">
            <a:xfrm>
              <a:off x="3369" y="2117"/>
              <a:ext cx="3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 </a:t>
              </a:r>
              <a:endParaRPr lang="en-US" altLang="en-US" sz="2400">
                <a:latin typeface="Calibri" panose="020F0502020204030204" pitchFamily="34" charset="0"/>
                <a:cs typeface="Calibri" panose="020F0502020204030204" pitchFamily="34" charset="0"/>
              </a:endParaRPr>
            </a:p>
          </p:txBody>
        </p:sp>
        <p:sp>
          <p:nvSpPr>
            <p:cNvPr id="12335" name="Rectangle 45"/>
            <p:cNvSpPr>
              <a:spLocks noChangeArrowheads="1"/>
            </p:cNvSpPr>
            <p:nvPr/>
          </p:nvSpPr>
          <p:spPr bwMode="auto">
            <a:xfrm>
              <a:off x="3454" y="2117"/>
              <a:ext cx="128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Uncongested toll roads</a:t>
              </a:r>
              <a:endParaRPr lang="en-US" altLang="en-US" sz="2400">
                <a:latin typeface="Calibri" panose="020F0502020204030204" pitchFamily="34" charset="0"/>
                <a:cs typeface="Calibri" panose="020F0502020204030204" pitchFamily="34" charset="0"/>
              </a:endParaRPr>
            </a:p>
          </p:txBody>
        </p:sp>
      </p:grpSp>
      <p:sp>
        <p:nvSpPr>
          <p:cNvPr id="12300" name="Rectangle 46"/>
          <p:cNvSpPr>
            <a:spLocks noChangeArrowheads="1"/>
          </p:cNvSpPr>
          <p:nvPr/>
        </p:nvSpPr>
        <p:spPr bwMode="auto">
          <a:xfrm>
            <a:off x="8002588" y="1917700"/>
            <a:ext cx="26129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b="1">
                <a:solidFill>
                  <a:srgbClr val="000000"/>
                </a:solidFill>
                <a:latin typeface="Calibri" panose="020F0502020204030204" pitchFamily="34" charset="0"/>
                <a:cs typeface="Calibri" panose="020F0502020204030204" pitchFamily="34" charset="0"/>
              </a:rPr>
              <a:t>No</a:t>
            </a:r>
            <a:endParaRPr lang="en-US" altLang="en-US" sz="2400">
              <a:latin typeface="Calibri" panose="020F0502020204030204" pitchFamily="34" charset="0"/>
              <a:cs typeface="Calibri" panose="020F0502020204030204" pitchFamily="34" charset="0"/>
            </a:endParaRPr>
          </a:p>
        </p:txBody>
      </p:sp>
      <p:sp>
        <p:nvSpPr>
          <p:cNvPr id="12301" name="Rectangle 47"/>
          <p:cNvSpPr>
            <a:spLocks noChangeArrowheads="1"/>
          </p:cNvSpPr>
          <p:nvPr/>
        </p:nvSpPr>
        <p:spPr bwMode="auto">
          <a:xfrm>
            <a:off x="3621089" y="2322513"/>
            <a:ext cx="123149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Private Goods</a:t>
            </a:r>
            <a:endParaRPr lang="en-US" altLang="en-US" sz="2400">
              <a:latin typeface="Calibri" panose="020F0502020204030204" pitchFamily="34" charset="0"/>
              <a:cs typeface="Calibri" panose="020F0502020204030204" pitchFamily="34" charset="0"/>
            </a:endParaRPr>
          </a:p>
        </p:txBody>
      </p:sp>
      <p:sp>
        <p:nvSpPr>
          <p:cNvPr id="12302" name="Rectangle 48"/>
          <p:cNvSpPr>
            <a:spLocks noChangeArrowheads="1"/>
          </p:cNvSpPr>
          <p:nvPr/>
        </p:nvSpPr>
        <p:spPr bwMode="auto">
          <a:xfrm>
            <a:off x="6811964" y="2322513"/>
            <a:ext cx="17583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Natural Monopolies</a:t>
            </a:r>
            <a:endParaRPr lang="en-US" altLang="en-US" sz="2400">
              <a:latin typeface="Calibri" panose="020F0502020204030204" pitchFamily="34" charset="0"/>
              <a:cs typeface="Calibri" panose="020F0502020204030204" pitchFamily="34" charset="0"/>
            </a:endParaRPr>
          </a:p>
        </p:txBody>
      </p:sp>
      <p:sp>
        <p:nvSpPr>
          <p:cNvPr id="12303" name="Rectangle 49"/>
          <p:cNvSpPr>
            <a:spLocks noChangeArrowheads="1"/>
          </p:cNvSpPr>
          <p:nvPr/>
        </p:nvSpPr>
        <p:spPr bwMode="auto">
          <a:xfrm>
            <a:off x="2981325" y="4578350"/>
            <a:ext cx="26129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b="1">
                <a:solidFill>
                  <a:srgbClr val="000000"/>
                </a:solidFill>
                <a:latin typeface="Calibri" panose="020F0502020204030204" pitchFamily="34" charset="0"/>
                <a:cs typeface="Calibri" panose="020F0502020204030204" pitchFamily="34" charset="0"/>
              </a:rPr>
              <a:t>No</a:t>
            </a:r>
            <a:endParaRPr lang="en-US" altLang="en-US" sz="2400">
              <a:latin typeface="Calibri" panose="020F0502020204030204" pitchFamily="34" charset="0"/>
              <a:cs typeface="Calibri" panose="020F0502020204030204" pitchFamily="34" charset="0"/>
            </a:endParaRPr>
          </a:p>
        </p:txBody>
      </p:sp>
      <p:sp>
        <p:nvSpPr>
          <p:cNvPr id="12304" name="Rectangle 50"/>
          <p:cNvSpPr>
            <a:spLocks noChangeArrowheads="1"/>
          </p:cNvSpPr>
          <p:nvPr/>
        </p:nvSpPr>
        <p:spPr bwMode="auto">
          <a:xfrm>
            <a:off x="1738313" y="3727450"/>
            <a:ext cx="106580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b="1">
                <a:solidFill>
                  <a:srgbClr val="000000"/>
                </a:solidFill>
                <a:latin typeface="Calibri" panose="020F0502020204030204" pitchFamily="34" charset="0"/>
                <a:cs typeface="Calibri" panose="020F0502020204030204" pitchFamily="34" charset="0"/>
              </a:rPr>
              <a:t>Excludable?</a:t>
            </a:r>
            <a:endParaRPr lang="en-US" altLang="en-US" sz="2400">
              <a:latin typeface="Calibri" panose="020F0502020204030204" pitchFamily="34" charset="0"/>
              <a:cs typeface="Calibri" panose="020F0502020204030204" pitchFamily="34" charset="0"/>
            </a:endParaRPr>
          </a:p>
        </p:txBody>
      </p:sp>
      <p:grpSp>
        <p:nvGrpSpPr>
          <p:cNvPr id="4" name="Group 51"/>
          <p:cNvGrpSpPr>
            <a:grpSpLocks/>
          </p:cNvGrpSpPr>
          <p:nvPr/>
        </p:nvGrpSpPr>
        <p:grpSpPr bwMode="auto">
          <a:xfrm>
            <a:off x="3613150" y="4484689"/>
            <a:ext cx="2371725" cy="795337"/>
            <a:chOff x="1316" y="2825"/>
            <a:chExt cx="1494" cy="501"/>
          </a:xfrm>
        </p:grpSpPr>
        <p:sp>
          <p:nvSpPr>
            <p:cNvPr id="12318" name="Rectangle 52"/>
            <p:cNvSpPr>
              <a:spLocks noChangeArrowheads="1"/>
            </p:cNvSpPr>
            <p:nvPr/>
          </p:nvSpPr>
          <p:spPr bwMode="auto">
            <a:xfrm>
              <a:off x="1316" y="2825"/>
              <a:ext cx="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a:t>
              </a:r>
              <a:endParaRPr lang="en-US" altLang="en-US" sz="2400">
                <a:latin typeface="Calibri" panose="020F0502020204030204" pitchFamily="34" charset="0"/>
                <a:cs typeface="Calibri" panose="020F0502020204030204" pitchFamily="34" charset="0"/>
              </a:endParaRPr>
            </a:p>
          </p:txBody>
        </p:sp>
        <p:sp>
          <p:nvSpPr>
            <p:cNvPr id="12319" name="Rectangle 53"/>
            <p:cNvSpPr>
              <a:spLocks noChangeArrowheads="1"/>
            </p:cNvSpPr>
            <p:nvPr/>
          </p:nvSpPr>
          <p:spPr bwMode="auto">
            <a:xfrm>
              <a:off x="1362" y="2825"/>
              <a:ext cx="3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 </a:t>
              </a:r>
              <a:endParaRPr lang="en-US" altLang="en-US" sz="2400">
                <a:latin typeface="Calibri" panose="020F0502020204030204" pitchFamily="34" charset="0"/>
                <a:cs typeface="Calibri" panose="020F0502020204030204" pitchFamily="34" charset="0"/>
              </a:endParaRPr>
            </a:p>
          </p:txBody>
        </p:sp>
        <p:sp>
          <p:nvSpPr>
            <p:cNvPr id="12320" name="Rectangle 54"/>
            <p:cNvSpPr>
              <a:spLocks noChangeArrowheads="1"/>
            </p:cNvSpPr>
            <p:nvPr/>
          </p:nvSpPr>
          <p:spPr bwMode="auto">
            <a:xfrm>
              <a:off x="1456" y="2825"/>
              <a:ext cx="94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Fish in the ocean</a:t>
              </a:r>
              <a:endParaRPr lang="en-US" altLang="en-US" sz="2400">
                <a:latin typeface="Calibri" panose="020F0502020204030204" pitchFamily="34" charset="0"/>
                <a:cs typeface="Calibri" panose="020F0502020204030204" pitchFamily="34" charset="0"/>
              </a:endParaRPr>
            </a:p>
          </p:txBody>
        </p:sp>
        <p:sp>
          <p:nvSpPr>
            <p:cNvPr id="12321" name="Rectangle 55"/>
            <p:cNvSpPr>
              <a:spLocks noChangeArrowheads="1"/>
            </p:cNvSpPr>
            <p:nvPr/>
          </p:nvSpPr>
          <p:spPr bwMode="auto">
            <a:xfrm>
              <a:off x="1316" y="2993"/>
              <a:ext cx="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a:t>
              </a:r>
              <a:endParaRPr lang="en-US" altLang="en-US" sz="2400">
                <a:latin typeface="Calibri" panose="020F0502020204030204" pitchFamily="34" charset="0"/>
                <a:cs typeface="Calibri" panose="020F0502020204030204" pitchFamily="34" charset="0"/>
              </a:endParaRPr>
            </a:p>
          </p:txBody>
        </p:sp>
        <p:sp>
          <p:nvSpPr>
            <p:cNvPr id="12322" name="Rectangle 56"/>
            <p:cNvSpPr>
              <a:spLocks noChangeArrowheads="1"/>
            </p:cNvSpPr>
            <p:nvPr/>
          </p:nvSpPr>
          <p:spPr bwMode="auto">
            <a:xfrm>
              <a:off x="1362" y="2993"/>
              <a:ext cx="3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 </a:t>
              </a:r>
              <a:endParaRPr lang="en-US" altLang="en-US" sz="2400">
                <a:latin typeface="Calibri" panose="020F0502020204030204" pitchFamily="34" charset="0"/>
                <a:cs typeface="Calibri" panose="020F0502020204030204" pitchFamily="34" charset="0"/>
              </a:endParaRPr>
            </a:p>
          </p:txBody>
        </p:sp>
        <p:sp>
          <p:nvSpPr>
            <p:cNvPr id="12323" name="Rectangle 57"/>
            <p:cNvSpPr>
              <a:spLocks noChangeArrowheads="1"/>
            </p:cNvSpPr>
            <p:nvPr/>
          </p:nvSpPr>
          <p:spPr bwMode="auto">
            <a:xfrm>
              <a:off x="1456" y="2993"/>
              <a:ext cx="95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The environment</a:t>
              </a:r>
              <a:endParaRPr lang="en-US" altLang="en-US" sz="2400">
                <a:latin typeface="Calibri" panose="020F0502020204030204" pitchFamily="34" charset="0"/>
                <a:cs typeface="Calibri" panose="020F0502020204030204" pitchFamily="34" charset="0"/>
              </a:endParaRPr>
            </a:p>
          </p:txBody>
        </p:sp>
        <p:sp>
          <p:nvSpPr>
            <p:cNvPr id="12324" name="Rectangle 58"/>
            <p:cNvSpPr>
              <a:spLocks noChangeArrowheads="1"/>
            </p:cNvSpPr>
            <p:nvPr/>
          </p:nvSpPr>
          <p:spPr bwMode="auto">
            <a:xfrm>
              <a:off x="1316" y="3161"/>
              <a:ext cx="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a:t>
              </a:r>
              <a:endParaRPr lang="en-US" altLang="en-US" sz="2400">
                <a:latin typeface="Calibri" panose="020F0502020204030204" pitchFamily="34" charset="0"/>
                <a:cs typeface="Calibri" panose="020F0502020204030204" pitchFamily="34" charset="0"/>
              </a:endParaRPr>
            </a:p>
          </p:txBody>
        </p:sp>
        <p:sp>
          <p:nvSpPr>
            <p:cNvPr id="12325" name="Rectangle 59"/>
            <p:cNvSpPr>
              <a:spLocks noChangeArrowheads="1"/>
            </p:cNvSpPr>
            <p:nvPr/>
          </p:nvSpPr>
          <p:spPr bwMode="auto">
            <a:xfrm>
              <a:off x="1362" y="3161"/>
              <a:ext cx="3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 </a:t>
              </a:r>
              <a:endParaRPr lang="en-US" altLang="en-US" sz="2400">
                <a:latin typeface="Calibri" panose="020F0502020204030204" pitchFamily="34" charset="0"/>
                <a:cs typeface="Calibri" panose="020F0502020204030204" pitchFamily="34" charset="0"/>
              </a:endParaRPr>
            </a:p>
          </p:txBody>
        </p:sp>
        <p:sp>
          <p:nvSpPr>
            <p:cNvPr id="12326" name="Rectangle 60"/>
            <p:cNvSpPr>
              <a:spLocks noChangeArrowheads="1"/>
            </p:cNvSpPr>
            <p:nvPr/>
          </p:nvSpPr>
          <p:spPr bwMode="auto">
            <a:xfrm>
              <a:off x="1456" y="3161"/>
              <a:ext cx="135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Congested nontoll roads</a:t>
              </a:r>
              <a:endParaRPr lang="en-US" altLang="en-US" sz="2400">
                <a:latin typeface="Calibri" panose="020F0502020204030204" pitchFamily="34" charset="0"/>
                <a:cs typeface="Calibri" panose="020F0502020204030204" pitchFamily="34" charset="0"/>
              </a:endParaRPr>
            </a:p>
          </p:txBody>
        </p:sp>
      </p:grpSp>
      <p:grpSp>
        <p:nvGrpSpPr>
          <p:cNvPr id="5" name="Group 61"/>
          <p:cNvGrpSpPr>
            <a:grpSpLocks/>
          </p:cNvGrpSpPr>
          <p:nvPr/>
        </p:nvGrpSpPr>
        <p:grpSpPr bwMode="auto">
          <a:xfrm>
            <a:off x="6792914" y="4484689"/>
            <a:ext cx="2590800" cy="795337"/>
            <a:chOff x="3319" y="2825"/>
            <a:chExt cx="1632" cy="501"/>
          </a:xfrm>
        </p:grpSpPr>
        <p:sp>
          <p:nvSpPr>
            <p:cNvPr id="12309" name="Rectangle 62"/>
            <p:cNvSpPr>
              <a:spLocks noChangeArrowheads="1"/>
            </p:cNvSpPr>
            <p:nvPr/>
          </p:nvSpPr>
          <p:spPr bwMode="auto">
            <a:xfrm>
              <a:off x="3319" y="2825"/>
              <a:ext cx="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a:t>
              </a:r>
              <a:endParaRPr lang="en-US" altLang="en-US" sz="2400">
                <a:latin typeface="Calibri" panose="020F0502020204030204" pitchFamily="34" charset="0"/>
                <a:cs typeface="Calibri" panose="020F0502020204030204" pitchFamily="34" charset="0"/>
              </a:endParaRPr>
            </a:p>
          </p:txBody>
        </p:sp>
        <p:sp>
          <p:nvSpPr>
            <p:cNvPr id="12310" name="Rectangle 63"/>
            <p:cNvSpPr>
              <a:spLocks noChangeArrowheads="1"/>
            </p:cNvSpPr>
            <p:nvPr/>
          </p:nvSpPr>
          <p:spPr bwMode="auto">
            <a:xfrm>
              <a:off x="3369" y="2825"/>
              <a:ext cx="3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 </a:t>
              </a:r>
              <a:endParaRPr lang="en-US" altLang="en-US" sz="2400">
                <a:latin typeface="Calibri" panose="020F0502020204030204" pitchFamily="34" charset="0"/>
                <a:cs typeface="Calibri" panose="020F0502020204030204" pitchFamily="34" charset="0"/>
              </a:endParaRPr>
            </a:p>
          </p:txBody>
        </p:sp>
        <p:sp>
          <p:nvSpPr>
            <p:cNvPr id="12311" name="Rectangle 64"/>
            <p:cNvSpPr>
              <a:spLocks noChangeArrowheads="1"/>
            </p:cNvSpPr>
            <p:nvPr/>
          </p:nvSpPr>
          <p:spPr bwMode="auto">
            <a:xfrm>
              <a:off x="3454" y="2825"/>
              <a:ext cx="75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Tornado siren</a:t>
              </a:r>
              <a:endParaRPr lang="en-US" altLang="en-US" sz="2400">
                <a:latin typeface="Calibri" panose="020F0502020204030204" pitchFamily="34" charset="0"/>
                <a:cs typeface="Calibri" panose="020F0502020204030204" pitchFamily="34" charset="0"/>
              </a:endParaRPr>
            </a:p>
          </p:txBody>
        </p:sp>
        <p:sp>
          <p:nvSpPr>
            <p:cNvPr id="12312" name="Rectangle 65"/>
            <p:cNvSpPr>
              <a:spLocks noChangeArrowheads="1"/>
            </p:cNvSpPr>
            <p:nvPr/>
          </p:nvSpPr>
          <p:spPr bwMode="auto">
            <a:xfrm>
              <a:off x="3319" y="2993"/>
              <a:ext cx="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a:t>
              </a:r>
              <a:endParaRPr lang="en-US" altLang="en-US" sz="2400">
                <a:latin typeface="Calibri" panose="020F0502020204030204" pitchFamily="34" charset="0"/>
                <a:cs typeface="Calibri" panose="020F0502020204030204" pitchFamily="34" charset="0"/>
              </a:endParaRPr>
            </a:p>
          </p:txBody>
        </p:sp>
        <p:sp>
          <p:nvSpPr>
            <p:cNvPr id="12313" name="Rectangle 66"/>
            <p:cNvSpPr>
              <a:spLocks noChangeArrowheads="1"/>
            </p:cNvSpPr>
            <p:nvPr/>
          </p:nvSpPr>
          <p:spPr bwMode="auto">
            <a:xfrm>
              <a:off x="3369" y="2993"/>
              <a:ext cx="3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 </a:t>
              </a:r>
              <a:endParaRPr lang="en-US" altLang="en-US" sz="2400">
                <a:latin typeface="Calibri" panose="020F0502020204030204" pitchFamily="34" charset="0"/>
                <a:cs typeface="Calibri" panose="020F0502020204030204" pitchFamily="34" charset="0"/>
              </a:endParaRPr>
            </a:p>
          </p:txBody>
        </p:sp>
        <p:sp>
          <p:nvSpPr>
            <p:cNvPr id="12314" name="Rectangle 67"/>
            <p:cNvSpPr>
              <a:spLocks noChangeArrowheads="1"/>
            </p:cNvSpPr>
            <p:nvPr/>
          </p:nvSpPr>
          <p:spPr bwMode="auto">
            <a:xfrm>
              <a:off x="3454" y="2993"/>
              <a:ext cx="94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National defense</a:t>
              </a:r>
              <a:endParaRPr lang="en-US" altLang="en-US" sz="2400">
                <a:latin typeface="Calibri" panose="020F0502020204030204" pitchFamily="34" charset="0"/>
                <a:cs typeface="Calibri" panose="020F0502020204030204" pitchFamily="34" charset="0"/>
              </a:endParaRPr>
            </a:p>
          </p:txBody>
        </p:sp>
        <p:sp>
          <p:nvSpPr>
            <p:cNvPr id="12315" name="Rectangle 68"/>
            <p:cNvSpPr>
              <a:spLocks noChangeArrowheads="1"/>
            </p:cNvSpPr>
            <p:nvPr/>
          </p:nvSpPr>
          <p:spPr bwMode="auto">
            <a:xfrm>
              <a:off x="3319" y="3161"/>
              <a:ext cx="6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a:t>
              </a:r>
              <a:endParaRPr lang="en-US" altLang="en-US" sz="2400">
                <a:latin typeface="Calibri" panose="020F0502020204030204" pitchFamily="34" charset="0"/>
                <a:cs typeface="Calibri" panose="020F0502020204030204" pitchFamily="34" charset="0"/>
              </a:endParaRPr>
            </a:p>
          </p:txBody>
        </p:sp>
        <p:sp>
          <p:nvSpPr>
            <p:cNvPr id="12316" name="Rectangle 69"/>
            <p:cNvSpPr>
              <a:spLocks noChangeArrowheads="1"/>
            </p:cNvSpPr>
            <p:nvPr/>
          </p:nvSpPr>
          <p:spPr bwMode="auto">
            <a:xfrm>
              <a:off x="3369" y="3161"/>
              <a:ext cx="3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 </a:t>
              </a:r>
              <a:endParaRPr lang="en-US" altLang="en-US" sz="2400">
                <a:latin typeface="Calibri" panose="020F0502020204030204" pitchFamily="34" charset="0"/>
                <a:cs typeface="Calibri" panose="020F0502020204030204" pitchFamily="34" charset="0"/>
              </a:endParaRPr>
            </a:p>
          </p:txBody>
        </p:sp>
        <p:sp>
          <p:nvSpPr>
            <p:cNvPr id="12317" name="Rectangle 70"/>
            <p:cNvSpPr>
              <a:spLocks noChangeArrowheads="1"/>
            </p:cNvSpPr>
            <p:nvPr/>
          </p:nvSpPr>
          <p:spPr bwMode="auto">
            <a:xfrm>
              <a:off x="3454" y="3161"/>
              <a:ext cx="149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Uncongested nontoll roads</a:t>
              </a:r>
              <a:endParaRPr lang="en-US" altLang="en-US" sz="2400">
                <a:latin typeface="Calibri" panose="020F0502020204030204" pitchFamily="34" charset="0"/>
                <a:cs typeface="Calibri" panose="020F0502020204030204" pitchFamily="34" charset="0"/>
              </a:endParaRPr>
            </a:p>
          </p:txBody>
        </p:sp>
      </p:grpSp>
      <p:sp>
        <p:nvSpPr>
          <p:cNvPr id="12307" name="Rectangle 71"/>
          <p:cNvSpPr>
            <a:spLocks noChangeArrowheads="1"/>
          </p:cNvSpPr>
          <p:nvPr/>
        </p:nvSpPr>
        <p:spPr bwMode="auto">
          <a:xfrm>
            <a:off x="3621089" y="3979863"/>
            <a:ext cx="175785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Common Resources</a:t>
            </a:r>
            <a:endParaRPr lang="en-US" altLang="en-US" sz="2400">
              <a:latin typeface="Calibri" panose="020F0502020204030204" pitchFamily="34" charset="0"/>
              <a:cs typeface="Calibri" panose="020F0502020204030204" pitchFamily="34" charset="0"/>
            </a:endParaRPr>
          </a:p>
        </p:txBody>
      </p:sp>
      <p:sp>
        <p:nvSpPr>
          <p:cNvPr id="12308" name="Rectangle 72"/>
          <p:cNvSpPr>
            <a:spLocks noChangeArrowheads="1"/>
          </p:cNvSpPr>
          <p:nvPr/>
        </p:nvSpPr>
        <p:spPr bwMode="auto">
          <a:xfrm>
            <a:off x="6811963" y="3979863"/>
            <a:ext cx="114935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latin typeface="Calibri" panose="020F0502020204030204" pitchFamily="34" charset="0"/>
                <a:cs typeface="Calibri" panose="020F0502020204030204" pitchFamily="34" charset="0"/>
              </a:rPr>
              <a:t>Public Goods</a:t>
            </a:r>
            <a:endParaRPr lang="en-US" altLang="en-US" sz="240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eaLnBrk="1" hangingPunct="1"/>
            <a:r>
              <a:rPr lang="en-US" altLang="en-US" sz="3600">
                <a:solidFill>
                  <a:schemeClr val="tx1"/>
                </a:solidFill>
              </a:rPr>
              <a:t>Public Goods: The Free-Rider Problem</a:t>
            </a:r>
            <a:endParaRPr lang="en-US" altLang="en-US" sz="3600">
              <a:solidFill>
                <a:schemeClr val="tx1"/>
              </a:solidFill>
              <a:latin typeface="Tahoma" panose="020B0604030504040204" pitchFamily="34" charset="0"/>
            </a:endParaRPr>
          </a:p>
        </p:txBody>
      </p:sp>
      <p:sp>
        <p:nvSpPr>
          <p:cNvPr id="13315" name="Rectangle 3"/>
          <p:cNvSpPr>
            <a:spLocks noGrp="1" noChangeArrowheads="1"/>
          </p:cNvSpPr>
          <p:nvPr>
            <p:ph type="body" idx="1"/>
          </p:nvPr>
        </p:nvSpPr>
        <p:spPr/>
        <p:txBody>
          <a:bodyPr/>
          <a:lstStyle/>
          <a:p>
            <a:pPr eaLnBrk="1" hangingPunct="1"/>
            <a:r>
              <a:rPr lang="en-US" altLang="en-US" smtClean="0"/>
              <a:t>Since people cannot be excluded from enjoying the benefits of a public good, they may refuse to pay, hoping that others will.</a:t>
            </a:r>
          </a:p>
          <a:p>
            <a:pPr eaLnBrk="1" hangingPunct="1"/>
            <a:r>
              <a:rPr lang="en-US" altLang="en-US" smtClean="0"/>
              <a:t>That is, people may behave like free riders</a:t>
            </a:r>
          </a:p>
          <a:p>
            <a:pPr lvl="1" eaLnBrk="1" hangingPunct="1"/>
            <a:r>
              <a:rPr lang="en-US" altLang="en-US" smtClean="0"/>
              <a:t>A </a:t>
            </a:r>
            <a:r>
              <a:rPr lang="en-US" altLang="en-US" i="1" smtClean="0">
                <a:solidFill>
                  <a:srgbClr val="25A9A6"/>
                </a:solidFill>
              </a:rPr>
              <a:t>free-rider </a:t>
            </a:r>
            <a:r>
              <a:rPr lang="en-US" altLang="en-US" smtClean="0"/>
              <a:t>is a person who receives the benefit of a good but avoids paying for it</a:t>
            </a:r>
          </a:p>
          <a:p>
            <a:pPr eaLnBrk="1" hangingPunct="1"/>
            <a:r>
              <a:rPr lang="en-US" altLang="en-US" smtClean="0"/>
              <a:t>The free-rider problem prevents private businesses from supplying public goods.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eaLnBrk="1" hangingPunct="1"/>
            <a:r>
              <a:rPr lang="en-US" altLang="en-US" sz="3600">
                <a:solidFill>
                  <a:schemeClr val="tx1"/>
                </a:solidFill>
              </a:rPr>
              <a:t>Public Goods: The Free-Rider Problem </a:t>
            </a:r>
          </a:p>
        </p:txBody>
      </p:sp>
      <p:sp>
        <p:nvSpPr>
          <p:cNvPr id="14339" name="Rectangle 3"/>
          <p:cNvSpPr>
            <a:spLocks noGrp="1" noChangeArrowheads="1"/>
          </p:cNvSpPr>
          <p:nvPr>
            <p:ph type="body" idx="1"/>
          </p:nvPr>
        </p:nvSpPr>
        <p:spPr/>
        <p:txBody>
          <a:bodyPr/>
          <a:lstStyle/>
          <a:p>
            <a:pPr eaLnBrk="1" hangingPunct="1"/>
            <a:r>
              <a:rPr lang="en-US" altLang="en-US" dirty="0" smtClean="0"/>
              <a:t>Solving the Free-Rider Problem</a:t>
            </a:r>
            <a:endParaRPr lang="en-US" altLang="en-US" dirty="0" smtClean="0">
              <a:latin typeface="Tahoma" panose="020B0604030504040204" pitchFamily="34" charset="0"/>
            </a:endParaRPr>
          </a:p>
          <a:p>
            <a:pPr lvl="1" eaLnBrk="1" hangingPunct="1"/>
            <a:r>
              <a:rPr lang="en-US" altLang="en-US" dirty="0" smtClean="0"/>
              <a:t>The government can step forward to provide the public good</a:t>
            </a:r>
          </a:p>
          <a:p>
            <a:pPr lvl="2" eaLnBrk="1" hangingPunct="1"/>
            <a:r>
              <a:rPr lang="en-US" altLang="en-US" dirty="0" smtClean="0"/>
              <a:t>Assuming its total benefits exceed its costs.</a:t>
            </a:r>
          </a:p>
          <a:p>
            <a:pPr lvl="1" eaLnBrk="1" hangingPunct="1"/>
            <a:r>
              <a:rPr lang="en-US" altLang="en-US" dirty="0" smtClean="0"/>
              <a:t>The government can make everyone better off by providing the public good and paying for it with tax revenues.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eaLnBrk="1" hangingPunct="1"/>
            <a:r>
              <a:rPr lang="en-US" altLang="en-US" sz="3600">
                <a:solidFill>
                  <a:schemeClr val="tx1"/>
                </a:solidFill>
              </a:rPr>
              <a:t>Some Important Public Goods</a:t>
            </a:r>
            <a:endParaRPr lang="en-US" altLang="en-US" sz="3600">
              <a:solidFill>
                <a:schemeClr val="tx1"/>
              </a:solidFill>
              <a:latin typeface="Tahoma" panose="020B0604030504040204" pitchFamily="34" charset="0"/>
            </a:endParaRPr>
          </a:p>
        </p:txBody>
      </p:sp>
      <p:sp>
        <p:nvSpPr>
          <p:cNvPr id="15363" name="Rectangle 3"/>
          <p:cNvSpPr>
            <a:spLocks noGrp="1" noChangeArrowheads="1"/>
          </p:cNvSpPr>
          <p:nvPr>
            <p:ph type="body" idx="1"/>
          </p:nvPr>
        </p:nvSpPr>
        <p:spPr/>
        <p:txBody>
          <a:bodyPr/>
          <a:lstStyle/>
          <a:p>
            <a:pPr eaLnBrk="1" hangingPunct="1"/>
            <a:r>
              <a:rPr lang="en-US" altLang="en-US" smtClean="0"/>
              <a:t>National Defense</a:t>
            </a:r>
          </a:p>
          <a:p>
            <a:pPr eaLnBrk="1" hangingPunct="1"/>
            <a:r>
              <a:rPr lang="en-US" altLang="en-US" smtClean="0"/>
              <a:t>Fundamental Scientific Research</a:t>
            </a:r>
          </a:p>
          <a:p>
            <a:pPr eaLnBrk="1" hangingPunct="1"/>
            <a:r>
              <a:rPr lang="en-US" altLang="en-US" smtClean="0"/>
              <a:t>Fighting Poverty</a:t>
            </a:r>
            <a:endParaRPr lang="en-US" altLang="en-US" smtClean="0">
              <a:latin typeface="Tahoma" panose="020B060403050404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buClr>
                <a:srgbClr val="A50021"/>
              </a:buClr>
            </a:pPr>
            <a:r>
              <a:rPr lang="en-US" altLang="en-US" sz="3600">
                <a:solidFill>
                  <a:srgbClr val="A50021"/>
                </a:solidFill>
              </a:rPr>
              <a:t>CASE STUDY: </a:t>
            </a:r>
            <a:r>
              <a:rPr lang="en-US" altLang="en-US" sz="3600"/>
              <a:t>Are Lighthouses Public Goods?</a:t>
            </a:r>
            <a:endParaRPr lang="en-US" altLang="en-US" smtClean="0">
              <a:latin typeface="Tahoma" panose="020B0604030504040204" pitchFamily="34" charset="0"/>
            </a:endParaRPr>
          </a:p>
        </p:txBody>
      </p:sp>
      <p:sp>
        <p:nvSpPr>
          <p:cNvPr id="16387" name="Rectangle 3"/>
          <p:cNvSpPr>
            <a:spLocks noGrp="1" noChangeArrowheads="1"/>
          </p:cNvSpPr>
          <p:nvPr>
            <p:ph type="body" idx="1"/>
          </p:nvPr>
        </p:nvSpPr>
        <p:spPr/>
        <p:txBody>
          <a:bodyPr/>
          <a:lstStyle/>
          <a:p>
            <a:pPr eaLnBrk="1" hangingPunct="1"/>
            <a:endParaRPr lang="en-US" altLang="en-US" smtClean="0"/>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762000"/>
            <a:ext cx="3314700"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609600"/>
            <a:ext cx="5791200"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ransition>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3600">
                <a:solidFill>
                  <a:schemeClr val="tx1"/>
                </a:solidFill>
              </a:rPr>
              <a:t>Public Goods: Cost-Benefit Analysis</a:t>
            </a:r>
            <a:endParaRPr lang="en-US" altLang="en-US" sz="3600">
              <a:solidFill>
                <a:schemeClr val="tx1"/>
              </a:solidFill>
              <a:latin typeface="Tahoma" panose="020B0604030504040204" pitchFamily="34" charset="0"/>
            </a:endParaRPr>
          </a:p>
        </p:txBody>
      </p:sp>
      <p:sp>
        <p:nvSpPr>
          <p:cNvPr id="17411" name="Rectangle 3"/>
          <p:cNvSpPr>
            <a:spLocks noGrp="1" noChangeArrowheads="1"/>
          </p:cNvSpPr>
          <p:nvPr>
            <p:ph type="body" idx="1"/>
          </p:nvPr>
        </p:nvSpPr>
        <p:spPr/>
        <p:txBody>
          <a:bodyPr/>
          <a:lstStyle/>
          <a:p>
            <a:pPr eaLnBrk="1" hangingPunct="1"/>
            <a:r>
              <a:rPr lang="en-US" altLang="en-US" smtClean="0"/>
              <a:t>In order to decide whether to provide a public good or not, the total </a:t>
            </a:r>
            <a:r>
              <a:rPr lang="en-US" altLang="en-US" i="1" smtClean="0"/>
              <a:t>benefits</a:t>
            </a:r>
            <a:r>
              <a:rPr lang="en-US" altLang="en-US" smtClean="0"/>
              <a:t> of all those who use the good must be compared to the </a:t>
            </a:r>
            <a:r>
              <a:rPr lang="en-US" altLang="en-US" i="1" smtClean="0"/>
              <a:t>costs</a:t>
            </a:r>
            <a:r>
              <a:rPr lang="en-US" altLang="en-US" smtClean="0"/>
              <a:t> of providing and maintaining the public good.</a:t>
            </a:r>
          </a:p>
          <a:p>
            <a:pPr lvl="1" eaLnBrk="1" hangingPunct="1">
              <a:buClr>
                <a:srgbClr val="000000"/>
              </a:buClr>
            </a:pPr>
            <a:r>
              <a:rPr lang="en-US" altLang="en-US" i="1" smtClean="0">
                <a:solidFill>
                  <a:srgbClr val="25A9A6"/>
                </a:solidFill>
              </a:rPr>
              <a:t>Cost-benefit analysis </a:t>
            </a:r>
            <a:r>
              <a:rPr lang="en-US" altLang="en-US" smtClean="0"/>
              <a:t>refers to the measurement of the costs and benefits to society of providing a public good.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eaLnBrk="1" hangingPunct="1"/>
            <a:r>
              <a:rPr lang="en-US" altLang="en-US" smtClean="0"/>
              <a:t>Yes or no?</a:t>
            </a:r>
            <a:endParaRPr lang="en-US" altLang="en-US" smtClean="0">
              <a:cs typeface="Arial" panose="020B0604020202020204" pitchFamily="34" charset="0"/>
            </a:endParaRPr>
          </a:p>
        </p:txBody>
      </p:sp>
      <p:sp>
        <p:nvSpPr>
          <p:cNvPr id="18437" name="Rectangle 3"/>
          <p:cNvSpPr>
            <a:spLocks noGrp="1" noChangeArrowheads="1"/>
          </p:cNvSpPr>
          <p:nvPr>
            <p:ph idx="1"/>
          </p:nvPr>
        </p:nvSpPr>
        <p:spPr/>
        <p:txBody>
          <a:bodyPr/>
          <a:lstStyle/>
          <a:p>
            <a:pPr eaLnBrk="1" hangingPunct="1">
              <a:lnSpc>
                <a:spcPct val="90000"/>
              </a:lnSpc>
            </a:pPr>
            <a:r>
              <a:rPr lang="en-US" altLang="en-US" smtClean="0"/>
              <a:t>A town intersection currently has only stop signs. </a:t>
            </a:r>
          </a:p>
          <a:p>
            <a:pPr eaLnBrk="1" hangingPunct="1">
              <a:lnSpc>
                <a:spcPct val="90000"/>
              </a:lnSpc>
            </a:pPr>
            <a:r>
              <a:rPr lang="en-US" altLang="en-US" smtClean="0"/>
              <a:t>Should a traffic light be installed?</a:t>
            </a:r>
          </a:p>
        </p:txBody>
      </p:sp>
      <p:sp>
        <p:nvSpPr>
          <p:cNvPr id="18434"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CHAPTER 11 PUBLIC GOODS AND COMMON RESOURCES</a:t>
            </a:r>
          </a:p>
        </p:txBody>
      </p:sp>
      <p:sp>
        <p:nvSpPr>
          <p:cNvPr id="1843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51AFFE79-B57F-4BA3-91C0-E95BF63D0A1A}" type="slidenum">
              <a:rPr lang="en-US" altLang="en-US" sz="1400"/>
              <a:pPr eaLnBrk="1" hangingPunct="1">
                <a:spcBef>
                  <a:spcPct val="0"/>
                </a:spcBef>
                <a:buFontTx/>
                <a:buNone/>
              </a:pPr>
              <a:t>17</a:t>
            </a:fld>
            <a:endParaRPr lang="en-US" altLang="en-US" sz="1400"/>
          </a:p>
        </p:txBody>
      </p:sp>
      <p:pic>
        <p:nvPicPr>
          <p:cNvPr id="184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388" y="3871913"/>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426" y="3871913"/>
            <a:ext cx="345757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r>
              <a:rPr lang="en-US" altLang="en-US" smtClean="0"/>
              <a:t>Yes or no?</a:t>
            </a:r>
            <a:endParaRPr lang="en-US" altLang="en-US" smtClean="0">
              <a:cs typeface="Arial" panose="020B0604020202020204" pitchFamily="34" charset="0"/>
            </a:endParaRPr>
          </a:p>
        </p:txBody>
      </p:sp>
      <p:sp>
        <p:nvSpPr>
          <p:cNvPr id="19461" name="Rectangle 3"/>
          <p:cNvSpPr>
            <a:spLocks noGrp="1" noChangeArrowheads="1"/>
          </p:cNvSpPr>
          <p:nvPr>
            <p:ph idx="1"/>
          </p:nvPr>
        </p:nvSpPr>
        <p:spPr/>
        <p:txBody>
          <a:bodyPr/>
          <a:lstStyle/>
          <a:p>
            <a:pPr eaLnBrk="1" hangingPunct="1">
              <a:lnSpc>
                <a:spcPct val="90000"/>
              </a:lnSpc>
            </a:pPr>
            <a:r>
              <a:rPr lang="en-US" altLang="en-US" dirty="0" smtClean="0"/>
              <a:t>In an ideal situation </a:t>
            </a:r>
            <a:r>
              <a:rPr lang="en-US" altLang="en-US" dirty="0" smtClean="0">
                <a:cs typeface="Arial" panose="020B0604020202020204" pitchFamily="34" charset="0"/>
              </a:rPr>
              <a:t>…</a:t>
            </a:r>
          </a:p>
          <a:p>
            <a:pPr lvl="1" eaLnBrk="1" hangingPunct="1">
              <a:lnSpc>
                <a:spcPct val="90000"/>
              </a:lnSpc>
            </a:pPr>
            <a:r>
              <a:rPr lang="en-US" altLang="en-US" dirty="0" smtClean="0">
                <a:cs typeface="Arial" panose="020B0604020202020204" pitchFamily="34" charset="0"/>
              </a:rPr>
              <a:t>We could ask each person who uses that intersection what’s his/her willingness-to-pay for the traffic light</a:t>
            </a:r>
          </a:p>
          <a:p>
            <a:pPr lvl="1" eaLnBrk="1" hangingPunct="1">
              <a:lnSpc>
                <a:spcPct val="90000"/>
              </a:lnSpc>
            </a:pPr>
            <a:r>
              <a:rPr lang="en-US" altLang="en-US" dirty="0" smtClean="0">
                <a:cs typeface="Arial" panose="020B0604020202020204" pitchFamily="34" charset="0"/>
              </a:rPr>
              <a:t>The traffic light should then be installed if and only if the total willingness-to-pay exceeds the cost</a:t>
            </a:r>
          </a:p>
          <a:p>
            <a:pPr lvl="1" eaLnBrk="1" hangingPunct="1">
              <a:lnSpc>
                <a:spcPct val="90000"/>
              </a:lnSpc>
            </a:pPr>
            <a:r>
              <a:rPr lang="en-US" altLang="en-US" dirty="0" smtClean="0">
                <a:cs typeface="Arial" panose="020B0604020202020204" pitchFamily="34" charset="0"/>
              </a:rPr>
              <a:t>The light could be paid for by charging a tax proportional to each person’s willingness-to-pay</a:t>
            </a:r>
          </a:p>
        </p:txBody>
      </p:sp>
      <p:sp>
        <p:nvSpPr>
          <p:cNvPr id="19458"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CHAPTER 11 PUBLIC GOODS AND COMMON RESOURCES</a:t>
            </a:r>
          </a:p>
        </p:txBody>
      </p:sp>
      <p:sp>
        <p:nvSpPr>
          <p:cNvPr id="1945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E717E29A-1C78-47EA-8AFA-9A9796F85429}" type="slidenum">
              <a:rPr lang="en-US" altLang="en-US" sz="1400"/>
              <a:pPr eaLnBrk="1" hangingPunct="1">
                <a:spcBef>
                  <a:spcPct val="0"/>
                </a:spcBef>
                <a:buFontTx/>
                <a:buNone/>
              </a:pPr>
              <a:t>18</a:t>
            </a:fld>
            <a:endParaRPr lang="en-US" altLang="en-US" sz="1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CHAPTER 11 PUBLIC GOODS AND COMMON RESOURCES</a:t>
            </a:r>
          </a:p>
        </p:txBody>
      </p:sp>
      <p:sp>
        <p:nvSpPr>
          <p:cNvPr id="2048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30929543-ADD9-4786-A341-1AB5201F03A5}" type="slidenum">
              <a:rPr lang="en-US" altLang="en-US" sz="1400"/>
              <a:pPr eaLnBrk="1" hangingPunct="1">
                <a:spcBef>
                  <a:spcPct val="0"/>
                </a:spcBef>
                <a:buFontTx/>
                <a:buNone/>
              </a:pPr>
              <a:t>19</a:t>
            </a:fld>
            <a:endParaRPr lang="en-US" altLang="en-US" sz="1400"/>
          </a:p>
        </p:txBody>
      </p:sp>
      <p:sp>
        <p:nvSpPr>
          <p:cNvPr id="20484" name="Rectangle 2"/>
          <p:cNvSpPr>
            <a:spLocks noGrp="1" noChangeArrowheads="1"/>
          </p:cNvSpPr>
          <p:nvPr>
            <p:ph type="title"/>
          </p:nvPr>
        </p:nvSpPr>
        <p:spPr/>
        <p:txBody>
          <a:bodyPr/>
          <a:lstStyle/>
          <a:p>
            <a:pPr eaLnBrk="1" hangingPunct="1"/>
            <a:r>
              <a:rPr lang="en-US" altLang="en-US" smtClean="0"/>
              <a:t>Yes or no?</a:t>
            </a:r>
          </a:p>
        </p:txBody>
      </p:sp>
      <p:sp>
        <p:nvSpPr>
          <p:cNvPr id="18437" name="Rectangle 3"/>
          <p:cNvSpPr>
            <a:spLocks noGrp="1" noChangeArrowheads="1"/>
          </p:cNvSpPr>
          <p:nvPr>
            <p:ph type="body" idx="1"/>
          </p:nvPr>
        </p:nvSpPr>
        <p:spPr/>
        <p:txBody>
          <a:bodyPr>
            <a:normAutofit/>
          </a:bodyPr>
          <a:lstStyle/>
          <a:p>
            <a:pPr eaLnBrk="1" hangingPunct="1">
              <a:defRPr/>
            </a:pPr>
            <a:r>
              <a:rPr lang="en-US" dirty="0" smtClean="0"/>
              <a:t>However, in the real world </a:t>
            </a:r>
            <a:r>
              <a:rPr lang="en-US" dirty="0" smtClean="0">
                <a:cs typeface="Arial" charset="0"/>
              </a:rPr>
              <a:t>…</a:t>
            </a:r>
          </a:p>
          <a:p>
            <a:pPr lvl="1" eaLnBrk="1" hangingPunct="1">
              <a:defRPr/>
            </a:pPr>
            <a:r>
              <a:rPr lang="en-US" dirty="0" smtClean="0">
                <a:cs typeface="Arial" charset="0"/>
              </a:rPr>
              <a:t>Asking people won’t work</a:t>
            </a:r>
          </a:p>
          <a:p>
            <a:pPr lvl="1" eaLnBrk="1" hangingPunct="1">
              <a:defRPr/>
            </a:pPr>
            <a:r>
              <a:rPr lang="en-US" dirty="0">
                <a:cs typeface="Arial" charset="0"/>
              </a:rPr>
              <a:t>P</a:t>
            </a:r>
            <a:r>
              <a:rPr lang="en-US" dirty="0" smtClean="0">
                <a:cs typeface="Arial" charset="0"/>
              </a:rPr>
              <a:t>eople will not reveal their willingness-to-pay truthfully</a:t>
            </a:r>
          </a:p>
          <a:p>
            <a:pPr lvl="2" eaLnBrk="1" hangingPunct="1">
              <a:defRPr/>
            </a:pPr>
            <a:r>
              <a:rPr lang="en-US" dirty="0" smtClean="0">
                <a:cs typeface="Arial" charset="0"/>
              </a:rPr>
              <a:t>If the tax is independent of willingness-to-pay, those who would </a:t>
            </a:r>
            <a:r>
              <a:rPr lang="en-US" dirty="0" smtClean="0">
                <a:solidFill>
                  <a:srgbClr val="0070C0"/>
                </a:solidFill>
                <a:cs typeface="Arial" charset="0"/>
              </a:rPr>
              <a:t>benefit</a:t>
            </a:r>
            <a:r>
              <a:rPr lang="en-US" dirty="0" smtClean="0">
                <a:cs typeface="Arial" charset="0"/>
              </a:rPr>
              <a:t>/</a:t>
            </a:r>
            <a:r>
              <a:rPr lang="en-US" dirty="0" smtClean="0">
                <a:solidFill>
                  <a:srgbClr val="FF0000"/>
                </a:solidFill>
                <a:cs typeface="Arial" charset="0"/>
              </a:rPr>
              <a:t>not benefit</a:t>
            </a:r>
            <a:r>
              <a:rPr lang="en-US" dirty="0" smtClean="0">
                <a:cs typeface="Arial" charset="0"/>
              </a:rPr>
              <a:t> from the public good would have an incentive to exaggerate the </a:t>
            </a:r>
            <a:r>
              <a:rPr lang="en-US" dirty="0" smtClean="0">
                <a:solidFill>
                  <a:srgbClr val="0070C0"/>
                </a:solidFill>
                <a:cs typeface="Arial" charset="0"/>
              </a:rPr>
              <a:t>benefits</a:t>
            </a:r>
            <a:r>
              <a:rPr lang="en-US" dirty="0" smtClean="0">
                <a:cs typeface="Arial" charset="0"/>
              </a:rPr>
              <a:t>/</a:t>
            </a:r>
            <a:r>
              <a:rPr lang="en-US" dirty="0" smtClean="0">
                <a:solidFill>
                  <a:srgbClr val="FF0000"/>
                </a:solidFill>
                <a:cs typeface="Arial" charset="0"/>
              </a:rPr>
              <a:t>costs</a:t>
            </a:r>
          </a:p>
          <a:p>
            <a:pPr lvl="2" eaLnBrk="1" hangingPunct="1">
              <a:defRPr/>
            </a:pPr>
            <a:r>
              <a:rPr lang="en-US" dirty="0" smtClean="0">
                <a:cs typeface="Arial" charset="0"/>
              </a:rPr>
              <a:t>If the tax is related to willingness-to-pay people will understate their willingness to pay</a:t>
            </a:r>
          </a:p>
          <a:p>
            <a:pPr lvl="1" eaLnBrk="1" hangingPunct="1">
              <a:defRPr/>
            </a:pPr>
            <a:r>
              <a:rPr lang="en-US" dirty="0" smtClean="0">
                <a:cs typeface="Arial" charset="0"/>
              </a:rPr>
              <a:t>So, some other kind of cost-benefit analysis will be needed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Sources: </a:t>
            </a:r>
            <a:r>
              <a:rPr lang="en-US" i="1" dirty="0" smtClean="0"/>
              <a:t>Principles of Microeconomics/Economics</a:t>
            </a:r>
            <a:r>
              <a:rPr lang="en-US" dirty="0" smtClean="0"/>
              <a:t> by N. Gregory </a:t>
            </a:r>
            <a:r>
              <a:rPr lang="en-US" dirty="0" err="1" smtClean="0"/>
              <a:t>Mankiw</a:t>
            </a:r>
            <a:endParaRPr lang="en-US" dirty="0"/>
          </a:p>
        </p:txBody>
      </p:sp>
      <p:sp>
        <p:nvSpPr>
          <p:cNvPr id="3" name="Content Placeholder 2"/>
          <p:cNvSpPr>
            <a:spLocks noGrp="1"/>
          </p:cNvSpPr>
          <p:nvPr>
            <p:ph idx="1"/>
          </p:nvPr>
        </p:nvSpPr>
        <p:spPr/>
        <p:txBody>
          <a:bodyPr/>
          <a:lstStyle/>
          <a:p>
            <a:r>
              <a:rPr lang="en-US" dirty="0" smtClean="0"/>
              <a:t>Chapter 11:  Public Goods and Common Resources</a:t>
            </a:r>
            <a:endParaRPr lang="en-US" dirty="0" smtClean="0">
              <a:solidFill>
                <a:srgbClr val="0070C0"/>
              </a:solidFill>
            </a:endParaRPr>
          </a:p>
        </p:txBody>
      </p:sp>
    </p:spTree>
    <p:extLst>
      <p:ext uri="{BB962C8B-B14F-4D97-AF65-F5344CB8AC3E}">
        <p14:creationId xmlns:p14="http://schemas.microsoft.com/office/powerpoint/2010/main" val="298967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eaLnBrk="1" hangingPunct="1"/>
            <a:r>
              <a:rPr lang="en-US" altLang="en-US" sz="3600">
                <a:solidFill>
                  <a:schemeClr val="tx1"/>
                </a:solidFill>
              </a:rPr>
              <a:t>The Difficult Job of Cost-Benefit Analysis</a:t>
            </a:r>
            <a:endParaRPr lang="en-US" altLang="en-US" sz="3600">
              <a:solidFill>
                <a:schemeClr val="tx1"/>
              </a:solidFill>
              <a:latin typeface="Tahoma" panose="020B0604030504040204" pitchFamily="34" charset="0"/>
            </a:endParaRPr>
          </a:p>
        </p:txBody>
      </p:sp>
      <p:sp>
        <p:nvSpPr>
          <p:cNvPr id="21507" name="Rectangle 3"/>
          <p:cNvSpPr>
            <a:spLocks noGrp="1" noChangeArrowheads="1"/>
          </p:cNvSpPr>
          <p:nvPr>
            <p:ph type="body" idx="1"/>
          </p:nvPr>
        </p:nvSpPr>
        <p:spPr/>
        <p:txBody>
          <a:bodyPr/>
          <a:lstStyle/>
          <a:p>
            <a:pPr eaLnBrk="1" hangingPunct="1"/>
            <a:r>
              <a:rPr lang="en-US" altLang="en-US" smtClean="0"/>
              <a:t>A cost-benefit analysis is an </a:t>
            </a:r>
            <a:r>
              <a:rPr lang="en-US" altLang="en-US" i="1" smtClean="0"/>
              <a:t>estimate</a:t>
            </a:r>
            <a:r>
              <a:rPr lang="en-US" altLang="en-US" smtClean="0"/>
              <a:t> of the total costs and benefits of the project to society as a whole.</a:t>
            </a:r>
          </a:p>
          <a:p>
            <a:pPr lvl="1" eaLnBrk="1" hangingPunct="1"/>
            <a:r>
              <a:rPr lang="en-US" altLang="en-US" smtClean="0"/>
              <a:t>It is difficult to do this because of the absence of prices needed to estimate social benefits and costs.</a:t>
            </a:r>
          </a:p>
          <a:p>
            <a:pPr lvl="1" eaLnBrk="1" hangingPunct="1"/>
            <a:r>
              <a:rPr lang="en-US" altLang="en-US" smtClean="0"/>
              <a:t>The value of life, the consumer’s time, and aesthetics are difficult to measure.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eaLnBrk="1" hangingPunct="1"/>
            <a:r>
              <a:rPr lang="en-US" altLang="en-US" smtClean="0"/>
              <a:t>How much is a life worth?</a:t>
            </a:r>
          </a:p>
        </p:txBody>
      </p:sp>
      <p:sp>
        <p:nvSpPr>
          <p:cNvPr id="22533" name="Rectangle 3"/>
          <p:cNvSpPr>
            <a:spLocks noGrp="1" noChangeArrowheads="1"/>
          </p:cNvSpPr>
          <p:nvPr>
            <p:ph idx="1"/>
          </p:nvPr>
        </p:nvSpPr>
        <p:spPr/>
        <p:txBody>
          <a:bodyPr/>
          <a:lstStyle/>
          <a:p>
            <a:pPr eaLnBrk="1" hangingPunct="1">
              <a:lnSpc>
                <a:spcPct val="90000"/>
              </a:lnSpc>
            </a:pPr>
            <a:r>
              <a:rPr lang="en-US" altLang="en-US" smtClean="0"/>
              <a:t>It may be necessary to know the dollar value of a human life in order to decide whether a new traffic light would be worth the cost</a:t>
            </a:r>
          </a:p>
          <a:p>
            <a:pPr eaLnBrk="1" hangingPunct="1">
              <a:lnSpc>
                <a:spcPct val="90000"/>
              </a:lnSpc>
            </a:pPr>
            <a:r>
              <a:rPr lang="en-US" altLang="en-US" smtClean="0"/>
              <a:t>Studies say the dollar value of a human life is </a:t>
            </a:r>
            <a:r>
              <a:rPr lang="en-US" altLang="en-US" smtClean="0">
                <a:cs typeface="Arial" panose="020B0604020202020204" pitchFamily="34" charset="0"/>
              </a:rPr>
              <a:t>… </a:t>
            </a:r>
            <a:r>
              <a:rPr lang="en-US" altLang="en-US" smtClean="0"/>
              <a:t>about $10 million</a:t>
            </a:r>
          </a:p>
          <a:p>
            <a:pPr eaLnBrk="1" hangingPunct="1">
              <a:lnSpc>
                <a:spcPct val="90000"/>
              </a:lnSpc>
            </a:pPr>
            <a:r>
              <a:rPr lang="en-US" altLang="en-US" smtClean="0"/>
              <a:t>Calculations:</a:t>
            </a:r>
          </a:p>
          <a:p>
            <a:pPr lvl="1" eaLnBrk="1" hangingPunct="1">
              <a:lnSpc>
                <a:spcPct val="90000"/>
              </a:lnSpc>
            </a:pPr>
            <a:r>
              <a:rPr lang="en-US" altLang="en-US" smtClean="0"/>
              <a:t>Value of lives lost without light = 0.016 </a:t>
            </a:r>
            <a:r>
              <a:rPr lang="en-US" altLang="en-US" smtClean="0">
                <a:cs typeface="Arial" panose="020B0604020202020204" pitchFamily="34" charset="0"/>
              </a:rPr>
              <a:t>× $10 m</a:t>
            </a:r>
          </a:p>
          <a:p>
            <a:pPr lvl="1" eaLnBrk="1" hangingPunct="1">
              <a:lnSpc>
                <a:spcPct val="90000"/>
              </a:lnSpc>
            </a:pPr>
            <a:r>
              <a:rPr lang="en-US" altLang="en-US" smtClean="0"/>
              <a:t>Value of lives lost with light = 0.011 </a:t>
            </a:r>
            <a:r>
              <a:rPr lang="en-US" altLang="en-US" smtClean="0">
                <a:cs typeface="Arial" panose="020B0604020202020204" pitchFamily="34" charset="0"/>
              </a:rPr>
              <a:t>× $10 m</a:t>
            </a:r>
          </a:p>
          <a:p>
            <a:pPr lvl="1" eaLnBrk="1" hangingPunct="1">
              <a:lnSpc>
                <a:spcPct val="90000"/>
              </a:lnSpc>
            </a:pPr>
            <a:r>
              <a:rPr lang="en-US" altLang="en-US" smtClean="0">
                <a:cs typeface="Arial" panose="020B0604020202020204" pitchFamily="34" charset="0"/>
              </a:rPr>
              <a:t>Benefit of light = 0.005</a:t>
            </a:r>
            <a:r>
              <a:rPr lang="en-US" altLang="en-US" smtClean="0"/>
              <a:t> </a:t>
            </a:r>
            <a:r>
              <a:rPr lang="en-US" altLang="en-US" smtClean="0">
                <a:cs typeface="Arial" panose="020B0604020202020204" pitchFamily="34" charset="0"/>
              </a:rPr>
              <a:t>× $10 m = $50,000</a:t>
            </a:r>
          </a:p>
          <a:p>
            <a:pPr lvl="1" eaLnBrk="1" hangingPunct="1">
              <a:lnSpc>
                <a:spcPct val="90000"/>
              </a:lnSpc>
            </a:pPr>
            <a:r>
              <a:rPr lang="en-US" altLang="en-US" i="1" smtClean="0">
                <a:cs typeface="Arial" panose="020B0604020202020204" pitchFamily="34" charset="0"/>
              </a:rPr>
              <a:t>Yes</a:t>
            </a:r>
            <a:r>
              <a:rPr lang="en-US" altLang="en-US" smtClean="0">
                <a:cs typeface="Arial" panose="020B0604020202020204" pitchFamily="34" charset="0"/>
              </a:rPr>
              <a:t> to traffic light if and only if cost is less</a:t>
            </a:r>
          </a:p>
        </p:txBody>
      </p:sp>
      <p:sp>
        <p:nvSpPr>
          <p:cNvPr id="22530"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CHAPTER 11 PUBLIC GOODS AND COMMON RESOURCES</a:t>
            </a:r>
          </a:p>
        </p:txBody>
      </p:sp>
      <p:sp>
        <p:nvSpPr>
          <p:cNvPr id="2253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936A1686-525F-419A-9D0D-AE2A3336620C}" type="slidenum">
              <a:rPr lang="en-US" altLang="en-US" sz="1400"/>
              <a:pPr eaLnBrk="1" hangingPunct="1">
                <a:spcBef>
                  <a:spcPct val="0"/>
                </a:spcBef>
                <a:buFontTx/>
                <a:buNone/>
              </a:pPr>
              <a:t>21</a:t>
            </a:fld>
            <a:endParaRPr lang="en-US" altLang="en-US" sz="1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CHAPTER 11 PUBLIC GOODS AND COMMON RESOURCES</a:t>
            </a:r>
          </a:p>
        </p:txBody>
      </p:sp>
      <p:sp>
        <p:nvSpPr>
          <p:cNvPr id="2355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65017309-7AC7-49B9-9FBC-3C006377E307}" type="slidenum">
              <a:rPr lang="en-US" altLang="en-US" sz="1400"/>
              <a:pPr eaLnBrk="1" hangingPunct="1">
                <a:spcBef>
                  <a:spcPct val="0"/>
                </a:spcBef>
                <a:buFontTx/>
                <a:buNone/>
              </a:pPr>
              <a:t>22</a:t>
            </a:fld>
            <a:endParaRPr lang="en-US" altLang="en-US" sz="1400"/>
          </a:p>
        </p:txBody>
      </p:sp>
      <p:sp>
        <p:nvSpPr>
          <p:cNvPr id="23556" name="Rectangle 2"/>
          <p:cNvSpPr>
            <a:spLocks noGrp="1" noChangeArrowheads="1"/>
          </p:cNvSpPr>
          <p:nvPr>
            <p:ph type="title"/>
          </p:nvPr>
        </p:nvSpPr>
        <p:spPr/>
        <p:txBody>
          <a:bodyPr/>
          <a:lstStyle/>
          <a:p>
            <a:pPr eaLnBrk="1" hangingPunct="1"/>
            <a:r>
              <a:rPr lang="en-US" altLang="en-US" smtClean="0"/>
              <a:t>How much is a life worth?</a:t>
            </a:r>
          </a:p>
        </p:txBody>
      </p:sp>
      <p:sp>
        <p:nvSpPr>
          <p:cNvPr id="23557" name="Rectangle 3"/>
          <p:cNvSpPr>
            <a:spLocks noGrp="1" noChangeArrowheads="1"/>
          </p:cNvSpPr>
          <p:nvPr>
            <p:ph type="body" idx="1"/>
          </p:nvPr>
        </p:nvSpPr>
        <p:spPr/>
        <p:txBody>
          <a:bodyPr/>
          <a:lstStyle/>
          <a:p>
            <a:pPr eaLnBrk="1" hangingPunct="1"/>
            <a:r>
              <a:rPr lang="en-US" altLang="en-US" smtClean="0"/>
              <a:t>Isn’t it infinite?</a:t>
            </a:r>
          </a:p>
          <a:p>
            <a:pPr lvl="1" eaLnBrk="1" hangingPunct="1"/>
            <a:r>
              <a:rPr lang="en-US" altLang="en-US" smtClean="0"/>
              <a:t>Not if you see the risks that people take to avoid paying extra</a:t>
            </a:r>
          </a:p>
          <a:p>
            <a:pPr lvl="1" eaLnBrk="1" hangingPunct="1"/>
            <a:r>
              <a:rPr lang="en-US" altLang="en-US" smtClean="0"/>
              <a:t>By observing these choices economists can estimate the monetary value that people themselves place on their own lives</a:t>
            </a:r>
          </a:p>
          <a:p>
            <a:pPr lvl="1" eaLnBrk="1" hangingPunct="1"/>
            <a:r>
              <a:rPr lang="en-US" altLang="en-US" smtClean="0"/>
              <a:t>One estimate is $10 million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57"/>
          <p:cNvSpPr>
            <a:spLocks noChangeArrowheads="1"/>
          </p:cNvSpPr>
          <p:nvPr/>
        </p:nvSpPr>
        <p:spPr bwMode="auto">
          <a:xfrm>
            <a:off x="3352801" y="3200400"/>
            <a:ext cx="3178175" cy="1676400"/>
          </a:xfrm>
          <a:prstGeom prst="rect">
            <a:avLst/>
          </a:prstGeom>
          <a:solidFill>
            <a:schemeClr val="accent1">
              <a:alpha val="59999"/>
            </a:schemeClr>
          </a:solidFill>
          <a:ln w="12700" algn="ctr">
            <a:solidFill>
              <a:schemeClr val="tx1"/>
            </a:solidFill>
            <a:round/>
            <a:headEnd type="none" w="sm" len="sm"/>
            <a:tailEnd type="none" w="sm" len="sm"/>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579" name="Rectangle 3"/>
          <p:cNvSpPr>
            <a:spLocks noGrp="1" noChangeArrowheads="1"/>
          </p:cNvSpPr>
          <p:nvPr>
            <p:ph type="title"/>
          </p:nvPr>
        </p:nvSpPr>
        <p:spPr>
          <a:xfrm>
            <a:off x="2133600" y="228600"/>
            <a:ext cx="8229600" cy="685800"/>
          </a:xfrm>
        </p:spPr>
        <p:txBody>
          <a:bodyPr/>
          <a:lstStyle/>
          <a:p>
            <a:pPr eaLnBrk="1" hangingPunct="1">
              <a:lnSpc>
                <a:spcPct val="80000"/>
              </a:lnSpc>
            </a:pPr>
            <a:r>
              <a:rPr lang="en-US" altLang="en-US" sz="2800">
                <a:solidFill>
                  <a:schemeClr val="tx1"/>
                </a:solidFill>
              </a:rPr>
              <a:t>Common Resources: non-excludable and rival</a:t>
            </a:r>
          </a:p>
        </p:txBody>
      </p:sp>
      <p:sp>
        <p:nvSpPr>
          <p:cNvPr id="24580" name="Rectangle 20"/>
          <p:cNvSpPr>
            <a:spLocks noChangeArrowheads="1"/>
          </p:cNvSpPr>
          <p:nvPr/>
        </p:nvSpPr>
        <p:spPr bwMode="auto">
          <a:xfrm>
            <a:off x="3344864" y="1562100"/>
            <a:ext cx="6345237" cy="3314700"/>
          </a:xfrm>
          <a:prstGeom prst="rect">
            <a:avLst/>
          </a:pr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581" name="Line 21"/>
          <p:cNvSpPr>
            <a:spLocks noChangeShapeType="1"/>
          </p:cNvSpPr>
          <p:nvPr/>
        </p:nvSpPr>
        <p:spPr bwMode="auto">
          <a:xfrm>
            <a:off x="6527800" y="1562100"/>
            <a:ext cx="1588" cy="329565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2" name="Line 22"/>
          <p:cNvSpPr>
            <a:spLocks noChangeShapeType="1"/>
          </p:cNvSpPr>
          <p:nvPr/>
        </p:nvSpPr>
        <p:spPr bwMode="auto">
          <a:xfrm flipH="1">
            <a:off x="3344864" y="3209925"/>
            <a:ext cx="6345237"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3" name="Rectangle 23"/>
          <p:cNvSpPr>
            <a:spLocks noChangeArrowheads="1"/>
          </p:cNvSpPr>
          <p:nvPr/>
        </p:nvSpPr>
        <p:spPr bwMode="auto">
          <a:xfrm>
            <a:off x="6227764" y="1044575"/>
            <a:ext cx="65562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b="1">
                <a:solidFill>
                  <a:srgbClr val="000000"/>
                </a:solidFill>
              </a:rPr>
              <a:t>Rival?</a:t>
            </a:r>
            <a:endParaRPr lang="en-US" altLang="en-US" sz="2400">
              <a:latin typeface="Times New Roman" panose="02020603050405020304" pitchFamily="18" charset="0"/>
            </a:endParaRPr>
          </a:p>
        </p:txBody>
      </p:sp>
      <p:sp>
        <p:nvSpPr>
          <p:cNvPr id="24584" name="Rectangle 24"/>
          <p:cNvSpPr>
            <a:spLocks noChangeArrowheads="1"/>
          </p:cNvSpPr>
          <p:nvPr/>
        </p:nvSpPr>
        <p:spPr bwMode="auto">
          <a:xfrm>
            <a:off x="2882900" y="2254250"/>
            <a:ext cx="37747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b="1">
                <a:solidFill>
                  <a:srgbClr val="000000"/>
                </a:solidFill>
              </a:rPr>
              <a:t>Yes</a:t>
            </a:r>
            <a:endParaRPr lang="en-US" altLang="en-US" sz="2400">
              <a:latin typeface="Times New Roman" panose="02020603050405020304" pitchFamily="18" charset="0"/>
            </a:endParaRPr>
          </a:p>
        </p:txBody>
      </p:sp>
      <p:sp>
        <p:nvSpPr>
          <p:cNvPr id="24585" name="Rectangle 25"/>
          <p:cNvSpPr>
            <a:spLocks noChangeArrowheads="1"/>
          </p:cNvSpPr>
          <p:nvPr/>
        </p:nvSpPr>
        <p:spPr bwMode="auto">
          <a:xfrm>
            <a:off x="4770438" y="1263650"/>
            <a:ext cx="37747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b="1">
                <a:solidFill>
                  <a:srgbClr val="000000"/>
                </a:solidFill>
              </a:rPr>
              <a:t>Yes</a:t>
            </a:r>
            <a:endParaRPr lang="en-US" altLang="en-US" sz="2400">
              <a:latin typeface="Times New Roman" panose="02020603050405020304" pitchFamily="18" charset="0"/>
            </a:endParaRPr>
          </a:p>
        </p:txBody>
      </p:sp>
      <p:grpSp>
        <p:nvGrpSpPr>
          <p:cNvPr id="24586" name="Group 26"/>
          <p:cNvGrpSpPr>
            <a:grpSpLocks/>
          </p:cNvGrpSpPr>
          <p:nvPr/>
        </p:nvGrpSpPr>
        <p:grpSpPr bwMode="auto">
          <a:xfrm>
            <a:off x="3613151" y="2174875"/>
            <a:ext cx="2227263" cy="793750"/>
            <a:chOff x="1316" y="1782"/>
            <a:chExt cx="1403" cy="500"/>
          </a:xfrm>
        </p:grpSpPr>
        <p:sp>
          <p:nvSpPr>
            <p:cNvPr id="24626" name="Rectangle 27"/>
            <p:cNvSpPr>
              <a:spLocks noChangeArrowheads="1"/>
            </p:cNvSpPr>
            <p:nvPr/>
          </p:nvSpPr>
          <p:spPr bwMode="auto">
            <a:xfrm>
              <a:off x="1316" y="1782"/>
              <a:ext cx="4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a:t>
              </a:r>
              <a:endParaRPr lang="en-US" altLang="en-US" sz="2400">
                <a:latin typeface="Times New Roman" panose="02020603050405020304" pitchFamily="18" charset="0"/>
              </a:endParaRPr>
            </a:p>
          </p:txBody>
        </p:sp>
        <p:sp>
          <p:nvSpPr>
            <p:cNvPr id="24627" name="Rectangle 28"/>
            <p:cNvSpPr>
              <a:spLocks noChangeArrowheads="1"/>
            </p:cNvSpPr>
            <p:nvPr/>
          </p:nvSpPr>
          <p:spPr bwMode="auto">
            <a:xfrm>
              <a:off x="1362" y="1782"/>
              <a:ext cx="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 </a:t>
              </a:r>
              <a:endParaRPr lang="en-US" altLang="en-US" sz="2400">
                <a:latin typeface="Times New Roman" panose="02020603050405020304" pitchFamily="18" charset="0"/>
              </a:endParaRPr>
            </a:p>
          </p:txBody>
        </p:sp>
        <p:sp>
          <p:nvSpPr>
            <p:cNvPr id="24628" name="Rectangle 29"/>
            <p:cNvSpPr>
              <a:spLocks noChangeArrowheads="1"/>
            </p:cNvSpPr>
            <p:nvPr/>
          </p:nvSpPr>
          <p:spPr bwMode="auto">
            <a:xfrm>
              <a:off x="1456" y="1782"/>
              <a:ext cx="101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Ice-cream cones</a:t>
              </a:r>
              <a:endParaRPr lang="en-US" altLang="en-US" sz="2400">
                <a:latin typeface="Times New Roman" panose="02020603050405020304" pitchFamily="18" charset="0"/>
              </a:endParaRPr>
            </a:p>
          </p:txBody>
        </p:sp>
        <p:sp>
          <p:nvSpPr>
            <p:cNvPr id="24629" name="Rectangle 30"/>
            <p:cNvSpPr>
              <a:spLocks noChangeArrowheads="1"/>
            </p:cNvSpPr>
            <p:nvPr/>
          </p:nvSpPr>
          <p:spPr bwMode="auto">
            <a:xfrm>
              <a:off x="1316" y="1949"/>
              <a:ext cx="4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a:t>
              </a:r>
              <a:endParaRPr lang="en-US" altLang="en-US" sz="2400">
                <a:latin typeface="Times New Roman" panose="02020603050405020304" pitchFamily="18" charset="0"/>
              </a:endParaRPr>
            </a:p>
          </p:txBody>
        </p:sp>
        <p:sp>
          <p:nvSpPr>
            <p:cNvPr id="24630" name="Rectangle 31"/>
            <p:cNvSpPr>
              <a:spLocks noChangeArrowheads="1"/>
            </p:cNvSpPr>
            <p:nvPr/>
          </p:nvSpPr>
          <p:spPr bwMode="auto">
            <a:xfrm>
              <a:off x="1362" y="1949"/>
              <a:ext cx="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 </a:t>
              </a:r>
              <a:endParaRPr lang="en-US" altLang="en-US" sz="2400">
                <a:latin typeface="Times New Roman" panose="02020603050405020304" pitchFamily="18" charset="0"/>
              </a:endParaRPr>
            </a:p>
          </p:txBody>
        </p:sp>
        <p:sp>
          <p:nvSpPr>
            <p:cNvPr id="24631" name="Rectangle 32"/>
            <p:cNvSpPr>
              <a:spLocks noChangeArrowheads="1"/>
            </p:cNvSpPr>
            <p:nvPr/>
          </p:nvSpPr>
          <p:spPr bwMode="auto">
            <a:xfrm>
              <a:off x="1456" y="1949"/>
              <a:ext cx="50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Clothing</a:t>
              </a:r>
              <a:endParaRPr lang="en-US" altLang="en-US" sz="2400">
                <a:latin typeface="Times New Roman" panose="02020603050405020304" pitchFamily="18" charset="0"/>
              </a:endParaRPr>
            </a:p>
          </p:txBody>
        </p:sp>
        <p:sp>
          <p:nvSpPr>
            <p:cNvPr id="24632" name="Rectangle 33"/>
            <p:cNvSpPr>
              <a:spLocks noChangeArrowheads="1"/>
            </p:cNvSpPr>
            <p:nvPr/>
          </p:nvSpPr>
          <p:spPr bwMode="auto">
            <a:xfrm>
              <a:off x="1316" y="2117"/>
              <a:ext cx="4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a:t>
              </a:r>
              <a:endParaRPr lang="en-US" altLang="en-US" sz="2400">
                <a:latin typeface="Times New Roman" panose="02020603050405020304" pitchFamily="18" charset="0"/>
              </a:endParaRPr>
            </a:p>
          </p:txBody>
        </p:sp>
        <p:sp>
          <p:nvSpPr>
            <p:cNvPr id="24633" name="Rectangle 34"/>
            <p:cNvSpPr>
              <a:spLocks noChangeArrowheads="1"/>
            </p:cNvSpPr>
            <p:nvPr/>
          </p:nvSpPr>
          <p:spPr bwMode="auto">
            <a:xfrm>
              <a:off x="1362" y="2117"/>
              <a:ext cx="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 </a:t>
              </a:r>
              <a:endParaRPr lang="en-US" altLang="en-US" sz="2400">
                <a:latin typeface="Times New Roman" panose="02020603050405020304" pitchFamily="18" charset="0"/>
              </a:endParaRPr>
            </a:p>
          </p:txBody>
        </p:sp>
        <p:sp>
          <p:nvSpPr>
            <p:cNvPr id="24634" name="Rectangle 35"/>
            <p:cNvSpPr>
              <a:spLocks noChangeArrowheads="1"/>
            </p:cNvSpPr>
            <p:nvPr/>
          </p:nvSpPr>
          <p:spPr bwMode="auto">
            <a:xfrm>
              <a:off x="1456" y="2117"/>
              <a:ext cx="126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Congested toll roads</a:t>
              </a:r>
              <a:endParaRPr lang="en-US" altLang="en-US" sz="2400">
                <a:latin typeface="Times New Roman" panose="02020603050405020304" pitchFamily="18" charset="0"/>
              </a:endParaRPr>
            </a:p>
          </p:txBody>
        </p:sp>
      </p:grpSp>
      <p:grpSp>
        <p:nvGrpSpPr>
          <p:cNvPr id="24587" name="Group 36"/>
          <p:cNvGrpSpPr>
            <a:grpSpLocks/>
          </p:cNvGrpSpPr>
          <p:nvPr/>
        </p:nvGrpSpPr>
        <p:grpSpPr bwMode="auto">
          <a:xfrm>
            <a:off x="6792913" y="2174875"/>
            <a:ext cx="2451100" cy="793750"/>
            <a:chOff x="3319" y="1782"/>
            <a:chExt cx="1544" cy="500"/>
          </a:xfrm>
        </p:grpSpPr>
        <p:sp>
          <p:nvSpPr>
            <p:cNvPr id="24617" name="Rectangle 37"/>
            <p:cNvSpPr>
              <a:spLocks noChangeArrowheads="1"/>
            </p:cNvSpPr>
            <p:nvPr/>
          </p:nvSpPr>
          <p:spPr bwMode="auto">
            <a:xfrm>
              <a:off x="3319" y="1782"/>
              <a:ext cx="4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a:t>
              </a:r>
              <a:endParaRPr lang="en-US" altLang="en-US" sz="2400">
                <a:latin typeface="Times New Roman" panose="02020603050405020304" pitchFamily="18" charset="0"/>
              </a:endParaRPr>
            </a:p>
          </p:txBody>
        </p:sp>
        <p:sp>
          <p:nvSpPr>
            <p:cNvPr id="24618" name="Rectangle 38"/>
            <p:cNvSpPr>
              <a:spLocks noChangeArrowheads="1"/>
            </p:cNvSpPr>
            <p:nvPr/>
          </p:nvSpPr>
          <p:spPr bwMode="auto">
            <a:xfrm>
              <a:off x="3369" y="1782"/>
              <a:ext cx="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 </a:t>
              </a:r>
              <a:endParaRPr lang="en-US" altLang="en-US" sz="2400">
                <a:latin typeface="Times New Roman" panose="02020603050405020304" pitchFamily="18" charset="0"/>
              </a:endParaRPr>
            </a:p>
          </p:txBody>
        </p:sp>
        <p:sp>
          <p:nvSpPr>
            <p:cNvPr id="24619" name="Rectangle 39"/>
            <p:cNvSpPr>
              <a:spLocks noChangeArrowheads="1"/>
            </p:cNvSpPr>
            <p:nvPr/>
          </p:nvSpPr>
          <p:spPr bwMode="auto">
            <a:xfrm>
              <a:off x="3454" y="1782"/>
              <a:ext cx="8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Fire protection</a:t>
              </a:r>
              <a:endParaRPr lang="en-US" altLang="en-US" sz="2400">
                <a:latin typeface="Times New Roman" panose="02020603050405020304" pitchFamily="18" charset="0"/>
              </a:endParaRPr>
            </a:p>
          </p:txBody>
        </p:sp>
        <p:sp>
          <p:nvSpPr>
            <p:cNvPr id="24620" name="Rectangle 40"/>
            <p:cNvSpPr>
              <a:spLocks noChangeArrowheads="1"/>
            </p:cNvSpPr>
            <p:nvPr/>
          </p:nvSpPr>
          <p:spPr bwMode="auto">
            <a:xfrm>
              <a:off x="3319" y="1949"/>
              <a:ext cx="4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a:t>
              </a:r>
              <a:endParaRPr lang="en-US" altLang="en-US" sz="2400">
                <a:latin typeface="Times New Roman" panose="02020603050405020304" pitchFamily="18" charset="0"/>
              </a:endParaRPr>
            </a:p>
          </p:txBody>
        </p:sp>
        <p:sp>
          <p:nvSpPr>
            <p:cNvPr id="24621" name="Rectangle 41"/>
            <p:cNvSpPr>
              <a:spLocks noChangeArrowheads="1"/>
            </p:cNvSpPr>
            <p:nvPr/>
          </p:nvSpPr>
          <p:spPr bwMode="auto">
            <a:xfrm>
              <a:off x="3369" y="1949"/>
              <a:ext cx="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 </a:t>
              </a:r>
              <a:endParaRPr lang="en-US" altLang="en-US" sz="2400">
                <a:latin typeface="Times New Roman" panose="02020603050405020304" pitchFamily="18" charset="0"/>
              </a:endParaRPr>
            </a:p>
          </p:txBody>
        </p:sp>
        <p:sp>
          <p:nvSpPr>
            <p:cNvPr id="24622" name="Rectangle 42"/>
            <p:cNvSpPr>
              <a:spLocks noChangeArrowheads="1"/>
            </p:cNvSpPr>
            <p:nvPr/>
          </p:nvSpPr>
          <p:spPr bwMode="auto">
            <a:xfrm>
              <a:off x="3454" y="1949"/>
              <a:ext cx="57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Cable TV</a:t>
              </a:r>
              <a:endParaRPr lang="en-US" altLang="en-US" sz="2400">
                <a:latin typeface="Times New Roman" panose="02020603050405020304" pitchFamily="18" charset="0"/>
              </a:endParaRPr>
            </a:p>
          </p:txBody>
        </p:sp>
        <p:sp>
          <p:nvSpPr>
            <p:cNvPr id="24623" name="Rectangle 43"/>
            <p:cNvSpPr>
              <a:spLocks noChangeArrowheads="1"/>
            </p:cNvSpPr>
            <p:nvPr/>
          </p:nvSpPr>
          <p:spPr bwMode="auto">
            <a:xfrm>
              <a:off x="3319" y="2117"/>
              <a:ext cx="4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a:t>
              </a:r>
              <a:endParaRPr lang="en-US" altLang="en-US" sz="2400">
                <a:latin typeface="Times New Roman" panose="02020603050405020304" pitchFamily="18" charset="0"/>
              </a:endParaRPr>
            </a:p>
          </p:txBody>
        </p:sp>
        <p:sp>
          <p:nvSpPr>
            <p:cNvPr id="24624" name="Rectangle 44"/>
            <p:cNvSpPr>
              <a:spLocks noChangeArrowheads="1"/>
            </p:cNvSpPr>
            <p:nvPr/>
          </p:nvSpPr>
          <p:spPr bwMode="auto">
            <a:xfrm>
              <a:off x="3369" y="2117"/>
              <a:ext cx="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 </a:t>
              </a:r>
              <a:endParaRPr lang="en-US" altLang="en-US" sz="2400">
                <a:latin typeface="Times New Roman" panose="02020603050405020304" pitchFamily="18" charset="0"/>
              </a:endParaRPr>
            </a:p>
          </p:txBody>
        </p:sp>
        <p:sp>
          <p:nvSpPr>
            <p:cNvPr id="24625" name="Rectangle 45"/>
            <p:cNvSpPr>
              <a:spLocks noChangeArrowheads="1"/>
            </p:cNvSpPr>
            <p:nvPr/>
          </p:nvSpPr>
          <p:spPr bwMode="auto">
            <a:xfrm>
              <a:off x="3454" y="2117"/>
              <a:ext cx="140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Uncongested toll roads</a:t>
              </a:r>
              <a:endParaRPr lang="en-US" altLang="en-US" sz="2400">
                <a:latin typeface="Times New Roman" panose="02020603050405020304" pitchFamily="18" charset="0"/>
              </a:endParaRPr>
            </a:p>
          </p:txBody>
        </p:sp>
      </p:grpSp>
      <p:sp>
        <p:nvSpPr>
          <p:cNvPr id="24588" name="Rectangle 46"/>
          <p:cNvSpPr>
            <a:spLocks noChangeArrowheads="1"/>
          </p:cNvSpPr>
          <p:nvPr/>
        </p:nvSpPr>
        <p:spPr bwMode="auto">
          <a:xfrm>
            <a:off x="8002588" y="1263650"/>
            <a:ext cx="2901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b="1">
                <a:solidFill>
                  <a:srgbClr val="000000"/>
                </a:solidFill>
              </a:rPr>
              <a:t>No</a:t>
            </a:r>
            <a:endParaRPr lang="en-US" altLang="en-US" sz="2400">
              <a:latin typeface="Times New Roman" panose="02020603050405020304" pitchFamily="18" charset="0"/>
            </a:endParaRPr>
          </a:p>
        </p:txBody>
      </p:sp>
      <p:sp>
        <p:nvSpPr>
          <p:cNvPr id="24589" name="Rectangle 47"/>
          <p:cNvSpPr>
            <a:spLocks noChangeArrowheads="1"/>
          </p:cNvSpPr>
          <p:nvPr/>
        </p:nvSpPr>
        <p:spPr bwMode="auto">
          <a:xfrm>
            <a:off x="3621089" y="1668463"/>
            <a:ext cx="138499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Private Goods</a:t>
            </a:r>
            <a:endParaRPr lang="en-US" altLang="en-US" sz="2400">
              <a:latin typeface="Times New Roman" panose="02020603050405020304" pitchFamily="18" charset="0"/>
            </a:endParaRPr>
          </a:p>
        </p:txBody>
      </p:sp>
      <p:sp>
        <p:nvSpPr>
          <p:cNvPr id="24590" name="Rectangle 48"/>
          <p:cNvSpPr>
            <a:spLocks noChangeArrowheads="1"/>
          </p:cNvSpPr>
          <p:nvPr/>
        </p:nvSpPr>
        <p:spPr bwMode="auto">
          <a:xfrm>
            <a:off x="6811964" y="1668463"/>
            <a:ext cx="18819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Natural Monopolies</a:t>
            </a:r>
            <a:endParaRPr lang="en-US" altLang="en-US" sz="2400">
              <a:latin typeface="Times New Roman" panose="02020603050405020304" pitchFamily="18" charset="0"/>
            </a:endParaRPr>
          </a:p>
        </p:txBody>
      </p:sp>
      <p:sp>
        <p:nvSpPr>
          <p:cNvPr id="24591" name="Rectangle 49"/>
          <p:cNvSpPr>
            <a:spLocks noChangeArrowheads="1"/>
          </p:cNvSpPr>
          <p:nvPr/>
        </p:nvSpPr>
        <p:spPr bwMode="auto">
          <a:xfrm>
            <a:off x="2981325" y="3924300"/>
            <a:ext cx="2901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b="1">
                <a:solidFill>
                  <a:srgbClr val="000000"/>
                </a:solidFill>
              </a:rPr>
              <a:t>No</a:t>
            </a:r>
            <a:endParaRPr lang="en-US" altLang="en-US" sz="2400">
              <a:latin typeface="Times New Roman" panose="02020603050405020304" pitchFamily="18" charset="0"/>
            </a:endParaRPr>
          </a:p>
        </p:txBody>
      </p:sp>
      <p:sp>
        <p:nvSpPr>
          <p:cNvPr id="24592" name="Rectangle 50"/>
          <p:cNvSpPr>
            <a:spLocks noChangeArrowheads="1"/>
          </p:cNvSpPr>
          <p:nvPr/>
        </p:nvSpPr>
        <p:spPr bwMode="auto">
          <a:xfrm>
            <a:off x="1738313" y="3073400"/>
            <a:ext cx="12872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b="1">
                <a:solidFill>
                  <a:srgbClr val="000000"/>
                </a:solidFill>
              </a:rPr>
              <a:t>Excludable?</a:t>
            </a:r>
            <a:endParaRPr lang="en-US" altLang="en-US" sz="2400">
              <a:latin typeface="Times New Roman" panose="02020603050405020304" pitchFamily="18" charset="0"/>
            </a:endParaRPr>
          </a:p>
        </p:txBody>
      </p:sp>
      <p:grpSp>
        <p:nvGrpSpPr>
          <p:cNvPr id="24593" name="Group 51"/>
          <p:cNvGrpSpPr>
            <a:grpSpLocks/>
          </p:cNvGrpSpPr>
          <p:nvPr/>
        </p:nvGrpSpPr>
        <p:grpSpPr bwMode="auto">
          <a:xfrm>
            <a:off x="3613151" y="3830639"/>
            <a:ext cx="2665413" cy="795337"/>
            <a:chOff x="1316" y="2825"/>
            <a:chExt cx="1679" cy="501"/>
          </a:xfrm>
        </p:grpSpPr>
        <p:sp>
          <p:nvSpPr>
            <p:cNvPr id="24608" name="Rectangle 52"/>
            <p:cNvSpPr>
              <a:spLocks noChangeArrowheads="1"/>
            </p:cNvSpPr>
            <p:nvPr/>
          </p:nvSpPr>
          <p:spPr bwMode="auto">
            <a:xfrm>
              <a:off x="1316" y="2825"/>
              <a:ext cx="4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a:t>
              </a:r>
              <a:endParaRPr lang="en-US" altLang="en-US" sz="2400">
                <a:latin typeface="Times New Roman" panose="02020603050405020304" pitchFamily="18" charset="0"/>
              </a:endParaRPr>
            </a:p>
          </p:txBody>
        </p:sp>
        <p:sp>
          <p:nvSpPr>
            <p:cNvPr id="24609" name="Rectangle 53"/>
            <p:cNvSpPr>
              <a:spLocks noChangeArrowheads="1"/>
            </p:cNvSpPr>
            <p:nvPr/>
          </p:nvSpPr>
          <p:spPr bwMode="auto">
            <a:xfrm>
              <a:off x="1362" y="2825"/>
              <a:ext cx="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 </a:t>
              </a:r>
              <a:endParaRPr lang="en-US" altLang="en-US" sz="2400">
                <a:latin typeface="Times New Roman" panose="02020603050405020304" pitchFamily="18" charset="0"/>
              </a:endParaRPr>
            </a:p>
          </p:txBody>
        </p:sp>
        <p:sp>
          <p:nvSpPr>
            <p:cNvPr id="24610" name="Rectangle 54"/>
            <p:cNvSpPr>
              <a:spLocks noChangeArrowheads="1"/>
            </p:cNvSpPr>
            <p:nvPr/>
          </p:nvSpPr>
          <p:spPr bwMode="auto">
            <a:xfrm>
              <a:off x="1456" y="2825"/>
              <a:ext cx="104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Fish in the ocean</a:t>
              </a:r>
              <a:endParaRPr lang="en-US" altLang="en-US" sz="2400">
                <a:latin typeface="Times New Roman" panose="02020603050405020304" pitchFamily="18" charset="0"/>
              </a:endParaRPr>
            </a:p>
          </p:txBody>
        </p:sp>
        <p:sp>
          <p:nvSpPr>
            <p:cNvPr id="24611" name="Rectangle 55"/>
            <p:cNvSpPr>
              <a:spLocks noChangeArrowheads="1"/>
            </p:cNvSpPr>
            <p:nvPr/>
          </p:nvSpPr>
          <p:spPr bwMode="auto">
            <a:xfrm>
              <a:off x="1316" y="2993"/>
              <a:ext cx="4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a:t>
              </a:r>
              <a:endParaRPr lang="en-US" altLang="en-US" sz="2400">
                <a:latin typeface="Times New Roman" panose="02020603050405020304" pitchFamily="18" charset="0"/>
              </a:endParaRPr>
            </a:p>
          </p:txBody>
        </p:sp>
        <p:sp>
          <p:nvSpPr>
            <p:cNvPr id="24612" name="Rectangle 56"/>
            <p:cNvSpPr>
              <a:spLocks noChangeArrowheads="1"/>
            </p:cNvSpPr>
            <p:nvPr/>
          </p:nvSpPr>
          <p:spPr bwMode="auto">
            <a:xfrm>
              <a:off x="1362" y="2993"/>
              <a:ext cx="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 </a:t>
              </a:r>
              <a:endParaRPr lang="en-US" altLang="en-US" sz="2400">
                <a:latin typeface="Times New Roman" panose="02020603050405020304" pitchFamily="18" charset="0"/>
              </a:endParaRPr>
            </a:p>
          </p:txBody>
        </p:sp>
        <p:sp>
          <p:nvSpPr>
            <p:cNvPr id="24613" name="Rectangle 57"/>
            <p:cNvSpPr>
              <a:spLocks noChangeArrowheads="1"/>
            </p:cNvSpPr>
            <p:nvPr/>
          </p:nvSpPr>
          <p:spPr bwMode="auto">
            <a:xfrm>
              <a:off x="1456" y="2993"/>
              <a:ext cx="103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The environment</a:t>
              </a:r>
              <a:endParaRPr lang="en-US" altLang="en-US" sz="2400">
                <a:latin typeface="Times New Roman" panose="02020603050405020304" pitchFamily="18" charset="0"/>
              </a:endParaRPr>
            </a:p>
          </p:txBody>
        </p:sp>
        <p:sp>
          <p:nvSpPr>
            <p:cNvPr id="24614" name="Rectangle 58"/>
            <p:cNvSpPr>
              <a:spLocks noChangeArrowheads="1"/>
            </p:cNvSpPr>
            <p:nvPr/>
          </p:nvSpPr>
          <p:spPr bwMode="auto">
            <a:xfrm>
              <a:off x="1316" y="3161"/>
              <a:ext cx="4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a:t>
              </a:r>
              <a:endParaRPr lang="en-US" altLang="en-US" sz="2400">
                <a:latin typeface="Times New Roman" panose="02020603050405020304" pitchFamily="18" charset="0"/>
              </a:endParaRPr>
            </a:p>
          </p:txBody>
        </p:sp>
        <p:sp>
          <p:nvSpPr>
            <p:cNvPr id="24615" name="Rectangle 59"/>
            <p:cNvSpPr>
              <a:spLocks noChangeArrowheads="1"/>
            </p:cNvSpPr>
            <p:nvPr/>
          </p:nvSpPr>
          <p:spPr bwMode="auto">
            <a:xfrm>
              <a:off x="1362" y="3161"/>
              <a:ext cx="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 </a:t>
              </a:r>
              <a:endParaRPr lang="en-US" altLang="en-US" sz="2400">
                <a:latin typeface="Times New Roman" panose="02020603050405020304" pitchFamily="18" charset="0"/>
              </a:endParaRPr>
            </a:p>
          </p:txBody>
        </p:sp>
        <p:sp>
          <p:nvSpPr>
            <p:cNvPr id="24616" name="Rectangle 60"/>
            <p:cNvSpPr>
              <a:spLocks noChangeArrowheads="1"/>
            </p:cNvSpPr>
            <p:nvPr/>
          </p:nvSpPr>
          <p:spPr bwMode="auto">
            <a:xfrm>
              <a:off x="1456" y="3161"/>
              <a:ext cx="153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Congested non-toll roads</a:t>
              </a:r>
              <a:endParaRPr lang="en-US" altLang="en-US" sz="2400">
                <a:latin typeface="Times New Roman" panose="02020603050405020304" pitchFamily="18" charset="0"/>
              </a:endParaRPr>
            </a:p>
          </p:txBody>
        </p:sp>
      </p:grpSp>
      <p:grpSp>
        <p:nvGrpSpPr>
          <p:cNvPr id="24594" name="Group 61"/>
          <p:cNvGrpSpPr>
            <a:grpSpLocks/>
          </p:cNvGrpSpPr>
          <p:nvPr/>
        </p:nvGrpSpPr>
        <p:grpSpPr bwMode="auto">
          <a:xfrm>
            <a:off x="6792914" y="3830639"/>
            <a:ext cx="2816225" cy="795337"/>
            <a:chOff x="3319" y="2825"/>
            <a:chExt cx="1774" cy="501"/>
          </a:xfrm>
        </p:grpSpPr>
        <p:sp>
          <p:nvSpPr>
            <p:cNvPr id="24599" name="Rectangle 62"/>
            <p:cNvSpPr>
              <a:spLocks noChangeArrowheads="1"/>
            </p:cNvSpPr>
            <p:nvPr/>
          </p:nvSpPr>
          <p:spPr bwMode="auto">
            <a:xfrm>
              <a:off x="3319" y="2825"/>
              <a:ext cx="4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a:t>
              </a:r>
              <a:endParaRPr lang="en-US" altLang="en-US" sz="2400">
                <a:latin typeface="Times New Roman" panose="02020603050405020304" pitchFamily="18" charset="0"/>
              </a:endParaRPr>
            </a:p>
          </p:txBody>
        </p:sp>
        <p:sp>
          <p:nvSpPr>
            <p:cNvPr id="24600" name="Rectangle 63"/>
            <p:cNvSpPr>
              <a:spLocks noChangeArrowheads="1"/>
            </p:cNvSpPr>
            <p:nvPr/>
          </p:nvSpPr>
          <p:spPr bwMode="auto">
            <a:xfrm>
              <a:off x="3369" y="2825"/>
              <a:ext cx="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 </a:t>
              </a:r>
              <a:endParaRPr lang="en-US" altLang="en-US" sz="2400">
                <a:latin typeface="Times New Roman" panose="02020603050405020304" pitchFamily="18" charset="0"/>
              </a:endParaRPr>
            </a:p>
          </p:txBody>
        </p:sp>
        <p:sp>
          <p:nvSpPr>
            <p:cNvPr id="24601" name="Rectangle 64"/>
            <p:cNvSpPr>
              <a:spLocks noChangeArrowheads="1"/>
            </p:cNvSpPr>
            <p:nvPr/>
          </p:nvSpPr>
          <p:spPr bwMode="auto">
            <a:xfrm>
              <a:off x="3454" y="2825"/>
              <a:ext cx="83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Tornado siren</a:t>
              </a:r>
              <a:endParaRPr lang="en-US" altLang="en-US" sz="2400">
                <a:latin typeface="Times New Roman" panose="02020603050405020304" pitchFamily="18" charset="0"/>
              </a:endParaRPr>
            </a:p>
          </p:txBody>
        </p:sp>
        <p:sp>
          <p:nvSpPr>
            <p:cNvPr id="24602" name="Rectangle 65"/>
            <p:cNvSpPr>
              <a:spLocks noChangeArrowheads="1"/>
            </p:cNvSpPr>
            <p:nvPr/>
          </p:nvSpPr>
          <p:spPr bwMode="auto">
            <a:xfrm>
              <a:off x="3319" y="2993"/>
              <a:ext cx="4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a:t>
              </a:r>
              <a:endParaRPr lang="en-US" altLang="en-US" sz="2400">
                <a:latin typeface="Times New Roman" panose="02020603050405020304" pitchFamily="18" charset="0"/>
              </a:endParaRPr>
            </a:p>
          </p:txBody>
        </p:sp>
        <p:sp>
          <p:nvSpPr>
            <p:cNvPr id="24603" name="Rectangle 66"/>
            <p:cNvSpPr>
              <a:spLocks noChangeArrowheads="1"/>
            </p:cNvSpPr>
            <p:nvPr/>
          </p:nvSpPr>
          <p:spPr bwMode="auto">
            <a:xfrm>
              <a:off x="3369" y="2993"/>
              <a:ext cx="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 </a:t>
              </a:r>
              <a:endParaRPr lang="en-US" altLang="en-US" sz="2400">
                <a:latin typeface="Times New Roman" panose="02020603050405020304" pitchFamily="18" charset="0"/>
              </a:endParaRPr>
            </a:p>
          </p:txBody>
        </p:sp>
        <p:sp>
          <p:nvSpPr>
            <p:cNvPr id="24604" name="Rectangle 67"/>
            <p:cNvSpPr>
              <a:spLocks noChangeArrowheads="1"/>
            </p:cNvSpPr>
            <p:nvPr/>
          </p:nvSpPr>
          <p:spPr bwMode="auto">
            <a:xfrm>
              <a:off x="3454" y="2993"/>
              <a:ext cx="103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National defense</a:t>
              </a:r>
              <a:endParaRPr lang="en-US" altLang="en-US" sz="2400">
                <a:latin typeface="Times New Roman" panose="02020603050405020304" pitchFamily="18" charset="0"/>
              </a:endParaRPr>
            </a:p>
          </p:txBody>
        </p:sp>
        <p:sp>
          <p:nvSpPr>
            <p:cNvPr id="24605" name="Rectangle 68"/>
            <p:cNvSpPr>
              <a:spLocks noChangeArrowheads="1"/>
            </p:cNvSpPr>
            <p:nvPr/>
          </p:nvSpPr>
          <p:spPr bwMode="auto">
            <a:xfrm>
              <a:off x="3319" y="3161"/>
              <a:ext cx="4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a:t>
              </a:r>
              <a:endParaRPr lang="en-US" altLang="en-US" sz="2400">
                <a:latin typeface="Times New Roman" panose="02020603050405020304" pitchFamily="18" charset="0"/>
              </a:endParaRPr>
            </a:p>
          </p:txBody>
        </p:sp>
        <p:sp>
          <p:nvSpPr>
            <p:cNvPr id="24606" name="Rectangle 69"/>
            <p:cNvSpPr>
              <a:spLocks noChangeArrowheads="1"/>
            </p:cNvSpPr>
            <p:nvPr/>
          </p:nvSpPr>
          <p:spPr bwMode="auto">
            <a:xfrm>
              <a:off x="3369" y="3161"/>
              <a:ext cx="3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 </a:t>
              </a:r>
              <a:endParaRPr lang="en-US" altLang="en-US" sz="2400">
                <a:latin typeface="Times New Roman" panose="02020603050405020304" pitchFamily="18" charset="0"/>
              </a:endParaRPr>
            </a:p>
          </p:txBody>
        </p:sp>
        <p:sp>
          <p:nvSpPr>
            <p:cNvPr id="24607" name="Rectangle 70"/>
            <p:cNvSpPr>
              <a:spLocks noChangeArrowheads="1"/>
            </p:cNvSpPr>
            <p:nvPr/>
          </p:nvSpPr>
          <p:spPr bwMode="auto">
            <a:xfrm>
              <a:off x="3454" y="3161"/>
              <a:ext cx="163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Uncongested nontoll roads</a:t>
              </a:r>
              <a:endParaRPr lang="en-US" altLang="en-US" sz="2400">
                <a:latin typeface="Times New Roman" panose="02020603050405020304" pitchFamily="18" charset="0"/>
              </a:endParaRPr>
            </a:p>
          </p:txBody>
        </p:sp>
      </p:grpSp>
      <p:sp>
        <p:nvSpPr>
          <p:cNvPr id="24595" name="Rectangle 71"/>
          <p:cNvSpPr>
            <a:spLocks noChangeArrowheads="1"/>
          </p:cNvSpPr>
          <p:nvPr/>
        </p:nvSpPr>
        <p:spPr bwMode="auto">
          <a:xfrm>
            <a:off x="3621089" y="3325813"/>
            <a:ext cx="198932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Common Resources</a:t>
            </a:r>
            <a:endParaRPr lang="en-US" altLang="en-US" sz="2400">
              <a:latin typeface="Times New Roman" panose="02020603050405020304" pitchFamily="18" charset="0"/>
            </a:endParaRPr>
          </a:p>
        </p:txBody>
      </p:sp>
      <p:sp>
        <p:nvSpPr>
          <p:cNvPr id="24596" name="Rectangle 72"/>
          <p:cNvSpPr>
            <a:spLocks noChangeArrowheads="1"/>
          </p:cNvSpPr>
          <p:nvPr/>
        </p:nvSpPr>
        <p:spPr bwMode="auto">
          <a:xfrm>
            <a:off x="6811963" y="3325813"/>
            <a:ext cx="130003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700">
                <a:solidFill>
                  <a:srgbClr val="000000"/>
                </a:solidFill>
              </a:rPr>
              <a:t>Public Goods</a:t>
            </a:r>
            <a:endParaRPr lang="en-US" altLang="en-US" sz="2400">
              <a:latin typeface="Times New Roman" panose="02020603050405020304" pitchFamily="18" charset="0"/>
            </a:endParaRPr>
          </a:p>
        </p:txBody>
      </p:sp>
      <p:sp>
        <p:nvSpPr>
          <p:cNvPr id="56" name="TextBox 55"/>
          <p:cNvSpPr txBox="1">
            <a:spLocks noChangeArrowheads="1"/>
          </p:cNvSpPr>
          <p:nvPr/>
        </p:nvSpPr>
        <p:spPr bwMode="auto">
          <a:xfrm>
            <a:off x="1905000" y="5257800"/>
            <a:ext cx="358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As common resources are not excludable, they are available free of charge to anyone who wishes to use them</a:t>
            </a:r>
          </a:p>
        </p:txBody>
      </p:sp>
      <p:sp>
        <p:nvSpPr>
          <p:cNvPr id="57" name="TextBox 56"/>
          <p:cNvSpPr txBox="1">
            <a:spLocks noChangeArrowheads="1"/>
          </p:cNvSpPr>
          <p:nvPr/>
        </p:nvSpPr>
        <p:spPr bwMode="auto">
          <a:xfrm>
            <a:off x="5638800" y="5257800"/>
            <a:ext cx="381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Common resources are rival goods because one person’s use of the common resource reduces other people’s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solidFill>
                  <a:schemeClr val="tx1"/>
                </a:solidFill>
              </a:rPr>
              <a:t>Tragedy of the Commons</a:t>
            </a:r>
            <a:endParaRPr lang="en-US" altLang="en-US" smtClean="0">
              <a:solidFill>
                <a:schemeClr val="tx1"/>
              </a:solidFill>
              <a:latin typeface="Tahoma" panose="020B0604030504040204" pitchFamily="34" charset="0"/>
            </a:endParaRPr>
          </a:p>
        </p:txBody>
      </p:sp>
      <p:sp>
        <p:nvSpPr>
          <p:cNvPr id="25603" name="Rectangle 3"/>
          <p:cNvSpPr>
            <a:spLocks noGrp="1" noChangeArrowheads="1"/>
          </p:cNvSpPr>
          <p:nvPr>
            <p:ph idx="1"/>
          </p:nvPr>
        </p:nvSpPr>
        <p:spPr>
          <a:xfrm>
            <a:off x="609600" y="1600201"/>
            <a:ext cx="8249920" cy="4525963"/>
          </a:xfrm>
        </p:spPr>
        <p:txBody>
          <a:bodyPr/>
          <a:lstStyle/>
          <a:p>
            <a:pPr eaLnBrk="1" hangingPunct="1">
              <a:buClr>
                <a:srgbClr val="000000"/>
              </a:buClr>
            </a:pPr>
            <a:r>
              <a:rPr lang="en-US" altLang="en-US" dirty="0" smtClean="0"/>
              <a:t>The </a:t>
            </a:r>
            <a:r>
              <a:rPr lang="en-US" altLang="en-US" i="1" dirty="0" smtClean="0">
                <a:solidFill>
                  <a:srgbClr val="25A9A6"/>
                </a:solidFill>
              </a:rPr>
              <a:t>Tragedy of the Commons </a:t>
            </a:r>
            <a:r>
              <a:rPr lang="en-US" altLang="en-US" dirty="0" smtClean="0"/>
              <a:t>is a parable that illustrates why common resources are overused</a:t>
            </a:r>
          </a:p>
          <a:p>
            <a:pPr lvl="1" eaLnBrk="1" hangingPunct="1">
              <a:buClr>
                <a:srgbClr val="000000"/>
              </a:buClr>
            </a:pPr>
            <a:r>
              <a:rPr lang="en-US" altLang="en-US" dirty="0" smtClean="0"/>
              <a:t>That is, they are </a:t>
            </a:r>
            <a:r>
              <a:rPr lang="en-US" altLang="en-US" b="1" dirty="0" smtClean="0"/>
              <a:t>used more than is desirable </a:t>
            </a:r>
            <a:r>
              <a:rPr lang="en-US" altLang="en-US" dirty="0" smtClean="0"/>
              <a:t>from the standpoint of society as a whole.</a:t>
            </a:r>
          </a:p>
          <a:p>
            <a:pPr lvl="1" eaLnBrk="1" hangingPunct="1">
              <a:buClr>
                <a:srgbClr val="000000"/>
              </a:buClr>
            </a:pPr>
            <a:r>
              <a:rPr lang="en-US" altLang="en-US" dirty="0" smtClean="0"/>
              <a:t>The idea of tragedy of the commons was popularized by the biologist </a:t>
            </a:r>
            <a:r>
              <a:rPr lang="en-US" altLang="en-US" dirty="0" smtClean="0">
                <a:hlinkClick r:id="rId3"/>
              </a:rPr>
              <a:t>Garret Hardin</a:t>
            </a:r>
            <a:endParaRPr lang="en-US" altLang="en-US" dirty="0" smtClean="0"/>
          </a:p>
        </p:txBody>
      </p:sp>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9520" y="1702118"/>
            <a:ext cx="3257550" cy="244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solidFill>
                  <a:schemeClr val="tx1"/>
                </a:solidFill>
              </a:rPr>
              <a:t>Tragedy of the Commons</a:t>
            </a:r>
            <a:endParaRPr lang="en-US" altLang="en-US" smtClean="0"/>
          </a:p>
        </p:txBody>
      </p:sp>
      <p:sp>
        <p:nvSpPr>
          <p:cNvPr id="3" name="Content Placeholder 2"/>
          <p:cNvSpPr>
            <a:spLocks noGrp="1"/>
          </p:cNvSpPr>
          <p:nvPr>
            <p:ph idx="1"/>
          </p:nvPr>
        </p:nvSpPr>
        <p:spPr/>
        <p:txBody>
          <a:bodyPr>
            <a:normAutofit/>
          </a:bodyPr>
          <a:lstStyle/>
          <a:p>
            <a:pPr eaLnBrk="1" hangingPunct="1">
              <a:defRPr/>
            </a:pPr>
            <a:r>
              <a:rPr lang="en-US" dirty="0" smtClean="0"/>
              <a:t>Common resources tend to be overused because they are not excludable and so people do not have to pay to use them</a:t>
            </a:r>
          </a:p>
          <a:p>
            <a:pPr eaLnBrk="1" hangingPunct="1">
              <a:defRPr/>
            </a:pPr>
            <a:r>
              <a:rPr lang="en-US" dirty="0" smtClean="0"/>
              <a:t>Moreover, when a person uses a common resource, only that person benefits, nobody else does</a:t>
            </a:r>
          </a:p>
          <a:p>
            <a:pPr lvl="1" eaLnBrk="1" hangingPunct="1">
              <a:defRPr/>
            </a:pPr>
            <a:r>
              <a:rPr lang="en-US" dirty="0" smtClean="0"/>
              <a:t>Common resources are rival in consumption. </a:t>
            </a:r>
          </a:p>
          <a:p>
            <a:pPr lvl="1" eaLnBrk="1" hangingPunct="1">
              <a:defRPr/>
            </a:pPr>
            <a:r>
              <a:rPr lang="en-US" dirty="0" smtClean="0"/>
              <a:t>This is similar to a </a:t>
            </a:r>
            <a:r>
              <a:rPr lang="en-US" i="1" dirty="0" smtClean="0"/>
              <a:t>negative externality</a:t>
            </a:r>
            <a:r>
              <a:rPr lang="en-US" dirty="0" smtClean="0"/>
              <a:t>.</a:t>
            </a:r>
          </a:p>
          <a:p>
            <a:pPr lvl="1" eaLnBrk="1" hangingPunct="1">
              <a:defRPr/>
            </a:pPr>
            <a:r>
              <a:rPr lang="en-US" dirty="0" smtClean="0"/>
              <a:t>We saw in the previous chapter that negative externalities lead to over-consumption</a:t>
            </a:r>
          </a:p>
          <a:p>
            <a:pPr>
              <a:defRPr/>
            </a:pPr>
            <a:endParaRPr lang="en-US" dirty="0"/>
          </a:p>
        </p:txBody>
      </p:sp>
      <p:sp>
        <p:nvSpPr>
          <p:cNvPr id="2662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CHAPTER 11 PUBLIC GOODS AND COMMON RESOURCES</a:t>
            </a:r>
          </a:p>
        </p:txBody>
      </p:sp>
      <p:sp>
        <p:nvSpPr>
          <p:cNvPr id="2662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D436A021-8DFE-4321-A333-73F804C3CB13}" type="slidenum">
              <a:rPr lang="en-US" altLang="en-US" sz="1400"/>
              <a:pPr eaLnBrk="1" hangingPunct="1">
                <a:spcBef>
                  <a:spcPct val="0"/>
                </a:spcBef>
                <a:buFontTx/>
                <a:buNone/>
              </a:pPr>
              <a:t>25</a:t>
            </a:fld>
            <a:endParaRPr lang="en-US" altLang="en-US" sz="14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solidFill>
                  <a:schemeClr val="tx1"/>
                </a:solidFill>
              </a:rPr>
              <a:t>Tragedy of the Commons</a:t>
            </a:r>
            <a:endParaRPr lang="en-US" altLang="en-US" smtClean="0"/>
          </a:p>
        </p:txBody>
      </p:sp>
      <p:sp>
        <p:nvSpPr>
          <p:cNvPr id="27651" name="Content Placeholder 2"/>
          <p:cNvSpPr>
            <a:spLocks noGrp="1"/>
          </p:cNvSpPr>
          <p:nvPr>
            <p:ph idx="1"/>
          </p:nvPr>
        </p:nvSpPr>
        <p:spPr/>
        <p:txBody>
          <a:bodyPr/>
          <a:lstStyle/>
          <a:p>
            <a:r>
              <a:rPr lang="en-US" altLang="en-US" smtClean="0"/>
              <a:t>Common resources need to be conserved for future use</a:t>
            </a:r>
          </a:p>
          <a:p>
            <a:r>
              <a:rPr lang="en-US" altLang="en-US" smtClean="0"/>
              <a:t>However, as they are not excludable, nobody has the incentive to conserve them</a:t>
            </a:r>
          </a:p>
        </p:txBody>
      </p:sp>
      <p:sp>
        <p:nvSpPr>
          <p:cNvPr id="2765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CHAPTER 11 PUBLIC GOODS AND COMMON RESOURCES</a:t>
            </a:r>
          </a:p>
        </p:txBody>
      </p:sp>
      <p:sp>
        <p:nvSpPr>
          <p:cNvPr id="2765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69306DAB-0AA5-4BB0-812E-58471983A795}" type="slidenum">
              <a:rPr lang="en-US" altLang="en-US" sz="1400"/>
              <a:pPr eaLnBrk="1" hangingPunct="1">
                <a:spcBef>
                  <a:spcPct val="0"/>
                </a:spcBef>
                <a:buFontTx/>
                <a:buNone/>
              </a:pPr>
              <a:t>26</a:t>
            </a:fld>
            <a:endParaRPr lang="en-US" altLang="en-US" sz="1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chemeClr val="tx1"/>
                </a:solidFill>
              </a:rPr>
              <a:t>Tragedy of the Commons: solutions</a:t>
            </a:r>
            <a:endParaRPr lang="en-US" dirty="0"/>
          </a:p>
        </p:txBody>
      </p:sp>
      <p:sp>
        <p:nvSpPr>
          <p:cNvPr id="3" name="Content Placeholder 2"/>
          <p:cNvSpPr>
            <a:spLocks noGrp="1"/>
          </p:cNvSpPr>
          <p:nvPr>
            <p:ph idx="1"/>
          </p:nvPr>
        </p:nvSpPr>
        <p:spPr/>
        <p:txBody>
          <a:bodyPr>
            <a:normAutofit/>
          </a:bodyPr>
          <a:lstStyle/>
          <a:p>
            <a:pPr>
              <a:defRPr/>
            </a:pPr>
            <a:r>
              <a:rPr lang="en-US" dirty="0" smtClean="0"/>
              <a:t>The government can assert ownership of a common resource</a:t>
            </a:r>
          </a:p>
          <a:p>
            <a:pPr lvl="1">
              <a:defRPr/>
            </a:pPr>
            <a:r>
              <a:rPr lang="en-US" dirty="0" smtClean="0"/>
              <a:t>The government can then control and restrict the use of a common resource</a:t>
            </a:r>
          </a:p>
          <a:p>
            <a:pPr lvl="1">
              <a:defRPr/>
            </a:pPr>
            <a:r>
              <a:rPr lang="en-US" dirty="0" smtClean="0"/>
              <a:t>The government can conserve and maintain the resource for use by the people in the future</a:t>
            </a:r>
          </a:p>
          <a:p>
            <a:pPr>
              <a:defRPr/>
            </a:pPr>
            <a:r>
              <a:rPr lang="en-US" dirty="0" smtClean="0"/>
              <a:t>The government can assign ownership rights to private citizens</a:t>
            </a:r>
          </a:p>
          <a:p>
            <a:pPr lvl="1">
              <a:defRPr/>
            </a:pPr>
            <a:r>
              <a:rPr lang="en-US" dirty="0" smtClean="0"/>
              <a:t>This will convert a common resource to a private resource</a:t>
            </a:r>
            <a:endParaRPr lang="en-US" dirty="0"/>
          </a:p>
        </p:txBody>
      </p:sp>
      <p:sp>
        <p:nvSpPr>
          <p:cNvPr id="2867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CHAPTER 11 PUBLIC GOODS AND COMMON RESOURCES</a:t>
            </a:r>
          </a:p>
        </p:txBody>
      </p:sp>
      <p:sp>
        <p:nvSpPr>
          <p:cNvPr id="2867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EF84C07-86BA-4213-80AD-663BC7869B91}" type="slidenum">
              <a:rPr lang="en-US" altLang="en-US" sz="1400"/>
              <a:pPr eaLnBrk="1" hangingPunct="1">
                <a:spcBef>
                  <a:spcPct val="0"/>
                </a:spcBef>
                <a:buFontTx/>
                <a:buNone/>
              </a:pPr>
              <a:t>27</a:t>
            </a:fld>
            <a:endParaRPr lang="en-US" altLang="en-US" sz="14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l" eaLnBrk="1" hangingPunct="1"/>
            <a:r>
              <a:rPr lang="en-US" altLang="en-US" sz="3600">
                <a:solidFill>
                  <a:schemeClr val="tx1"/>
                </a:solidFill>
              </a:rPr>
              <a:t>Some Important Common Resources</a:t>
            </a:r>
            <a:endParaRPr lang="en-US" altLang="en-US" sz="3600">
              <a:solidFill>
                <a:schemeClr val="tx1"/>
              </a:solidFill>
              <a:latin typeface="Tahoma" panose="020B0604030504040204" pitchFamily="34" charset="0"/>
            </a:endParaRPr>
          </a:p>
        </p:txBody>
      </p:sp>
      <p:sp>
        <p:nvSpPr>
          <p:cNvPr id="29699" name="Rectangle 3"/>
          <p:cNvSpPr>
            <a:spLocks noGrp="1" noChangeArrowheads="1"/>
          </p:cNvSpPr>
          <p:nvPr>
            <p:ph type="body" idx="1"/>
          </p:nvPr>
        </p:nvSpPr>
        <p:spPr/>
        <p:txBody>
          <a:bodyPr/>
          <a:lstStyle/>
          <a:p>
            <a:pPr eaLnBrk="1" hangingPunct="1"/>
            <a:r>
              <a:rPr lang="en-US" altLang="en-US" smtClean="0"/>
              <a:t>Clean air and water</a:t>
            </a:r>
          </a:p>
          <a:p>
            <a:pPr eaLnBrk="1" hangingPunct="1"/>
            <a:r>
              <a:rPr lang="en-US" altLang="en-US" smtClean="0"/>
              <a:t>Congested roads</a:t>
            </a:r>
          </a:p>
          <a:p>
            <a:pPr eaLnBrk="1" hangingPunct="1"/>
            <a:r>
              <a:rPr lang="en-US" altLang="en-US" smtClean="0"/>
              <a:t>Fish, whales, and other wildlife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CHAPTER 11 PUBLIC GOODS AND COMMON RESOURCES</a:t>
            </a:r>
          </a:p>
        </p:txBody>
      </p:sp>
      <p:sp>
        <p:nvSpPr>
          <p:cNvPr id="3072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65DC669F-E3D4-466E-919C-8B96D6C00D47}" type="slidenum">
              <a:rPr lang="en-US" altLang="en-US" sz="1400"/>
              <a:pPr eaLnBrk="1" hangingPunct="1">
                <a:spcBef>
                  <a:spcPct val="0"/>
                </a:spcBef>
                <a:buFontTx/>
                <a:buNone/>
              </a:pPr>
              <a:t>29</a:t>
            </a:fld>
            <a:endParaRPr lang="en-US" altLang="en-US" sz="1400"/>
          </a:p>
        </p:txBody>
      </p:sp>
      <p:sp>
        <p:nvSpPr>
          <p:cNvPr id="30724" name="Rectangle 2"/>
          <p:cNvSpPr>
            <a:spLocks noGrp="1" noChangeArrowheads="1"/>
          </p:cNvSpPr>
          <p:nvPr>
            <p:ph type="title"/>
          </p:nvPr>
        </p:nvSpPr>
        <p:spPr/>
        <p:txBody>
          <a:bodyPr/>
          <a:lstStyle/>
          <a:p>
            <a:pPr eaLnBrk="1" hangingPunct="1"/>
            <a:r>
              <a:rPr lang="en-US" altLang="en-US" smtClean="0"/>
              <a:t>A Solution to City Congestion</a:t>
            </a:r>
          </a:p>
        </p:txBody>
      </p:sp>
      <p:sp>
        <p:nvSpPr>
          <p:cNvPr id="30725" name="Rectangle 3"/>
          <p:cNvSpPr>
            <a:spLocks noGrp="1" noChangeArrowheads="1"/>
          </p:cNvSpPr>
          <p:nvPr>
            <p:ph type="body" idx="1"/>
          </p:nvPr>
        </p:nvSpPr>
        <p:spPr/>
        <p:txBody>
          <a:bodyPr/>
          <a:lstStyle/>
          <a:p>
            <a:pPr eaLnBrk="1" hangingPunct="1"/>
            <a:r>
              <a:rPr lang="en-US" altLang="en-US" smtClean="0"/>
              <a:t>Motorists driving into central London on weekdays between 7:00 </a:t>
            </a:r>
            <a:r>
              <a:rPr lang="en-US" altLang="en-US" sz="2400"/>
              <a:t>A.M</a:t>
            </a:r>
            <a:r>
              <a:rPr lang="en-US" altLang="en-US" smtClean="0"/>
              <a:t>. and 6:30 </a:t>
            </a:r>
            <a:r>
              <a:rPr lang="en-US" altLang="en-US" sz="2400"/>
              <a:t>P.M.</a:t>
            </a:r>
            <a:r>
              <a:rPr lang="en-US" altLang="en-US" smtClean="0"/>
              <a:t> pay a daily tax of about $9.50.</a:t>
            </a:r>
          </a:p>
          <a:p>
            <a:pPr eaLnBrk="1" hangingPunct="1"/>
            <a:r>
              <a:rPr lang="en-US" altLang="en-US" smtClean="0"/>
              <a:t>Cameras record license plate numbers and nonpayers are charged stiff penalties.</a:t>
            </a:r>
          </a:p>
          <a:p>
            <a:pPr eaLnBrk="1" hangingPunct="1"/>
            <a:r>
              <a:rPr lang="en-US" altLang="en-US" smtClean="0"/>
              <a:t>Congestion in central London has decreased by 30%.</a:t>
            </a:r>
          </a:p>
          <a:p>
            <a:pPr eaLnBrk="1" hangingPunct="1"/>
            <a:r>
              <a:rPr lang="en-US" altLang="en-US" smtClean="0"/>
              <a:t>50,000 fewer cars enter the eight square mile “restricted area” each day.</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Sources: </a:t>
            </a:r>
            <a:r>
              <a:rPr lang="en-US" i="1" dirty="0" smtClean="0"/>
              <a:t>Principles of Microeconomics/Economics</a:t>
            </a:r>
            <a:r>
              <a:rPr lang="en-US" dirty="0" smtClean="0"/>
              <a:t> by Timothy Taylor</a:t>
            </a:r>
            <a:endParaRPr lang="en-US" dirty="0"/>
          </a:p>
        </p:txBody>
      </p:sp>
      <p:sp>
        <p:nvSpPr>
          <p:cNvPr id="3" name="Content Placeholder 2"/>
          <p:cNvSpPr>
            <a:spLocks noGrp="1"/>
          </p:cNvSpPr>
          <p:nvPr>
            <p:ph idx="1"/>
          </p:nvPr>
        </p:nvSpPr>
        <p:spPr/>
        <p:txBody>
          <a:bodyPr/>
          <a:lstStyle/>
          <a:p>
            <a:r>
              <a:rPr lang="en-US" dirty="0" smtClean="0"/>
              <a:t>Chapter 14: Environmental Protection and Negative Externalities</a:t>
            </a:r>
          </a:p>
          <a:p>
            <a:r>
              <a:rPr lang="en-US" dirty="0" smtClean="0"/>
              <a:t>Chapter 15: Technology, Positive Externalities, and Public Goods</a:t>
            </a:r>
            <a:endParaRPr lang="en-US" dirty="0"/>
          </a:p>
        </p:txBody>
      </p:sp>
    </p:spTree>
    <p:extLst>
      <p:ext uri="{BB962C8B-B14F-4D97-AF65-F5344CB8AC3E}">
        <p14:creationId xmlns:p14="http://schemas.microsoft.com/office/powerpoint/2010/main" val="5398352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A Solution to City Congestion: London</a:t>
            </a:r>
          </a:p>
        </p:txBody>
      </p:sp>
      <p:sp>
        <p:nvSpPr>
          <p:cNvPr id="3174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Calibri" panose="020F0502020204030204" pitchFamily="34" charset="0"/>
              </a:rPr>
              <a:t>CHAPTER 11 PUBLIC GOODS AND COMMON RESOURCES</a:t>
            </a:r>
          </a:p>
        </p:txBody>
      </p:sp>
      <p:sp>
        <p:nvSpPr>
          <p:cNvPr id="3174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19821EB-B9D6-4071-80C9-B12863F92725}" type="slidenum">
              <a:rPr lang="en-US" altLang="en-US" sz="1400">
                <a:latin typeface="Calibri" panose="020F0502020204030204" pitchFamily="34" charset="0"/>
              </a:rPr>
              <a:pPr eaLnBrk="1" hangingPunct="1">
                <a:spcBef>
                  <a:spcPct val="0"/>
                </a:spcBef>
                <a:buFontTx/>
                <a:buNone/>
              </a:pPr>
              <a:t>30</a:t>
            </a:fld>
            <a:endParaRPr lang="en-US" altLang="en-US" sz="1400">
              <a:latin typeface="Calibri" panose="020F0502020204030204" pitchFamily="34" charset="0"/>
            </a:endParaRPr>
          </a:p>
        </p:txBody>
      </p:sp>
      <p:pic>
        <p:nvPicPr>
          <p:cNvPr id="317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1576388"/>
            <a:ext cx="7543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489" y="1306514"/>
            <a:ext cx="8301037" cy="543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Title 1"/>
          <p:cNvSpPr>
            <a:spLocks noGrp="1"/>
          </p:cNvSpPr>
          <p:nvPr>
            <p:ph type="title"/>
          </p:nvPr>
        </p:nvSpPr>
        <p:spPr/>
        <p:txBody>
          <a:bodyPr/>
          <a:lstStyle/>
          <a:p>
            <a:r>
              <a:rPr lang="en-US" altLang="en-US" smtClean="0"/>
              <a:t>A Solution to City Congestion: Singapore</a:t>
            </a:r>
          </a:p>
        </p:txBody>
      </p:sp>
      <p:sp>
        <p:nvSpPr>
          <p:cNvPr id="3277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C7BF70A-773C-42E5-9C1C-2DB22E33204D}" type="slidenum">
              <a:rPr lang="en-US" altLang="en-US" sz="1400">
                <a:latin typeface="Calibri" panose="020F0502020204030204" pitchFamily="34" charset="0"/>
              </a:rPr>
              <a:pPr eaLnBrk="1" hangingPunct="1">
                <a:spcBef>
                  <a:spcPct val="0"/>
                </a:spcBef>
                <a:buFontTx/>
                <a:buNone/>
              </a:pPr>
              <a:t>31</a:t>
            </a:fld>
            <a:endParaRPr lang="en-US" altLang="en-US" sz="14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828800" y="152400"/>
            <a:ext cx="8534400" cy="1219200"/>
          </a:xfrm>
        </p:spPr>
        <p:txBody>
          <a:bodyPr/>
          <a:lstStyle/>
          <a:p>
            <a:pPr eaLnBrk="1" hangingPunct="1">
              <a:buClr>
                <a:srgbClr val="A50021"/>
              </a:buClr>
            </a:pPr>
            <a:r>
              <a:rPr lang="en-US" altLang="en-US" sz="3600">
                <a:solidFill>
                  <a:srgbClr val="A50021"/>
                </a:solidFill>
              </a:rPr>
              <a:t>CASE STUDY: </a:t>
            </a:r>
            <a:r>
              <a:rPr lang="en-US" altLang="en-US" sz="3600"/>
              <a:t>Why Isn’t the Cow Extinct?</a:t>
            </a:r>
            <a:endParaRPr lang="en-US" altLang="en-US" smtClean="0">
              <a:latin typeface="Tahoma" panose="020B0604030504040204" pitchFamily="34" charset="0"/>
            </a:endParaRPr>
          </a:p>
        </p:txBody>
      </p:sp>
      <p:sp>
        <p:nvSpPr>
          <p:cNvPr id="33795" name="Rectangle 3"/>
          <p:cNvSpPr>
            <a:spLocks noGrp="1" noChangeArrowheads="1"/>
          </p:cNvSpPr>
          <p:nvPr>
            <p:ph type="body" idx="1"/>
          </p:nvPr>
        </p:nvSpPr>
        <p:spPr/>
        <p:txBody>
          <a:bodyPr/>
          <a:lstStyle/>
          <a:p>
            <a:pPr eaLnBrk="1" hangingPunct="1"/>
            <a:r>
              <a:rPr lang="en-US" altLang="en-US" smtClean="0"/>
              <a:t>Will the market protect me?</a:t>
            </a:r>
          </a:p>
        </p:txBody>
      </p:sp>
      <p:pic>
        <p:nvPicPr>
          <p:cNvPr id="4915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862264"/>
            <a:ext cx="327025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ransition>
    <p:blind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CHAPTER 11 PUBLIC GOODS AND COMMON RESOURCES</a:t>
            </a:r>
          </a:p>
        </p:txBody>
      </p:sp>
      <p:sp>
        <p:nvSpPr>
          <p:cNvPr id="3481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E9A1A9C-345F-44E3-A6E0-348FB37ED0E0}" type="slidenum">
              <a:rPr lang="en-US" altLang="en-US" sz="1400"/>
              <a:pPr eaLnBrk="1" hangingPunct="1">
                <a:spcBef>
                  <a:spcPct val="0"/>
                </a:spcBef>
                <a:buFontTx/>
                <a:buNone/>
              </a:pPr>
              <a:t>33</a:t>
            </a:fld>
            <a:endParaRPr lang="en-US" altLang="en-US" sz="1400"/>
          </a:p>
        </p:txBody>
      </p:sp>
      <p:sp>
        <p:nvSpPr>
          <p:cNvPr id="34820" name="Rectangle 2"/>
          <p:cNvSpPr>
            <a:spLocks noGrp="1" noChangeArrowheads="1"/>
          </p:cNvSpPr>
          <p:nvPr>
            <p:ph type="title"/>
          </p:nvPr>
        </p:nvSpPr>
        <p:spPr/>
        <p:txBody>
          <a:bodyPr/>
          <a:lstStyle/>
          <a:p>
            <a:pPr eaLnBrk="1" hangingPunct="1"/>
            <a:r>
              <a:rPr lang="en-US" altLang="en-US" sz="3200"/>
              <a:t>IN THE NEWS: Should Yellowstone Charge as Much as Disney World?</a:t>
            </a:r>
          </a:p>
        </p:txBody>
      </p:sp>
      <p:sp>
        <p:nvSpPr>
          <p:cNvPr id="34821" name="Rectangle 3"/>
          <p:cNvSpPr>
            <a:spLocks noGrp="1" noChangeArrowheads="1"/>
          </p:cNvSpPr>
          <p:nvPr>
            <p:ph type="body" idx="1"/>
          </p:nvPr>
        </p:nvSpPr>
        <p:spPr/>
        <p:txBody>
          <a:bodyPr/>
          <a:lstStyle/>
          <a:p>
            <a:pPr eaLnBrk="1" hangingPunct="1"/>
            <a:r>
              <a:rPr lang="en-US" altLang="en-US" sz="2800"/>
              <a:t>National parks can be viewed as either public goods or common resources.</a:t>
            </a:r>
          </a:p>
          <a:p>
            <a:pPr eaLnBrk="1" hangingPunct="1"/>
            <a:r>
              <a:rPr lang="en-US" altLang="en-US" sz="2800"/>
              <a:t>If park congestion is light, visits are not rival in consumption.</a:t>
            </a:r>
          </a:p>
          <a:p>
            <a:pPr eaLnBrk="1" hangingPunct="1"/>
            <a:r>
              <a:rPr lang="en-US" altLang="en-US" sz="2800"/>
              <a:t>As congestion increases, park entrance fees could be raised.</a:t>
            </a:r>
          </a:p>
          <a:p>
            <a:pPr eaLnBrk="1" hangingPunct="1"/>
            <a:r>
              <a:rPr lang="en-US" altLang="en-US" sz="2800"/>
              <a:t>The likely increase in revenues…</a:t>
            </a:r>
          </a:p>
          <a:p>
            <a:pPr lvl="1" eaLnBrk="1" hangingPunct="1"/>
            <a:r>
              <a:rPr lang="en-US" altLang="en-US" sz="2400"/>
              <a:t>could be used to improve national parks, and</a:t>
            </a:r>
          </a:p>
          <a:p>
            <a:pPr lvl="1" eaLnBrk="1" hangingPunct="1"/>
            <a:r>
              <a:rPr lang="en-US" altLang="en-US" sz="2400"/>
              <a:t>would encourage others to develop new parks.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pPr algn="l" eaLnBrk="1" hangingPunct="1"/>
            <a:r>
              <a:rPr lang="en-US" altLang="en-US" sz="2800">
                <a:solidFill>
                  <a:schemeClr val="tx1"/>
                </a:solidFill>
              </a:rPr>
              <a:t>CASE STUDY: </a:t>
            </a:r>
            <a:r>
              <a:rPr lang="en-US" altLang="en-US" sz="2800">
                <a:solidFill>
                  <a:srgbClr val="006600"/>
                </a:solidFill>
              </a:rPr>
              <a:t>“You’ve Got Spam!”</a:t>
            </a:r>
          </a:p>
        </p:txBody>
      </p:sp>
      <p:sp>
        <p:nvSpPr>
          <p:cNvPr id="88067" name="Rectangle 3"/>
          <p:cNvSpPr>
            <a:spLocks noGrp="1" noChangeArrowheads="1"/>
          </p:cNvSpPr>
          <p:nvPr>
            <p:ph idx="1"/>
          </p:nvPr>
        </p:nvSpPr>
        <p:spPr/>
        <p:txBody>
          <a:bodyPr>
            <a:normAutofit/>
          </a:bodyPr>
          <a:lstStyle/>
          <a:p>
            <a:pPr eaLnBrk="1" hangingPunct="1">
              <a:spcBef>
                <a:spcPct val="35000"/>
              </a:spcBef>
              <a:buClr>
                <a:srgbClr val="996600"/>
              </a:buClr>
              <a:defRPr/>
            </a:pPr>
            <a:r>
              <a:rPr lang="en-US" sz="2400" dirty="0"/>
              <a:t>Some firms use spam email to advertise their products.  </a:t>
            </a:r>
          </a:p>
          <a:p>
            <a:pPr eaLnBrk="1" hangingPunct="1">
              <a:spcBef>
                <a:spcPct val="35000"/>
              </a:spcBef>
              <a:buClr>
                <a:srgbClr val="996600"/>
              </a:buClr>
              <a:defRPr/>
            </a:pPr>
            <a:r>
              <a:rPr lang="en-US" sz="2400" dirty="0"/>
              <a:t>Spam is </a:t>
            </a:r>
            <a:r>
              <a:rPr lang="en-US" sz="2400" i="1" dirty="0">
                <a:solidFill>
                  <a:srgbClr val="006600"/>
                </a:solidFill>
              </a:rPr>
              <a:t>not excludable</a:t>
            </a:r>
            <a:r>
              <a:rPr lang="en-US" sz="2400" dirty="0"/>
              <a:t>: Firms cannot be prevented </a:t>
            </a:r>
            <a:br>
              <a:rPr lang="en-US" sz="2400" dirty="0"/>
            </a:br>
            <a:r>
              <a:rPr lang="en-US" sz="2400" dirty="0"/>
              <a:t>from spamming.</a:t>
            </a:r>
          </a:p>
          <a:p>
            <a:pPr eaLnBrk="1" hangingPunct="1">
              <a:spcBef>
                <a:spcPct val="35000"/>
              </a:spcBef>
              <a:buClr>
                <a:srgbClr val="996600"/>
              </a:buClr>
              <a:defRPr/>
            </a:pPr>
            <a:r>
              <a:rPr lang="en-US" sz="2400" dirty="0"/>
              <a:t>Spam is </a:t>
            </a:r>
            <a:r>
              <a:rPr lang="en-US" sz="2400" i="1" dirty="0">
                <a:solidFill>
                  <a:srgbClr val="006600"/>
                </a:solidFill>
              </a:rPr>
              <a:t>rival</a:t>
            </a:r>
            <a:r>
              <a:rPr lang="en-US" sz="2400" dirty="0"/>
              <a:t>:  As more companies use spam, it becomes less effective. </a:t>
            </a:r>
          </a:p>
          <a:p>
            <a:pPr eaLnBrk="1" hangingPunct="1">
              <a:spcBef>
                <a:spcPct val="35000"/>
              </a:spcBef>
              <a:buClr>
                <a:srgbClr val="996600"/>
              </a:buClr>
              <a:defRPr/>
            </a:pPr>
            <a:r>
              <a:rPr lang="en-US" sz="2400" dirty="0"/>
              <a:t>Thus, </a:t>
            </a:r>
            <a:r>
              <a:rPr lang="en-US" sz="2400" u="sng" dirty="0">
                <a:solidFill>
                  <a:srgbClr val="006600"/>
                </a:solidFill>
              </a:rPr>
              <a:t>spam is a common resource</a:t>
            </a:r>
            <a:r>
              <a:rPr lang="en-US" sz="2400" dirty="0"/>
              <a:t>.  </a:t>
            </a:r>
          </a:p>
          <a:p>
            <a:pPr eaLnBrk="1" hangingPunct="1">
              <a:spcBef>
                <a:spcPct val="35000"/>
              </a:spcBef>
              <a:buClr>
                <a:srgbClr val="996600"/>
              </a:buClr>
              <a:defRPr/>
            </a:pPr>
            <a:r>
              <a:rPr lang="en-US" sz="2400" dirty="0"/>
              <a:t>Like most common resources, spam is free – which is why we get so much of it!</a:t>
            </a:r>
          </a:p>
          <a:p>
            <a:pPr eaLnBrk="1" hangingPunct="1">
              <a:spcBef>
                <a:spcPct val="35000"/>
              </a:spcBef>
              <a:buClr>
                <a:srgbClr val="996600"/>
              </a:buClr>
              <a:defRPr/>
            </a:pPr>
            <a:r>
              <a:rPr lang="en-US" sz="2400" dirty="0"/>
              <a:t>If each person had complete ownership rights over his or her email inbox, then spammers would have to ask for permission to send spam email</a:t>
            </a:r>
          </a:p>
          <a:p>
            <a:pPr eaLnBrk="1" hangingPunct="1">
              <a:spcBef>
                <a:spcPct val="35000"/>
              </a:spcBef>
              <a:buClr>
                <a:srgbClr val="996600"/>
              </a:buClr>
              <a:defRPr/>
            </a:pPr>
            <a:r>
              <a:rPr lang="en-US" sz="2400" dirty="0"/>
              <a:t>You could then charge spammers a price for every spam email they send you</a:t>
            </a:r>
          </a:p>
        </p:txBody>
      </p:sp>
      <p:sp>
        <p:nvSpPr>
          <p:cNvPr id="35842"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CHAPTER 11 PUBLIC GOODS AND COMMON RESOURCES</a:t>
            </a:r>
          </a:p>
        </p:txBody>
      </p:sp>
      <p:sp>
        <p:nvSpPr>
          <p:cNvPr id="3584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EFC8D28-207F-41B2-8F3D-8565D62F3D9E}" type="slidenum">
              <a:rPr lang="en-US" altLang="en-US" sz="1400"/>
              <a:pPr eaLnBrk="1" hangingPunct="1">
                <a:spcBef>
                  <a:spcPct val="0"/>
                </a:spcBef>
                <a:buFontTx/>
                <a:buNone/>
              </a:pPr>
              <a:t>34</a:t>
            </a:fld>
            <a:endParaRPr lang="en-US" altLang="en-US" sz="1400"/>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hangingPunct="1">
              <a:defRPr/>
            </a:pPr>
            <a:r>
              <a:rPr lang="en-US" sz="3600" dirty="0"/>
              <a:t>CONCLUSION: THE IMPORTANCE OF PROPERTY RIGHTS</a:t>
            </a:r>
            <a:endParaRPr lang="en-US" sz="3600" dirty="0">
              <a:latin typeface="Tahoma" charset="0"/>
            </a:endParaRPr>
          </a:p>
        </p:txBody>
      </p:sp>
      <p:sp>
        <p:nvSpPr>
          <p:cNvPr id="36867" name="Rectangle 3"/>
          <p:cNvSpPr>
            <a:spLocks noGrp="1" noChangeArrowheads="1"/>
          </p:cNvSpPr>
          <p:nvPr>
            <p:ph type="body" idx="1"/>
          </p:nvPr>
        </p:nvSpPr>
        <p:spPr/>
        <p:txBody>
          <a:bodyPr/>
          <a:lstStyle/>
          <a:p>
            <a:pPr eaLnBrk="1" hangingPunct="1"/>
            <a:r>
              <a:rPr lang="en-US" altLang="en-US" smtClean="0"/>
              <a:t>The market fails to allocate resources efficiently when property rights are not well-established </a:t>
            </a:r>
          </a:p>
          <a:p>
            <a:pPr lvl="1" eaLnBrk="1" hangingPunct="1"/>
            <a:r>
              <a:rPr lang="en-US" altLang="en-US" smtClean="0"/>
              <a:t>That is, some item of value does not have an owner with the legal authority to control it</a:t>
            </a:r>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z="3600"/>
              <a:t>CONCLUSION: THE IMPORTANCE OF PROPERTY RIGHTS</a:t>
            </a:r>
            <a:endParaRPr lang="en-US" altLang="en-US" sz="3600">
              <a:latin typeface="Tahoma" panose="020B0604030504040204" pitchFamily="34" charset="0"/>
            </a:endParaRPr>
          </a:p>
        </p:txBody>
      </p:sp>
      <p:sp>
        <p:nvSpPr>
          <p:cNvPr id="37891" name="Rectangle 3"/>
          <p:cNvSpPr>
            <a:spLocks noGrp="1" noChangeArrowheads="1"/>
          </p:cNvSpPr>
          <p:nvPr>
            <p:ph idx="1"/>
          </p:nvPr>
        </p:nvSpPr>
        <p:spPr/>
        <p:txBody>
          <a:bodyPr/>
          <a:lstStyle/>
          <a:p>
            <a:pPr eaLnBrk="1" hangingPunct="1"/>
            <a:r>
              <a:rPr lang="en-US" altLang="en-US" smtClean="0"/>
              <a:t>When the absence of property rights causes a market failure, the government may be able to solve the problem.</a:t>
            </a:r>
          </a:p>
          <a:p>
            <a:pPr lvl="1" eaLnBrk="1" hangingPunct="1"/>
            <a:r>
              <a:rPr lang="en-US" altLang="en-US" smtClean="0"/>
              <a:t>The government can assign property rights and lay the foundation for a market where none existed before</a:t>
            </a:r>
          </a:p>
          <a:p>
            <a:pPr lvl="2" eaLnBrk="1" hangingPunct="1"/>
            <a:r>
              <a:rPr lang="en-US" altLang="en-US" smtClean="0"/>
              <a:t>Example: the pollution-rights market </a:t>
            </a:r>
          </a:p>
          <a:p>
            <a:pPr lvl="1" eaLnBrk="1" hangingPunct="1"/>
            <a:r>
              <a:rPr lang="en-US" altLang="en-US" smtClean="0"/>
              <a:t>The government can also directly regulate the private use of a common resource</a:t>
            </a:r>
          </a:p>
          <a:p>
            <a:pPr lvl="2" eaLnBrk="1" hangingPunct="1"/>
            <a:r>
              <a:rPr lang="en-US" altLang="en-US" smtClean="0"/>
              <a:t>Forests are protected in the US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US Government Requires Fishing Permits</a:t>
            </a:r>
          </a:p>
        </p:txBody>
      </p:sp>
      <p:pic>
        <p:nvPicPr>
          <p:cNvPr id="38915"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52689" y="1600201"/>
            <a:ext cx="7286625" cy="4525963"/>
          </a:xfrm>
        </p:spPr>
      </p:pic>
      <p:sp>
        <p:nvSpPr>
          <p:cNvPr id="3891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Calibri" panose="020F0502020204030204" pitchFamily="34" charset="0"/>
                <a:hlinkClick r:id="rId3"/>
              </a:rPr>
              <a:t>http://www.nmfs.noaa.gov/permits.htm</a:t>
            </a:r>
            <a:endParaRPr lang="en-US" altLang="en-US" sz="1800">
              <a:latin typeface="Calibri" panose="020F0502020204030204" pitchFamily="34" charset="0"/>
            </a:endParaRPr>
          </a:p>
        </p:txBody>
      </p:sp>
      <p:sp>
        <p:nvSpPr>
          <p:cNvPr id="3891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3325F055-6D1A-462A-B0C1-D68255E6EB4C}" type="slidenum">
              <a:rPr lang="en-US" altLang="en-US" sz="1400">
                <a:latin typeface="Calibri" panose="020F0502020204030204" pitchFamily="34" charset="0"/>
              </a:rPr>
              <a:pPr eaLnBrk="1" hangingPunct="1">
                <a:spcBef>
                  <a:spcPct val="0"/>
                </a:spcBef>
                <a:buFontTx/>
                <a:buNone/>
              </a:pPr>
              <a:t>37</a:t>
            </a:fld>
            <a:endParaRPr lang="en-US" altLang="en-US" sz="14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Elinor</a:t>
            </a:r>
            <a:r>
              <a:rPr lang="en-US" dirty="0" smtClean="0"/>
              <a:t> </a:t>
            </a:r>
            <a:r>
              <a:rPr lang="en-US" dirty="0" err="1" smtClean="0"/>
              <a:t>ostrom</a:t>
            </a:r>
            <a:endParaRPr lang="en-US" dirty="0"/>
          </a:p>
        </p:txBody>
      </p:sp>
      <p:sp>
        <p:nvSpPr>
          <p:cNvPr id="39939" name="Text Placeholder 5"/>
          <p:cNvSpPr>
            <a:spLocks noGrp="1"/>
          </p:cNvSpPr>
          <p:nvPr>
            <p:ph type="body" idx="1"/>
          </p:nvPr>
        </p:nvSpPr>
        <p:spPr/>
        <p:txBody>
          <a:bodyPr/>
          <a:lstStyle/>
          <a:p>
            <a:r>
              <a:rPr lang="en-US" altLang="en-US" smtClean="0"/>
              <a:t>Top-down government administration and total privatization are not the only ways to utilize and maintain a common resource. Communities of users of the resource may be able to do this more efficiently.</a:t>
            </a:r>
          </a:p>
        </p:txBody>
      </p:sp>
      <p:sp>
        <p:nvSpPr>
          <p:cNvPr id="3994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D1D39DE-D367-4ADE-A02C-163C4E16AD9F}" type="slidenum">
              <a:rPr lang="en-US" altLang="en-US" sz="1400"/>
              <a:pPr eaLnBrk="1" hangingPunct="1">
                <a:spcBef>
                  <a:spcPct val="0"/>
                </a:spcBef>
                <a:buFontTx/>
                <a:buNone/>
              </a:pPr>
              <a:t>38</a:t>
            </a:fld>
            <a:endParaRPr lang="en-US" altLang="en-US" sz="1400"/>
          </a:p>
        </p:txBody>
      </p:sp>
      <p:pic>
        <p:nvPicPr>
          <p:cNvPr id="39941" name="Picture 2" descr="C:\Documents and Settings\uroy\My Documents\web\Nobel-2009-ostrom-williamson\ostr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038" y="508001"/>
            <a:ext cx="15430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Elinor Ostrom: a different view</a:t>
            </a:r>
          </a:p>
        </p:txBody>
      </p:sp>
      <p:sp>
        <p:nvSpPr>
          <p:cNvPr id="40963" name="Content Placeholder 2"/>
          <p:cNvSpPr>
            <a:spLocks noGrp="1"/>
          </p:cNvSpPr>
          <p:nvPr>
            <p:ph idx="1"/>
          </p:nvPr>
        </p:nvSpPr>
        <p:spPr>
          <a:xfrm>
            <a:off x="609600" y="1600201"/>
            <a:ext cx="9006205" cy="4525963"/>
          </a:xfrm>
        </p:spPr>
        <p:txBody>
          <a:bodyPr/>
          <a:lstStyle/>
          <a:p>
            <a:r>
              <a:rPr lang="en-US" altLang="en-US" dirty="0" err="1" smtClean="0"/>
              <a:t>Elinor</a:t>
            </a:r>
            <a:r>
              <a:rPr lang="en-US" altLang="en-US" dirty="0" smtClean="0"/>
              <a:t> </a:t>
            </a:r>
            <a:r>
              <a:rPr lang="en-US" altLang="en-US" dirty="0" err="1" smtClean="0"/>
              <a:t>Ostrom</a:t>
            </a:r>
            <a:r>
              <a:rPr lang="en-US" altLang="en-US" dirty="0" smtClean="0"/>
              <a:t> shared the 2009 Nobel memorial prize in Economics "f</a:t>
            </a:r>
            <a:r>
              <a:rPr lang="en-US" altLang="en-US" i="1" dirty="0" smtClean="0"/>
              <a:t>or her analysis of economic governance, especially the commons</a:t>
            </a:r>
            <a:r>
              <a:rPr lang="en-US" altLang="en-US" dirty="0" smtClean="0"/>
              <a:t>" </a:t>
            </a:r>
          </a:p>
          <a:p>
            <a:pPr lvl="1"/>
            <a:r>
              <a:rPr lang="en-US" altLang="en-US" dirty="0" smtClean="0"/>
              <a:t>See </a:t>
            </a:r>
            <a:r>
              <a:rPr lang="en-US" altLang="en-US" dirty="0" smtClean="0">
                <a:hlinkClick r:id="rId2"/>
              </a:rPr>
              <a:t>http://nobelprize.org/nobel_prizes/economics/laureates/2009/index.html</a:t>
            </a:r>
            <a:endParaRPr lang="en-US" altLang="en-US" dirty="0" smtClean="0"/>
          </a:p>
          <a:p>
            <a:pPr lvl="1"/>
            <a:endParaRPr lang="en-US" altLang="en-US" dirty="0" smtClean="0"/>
          </a:p>
        </p:txBody>
      </p:sp>
      <p:sp>
        <p:nvSpPr>
          <p:cNvPr id="4096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CHAPTER 11 PUBLIC GOODS AND COMMON RESOURCES</a:t>
            </a:r>
          </a:p>
        </p:txBody>
      </p:sp>
      <p:sp>
        <p:nvSpPr>
          <p:cNvPr id="4096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DCAE91C-9026-4091-BBC6-AB4C832CBFC7}" type="slidenum">
              <a:rPr lang="en-US" altLang="en-US" sz="1400"/>
              <a:pPr eaLnBrk="1" hangingPunct="1">
                <a:spcBef>
                  <a:spcPct val="0"/>
                </a:spcBef>
                <a:buFontTx/>
                <a:buNone/>
              </a:pPr>
              <a:t>39</a:t>
            </a:fld>
            <a:endParaRPr lang="en-US" altLang="en-US" sz="1400"/>
          </a:p>
        </p:txBody>
      </p:sp>
      <p:pic>
        <p:nvPicPr>
          <p:cNvPr id="40966" name="Picture 2" descr="Elinor Ostrom and Oliver E. Williamson"/>
          <p:cNvPicPr>
            <a:picLocks noChangeAspect="1" noChangeArrowheads="1"/>
          </p:cNvPicPr>
          <p:nvPr/>
        </p:nvPicPr>
        <p:blipFill>
          <a:blip r:embed="rId3">
            <a:extLst>
              <a:ext uri="{28A0092B-C50C-407E-A947-70E740481C1C}">
                <a14:useLocalDpi xmlns:a14="http://schemas.microsoft.com/office/drawing/2010/main" val="0"/>
              </a:ext>
            </a:extLst>
          </a:blip>
          <a:srcRect t="-43" r="53641"/>
          <a:stretch>
            <a:fillRect/>
          </a:stretch>
        </p:blipFill>
        <p:spPr bwMode="auto">
          <a:xfrm>
            <a:off x="9615805" y="1600201"/>
            <a:ext cx="2274888"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a:t>
            </a:r>
            <a:r>
              <a:rPr lang="en-US" i="1" dirty="0" smtClean="0"/>
              <a:t>The Economy</a:t>
            </a:r>
            <a:r>
              <a:rPr lang="en-US" dirty="0" smtClean="0"/>
              <a:t> by The CORE Team</a:t>
            </a:r>
            <a:endParaRPr lang="en-US" dirty="0"/>
          </a:p>
        </p:txBody>
      </p:sp>
      <p:sp>
        <p:nvSpPr>
          <p:cNvPr id="3" name="Content Placeholder 2"/>
          <p:cNvSpPr>
            <a:spLocks noGrp="1"/>
          </p:cNvSpPr>
          <p:nvPr>
            <p:ph idx="1"/>
          </p:nvPr>
        </p:nvSpPr>
        <p:spPr/>
        <p:txBody>
          <a:bodyPr/>
          <a:lstStyle/>
          <a:p>
            <a:r>
              <a:rPr lang="en-US" dirty="0" smtClean="0">
                <a:hlinkClick r:id="rId2"/>
              </a:rPr>
              <a:t>Unit 12: Markets, efficiency, and public policy</a:t>
            </a:r>
            <a:endParaRPr lang="en-US" dirty="0" smtClean="0"/>
          </a:p>
          <a:p>
            <a:pPr lvl="1"/>
            <a:r>
              <a:rPr lang="en-US" dirty="0" smtClean="0">
                <a:hlinkClick r:id="rId3"/>
              </a:rPr>
              <a:t>12.5: Public Goods</a:t>
            </a:r>
            <a:endParaRPr lang="en-US" dirty="0"/>
          </a:p>
          <a:p>
            <a:endParaRPr lang="en-US" dirty="0" smtClean="0"/>
          </a:p>
          <a:p>
            <a:endParaRPr lang="en-US" dirty="0"/>
          </a:p>
          <a:p>
            <a:endParaRPr lang="en-US" dirty="0" smtClean="0"/>
          </a:p>
          <a:p>
            <a:endParaRPr lang="en-US" dirty="0"/>
          </a:p>
          <a:p>
            <a:endParaRPr lang="en-US" dirty="0" smtClean="0"/>
          </a:p>
        </p:txBody>
      </p:sp>
      <p:sp>
        <p:nvSpPr>
          <p:cNvPr id="5" name="Slide Number Placeholder 4"/>
          <p:cNvSpPr>
            <a:spLocks noGrp="1"/>
          </p:cNvSpPr>
          <p:nvPr>
            <p:ph type="sldNum" sz="quarter" idx="12"/>
          </p:nvPr>
        </p:nvSpPr>
        <p:spPr/>
        <p:txBody>
          <a:bodyPr/>
          <a:lstStyle/>
          <a:p>
            <a:pPr>
              <a:defRPr/>
            </a:pPr>
            <a:fld id="{6D377FE0-4671-4792-BCF9-D00DA321AC40}" type="slidenum">
              <a:rPr lang="en-US" altLang="en-US" smtClean="0"/>
              <a:pPr>
                <a:defRPr/>
              </a:pPr>
              <a:t>4</a:t>
            </a:fld>
            <a:endParaRPr lang="en-US" altLang="en-US"/>
          </a:p>
        </p:txBody>
      </p:sp>
    </p:spTree>
    <p:extLst>
      <p:ext uri="{BB962C8B-B14F-4D97-AF65-F5344CB8AC3E}">
        <p14:creationId xmlns:p14="http://schemas.microsoft.com/office/powerpoint/2010/main" val="27674206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err="1" smtClean="0"/>
              <a:t>Ostrom</a:t>
            </a:r>
            <a:r>
              <a:rPr lang="en-US" dirty="0" smtClean="0"/>
              <a:t>: Tragedy of the Commons is not inevitable</a:t>
            </a:r>
            <a:endParaRPr lang="en-US" dirty="0"/>
          </a:p>
        </p:txBody>
      </p:sp>
      <p:sp>
        <p:nvSpPr>
          <p:cNvPr id="41987" name="Content Placeholder 2"/>
          <p:cNvSpPr>
            <a:spLocks noGrp="1"/>
          </p:cNvSpPr>
          <p:nvPr>
            <p:ph idx="1"/>
          </p:nvPr>
        </p:nvSpPr>
        <p:spPr/>
        <p:txBody>
          <a:bodyPr/>
          <a:lstStyle/>
          <a:p>
            <a:r>
              <a:rPr lang="en-US" altLang="en-US" smtClean="0"/>
              <a:t>Based on numerous empirical studies of user-managed fish stocks, pastures, woods, lakes, and groundwater basins, she concluded that </a:t>
            </a:r>
            <a:r>
              <a:rPr lang="en-US" altLang="en-US" smtClean="0">
                <a:solidFill>
                  <a:srgbClr val="FF0000"/>
                </a:solidFill>
              </a:rPr>
              <a:t>common property is often well tended by user associations</a:t>
            </a:r>
            <a:r>
              <a:rPr lang="en-US" altLang="en-US" smtClean="0"/>
              <a:t>.</a:t>
            </a:r>
          </a:p>
        </p:txBody>
      </p:sp>
      <p:sp>
        <p:nvSpPr>
          <p:cNvPr id="4198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CHAPTER 11 PUBLIC GOODS AND COMMON RESOURCES</a:t>
            </a:r>
          </a:p>
        </p:txBody>
      </p:sp>
      <p:sp>
        <p:nvSpPr>
          <p:cNvPr id="4198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D4EC090-778B-42E3-86F1-FD93C5DBE30C}" type="slidenum">
              <a:rPr lang="en-US" altLang="en-US" sz="1400"/>
              <a:pPr eaLnBrk="1" hangingPunct="1">
                <a:spcBef>
                  <a:spcPct val="0"/>
                </a:spcBef>
                <a:buFontTx/>
                <a:buNone/>
              </a:pPr>
              <a:t>40</a:t>
            </a:fld>
            <a:endParaRPr lang="en-US" altLang="en-US" sz="14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err="1" smtClean="0"/>
              <a:t>Ostrom’s</a:t>
            </a:r>
            <a:r>
              <a:rPr lang="en-US" dirty="0" smtClean="0"/>
              <a:t> seven keys to successful utilization of a common resource</a:t>
            </a:r>
            <a:endParaRPr lang="en-US" dirty="0"/>
          </a:p>
        </p:txBody>
      </p:sp>
      <p:sp>
        <p:nvSpPr>
          <p:cNvPr id="43011" name="Content Placeholder 2"/>
          <p:cNvSpPr>
            <a:spLocks noGrp="1"/>
          </p:cNvSpPr>
          <p:nvPr>
            <p:ph idx="1"/>
          </p:nvPr>
        </p:nvSpPr>
        <p:spPr/>
        <p:txBody>
          <a:bodyPr/>
          <a:lstStyle/>
          <a:p>
            <a:pPr marL="514350" indent="-514350">
              <a:lnSpc>
                <a:spcPct val="80000"/>
              </a:lnSpc>
              <a:buFontTx/>
              <a:buAutoNum type="arabicPeriod"/>
            </a:pPr>
            <a:r>
              <a:rPr lang="en-US" altLang="en-US" sz="2500"/>
              <a:t>Rules clearly define entitlements</a:t>
            </a:r>
          </a:p>
          <a:p>
            <a:pPr marL="514350" indent="-514350">
              <a:lnSpc>
                <a:spcPct val="80000"/>
              </a:lnSpc>
              <a:buFontTx/>
              <a:buAutoNum type="arabicPeriod"/>
            </a:pPr>
            <a:r>
              <a:rPr lang="en-US" altLang="en-US" sz="2500"/>
              <a:t>Conflict resolution mechanisms are in place</a:t>
            </a:r>
          </a:p>
          <a:p>
            <a:pPr marL="514350" indent="-514350">
              <a:lnSpc>
                <a:spcPct val="80000"/>
              </a:lnSpc>
              <a:buFontTx/>
              <a:buAutoNum type="arabicPeriod"/>
            </a:pPr>
            <a:r>
              <a:rPr lang="en-US" altLang="en-US" sz="2500"/>
              <a:t>Duties stand in reasonable proportion to benefits</a:t>
            </a:r>
          </a:p>
          <a:p>
            <a:pPr marL="514350" indent="-514350">
              <a:lnSpc>
                <a:spcPct val="80000"/>
              </a:lnSpc>
              <a:buFontTx/>
              <a:buAutoNum type="arabicPeriod"/>
            </a:pPr>
            <a:r>
              <a:rPr lang="en-US" altLang="en-US" sz="2500"/>
              <a:t>Monitoring and sanctioning is carried out either by the users themselves or by someone who is accountable to the users</a:t>
            </a:r>
          </a:p>
          <a:p>
            <a:pPr marL="514350" indent="-514350">
              <a:lnSpc>
                <a:spcPct val="80000"/>
              </a:lnSpc>
              <a:buFontTx/>
              <a:buAutoNum type="arabicPeriod"/>
            </a:pPr>
            <a:r>
              <a:rPr lang="en-US" altLang="en-US" sz="2500"/>
              <a:t>Sanctions are graduated, mild for a first violation and stricter as violations are repeated</a:t>
            </a:r>
          </a:p>
          <a:p>
            <a:pPr marL="514350" indent="-514350">
              <a:lnSpc>
                <a:spcPct val="80000"/>
              </a:lnSpc>
              <a:buFontTx/>
              <a:buAutoNum type="arabicPeriod"/>
            </a:pPr>
            <a:r>
              <a:rPr lang="en-US" altLang="en-US" sz="2500"/>
              <a:t>Decision processes are democratic</a:t>
            </a:r>
          </a:p>
          <a:p>
            <a:pPr marL="514350" indent="-514350">
              <a:lnSpc>
                <a:spcPct val="80000"/>
              </a:lnSpc>
              <a:buFontTx/>
              <a:buAutoNum type="arabicPeriod"/>
            </a:pPr>
            <a:r>
              <a:rPr lang="en-US" altLang="en-US" sz="2500"/>
              <a:t>The rights of users to self-organize are clearly recognized by outside authorities</a:t>
            </a:r>
          </a:p>
        </p:txBody>
      </p:sp>
      <p:sp>
        <p:nvSpPr>
          <p:cNvPr id="4301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CHAPTER 11 PUBLIC GOODS AND COMMON RESOURCES</a:t>
            </a:r>
          </a:p>
        </p:txBody>
      </p:sp>
      <p:sp>
        <p:nvSpPr>
          <p:cNvPr id="4301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32CFE18-2579-4818-98C3-9CAFF4622C71}" type="slidenum">
              <a:rPr lang="en-US" altLang="en-US" sz="1400"/>
              <a:pPr eaLnBrk="1" hangingPunct="1">
                <a:spcBef>
                  <a:spcPct val="0"/>
                </a:spcBef>
                <a:buFontTx/>
                <a:buNone/>
              </a:pPr>
              <a:t>41</a:t>
            </a:fld>
            <a:endParaRPr lang="en-US" altLang="en-US" sz="14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err="1" smtClean="0"/>
              <a:t>Ostrom</a:t>
            </a:r>
            <a:r>
              <a:rPr lang="en-US" dirty="0" smtClean="0"/>
              <a:t>: centralized control of resources can fail</a:t>
            </a:r>
            <a:endParaRPr lang="en-US" dirty="0"/>
          </a:p>
        </p:txBody>
      </p:sp>
      <p:sp>
        <p:nvSpPr>
          <p:cNvPr id="3" name="Content Placeholder 2"/>
          <p:cNvSpPr>
            <a:spLocks noGrp="1"/>
          </p:cNvSpPr>
          <p:nvPr>
            <p:ph idx="1"/>
          </p:nvPr>
        </p:nvSpPr>
        <p:spPr/>
        <p:txBody>
          <a:bodyPr>
            <a:normAutofit fontScale="92500" lnSpcReduction="20000"/>
          </a:bodyPr>
          <a:lstStyle/>
          <a:p>
            <a:pPr>
              <a:defRPr/>
            </a:pPr>
            <a:r>
              <a:rPr lang="en-US" dirty="0" smtClean="0"/>
              <a:t>All too often, resource degradation is due to flawed intervention by central government.</a:t>
            </a:r>
          </a:p>
          <a:p>
            <a:pPr>
              <a:defRPr/>
            </a:pPr>
            <a:r>
              <a:rPr lang="en-US" dirty="0" smtClean="0"/>
              <a:t>Consider the satellite image—next slide—of  grasslands spanning two different jurisdictions. </a:t>
            </a:r>
          </a:p>
          <a:p>
            <a:pPr>
              <a:defRPr/>
            </a:pPr>
            <a:r>
              <a:rPr lang="en-US" dirty="0" smtClean="0"/>
              <a:t>In the southern jurisdiction, grasslands are managed by groups of nomads according to traditional methods.</a:t>
            </a:r>
          </a:p>
          <a:p>
            <a:pPr>
              <a:defRPr/>
            </a:pPr>
            <a:r>
              <a:rPr lang="en-US" dirty="0" smtClean="0"/>
              <a:t>In the northern jurisdiction, grasslands have been collectivized and animal husbandry has been modernized. </a:t>
            </a:r>
          </a:p>
          <a:p>
            <a:pPr>
              <a:defRPr/>
            </a:pPr>
            <a:r>
              <a:rPr lang="en-US" dirty="0" smtClean="0"/>
              <a:t>Despite similar numbers of grazing animals per acre, only traditional group management has prevented the grasslands from degrading and also produced greatest yields.</a:t>
            </a:r>
          </a:p>
          <a:p>
            <a:pPr>
              <a:defRPr/>
            </a:pPr>
            <a:endParaRPr lang="en-US" dirty="0"/>
          </a:p>
        </p:txBody>
      </p:sp>
      <p:sp>
        <p:nvSpPr>
          <p:cNvPr id="4403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CHAPTER 11 PUBLIC GOODS AND COMMON RESOURCES</a:t>
            </a:r>
          </a:p>
        </p:txBody>
      </p:sp>
      <p:sp>
        <p:nvSpPr>
          <p:cNvPr id="4403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9AA5E3D-5081-448B-A27F-979C97D72713}" type="slidenum">
              <a:rPr lang="en-US" altLang="en-US" sz="1400"/>
              <a:pPr eaLnBrk="1" hangingPunct="1">
                <a:spcBef>
                  <a:spcPct val="0"/>
                </a:spcBef>
                <a:buFontTx/>
                <a:buNone/>
              </a:pPr>
              <a:t>42</a:t>
            </a:fld>
            <a:endParaRPr lang="en-US" altLang="en-US" sz="14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err="1" smtClean="0"/>
              <a:t>Ostrom</a:t>
            </a:r>
            <a:r>
              <a:rPr lang="en-US" dirty="0" smtClean="0"/>
              <a:t>: centralized control of resources can fail</a:t>
            </a:r>
            <a:endParaRPr lang="en-US" dirty="0"/>
          </a:p>
        </p:txBody>
      </p:sp>
      <p:sp>
        <p:nvSpPr>
          <p:cNvPr id="3" name="Content Placeholder 2"/>
          <p:cNvSpPr>
            <a:spLocks noGrp="1"/>
          </p:cNvSpPr>
          <p:nvPr>
            <p:ph idx="1"/>
          </p:nvPr>
        </p:nvSpPr>
        <p:spPr>
          <a:xfrm>
            <a:off x="609600" y="1600201"/>
            <a:ext cx="6590666" cy="4525963"/>
          </a:xfrm>
        </p:spPr>
        <p:txBody>
          <a:bodyPr>
            <a:normAutofit fontScale="92500" lnSpcReduction="10000"/>
          </a:bodyPr>
          <a:lstStyle/>
          <a:p>
            <a:pPr>
              <a:defRPr/>
            </a:pPr>
            <a:r>
              <a:rPr lang="en-US" dirty="0" smtClean="0"/>
              <a:t>The choice is not between individual control and control by a central government</a:t>
            </a:r>
          </a:p>
          <a:p>
            <a:pPr>
              <a:defRPr/>
            </a:pPr>
            <a:r>
              <a:rPr lang="en-US" dirty="0" smtClean="0"/>
              <a:t>Groups of individuals can self organize and successfully form a mini government to maintain a common resource that they all use</a:t>
            </a:r>
          </a:p>
          <a:p>
            <a:pPr>
              <a:defRPr/>
            </a:pPr>
            <a:r>
              <a:rPr lang="en-US" dirty="0" smtClean="0"/>
              <a:t>Users themselves can both create and enforce rules that mitigate overexploitation </a:t>
            </a:r>
            <a:endParaRPr lang="en-US" dirty="0"/>
          </a:p>
        </p:txBody>
      </p:sp>
      <p:sp>
        <p:nvSpPr>
          <p:cNvPr id="4506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CHAPTER 11 PUBLIC GOODS AND COMMON RESOURCES</a:t>
            </a:r>
          </a:p>
        </p:txBody>
      </p:sp>
      <p:sp>
        <p:nvSpPr>
          <p:cNvPr id="4506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B3D7FF2D-5759-403A-B253-8818BA49D5AE}" type="slidenum">
              <a:rPr lang="en-US" altLang="en-US" sz="1400"/>
              <a:pPr eaLnBrk="1" hangingPunct="1">
                <a:spcBef>
                  <a:spcPct val="0"/>
                </a:spcBef>
                <a:buFontTx/>
                <a:buNone/>
              </a:pPr>
              <a:t>43</a:t>
            </a:fld>
            <a:endParaRPr lang="en-US" altLang="en-US" sz="1400"/>
          </a:p>
        </p:txBody>
      </p:sp>
      <p:pic>
        <p:nvPicPr>
          <p:cNvPr id="45062" name="Picture 2" descr="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266" y="1684337"/>
            <a:ext cx="490537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a:xfrm>
            <a:off x="1981200" y="160338"/>
            <a:ext cx="8229600" cy="1143000"/>
          </a:xfrm>
        </p:spPr>
        <p:txBody>
          <a:bodyPr/>
          <a:lstStyle/>
          <a:p>
            <a:r>
              <a:rPr lang="en-US" altLang="en-US" smtClean="0"/>
              <a:t>Any Questions?</a:t>
            </a:r>
          </a:p>
        </p:txBody>
      </p:sp>
      <p:sp>
        <p:nvSpPr>
          <p:cNvPr id="66564" name="Rectangle 3"/>
          <p:cNvSpPr>
            <a:spLocks noGrp="1" noChangeArrowheads="1"/>
          </p:cNvSpPr>
          <p:nvPr>
            <p:ph type="body" idx="1"/>
          </p:nvPr>
        </p:nvSpPr>
        <p:spPr/>
        <p:txBody>
          <a:bodyPr/>
          <a:lstStyle/>
          <a:p>
            <a:endParaRPr lang="en-US" altLang="en-US" smtClean="0"/>
          </a:p>
        </p:txBody>
      </p:sp>
      <p:pic>
        <p:nvPicPr>
          <p:cNvPr id="66565" name="Picture 4" descr="Ask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589" y="1057275"/>
            <a:ext cx="27908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09586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Summary</a:t>
            </a:r>
            <a:endParaRPr lang="en-US" altLang="en-US" smtClean="0">
              <a:latin typeface="Tahoma" panose="020B0604030504040204" pitchFamily="34" charset="0"/>
            </a:endParaRPr>
          </a:p>
        </p:txBody>
      </p:sp>
      <p:sp>
        <p:nvSpPr>
          <p:cNvPr id="46083" name="Rectangle 3"/>
          <p:cNvSpPr>
            <a:spLocks noGrp="1" noChangeArrowheads="1"/>
          </p:cNvSpPr>
          <p:nvPr>
            <p:ph type="body" idx="1"/>
          </p:nvPr>
        </p:nvSpPr>
        <p:spPr/>
        <p:txBody>
          <a:bodyPr/>
          <a:lstStyle/>
          <a:p>
            <a:pPr eaLnBrk="1" hangingPunct="1"/>
            <a:r>
              <a:rPr lang="en-US" altLang="en-US" smtClean="0"/>
              <a:t>Goods differ in whether they are excludable and whether they are rival.</a:t>
            </a:r>
          </a:p>
          <a:p>
            <a:pPr lvl="1" eaLnBrk="1" hangingPunct="1"/>
            <a:r>
              <a:rPr lang="en-US" altLang="en-US" smtClean="0"/>
              <a:t>A good is excludable if it is possible to prevent someone from using it.</a:t>
            </a:r>
          </a:p>
          <a:p>
            <a:pPr lvl="1" eaLnBrk="1" hangingPunct="1"/>
            <a:r>
              <a:rPr lang="en-US" altLang="en-US" smtClean="0"/>
              <a:t>A good is rival if one person’s enjoyment of the good prevents other people from enjoying the same unit of the good.</a:t>
            </a:r>
          </a:p>
        </p:txBody>
      </p:sp>
      <p:sp>
        <p:nvSpPr>
          <p:cNvPr id="46084"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t>Summary</a:t>
            </a:r>
            <a:endParaRPr lang="en-US" altLang="en-US" smtClean="0">
              <a:latin typeface="Tahoma" panose="020B0604030504040204" pitchFamily="34" charset="0"/>
            </a:endParaRPr>
          </a:p>
        </p:txBody>
      </p:sp>
      <p:sp>
        <p:nvSpPr>
          <p:cNvPr id="47107" name="Rectangle 3"/>
          <p:cNvSpPr>
            <a:spLocks noGrp="1" noChangeArrowheads="1"/>
          </p:cNvSpPr>
          <p:nvPr>
            <p:ph type="body" idx="1"/>
          </p:nvPr>
        </p:nvSpPr>
        <p:spPr/>
        <p:txBody>
          <a:bodyPr/>
          <a:lstStyle/>
          <a:p>
            <a:pPr eaLnBrk="1" hangingPunct="1"/>
            <a:r>
              <a:rPr lang="en-US" altLang="en-US" smtClean="0"/>
              <a:t>Public goods are neither rival nor excludable.</a:t>
            </a:r>
          </a:p>
          <a:p>
            <a:pPr eaLnBrk="1" hangingPunct="1"/>
            <a:r>
              <a:rPr lang="en-US" altLang="en-US" smtClean="0"/>
              <a:t>Because people are not charged for their use of public goods, they have an incentive to free ride when the good is provided privately.</a:t>
            </a:r>
          </a:p>
          <a:p>
            <a:pPr eaLnBrk="1" hangingPunct="1"/>
            <a:r>
              <a:rPr lang="en-US" altLang="en-US" smtClean="0"/>
              <a:t>Governments provide public goods, making quantity decisions based upon cost-benefit analysis.</a:t>
            </a:r>
          </a:p>
        </p:txBody>
      </p:sp>
      <p:sp>
        <p:nvSpPr>
          <p:cNvPr id="47108"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t>Summary</a:t>
            </a:r>
            <a:endParaRPr lang="en-US" altLang="en-US" smtClean="0">
              <a:latin typeface="Tahoma" panose="020B0604030504040204" pitchFamily="34" charset="0"/>
            </a:endParaRPr>
          </a:p>
        </p:txBody>
      </p:sp>
      <p:sp>
        <p:nvSpPr>
          <p:cNvPr id="48131" name="Rectangle 3"/>
          <p:cNvSpPr>
            <a:spLocks noGrp="1" noChangeArrowheads="1"/>
          </p:cNvSpPr>
          <p:nvPr>
            <p:ph type="body" idx="1"/>
          </p:nvPr>
        </p:nvSpPr>
        <p:spPr/>
        <p:txBody>
          <a:bodyPr/>
          <a:lstStyle/>
          <a:p>
            <a:pPr eaLnBrk="1" hangingPunct="1"/>
            <a:r>
              <a:rPr lang="en-US" altLang="en-US" smtClean="0"/>
              <a:t>Common resources are rival but not excludable.</a:t>
            </a:r>
          </a:p>
          <a:p>
            <a:pPr eaLnBrk="1" hangingPunct="1"/>
            <a:r>
              <a:rPr lang="en-US" altLang="en-US" smtClean="0"/>
              <a:t>Because people are not charged for their use of common resources, they tend to use them excessively.</a:t>
            </a:r>
          </a:p>
          <a:p>
            <a:pPr eaLnBrk="1" hangingPunct="1"/>
            <a:r>
              <a:rPr lang="en-US" altLang="en-US" smtClean="0"/>
              <a:t>Governments tend to try to limit the use of common resources.</a:t>
            </a:r>
          </a:p>
        </p:txBody>
      </p:sp>
      <p:sp>
        <p:nvSpPr>
          <p:cNvPr id="48132"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“The best things in life are free”</a:t>
            </a:r>
            <a:endParaRPr lang="en-US" altLang="en-US" smtClean="0">
              <a:latin typeface="Tahoma" panose="020B0604030504040204" pitchFamily="34" charset="0"/>
            </a:endParaRPr>
          </a:p>
        </p:txBody>
      </p:sp>
      <p:sp>
        <p:nvSpPr>
          <p:cNvPr id="6147" name="Rectangle 3"/>
          <p:cNvSpPr>
            <a:spLocks noGrp="1" noChangeArrowheads="1"/>
          </p:cNvSpPr>
          <p:nvPr>
            <p:ph type="body" idx="1"/>
          </p:nvPr>
        </p:nvSpPr>
        <p:spPr/>
        <p:txBody>
          <a:bodyPr/>
          <a:lstStyle/>
          <a:p>
            <a:pPr eaLnBrk="1" hangingPunct="1"/>
            <a:r>
              <a:rPr lang="en-US" altLang="en-US" dirty="0" smtClean="0"/>
              <a:t>Free goods provide a special challenge for economic analysis.</a:t>
            </a: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“The best things in life are free”</a:t>
            </a:r>
            <a:endParaRPr lang="en-US" altLang="en-US" smtClean="0">
              <a:latin typeface="Tahoma" panose="020B0604030504040204" pitchFamily="34" charset="0"/>
            </a:endParaRPr>
          </a:p>
        </p:txBody>
      </p:sp>
      <p:sp>
        <p:nvSpPr>
          <p:cNvPr id="7171" name="Rectangle 3"/>
          <p:cNvSpPr>
            <a:spLocks noGrp="1" noChangeArrowheads="1"/>
          </p:cNvSpPr>
          <p:nvPr>
            <p:ph type="body" idx="1"/>
          </p:nvPr>
        </p:nvSpPr>
        <p:spPr/>
        <p:txBody>
          <a:bodyPr/>
          <a:lstStyle/>
          <a:p>
            <a:pPr eaLnBrk="1" hangingPunct="1"/>
            <a:r>
              <a:rPr lang="en-US" altLang="en-US" smtClean="0"/>
              <a:t>When goods are available free of charge, the market forces that normally allocate resources in our economy are absent.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“The best things in life are free”</a:t>
            </a:r>
            <a:endParaRPr lang="en-US" altLang="en-US" smtClean="0">
              <a:latin typeface="Tahoma" panose="020B0604030504040204" pitchFamily="34" charset="0"/>
            </a:endParaRPr>
          </a:p>
        </p:txBody>
      </p:sp>
      <p:sp>
        <p:nvSpPr>
          <p:cNvPr id="8195" name="Rectangle 3"/>
          <p:cNvSpPr>
            <a:spLocks noGrp="1" noChangeArrowheads="1"/>
          </p:cNvSpPr>
          <p:nvPr>
            <p:ph type="body" idx="1"/>
          </p:nvPr>
        </p:nvSpPr>
        <p:spPr/>
        <p:txBody>
          <a:bodyPr/>
          <a:lstStyle/>
          <a:p>
            <a:pPr eaLnBrk="1" hangingPunct="1"/>
            <a:r>
              <a:rPr lang="en-US" altLang="en-US" dirty="0" smtClean="0"/>
              <a:t>When a price cannot be charged for a good, private producers will not produce it.</a:t>
            </a:r>
          </a:p>
          <a:p>
            <a:pPr eaLnBrk="1" hangingPunct="1"/>
            <a:r>
              <a:rPr lang="en-US" altLang="en-US" dirty="0" smtClean="0"/>
              <a:t>In such cases, a government may have to step in and provide it.</a:t>
            </a:r>
          </a:p>
          <a:p>
            <a:pPr eaLnBrk="1" hangingPunct="1"/>
            <a:r>
              <a:rPr lang="en-US" altLang="en-US" dirty="0" smtClean="0"/>
              <a:t>When a price cannot be charged for a resource, private citizens will be unable to protect it or conserve it.</a:t>
            </a:r>
          </a:p>
          <a:p>
            <a:pPr eaLnBrk="1" hangingPunct="1"/>
            <a:r>
              <a:rPr lang="en-US" altLang="en-US" dirty="0" smtClean="0"/>
              <a:t>In such cases, </a:t>
            </a:r>
            <a:r>
              <a:rPr lang="en-US" altLang="en-US" dirty="0"/>
              <a:t>a government may have to step in and </a:t>
            </a:r>
            <a:r>
              <a:rPr lang="en-US" altLang="en-US" dirty="0" smtClean="0"/>
              <a:t>protect the resource.</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defRPr/>
            </a:pPr>
            <a:r>
              <a:rPr lang="en-US" dirty="0" smtClean="0"/>
              <a:t>THE DIFFERENT </a:t>
            </a:r>
            <a:br>
              <a:rPr lang="en-US" dirty="0" smtClean="0"/>
            </a:br>
            <a:r>
              <a:rPr lang="en-US" dirty="0" smtClean="0"/>
              <a:t>KINDS OF GOODS</a:t>
            </a:r>
            <a:endParaRPr lang="en-US" dirty="0" smtClean="0">
              <a:latin typeface="Tahoma" charset="0"/>
            </a:endParaRPr>
          </a:p>
        </p:txBody>
      </p:sp>
      <p:sp>
        <p:nvSpPr>
          <p:cNvPr id="9219" name="Rectangle 3"/>
          <p:cNvSpPr>
            <a:spLocks noGrp="1" noChangeArrowheads="1"/>
          </p:cNvSpPr>
          <p:nvPr>
            <p:ph type="body" idx="1"/>
          </p:nvPr>
        </p:nvSpPr>
        <p:spPr/>
        <p:txBody>
          <a:bodyPr/>
          <a:lstStyle/>
          <a:p>
            <a:pPr eaLnBrk="1" hangingPunct="1"/>
            <a:r>
              <a:rPr lang="en-US" altLang="en-US" smtClean="0"/>
              <a:t>When thinking about the various goods in the economy, it is useful to group them according to two characteristics:</a:t>
            </a:r>
          </a:p>
          <a:p>
            <a:pPr lvl="1" eaLnBrk="1" hangingPunct="1">
              <a:buClr>
                <a:srgbClr val="000000"/>
              </a:buClr>
            </a:pPr>
            <a:r>
              <a:rPr lang="en-US" altLang="en-US" smtClean="0"/>
              <a:t> Is the good </a:t>
            </a:r>
            <a:r>
              <a:rPr lang="en-US" altLang="en-US" i="1" smtClean="0"/>
              <a:t>excludable</a:t>
            </a:r>
            <a:r>
              <a:rPr lang="en-US" altLang="en-US" smtClean="0"/>
              <a:t>?</a:t>
            </a:r>
          </a:p>
          <a:p>
            <a:pPr lvl="1" eaLnBrk="1" hangingPunct="1">
              <a:buClr>
                <a:srgbClr val="000000"/>
              </a:buClr>
            </a:pPr>
            <a:r>
              <a:rPr lang="en-US" altLang="en-US" smtClean="0"/>
              <a:t> Is the good </a:t>
            </a:r>
            <a:r>
              <a:rPr lang="en-US" altLang="en-US" i="1" smtClean="0"/>
              <a:t>rival in consumption</a:t>
            </a:r>
            <a:r>
              <a:rPr lang="en-US" altLang="en-US" smtClean="0"/>
              <a:t>?</a:t>
            </a: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defRPr/>
            </a:pPr>
            <a:r>
              <a:rPr lang="en-US" dirty="0" smtClean="0"/>
              <a:t>THE DIFFERENT KINDS OF GOODS </a:t>
            </a:r>
          </a:p>
        </p:txBody>
      </p:sp>
      <p:sp>
        <p:nvSpPr>
          <p:cNvPr id="10243" name="Rectangle 3"/>
          <p:cNvSpPr>
            <a:spLocks noGrp="1" noChangeArrowheads="1"/>
          </p:cNvSpPr>
          <p:nvPr>
            <p:ph idx="1"/>
          </p:nvPr>
        </p:nvSpPr>
        <p:spPr/>
        <p:txBody>
          <a:bodyPr/>
          <a:lstStyle/>
          <a:p>
            <a:pPr eaLnBrk="1" hangingPunct="1"/>
            <a:r>
              <a:rPr lang="en-US" altLang="en-US" i="1" dirty="0" smtClean="0">
                <a:solidFill>
                  <a:srgbClr val="25A9A6"/>
                </a:solidFill>
              </a:rPr>
              <a:t>Excludability </a:t>
            </a:r>
          </a:p>
          <a:p>
            <a:pPr lvl="1" eaLnBrk="1" hangingPunct="1"/>
            <a:r>
              <a:rPr lang="en-US" altLang="en-US" dirty="0" smtClean="0"/>
              <a:t>Consider something specific that you would like to have. Does anybody have the power or ability to stop you from having it without paying for it? </a:t>
            </a:r>
          </a:p>
          <a:p>
            <a:pPr lvl="1" eaLnBrk="1" hangingPunct="1"/>
            <a:r>
              <a:rPr lang="en-US" altLang="en-US" dirty="0" smtClean="0"/>
              <a:t>If </a:t>
            </a:r>
            <a:r>
              <a:rPr lang="en-US" altLang="en-US" i="1" dirty="0" smtClean="0"/>
              <a:t>yes</a:t>
            </a:r>
            <a:r>
              <a:rPr lang="en-US" altLang="en-US" dirty="0" smtClean="0"/>
              <a:t>, the commodity is </a:t>
            </a:r>
            <a:r>
              <a:rPr lang="en-US" altLang="en-US" i="1" dirty="0" smtClean="0"/>
              <a:t>excludable</a:t>
            </a:r>
            <a:r>
              <a:rPr lang="en-US" altLang="en-US" dirty="0" smtClean="0"/>
              <a:t>, </a:t>
            </a:r>
          </a:p>
          <a:p>
            <a:pPr lvl="2" eaLnBrk="1" hangingPunct="1"/>
            <a:r>
              <a:rPr lang="en-US" altLang="en-US" dirty="0" smtClean="0"/>
              <a:t>and you will have to pay to consume it</a:t>
            </a:r>
          </a:p>
          <a:p>
            <a:pPr lvl="1" eaLnBrk="1" hangingPunct="1"/>
            <a:r>
              <a:rPr lang="en-US" altLang="en-US" dirty="0" smtClean="0"/>
              <a:t>If </a:t>
            </a:r>
            <a:r>
              <a:rPr lang="en-US" altLang="en-US" i="1" dirty="0" smtClean="0"/>
              <a:t>no</a:t>
            </a:r>
            <a:r>
              <a:rPr lang="en-US" altLang="en-US" dirty="0" smtClean="0"/>
              <a:t>, the commodity is </a:t>
            </a:r>
            <a:r>
              <a:rPr lang="en-US" altLang="en-US" i="1" dirty="0" smtClean="0"/>
              <a:t>not excludable</a:t>
            </a:r>
            <a:r>
              <a:rPr lang="en-US" altLang="en-US" dirty="0" smtClean="0"/>
              <a:t>, </a:t>
            </a:r>
          </a:p>
          <a:p>
            <a:pPr lvl="2" eaLnBrk="1" hangingPunct="1"/>
            <a:r>
              <a:rPr lang="en-US" altLang="en-US" dirty="0" smtClean="0"/>
              <a:t>and nobody can make you pay to consume it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785</TotalTime>
  <Words>2429</Words>
  <Application>Microsoft Office PowerPoint</Application>
  <PresentationFormat>Widescreen</PresentationFormat>
  <Paragraphs>326</Paragraphs>
  <Slides>47</Slides>
  <Notes>4</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47</vt:i4>
      </vt:variant>
    </vt:vector>
  </HeadingPairs>
  <TitlesOfParts>
    <vt:vector size="54" baseType="lpstr">
      <vt:lpstr>Arial</vt:lpstr>
      <vt:lpstr>Calibri</vt:lpstr>
      <vt:lpstr>Calibri Light</vt:lpstr>
      <vt:lpstr>Tahoma</vt:lpstr>
      <vt:lpstr>Times New Roman</vt:lpstr>
      <vt:lpstr>1_Default Design</vt:lpstr>
      <vt:lpstr>Office Theme</vt:lpstr>
      <vt:lpstr>Public Goods and Common Resources</vt:lpstr>
      <vt:lpstr>Sources: Principles of Microeconomics/Economics by N. Gregory Mankiw</vt:lpstr>
      <vt:lpstr>Sources: Principles of Microeconomics/Economics by Timothy Taylor</vt:lpstr>
      <vt:lpstr>Sources: The Economy by The CORE Team</vt:lpstr>
      <vt:lpstr>“The best things in life are free”</vt:lpstr>
      <vt:lpstr>“The best things in life are free”</vt:lpstr>
      <vt:lpstr>“The best things in life are free”</vt:lpstr>
      <vt:lpstr>THE DIFFERENT  KINDS OF GOODS</vt:lpstr>
      <vt:lpstr>THE DIFFERENT KINDS OF GOODS </vt:lpstr>
      <vt:lpstr>THE DIFFERENT KINDS OF GOODS </vt:lpstr>
      <vt:lpstr>Figure 1 Four Types of Goods</vt:lpstr>
      <vt:lpstr>Public Goods: The Free-Rider Problem</vt:lpstr>
      <vt:lpstr>Public Goods: The Free-Rider Problem </vt:lpstr>
      <vt:lpstr>Some Important Public Goods</vt:lpstr>
      <vt:lpstr>CASE STUDY: Are Lighthouses Public Goods?</vt:lpstr>
      <vt:lpstr>Public Goods: Cost-Benefit Analysis</vt:lpstr>
      <vt:lpstr>Yes or no?</vt:lpstr>
      <vt:lpstr>Yes or no?</vt:lpstr>
      <vt:lpstr>Yes or no?</vt:lpstr>
      <vt:lpstr>The Difficult Job of Cost-Benefit Analysis</vt:lpstr>
      <vt:lpstr>How much is a life worth?</vt:lpstr>
      <vt:lpstr>How much is a life worth?</vt:lpstr>
      <vt:lpstr>Common Resources: non-excludable and rival</vt:lpstr>
      <vt:lpstr>Tragedy of the Commons</vt:lpstr>
      <vt:lpstr>Tragedy of the Commons</vt:lpstr>
      <vt:lpstr>Tragedy of the Commons</vt:lpstr>
      <vt:lpstr>Tragedy of the Commons: solutions</vt:lpstr>
      <vt:lpstr>Some Important Common Resources</vt:lpstr>
      <vt:lpstr>A Solution to City Congestion</vt:lpstr>
      <vt:lpstr>A Solution to City Congestion: London</vt:lpstr>
      <vt:lpstr>A Solution to City Congestion: Singapore</vt:lpstr>
      <vt:lpstr>CASE STUDY: Why Isn’t the Cow Extinct?</vt:lpstr>
      <vt:lpstr>IN THE NEWS: Should Yellowstone Charge as Much as Disney World?</vt:lpstr>
      <vt:lpstr>CASE STUDY: “You’ve Got Spam!”</vt:lpstr>
      <vt:lpstr>CONCLUSION: THE IMPORTANCE OF PROPERTY RIGHTS</vt:lpstr>
      <vt:lpstr>CONCLUSION: THE IMPORTANCE OF PROPERTY RIGHTS</vt:lpstr>
      <vt:lpstr>US Government Requires Fishing Permits</vt:lpstr>
      <vt:lpstr>Elinor ostrom</vt:lpstr>
      <vt:lpstr>Elinor Ostrom: a different view</vt:lpstr>
      <vt:lpstr>Ostrom: Tragedy of the Commons is not inevitable</vt:lpstr>
      <vt:lpstr>Ostrom’s seven keys to successful utilization of a common resource</vt:lpstr>
      <vt:lpstr>Ostrom: centralized control of resources can fail</vt:lpstr>
      <vt:lpstr>Ostrom: centralized control of resources can fail</vt:lpstr>
      <vt:lpstr>Any Questions?</vt:lpstr>
      <vt:lpstr>Summary</vt:lpstr>
      <vt:lpstr>Summary</vt:lpstr>
      <vt:lpstr>Summary</vt:lpstr>
    </vt:vector>
  </TitlesOfParts>
  <Company>OffCenter Concepts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dc:title>
  <dc:creator>Sheryl Nelson</dc:creator>
  <cp:lastModifiedBy>Udayan Roy</cp:lastModifiedBy>
  <cp:revision>86</cp:revision>
  <dcterms:created xsi:type="dcterms:W3CDTF">2003-01-31T21:43:25Z</dcterms:created>
  <dcterms:modified xsi:type="dcterms:W3CDTF">2021-04-15T17:36:53Z</dcterms:modified>
</cp:coreProperties>
</file>