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99" r:id="rId4"/>
    <p:sldId id="300" r:id="rId5"/>
    <p:sldId id="258" r:id="rId6"/>
    <p:sldId id="257" r:id="rId7"/>
    <p:sldId id="259" r:id="rId8"/>
    <p:sldId id="260" r:id="rId9"/>
    <p:sldId id="261" r:id="rId10"/>
    <p:sldId id="291" r:id="rId11"/>
    <p:sldId id="292" r:id="rId12"/>
    <p:sldId id="293" r:id="rId13"/>
    <p:sldId id="262" r:id="rId14"/>
    <p:sldId id="263" r:id="rId15"/>
    <p:sldId id="264" r:id="rId16"/>
    <p:sldId id="265" r:id="rId17"/>
    <p:sldId id="266" r:id="rId18"/>
    <p:sldId id="267" r:id="rId19"/>
    <p:sldId id="269" r:id="rId20"/>
    <p:sldId id="270" r:id="rId21"/>
    <p:sldId id="271" r:id="rId22"/>
    <p:sldId id="279" r:id="rId23"/>
    <p:sldId id="280" r:id="rId24"/>
    <p:sldId id="273" r:id="rId25"/>
    <p:sldId id="274" r:id="rId26"/>
    <p:sldId id="275" r:id="rId27"/>
    <p:sldId id="281" r:id="rId28"/>
    <p:sldId id="282" r:id="rId29"/>
    <p:sldId id="294" r:id="rId30"/>
    <p:sldId id="296" r:id="rId31"/>
    <p:sldId id="277" r:id="rId32"/>
    <p:sldId id="278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5" r:id="rId42"/>
    <p:sldId id="297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0F3C-C853-4D70-8486-ABBE1BD8BBC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2914-2402-4745-A77C-4BFA61AF0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77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0F3C-C853-4D70-8486-ABBE1BD8BBC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2914-2402-4745-A77C-4BFA61AF0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93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0F3C-C853-4D70-8486-ABBE1BD8BBC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2914-2402-4745-A77C-4BFA61AF0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0F3C-C853-4D70-8486-ABBE1BD8BBC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2914-2402-4745-A77C-4BFA61AF0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54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0F3C-C853-4D70-8486-ABBE1BD8BBC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2914-2402-4745-A77C-4BFA61AF0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25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0F3C-C853-4D70-8486-ABBE1BD8BBC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2914-2402-4745-A77C-4BFA61AF0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90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0F3C-C853-4D70-8486-ABBE1BD8BBC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2914-2402-4745-A77C-4BFA61AF0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42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0F3C-C853-4D70-8486-ABBE1BD8BBC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2914-2402-4745-A77C-4BFA61AF0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7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0F3C-C853-4D70-8486-ABBE1BD8BBC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2914-2402-4745-A77C-4BFA61AF0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3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0F3C-C853-4D70-8486-ABBE1BD8BBC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2914-2402-4745-A77C-4BFA61AF0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96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0F3C-C853-4D70-8486-ABBE1BD8BBC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2914-2402-4745-A77C-4BFA61AF0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8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40F3C-C853-4D70-8486-ABBE1BD8BBC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22914-2402-4745-A77C-4BFA61AF0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10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yweb.liu.edu/~uroy/index.html" TargetMode="External"/><Relationship Id="rId2" Type="http://schemas.openxmlformats.org/officeDocument/2006/relationships/hyperlink" Target="https://myweb.liu.edu/~uroy/eco10/index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re-econ.org/the-economy/book/text/07.html#73-production-the-cost-function-for-beautiful-cars" TargetMode="External"/><Relationship Id="rId2" Type="http://schemas.openxmlformats.org/officeDocument/2006/relationships/hyperlink" Target="https://www.core-econ.org/the-economy/book/text/07.html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Costs of Production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ECO 10 Introduction to Microeconomics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Udayan Roy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27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 Maximization → Cost Minimization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firm uses various resources—various types of labor, capital equipment, raw materials, etc.—to produce a commodity</a:t>
            </a:r>
          </a:p>
          <a:p>
            <a:r>
              <a:rPr lang="en-US" dirty="0" smtClean="0"/>
              <a:t>There may be numerous ways of combining the various resources to produce a specific quantity of the produced good</a:t>
            </a:r>
          </a:p>
          <a:p>
            <a:pPr lvl="1"/>
            <a:r>
              <a:rPr lang="en-US" dirty="0" smtClean="0"/>
              <a:t>Rice production in Kansas may rely less on labor and more on land than rice production in Vietnam</a:t>
            </a:r>
          </a:p>
          <a:p>
            <a:r>
              <a:rPr lang="en-US" dirty="0" smtClean="0"/>
              <a:t>Profit cannot be maximized unless the firm minimizes costs by choosing the particular mix of the various resources that produces a specific quantity of the produced good at the lowest possible 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83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 Maximization → Cost Minimization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just saw, a firm minimizes costs by choosing that particular mix of all the various resources so as to produce a specific quantity of the produced good at the lowest possible cost</a:t>
            </a:r>
          </a:p>
          <a:p>
            <a:r>
              <a:rPr lang="en-US" dirty="0" smtClean="0"/>
              <a:t>What resource mix the firm will use will depend on the productivity of each resource and its market price</a:t>
            </a:r>
          </a:p>
          <a:p>
            <a:r>
              <a:rPr lang="en-US" dirty="0" smtClean="0"/>
              <a:t>A highly productive resource will be heavily used … unless its price is disproportionately high</a:t>
            </a:r>
          </a:p>
          <a:p>
            <a:r>
              <a:rPr lang="en-US" dirty="0" smtClean="0"/>
              <a:t>A less productive resource will not be heavily used … unless its price is disproportionately 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99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 Maximization → Cost Minimization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short, how heavily a particular resource is used in production will depend on</a:t>
            </a:r>
          </a:p>
          <a:p>
            <a:pPr lvl="1"/>
            <a:r>
              <a:rPr lang="en-US" dirty="0" smtClean="0"/>
              <a:t>How productive the resource is, and</a:t>
            </a:r>
          </a:p>
          <a:p>
            <a:pPr lvl="1"/>
            <a:r>
              <a:rPr lang="en-US" dirty="0" smtClean="0"/>
              <a:t>How expensive it is</a:t>
            </a:r>
          </a:p>
          <a:p>
            <a:r>
              <a:rPr lang="en-US" dirty="0" smtClean="0"/>
              <a:t>In other words, the use of the various resources in production depends on</a:t>
            </a:r>
          </a:p>
          <a:p>
            <a:pPr lvl="1"/>
            <a:r>
              <a:rPr lang="en-US" dirty="0" smtClean="0"/>
              <a:t>The technology (or, production function), and</a:t>
            </a:r>
          </a:p>
          <a:p>
            <a:pPr lvl="1"/>
            <a:r>
              <a:rPr lang="en-US" dirty="0" smtClean="0"/>
              <a:t>Resource prices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72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Total Revenue, Total Cost, and Profit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  <a:defRPr/>
            </a:pPr>
            <a:r>
              <a:rPr lang="en-US" dirty="0"/>
              <a:t>Profit = Total Revenue – Total Cost</a:t>
            </a:r>
          </a:p>
          <a:p>
            <a:pPr>
              <a:buClr>
                <a:srgbClr val="000000"/>
              </a:buClr>
              <a:defRPr/>
            </a:pPr>
            <a:r>
              <a:rPr lang="en-US" i="1" dirty="0" smtClean="0">
                <a:solidFill>
                  <a:srgbClr val="25A9A6"/>
                </a:solidFill>
              </a:rPr>
              <a:t>Total Revenue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defRPr/>
            </a:pPr>
            <a:r>
              <a:rPr lang="en-US" dirty="0" smtClean="0"/>
              <a:t>The money a firm receives from the sale of its output. It is price times quantity sold.</a:t>
            </a:r>
          </a:p>
          <a:p>
            <a:pPr lvl="1">
              <a:defRPr/>
            </a:pPr>
            <a:r>
              <a:rPr lang="en-US" i="1" dirty="0" smtClean="0"/>
              <a:t>TR</a:t>
            </a:r>
            <a:r>
              <a:rPr lang="en-US" dirty="0" smtClean="0"/>
              <a:t> =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 </a:t>
            </a:r>
            <a:r>
              <a:rPr lang="en-US" i="1" dirty="0" smtClean="0">
                <a:sym typeface="Symbol"/>
              </a:rPr>
              <a:t>Q</a:t>
            </a:r>
          </a:p>
          <a:p>
            <a:pPr lvl="2">
              <a:defRPr/>
            </a:pPr>
            <a:r>
              <a:rPr lang="en-US" dirty="0" smtClean="0">
                <a:sym typeface="Symbol"/>
              </a:rPr>
              <a:t>We saw this is in earlier chapters</a:t>
            </a:r>
            <a:endParaRPr lang="en-US" dirty="0" smtClean="0"/>
          </a:p>
          <a:p>
            <a:pPr>
              <a:buClr>
                <a:srgbClr val="000000"/>
              </a:buClr>
              <a:defRPr/>
            </a:pPr>
            <a:r>
              <a:rPr lang="en-US" i="1" dirty="0" smtClean="0">
                <a:solidFill>
                  <a:srgbClr val="25A9A6"/>
                </a:solidFill>
              </a:rPr>
              <a:t>Total Cost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defRPr/>
            </a:pPr>
            <a:r>
              <a:rPr lang="en-US" dirty="0" smtClean="0"/>
              <a:t>The market value of all the inputs (resources) that a firm uses in production. (Again, we assume that the firm chooses the quantities of the various resources so as to minimize costs.)</a:t>
            </a:r>
          </a:p>
        </p:txBody>
      </p:sp>
    </p:spTree>
    <p:extLst>
      <p:ext uri="{BB962C8B-B14F-4D97-AF65-F5344CB8AC3E}">
        <p14:creationId xmlns:p14="http://schemas.microsoft.com/office/powerpoint/2010/main" val="164130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Explicit and Implicit Costs</a:t>
            </a:r>
            <a:endParaRPr lang="en-US" altLang="en-US" sz="3600">
              <a:latin typeface="Tahoma" panose="020B0604030504040204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Total Cost = Explicit Cost + Implicit Cost.</a:t>
            </a:r>
          </a:p>
          <a:p>
            <a:pPr lvl="1">
              <a:buClr>
                <a:srgbClr val="000000"/>
              </a:buClr>
            </a:pPr>
            <a:r>
              <a:rPr lang="en-US" altLang="en-US" i="1" dirty="0" smtClean="0">
                <a:solidFill>
                  <a:srgbClr val="25A9A6"/>
                </a:solidFill>
              </a:rPr>
              <a:t>Explicit </a:t>
            </a:r>
            <a:r>
              <a:rPr lang="en-US" altLang="en-US" dirty="0" smtClean="0"/>
              <a:t>costs are costs that require a direct outlay of money by the firm’s owner(s).  </a:t>
            </a:r>
          </a:p>
          <a:p>
            <a:pPr lvl="1">
              <a:buClr>
                <a:srgbClr val="000000"/>
              </a:buClr>
            </a:pPr>
            <a:r>
              <a:rPr lang="en-US" altLang="en-US" i="1" dirty="0" smtClean="0">
                <a:solidFill>
                  <a:srgbClr val="25A9A6"/>
                </a:solidFill>
              </a:rPr>
              <a:t>Implicit </a:t>
            </a:r>
            <a:r>
              <a:rPr lang="en-US" altLang="en-US" dirty="0" smtClean="0"/>
              <a:t>costs are costs that do not require an outlay of money by the firm</a:t>
            </a:r>
          </a:p>
          <a:p>
            <a:pPr lvl="2">
              <a:buClr>
                <a:srgbClr val="000000"/>
              </a:buClr>
            </a:pPr>
            <a:r>
              <a:rPr lang="en-US" altLang="en-US" dirty="0" smtClean="0"/>
              <a:t>If some of the resources used in production are provided by the owner(s) of the firm, the firm may not have to pay for them. </a:t>
            </a:r>
          </a:p>
          <a:p>
            <a:pPr lvl="2">
              <a:buClr>
                <a:srgbClr val="000000"/>
              </a:buClr>
            </a:pPr>
            <a:r>
              <a:rPr lang="en-US" altLang="en-US" dirty="0" smtClean="0"/>
              <a:t>The market value of such resources is the implicit cost. </a:t>
            </a:r>
          </a:p>
          <a:p>
            <a:pPr lvl="2">
              <a:buClr>
                <a:srgbClr val="000000"/>
              </a:buClr>
            </a:pPr>
            <a:r>
              <a:rPr lang="en-US" altLang="en-US" dirty="0" smtClean="0"/>
              <a:t>Implicit costs are included in total cost.</a:t>
            </a:r>
          </a:p>
        </p:txBody>
      </p:sp>
    </p:spTree>
    <p:extLst>
      <p:ext uri="{BB962C8B-B14F-4D97-AF65-F5344CB8AC3E}">
        <p14:creationId xmlns:p14="http://schemas.microsoft.com/office/powerpoint/2010/main" val="390285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Implicit Costs: Examples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You own a restaurant and you work eighteen hours a day in it</a:t>
            </a:r>
          </a:p>
          <a:p>
            <a:pPr lvl="1"/>
            <a:r>
              <a:rPr lang="en-US" altLang="en-US" smtClean="0"/>
              <a:t>You could have worked elsewhere and earned a wage. This lost income is an implicit cost</a:t>
            </a:r>
          </a:p>
          <a:p>
            <a:r>
              <a:rPr lang="en-US" altLang="en-US" smtClean="0"/>
              <a:t>You have invested $20,000 of your own savings in your restaurant</a:t>
            </a:r>
          </a:p>
          <a:p>
            <a:pPr lvl="1"/>
            <a:r>
              <a:rPr lang="en-US" altLang="en-US" smtClean="0"/>
              <a:t>You could have earned interest had you put that money in a bank instead. This lost interest income is an implicit cost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01605" y="6388389"/>
            <a:ext cx="2327564" cy="384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Calibri" panose="020F0502020204030204" pitchFamily="34" charset="0"/>
              </a:rPr>
              <a:t>THE </a:t>
            </a:r>
            <a:r>
              <a:rPr lang="en-US" altLang="en-US" sz="1400" dirty="0">
                <a:latin typeface="Calibri" panose="020F0502020204030204" pitchFamily="34" charset="0"/>
              </a:rPr>
              <a:t>COSTS OF PRODUCTION</a:t>
            </a:r>
          </a:p>
        </p:txBody>
      </p:sp>
    </p:spTree>
    <p:extLst>
      <p:ext uri="{BB962C8B-B14F-4D97-AF65-F5344CB8AC3E}">
        <p14:creationId xmlns:p14="http://schemas.microsoft.com/office/powerpoint/2010/main" val="193041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Economic Profit versus Accounting Profit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en-US" altLang="en-US" i="1" smtClean="0">
                <a:solidFill>
                  <a:srgbClr val="25A9A6"/>
                </a:solidFill>
              </a:rPr>
              <a:t>Economic profit </a:t>
            </a:r>
            <a:r>
              <a:rPr lang="en-US" altLang="en-US" smtClean="0"/>
              <a:t>= </a:t>
            </a:r>
            <a:br>
              <a:rPr lang="en-US" altLang="en-US" smtClean="0"/>
            </a:br>
            <a:r>
              <a:rPr lang="en-US" altLang="en-US" smtClean="0"/>
              <a:t>total revenue – total cost = </a:t>
            </a:r>
            <a:br>
              <a:rPr lang="en-US" altLang="en-US" smtClean="0"/>
            </a:br>
            <a:r>
              <a:rPr lang="en-US" altLang="en-US" smtClean="0"/>
              <a:t>total revenue – </a:t>
            </a:r>
            <a:r>
              <a:rPr lang="en-US" altLang="en-US" smtClean="0">
                <a:solidFill>
                  <a:srgbClr val="FF0000"/>
                </a:solidFill>
              </a:rPr>
              <a:t>(explicit costs + implicit costs)</a:t>
            </a:r>
          </a:p>
          <a:p>
            <a:pPr>
              <a:buClr>
                <a:srgbClr val="000000"/>
              </a:buClr>
            </a:pPr>
            <a:endParaRPr lang="en-US" altLang="en-US" i="1" smtClean="0">
              <a:solidFill>
                <a:srgbClr val="25A9A6"/>
              </a:solidFill>
            </a:endParaRPr>
          </a:p>
          <a:p>
            <a:pPr>
              <a:buClr>
                <a:srgbClr val="000000"/>
              </a:buClr>
            </a:pPr>
            <a:r>
              <a:rPr lang="en-US" altLang="en-US" i="1" smtClean="0">
                <a:solidFill>
                  <a:srgbClr val="25A9A6"/>
                </a:solidFill>
              </a:rPr>
              <a:t>Accounting profit </a:t>
            </a:r>
            <a:r>
              <a:rPr lang="en-US" altLang="en-US" smtClean="0"/>
              <a:t>= </a:t>
            </a:r>
            <a:br>
              <a:rPr lang="en-US" altLang="en-US" smtClean="0"/>
            </a:br>
            <a:r>
              <a:rPr lang="en-US" altLang="en-US" smtClean="0"/>
              <a:t>total revenue – </a:t>
            </a:r>
            <a:r>
              <a:rPr lang="en-US" altLang="en-US" smtClean="0">
                <a:solidFill>
                  <a:srgbClr val="FF0000"/>
                </a:solidFill>
              </a:rPr>
              <a:t>explicit costs</a:t>
            </a:r>
          </a:p>
          <a:p>
            <a:pPr>
              <a:buClr>
                <a:srgbClr val="000000"/>
              </a:buClr>
            </a:pPr>
            <a:endParaRPr lang="en-US" altLang="en-US" smtClean="0"/>
          </a:p>
          <a:p>
            <a:pPr>
              <a:buClr>
                <a:srgbClr val="000000"/>
              </a:buClr>
            </a:pPr>
            <a:r>
              <a:rPr lang="en-US" altLang="en-US" smtClean="0"/>
              <a:t>As a result, accounting profit &gt; economic profit</a:t>
            </a:r>
          </a:p>
        </p:txBody>
      </p:sp>
    </p:spTree>
    <p:extLst>
      <p:ext uri="{BB962C8B-B14F-4D97-AF65-F5344CB8AC3E}">
        <p14:creationId xmlns:p14="http://schemas.microsoft.com/office/powerpoint/2010/main" val="278677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60538" y="1847851"/>
            <a:ext cx="1231900" cy="4498975"/>
            <a:chOff x="149" y="1164"/>
            <a:chExt cx="776" cy="2834"/>
          </a:xfrm>
        </p:grpSpPr>
        <p:sp>
          <p:nvSpPr>
            <p:cNvPr id="19493" name="Freeform 6"/>
            <p:cNvSpPr>
              <a:spLocks/>
            </p:cNvSpPr>
            <p:nvPr/>
          </p:nvSpPr>
          <p:spPr bwMode="auto">
            <a:xfrm>
              <a:off x="819" y="1164"/>
              <a:ext cx="106" cy="2834"/>
            </a:xfrm>
            <a:custGeom>
              <a:avLst/>
              <a:gdLst>
                <a:gd name="T0" fmla="*/ 2147483647 w 8"/>
                <a:gd name="T1" fmla="*/ 0 h 213"/>
                <a:gd name="T2" fmla="*/ 2147483647 w 8"/>
                <a:gd name="T3" fmla="*/ 2147483647 h 213"/>
                <a:gd name="T4" fmla="*/ 2147483647 w 8"/>
                <a:gd name="T5" fmla="*/ 2147483647 h 213"/>
                <a:gd name="T6" fmla="*/ 0 w 8"/>
                <a:gd name="T7" fmla="*/ 2147483647 h 213"/>
                <a:gd name="T8" fmla="*/ 2147483647 w 8"/>
                <a:gd name="T9" fmla="*/ 2147483647 h 213"/>
                <a:gd name="T10" fmla="*/ 2147483647 w 8"/>
                <a:gd name="T11" fmla="*/ 2147483647 h 213"/>
                <a:gd name="T12" fmla="*/ 2147483647 w 8"/>
                <a:gd name="T13" fmla="*/ 2147483647 h 2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213"/>
                <a:gd name="T23" fmla="*/ 8 w 8"/>
                <a:gd name="T24" fmla="*/ 213 h 2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213">
                  <a:moveTo>
                    <a:pt x="8" y="0"/>
                  </a:moveTo>
                  <a:cubicBezTo>
                    <a:pt x="6" y="0"/>
                    <a:pt x="4" y="3"/>
                    <a:pt x="4" y="5"/>
                  </a:cubicBezTo>
                  <a:cubicBezTo>
                    <a:pt x="4" y="103"/>
                    <a:pt x="4" y="103"/>
                    <a:pt x="4" y="103"/>
                  </a:cubicBezTo>
                  <a:cubicBezTo>
                    <a:pt x="4" y="105"/>
                    <a:pt x="3" y="107"/>
                    <a:pt x="0" y="107"/>
                  </a:cubicBezTo>
                  <a:cubicBezTo>
                    <a:pt x="3" y="107"/>
                    <a:pt x="4" y="109"/>
                    <a:pt x="4" y="111"/>
                  </a:cubicBezTo>
                  <a:cubicBezTo>
                    <a:pt x="4" y="208"/>
                    <a:pt x="4" y="208"/>
                    <a:pt x="4" y="208"/>
                  </a:cubicBezTo>
                  <a:cubicBezTo>
                    <a:pt x="4" y="210"/>
                    <a:pt x="6" y="213"/>
                    <a:pt x="8" y="213"/>
                  </a:cubicBez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4" name="Rectangle 7"/>
            <p:cNvSpPr>
              <a:spLocks noChangeArrowheads="1"/>
            </p:cNvSpPr>
            <p:nvPr/>
          </p:nvSpPr>
          <p:spPr bwMode="auto">
            <a:xfrm>
              <a:off x="149" y="2490"/>
              <a:ext cx="52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+mn-lt"/>
                </a:rPr>
                <a:t>Revenue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157789" y="3198813"/>
            <a:ext cx="1430337" cy="3148012"/>
            <a:chOff x="2289" y="2015"/>
            <a:chExt cx="901" cy="1983"/>
          </a:xfrm>
        </p:grpSpPr>
        <p:sp>
          <p:nvSpPr>
            <p:cNvPr id="19488" name="Rectangle 9"/>
            <p:cNvSpPr>
              <a:spLocks noChangeArrowheads="1"/>
            </p:cNvSpPr>
            <p:nvPr/>
          </p:nvSpPr>
          <p:spPr bwMode="auto">
            <a:xfrm>
              <a:off x="2478" y="2748"/>
              <a:ext cx="2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+mn-lt"/>
                </a:rPr>
                <a:t>Total</a:t>
              </a:r>
              <a:endParaRPr lang="en-US" altLang="en-US" sz="2400">
                <a:latin typeface="+mn-lt"/>
              </a:endParaRPr>
            </a:p>
          </p:txBody>
        </p:sp>
        <p:grpSp>
          <p:nvGrpSpPr>
            <p:cNvPr id="19489" name="Group 10"/>
            <p:cNvGrpSpPr>
              <a:grpSpLocks/>
            </p:cNvGrpSpPr>
            <p:nvPr/>
          </p:nvGrpSpPr>
          <p:grpSpPr bwMode="auto">
            <a:xfrm>
              <a:off x="2289" y="2015"/>
              <a:ext cx="901" cy="1983"/>
              <a:chOff x="2289" y="2015"/>
              <a:chExt cx="901" cy="1983"/>
            </a:xfrm>
          </p:grpSpPr>
          <p:sp>
            <p:nvSpPr>
              <p:cNvPr id="19491" name="Freeform 11"/>
              <p:cNvSpPr>
                <a:spLocks/>
              </p:cNvSpPr>
              <p:nvPr/>
            </p:nvSpPr>
            <p:spPr bwMode="auto">
              <a:xfrm>
                <a:off x="2289" y="2015"/>
                <a:ext cx="106" cy="1983"/>
              </a:xfrm>
              <a:custGeom>
                <a:avLst/>
                <a:gdLst>
                  <a:gd name="T0" fmla="*/ 0 w 8"/>
                  <a:gd name="T1" fmla="*/ 0 h 149"/>
                  <a:gd name="T2" fmla="*/ 2147483647 w 8"/>
                  <a:gd name="T3" fmla="*/ 2147483647 h 149"/>
                  <a:gd name="T4" fmla="*/ 2147483647 w 8"/>
                  <a:gd name="T5" fmla="*/ 2147483647 h 149"/>
                  <a:gd name="T6" fmla="*/ 2147483647 w 8"/>
                  <a:gd name="T7" fmla="*/ 2147483647 h 149"/>
                  <a:gd name="T8" fmla="*/ 2147483647 w 8"/>
                  <a:gd name="T9" fmla="*/ 2147483647 h 149"/>
                  <a:gd name="T10" fmla="*/ 2147483647 w 8"/>
                  <a:gd name="T11" fmla="*/ 2147483647 h 149"/>
                  <a:gd name="T12" fmla="*/ 0 w 8"/>
                  <a:gd name="T13" fmla="*/ 2147483647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"/>
                  <a:gd name="T22" fmla="*/ 0 h 149"/>
                  <a:gd name="T23" fmla="*/ 8 w 8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" h="149">
                    <a:moveTo>
                      <a:pt x="0" y="0"/>
                    </a:moveTo>
                    <a:cubicBezTo>
                      <a:pt x="3" y="0"/>
                      <a:pt x="4" y="3"/>
                      <a:pt x="4" y="5"/>
                    </a:cubicBezTo>
                    <a:cubicBezTo>
                      <a:pt x="4" y="71"/>
                      <a:pt x="4" y="71"/>
                      <a:pt x="4" y="71"/>
                    </a:cubicBezTo>
                    <a:cubicBezTo>
                      <a:pt x="4" y="73"/>
                      <a:pt x="6" y="75"/>
                      <a:pt x="8" y="75"/>
                    </a:cubicBezTo>
                    <a:cubicBezTo>
                      <a:pt x="6" y="75"/>
                      <a:pt x="4" y="77"/>
                      <a:pt x="4" y="79"/>
                    </a:cubicBezTo>
                    <a:cubicBezTo>
                      <a:pt x="4" y="144"/>
                      <a:pt x="4" y="144"/>
                      <a:pt x="4" y="144"/>
                    </a:cubicBezTo>
                    <a:cubicBezTo>
                      <a:pt x="4" y="146"/>
                      <a:pt x="3" y="149"/>
                      <a:pt x="0" y="149"/>
                    </a:cubicBezTo>
                  </a:path>
                </a:pathLst>
              </a:cu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2" name="Rectangle 12"/>
              <p:cNvSpPr>
                <a:spLocks noChangeArrowheads="1"/>
              </p:cNvSpPr>
              <p:nvPr/>
            </p:nvSpPr>
            <p:spPr bwMode="auto">
              <a:xfrm>
                <a:off x="2478" y="2925"/>
                <a:ext cx="7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000000"/>
                    </a:solidFill>
                    <a:latin typeface="+mn-lt"/>
                  </a:rPr>
                  <a:t>opportunity</a:t>
                </a:r>
                <a:endParaRPr lang="en-US" altLang="en-US" sz="2400">
                  <a:latin typeface="+mn-lt"/>
                </a:endParaRPr>
              </a:p>
            </p:txBody>
          </p:sp>
        </p:grpSp>
        <p:sp>
          <p:nvSpPr>
            <p:cNvPr id="19490" name="Rectangle 13"/>
            <p:cNvSpPr>
              <a:spLocks noChangeArrowheads="1"/>
            </p:cNvSpPr>
            <p:nvPr/>
          </p:nvSpPr>
          <p:spPr bwMode="auto">
            <a:xfrm>
              <a:off x="2478" y="3103"/>
              <a:ext cx="2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+mn-lt"/>
                </a:rPr>
                <a:t>costs</a:t>
              </a:r>
              <a:endParaRPr lang="en-US" altLang="en-US" sz="2400">
                <a:latin typeface="+mn-lt"/>
              </a:endParaRPr>
            </a:p>
          </p:txBody>
        </p:sp>
      </p:grpSp>
      <p:sp>
        <p:nvSpPr>
          <p:cNvPr id="19461" name="Rectangle 14"/>
          <p:cNvSpPr>
            <a:spLocks noChangeArrowheads="1"/>
          </p:cNvSpPr>
          <p:nvPr/>
        </p:nvSpPr>
        <p:spPr bwMode="auto">
          <a:xfrm>
            <a:off x="3157538" y="1095375"/>
            <a:ext cx="17707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+mn-lt"/>
              </a:rPr>
              <a:t>How an Economist</a:t>
            </a:r>
            <a:endParaRPr lang="en-US" altLang="en-US" sz="2400">
              <a:latin typeface="+mn-lt"/>
            </a:endParaRPr>
          </a:p>
        </p:txBody>
      </p:sp>
      <p:sp>
        <p:nvSpPr>
          <p:cNvPr id="19462" name="Rectangle 15"/>
          <p:cNvSpPr>
            <a:spLocks noChangeArrowheads="1"/>
          </p:cNvSpPr>
          <p:nvPr/>
        </p:nvSpPr>
        <p:spPr bwMode="auto">
          <a:xfrm>
            <a:off x="3475038" y="1377950"/>
            <a:ext cx="12188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+mn-lt"/>
              </a:rPr>
              <a:t>Views a Firm</a:t>
            </a:r>
            <a:endParaRPr lang="en-US" altLang="en-US" sz="2400">
              <a:latin typeface="+mn-lt"/>
            </a:endParaRPr>
          </a:p>
        </p:txBody>
      </p:sp>
      <p:sp>
        <p:nvSpPr>
          <p:cNvPr id="19463" name="Rectangle 16"/>
          <p:cNvSpPr>
            <a:spLocks noChangeArrowheads="1"/>
          </p:cNvSpPr>
          <p:nvPr/>
        </p:nvSpPr>
        <p:spPr bwMode="auto">
          <a:xfrm>
            <a:off x="7180263" y="1095375"/>
            <a:ext cx="18754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+mn-lt"/>
              </a:rPr>
              <a:t>How an Accountant</a:t>
            </a:r>
            <a:endParaRPr lang="en-US" altLang="en-US" sz="2400">
              <a:latin typeface="+mn-lt"/>
            </a:endParaRPr>
          </a:p>
        </p:txBody>
      </p:sp>
      <p:sp>
        <p:nvSpPr>
          <p:cNvPr id="19464" name="Rectangle 17"/>
          <p:cNvSpPr>
            <a:spLocks noChangeArrowheads="1"/>
          </p:cNvSpPr>
          <p:nvPr/>
        </p:nvSpPr>
        <p:spPr bwMode="auto">
          <a:xfrm>
            <a:off x="7540625" y="1377950"/>
            <a:ext cx="12188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+mn-lt"/>
              </a:rPr>
              <a:t>Views a Firm</a:t>
            </a:r>
            <a:endParaRPr lang="en-US" altLang="en-US" sz="2400">
              <a:latin typeface="+mn-lt"/>
            </a:endParaRP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9172576" y="1847851"/>
            <a:ext cx="1139825" cy="4498975"/>
            <a:chOff x="4818" y="1164"/>
            <a:chExt cx="718" cy="2834"/>
          </a:xfrm>
        </p:grpSpPr>
        <p:sp>
          <p:nvSpPr>
            <p:cNvPr id="19486" name="Freeform 19"/>
            <p:cNvSpPr>
              <a:spLocks/>
            </p:cNvSpPr>
            <p:nvPr/>
          </p:nvSpPr>
          <p:spPr bwMode="auto">
            <a:xfrm>
              <a:off x="4818" y="1164"/>
              <a:ext cx="106" cy="2834"/>
            </a:xfrm>
            <a:custGeom>
              <a:avLst/>
              <a:gdLst>
                <a:gd name="T0" fmla="*/ 0 w 8"/>
                <a:gd name="T1" fmla="*/ 0 h 213"/>
                <a:gd name="T2" fmla="*/ 2147483647 w 8"/>
                <a:gd name="T3" fmla="*/ 2147483647 h 213"/>
                <a:gd name="T4" fmla="*/ 2147483647 w 8"/>
                <a:gd name="T5" fmla="*/ 2147483647 h 213"/>
                <a:gd name="T6" fmla="*/ 2147483647 w 8"/>
                <a:gd name="T7" fmla="*/ 2147483647 h 213"/>
                <a:gd name="T8" fmla="*/ 2147483647 w 8"/>
                <a:gd name="T9" fmla="*/ 2147483647 h 213"/>
                <a:gd name="T10" fmla="*/ 2147483647 w 8"/>
                <a:gd name="T11" fmla="*/ 2147483647 h 213"/>
                <a:gd name="T12" fmla="*/ 0 w 8"/>
                <a:gd name="T13" fmla="*/ 2147483647 h 2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213"/>
                <a:gd name="T23" fmla="*/ 8 w 8"/>
                <a:gd name="T24" fmla="*/ 213 h 2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213">
                  <a:moveTo>
                    <a:pt x="0" y="0"/>
                  </a:moveTo>
                  <a:cubicBezTo>
                    <a:pt x="2" y="0"/>
                    <a:pt x="4" y="3"/>
                    <a:pt x="4" y="5"/>
                  </a:cubicBezTo>
                  <a:cubicBezTo>
                    <a:pt x="4" y="103"/>
                    <a:pt x="4" y="103"/>
                    <a:pt x="4" y="103"/>
                  </a:cubicBezTo>
                  <a:cubicBezTo>
                    <a:pt x="4" y="105"/>
                    <a:pt x="6" y="107"/>
                    <a:pt x="8" y="107"/>
                  </a:cubicBezTo>
                  <a:cubicBezTo>
                    <a:pt x="6" y="107"/>
                    <a:pt x="4" y="109"/>
                    <a:pt x="4" y="111"/>
                  </a:cubicBezTo>
                  <a:cubicBezTo>
                    <a:pt x="4" y="208"/>
                    <a:pt x="4" y="208"/>
                    <a:pt x="4" y="208"/>
                  </a:cubicBezTo>
                  <a:cubicBezTo>
                    <a:pt x="4" y="210"/>
                    <a:pt x="2" y="213"/>
                    <a:pt x="0" y="213"/>
                  </a:cubicBez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7" name="Rectangle 20"/>
            <p:cNvSpPr>
              <a:spLocks noChangeArrowheads="1"/>
            </p:cNvSpPr>
            <p:nvPr/>
          </p:nvSpPr>
          <p:spPr bwMode="auto">
            <a:xfrm>
              <a:off x="5016" y="2490"/>
              <a:ext cx="52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+mn-lt"/>
                </a:rPr>
                <a:t>Revenue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119439" y="1847851"/>
            <a:ext cx="1912937" cy="1350963"/>
            <a:chOff x="1005" y="1164"/>
            <a:chExt cx="1205" cy="851"/>
          </a:xfrm>
        </p:grpSpPr>
        <p:sp>
          <p:nvSpPr>
            <p:cNvPr id="19483" name="Rectangle 22"/>
            <p:cNvSpPr>
              <a:spLocks noChangeArrowheads="1"/>
            </p:cNvSpPr>
            <p:nvPr/>
          </p:nvSpPr>
          <p:spPr bwMode="auto">
            <a:xfrm>
              <a:off x="1005" y="1164"/>
              <a:ext cx="1205" cy="851"/>
            </a:xfrm>
            <a:prstGeom prst="rect">
              <a:avLst/>
            </a:prstGeom>
            <a:solidFill>
              <a:srgbClr val="A9E2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19484" name="Rectangle 23"/>
            <p:cNvSpPr>
              <a:spLocks noChangeArrowheads="1"/>
            </p:cNvSpPr>
            <p:nvPr/>
          </p:nvSpPr>
          <p:spPr bwMode="auto">
            <a:xfrm>
              <a:off x="1323" y="1423"/>
              <a:ext cx="57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+mn-lt"/>
                </a:rPr>
                <a:t>Economic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19485" name="Rectangle 24"/>
            <p:cNvSpPr>
              <a:spLocks noChangeArrowheads="1"/>
            </p:cNvSpPr>
            <p:nvPr/>
          </p:nvSpPr>
          <p:spPr bwMode="auto">
            <a:xfrm>
              <a:off x="1474" y="1601"/>
              <a:ext cx="32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+mn-lt"/>
                </a:rPr>
                <a:t>profit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3119439" y="3205164"/>
            <a:ext cx="1912937" cy="1311275"/>
            <a:chOff x="1005" y="2019"/>
            <a:chExt cx="1205" cy="826"/>
          </a:xfrm>
        </p:grpSpPr>
        <p:sp>
          <p:nvSpPr>
            <p:cNvPr id="19480" name="Rectangle 26"/>
            <p:cNvSpPr>
              <a:spLocks noChangeArrowheads="1"/>
            </p:cNvSpPr>
            <p:nvPr/>
          </p:nvSpPr>
          <p:spPr bwMode="auto">
            <a:xfrm>
              <a:off x="1005" y="2019"/>
              <a:ext cx="1205" cy="826"/>
            </a:xfrm>
            <a:prstGeom prst="rect">
              <a:avLst/>
            </a:prstGeom>
            <a:solidFill>
              <a:srgbClr val="E9A5B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19481" name="Rectangle 27"/>
            <p:cNvSpPr>
              <a:spLocks noChangeArrowheads="1"/>
            </p:cNvSpPr>
            <p:nvPr/>
          </p:nvSpPr>
          <p:spPr bwMode="auto">
            <a:xfrm>
              <a:off x="1411" y="2250"/>
              <a:ext cx="4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+mn-lt"/>
                </a:rPr>
                <a:t>Implicit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19482" name="Rectangle 28"/>
            <p:cNvSpPr>
              <a:spLocks noChangeArrowheads="1"/>
            </p:cNvSpPr>
            <p:nvPr/>
          </p:nvSpPr>
          <p:spPr bwMode="auto">
            <a:xfrm>
              <a:off x="1469" y="2428"/>
              <a:ext cx="2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+mn-lt"/>
                </a:rPr>
                <a:t>costs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3119439" y="4510089"/>
            <a:ext cx="1912937" cy="1836737"/>
            <a:chOff x="1005" y="2841"/>
            <a:chExt cx="1205" cy="1157"/>
          </a:xfrm>
        </p:grpSpPr>
        <p:sp>
          <p:nvSpPr>
            <p:cNvPr id="19477" name="Rectangle 30"/>
            <p:cNvSpPr>
              <a:spLocks noChangeArrowheads="1"/>
            </p:cNvSpPr>
            <p:nvPr/>
          </p:nvSpPr>
          <p:spPr bwMode="auto">
            <a:xfrm>
              <a:off x="1005" y="2841"/>
              <a:ext cx="1205" cy="1157"/>
            </a:xfrm>
            <a:prstGeom prst="rect">
              <a:avLst/>
            </a:prstGeom>
            <a:solidFill>
              <a:srgbClr val="C7414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19478" name="Rectangle 31"/>
            <p:cNvSpPr>
              <a:spLocks noChangeArrowheads="1"/>
            </p:cNvSpPr>
            <p:nvPr/>
          </p:nvSpPr>
          <p:spPr bwMode="auto">
            <a:xfrm>
              <a:off x="1407" y="3237"/>
              <a:ext cx="42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+mn-lt"/>
                </a:rPr>
                <a:t>Explicit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19479" name="Rectangle 32"/>
            <p:cNvSpPr>
              <a:spLocks noChangeArrowheads="1"/>
            </p:cNvSpPr>
            <p:nvPr/>
          </p:nvSpPr>
          <p:spPr bwMode="auto">
            <a:xfrm>
              <a:off x="1469" y="3414"/>
              <a:ext cx="2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+mn-lt"/>
                </a:rPr>
                <a:t>costs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7175500" y="4503739"/>
            <a:ext cx="1892300" cy="1836737"/>
            <a:chOff x="3560" y="2837"/>
            <a:chExt cx="1192" cy="1157"/>
          </a:xfrm>
        </p:grpSpPr>
        <p:sp>
          <p:nvSpPr>
            <p:cNvPr id="19474" name="Rectangle 34"/>
            <p:cNvSpPr>
              <a:spLocks noChangeArrowheads="1"/>
            </p:cNvSpPr>
            <p:nvPr/>
          </p:nvSpPr>
          <p:spPr bwMode="auto">
            <a:xfrm>
              <a:off x="3560" y="2837"/>
              <a:ext cx="1192" cy="1157"/>
            </a:xfrm>
            <a:prstGeom prst="rect">
              <a:avLst/>
            </a:prstGeom>
            <a:solidFill>
              <a:srgbClr val="C7414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19475" name="Rectangle 35"/>
            <p:cNvSpPr>
              <a:spLocks noChangeArrowheads="1"/>
            </p:cNvSpPr>
            <p:nvPr/>
          </p:nvSpPr>
          <p:spPr bwMode="auto">
            <a:xfrm>
              <a:off x="3944" y="3237"/>
              <a:ext cx="42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+mn-lt"/>
                </a:rPr>
                <a:t>Explicit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19476" name="Rectangle 36"/>
            <p:cNvSpPr>
              <a:spLocks noChangeArrowheads="1"/>
            </p:cNvSpPr>
            <p:nvPr/>
          </p:nvSpPr>
          <p:spPr bwMode="auto">
            <a:xfrm>
              <a:off x="4006" y="3414"/>
              <a:ext cx="2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+mn-lt"/>
                </a:rPr>
                <a:t>costs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10" name="Group 37"/>
          <p:cNvGrpSpPr>
            <a:grpSpLocks/>
          </p:cNvGrpSpPr>
          <p:nvPr/>
        </p:nvGrpSpPr>
        <p:grpSpPr bwMode="auto">
          <a:xfrm>
            <a:off x="7175500" y="1855788"/>
            <a:ext cx="1892300" cy="2641600"/>
            <a:chOff x="3560" y="1169"/>
            <a:chExt cx="1192" cy="1664"/>
          </a:xfrm>
        </p:grpSpPr>
        <p:sp>
          <p:nvSpPr>
            <p:cNvPr id="19471" name="Rectangle 38"/>
            <p:cNvSpPr>
              <a:spLocks noChangeArrowheads="1"/>
            </p:cNvSpPr>
            <p:nvPr/>
          </p:nvSpPr>
          <p:spPr bwMode="auto">
            <a:xfrm>
              <a:off x="3560" y="1169"/>
              <a:ext cx="1192" cy="1664"/>
            </a:xfrm>
            <a:prstGeom prst="rect">
              <a:avLst/>
            </a:prstGeom>
            <a:solidFill>
              <a:srgbClr val="A9E2F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19472" name="Rectangle 39"/>
            <p:cNvSpPr>
              <a:spLocks noChangeArrowheads="1"/>
            </p:cNvSpPr>
            <p:nvPr/>
          </p:nvSpPr>
          <p:spPr bwMode="auto">
            <a:xfrm>
              <a:off x="3835" y="1815"/>
              <a:ext cx="66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+mn-lt"/>
                </a:rPr>
                <a:t>Accounting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19473" name="Rectangle 40"/>
            <p:cNvSpPr>
              <a:spLocks noChangeArrowheads="1"/>
            </p:cNvSpPr>
            <p:nvPr/>
          </p:nvSpPr>
          <p:spPr bwMode="auto">
            <a:xfrm>
              <a:off x="4026" y="1993"/>
              <a:ext cx="32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latin typeface="+mn-lt"/>
                </a:rPr>
                <a:t>profit</a:t>
              </a:r>
              <a:endParaRPr lang="en-US" altLang="en-US" sz="2400">
                <a:latin typeface="+mn-lt"/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8804"/>
            <a:ext cx="10515600" cy="1325563"/>
          </a:xfrm>
        </p:spPr>
        <p:txBody>
          <a:bodyPr/>
          <a:lstStyle/>
          <a:p>
            <a:pPr algn="ctr"/>
            <a:r>
              <a:rPr lang="en-US" altLang="en-US" dirty="0">
                <a:latin typeface="+mn-lt"/>
              </a:rPr>
              <a:t>Figure 1 Economists versus Accountants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61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Economic Profit and Firm Sustainability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/>
              <a:t>Non-negative economic profit is essential for the long-run viability of a firm</a:t>
            </a:r>
          </a:p>
          <a:p>
            <a:pPr>
              <a:lnSpc>
                <a:spcPct val="80000"/>
              </a:lnSpc>
            </a:pPr>
            <a:r>
              <a:rPr lang="en-US" altLang="en-US"/>
              <a:t>Caroline’s Cookie Factory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total revenue = 		$700 per hour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total explicit costs = 	$650 per hour </a:t>
            </a:r>
          </a:p>
          <a:p>
            <a:pPr lvl="2">
              <a:lnSpc>
                <a:spcPct val="80000"/>
              </a:lnSpc>
            </a:pPr>
            <a:r>
              <a:rPr lang="en-US" altLang="en-US"/>
              <a:t>for labor and raw materials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total implicit costs = 	$110 per hour </a:t>
            </a:r>
          </a:p>
          <a:p>
            <a:pPr lvl="2">
              <a:lnSpc>
                <a:spcPct val="80000"/>
              </a:lnSpc>
            </a:pPr>
            <a:r>
              <a:rPr lang="en-US" altLang="en-US"/>
              <a:t>in wages Caroline could have earned as a computer programmer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Accounting profit = 	$50 per hour. </a:t>
            </a:r>
          </a:p>
          <a:p>
            <a:pPr lvl="2">
              <a:lnSpc>
                <a:spcPct val="80000"/>
              </a:lnSpc>
            </a:pPr>
            <a:r>
              <a:rPr lang="en-US" altLang="en-US"/>
              <a:t>This indicates short-run financial viability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Economic profit = 	– $60 per hour. </a:t>
            </a:r>
          </a:p>
          <a:p>
            <a:pPr lvl="2">
              <a:lnSpc>
                <a:spcPct val="80000"/>
              </a:lnSpc>
            </a:pPr>
            <a:r>
              <a:rPr lang="en-US" altLang="en-US"/>
              <a:t>This indicates a dire long-run future. </a:t>
            </a:r>
          </a:p>
          <a:p>
            <a:pPr lvl="2">
              <a:lnSpc>
                <a:spcPct val="80000"/>
              </a:lnSpc>
            </a:pPr>
            <a:r>
              <a:rPr lang="en-US" altLang="en-US"/>
              <a:t>Dissatisfied with the $50 per hour profit, Caroline will eventually shut down the firm and take a programming job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01605" y="6388389"/>
            <a:ext cx="2327564" cy="384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Calibri" panose="020F0502020204030204" pitchFamily="34" charset="0"/>
              </a:rPr>
              <a:t>THE </a:t>
            </a:r>
            <a:r>
              <a:rPr lang="en-US" altLang="en-US" sz="1400" dirty="0">
                <a:latin typeface="Calibri" panose="020F0502020204030204" pitchFamily="34" charset="0"/>
              </a:rPr>
              <a:t>COSTS OF PRODUCTION</a:t>
            </a:r>
          </a:p>
        </p:txBody>
      </p:sp>
    </p:spTree>
    <p:extLst>
      <p:ext uri="{BB962C8B-B14F-4D97-AF65-F5344CB8AC3E}">
        <p14:creationId xmlns:p14="http://schemas.microsoft.com/office/powerpoint/2010/main" val="279484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VARIOUS MEASURES OF COST</a:t>
            </a:r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  <a:defRPr/>
            </a:pPr>
            <a:r>
              <a:rPr lang="en-US" dirty="0" smtClean="0"/>
              <a:t>Total Cost = </a:t>
            </a:r>
            <a:r>
              <a:rPr lang="en-US" i="1" dirty="0" smtClean="0">
                <a:solidFill>
                  <a:srgbClr val="25A9A6"/>
                </a:solidFill>
              </a:rPr>
              <a:t>fixed cost </a:t>
            </a:r>
            <a:r>
              <a:rPr lang="en-US" dirty="0" smtClean="0"/>
              <a:t>+ </a:t>
            </a:r>
            <a:r>
              <a:rPr lang="en-US" i="1" dirty="0" smtClean="0">
                <a:solidFill>
                  <a:srgbClr val="25A9A6"/>
                </a:solidFill>
              </a:rPr>
              <a:t>variable cost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(Total) Fixed costs</a:t>
            </a:r>
            <a:r>
              <a:rPr lang="en-US" dirty="0" smtClean="0"/>
              <a:t> are those costs that do </a:t>
            </a:r>
            <a:r>
              <a:rPr lang="en-US" i="1" dirty="0" smtClean="0"/>
              <a:t>not </a:t>
            </a:r>
            <a:r>
              <a:rPr lang="en-US" dirty="0" smtClean="0"/>
              <a:t>vary with the quantity produced.</a:t>
            </a:r>
          </a:p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(Total) Variable costs</a:t>
            </a:r>
            <a:r>
              <a:rPr lang="en-US" dirty="0" smtClean="0"/>
              <a:t> are those costs that vary</a:t>
            </a:r>
            <a:r>
              <a:rPr lang="en-US" i="1" dirty="0" smtClean="0"/>
              <a:t> </a:t>
            </a:r>
            <a:r>
              <a:rPr lang="en-US" dirty="0" smtClean="0"/>
              <a:t>with the quantity produced.</a:t>
            </a:r>
          </a:p>
          <a:p>
            <a:pPr>
              <a:defRPr/>
            </a:pPr>
            <a:r>
              <a:rPr lang="en-US" i="1" dirty="0" smtClean="0">
                <a:solidFill>
                  <a:srgbClr val="FF0000"/>
                </a:solidFill>
              </a:rPr>
              <a:t>TC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i="1" dirty="0" smtClean="0">
                <a:solidFill>
                  <a:srgbClr val="FF0000"/>
                </a:solidFill>
              </a:rPr>
              <a:t>FC</a:t>
            </a:r>
            <a:r>
              <a:rPr lang="en-US" dirty="0" smtClean="0">
                <a:solidFill>
                  <a:srgbClr val="FF0000"/>
                </a:solidFill>
              </a:rPr>
              <a:t> + </a:t>
            </a:r>
            <a:r>
              <a:rPr lang="en-US" i="1" dirty="0" smtClean="0">
                <a:solidFill>
                  <a:srgbClr val="FF0000"/>
                </a:solidFill>
              </a:rPr>
              <a:t>VC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en-US" dirty="0" smtClean="0"/>
          </a:p>
          <a:p>
            <a:pPr>
              <a:buClr>
                <a:srgbClr val="000000"/>
              </a:buCl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549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Sources: </a:t>
            </a:r>
            <a:r>
              <a:rPr lang="en-US" i="1" dirty="0" smtClean="0"/>
              <a:t>Principles of Microeconomics/Economics</a:t>
            </a:r>
            <a:r>
              <a:rPr lang="en-US" dirty="0" smtClean="0"/>
              <a:t> by N. Gregory </a:t>
            </a:r>
            <a:r>
              <a:rPr lang="en-US" dirty="0" err="1" smtClean="0"/>
              <a:t>Mankiw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Chapter 13:  The Costs of Production</a:t>
            </a:r>
          </a:p>
          <a:p>
            <a:pPr lvl="1"/>
            <a:r>
              <a:rPr lang="en-US" dirty="0" smtClean="0"/>
              <a:t>The whole chapter</a:t>
            </a:r>
          </a:p>
        </p:txBody>
      </p:sp>
    </p:spTree>
    <p:extLst>
      <p:ext uri="{BB962C8B-B14F-4D97-AF65-F5344CB8AC3E}">
        <p14:creationId xmlns:p14="http://schemas.microsoft.com/office/powerpoint/2010/main" val="217540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(Total) Fixed Costs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Fixed costs are those costs that do </a:t>
            </a:r>
            <a:r>
              <a:rPr lang="en-US" altLang="en-US" i="1" dirty="0" smtClean="0"/>
              <a:t>not </a:t>
            </a:r>
            <a:r>
              <a:rPr lang="en-US" altLang="en-US" dirty="0" smtClean="0"/>
              <a:t>vary with the quantity produced</a:t>
            </a:r>
          </a:p>
          <a:p>
            <a:pPr lvl="1"/>
            <a:r>
              <a:rPr lang="en-US" altLang="en-US" dirty="0" smtClean="0"/>
              <a:t>Factory rent</a:t>
            </a:r>
          </a:p>
          <a:p>
            <a:pPr lvl="1"/>
            <a:r>
              <a:rPr lang="en-US" altLang="en-US" dirty="0" smtClean="0"/>
              <a:t>Security costs</a:t>
            </a:r>
          </a:p>
          <a:p>
            <a:pPr lvl="1"/>
            <a:r>
              <a:rPr lang="en-US" altLang="en-US" dirty="0" smtClean="0"/>
              <a:t>Marketing costs</a:t>
            </a:r>
          </a:p>
          <a:p>
            <a:pPr lvl="1"/>
            <a:r>
              <a:rPr lang="en-US" altLang="en-US" dirty="0" smtClean="0"/>
              <a:t>Research and development costs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01605" y="6388389"/>
            <a:ext cx="2327564" cy="384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Calibri" panose="020F0502020204030204" pitchFamily="34" charset="0"/>
              </a:rPr>
              <a:t>THE </a:t>
            </a:r>
            <a:r>
              <a:rPr lang="en-US" altLang="en-US" sz="1400" dirty="0">
                <a:latin typeface="Calibri" panose="020F0502020204030204" pitchFamily="34" charset="0"/>
              </a:rPr>
              <a:t>COSTS OF PRODUCTION</a:t>
            </a:r>
          </a:p>
        </p:txBody>
      </p:sp>
    </p:spTree>
    <p:extLst>
      <p:ext uri="{BB962C8B-B14F-4D97-AF65-F5344CB8AC3E}">
        <p14:creationId xmlns:p14="http://schemas.microsoft.com/office/powerpoint/2010/main" val="176424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(Total) Variable Costs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Variable costs are those costs that vary</a:t>
            </a:r>
            <a:r>
              <a:rPr lang="en-US" altLang="en-US" i="1" smtClean="0"/>
              <a:t> </a:t>
            </a:r>
            <a:r>
              <a:rPr lang="en-US" altLang="en-US" smtClean="0"/>
              <a:t>with the quantity produced</a:t>
            </a:r>
          </a:p>
          <a:p>
            <a:pPr lvl="1"/>
            <a:r>
              <a:rPr lang="en-US" altLang="en-US" smtClean="0"/>
              <a:t>Cost of raw materials</a:t>
            </a:r>
          </a:p>
          <a:p>
            <a:pPr lvl="1"/>
            <a:r>
              <a:rPr lang="en-US" altLang="en-US" smtClean="0"/>
              <a:t>Labor costs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01605" y="6388389"/>
            <a:ext cx="2327564" cy="384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Calibri" panose="020F0502020204030204" pitchFamily="34" charset="0"/>
              </a:rPr>
              <a:t>THE </a:t>
            </a:r>
            <a:r>
              <a:rPr lang="en-US" altLang="en-US" sz="1400" dirty="0">
                <a:latin typeface="Calibri" panose="020F0502020204030204" pitchFamily="34" charset="0"/>
              </a:rPr>
              <a:t>COSTS OF PRODUCTION</a:t>
            </a:r>
          </a:p>
        </p:txBody>
      </p:sp>
    </p:spTree>
    <p:extLst>
      <p:ext uri="{BB962C8B-B14F-4D97-AF65-F5344CB8AC3E}">
        <p14:creationId xmlns:p14="http://schemas.microsoft.com/office/powerpoint/2010/main" val="24215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A Typical Firm’s Costs</a:t>
            </a:r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88" y="1314450"/>
            <a:ext cx="7639050" cy="520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7588" y="1314450"/>
            <a:ext cx="3318885" cy="5202238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6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Line 17"/>
          <p:cNvSpPr>
            <a:spLocks noChangeShapeType="1"/>
          </p:cNvSpPr>
          <p:nvPr/>
        </p:nvSpPr>
        <p:spPr bwMode="auto">
          <a:xfrm>
            <a:off x="3629026" y="2341564"/>
            <a:ext cx="87313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2" name="Line 18"/>
          <p:cNvSpPr>
            <a:spLocks noChangeShapeType="1"/>
          </p:cNvSpPr>
          <p:nvPr/>
        </p:nvSpPr>
        <p:spPr bwMode="auto">
          <a:xfrm>
            <a:off x="3629026" y="2538414"/>
            <a:ext cx="87313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3" name="Line 19"/>
          <p:cNvSpPr>
            <a:spLocks noChangeShapeType="1"/>
          </p:cNvSpPr>
          <p:nvPr/>
        </p:nvSpPr>
        <p:spPr bwMode="auto">
          <a:xfrm>
            <a:off x="3629026" y="2735264"/>
            <a:ext cx="87313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4" name="Line 20"/>
          <p:cNvSpPr>
            <a:spLocks noChangeShapeType="1"/>
          </p:cNvSpPr>
          <p:nvPr/>
        </p:nvSpPr>
        <p:spPr bwMode="auto">
          <a:xfrm>
            <a:off x="3629026" y="2908300"/>
            <a:ext cx="87313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5" name="Line 21"/>
          <p:cNvSpPr>
            <a:spLocks noChangeShapeType="1"/>
          </p:cNvSpPr>
          <p:nvPr/>
        </p:nvSpPr>
        <p:spPr bwMode="auto">
          <a:xfrm>
            <a:off x="3629026" y="3105150"/>
            <a:ext cx="87313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6" name="Line 22"/>
          <p:cNvSpPr>
            <a:spLocks noChangeShapeType="1"/>
          </p:cNvSpPr>
          <p:nvPr/>
        </p:nvSpPr>
        <p:spPr bwMode="auto">
          <a:xfrm>
            <a:off x="3629026" y="3300414"/>
            <a:ext cx="87313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7" name="Line 23"/>
          <p:cNvSpPr>
            <a:spLocks noChangeShapeType="1"/>
          </p:cNvSpPr>
          <p:nvPr/>
        </p:nvSpPr>
        <p:spPr bwMode="auto">
          <a:xfrm>
            <a:off x="3629026" y="3475039"/>
            <a:ext cx="87313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8" name="Line 24"/>
          <p:cNvSpPr>
            <a:spLocks noChangeShapeType="1"/>
          </p:cNvSpPr>
          <p:nvPr/>
        </p:nvSpPr>
        <p:spPr bwMode="auto">
          <a:xfrm>
            <a:off x="3629026" y="3671889"/>
            <a:ext cx="87313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Line 25"/>
          <p:cNvSpPr>
            <a:spLocks noChangeShapeType="1"/>
          </p:cNvSpPr>
          <p:nvPr/>
        </p:nvSpPr>
        <p:spPr bwMode="auto">
          <a:xfrm>
            <a:off x="3629026" y="3867150"/>
            <a:ext cx="87313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0" name="Line 26"/>
          <p:cNvSpPr>
            <a:spLocks noChangeShapeType="1"/>
          </p:cNvSpPr>
          <p:nvPr/>
        </p:nvSpPr>
        <p:spPr bwMode="auto">
          <a:xfrm>
            <a:off x="3629026" y="4041775"/>
            <a:ext cx="87313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1" name="Line 27"/>
          <p:cNvSpPr>
            <a:spLocks noChangeShapeType="1"/>
          </p:cNvSpPr>
          <p:nvPr/>
        </p:nvSpPr>
        <p:spPr bwMode="auto">
          <a:xfrm>
            <a:off x="3629026" y="4238625"/>
            <a:ext cx="87313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2" name="Line 28"/>
          <p:cNvSpPr>
            <a:spLocks noChangeShapeType="1"/>
          </p:cNvSpPr>
          <p:nvPr/>
        </p:nvSpPr>
        <p:spPr bwMode="auto">
          <a:xfrm>
            <a:off x="3629026" y="4433889"/>
            <a:ext cx="87313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3" name="Line 29"/>
          <p:cNvSpPr>
            <a:spLocks noChangeShapeType="1"/>
          </p:cNvSpPr>
          <p:nvPr/>
        </p:nvSpPr>
        <p:spPr bwMode="auto">
          <a:xfrm>
            <a:off x="3629026" y="4608514"/>
            <a:ext cx="87313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4" name="Line 30"/>
          <p:cNvSpPr>
            <a:spLocks noChangeShapeType="1"/>
          </p:cNvSpPr>
          <p:nvPr/>
        </p:nvSpPr>
        <p:spPr bwMode="auto">
          <a:xfrm>
            <a:off x="3629026" y="4805364"/>
            <a:ext cx="87313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Line 31"/>
          <p:cNvSpPr>
            <a:spLocks noChangeShapeType="1"/>
          </p:cNvSpPr>
          <p:nvPr/>
        </p:nvSpPr>
        <p:spPr bwMode="auto">
          <a:xfrm>
            <a:off x="3629026" y="5000625"/>
            <a:ext cx="87313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6" name="Line 32"/>
          <p:cNvSpPr>
            <a:spLocks noChangeShapeType="1"/>
          </p:cNvSpPr>
          <p:nvPr/>
        </p:nvSpPr>
        <p:spPr bwMode="auto">
          <a:xfrm>
            <a:off x="3629026" y="5175250"/>
            <a:ext cx="87313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7" name="Line 33"/>
          <p:cNvSpPr>
            <a:spLocks noChangeShapeType="1"/>
          </p:cNvSpPr>
          <p:nvPr/>
        </p:nvSpPr>
        <p:spPr bwMode="auto">
          <a:xfrm>
            <a:off x="3629026" y="5372100"/>
            <a:ext cx="87313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8" name="Line 34"/>
          <p:cNvSpPr>
            <a:spLocks noChangeShapeType="1"/>
          </p:cNvSpPr>
          <p:nvPr/>
        </p:nvSpPr>
        <p:spPr bwMode="auto">
          <a:xfrm>
            <a:off x="3629026" y="5546725"/>
            <a:ext cx="87313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3629026" y="2386014"/>
            <a:ext cx="4791075" cy="2986087"/>
            <a:chOff x="1326" y="1503"/>
            <a:chExt cx="3018" cy="1881"/>
          </a:xfrm>
        </p:grpSpPr>
        <p:sp>
          <p:nvSpPr>
            <p:cNvPr id="53322" name="Line 36"/>
            <p:cNvSpPr>
              <a:spLocks noChangeShapeType="1"/>
            </p:cNvSpPr>
            <p:nvPr/>
          </p:nvSpPr>
          <p:spPr bwMode="auto">
            <a:xfrm flipH="1">
              <a:off x="1326" y="3260"/>
              <a:ext cx="220" cy="124"/>
            </a:xfrm>
            <a:prstGeom prst="line">
              <a:avLst/>
            </a:prstGeom>
            <a:noFill/>
            <a:ln w="65088">
              <a:solidFill>
                <a:srgbClr val="E17E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3" name="Line 37"/>
            <p:cNvSpPr>
              <a:spLocks noChangeShapeType="1"/>
            </p:cNvSpPr>
            <p:nvPr/>
          </p:nvSpPr>
          <p:spPr bwMode="auto">
            <a:xfrm flipH="1">
              <a:off x="1546" y="3164"/>
              <a:ext cx="205" cy="96"/>
            </a:xfrm>
            <a:prstGeom prst="line">
              <a:avLst/>
            </a:prstGeom>
            <a:noFill/>
            <a:ln w="65088">
              <a:solidFill>
                <a:srgbClr val="E17E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4" name="Line 38"/>
            <p:cNvSpPr>
              <a:spLocks noChangeShapeType="1"/>
            </p:cNvSpPr>
            <p:nvPr/>
          </p:nvSpPr>
          <p:spPr bwMode="auto">
            <a:xfrm flipH="1">
              <a:off x="1751" y="3095"/>
              <a:ext cx="220" cy="69"/>
            </a:xfrm>
            <a:prstGeom prst="line">
              <a:avLst/>
            </a:prstGeom>
            <a:noFill/>
            <a:ln w="65088">
              <a:solidFill>
                <a:srgbClr val="E17E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5" name="Line 39"/>
            <p:cNvSpPr>
              <a:spLocks noChangeShapeType="1"/>
            </p:cNvSpPr>
            <p:nvPr/>
          </p:nvSpPr>
          <p:spPr bwMode="auto">
            <a:xfrm flipH="1">
              <a:off x="1971" y="3054"/>
              <a:ext cx="219" cy="41"/>
            </a:xfrm>
            <a:prstGeom prst="line">
              <a:avLst/>
            </a:prstGeom>
            <a:noFill/>
            <a:ln w="65088">
              <a:solidFill>
                <a:srgbClr val="E17E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6" name="Line 40"/>
            <p:cNvSpPr>
              <a:spLocks noChangeShapeType="1"/>
            </p:cNvSpPr>
            <p:nvPr/>
          </p:nvSpPr>
          <p:spPr bwMode="auto">
            <a:xfrm flipH="1">
              <a:off x="2190" y="2999"/>
              <a:ext cx="220" cy="55"/>
            </a:xfrm>
            <a:prstGeom prst="line">
              <a:avLst/>
            </a:prstGeom>
            <a:noFill/>
            <a:ln w="65088">
              <a:solidFill>
                <a:srgbClr val="E17E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7" name="Line 41"/>
            <p:cNvSpPr>
              <a:spLocks noChangeShapeType="1"/>
            </p:cNvSpPr>
            <p:nvPr/>
          </p:nvSpPr>
          <p:spPr bwMode="auto">
            <a:xfrm flipH="1">
              <a:off x="2410" y="2931"/>
              <a:ext cx="206" cy="68"/>
            </a:xfrm>
            <a:prstGeom prst="line">
              <a:avLst/>
            </a:prstGeom>
            <a:noFill/>
            <a:ln w="65088">
              <a:solidFill>
                <a:srgbClr val="E17E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8" name="Line 42"/>
            <p:cNvSpPr>
              <a:spLocks noChangeShapeType="1"/>
            </p:cNvSpPr>
            <p:nvPr/>
          </p:nvSpPr>
          <p:spPr bwMode="auto">
            <a:xfrm flipH="1">
              <a:off x="2616" y="2835"/>
              <a:ext cx="219" cy="96"/>
            </a:xfrm>
            <a:prstGeom prst="line">
              <a:avLst/>
            </a:prstGeom>
            <a:noFill/>
            <a:ln w="65088">
              <a:solidFill>
                <a:srgbClr val="E17E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9" name="Line 43"/>
            <p:cNvSpPr>
              <a:spLocks noChangeShapeType="1"/>
            </p:cNvSpPr>
            <p:nvPr/>
          </p:nvSpPr>
          <p:spPr bwMode="auto">
            <a:xfrm flipH="1">
              <a:off x="2835" y="2711"/>
              <a:ext cx="220" cy="124"/>
            </a:xfrm>
            <a:prstGeom prst="line">
              <a:avLst/>
            </a:prstGeom>
            <a:noFill/>
            <a:ln w="65088">
              <a:solidFill>
                <a:srgbClr val="E17E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30" name="Line 44"/>
            <p:cNvSpPr>
              <a:spLocks noChangeShapeType="1"/>
            </p:cNvSpPr>
            <p:nvPr/>
          </p:nvSpPr>
          <p:spPr bwMode="auto">
            <a:xfrm flipH="1">
              <a:off x="3055" y="2574"/>
              <a:ext cx="219" cy="137"/>
            </a:xfrm>
            <a:prstGeom prst="line">
              <a:avLst/>
            </a:prstGeom>
            <a:noFill/>
            <a:ln w="65088">
              <a:solidFill>
                <a:srgbClr val="E17E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31" name="Line 45"/>
            <p:cNvSpPr>
              <a:spLocks noChangeShapeType="1"/>
            </p:cNvSpPr>
            <p:nvPr/>
          </p:nvSpPr>
          <p:spPr bwMode="auto">
            <a:xfrm flipH="1">
              <a:off x="3274" y="2409"/>
              <a:ext cx="206" cy="165"/>
            </a:xfrm>
            <a:prstGeom prst="line">
              <a:avLst/>
            </a:prstGeom>
            <a:noFill/>
            <a:ln w="65088">
              <a:solidFill>
                <a:srgbClr val="E17E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32" name="Line 46"/>
            <p:cNvSpPr>
              <a:spLocks noChangeShapeType="1"/>
            </p:cNvSpPr>
            <p:nvPr/>
          </p:nvSpPr>
          <p:spPr bwMode="auto">
            <a:xfrm flipH="1">
              <a:off x="3480" y="2217"/>
              <a:ext cx="219" cy="192"/>
            </a:xfrm>
            <a:prstGeom prst="line">
              <a:avLst/>
            </a:prstGeom>
            <a:noFill/>
            <a:ln w="65088">
              <a:solidFill>
                <a:srgbClr val="E17E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33" name="Line 47"/>
            <p:cNvSpPr>
              <a:spLocks noChangeShapeType="1"/>
            </p:cNvSpPr>
            <p:nvPr/>
          </p:nvSpPr>
          <p:spPr bwMode="auto">
            <a:xfrm flipH="1">
              <a:off x="3699" y="1997"/>
              <a:ext cx="220" cy="220"/>
            </a:xfrm>
            <a:prstGeom prst="line">
              <a:avLst/>
            </a:prstGeom>
            <a:noFill/>
            <a:ln w="65088">
              <a:solidFill>
                <a:srgbClr val="E17E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34" name="Line 48"/>
            <p:cNvSpPr>
              <a:spLocks noChangeShapeType="1"/>
            </p:cNvSpPr>
            <p:nvPr/>
          </p:nvSpPr>
          <p:spPr bwMode="auto">
            <a:xfrm flipH="1">
              <a:off x="3919" y="1764"/>
              <a:ext cx="219" cy="233"/>
            </a:xfrm>
            <a:prstGeom prst="line">
              <a:avLst/>
            </a:prstGeom>
            <a:noFill/>
            <a:ln w="65088">
              <a:solidFill>
                <a:srgbClr val="E17E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35" name="Line 49"/>
            <p:cNvSpPr>
              <a:spLocks noChangeShapeType="1"/>
            </p:cNvSpPr>
            <p:nvPr/>
          </p:nvSpPr>
          <p:spPr bwMode="auto">
            <a:xfrm flipH="1">
              <a:off x="4138" y="1503"/>
              <a:ext cx="206" cy="261"/>
            </a:xfrm>
            <a:prstGeom prst="line">
              <a:avLst/>
            </a:prstGeom>
            <a:noFill/>
            <a:ln w="65088">
              <a:solidFill>
                <a:srgbClr val="E17E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270" name="Line 50"/>
          <p:cNvSpPr>
            <a:spLocks noChangeShapeType="1"/>
          </p:cNvSpPr>
          <p:nvPr/>
        </p:nvSpPr>
        <p:spPr bwMode="auto">
          <a:xfrm>
            <a:off x="3956050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1" name="Line 51"/>
          <p:cNvSpPr>
            <a:spLocks noChangeShapeType="1"/>
          </p:cNvSpPr>
          <p:nvPr/>
        </p:nvSpPr>
        <p:spPr bwMode="auto">
          <a:xfrm>
            <a:off x="4303714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2" name="Line 52"/>
          <p:cNvSpPr>
            <a:spLocks noChangeShapeType="1"/>
          </p:cNvSpPr>
          <p:nvPr/>
        </p:nvSpPr>
        <p:spPr bwMode="auto">
          <a:xfrm>
            <a:off x="4630739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3" name="Line 53"/>
          <p:cNvSpPr>
            <a:spLocks noChangeShapeType="1"/>
          </p:cNvSpPr>
          <p:nvPr/>
        </p:nvSpPr>
        <p:spPr bwMode="auto">
          <a:xfrm>
            <a:off x="4979989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4" name="Line 54"/>
          <p:cNvSpPr>
            <a:spLocks noChangeShapeType="1"/>
          </p:cNvSpPr>
          <p:nvPr/>
        </p:nvSpPr>
        <p:spPr bwMode="auto">
          <a:xfrm>
            <a:off x="5327650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5" name="Line 55"/>
          <p:cNvSpPr>
            <a:spLocks noChangeShapeType="1"/>
          </p:cNvSpPr>
          <p:nvPr/>
        </p:nvSpPr>
        <p:spPr bwMode="auto">
          <a:xfrm>
            <a:off x="5676900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6" name="Line 56"/>
          <p:cNvSpPr>
            <a:spLocks noChangeShapeType="1"/>
          </p:cNvSpPr>
          <p:nvPr/>
        </p:nvSpPr>
        <p:spPr bwMode="auto">
          <a:xfrm>
            <a:off x="6024564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7" name="Line 57"/>
          <p:cNvSpPr>
            <a:spLocks noChangeShapeType="1"/>
          </p:cNvSpPr>
          <p:nvPr/>
        </p:nvSpPr>
        <p:spPr bwMode="auto">
          <a:xfrm>
            <a:off x="6351589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8" name="Line 58"/>
          <p:cNvSpPr>
            <a:spLocks noChangeShapeType="1"/>
          </p:cNvSpPr>
          <p:nvPr/>
        </p:nvSpPr>
        <p:spPr bwMode="auto">
          <a:xfrm>
            <a:off x="6699250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9" name="Line 59"/>
          <p:cNvSpPr>
            <a:spLocks noChangeShapeType="1"/>
          </p:cNvSpPr>
          <p:nvPr/>
        </p:nvSpPr>
        <p:spPr bwMode="auto">
          <a:xfrm>
            <a:off x="7048500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0" name="Line 60"/>
          <p:cNvSpPr>
            <a:spLocks noChangeShapeType="1"/>
          </p:cNvSpPr>
          <p:nvPr/>
        </p:nvSpPr>
        <p:spPr bwMode="auto">
          <a:xfrm>
            <a:off x="7396164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1" name="Line 61"/>
          <p:cNvSpPr>
            <a:spLocks noChangeShapeType="1"/>
          </p:cNvSpPr>
          <p:nvPr/>
        </p:nvSpPr>
        <p:spPr bwMode="auto">
          <a:xfrm>
            <a:off x="7745414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2" name="Line 62"/>
          <p:cNvSpPr>
            <a:spLocks noChangeShapeType="1"/>
          </p:cNvSpPr>
          <p:nvPr/>
        </p:nvSpPr>
        <p:spPr bwMode="auto">
          <a:xfrm>
            <a:off x="8072439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3" name="Line 63"/>
          <p:cNvSpPr>
            <a:spLocks noChangeShapeType="1"/>
          </p:cNvSpPr>
          <p:nvPr/>
        </p:nvSpPr>
        <p:spPr bwMode="auto">
          <a:xfrm>
            <a:off x="8420100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4" name="Freeform 64"/>
          <p:cNvSpPr>
            <a:spLocks/>
          </p:cNvSpPr>
          <p:nvPr/>
        </p:nvSpPr>
        <p:spPr bwMode="auto">
          <a:xfrm>
            <a:off x="3629026" y="1579564"/>
            <a:ext cx="5357813" cy="4162425"/>
          </a:xfrm>
          <a:custGeom>
            <a:avLst/>
            <a:gdLst>
              <a:gd name="T0" fmla="*/ 0 w 3375"/>
              <a:gd name="T1" fmla="*/ 0 h 2622"/>
              <a:gd name="T2" fmla="*/ 0 w 3375"/>
              <a:gd name="T3" fmla="*/ 2147483647 h 2622"/>
              <a:gd name="T4" fmla="*/ 2147483647 w 3375"/>
              <a:gd name="T5" fmla="*/ 2147483647 h 2622"/>
              <a:gd name="T6" fmla="*/ 0 60000 65536"/>
              <a:gd name="T7" fmla="*/ 0 60000 65536"/>
              <a:gd name="T8" fmla="*/ 0 60000 65536"/>
              <a:gd name="T9" fmla="*/ 0 w 3375"/>
              <a:gd name="T10" fmla="*/ 0 h 2622"/>
              <a:gd name="T11" fmla="*/ 3375 w 3375"/>
              <a:gd name="T12" fmla="*/ 2622 h 26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75" h="2622">
                <a:moveTo>
                  <a:pt x="0" y="0"/>
                </a:moveTo>
                <a:lnTo>
                  <a:pt x="0" y="2622"/>
                </a:lnTo>
                <a:lnTo>
                  <a:pt x="3375" y="2622"/>
                </a:lnTo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3890964" y="2320926"/>
            <a:ext cx="4594225" cy="2919413"/>
            <a:chOff x="1491" y="1462"/>
            <a:chExt cx="2894" cy="1839"/>
          </a:xfrm>
        </p:grpSpPr>
        <p:sp>
          <p:nvSpPr>
            <p:cNvPr id="53308" name="Oval 66"/>
            <p:cNvSpPr>
              <a:spLocks noChangeArrowheads="1"/>
            </p:cNvSpPr>
            <p:nvPr/>
          </p:nvSpPr>
          <p:spPr bwMode="auto">
            <a:xfrm>
              <a:off x="1491" y="3219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3309" name="Oval 67"/>
            <p:cNvSpPr>
              <a:spLocks noChangeArrowheads="1"/>
            </p:cNvSpPr>
            <p:nvPr/>
          </p:nvSpPr>
          <p:spPr bwMode="auto">
            <a:xfrm>
              <a:off x="1710" y="3123"/>
              <a:ext cx="83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3310" name="Oval 68"/>
            <p:cNvSpPr>
              <a:spLocks noChangeArrowheads="1"/>
            </p:cNvSpPr>
            <p:nvPr/>
          </p:nvSpPr>
          <p:spPr bwMode="auto">
            <a:xfrm>
              <a:off x="1916" y="3054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3311" name="Oval 69"/>
            <p:cNvSpPr>
              <a:spLocks noChangeArrowheads="1"/>
            </p:cNvSpPr>
            <p:nvPr/>
          </p:nvSpPr>
          <p:spPr bwMode="auto">
            <a:xfrm>
              <a:off x="2136" y="3013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3312" name="Oval 70"/>
            <p:cNvSpPr>
              <a:spLocks noChangeArrowheads="1"/>
            </p:cNvSpPr>
            <p:nvPr/>
          </p:nvSpPr>
          <p:spPr bwMode="auto">
            <a:xfrm>
              <a:off x="2355" y="2958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3313" name="Oval 71"/>
            <p:cNvSpPr>
              <a:spLocks noChangeArrowheads="1"/>
            </p:cNvSpPr>
            <p:nvPr/>
          </p:nvSpPr>
          <p:spPr bwMode="auto">
            <a:xfrm>
              <a:off x="2575" y="2890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3314" name="Oval 72"/>
            <p:cNvSpPr>
              <a:spLocks noChangeArrowheads="1"/>
            </p:cNvSpPr>
            <p:nvPr/>
          </p:nvSpPr>
          <p:spPr bwMode="auto">
            <a:xfrm>
              <a:off x="2780" y="2793"/>
              <a:ext cx="83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3315" name="Oval 73"/>
            <p:cNvSpPr>
              <a:spLocks noChangeArrowheads="1"/>
            </p:cNvSpPr>
            <p:nvPr/>
          </p:nvSpPr>
          <p:spPr bwMode="auto">
            <a:xfrm>
              <a:off x="3000" y="2684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3316" name="Oval 74"/>
            <p:cNvSpPr>
              <a:spLocks noChangeArrowheads="1"/>
            </p:cNvSpPr>
            <p:nvPr/>
          </p:nvSpPr>
          <p:spPr bwMode="auto">
            <a:xfrm>
              <a:off x="3206" y="2533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3317" name="Oval 75"/>
            <p:cNvSpPr>
              <a:spLocks noChangeArrowheads="1"/>
            </p:cNvSpPr>
            <p:nvPr/>
          </p:nvSpPr>
          <p:spPr bwMode="auto">
            <a:xfrm>
              <a:off x="3439" y="2368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3318" name="Oval 76"/>
            <p:cNvSpPr>
              <a:spLocks noChangeArrowheads="1"/>
            </p:cNvSpPr>
            <p:nvPr/>
          </p:nvSpPr>
          <p:spPr bwMode="auto">
            <a:xfrm>
              <a:off x="3631" y="2189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3319" name="Oval 77"/>
            <p:cNvSpPr>
              <a:spLocks noChangeArrowheads="1"/>
            </p:cNvSpPr>
            <p:nvPr/>
          </p:nvSpPr>
          <p:spPr bwMode="auto">
            <a:xfrm>
              <a:off x="3864" y="1956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3320" name="Oval 78"/>
            <p:cNvSpPr>
              <a:spLocks noChangeArrowheads="1"/>
            </p:cNvSpPr>
            <p:nvPr/>
          </p:nvSpPr>
          <p:spPr bwMode="auto">
            <a:xfrm>
              <a:off x="4083" y="1723"/>
              <a:ext cx="83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3321" name="Oval 79"/>
            <p:cNvSpPr>
              <a:spLocks noChangeArrowheads="1"/>
            </p:cNvSpPr>
            <p:nvPr/>
          </p:nvSpPr>
          <p:spPr bwMode="auto">
            <a:xfrm>
              <a:off x="4303" y="1462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</p:grpSp>
      <p:sp>
        <p:nvSpPr>
          <p:cNvPr id="53287" name="Rectangle 81"/>
          <p:cNvSpPr>
            <a:spLocks noChangeArrowheads="1"/>
          </p:cNvSpPr>
          <p:nvPr/>
        </p:nvSpPr>
        <p:spPr bwMode="auto">
          <a:xfrm>
            <a:off x="2781300" y="2185989"/>
            <a:ext cx="64280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$18.00</a:t>
            </a:r>
            <a:endParaRPr lang="en-US" altLang="en-US" sz="2400">
              <a:latin typeface="+mn-lt"/>
            </a:endParaRPr>
          </a:p>
        </p:txBody>
      </p:sp>
      <p:sp>
        <p:nvSpPr>
          <p:cNvPr id="53288" name="Rectangle 82"/>
          <p:cNvSpPr>
            <a:spLocks noChangeArrowheads="1"/>
          </p:cNvSpPr>
          <p:nvPr/>
        </p:nvSpPr>
        <p:spPr bwMode="auto">
          <a:xfrm>
            <a:off x="2911475" y="2570164"/>
            <a:ext cx="5257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16.00</a:t>
            </a:r>
            <a:endParaRPr lang="en-US" altLang="en-US" sz="2400">
              <a:latin typeface="+mn-lt"/>
            </a:endParaRPr>
          </a:p>
        </p:txBody>
      </p:sp>
      <p:sp>
        <p:nvSpPr>
          <p:cNvPr id="53289" name="Rectangle 83"/>
          <p:cNvSpPr>
            <a:spLocks noChangeArrowheads="1"/>
          </p:cNvSpPr>
          <p:nvPr/>
        </p:nvSpPr>
        <p:spPr bwMode="auto">
          <a:xfrm>
            <a:off x="2911475" y="2954339"/>
            <a:ext cx="5257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14.00</a:t>
            </a:r>
            <a:endParaRPr lang="en-US" altLang="en-US" sz="2400">
              <a:latin typeface="+mn-lt"/>
            </a:endParaRPr>
          </a:p>
        </p:txBody>
      </p:sp>
      <p:sp>
        <p:nvSpPr>
          <p:cNvPr id="53290" name="Rectangle 84"/>
          <p:cNvSpPr>
            <a:spLocks noChangeArrowheads="1"/>
          </p:cNvSpPr>
          <p:nvPr/>
        </p:nvSpPr>
        <p:spPr bwMode="auto">
          <a:xfrm>
            <a:off x="2911475" y="3338514"/>
            <a:ext cx="5257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12.00</a:t>
            </a:r>
            <a:endParaRPr lang="en-US" altLang="en-US" sz="2400">
              <a:latin typeface="+mn-lt"/>
            </a:endParaRPr>
          </a:p>
        </p:txBody>
      </p:sp>
      <p:sp>
        <p:nvSpPr>
          <p:cNvPr id="53291" name="Rectangle 85"/>
          <p:cNvSpPr>
            <a:spLocks noChangeArrowheads="1"/>
          </p:cNvSpPr>
          <p:nvPr/>
        </p:nvSpPr>
        <p:spPr bwMode="auto">
          <a:xfrm>
            <a:off x="2911475" y="3722689"/>
            <a:ext cx="5257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10.00</a:t>
            </a:r>
            <a:endParaRPr lang="en-US" altLang="en-US" sz="2400">
              <a:latin typeface="+mn-lt"/>
            </a:endParaRPr>
          </a:p>
        </p:txBody>
      </p:sp>
      <p:sp>
        <p:nvSpPr>
          <p:cNvPr id="53292" name="Rectangle 86"/>
          <p:cNvSpPr>
            <a:spLocks noChangeArrowheads="1"/>
          </p:cNvSpPr>
          <p:nvPr/>
        </p:nvSpPr>
        <p:spPr bwMode="auto">
          <a:xfrm>
            <a:off x="3035300" y="4106864"/>
            <a:ext cx="408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8.00</a:t>
            </a:r>
            <a:endParaRPr lang="en-US" altLang="en-US" sz="2400">
              <a:latin typeface="+mn-lt"/>
            </a:endParaRPr>
          </a:p>
        </p:txBody>
      </p:sp>
      <p:sp>
        <p:nvSpPr>
          <p:cNvPr id="53293" name="Rectangle 87"/>
          <p:cNvSpPr>
            <a:spLocks noChangeArrowheads="1"/>
          </p:cNvSpPr>
          <p:nvPr/>
        </p:nvSpPr>
        <p:spPr bwMode="auto">
          <a:xfrm>
            <a:off x="3035300" y="4491039"/>
            <a:ext cx="408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6.00</a:t>
            </a:r>
            <a:endParaRPr lang="en-US" altLang="en-US" sz="2400">
              <a:latin typeface="+mn-lt"/>
            </a:endParaRPr>
          </a:p>
        </p:txBody>
      </p:sp>
      <p:sp>
        <p:nvSpPr>
          <p:cNvPr id="53294" name="Rectangle 88"/>
          <p:cNvSpPr>
            <a:spLocks noChangeArrowheads="1"/>
          </p:cNvSpPr>
          <p:nvPr/>
        </p:nvSpPr>
        <p:spPr bwMode="auto">
          <a:xfrm>
            <a:off x="3035300" y="4875214"/>
            <a:ext cx="408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4.00</a:t>
            </a:r>
            <a:endParaRPr lang="en-US" altLang="en-US" sz="2400">
              <a:latin typeface="+mn-lt"/>
            </a:endParaRPr>
          </a:p>
        </p:txBody>
      </p:sp>
      <p:sp>
        <p:nvSpPr>
          <p:cNvPr id="53295" name="Rectangle 89"/>
          <p:cNvSpPr>
            <a:spLocks noChangeArrowheads="1"/>
          </p:cNvSpPr>
          <p:nvPr/>
        </p:nvSpPr>
        <p:spPr bwMode="auto">
          <a:xfrm>
            <a:off x="7029450" y="6135689"/>
            <a:ext cx="18317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+mn-lt"/>
              </a:rPr>
              <a:t>Quantity of Output</a:t>
            </a:r>
            <a:endParaRPr lang="en-US" altLang="en-US" sz="2400">
              <a:latin typeface="+mn-lt"/>
            </a:endParaRPr>
          </a:p>
        </p:txBody>
      </p:sp>
      <p:sp>
        <p:nvSpPr>
          <p:cNvPr id="99418" name="Rectangle 90"/>
          <p:cNvSpPr>
            <a:spLocks noChangeArrowheads="1"/>
          </p:cNvSpPr>
          <p:nvPr/>
        </p:nvSpPr>
        <p:spPr bwMode="auto">
          <a:xfrm>
            <a:off x="8482013" y="2171700"/>
            <a:ext cx="2282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 dirty="0">
                <a:solidFill>
                  <a:srgbClr val="000000"/>
                </a:solidFill>
                <a:latin typeface="+mn-lt"/>
              </a:rPr>
              <a:t>TC</a:t>
            </a:r>
            <a:endParaRPr lang="en-US" altLang="en-US" sz="2400" dirty="0">
              <a:latin typeface="+mn-lt"/>
            </a:endParaRPr>
          </a:p>
        </p:txBody>
      </p:sp>
      <p:sp>
        <p:nvSpPr>
          <p:cNvPr id="53297" name="Rectangle 91"/>
          <p:cNvSpPr>
            <a:spLocks noChangeArrowheads="1"/>
          </p:cNvSpPr>
          <p:nvPr/>
        </p:nvSpPr>
        <p:spPr bwMode="auto">
          <a:xfrm>
            <a:off x="4903788" y="5759450"/>
            <a:ext cx="1170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4</a:t>
            </a:r>
            <a:endParaRPr lang="en-US" altLang="en-US" sz="2400">
              <a:latin typeface="+mn-lt"/>
            </a:endParaRPr>
          </a:p>
        </p:txBody>
      </p:sp>
      <p:sp>
        <p:nvSpPr>
          <p:cNvPr id="53298" name="Rectangle 92"/>
          <p:cNvSpPr>
            <a:spLocks noChangeArrowheads="1"/>
          </p:cNvSpPr>
          <p:nvPr/>
        </p:nvSpPr>
        <p:spPr bwMode="auto">
          <a:xfrm>
            <a:off x="4214813" y="5759450"/>
            <a:ext cx="1170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2</a:t>
            </a:r>
            <a:endParaRPr lang="en-US" altLang="en-US" sz="2400">
              <a:latin typeface="+mn-lt"/>
            </a:endParaRPr>
          </a:p>
        </p:txBody>
      </p:sp>
      <p:sp>
        <p:nvSpPr>
          <p:cNvPr id="53299" name="Rectangle 93"/>
          <p:cNvSpPr>
            <a:spLocks noChangeArrowheads="1"/>
          </p:cNvSpPr>
          <p:nvPr/>
        </p:nvSpPr>
        <p:spPr bwMode="auto">
          <a:xfrm>
            <a:off x="5591175" y="5759450"/>
            <a:ext cx="1170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6</a:t>
            </a:r>
            <a:endParaRPr lang="en-US" altLang="en-US" sz="2400">
              <a:latin typeface="+mn-lt"/>
            </a:endParaRPr>
          </a:p>
        </p:txBody>
      </p:sp>
      <p:sp>
        <p:nvSpPr>
          <p:cNvPr id="53300" name="Rectangle 94"/>
          <p:cNvSpPr>
            <a:spLocks noChangeArrowheads="1"/>
          </p:cNvSpPr>
          <p:nvPr/>
        </p:nvSpPr>
        <p:spPr bwMode="auto">
          <a:xfrm>
            <a:off x="6286500" y="5759450"/>
            <a:ext cx="1170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8</a:t>
            </a:r>
            <a:endParaRPr lang="en-US" altLang="en-US" sz="2400">
              <a:latin typeface="+mn-lt"/>
            </a:endParaRPr>
          </a:p>
        </p:txBody>
      </p:sp>
      <p:sp>
        <p:nvSpPr>
          <p:cNvPr id="53301" name="Rectangle 95"/>
          <p:cNvSpPr>
            <a:spLocks noChangeArrowheads="1"/>
          </p:cNvSpPr>
          <p:nvPr/>
        </p:nvSpPr>
        <p:spPr bwMode="auto">
          <a:xfrm>
            <a:off x="8285163" y="5759450"/>
            <a:ext cx="2340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14</a:t>
            </a:r>
            <a:endParaRPr lang="en-US" altLang="en-US" sz="2400">
              <a:latin typeface="+mn-lt"/>
            </a:endParaRPr>
          </a:p>
        </p:txBody>
      </p:sp>
      <p:sp>
        <p:nvSpPr>
          <p:cNvPr id="53302" name="Rectangle 96"/>
          <p:cNvSpPr>
            <a:spLocks noChangeArrowheads="1"/>
          </p:cNvSpPr>
          <p:nvPr/>
        </p:nvSpPr>
        <p:spPr bwMode="auto">
          <a:xfrm>
            <a:off x="7597775" y="5759450"/>
            <a:ext cx="2340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12</a:t>
            </a:r>
            <a:endParaRPr lang="en-US" altLang="en-US" sz="2400">
              <a:latin typeface="+mn-lt"/>
            </a:endParaRPr>
          </a:p>
        </p:txBody>
      </p:sp>
      <p:sp>
        <p:nvSpPr>
          <p:cNvPr id="53303" name="Rectangle 97"/>
          <p:cNvSpPr>
            <a:spLocks noChangeArrowheads="1"/>
          </p:cNvSpPr>
          <p:nvPr/>
        </p:nvSpPr>
        <p:spPr bwMode="auto">
          <a:xfrm>
            <a:off x="6910388" y="5759450"/>
            <a:ext cx="2340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10</a:t>
            </a:r>
            <a:endParaRPr lang="en-US" altLang="en-US" sz="2400">
              <a:latin typeface="+mn-lt"/>
            </a:endParaRPr>
          </a:p>
        </p:txBody>
      </p:sp>
      <p:sp>
        <p:nvSpPr>
          <p:cNvPr id="53304" name="Rectangle 98"/>
          <p:cNvSpPr>
            <a:spLocks noChangeArrowheads="1"/>
          </p:cNvSpPr>
          <p:nvPr/>
        </p:nvSpPr>
        <p:spPr bwMode="auto">
          <a:xfrm>
            <a:off x="3035300" y="5259389"/>
            <a:ext cx="408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2.00</a:t>
            </a:r>
            <a:endParaRPr lang="en-US" altLang="en-US" sz="2400">
              <a:latin typeface="+mn-lt"/>
            </a:endParaRPr>
          </a:p>
        </p:txBody>
      </p:sp>
      <p:sp>
        <p:nvSpPr>
          <p:cNvPr id="53306" name="Rectangle 100"/>
          <p:cNvSpPr>
            <a:spLocks noChangeArrowheads="1"/>
          </p:cNvSpPr>
          <p:nvPr/>
        </p:nvSpPr>
        <p:spPr bwMode="auto">
          <a:xfrm>
            <a:off x="2970213" y="1620839"/>
            <a:ext cx="41421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  <a:latin typeface="+mn-lt"/>
              </a:rPr>
              <a:t>Cost</a:t>
            </a:r>
            <a:endParaRPr lang="en-US" altLang="en-US" sz="2400" dirty="0">
              <a:latin typeface="+mn-lt"/>
            </a:endParaRPr>
          </a:p>
        </p:txBody>
      </p:sp>
      <p:sp>
        <p:nvSpPr>
          <p:cNvPr id="53307" name="Rectangle 101"/>
          <p:cNvSpPr>
            <a:spLocks noChangeArrowheads="1"/>
          </p:cNvSpPr>
          <p:nvPr/>
        </p:nvSpPr>
        <p:spPr bwMode="auto">
          <a:xfrm>
            <a:off x="3360738" y="5765800"/>
            <a:ext cx="1170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0</a:t>
            </a:r>
            <a:endParaRPr lang="en-US" altLang="en-US" sz="2400">
              <a:latin typeface="+mn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629026" y="5162550"/>
            <a:ext cx="5357813" cy="369332"/>
            <a:chOff x="3629026" y="5162550"/>
            <a:chExt cx="5357813" cy="369332"/>
          </a:xfrm>
        </p:grpSpPr>
        <p:cxnSp>
          <p:nvCxnSpPr>
            <p:cNvPr id="5" name="Straight Connector 4"/>
            <p:cNvCxnSpPr>
              <a:stCxn id="53322" idx="1"/>
            </p:cNvCxnSpPr>
            <p:nvPr/>
          </p:nvCxnSpPr>
          <p:spPr>
            <a:xfrm flipV="1">
              <a:off x="3629026" y="5372100"/>
              <a:ext cx="4852987" cy="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8482013" y="5162550"/>
              <a:ext cx="5048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FC</a:t>
              </a:r>
              <a:endParaRPr lang="en-US" i="1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641726" y="2540000"/>
            <a:ext cx="5287963" cy="3181351"/>
            <a:chOff x="3641726" y="2540000"/>
            <a:chExt cx="5287963" cy="3181351"/>
          </a:xfrm>
        </p:grpSpPr>
        <p:grpSp>
          <p:nvGrpSpPr>
            <p:cNvPr id="92" name="Group 35"/>
            <p:cNvGrpSpPr>
              <a:grpSpLocks/>
            </p:cNvGrpSpPr>
            <p:nvPr/>
          </p:nvGrpSpPr>
          <p:grpSpPr bwMode="auto">
            <a:xfrm>
              <a:off x="3641726" y="2735264"/>
              <a:ext cx="4791075" cy="2986087"/>
              <a:chOff x="1326" y="1503"/>
              <a:chExt cx="3018" cy="1881"/>
            </a:xfrm>
          </p:grpSpPr>
          <p:sp>
            <p:nvSpPr>
              <p:cNvPr id="93" name="Line 36"/>
              <p:cNvSpPr>
                <a:spLocks noChangeShapeType="1"/>
              </p:cNvSpPr>
              <p:nvPr/>
            </p:nvSpPr>
            <p:spPr bwMode="auto">
              <a:xfrm flipH="1">
                <a:off x="1326" y="3260"/>
                <a:ext cx="220" cy="124"/>
              </a:xfrm>
              <a:prstGeom prst="line">
                <a:avLst/>
              </a:prstGeom>
              <a:noFill/>
              <a:ln w="65088">
                <a:solidFill>
                  <a:srgbClr val="E17E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Line 37"/>
              <p:cNvSpPr>
                <a:spLocks noChangeShapeType="1"/>
              </p:cNvSpPr>
              <p:nvPr/>
            </p:nvSpPr>
            <p:spPr bwMode="auto">
              <a:xfrm flipH="1">
                <a:off x="1546" y="3164"/>
                <a:ext cx="205" cy="96"/>
              </a:xfrm>
              <a:prstGeom prst="line">
                <a:avLst/>
              </a:prstGeom>
              <a:noFill/>
              <a:ln w="65088">
                <a:solidFill>
                  <a:srgbClr val="E17E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Line 38"/>
              <p:cNvSpPr>
                <a:spLocks noChangeShapeType="1"/>
              </p:cNvSpPr>
              <p:nvPr/>
            </p:nvSpPr>
            <p:spPr bwMode="auto">
              <a:xfrm flipH="1">
                <a:off x="1751" y="3095"/>
                <a:ext cx="220" cy="69"/>
              </a:xfrm>
              <a:prstGeom prst="line">
                <a:avLst/>
              </a:prstGeom>
              <a:noFill/>
              <a:ln w="65088">
                <a:solidFill>
                  <a:srgbClr val="E17E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Line 39"/>
              <p:cNvSpPr>
                <a:spLocks noChangeShapeType="1"/>
              </p:cNvSpPr>
              <p:nvPr/>
            </p:nvSpPr>
            <p:spPr bwMode="auto">
              <a:xfrm flipH="1">
                <a:off x="1971" y="3054"/>
                <a:ext cx="219" cy="41"/>
              </a:xfrm>
              <a:prstGeom prst="line">
                <a:avLst/>
              </a:prstGeom>
              <a:noFill/>
              <a:ln w="65088">
                <a:solidFill>
                  <a:srgbClr val="E17E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Line 40"/>
              <p:cNvSpPr>
                <a:spLocks noChangeShapeType="1"/>
              </p:cNvSpPr>
              <p:nvPr/>
            </p:nvSpPr>
            <p:spPr bwMode="auto">
              <a:xfrm flipH="1">
                <a:off x="2190" y="2999"/>
                <a:ext cx="220" cy="55"/>
              </a:xfrm>
              <a:prstGeom prst="line">
                <a:avLst/>
              </a:prstGeom>
              <a:noFill/>
              <a:ln w="65088">
                <a:solidFill>
                  <a:srgbClr val="E17E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41"/>
              <p:cNvSpPr>
                <a:spLocks noChangeShapeType="1"/>
              </p:cNvSpPr>
              <p:nvPr/>
            </p:nvSpPr>
            <p:spPr bwMode="auto">
              <a:xfrm flipH="1">
                <a:off x="2410" y="2931"/>
                <a:ext cx="206" cy="68"/>
              </a:xfrm>
              <a:prstGeom prst="line">
                <a:avLst/>
              </a:prstGeom>
              <a:noFill/>
              <a:ln w="65088">
                <a:solidFill>
                  <a:srgbClr val="E17E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Line 42"/>
              <p:cNvSpPr>
                <a:spLocks noChangeShapeType="1"/>
              </p:cNvSpPr>
              <p:nvPr/>
            </p:nvSpPr>
            <p:spPr bwMode="auto">
              <a:xfrm flipH="1">
                <a:off x="2616" y="2835"/>
                <a:ext cx="219" cy="96"/>
              </a:xfrm>
              <a:prstGeom prst="line">
                <a:avLst/>
              </a:prstGeom>
              <a:noFill/>
              <a:ln w="65088">
                <a:solidFill>
                  <a:srgbClr val="E17E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43"/>
              <p:cNvSpPr>
                <a:spLocks noChangeShapeType="1"/>
              </p:cNvSpPr>
              <p:nvPr/>
            </p:nvSpPr>
            <p:spPr bwMode="auto">
              <a:xfrm flipH="1">
                <a:off x="2835" y="2711"/>
                <a:ext cx="220" cy="124"/>
              </a:xfrm>
              <a:prstGeom prst="line">
                <a:avLst/>
              </a:prstGeom>
              <a:noFill/>
              <a:ln w="65088">
                <a:solidFill>
                  <a:srgbClr val="E17E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44"/>
              <p:cNvSpPr>
                <a:spLocks noChangeShapeType="1"/>
              </p:cNvSpPr>
              <p:nvPr/>
            </p:nvSpPr>
            <p:spPr bwMode="auto">
              <a:xfrm flipH="1">
                <a:off x="3055" y="2574"/>
                <a:ext cx="219" cy="137"/>
              </a:xfrm>
              <a:prstGeom prst="line">
                <a:avLst/>
              </a:prstGeom>
              <a:noFill/>
              <a:ln w="65088">
                <a:solidFill>
                  <a:srgbClr val="E17E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45"/>
              <p:cNvSpPr>
                <a:spLocks noChangeShapeType="1"/>
              </p:cNvSpPr>
              <p:nvPr/>
            </p:nvSpPr>
            <p:spPr bwMode="auto">
              <a:xfrm flipH="1">
                <a:off x="3274" y="2409"/>
                <a:ext cx="206" cy="165"/>
              </a:xfrm>
              <a:prstGeom prst="line">
                <a:avLst/>
              </a:prstGeom>
              <a:noFill/>
              <a:ln w="65088">
                <a:solidFill>
                  <a:srgbClr val="E17E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Line 46"/>
              <p:cNvSpPr>
                <a:spLocks noChangeShapeType="1"/>
              </p:cNvSpPr>
              <p:nvPr/>
            </p:nvSpPr>
            <p:spPr bwMode="auto">
              <a:xfrm flipH="1">
                <a:off x="3480" y="2217"/>
                <a:ext cx="219" cy="192"/>
              </a:xfrm>
              <a:prstGeom prst="line">
                <a:avLst/>
              </a:prstGeom>
              <a:noFill/>
              <a:ln w="65088">
                <a:solidFill>
                  <a:srgbClr val="E17E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47"/>
              <p:cNvSpPr>
                <a:spLocks noChangeShapeType="1"/>
              </p:cNvSpPr>
              <p:nvPr/>
            </p:nvSpPr>
            <p:spPr bwMode="auto">
              <a:xfrm flipH="1">
                <a:off x="3699" y="1997"/>
                <a:ext cx="220" cy="220"/>
              </a:xfrm>
              <a:prstGeom prst="line">
                <a:avLst/>
              </a:prstGeom>
              <a:noFill/>
              <a:ln w="65088">
                <a:solidFill>
                  <a:srgbClr val="E17E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Line 48"/>
              <p:cNvSpPr>
                <a:spLocks noChangeShapeType="1"/>
              </p:cNvSpPr>
              <p:nvPr/>
            </p:nvSpPr>
            <p:spPr bwMode="auto">
              <a:xfrm flipH="1">
                <a:off x="3919" y="1764"/>
                <a:ext cx="219" cy="233"/>
              </a:xfrm>
              <a:prstGeom prst="line">
                <a:avLst/>
              </a:prstGeom>
              <a:noFill/>
              <a:ln w="65088">
                <a:solidFill>
                  <a:srgbClr val="E17E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49"/>
              <p:cNvSpPr>
                <a:spLocks noChangeShapeType="1"/>
              </p:cNvSpPr>
              <p:nvPr/>
            </p:nvSpPr>
            <p:spPr bwMode="auto">
              <a:xfrm flipH="1">
                <a:off x="4138" y="1503"/>
                <a:ext cx="206" cy="261"/>
              </a:xfrm>
              <a:prstGeom prst="line">
                <a:avLst/>
              </a:prstGeom>
              <a:noFill/>
              <a:ln w="65088">
                <a:solidFill>
                  <a:srgbClr val="E17E2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7" name="TextBox 106"/>
            <p:cNvSpPr txBox="1"/>
            <p:nvPr/>
          </p:nvSpPr>
          <p:spPr>
            <a:xfrm>
              <a:off x="8424863" y="2540000"/>
              <a:ext cx="5048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VC</a:t>
              </a:r>
              <a:endParaRPr lang="en-US" i="1" dirty="0"/>
            </a:p>
          </p:txBody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0000"/>
                </a:solidFill>
                <a:latin typeface="+mn-lt"/>
              </a:rPr>
              <a:t>Cost </a:t>
            </a:r>
            <a:r>
              <a:rPr lang="en-US" altLang="en-US" dirty="0">
                <a:solidFill>
                  <a:srgbClr val="000000"/>
                </a:solidFill>
                <a:latin typeface="+mn-lt"/>
              </a:rPr>
              <a:t>Curves: Total Cost, Variable Cost, and Fixed Cost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27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9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418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Average Costs</a:t>
            </a:r>
            <a:endParaRPr lang="en-US" altLang="en-US" sz="3600">
              <a:latin typeface="Tahoma" panose="020B0604030504040204" pitchFamily="34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 smtClean="0"/>
              <a:t>Average cost </a:t>
            </a:r>
            <a:r>
              <a:rPr lang="en-US" altLang="en-US" dirty="0" smtClean="0"/>
              <a:t>is also called </a:t>
            </a:r>
            <a:r>
              <a:rPr lang="en-US" altLang="en-US" i="1" dirty="0" smtClean="0"/>
              <a:t>per-unit cost</a:t>
            </a:r>
            <a:r>
              <a:rPr lang="en-US" altLang="en-US" dirty="0" smtClean="0"/>
              <a:t> or, simply, </a:t>
            </a:r>
            <a:r>
              <a:rPr lang="en-US" altLang="en-US" i="1" dirty="0" smtClean="0"/>
              <a:t>unit cost</a:t>
            </a:r>
          </a:p>
          <a:p>
            <a:r>
              <a:rPr lang="en-US" altLang="en-US" dirty="0" smtClean="0"/>
              <a:t>Average cost can be determined by dividing the firm’s total cost by the quantity of output it produces. </a:t>
            </a:r>
          </a:p>
        </p:txBody>
      </p:sp>
    </p:spTree>
    <p:extLst>
      <p:ext uri="{BB962C8B-B14F-4D97-AF65-F5344CB8AC3E}">
        <p14:creationId xmlns:p14="http://schemas.microsoft.com/office/powerpoint/2010/main" val="374257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Average Costs: Fixed, Variable, and Total</a:t>
            </a:r>
            <a:endParaRPr lang="en-US" altLang="en-US" sz="3200" dirty="0"/>
          </a:p>
        </p:txBody>
      </p:sp>
      <p:grpSp>
        <p:nvGrpSpPr>
          <p:cNvPr id="35843" name="Group 7"/>
          <p:cNvGrpSpPr>
            <a:grpSpLocks/>
          </p:cNvGrpSpPr>
          <p:nvPr/>
        </p:nvGrpSpPr>
        <p:grpSpPr bwMode="auto">
          <a:xfrm>
            <a:off x="3581400" y="1600200"/>
            <a:ext cx="5029200" cy="4730750"/>
            <a:chOff x="1920" y="1488"/>
            <a:chExt cx="1624" cy="1528"/>
          </a:xfrm>
        </p:grpSpPr>
        <p:graphicFrame>
          <p:nvGraphicFramePr>
            <p:cNvPr id="35844" name="Object 4"/>
            <p:cNvGraphicFramePr>
              <a:graphicFrameLocks noChangeAspect="1"/>
            </p:cNvGraphicFramePr>
            <p:nvPr/>
          </p:nvGraphicFramePr>
          <p:xfrm>
            <a:off x="1920" y="1488"/>
            <a:ext cx="1424" cy="3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7" name="Equation" r:id="rId3" imgW="2260600" imgH="596900" progId="Equation.COEE2">
                    <p:embed/>
                  </p:oleObj>
                </mc:Choice>
                <mc:Fallback>
                  <p:oleObj name="Equation" r:id="rId3" imgW="2260600" imgH="596900" progId="Equation.COEE2">
                    <p:embed/>
                    <p:pic>
                      <p:nvPicPr>
                        <p:cNvPr id="35844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1488"/>
                          <a:ext cx="1424" cy="3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45" name="Object 5"/>
            <p:cNvGraphicFramePr>
              <a:graphicFrameLocks noChangeAspect="1"/>
            </p:cNvGraphicFramePr>
            <p:nvPr/>
          </p:nvGraphicFramePr>
          <p:xfrm>
            <a:off x="1920" y="2016"/>
            <a:ext cx="1624" cy="3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8" name="Equation" r:id="rId5" imgW="2578100" imgH="596900" progId="Equation.COEE2">
                    <p:embed/>
                  </p:oleObj>
                </mc:Choice>
                <mc:Fallback>
                  <p:oleObj name="Equation" r:id="rId5" imgW="2578100" imgH="596900" progId="Equation.COEE2">
                    <p:embed/>
                    <p:pic>
                      <p:nvPicPr>
                        <p:cNvPr id="35845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2016"/>
                          <a:ext cx="1624" cy="3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46" name="Object 6"/>
            <p:cNvGraphicFramePr>
              <a:graphicFrameLocks noChangeAspect="1"/>
            </p:cNvGraphicFramePr>
            <p:nvPr/>
          </p:nvGraphicFramePr>
          <p:xfrm>
            <a:off x="1968" y="2640"/>
            <a:ext cx="1408" cy="3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9" name="Equation" r:id="rId7" imgW="2235200" imgH="596900" progId="Equation.COEE2">
                    <p:embed/>
                  </p:oleObj>
                </mc:Choice>
                <mc:Fallback>
                  <p:oleObj name="Equation" r:id="rId7" imgW="2235200" imgH="596900" progId="Equation.COEE2">
                    <p:embed/>
                    <p:pic>
                      <p:nvPicPr>
                        <p:cNvPr id="35846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2640"/>
                          <a:ext cx="1408" cy="3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25727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Average </a:t>
            </a:r>
            <a:r>
              <a:rPr lang="en-US" altLang="en-US" sz="3200" dirty="0" smtClean="0"/>
              <a:t>Costs: Fixed, Variable, and Total</a:t>
            </a:r>
            <a:endParaRPr lang="en-US" altLang="en-US" sz="3200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We know that </a:t>
            </a:r>
            <a:r>
              <a:rPr lang="en-US" altLang="en-US" i="1" smtClean="0">
                <a:solidFill>
                  <a:srgbClr val="FF0000"/>
                </a:solidFill>
              </a:rPr>
              <a:t>TC</a:t>
            </a:r>
            <a:r>
              <a:rPr lang="en-US" altLang="en-US" smtClean="0">
                <a:solidFill>
                  <a:srgbClr val="FF0000"/>
                </a:solidFill>
              </a:rPr>
              <a:t> = </a:t>
            </a:r>
            <a:r>
              <a:rPr lang="en-US" altLang="en-US" i="1" smtClean="0">
                <a:solidFill>
                  <a:srgbClr val="FF0000"/>
                </a:solidFill>
              </a:rPr>
              <a:t>FC</a:t>
            </a:r>
            <a:r>
              <a:rPr lang="en-US" altLang="en-US" smtClean="0">
                <a:solidFill>
                  <a:srgbClr val="FF0000"/>
                </a:solidFill>
              </a:rPr>
              <a:t> + </a:t>
            </a:r>
            <a:r>
              <a:rPr lang="en-US" altLang="en-US" i="1" smtClean="0">
                <a:solidFill>
                  <a:srgbClr val="FF0000"/>
                </a:solidFill>
              </a:rPr>
              <a:t>VC</a:t>
            </a:r>
          </a:p>
          <a:p>
            <a:r>
              <a:rPr lang="en-US" altLang="en-US" smtClean="0"/>
              <a:t>Therefore, </a:t>
            </a:r>
            <a:r>
              <a:rPr lang="en-US" altLang="en-US" i="1" smtClean="0">
                <a:solidFill>
                  <a:srgbClr val="FF0000"/>
                </a:solidFill>
              </a:rPr>
              <a:t>TC</a:t>
            </a:r>
            <a:r>
              <a:rPr lang="en-US" altLang="en-US" smtClean="0">
                <a:solidFill>
                  <a:srgbClr val="FF0000"/>
                </a:solidFill>
              </a:rPr>
              <a:t>/</a:t>
            </a:r>
            <a:r>
              <a:rPr lang="en-US" altLang="en-US" i="1" smtClean="0">
                <a:solidFill>
                  <a:srgbClr val="FF0000"/>
                </a:solidFill>
              </a:rPr>
              <a:t>Q</a:t>
            </a:r>
            <a:r>
              <a:rPr lang="en-US" altLang="en-US" smtClean="0">
                <a:solidFill>
                  <a:srgbClr val="FF0000"/>
                </a:solidFill>
              </a:rPr>
              <a:t> = </a:t>
            </a:r>
            <a:r>
              <a:rPr lang="en-US" altLang="en-US" i="1" smtClean="0">
                <a:solidFill>
                  <a:srgbClr val="FF0000"/>
                </a:solidFill>
              </a:rPr>
              <a:t>FC</a:t>
            </a:r>
            <a:r>
              <a:rPr lang="en-US" altLang="en-US" smtClean="0">
                <a:solidFill>
                  <a:srgbClr val="FF0000"/>
                </a:solidFill>
              </a:rPr>
              <a:t>/</a:t>
            </a:r>
            <a:r>
              <a:rPr lang="en-US" altLang="en-US" i="1" smtClean="0">
                <a:solidFill>
                  <a:srgbClr val="FF0000"/>
                </a:solidFill>
              </a:rPr>
              <a:t>Q</a:t>
            </a:r>
            <a:r>
              <a:rPr lang="en-US" altLang="en-US" smtClean="0">
                <a:solidFill>
                  <a:srgbClr val="FF0000"/>
                </a:solidFill>
              </a:rPr>
              <a:t> + </a:t>
            </a:r>
            <a:r>
              <a:rPr lang="en-US" altLang="en-US" i="1" smtClean="0">
                <a:solidFill>
                  <a:srgbClr val="FF0000"/>
                </a:solidFill>
              </a:rPr>
              <a:t>VC</a:t>
            </a:r>
            <a:r>
              <a:rPr lang="en-US" altLang="en-US" smtClean="0">
                <a:solidFill>
                  <a:srgbClr val="FF0000"/>
                </a:solidFill>
              </a:rPr>
              <a:t>/</a:t>
            </a:r>
            <a:r>
              <a:rPr lang="en-US" altLang="en-US" i="1" smtClean="0">
                <a:solidFill>
                  <a:srgbClr val="FF0000"/>
                </a:solidFill>
              </a:rPr>
              <a:t>Q</a:t>
            </a:r>
            <a:endParaRPr lang="en-US" altLang="en-US" smtClean="0">
              <a:solidFill>
                <a:srgbClr val="FF0000"/>
              </a:solidFill>
            </a:endParaRPr>
          </a:p>
          <a:p>
            <a:r>
              <a:rPr lang="en-US" altLang="en-US" smtClean="0"/>
              <a:t>Therefore, </a:t>
            </a:r>
            <a:r>
              <a:rPr lang="en-US" altLang="en-US" i="1" smtClean="0">
                <a:solidFill>
                  <a:srgbClr val="FF0000"/>
                </a:solidFill>
              </a:rPr>
              <a:t>ATC</a:t>
            </a:r>
            <a:r>
              <a:rPr lang="en-US" altLang="en-US" smtClean="0">
                <a:solidFill>
                  <a:srgbClr val="FF0000"/>
                </a:solidFill>
              </a:rPr>
              <a:t> = </a:t>
            </a:r>
            <a:r>
              <a:rPr lang="en-US" altLang="en-US" i="1" smtClean="0">
                <a:solidFill>
                  <a:srgbClr val="FF0000"/>
                </a:solidFill>
              </a:rPr>
              <a:t>AFC</a:t>
            </a:r>
            <a:r>
              <a:rPr lang="en-US" altLang="en-US" smtClean="0">
                <a:solidFill>
                  <a:srgbClr val="FF0000"/>
                </a:solidFill>
              </a:rPr>
              <a:t> + </a:t>
            </a:r>
            <a:r>
              <a:rPr lang="en-US" altLang="en-US" i="1" smtClean="0">
                <a:solidFill>
                  <a:srgbClr val="FF0000"/>
                </a:solidFill>
              </a:rPr>
              <a:t>AVC</a:t>
            </a:r>
            <a:endParaRPr lang="en-US" altLang="en-US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13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A Typical Firm’s Costs</a:t>
            </a:r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23" y="1517648"/>
            <a:ext cx="7639050" cy="520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80680" y="1517648"/>
            <a:ext cx="3106447" cy="5202238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3954" y="1515180"/>
            <a:ext cx="791666" cy="5202238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44873" y="2087418"/>
            <a:ext cx="39439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AFC decreases when output increases.</a:t>
            </a:r>
            <a:br>
              <a:rPr lang="en-US" dirty="0" smtClean="0"/>
            </a:br>
            <a:r>
              <a:rPr lang="en-US" dirty="0" smtClean="0"/>
              <a:t>AVC and ATC are U-shaped: these costs initially decrease but eventually increase when output increases.</a:t>
            </a:r>
            <a:br>
              <a:rPr lang="en-US" dirty="0" smtClean="0"/>
            </a:br>
            <a:r>
              <a:rPr lang="en-US" i="1" dirty="0" smtClean="0"/>
              <a:t>Why?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3939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Freeform 17"/>
          <p:cNvSpPr>
            <a:spLocks/>
          </p:cNvSpPr>
          <p:nvPr/>
        </p:nvSpPr>
        <p:spPr bwMode="auto">
          <a:xfrm>
            <a:off x="6311038" y="1579564"/>
            <a:ext cx="5618163" cy="4162425"/>
          </a:xfrm>
          <a:custGeom>
            <a:avLst/>
            <a:gdLst>
              <a:gd name="T0" fmla="*/ 0 w 3539"/>
              <a:gd name="T1" fmla="*/ 0 h 2622"/>
              <a:gd name="T2" fmla="*/ 0 w 3539"/>
              <a:gd name="T3" fmla="*/ 2147483647 h 2622"/>
              <a:gd name="T4" fmla="*/ 2147483647 w 3539"/>
              <a:gd name="T5" fmla="*/ 2147483647 h 2622"/>
              <a:gd name="T6" fmla="*/ 0 60000 65536"/>
              <a:gd name="T7" fmla="*/ 0 60000 65536"/>
              <a:gd name="T8" fmla="*/ 0 60000 65536"/>
              <a:gd name="T9" fmla="*/ 0 w 3539"/>
              <a:gd name="T10" fmla="*/ 0 h 2622"/>
              <a:gd name="T11" fmla="*/ 3539 w 3539"/>
              <a:gd name="T12" fmla="*/ 2622 h 26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39" h="2622">
                <a:moveTo>
                  <a:pt x="0" y="0"/>
                </a:moveTo>
                <a:lnTo>
                  <a:pt x="0" y="2622"/>
                </a:lnTo>
                <a:lnTo>
                  <a:pt x="3539" y="2622"/>
                </a:lnTo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6" name="Line 18"/>
          <p:cNvSpPr>
            <a:spLocks noChangeShapeType="1"/>
          </p:cNvSpPr>
          <p:nvPr/>
        </p:nvSpPr>
        <p:spPr bwMode="auto">
          <a:xfrm>
            <a:off x="6311037" y="2428875"/>
            <a:ext cx="1079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7" name="Line 19"/>
          <p:cNvSpPr>
            <a:spLocks noChangeShapeType="1"/>
          </p:cNvSpPr>
          <p:nvPr/>
        </p:nvSpPr>
        <p:spPr bwMode="auto">
          <a:xfrm>
            <a:off x="6311037" y="2713039"/>
            <a:ext cx="10795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8" name="Line 20"/>
          <p:cNvSpPr>
            <a:spLocks noChangeShapeType="1"/>
          </p:cNvSpPr>
          <p:nvPr/>
        </p:nvSpPr>
        <p:spPr bwMode="auto">
          <a:xfrm>
            <a:off x="6311037" y="2974975"/>
            <a:ext cx="1079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9" name="Line 21"/>
          <p:cNvSpPr>
            <a:spLocks noChangeShapeType="1"/>
          </p:cNvSpPr>
          <p:nvPr/>
        </p:nvSpPr>
        <p:spPr bwMode="auto">
          <a:xfrm>
            <a:off x="6311037" y="3257550"/>
            <a:ext cx="1079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0" name="Line 22"/>
          <p:cNvSpPr>
            <a:spLocks noChangeShapeType="1"/>
          </p:cNvSpPr>
          <p:nvPr/>
        </p:nvSpPr>
        <p:spPr bwMode="auto">
          <a:xfrm>
            <a:off x="6311037" y="3541714"/>
            <a:ext cx="10795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1" name="Line 23"/>
          <p:cNvSpPr>
            <a:spLocks noChangeShapeType="1"/>
          </p:cNvSpPr>
          <p:nvPr/>
        </p:nvSpPr>
        <p:spPr bwMode="auto">
          <a:xfrm>
            <a:off x="6311037" y="3802064"/>
            <a:ext cx="10795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2" name="Line 24"/>
          <p:cNvSpPr>
            <a:spLocks noChangeShapeType="1"/>
          </p:cNvSpPr>
          <p:nvPr/>
        </p:nvSpPr>
        <p:spPr bwMode="auto">
          <a:xfrm>
            <a:off x="6311037" y="4086225"/>
            <a:ext cx="1079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3" name="Line 25"/>
          <p:cNvSpPr>
            <a:spLocks noChangeShapeType="1"/>
          </p:cNvSpPr>
          <p:nvPr/>
        </p:nvSpPr>
        <p:spPr bwMode="auto">
          <a:xfrm>
            <a:off x="6311037" y="4368800"/>
            <a:ext cx="1079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4" name="Line 26"/>
          <p:cNvSpPr>
            <a:spLocks noChangeShapeType="1"/>
          </p:cNvSpPr>
          <p:nvPr/>
        </p:nvSpPr>
        <p:spPr bwMode="auto">
          <a:xfrm>
            <a:off x="6311037" y="4630739"/>
            <a:ext cx="10795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5" name="Line 27"/>
          <p:cNvSpPr>
            <a:spLocks noChangeShapeType="1"/>
          </p:cNvSpPr>
          <p:nvPr/>
        </p:nvSpPr>
        <p:spPr bwMode="auto">
          <a:xfrm>
            <a:off x="6311037" y="4913314"/>
            <a:ext cx="10795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Line 28"/>
          <p:cNvSpPr>
            <a:spLocks noChangeShapeType="1"/>
          </p:cNvSpPr>
          <p:nvPr/>
        </p:nvSpPr>
        <p:spPr bwMode="auto">
          <a:xfrm>
            <a:off x="6311037" y="5197475"/>
            <a:ext cx="1079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Line 29"/>
          <p:cNvSpPr>
            <a:spLocks noChangeShapeType="1"/>
          </p:cNvSpPr>
          <p:nvPr/>
        </p:nvSpPr>
        <p:spPr bwMode="auto">
          <a:xfrm>
            <a:off x="6311037" y="5459414"/>
            <a:ext cx="10795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6615838" y="2428875"/>
            <a:ext cx="4811713" cy="2268538"/>
            <a:chOff x="1462" y="1530"/>
            <a:chExt cx="3031" cy="1429"/>
          </a:xfrm>
        </p:grpSpPr>
        <p:sp>
          <p:nvSpPr>
            <p:cNvPr id="54425" name="Line 31"/>
            <p:cNvSpPr>
              <a:spLocks noChangeShapeType="1"/>
            </p:cNvSpPr>
            <p:nvPr/>
          </p:nvSpPr>
          <p:spPr bwMode="auto">
            <a:xfrm flipH="1" flipV="1">
              <a:off x="1462" y="1530"/>
              <a:ext cx="233" cy="769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6" name="Line 32"/>
            <p:cNvSpPr>
              <a:spLocks noChangeShapeType="1"/>
            </p:cNvSpPr>
            <p:nvPr/>
          </p:nvSpPr>
          <p:spPr bwMode="auto">
            <a:xfrm flipH="1" flipV="1">
              <a:off x="1695" y="2299"/>
              <a:ext cx="233" cy="288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7" name="Line 33"/>
            <p:cNvSpPr>
              <a:spLocks noChangeShapeType="1"/>
            </p:cNvSpPr>
            <p:nvPr/>
          </p:nvSpPr>
          <p:spPr bwMode="auto">
            <a:xfrm flipH="1" flipV="1">
              <a:off x="1928" y="2587"/>
              <a:ext cx="233" cy="193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8" name="Line 34"/>
            <p:cNvSpPr>
              <a:spLocks noChangeShapeType="1"/>
            </p:cNvSpPr>
            <p:nvPr/>
          </p:nvSpPr>
          <p:spPr bwMode="auto">
            <a:xfrm flipH="1" flipV="1">
              <a:off x="2161" y="2780"/>
              <a:ext cx="233" cy="110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9" name="Line 35"/>
            <p:cNvSpPr>
              <a:spLocks noChangeShapeType="1"/>
            </p:cNvSpPr>
            <p:nvPr/>
          </p:nvSpPr>
          <p:spPr bwMode="auto">
            <a:xfrm flipH="1" flipV="1">
              <a:off x="2394" y="2890"/>
              <a:ext cx="234" cy="54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0" name="Line 36"/>
            <p:cNvSpPr>
              <a:spLocks noChangeShapeType="1"/>
            </p:cNvSpPr>
            <p:nvPr/>
          </p:nvSpPr>
          <p:spPr bwMode="auto">
            <a:xfrm flipH="1" flipV="1">
              <a:off x="2628" y="2944"/>
              <a:ext cx="233" cy="14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1" name="Line 37"/>
            <p:cNvSpPr>
              <a:spLocks noChangeShapeType="1"/>
            </p:cNvSpPr>
            <p:nvPr/>
          </p:nvSpPr>
          <p:spPr bwMode="auto">
            <a:xfrm flipH="1">
              <a:off x="2861" y="2958"/>
              <a:ext cx="233" cy="1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2" name="Line 38"/>
            <p:cNvSpPr>
              <a:spLocks noChangeShapeType="1"/>
            </p:cNvSpPr>
            <p:nvPr/>
          </p:nvSpPr>
          <p:spPr bwMode="auto">
            <a:xfrm flipH="1">
              <a:off x="3094" y="2931"/>
              <a:ext cx="233" cy="27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3" name="Line 39"/>
            <p:cNvSpPr>
              <a:spLocks noChangeShapeType="1"/>
            </p:cNvSpPr>
            <p:nvPr/>
          </p:nvSpPr>
          <p:spPr bwMode="auto">
            <a:xfrm flipH="1">
              <a:off x="3327" y="2903"/>
              <a:ext cx="233" cy="28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4" name="Line 40"/>
            <p:cNvSpPr>
              <a:spLocks noChangeShapeType="1"/>
            </p:cNvSpPr>
            <p:nvPr/>
          </p:nvSpPr>
          <p:spPr bwMode="auto">
            <a:xfrm flipH="1">
              <a:off x="3560" y="2876"/>
              <a:ext cx="234" cy="27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5" name="Line 41"/>
            <p:cNvSpPr>
              <a:spLocks noChangeShapeType="1"/>
            </p:cNvSpPr>
            <p:nvPr/>
          </p:nvSpPr>
          <p:spPr bwMode="auto">
            <a:xfrm flipH="1">
              <a:off x="3794" y="2821"/>
              <a:ext cx="233" cy="55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6" name="Line 42"/>
            <p:cNvSpPr>
              <a:spLocks noChangeShapeType="1"/>
            </p:cNvSpPr>
            <p:nvPr/>
          </p:nvSpPr>
          <p:spPr bwMode="auto">
            <a:xfrm flipH="1">
              <a:off x="4027" y="2780"/>
              <a:ext cx="233" cy="41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7" name="Line 43"/>
            <p:cNvSpPr>
              <a:spLocks noChangeShapeType="1"/>
            </p:cNvSpPr>
            <p:nvPr/>
          </p:nvSpPr>
          <p:spPr bwMode="auto">
            <a:xfrm flipH="1">
              <a:off x="4260" y="2738"/>
              <a:ext cx="233" cy="42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6615838" y="4500563"/>
            <a:ext cx="4811713" cy="546100"/>
            <a:chOff x="1462" y="2835"/>
            <a:chExt cx="3031" cy="344"/>
          </a:xfrm>
        </p:grpSpPr>
        <p:sp>
          <p:nvSpPr>
            <p:cNvPr id="54412" name="Line 45"/>
            <p:cNvSpPr>
              <a:spLocks noChangeShapeType="1"/>
            </p:cNvSpPr>
            <p:nvPr/>
          </p:nvSpPr>
          <p:spPr bwMode="auto">
            <a:xfrm flipH="1" flipV="1">
              <a:off x="1462" y="2917"/>
              <a:ext cx="233" cy="69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3" name="Line 46"/>
            <p:cNvSpPr>
              <a:spLocks noChangeShapeType="1"/>
            </p:cNvSpPr>
            <p:nvPr/>
          </p:nvSpPr>
          <p:spPr bwMode="auto">
            <a:xfrm flipH="1" flipV="1">
              <a:off x="1695" y="2986"/>
              <a:ext cx="233" cy="68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4" name="Line 47"/>
            <p:cNvSpPr>
              <a:spLocks noChangeShapeType="1"/>
            </p:cNvSpPr>
            <p:nvPr/>
          </p:nvSpPr>
          <p:spPr bwMode="auto">
            <a:xfrm flipH="1" flipV="1">
              <a:off x="1928" y="3054"/>
              <a:ext cx="233" cy="69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5" name="Line 48"/>
            <p:cNvSpPr>
              <a:spLocks noChangeShapeType="1"/>
            </p:cNvSpPr>
            <p:nvPr/>
          </p:nvSpPr>
          <p:spPr bwMode="auto">
            <a:xfrm flipH="1" flipV="1">
              <a:off x="2161" y="3123"/>
              <a:ext cx="233" cy="55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6" name="Line 49"/>
            <p:cNvSpPr>
              <a:spLocks noChangeShapeType="1"/>
            </p:cNvSpPr>
            <p:nvPr/>
          </p:nvSpPr>
          <p:spPr bwMode="auto">
            <a:xfrm flipH="1">
              <a:off x="2394" y="3178"/>
              <a:ext cx="234" cy="1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7" name="Line 50"/>
            <p:cNvSpPr>
              <a:spLocks noChangeShapeType="1"/>
            </p:cNvSpPr>
            <p:nvPr/>
          </p:nvSpPr>
          <p:spPr bwMode="auto">
            <a:xfrm flipH="1">
              <a:off x="2628" y="3164"/>
              <a:ext cx="233" cy="14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8" name="Line 51"/>
            <p:cNvSpPr>
              <a:spLocks noChangeShapeType="1"/>
            </p:cNvSpPr>
            <p:nvPr/>
          </p:nvSpPr>
          <p:spPr bwMode="auto">
            <a:xfrm flipH="1">
              <a:off x="2861" y="3123"/>
              <a:ext cx="233" cy="41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9" name="Line 52"/>
            <p:cNvSpPr>
              <a:spLocks noChangeShapeType="1"/>
            </p:cNvSpPr>
            <p:nvPr/>
          </p:nvSpPr>
          <p:spPr bwMode="auto">
            <a:xfrm flipH="1">
              <a:off x="3094" y="3082"/>
              <a:ext cx="233" cy="41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0" name="Line 53"/>
            <p:cNvSpPr>
              <a:spLocks noChangeShapeType="1"/>
            </p:cNvSpPr>
            <p:nvPr/>
          </p:nvSpPr>
          <p:spPr bwMode="auto">
            <a:xfrm flipH="1">
              <a:off x="3327" y="3041"/>
              <a:ext cx="233" cy="41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1" name="Line 54"/>
            <p:cNvSpPr>
              <a:spLocks noChangeShapeType="1"/>
            </p:cNvSpPr>
            <p:nvPr/>
          </p:nvSpPr>
          <p:spPr bwMode="auto">
            <a:xfrm flipH="1">
              <a:off x="3560" y="2999"/>
              <a:ext cx="234" cy="42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2" name="Line 55"/>
            <p:cNvSpPr>
              <a:spLocks noChangeShapeType="1"/>
            </p:cNvSpPr>
            <p:nvPr/>
          </p:nvSpPr>
          <p:spPr bwMode="auto">
            <a:xfrm flipH="1">
              <a:off x="3794" y="2944"/>
              <a:ext cx="233" cy="55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3" name="Line 56"/>
            <p:cNvSpPr>
              <a:spLocks noChangeShapeType="1"/>
            </p:cNvSpPr>
            <p:nvPr/>
          </p:nvSpPr>
          <p:spPr bwMode="auto">
            <a:xfrm flipH="1">
              <a:off x="4027" y="2890"/>
              <a:ext cx="233" cy="54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4" name="Line 57"/>
            <p:cNvSpPr>
              <a:spLocks noChangeShapeType="1"/>
            </p:cNvSpPr>
            <p:nvPr/>
          </p:nvSpPr>
          <p:spPr bwMode="auto">
            <a:xfrm flipH="1">
              <a:off x="4260" y="2835"/>
              <a:ext cx="233" cy="55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6615838" y="3541714"/>
            <a:ext cx="4811713" cy="2047875"/>
            <a:chOff x="1462" y="2231"/>
            <a:chExt cx="3031" cy="1290"/>
          </a:xfrm>
        </p:grpSpPr>
        <p:sp>
          <p:nvSpPr>
            <p:cNvPr id="54399" name="Line 59"/>
            <p:cNvSpPr>
              <a:spLocks noChangeShapeType="1"/>
            </p:cNvSpPr>
            <p:nvPr/>
          </p:nvSpPr>
          <p:spPr bwMode="auto">
            <a:xfrm flipH="1" flipV="1">
              <a:off x="1462" y="2231"/>
              <a:ext cx="233" cy="686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0" name="Line 60"/>
            <p:cNvSpPr>
              <a:spLocks noChangeShapeType="1"/>
            </p:cNvSpPr>
            <p:nvPr/>
          </p:nvSpPr>
          <p:spPr bwMode="auto">
            <a:xfrm flipH="1" flipV="1">
              <a:off x="1695" y="2917"/>
              <a:ext cx="233" cy="233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1" name="Line 61"/>
            <p:cNvSpPr>
              <a:spLocks noChangeShapeType="1"/>
            </p:cNvSpPr>
            <p:nvPr/>
          </p:nvSpPr>
          <p:spPr bwMode="auto">
            <a:xfrm flipH="1" flipV="1">
              <a:off x="1928" y="3150"/>
              <a:ext cx="233" cy="124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2" name="Line 62"/>
            <p:cNvSpPr>
              <a:spLocks noChangeShapeType="1"/>
            </p:cNvSpPr>
            <p:nvPr/>
          </p:nvSpPr>
          <p:spPr bwMode="auto">
            <a:xfrm flipH="1" flipV="1">
              <a:off x="2161" y="3274"/>
              <a:ext cx="233" cy="69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3" name="Line 63"/>
            <p:cNvSpPr>
              <a:spLocks noChangeShapeType="1"/>
            </p:cNvSpPr>
            <p:nvPr/>
          </p:nvSpPr>
          <p:spPr bwMode="auto">
            <a:xfrm flipH="1" flipV="1">
              <a:off x="2394" y="3343"/>
              <a:ext cx="234" cy="41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4" name="Line 64"/>
            <p:cNvSpPr>
              <a:spLocks noChangeShapeType="1"/>
            </p:cNvSpPr>
            <p:nvPr/>
          </p:nvSpPr>
          <p:spPr bwMode="auto">
            <a:xfrm flipH="1" flipV="1">
              <a:off x="2628" y="3384"/>
              <a:ext cx="233" cy="27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5" name="Line 65"/>
            <p:cNvSpPr>
              <a:spLocks noChangeShapeType="1"/>
            </p:cNvSpPr>
            <p:nvPr/>
          </p:nvSpPr>
          <p:spPr bwMode="auto">
            <a:xfrm flipH="1" flipV="1">
              <a:off x="2861" y="3411"/>
              <a:ext cx="233" cy="28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6" name="Line 66"/>
            <p:cNvSpPr>
              <a:spLocks noChangeShapeType="1"/>
            </p:cNvSpPr>
            <p:nvPr/>
          </p:nvSpPr>
          <p:spPr bwMode="auto">
            <a:xfrm flipH="1" flipV="1">
              <a:off x="3094" y="3439"/>
              <a:ext cx="233" cy="27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7" name="Line 67"/>
            <p:cNvSpPr>
              <a:spLocks noChangeShapeType="1"/>
            </p:cNvSpPr>
            <p:nvPr/>
          </p:nvSpPr>
          <p:spPr bwMode="auto">
            <a:xfrm flipH="1" flipV="1">
              <a:off x="3327" y="3466"/>
              <a:ext cx="233" cy="14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8" name="Line 68"/>
            <p:cNvSpPr>
              <a:spLocks noChangeShapeType="1"/>
            </p:cNvSpPr>
            <p:nvPr/>
          </p:nvSpPr>
          <p:spPr bwMode="auto">
            <a:xfrm flipH="1" flipV="1">
              <a:off x="3560" y="3480"/>
              <a:ext cx="234" cy="14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9" name="Line 69"/>
            <p:cNvSpPr>
              <a:spLocks noChangeShapeType="1"/>
            </p:cNvSpPr>
            <p:nvPr/>
          </p:nvSpPr>
          <p:spPr bwMode="auto">
            <a:xfrm flipH="1">
              <a:off x="3794" y="3494"/>
              <a:ext cx="233" cy="1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0" name="Line 70"/>
            <p:cNvSpPr>
              <a:spLocks noChangeShapeType="1"/>
            </p:cNvSpPr>
            <p:nvPr/>
          </p:nvSpPr>
          <p:spPr bwMode="auto">
            <a:xfrm flipH="1" flipV="1">
              <a:off x="4027" y="3494"/>
              <a:ext cx="233" cy="13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1" name="Line 71"/>
            <p:cNvSpPr>
              <a:spLocks noChangeShapeType="1"/>
            </p:cNvSpPr>
            <p:nvPr/>
          </p:nvSpPr>
          <p:spPr bwMode="auto">
            <a:xfrm flipH="1" flipV="1">
              <a:off x="4260" y="3507"/>
              <a:ext cx="233" cy="14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291" name="Line 72"/>
          <p:cNvSpPr>
            <a:spLocks noChangeShapeType="1"/>
          </p:cNvSpPr>
          <p:nvPr/>
        </p:nvSpPr>
        <p:spPr bwMode="auto">
          <a:xfrm>
            <a:off x="6680926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2" name="Line 73"/>
          <p:cNvSpPr>
            <a:spLocks noChangeShapeType="1"/>
          </p:cNvSpPr>
          <p:nvPr/>
        </p:nvSpPr>
        <p:spPr bwMode="auto">
          <a:xfrm>
            <a:off x="7050812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3" name="Line 74"/>
          <p:cNvSpPr>
            <a:spLocks noChangeShapeType="1"/>
          </p:cNvSpPr>
          <p:nvPr/>
        </p:nvSpPr>
        <p:spPr bwMode="auto">
          <a:xfrm>
            <a:off x="7420701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4" name="Line 75"/>
          <p:cNvSpPr>
            <a:spLocks noChangeShapeType="1"/>
          </p:cNvSpPr>
          <p:nvPr/>
        </p:nvSpPr>
        <p:spPr bwMode="auto">
          <a:xfrm>
            <a:off x="7769951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5" name="Line 76"/>
          <p:cNvSpPr>
            <a:spLocks noChangeShapeType="1"/>
          </p:cNvSpPr>
          <p:nvPr/>
        </p:nvSpPr>
        <p:spPr bwMode="auto">
          <a:xfrm>
            <a:off x="8139837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6" name="Line 77"/>
          <p:cNvSpPr>
            <a:spLocks noChangeShapeType="1"/>
          </p:cNvSpPr>
          <p:nvPr/>
        </p:nvSpPr>
        <p:spPr bwMode="auto">
          <a:xfrm>
            <a:off x="8509726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7" name="Line 78"/>
          <p:cNvSpPr>
            <a:spLocks noChangeShapeType="1"/>
          </p:cNvSpPr>
          <p:nvPr/>
        </p:nvSpPr>
        <p:spPr bwMode="auto">
          <a:xfrm>
            <a:off x="8857387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8" name="Line 79"/>
          <p:cNvSpPr>
            <a:spLocks noChangeShapeType="1"/>
          </p:cNvSpPr>
          <p:nvPr/>
        </p:nvSpPr>
        <p:spPr bwMode="auto">
          <a:xfrm>
            <a:off x="9228862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9" name="Line 80"/>
          <p:cNvSpPr>
            <a:spLocks noChangeShapeType="1"/>
          </p:cNvSpPr>
          <p:nvPr/>
        </p:nvSpPr>
        <p:spPr bwMode="auto">
          <a:xfrm>
            <a:off x="9576526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0" name="Line 81"/>
          <p:cNvSpPr>
            <a:spLocks noChangeShapeType="1"/>
          </p:cNvSpPr>
          <p:nvPr/>
        </p:nvSpPr>
        <p:spPr bwMode="auto">
          <a:xfrm>
            <a:off x="9946412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1" name="Line 82"/>
          <p:cNvSpPr>
            <a:spLocks noChangeShapeType="1"/>
          </p:cNvSpPr>
          <p:nvPr/>
        </p:nvSpPr>
        <p:spPr bwMode="auto">
          <a:xfrm>
            <a:off x="10317887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2" name="Line 83"/>
          <p:cNvSpPr>
            <a:spLocks noChangeShapeType="1"/>
          </p:cNvSpPr>
          <p:nvPr/>
        </p:nvSpPr>
        <p:spPr bwMode="auto">
          <a:xfrm>
            <a:off x="10665551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3" name="Line 84"/>
          <p:cNvSpPr>
            <a:spLocks noChangeShapeType="1"/>
          </p:cNvSpPr>
          <p:nvPr/>
        </p:nvSpPr>
        <p:spPr bwMode="auto">
          <a:xfrm>
            <a:off x="11035437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4" name="Line 85"/>
          <p:cNvSpPr>
            <a:spLocks noChangeShapeType="1"/>
          </p:cNvSpPr>
          <p:nvPr/>
        </p:nvSpPr>
        <p:spPr bwMode="auto">
          <a:xfrm>
            <a:off x="11405326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" name="Group 100"/>
          <p:cNvGrpSpPr>
            <a:grpSpLocks/>
          </p:cNvGrpSpPr>
          <p:nvPr/>
        </p:nvGrpSpPr>
        <p:grpSpPr bwMode="auto">
          <a:xfrm>
            <a:off x="6549163" y="2363789"/>
            <a:ext cx="4943475" cy="2397125"/>
            <a:chOff x="1420" y="1489"/>
            <a:chExt cx="3114" cy="1510"/>
          </a:xfrm>
        </p:grpSpPr>
        <p:sp>
          <p:nvSpPr>
            <p:cNvPr id="54373" name="Oval 101"/>
            <p:cNvSpPr>
              <a:spLocks noChangeArrowheads="1"/>
            </p:cNvSpPr>
            <p:nvPr/>
          </p:nvSpPr>
          <p:spPr bwMode="auto">
            <a:xfrm>
              <a:off x="1420" y="1489"/>
              <a:ext cx="83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74" name="Oval 102"/>
            <p:cNvSpPr>
              <a:spLocks noChangeArrowheads="1"/>
            </p:cNvSpPr>
            <p:nvPr/>
          </p:nvSpPr>
          <p:spPr bwMode="auto">
            <a:xfrm>
              <a:off x="1654" y="2258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75" name="Oval 103"/>
            <p:cNvSpPr>
              <a:spLocks noChangeArrowheads="1"/>
            </p:cNvSpPr>
            <p:nvPr/>
          </p:nvSpPr>
          <p:spPr bwMode="auto">
            <a:xfrm>
              <a:off x="1914" y="2574"/>
              <a:ext cx="83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76" name="Oval 104"/>
            <p:cNvSpPr>
              <a:spLocks noChangeArrowheads="1"/>
            </p:cNvSpPr>
            <p:nvPr/>
          </p:nvSpPr>
          <p:spPr bwMode="auto">
            <a:xfrm>
              <a:off x="2147" y="2752"/>
              <a:ext cx="83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77" name="Oval 105"/>
            <p:cNvSpPr>
              <a:spLocks noChangeArrowheads="1"/>
            </p:cNvSpPr>
            <p:nvPr/>
          </p:nvSpPr>
          <p:spPr bwMode="auto">
            <a:xfrm>
              <a:off x="2381" y="2848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78" name="Oval 106"/>
            <p:cNvSpPr>
              <a:spLocks noChangeArrowheads="1"/>
            </p:cNvSpPr>
            <p:nvPr/>
          </p:nvSpPr>
          <p:spPr bwMode="auto">
            <a:xfrm>
              <a:off x="2600" y="2903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79" name="Oval 107"/>
            <p:cNvSpPr>
              <a:spLocks noChangeArrowheads="1"/>
            </p:cNvSpPr>
            <p:nvPr/>
          </p:nvSpPr>
          <p:spPr bwMode="auto">
            <a:xfrm>
              <a:off x="3067" y="2917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80" name="Oval 108"/>
            <p:cNvSpPr>
              <a:spLocks noChangeArrowheads="1"/>
            </p:cNvSpPr>
            <p:nvPr/>
          </p:nvSpPr>
          <p:spPr bwMode="auto">
            <a:xfrm>
              <a:off x="4452" y="2684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81" name="Oval 109"/>
            <p:cNvSpPr>
              <a:spLocks noChangeArrowheads="1"/>
            </p:cNvSpPr>
            <p:nvPr/>
          </p:nvSpPr>
          <p:spPr bwMode="auto">
            <a:xfrm>
              <a:off x="4191" y="2738"/>
              <a:ext cx="83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82" name="Oval 110"/>
            <p:cNvSpPr>
              <a:spLocks noChangeArrowheads="1"/>
            </p:cNvSpPr>
            <p:nvPr/>
          </p:nvSpPr>
          <p:spPr bwMode="auto">
            <a:xfrm>
              <a:off x="3986" y="2780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83" name="Oval 111"/>
            <p:cNvSpPr>
              <a:spLocks noChangeArrowheads="1"/>
            </p:cNvSpPr>
            <p:nvPr/>
          </p:nvSpPr>
          <p:spPr bwMode="auto">
            <a:xfrm>
              <a:off x="3739" y="2835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84" name="Oval 112"/>
            <p:cNvSpPr>
              <a:spLocks noChangeArrowheads="1"/>
            </p:cNvSpPr>
            <p:nvPr/>
          </p:nvSpPr>
          <p:spPr bwMode="auto">
            <a:xfrm>
              <a:off x="3519" y="2862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85" name="Oval 113"/>
            <p:cNvSpPr>
              <a:spLocks noChangeArrowheads="1"/>
            </p:cNvSpPr>
            <p:nvPr/>
          </p:nvSpPr>
          <p:spPr bwMode="auto">
            <a:xfrm>
              <a:off x="3300" y="2890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7" name="Group 114"/>
          <p:cNvGrpSpPr>
            <a:grpSpLocks/>
          </p:cNvGrpSpPr>
          <p:nvPr/>
        </p:nvGrpSpPr>
        <p:grpSpPr bwMode="auto">
          <a:xfrm>
            <a:off x="6549163" y="3475039"/>
            <a:ext cx="4943475" cy="2179637"/>
            <a:chOff x="1420" y="2189"/>
            <a:chExt cx="3114" cy="1373"/>
          </a:xfrm>
        </p:grpSpPr>
        <p:sp>
          <p:nvSpPr>
            <p:cNvPr id="54359" name="Oval 115"/>
            <p:cNvSpPr>
              <a:spLocks noChangeArrowheads="1"/>
            </p:cNvSpPr>
            <p:nvPr/>
          </p:nvSpPr>
          <p:spPr bwMode="auto">
            <a:xfrm>
              <a:off x="1420" y="2189"/>
              <a:ext cx="83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60" name="Oval 116"/>
            <p:cNvSpPr>
              <a:spLocks noChangeArrowheads="1"/>
            </p:cNvSpPr>
            <p:nvPr/>
          </p:nvSpPr>
          <p:spPr bwMode="auto">
            <a:xfrm>
              <a:off x="1654" y="2876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61" name="Oval 117"/>
            <p:cNvSpPr>
              <a:spLocks noChangeArrowheads="1"/>
            </p:cNvSpPr>
            <p:nvPr/>
          </p:nvSpPr>
          <p:spPr bwMode="auto">
            <a:xfrm>
              <a:off x="1901" y="3109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62" name="Oval 118"/>
            <p:cNvSpPr>
              <a:spLocks noChangeArrowheads="1"/>
            </p:cNvSpPr>
            <p:nvPr/>
          </p:nvSpPr>
          <p:spPr bwMode="auto">
            <a:xfrm>
              <a:off x="2147" y="3233"/>
              <a:ext cx="83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63" name="Oval 119"/>
            <p:cNvSpPr>
              <a:spLocks noChangeArrowheads="1"/>
            </p:cNvSpPr>
            <p:nvPr/>
          </p:nvSpPr>
          <p:spPr bwMode="auto">
            <a:xfrm>
              <a:off x="2381" y="3301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64" name="Oval 120"/>
            <p:cNvSpPr>
              <a:spLocks noChangeArrowheads="1"/>
            </p:cNvSpPr>
            <p:nvPr/>
          </p:nvSpPr>
          <p:spPr bwMode="auto">
            <a:xfrm>
              <a:off x="2600" y="3343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65" name="Oval 121"/>
            <p:cNvSpPr>
              <a:spLocks noChangeArrowheads="1"/>
            </p:cNvSpPr>
            <p:nvPr/>
          </p:nvSpPr>
          <p:spPr bwMode="auto">
            <a:xfrm>
              <a:off x="2833" y="3370"/>
              <a:ext cx="83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66" name="Oval 122"/>
            <p:cNvSpPr>
              <a:spLocks noChangeArrowheads="1"/>
            </p:cNvSpPr>
            <p:nvPr/>
          </p:nvSpPr>
          <p:spPr bwMode="auto">
            <a:xfrm>
              <a:off x="3067" y="3397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67" name="Oval 123"/>
            <p:cNvSpPr>
              <a:spLocks noChangeArrowheads="1"/>
            </p:cNvSpPr>
            <p:nvPr/>
          </p:nvSpPr>
          <p:spPr bwMode="auto">
            <a:xfrm>
              <a:off x="3286" y="3425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68" name="Oval 124"/>
            <p:cNvSpPr>
              <a:spLocks noChangeArrowheads="1"/>
            </p:cNvSpPr>
            <p:nvPr/>
          </p:nvSpPr>
          <p:spPr bwMode="auto">
            <a:xfrm>
              <a:off x="3519" y="3439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69" name="Oval 125"/>
            <p:cNvSpPr>
              <a:spLocks noChangeArrowheads="1"/>
            </p:cNvSpPr>
            <p:nvPr/>
          </p:nvSpPr>
          <p:spPr bwMode="auto">
            <a:xfrm>
              <a:off x="3739" y="3452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70" name="Oval 126"/>
            <p:cNvSpPr>
              <a:spLocks noChangeArrowheads="1"/>
            </p:cNvSpPr>
            <p:nvPr/>
          </p:nvSpPr>
          <p:spPr bwMode="auto">
            <a:xfrm>
              <a:off x="3986" y="3452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71" name="Oval 127"/>
            <p:cNvSpPr>
              <a:spLocks noChangeArrowheads="1"/>
            </p:cNvSpPr>
            <p:nvPr/>
          </p:nvSpPr>
          <p:spPr bwMode="auto">
            <a:xfrm>
              <a:off x="4205" y="3466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72" name="Oval 128"/>
            <p:cNvSpPr>
              <a:spLocks noChangeArrowheads="1"/>
            </p:cNvSpPr>
            <p:nvPr/>
          </p:nvSpPr>
          <p:spPr bwMode="auto">
            <a:xfrm>
              <a:off x="4452" y="3480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8" name="Group 129"/>
          <p:cNvGrpSpPr>
            <a:grpSpLocks/>
          </p:cNvGrpSpPr>
          <p:nvPr/>
        </p:nvGrpSpPr>
        <p:grpSpPr bwMode="auto">
          <a:xfrm>
            <a:off x="6528525" y="4433889"/>
            <a:ext cx="4964112" cy="676275"/>
            <a:chOff x="1407" y="2793"/>
            <a:chExt cx="3127" cy="426"/>
          </a:xfrm>
        </p:grpSpPr>
        <p:sp>
          <p:nvSpPr>
            <p:cNvPr id="54345" name="Oval 130"/>
            <p:cNvSpPr>
              <a:spLocks noChangeArrowheads="1"/>
            </p:cNvSpPr>
            <p:nvPr/>
          </p:nvSpPr>
          <p:spPr bwMode="auto">
            <a:xfrm>
              <a:off x="1407" y="2876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46" name="Oval 131"/>
            <p:cNvSpPr>
              <a:spLocks noChangeArrowheads="1"/>
            </p:cNvSpPr>
            <p:nvPr/>
          </p:nvSpPr>
          <p:spPr bwMode="auto">
            <a:xfrm>
              <a:off x="1667" y="2944"/>
              <a:ext cx="83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47" name="Oval 132"/>
            <p:cNvSpPr>
              <a:spLocks noChangeArrowheads="1"/>
            </p:cNvSpPr>
            <p:nvPr/>
          </p:nvSpPr>
          <p:spPr bwMode="auto">
            <a:xfrm>
              <a:off x="1914" y="3013"/>
              <a:ext cx="83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48" name="Oval 133"/>
            <p:cNvSpPr>
              <a:spLocks noChangeArrowheads="1"/>
            </p:cNvSpPr>
            <p:nvPr/>
          </p:nvSpPr>
          <p:spPr bwMode="auto">
            <a:xfrm>
              <a:off x="2147" y="3082"/>
              <a:ext cx="83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49" name="Oval 134"/>
            <p:cNvSpPr>
              <a:spLocks noChangeArrowheads="1"/>
            </p:cNvSpPr>
            <p:nvPr/>
          </p:nvSpPr>
          <p:spPr bwMode="auto">
            <a:xfrm>
              <a:off x="2381" y="3137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50" name="Oval 135"/>
            <p:cNvSpPr>
              <a:spLocks noChangeArrowheads="1"/>
            </p:cNvSpPr>
            <p:nvPr/>
          </p:nvSpPr>
          <p:spPr bwMode="auto">
            <a:xfrm>
              <a:off x="2600" y="3137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51" name="Oval 136"/>
            <p:cNvSpPr>
              <a:spLocks noChangeArrowheads="1"/>
            </p:cNvSpPr>
            <p:nvPr/>
          </p:nvSpPr>
          <p:spPr bwMode="auto">
            <a:xfrm>
              <a:off x="2847" y="3123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52" name="Oval 137"/>
            <p:cNvSpPr>
              <a:spLocks noChangeArrowheads="1"/>
            </p:cNvSpPr>
            <p:nvPr/>
          </p:nvSpPr>
          <p:spPr bwMode="auto">
            <a:xfrm>
              <a:off x="3067" y="3095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53" name="Oval 138"/>
            <p:cNvSpPr>
              <a:spLocks noChangeArrowheads="1"/>
            </p:cNvSpPr>
            <p:nvPr/>
          </p:nvSpPr>
          <p:spPr bwMode="auto">
            <a:xfrm>
              <a:off x="4205" y="2848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54" name="Oval 139"/>
            <p:cNvSpPr>
              <a:spLocks noChangeArrowheads="1"/>
            </p:cNvSpPr>
            <p:nvPr/>
          </p:nvSpPr>
          <p:spPr bwMode="auto">
            <a:xfrm>
              <a:off x="3986" y="2903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55" name="Oval 140"/>
            <p:cNvSpPr>
              <a:spLocks noChangeArrowheads="1"/>
            </p:cNvSpPr>
            <p:nvPr/>
          </p:nvSpPr>
          <p:spPr bwMode="auto">
            <a:xfrm>
              <a:off x="3739" y="2958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56" name="Oval 141"/>
            <p:cNvSpPr>
              <a:spLocks noChangeArrowheads="1"/>
            </p:cNvSpPr>
            <p:nvPr/>
          </p:nvSpPr>
          <p:spPr bwMode="auto">
            <a:xfrm>
              <a:off x="3519" y="3013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57" name="Oval 142"/>
            <p:cNvSpPr>
              <a:spLocks noChangeArrowheads="1"/>
            </p:cNvSpPr>
            <p:nvPr/>
          </p:nvSpPr>
          <p:spPr bwMode="auto">
            <a:xfrm>
              <a:off x="3286" y="3041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4358" name="Oval 143"/>
            <p:cNvSpPr>
              <a:spLocks noChangeArrowheads="1"/>
            </p:cNvSpPr>
            <p:nvPr/>
          </p:nvSpPr>
          <p:spPr bwMode="auto">
            <a:xfrm>
              <a:off x="4452" y="2793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</p:grpSp>
      <p:sp>
        <p:nvSpPr>
          <p:cNvPr id="54311" name="Rectangle 160"/>
          <p:cNvSpPr>
            <a:spLocks noChangeArrowheads="1"/>
          </p:cNvSpPr>
          <p:nvPr/>
        </p:nvSpPr>
        <p:spPr bwMode="auto">
          <a:xfrm>
            <a:off x="10257562" y="6135689"/>
            <a:ext cx="18317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+mn-lt"/>
              </a:rPr>
              <a:t>Quantity of Output</a:t>
            </a:r>
            <a:endParaRPr lang="en-US" altLang="en-US" sz="2400">
              <a:latin typeface="+mn-lt"/>
            </a:endParaRPr>
          </a:p>
        </p:txBody>
      </p:sp>
      <p:sp>
        <p:nvSpPr>
          <p:cNvPr id="54312" name="Rectangle 161"/>
          <p:cNvSpPr>
            <a:spLocks noChangeArrowheads="1"/>
          </p:cNvSpPr>
          <p:nvPr/>
        </p:nvSpPr>
        <p:spPr bwMode="auto">
          <a:xfrm>
            <a:off x="5563325" y="1743075"/>
            <a:ext cx="5055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+mn-lt"/>
              </a:rPr>
              <a:t>Costs</a:t>
            </a:r>
            <a:endParaRPr lang="en-US" altLang="en-US" sz="2400">
              <a:latin typeface="+mn-lt"/>
            </a:endParaRPr>
          </a:p>
        </p:txBody>
      </p:sp>
      <p:sp>
        <p:nvSpPr>
          <p:cNvPr id="54313" name="Rectangle 162"/>
          <p:cNvSpPr>
            <a:spLocks noChangeArrowheads="1"/>
          </p:cNvSpPr>
          <p:nvPr/>
        </p:nvSpPr>
        <p:spPr bwMode="auto">
          <a:xfrm>
            <a:off x="5622062" y="2259014"/>
            <a:ext cx="5257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$3.00</a:t>
            </a:r>
            <a:endParaRPr lang="en-US" altLang="en-US" sz="2400">
              <a:latin typeface="+mn-lt"/>
            </a:endParaRPr>
          </a:p>
        </p:txBody>
      </p:sp>
      <p:sp>
        <p:nvSpPr>
          <p:cNvPr id="54314" name="Rectangle 163"/>
          <p:cNvSpPr>
            <a:spLocks noChangeArrowheads="1"/>
          </p:cNvSpPr>
          <p:nvPr/>
        </p:nvSpPr>
        <p:spPr bwMode="auto">
          <a:xfrm>
            <a:off x="5752237" y="2852739"/>
            <a:ext cx="408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2.50</a:t>
            </a:r>
            <a:endParaRPr lang="en-US" altLang="en-US" sz="2400">
              <a:latin typeface="+mn-lt"/>
            </a:endParaRPr>
          </a:p>
        </p:txBody>
      </p:sp>
      <p:sp>
        <p:nvSpPr>
          <p:cNvPr id="54315" name="Rectangle 164"/>
          <p:cNvSpPr>
            <a:spLocks noChangeArrowheads="1"/>
          </p:cNvSpPr>
          <p:nvPr/>
        </p:nvSpPr>
        <p:spPr bwMode="auto">
          <a:xfrm>
            <a:off x="5752237" y="3417889"/>
            <a:ext cx="408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2.00</a:t>
            </a:r>
            <a:endParaRPr lang="en-US" altLang="en-US" sz="2400">
              <a:latin typeface="+mn-lt"/>
            </a:endParaRPr>
          </a:p>
        </p:txBody>
      </p:sp>
      <p:sp>
        <p:nvSpPr>
          <p:cNvPr id="54316" name="Rectangle 165"/>
          <p:cNvSpPr>
            <a:spLocks noChangeArrowheads="1"/>
          </p:cNvSpPr>
          <p:nvPr/>
        </p:nvSpPr>
        <p:spPr bwMode="auto">
          <a:xfrm>
            <a:off x="5752237" y="3954464"/>
            <a:ext cx="408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1.50</a:t>
            </a:r>
            <a:endParaRPr lang="en-US" altLang="en-US" sz="2400">
              <a:latin typeface="+mn-lt"/>
            </a:endParaRPr>
          </a:p>
        </p:txBody>
      </p:sp>
      <p:sp>
        <p:nvSpPr>
          <p:cNvPr id="54317" name="Rectangle 166"/>
          <p:cNvSpPr>
            <a:spLocks noChangeArrowheads="1"/>
          </p:cNvSpPr>
          <p:nvPr/>
        </p:nvSpPr>
        <p:spPr bwMode="auto">
          <a:xfrm>
            <a:off x="5752237" y="4505325"/>
            <a:ext cx="408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1.00</a:t>
            </a:r>
            <a:endParaRPr lang="en-US" altLang="en-US" sz="2400">
              <a:latin typeface="+mn-lt"/>
            </a:endParaRPr>
          </a:p>
        </p:txBody>
      </p:sp>
      <p:sp>
        <p:nvSpPr>
          <p:cNvPr id="54318" name="Rectangle 167"/>
          <p:cNvSpPr>
            <a:spLocks noChangeArrowheads="1"/>
          </p:cNvSpPr>
          <p:nvPr/>
        </p:nvSpPr>
        <p:spPr bwMode="auto">
          <a:xfrm>
            <a:off x="5752237" y="5070475"/>
            <a:ext cx="408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0.50</a:t>
            </a:r>
            <a:endParaRPr lang="en-US" altLang="en-US" sz="2400">
              <a:latin typeface="+mn-lt"/>
            </a:endParaRPr>
          </a:p>
        </p:txBody>
      </p:sp>
      <p:sp>
        <p:nvSpPr>
          <p:cNvPr id="54319" name="Rectangle 168"/>
          <p:cNvSpPr>
            <a:spLocks noChangeArrowheads="1"/>
          </p:cNvSpPr>
          <p:nvPr/>
        </p:nvSpPr>
        <p:spPr bwMode="auto">
          <a:xfrm>
            <a:off x="6201500" y="5765800"/>
            <a:ext cx="1170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0</a:t>
            </a:r>
            <a:endParaRPr lang="en-US" altLang="en-US" sz="2400">
              <a:latin typeface="+mn-lt"/>
            </a:endParaRPr>
          </a:p>
        </p:txBody>
      </p:sp>
      <p:sp>
        <p:nvSpPr>
          <p:cNvPr id="54320" name="Rectangle 169"/>
          <p:cNvSpPr>
            <a:spLocks noChangeArrowheads="1"/>
          </p:cNvSpPr>
          <p:nvPr/>
        </p:nvSpPr>
        <p:spPr bwMode="auto">
          <a:xfrm>
            <a:off x="7677875" y="5765800"/>
            <a:ext cx="1170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4</a:t>
            </a:r>
            <a:endParaRPr lang="en-US" altLang="en-US" sz="2400">
              <a:latin typeface="+mn-lt"/>
            </a:endParaRPr>
          </a:p>
        </p:txBody>
      </p:sp>
      <p:sp>
        <p:nvSpPr>
          <p:cNvPr id="54321" name="Rectangle 170"/>
          <p:cNvSpPr>
            <a:spLocks noChangeArrowheads="1"/>
          </p:cNvSpPr>
          <p:nvPr/>
        </p:nvSpPr>
        <p:spPr bwMode="auto">
          <a:xfrm>
            <a:off x="6953975" y="5765800"/>
            <a:ext cx="1170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2</a:t>
            </a:r>
            <a:endParaRPr lang="en-US" altLang="en-US" sz="2400">
              <a:latin typeface="+mn-lt"/>
            </a:endParaRPr>
          </a:p>
        </p:txBody>
      </p:sp>
      <p:sp>
        <p:nvSpPr>
          <p:cNvPr id="54322" name="Rectangle 171"/>
          <p:cNvSpPr>
            <a:spLocks noChangeArrowheads="1"/>
          </p:cNvSpPr>
          <p:nvPr/>
        </p:nvSpPr>
        <p:spPr bwMode="auto">
          <a:xfrm>
            <a:off x="8403362" y="5765800"/>
            <a:ext cx="1170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6</a:t>
            </a:r>
            <a:endParaRPr lang="en-US" altLang="en-US" sz="2400">
              <a:latin typeface="+mn-lt"/>
            </a:endParaRPr>
          </a:p>
        </p:txBody>
      </p:sp>
      <p:sp>
        <p:nvSpPr>
          <p:cNvPr id="54323" name="Rectangle 172"/>
          <p:cNvSpPr>
            <a:spLocks noChangeArrowheads="1"/>
          </p:cNvSpPr>
          <p:nvPr/>
        </p:nvSpPr>
        <p:spPr bwMode="auto">
          <a:xfrm>
            <a:off x="9127262" y="5765800"/>
            <a:ext cx="1170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8</a:t>
            </a:r>
            <a:endParaRPr lang="en-US" altLang="en-US" sz="2400">
              <a:latin typeface="+mn-lt"/>
            </a:endParaRPr>
          </a:p>
        </p:txBody>
      </p:sp>
      <p:sp>
        <p:nvSpPr>
          <p:cNvPr id="54324" name="Rectangle 173"/>
          <p:cNvSpPr>
            <a:spLocks noChangeArrowheads="1"/>
          </p:cNvSpPr>
          <p:nvPr/>
        </p:nvSpPr>
        <p:spPr bwMode="auto">
          <a:xfrm>
            <a:off x="11235462" y="5765800"/>
            <a:ext cx="2340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14</a:t>
            </a:r>
            <a:endParaRPr lang="en-US" altLang="en-US" sz="2400">
              <a:latin typeface="+mn-lt"/>
            </a:endParaRPr>
          </a:p>
        </p:txBody>
      </p:sp>
      <p:sp>
        <p:nvSpPr>
          <p:cNvPr id="54325" name="Rectangle 174"/>
          <p:cNvSpPr>
            <a:spLocks noChangeArrowheads="1"/>
          </p:cNvSpPr>
          <p:nvPr/>
        </p:nvSpPr>
        <p:spPr bwMode="auto">
          <a:xfrm>
            <a:off x="10509975" y="5765800"/>
            <a:ext cx="2340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12</a:t>
            </a:r>
            <a:endParaRPr lang="en-US" altLang="en-US" sz="2400">
              <a:latin typeface="+mn-lt"/>
            </a:endParaRPr>
          </a:p>
        </p:txBody>
      </p:sp>
      <p:sp>
        <p:nvSpPr>
          <p:cNvPr id="54326" name="Rectangle 175"/>
          <p:cNvSpPr>
            <a:spLocks noChangeArrowheads="1"/>
          </p:cNvSpPr>
          <p:nvPr/>
        </p:nvSpPr>
        <p:spPr bwMode="auto">
          <a:xfrm>
            <a:off x="9786075" y="5765800"/>
            <a:ext cx="2340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10</a:t>
            </a:r>
            <a:endParaRPr lang="en-US" altLang="en-US" sz="2400">
              <a:latin typeface="+mn-lt"/>
            </a:endParaRPr>
          </a:p>
        </p:txBody>
      </p:sp>
      <p:sp>
        <p:nvSpPr>
          <p:cNvPr id="98481" name="Rectangle 177"/>
          <p:cNvSpPr>
            <a:spLocks noChangeArrowheads="1"/>
          </p:cNvSpPr>
          <p:nvPr/>
        </p:nvSpPr>
        <p:spPr bwMode="auto">
          <a:xfrm>
            <a:off x="11514862" y="4135439"/>
            <a:ext cx="3424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000000"/>
                </a:solidFill>
                <a:latin typeface="+mn-lt"/>
              </a:rPr>
              <a:t>ATC</a:t>
            </a:r>
            <a:endParaRPr lang="en-US" altLang="en-US" sz="2400">
              <a:latin typeface="+mn-lt"/>
            </a:endParaRPr>
          </a:p>
        </p:txBody>
      </p:sp>
      <p:sp>
        <p:nvSpPr>
          <p:cNvPr id="98482" name="Rectangle 178"/>
          <p:cNvSpPr>
            <a:spLocks noChangeArrowheads="1"/>
          </p:cNvSpPr>
          <p:nvPr/>
        </p:nvSpPr>
        <p:spPr bwMode="auto">
          <a:xfrm>
            <a:off x="11489462" y="4389439"/>
            <a:ext cx="3661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000000"/>
                </a:solidFill>
                <a:latin typeface="+mn-lt"/>
              </a:rPr>
              <a:t>AVC</a:t>
            </a:r>
            <a:endParaRPr lang="en-US" altLang="en-US" sz="2400">
              <a:latin typeface="+mn-lt"/>
            </a:endParaRPr>
          </a:p>
        </p:txBody>
      </p:sp>
      <p:sp>
        <p:nvSpPr>
          <p:cNvPr id="98483" name="Rectangle 179"/>
          <p:cNvSpPr>
            <a:spLocks noChangeArrowheads="1"/>
          </p:cNvSpPr>
          <p:nvPr/>
        </p:nvSpPr>
        <p:spPr bwMode="auto">
          <a:xfrm>
            <a:off x="11508512" y="5432425"/>
            <a:ext cx="3570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000000"/>
                </a:solidFill>
                <a:latin typeface="+mn-lt"/>
              </a:rPr>
              <a:t>AFC</a:t>
            </a:r>
            <a:endParaRPr lang="en-US" altLang="en-US" sz="2400">
              <a:latin typeface="+mn-lt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Cost Curves: ATC, AVC, and AFC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4729888" cy="4351338"/>
          </a:xfrm>
        </p:spPr>
        <p:txBody>
          <a:bodyPr/>
          <a:lstStyle/>
          <a:p>
            <a:r>
              <a:rPr lang="en-US" dirty="0"/>
              <a:t>AFC decreases when output increases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AVC </a:t>
            </a:r>
            <a:r>
              <a:rPr lang="en-US" dirty="0"/>
              <a:t>and ATC are U-shaped: these costs initially decrease but eventually increase when output increases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Why</a:t>
            </a:r>
            <a:r>
              <a:rPr lang="en-US" i="1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17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8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8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81" grpId="0" build="p" autoUpdateAnimBg="0"/>
      <p:bldP spid="98482" grpId="0" build="p" autoUpdateAnimBg="0"/>
      <p:bldP spid="98483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Cost Curves: ATC, AVC, and AFC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4752112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Recall that </a:t>
            </a:r>
            <a:r>
              <a:rPr lang="en-US" i="1" dirty="0" smtClean="0"/>
              <a:t>AFC</a:t>
            </a:r>
            <a:r>
              <a:rPr lang="en-US" dirty="0" smtClean="0"/>
              <a:t> = </a:t>
            </a:r>
            <a:r>
              <a:rPr lang="en-US" i="1" dirty="0" smtClean="0"/>
              <a:t>FC</a:t>
            </a:r>
            <a:r>
              <a:rPr lang="en-US" dirty="0" smtClean="0"/>
              <a:t>/</a:t>
            </a:r>
            <a:r>
              <a:rPr lang="en-US" i="1" dirty="0" smtClean="0"/>
              <a:t>Q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numerator (</a:t>
            </a:r>
            <a:r>
              <a:rPr lang="en-US" i="1" dirty="0" smtClean="0"/>
              <a:t>FC</a:t>
            </a:r>
            <a:r>
              <a:rPr lang="en-US" dirty="0" smtClean="0"/>
              <a:t>) is constant. </a:t>
            </a:r>
          </a:p>
          <a:p>
            <a:r>
              <a:rPr lang="en-US" dirty="0" smtClean="0"/>
              <a:t>Therefore, when </a:t>
            </a:r>
            <a:r>
              <a:rPr lang="en-US" dirty="0"/>
              <a:t>the </a:t>
            </a:r>
            <a:r>
              <a:rPr lang="en-US" dirty="0" smtClean="0"/>
              <a:t>denominator (</a:t>
            </a:r>
            <a:r>
              <a:rPr lang="en-US" i="1" dirty="0" smtClean="0"/>
              <a:t>Q</a:t>
            </a:r>
            <a:r>
              <a:rPr lang="en-US" dirty="0" smtClean="0"/>
              <a:t>) increases, the ratio (fixed cost per unit produced or </a:t>
            </a:r>
            <a:r>
              <a:rPr lang="en-US" i="1" dirty="0" smtClean="0"/>
              <a:t>AFC</a:t>
            </a:r>
            <a:r>
              <a:rPr lang="en-US" dirty="0" smtClean="0"/>
              <a:t>) naturally decreases.</a:t>
            </a:r>
          </a:p>
          <a:p>
            <a:r>
              <a:rPr lang="en-US" dirty="0" smtClean="0"/>
              <a:t>This is why the </a:t>
            </a:r>
            <a:r>
              <a:rPr lang="en-US" i="1" dirty="0" smtClean="0"/>
              <a:t>AFC</a:t>
            </a:r>
            <a:r>
              <a:rPr lang="en-US" dirty="0" smtClean="0"/>
              <a:t> curve is negatively sloped throughout</a:t>
            </a:r>
          </a:p>
        </p:txBody>
      </p:sp>
      <p:sp>
        <p:nvSpPr>
          <p:cNvPr id="5" name="Freeform 17"/>
          <p:cNvSpPr>
            <a:spLocks/>
          </p:cNvSpPr>
          <p:nvPr/>
        </p:nvSpPr>
        <p:spPr bwMode="auto">
          <a:xfrm>
            <a:off x="6311038" y="1579564"/>
            <a:ext cx="5618163" cy="4162425"/>
          </a:xfrm>
          <a:custGeom>
            <a:avLst/>
            <a:gdLst>
              <a:gd name="T0" fmla="*/ 0 w 3539"/>
              <a:gd name="T1" fmla="*/ 0 h 2622"/>
              <a:gd name="T2" fmla="*/ 0 w 3539"/>
              <a:gd name="T3" fmla="*/ 2147483647 h 2622"/>
              <a:gd name="T4" fmla="*/ 2147483647 w 3539"/>
              <a:gd name="T5" fmla="*/ 2147483647 h 2622"/>
              <a:gd name="T6" fmla="*/ 0 60000 65536"/>
              <a:gd name="T7" fmla="*/ 0 60000 65536"/>
              <a:gd name="T8" fmla="*/ 0 60000 65536"/>
              <a:gd name="T9" fmla="*/ 0 w 3539"/>
              <a:gd name="T10" fmla="*/ 0 h 2622"/>
              <a:gd name="T11" fmla="*/ 3539 w 3539"/>
              <a:gd name="T12" fmla="*/ 2622 h 26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39" h="2622">
                <a:moveTo>
                  <a:pt x="0" y="0"/>
                </a:moveTo>
                <a:lnTo>
                  <a:pt x="0" y="2622"/>
                </a:lnTo>
                <a:lnTo>
                  <a:pt x="3539" y="2622"/>
                </a:lnTo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8"/>
          <p:cNvSpPr>
            <a:spLocks noChangeShapeType="1"/>
          </p:cNvSpPr>
          <p:nvPr/>
        </p:nvSpPr>
        <p:spPr bwMode="auto">
          <a:xfrm>
            <a:off x="6311037" y="2428875"/>
            <a:ext cx="1079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6311037" y="2713039"/>
            <a:ext cx="10795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>
            <a:off x="6311037" y="2974975"/>
            <a:ext cx="1079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21"/>
          <p:cNvSpPr>
            <a:spLocks noChangeShapeType="1"/>
          </p:cNvSpPr>
          <p:nvPr/>
        </p:nvSpPr>
        <p:spPr bwMode="auto">
          <a:xfrm>
            <a:off x="6311037" y="3257550"/>
            <a:ext cx="1079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22"/>
          <p:cNvSpPr>
            <a:spLocks noChangeShapeType="1"/>
          </p:cNvSpPr>
          <p:nvPr/>
        </p:nvSpPr>
        <p:spPr bwMode="auto">
          <a:xfrm>
            <a:off x="6311037" y="3541714"/>
            <a:ext cx="10795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23"/>
          <p:cNvSpPr>
            <a:spLocks noChangeShapeType="1"/>
          </p:cNvSpPr>
          <p:nvPr/>
        </p:nvSpPr>
        <p:spPr bwMode="auto">
          <a:xfrm>
            <a:off x="6311037" y="3802064"/>
            <a:ext cx="10795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24"/>
          <p:cNvSpPr>
            <a:spLocks noChangeShapeType="1"/>
          </p:cNvSpPr>
          <p:nvPr/>
        </p:nvSpPr>
        <p:spPr bwMode="auto">
          <a:xfrm>
            <a:off x="6311037" y="4086225"/>
            <a:ext cx="1079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25"/>
          <p:cNvSpPr>
            <a:spLocks noChangeShapeType="1"/>
          </p:cNvSpPr>
          <p:nvPr/>
        </p:nvSpPr>
        <p:spPr bwMode="auto">
          <a:xfrm>
            <a:off x="6311037" y="4368800"/>
            <a:ext cx="1079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26"/>
          <p:cNvSpPr>
            <a:spLocks noChangeShapeType="1"/>
          </p:cNvSpPr>
          <p:nvPr/>
        </p:nvSpPr>
        <p:spPr bwMode="auto">
          <a:xfrm>
            <a:off x="6311037" y="4630739"/>
            <a:ext cx="10795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27"/>
          <p:cNvSpPr>
            <a:spLocks noChangeShapeType="1"/>
          </p:cNvSpPr>
          <p:nvPr/>
        </p:nvSpPr>
        <p:spPr bwMode="auto">
          <a:xfrm>
            <a:off x="6311037" y="4913314"/>
            <a:ext cx="10795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28"/>
          <p:cNvSpPr>
            <a:spLocks noChangeShapeType="1"/>
          </p:cNvSpPr>
          <p:nvPr/>
        </p:nvSpPr>
        <p:spPr bwMode="auto">
          <a:xfrm>
            <a:off x="6311037" y="5197475"/>
            <a:ext cx="1079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29"/>
          <p:cNvSpPr>
            <a:spLocks noChangeShapeType="1"/>
          </p:cNvSpPr>
          <p:nvPr/>
        </p:nvSpPr>
        <p:spPr bwMode="auto">
          <a:xfrm>
            <a:off x="6311037" y="5459414"/>
            <a:ext cx="10795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" name="Group 58"/>
          <p:cNvGrpSpPr>
            <a:grpSpLocks/>
          </p:cNvGrpSpPr>
          <p:nvPr/>
        </p:nvGrpSpPr>
        <p:grpSpPr bwMode="auto">
          <a:xfrm>
            <a:off x="6615838" y="3541714"/>
            <a:ext cx="4811713" cy="2047875"/>
            <a:chOff x="1462" y="2231"/>
            <a:chExt cx="3031" cy="1290"/>
          </a:xfrm>
        </p:grpSpPr>
        <p:sp>
          <p:nvSpPr>
            <p:cNvPr id="47" name="Line 59"/>
            <p:cNvSpPr>
              <a:spLocks noChangeShapeType="1"/>
            </p:cNvSpPr>
            <p:nvPr/>
          </p:nvSpPr>
          <p:spPr bwMode="auto">
            <a:xfrm flipH="1" flipV="1">
              <a:off x="1462" y="2231"/>
              <a:ext cx="233" cy="686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60"/>
            <p:cNvSpPr>
              <a:spLocks noChangeShapeType="1"/>
            </p:cNvSpPr>
            <p:nvPr/>
          </p:nvSpPr>
          <p:spPr bwMode="auto">
            <a:xfrm flipH="1" flipV="1">
              <a:off x="1695" y="2917"/>
              <a:ext cx="233" cy="233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61"/>
            <p:cNvSpPr>
              <a:spLocks noChangeShapeType="1"/>
            </p:cNvSpPr>
            <p:nvPr/>
          </p:nvSpPr>
          <p:spPr bwMode="auto">
            <a:xfrm flipH="1" flipV="1">
              <a:off x="1928" y="3150"/>
              <a:ext cx="233" cy="124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62"/>
            <p:cNvSpPr>
              <a:spLocks noChangeShapeType="1"/>
            </p:cNvSpPr>
            <p:nvPr/>
          </p:nvSpPr>
          <p:spPr bwMode="auto">
            <a:xfrm flipH="1" flipV="1">
              <a:off x="2161" y="3274"/>
              <a:ext cx="233" cy="69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63"/>
            <p:cNvSpPr>
              <a:spLocks noChangeShapeType="1"/>
            </p:cNvSpPr>
            <p:nvPr/>
          </p:nvSpPr>
          <p:spPr bwMode="auto">
            <a:xfrm flipH="1" flipV="1">
              <a:off x="2394" y="3343"/>
              <a:ext cx="234" cy="41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64"/>
            <p:cNvSpPr>
              <a:spLocks noChangeShapeType="1"/>
            </p:cNvSpPr>
            <p:nvPr/>
          </p:nvSpPr>
          <p:spPr bwMode="auto">
            <a:xfrm flipH="1" flipV="1">
              <a:off x="2628" y="3384"/>
              <a:ext cx="233" cy="27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65"/>
            <p:cNvSpPr>
              <a:spLocks noChangeShapeType="1"/>
            </p:cNvSpPr>
            <p:nvPr/>
          </p:nvSpPr>
          <p:spPr bwMode="auto">
            <a:xfrm flipH="1" flipV="1">
              <a:off x="2861" y="3411"/>
              <a:ext cx="233" cy="28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66"/>
            <p:cNvSpPr>
              <a:spLocks noChangeShapeType="1"/>
            </p:cNvSpPr>
            <p:nvPr/>
          </p:nvSpPr>
          <p:spPr bwMode="auto">
            <a:xfrm flipH="1" flipV="1">
              <a:off x="3094" y="3439"/>
              <a:ext cx="233" cy="27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67"/>
            <p:cNvSpPr>
              <a:spLocks noChangeShapeType="1"/>
            </p:cNvSpPr>
            <p:nvPr/>
          </p:nvSpPr>
          <p:spPr bwMode="auto">
            <a:xfrm flipH="1" flipV="1">
              <a:off x="3327" y="3466"/>
              <a:ext cx="233" cy="14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68"/>
            <p:cNvSpPr>
              <a:spLocks noChangeShapeType="1"/>
            </p:cNvSpPr>
            <p:nvPr/>
          </p:nvSpPr>
          <p:spPr bwMode="auto">
            <a:xfrm flipH="1" flipV="1">
              <a:off x="3560" y="3480"/>
              <a:ext cx="234" cy="14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69"/>
            <p:cNvSpPr>
              <a:spLocks noChangeShapeType="1"/>
            </p:cNvSpPr>
            <p:nvPr/>
          </p:nvSpPr>
          <p:spPr bwMode="auto">
            <a:xfrm flipH="1">
              <a:off x="3794" y="3494"/>
              <a:ext cx="233" cy="1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70"/>
            <p:cNvSpPr>
              <a:spLocks noChangeShapeType="1"/>
            </p:cNvSpPr>
            <p:nvPr/>
          </p:nvSpPr>
          <p:spPr bwMode="auto">
            <a:xfrm flipH="1" flipV="1">
              <a:off x="4027" y="3494"/>
              <a:ext cx="233" cy="13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71"/>
            <p:cNvSpPr>
              <a:spLocks noChangeShapeType="1"/>
            </p:cNvSpPr>
            <p:nvPr/>
          </p:nvSpPr>
          <p:spPr bwMode="auto">
            <a:xfrm flipH="1" flipV="1">
              <a:off x="4260" y="3507"/>
              <a:ext cx="233" cy="14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" name="Line 72"/>
          <p:cNvSpPr>
            <a:spLocks noChangeShapeType="1"/>
          </p:cNvSpPr>
          <p:nvPr/>
        </p:nvSpPr>
        <p:spPr bwMode="auto">
          <a:xfrm>
            <a:off x="6680926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73"/>
          <p:cNvSpPr>
            <a:spLocks noChangeShapeType="1"/>
          </p:cNvSpPr>
          <p:nvPr/>
        </p:nvSpPr>
        <p:spPr bwMode="auto">
          <a:xfrm>
            <a:off x="7050812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74"/>
          <p:cNvSpPr>
            <a:spLocks noChangeShapeType="1"/>
          </p:cNvSpPr>
          <p:nvPr/>
        </p:nvSpPr>
        <p:spPr bwMode="auto">
          <a:xfrm>
            <a:off x="7420701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75"/>
          <p:cNvSpPr>
            <a:spLocks noChangeShapeType="1"/>
          </p:cNvSpPr>
          <p:nvPr/>
        </p:nvSpPr>
        <p:spPr bwMode="auto">
          <a:xfrm>
            <a:off x="7769951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76"/>
          <p:cNvSpPr>
            <a:spLocks noChangeShapeType="1"/>
          </p:cNvSpPr>
          <p:nvPr/>
        </p:nvSpPr>
        <p:spPr bwMode="auto">
          <a:xfrm>
            <a:off x="8139837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77"/>
          <p:cNvSpPr>
            <a:spLocks noChangeShapeType="1"/>
          </p:cNvSpPr>
          <p:nvPr/>
        </p:nvSpPr>
        <p:spPr bwMode="auto">
          <a:xfrm>
            <a:off x="8509726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78"/>
          <p:cNvSpPr>
            <a:spLocks noChangeShapeType="1"/>
          </p:cNvSpPr>
          <p:nvPr/>
        </p:nvSpPr>
        <p:spPr bwMode="auto">
          <a:xfrm>
            <a:off x="8857387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79"/>
          <p:cNvSpPr>
            <a:spLocks noChangeShapeType="1"/>
          </p:cNvSpPr>
          <p:nvPr/>
        </p:nvSpPr>
        <p:spPr bwMode="auto">
          <a:xfrm>
            <a:off x="9228862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80"/>
          <p:cNvSpPr>
            <a:spLocks noChangeShapeType="1"/>
          </p:cNvSpPr>
          <p:nvPr/>
        </p:nvSpPr>
        <p:spPr bwMode="auto">
          <a:xfrm>
            <a:off x="9576526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81"/>
          <p:cNvSpPr>
            <a:spLocks noChangeShapeType="1"/>
          </p:cNvSpPr>
          <p:nvPr/>
        </p:nvSpPr>
        <p:spPr bwMode="auto">
          <a:xfrm>
            <a:off x="9946412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82"/>
          <p:cNvSpPr>
            <a:spLocks noChangeShapeType="1"/>
          </p:cNvSpPr>
          <p:nvPr/>
        </p:nvSpPr>
        <p:spPr bwMode="auto">
          <a:xfrm>
            <a:off x="10317887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83"/>
          <p:cNvSpPr>
            <a:spLocks noChangeShapeType="1"/>
          </p:cNvSpPr>
          <p:nvPr/>
        </p:nvSpPr>
        <p:spPr bwMode="auto">
          <a:xfrm>
            <a:off x="10665551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84"/>
          <p:cNvSpPr>
            <a:spLocks noChangeShapeType="1"/>
          </p:cNvSpPr>
          <p:nvPr/>
        </p:nvSpPr>
        <p:spPr bwMode="auto">
          <a:xfrm>
            <a:off x="11035437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85"/>
          <p:cNvSpPr>
            <a:spLocks noChangeShapeType="1"/>
          </p:cNvSpPr>
          <p:nvPr/>
        </p:nvSpPr>
        <p:spPr bwMode="auto">
          <a:xfrm>
            <a:off x="11405326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8" name="Group 114"/>
          <p:cNvGrpSpPr>
            <a:grpSpLocks/>
          </p:cNvGrpSpPr>
          <p:nvPr/>
        </p:nvGrpSpPr>
        <p:grpSpPr bwMode="auto">
          <a:xfrm>
            <a:off x="6549163" y="3475039"/>
            <a:ext cx="4943475" cy="2179637"/>
            <a:chOff x="1420" y="2189"/>
            <a:chExt cx="3114" cy="1373"/>
          </a:xfrm>
        </p:grpSpPr>
        <p:sp>
          <p:nvSpPr>
            <p:cNvPr id="89" name="Oval 115"/>
            <p:cNvSpPr>
              <a:spLocks noChangeArrowheads="1"/>
            </p:cNvSpPr>
            <p:nvPr/>
          </p:nvSpPr>
          <p:spPr bwMode="auto">
            <a:xfrm>
              <a:off x="1420" y="2189"/>
              <a:ext cx="83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90" name="Oval 116"/>
            <p:cNvSpPr>
              <a:spLocks noChangeArrowheads="1"/>
            </p:cNvSpPr>
            <p:nvPr/>
          </p:nvSpPr>
          <p:spPr bwMode="auto">
            <a:xfrm>
              <a:off x="1654" y="2876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91" name="Oval 117"/>
            <p:cNvSpPr>
              <a:spLocks noChangeArrowheads="1"/>
            </p:cNvSpPr>
            <p:nvPr/>
          </p:nvSpPr>
          <p:spPr bwMode="auto">
            <a:xfrm>
              <a:off x="1901" y="3109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92" name="Oval 118"/>
            <p:cNvSpPr>
              <a:spLocks noChangeArrowheads="1"/>
            </p:cNvSpPr>
            <p:nvPr/>
          </p:nvSpPr>
          <p:spPr bwMode="auto">
            <a:xfrm>
              <a:off x="2147" y="3233"/>
              <a:ext cx="83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93" name="Oval 119"/>
            <p:cNvSpPr>
              <a:spLocks noChangeArrowheads="1"/>
            </p:cNvSpPr>
            <p:nvPr/>
          </p:nvSpPr>
          <p:spPr bwMode="auto">
            <a:xfrm>
              <a:off x="2381" y="3301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94" name="Oval 120"/>
            <p:cNvSpPr>
              <a:spLocks noChangeArrowheads="1"/>
            </p:cNvSpPr>
            <p:nvPr/>
          </p:nvSpPr>
          <p:spPr bwMode="auto">
            <a:xfrm>
              <a:off x="2600" y="3343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95" name="Oval 121"/>
            <p:cNvSpPr>
              <a:spLocks noChangeArrowheads="1"/>
            </p:cNvSpPr>
            <p:nvPr/>
          </p:nvSpPr>
          <p:spPr bwMode="auto">
            <a:xfrm>
              <a:off x="2833" y="3370"/>
              <a:ext cx="83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96" name="Oval 122"/>
            <p:cNvSpPr>
              <a:spLocks noChangeArrowheads="1"/>
            </p:cNvSpPr>
            <p:nvPr/>
          </p:nvSpPr>
          <p:spPr bwMode="auto">
            <a:xfrm>
              <a:off x="3067" y="3397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97" name="Oval 123"/>
            <p:cNvSpPr>
              <a:spLocks noChangeArrowheads="1"/>
            </p:cNvSpPr>
            <p:nvPr/>
          </p:nvSpPr>
          <p:spPr bwMode="auto">
            <a:xfrm>
              <a:off x="3286" y="3425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98" name="Oval 124"/>
            <p:cNvSpPr>
              <a:spLocks noChangeArrowheads="1"/>
            </p:cNvSpPr>
            <p:nvPr/>
          </p:nvSpPr>
          <p:spPr bwMode="auto">
            <a:xfrm>
              <a:off x="3519" y="3439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99" name="Oval 125"/>
            <p:cNvSpPr>
              <a:spLocks noChangeArrowheads="1"/>
            </p:cNvSpPr>
            <p:nvPr/>
          </p:nvSpPr>
          <p:spPr bwMode="auto">
            <a:xfrm>
              <a:off x="3739" y="3452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100" name="Oval 126"/>
            <p:cNvSpPr>
              <a:spLocks noChangeArrowheads="1"/>
            </p:cNvSpPr>
            <p:nvPr/>
          </p:nvSpPr>
          <p:spPr bwMode="auto">
            <a:xfrm>
              <a:off x="3986" y="3452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101" name="Oval 127"/>
            <p:cNvSpPr>
              <a:spLocks noChangeArrowheads="1"/>
            </p:cNvSpPr>
            <p:nvPr/>
          </p:nvSpPr>
          <p:spPr bwMode="auto">
            <a:xfrm>
              <a:off x="4205" y="3466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102" name="Oval 128"/>
            <p:cNvSpPr>
              <a:spLocks noChangeArrowheads="1"/>
            </p:cNvSpPr>
            <p:nvPr/>
          </p:nvSpPr>
          <p:spPr bwMode="auto">
            <a:xfrm>
              <a:off x="4452" y="3480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</p:grpSp>
      <p:sp>
        <p:nvSpPr>
          <p:cNvPr id="118" name="Rectangle 160"/>
          <p:cNvSpPr>
            <a:spLocks noChangeArrowheads="1"/>
          </p:cNvSpPr>
          <p:nvPr/>
        </p:nvSpPr>
        <p:spPr bwMode="auto">
          <a:xfrm>
            <a:off x="10257562" y="6135689"/>
            <a:ext cx="18317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+mn-lt"/>
              </a:rPr>
              <a:t>Quantity of Output</a:t>
            </a:r>
            <a:endParaRPr lang="en-US" altLang="en-US" sz="2400">
              <a:latin typeface="+mn-lt"/>
            </a:endParaRPr>
          </a:p>
        </p:txBody>
      </p:sp>
      <p:sp>
        <p:nvSpPr>
          <p:cNvPr id="119" name="Rectangle 161"/>
          <p:cNvSpPr>
            <a:spLocks noChangeArrowheads="1"/>
          </p:cNvSpPr>
          <p:nvPr/>
        </p:nvSpPr>
        <p:spPr bwMode="auto">
          <a:xfrm>
            <a:off x="5563325" y="1743075"/>
            <a:ext cx="5055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+mn-lt"/>
              </a:rPr>
              <a:t>Costs</a:t>
            </a:r>
            <a:endParaRPr lang="en-US" altLang="en-US" sz="2400">
              <a:latin typeface="+mn-lt"/>
            </a:endParaRPr>
          </a:p>
        </p:txBody>
      </p:sp>
      <p:sp>
        <p:nvSpPr>
          <p:cNvPr id="120" name="Rectangle 162"/>
          <p:cNvSpPr>
            <a:spLocks noChangeArrowheads="1"/>
          </p:cNvSpPr>
          <p:nvPr/>
        </p:nvSpPr>
        <p:spPr bwMode="auto">
          <a:xfrm>
            <a:off x="5622062" y="2259014"/>
            <a:ext cx="5257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$3.00</a:t>
            </a:r>
            <a:endParaRPr lang="en-US" altLang="en-US" sz="2400">
              <a:latin typeface="+mn-lt"/>
            </a:endParaRPr>
          </a:p>
        </p:txBody>
      </p:sp>
      <p:sp>
        <p:nvSpPr>
          <p:cNvPr id="121" name="Rectangle 163"/>
          <p:cNvSpPr>
            <a:spLocks noChangeArrowheads="1"/>
          </p:cNvSpPr>
          <p:nvPr/>
        </p:nvSpPr>
        <p:spPr bwMode="auto">
          <a:xfrm>
            <a:off x="5752237" y="2852739"/>
            <a:ext cx="408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2.50</a:t>
            </a:r>
            <a:endParaRPr lang="en-US" altLang="en-US" sz="2400">
              <a:latin typeface="+mn-lt"/>
            </a:endParaRPr>
          </a:p>
        </p:txBody>
      </p:sp>
      <p:sp>
        <p:nvSpPr>
          <p:cNvPr id="122" name="Rectangle 164"/>
          <p:cNvSpPr>
            <a:spLocks noChangeArrowheads="1"/>
          </p:cNvSpPr>
          <p:nvPr/>
        </p:nvSpPr>
        <p:spPr bwMode="auto">
          <a:xfrm>
            <a:off x="5752237" y="3417889"/>
            <a:ext cx="408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2.00</a:t>
            </a:r>
            <a:endParaRPr lang="en-US" altLang="en-US" sz="2400">
              <a:latin typeface="+mn-lt"/>
            </a:endParaRPr>
          </a:p>
        </p:txBody>
      </p:sp>
      <p:sp>
        <p:nvSpPr>
          <p:cNvPr id="123" name="Rectangle 165"/>
          <p:cNvSpPr>
            <a:spLocks noChangeArrowheads="1"/>
          </p:cNvSpPr>
          <p:nvPr/>
        </p:nvSpPr>
        <p:spPr bwMode="auto">
          <a:xfrm>
            <a:off x="5752237" y="3954464"/>
            <a:ext cx="408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1.50</a:t>
            </a:r>
            <a:endParaRPr lang="en-US" altLang="en-US" sz="2400">
              <a:latin typeface="+mn-lt"/>
            </a:endParaRPr>
          </a:p>
        </p:txBody>
      </p:sp>
      <p:sp>
        <p:nvSpPr>
          <p:cNvPr id="124" name="Rectangle 166"/>
          <p:cNvSpPr>
            <a:spLocks noChangeArrowheads="1"/>
          </p:cNvSpPr>
          <p:nvPr/>
        </p:nvSpPr>
        <p:spPr bwMode="auto">
          <a:xfrm>
            <a:off x="5752237" y="4505325"/>
            <a:ext cx="408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1.00</a:t>
            </a:r>
            <a:endParaRPr lang="en-US" altLang="en-US" sz="2400">
              <a:latin typeface="+mn-lt"/>
            </a:endParaRPr>
          </a:p>
        </p:txBody>
      </p:sp>
      <p:sp>
        <p:nvSpPr>
          <p:cNvPr id="125" name="Rectangle 167"/>
          <p:cNvSpPr>
            <a:spLocks noChangeArrowheads="1"/>
          </p:cNvSpPr>
          <p:nvPr/>
        </p:nvSpPr>
        <p:spPr bwMode="auto">
          <a:xfrm>
            <a:off x="5752237" y="5070475"/>
            <a:ext cx="408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0.50</a:t>
            </a:r>
            <a:endParaRPr lang="en-US" altLang="en-US" sz="2400">
              <a:latin typeface="+mn-lt"/>
            </a:endParaRPr>
          </a:p>
        </p:txBody>
      </p:sp>
      <p:sp>
        <p:nvSpPr>
          <p:cNvPr id="126" name="Rectangle 168"/>
          <p:cNvSpPr>
            <a:spLocks noChangeArrowheads="1"/>
          </p:cNvSpPr>
          <p:nvPr/>
        </p:nvSpPr>
        <p:spPr bwMode="auto">
          <a:xfrm>
            <a:off x="6201500" y="5765800"/>
            <a:ext cx="1170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0</a:t>
            </a:r>
            <a:endParaRPr lang="en-US" altLang="en-US" sz="2400">
              <a:latin typeface="+mn-lt"/>
            </a:endParaRPr>
          </a:p>
        </p:txBody>
      </p:sp>
      <p:sp>
        <p:nvSpPr>
          <p:cNvPr id="127" name="Rectangle 169"/>
          <p:cNvSpPr>
            <a:spLocks noChangeArrowheads="1"/>
          </p:cNvSpPr>
          <p:nvPr/>
        </p:nvSpPr>
        <p:spPr bwMode="auto">
          <a:xfrm>
            <a:off x="7677875" y="5765800"/>
            <a:ext cx="1170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4</a:t>
            </a:r>
            <a:endParaRPr lang="en-US" altLang="en-US" sz="2400">
              <a:latin typeface="+mn-lt"/>
            </a:endParaRPr>
          </a:p>
        </p:txBody>
      </p:sp>
      <p:sp>
        <p:nvSpPr>
          <p:cNvPr id="128" name="Rectangle 170"/>
          <p:cNvSpPr>
            <a:spLocks noChangeArrowheads="1"/>
          </p:cNvSpPr>
          <p:nvPr/>
        </p:nvSpPr>
        <p:spPr bwMode="auto">
          <a:xfrm>
            <a:off x="6953975" y="5765800"/>
            <a:ext cx="1170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2</a:t>
            </a:r>
            <a:endParaRPr lang="en-US" altLang="en-US" sz="2400">
              <a:latin typeface="+mn-lt"/>
            </a:endParaRPr>
          </a:p>
        </p:txBody>
      </p:sp>
      <p:sp>
        <p:nvSpPr>
          <p:cNvPr id="129" name="Rectangle 171"/>
          <p:cNvSpPr>
            <a:spLocks noChangeArrowheads="1"/>
          </p:cNvSpPr>
          <p:nvPr/>
        </p:nvSpPr>
        <p:spPr bwMode="auto">
          <a:xfrm>
            <a:off x="8403362" y="5765800"/>
            <a:ext cx="1170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6</a:t>
            </a:r>
            <a:endParaRPr lang="en-US" altLang="en-US" sz="2400">
              <a:latin typeface="+mn-lt"/>
            </a:endParaRPr>
          </a:p>
        </p:txBody>
      </p:sp>
      <p:sp>
        <p:nvSpPr>
          <p:cNvPr id="130" name="Rectangle 172"/>
          <p:cNvSpPr>
            <a:spLocks noChangeArrowheads="1"/>
          </p:cNvSpPr>
          <p:nvPr/>
        </p:nvSpPr>
        <p:spPr bwMode="auto">
          <a:xfrm>
            <a:off x="9127262" y="5765800"/>
            <a:ext cx="1170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8</a:t>
            </a:r>
            <a:endParaRPr lang="en-US" altLang="en-US" sz="2400">
              <a:latin typeface="+mn-lt"/>
            </a:endParaRPr>
          </a:p>
        </p:txBody>
      </p:sp>
      <p:sp>
        <p:nvSpPr>
          <p:cNvPr id="131" name="Rectangle 173"/>
          <p:cNvSpPr>
            <a:spLocks noChangeArrowheads="1"/>
          </p:cNvSpPr>
          <p:nvPr/>
        </p:nvSpPr>
        <p:spPr bwMode="auto">
          <a:xfrm>
            <a:off x="11235462" y="5765800"/>
            <a:ext cx="2340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14</a:t>
            </a:r>
            <a:endParaRPr lang="en-US" altLang="en-US" sz="2400">
              <a:latin typeface="+mn-lt"/>
            </a:endParaRPr>
          </a:p>
        </p:txBody>
      </p:sp>
      <p:sp>
        <p:nvSpPr>
          <p:cNvPr id="132" name="Rectangle 174"/>
          <p:cNvSpPr>
            <a:spLocks noChangeArrowheads="1"/>
          </p:cNvSpPr>
          <p:nvPr/>
        </p:nvSpPr>
        <p:spPr bwMode="auto">
          <a:xfrm>
            <a:off x="10509975" y="5765800"/>
            <a:ext cx="2340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12</a:t>
            </a:r>
            <a:endParaRPr lang="en-US" altLang="en-US" sz="2400">
              <a:latin typeface="+mn-lt"/>
            </a:endParaRPr>
          </a:p>
        </p:txBody>
      </p:sp>
      <p:sp>
        <p:nvSpPr>
          <p:cNvPr id="133" name="Rectangle 175"/>
          <p:cNvSpPr>
            <a:spLocks noChangeArrowheads="1"/>
          </p:cNvSpPr>
          <p:nvPr/>
        </p:nvSpPr>
        <p:spPr bwMode="auto">
          <a:xfrm>
            <a:off x="9786075" y="5765800"/>
            <a:ext cx="2340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10</a:t>
            </a:r>
            <a:endParaRPr lang="en-US" altLang="en-US" sz="2400">
              <a:latin typeface="+mn-lt"/>
            </a:endParaRPr>
          </a:p>
        </p:txBody>
      </p:sp>
      <p:sp>
        <p:nvSpPr>
          <p:cNvPr id="136" name="Rectangle 179"/>
          <p:cNvSpPr>
            <a:spLocks noChangeArrowheads="1"/>
          </p:cNvSpPr>
          <p:nvPr/>
        </p:nvSpPr>
        <p:spPr bwMode="auto">
          <a:xfrm>
            <a:off x="11508512" y="5432425"/>
            <a:ext cx="3570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000000"/>
                </a:solidFill>
                <a:latin typeface="+mn-lt"/>
              </a:rPr>
              <a:t>AFC</a:t>
            </a:r>
            <a:endParaRPr lang="en-US" altLang="en-US" sz="2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149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</a:t>
            </a:r>
            <a:r>
              <a:rPr lang="en-US" i="1" dirty="0" smtClean="0"/>
              <a:t>Principles of Microeconomics/Economics</a:t>
            </a:r>
            <a:r>
              <a:rPr lang="en-US" dirty="0" smtClean="0"/>
              <a:t> by Timothy Taylor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Chapter 9: Cost and Industry Structure</a:t>
            </a:r>
          </a:p>
          <a:p>
            <a:pPr lvl="1"/>
            <a:r>
              <a:rPr lang="en-US" dirty="0" smtClean="0"/>
              <a:t>The whole chapter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04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Cost Curves: ATC, AVC, and AFC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4715601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It is assumed that some resources are </a:t>
            </a:r>
            <a:r>
              <a:rPr lang="en-US" i="1" dirty="0" smtClean="0"/>
              <a:t>fixed</a:t>
            </a:r>
            <a:r>
              <a:rPr lang="en-US" dirty="0" smtClean="0"/>
              <a:t> and others are </a:t>
            </a:r>
            <a:r>
              <a:rPr lang="en-US" i="1" dirty="0" smtClean="0"/>
              <a:t>variable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Moreover, it is assumed that for a given amount of the fixed resources, there is </a:t>
            </a:r>
            <a:r>
              <a:rPr lang="en-US" i="1" dirty="0" smtClean="0"/>
              <a:t>an ideal amount </a:t>
            </a:r>
            <a:r>
              <a:rPr lang="en-US" dirty="0" smtClean="0"/>
              <a:t>of the variable resources. </a:t>
            </a:r>
          </a:p>
          <a:p>
            <a:pPr lvl="1"/>
            <a:r>
              <a:rPr lang="en-US" dirty="0" smtClean="0"/>
              <a:t>If the amount of variable resources is too little, the fixed resources cannot be effectively utilized. </a:t>
            </a:r>
          </a:p>
          <a:p>
            <a:pPr lvl="1"/>
            <a:r>
              <a:rPr lang="en-US" dirty="0" smtClean="0"/>
              <a:t>On the other hand, if the amount of variable resources is too high, there won’t be enough of the fixed resource available for the variable resources to be effective. </a:t>
            </a:r>
          </a:p>
          <a:p>
            <a:r>
              <a:rPr lang="en-US" dirty="0" smtClean="0"/>
              <a:t>This is why </a:t>
            </a:r>
            <a:r>
              <a:rPr lang="en-US" i="1" dirty="0" smtClean="0"/>
              <a:t>AVC</a:t>
            </a:r>
            <a:r>
              <a:rPr lang="en-US" dirty="0" smtClean="0"/>
              <a:t> and </a:t>
            </a:r>
            <a:r>
              <a:rPr lang="en-US" i="1" dirty="0" smtClean="0"/>
              <a:t>ATC</a:t>
            </a:r>
            <a:r>
              <a:rPr lang="en-US" dirty="0" smtClean="0"/>
              <a:t> are U-shaped.</a:t>
            </a:r>
            <a:endParaRPr lang="en-US" dirty="0"/>
          </a:p>
        </p:txBody>
      </p:sp>
      <p:sp>
        <p:nvSpPr>
          <p:cNvPr id="5" name="Freeform 17"/>
          <p:cNvSpPr>
            <a:spLocks/>
          </p:cNvSpPr>
          <p:nvPr/>
        </p:nvSpPr>
        <p:spPr bwMode="auto">
          <a:xfrm>
            <a:off x="6311038" y="1579564"/>
            <a:ext cx="5618163" cy="4162425"/>
          </a:xfrm>
          <a:custGeom>
            <a:avLst/>
            <a:gdLst>
              <a:gd name="T0" fmla="*/ 0 w 3539"/>
              <a:gd name="T1" fmla="*/ 0 h 2622"/>
              <a:gd name="T2" fmla="*/ 0 w 3539"/>
              <a:gd name="T3" fmla="*/ 2147483647 h 2622"/>
              <a:gd name="T4" fmla="*/ 2147483647 w 3539"/>
              <a:gd name="T5" fmla="*/ 2147483647 h 2622"/>
              <a:gd name="T6" fmla="*/ 0 60000 65536"/>
              <a:gd name="T7" fmla="*/ 0 60000 65536"/>
              <a:gd name="T8" fmla="*/ 0 60000 65536"/>
              <a:gd name="T9" fmla="*/ 0 w 3539"/>
              <a:gd name="T10" fmla="*/ 0 h 2622"/>
              <a:gd name="T11" fmla="*/ 3539 w 3539"/>
              <a:gd name="T12" fmla="*/ 2622 h 26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39" h="2622">
                <a:moveTo>
                  <a:pt x="0" y="0"/>
                </a:moveTo>
                <a:lnTo>
                  <a:pt x="0" y="2622"/>
                </a:lnTo>
                <a:lnTo>
                  <a:pt x="3539" y="2622"/>
                </a:lnTo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8"/>
          <p:cNvSpPr>
            <a:spLocks noChangeShapeType="1"/>
          </p:cNvSpPr>
          <p:nvPr/>
        </p:nvSpPr>
        <p:spPr bwMode="auto">
          <a:xfrm>
            <a:off x="6311037" y="2428875"/>
            <a:ext cx="1079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6311037" y="2713039"/>
            <a:ext cx="10795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>
            <a:off x="6311037" y="2974975"/>
            <a:ext cx="1079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21"/>
          <p:cNvSpPr>
            <a:spLocks noChangeShapeType="1"/>
          </p:cNvSpPr>
          <p:nvPr/>
        </p:nvSpPr>
        <p:spPr bwMode="auto">
          <a:xfrm>
            <a:off x="6311037" y="3257550"/>
            <a:ext cx="1079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22"/>
          <p:cNvSpPr>
            <a:spLocks noChangeShapeType="1"/>
          </p:cNvSpPr>
          <p:nvPr/>
        </p:nvSpPr>
        <p:spPr bwMode="auto">
          <a:xfrm>
            <a:off x="6311037" y="3541714"/>
            <a:ext cx="10795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23"/>
          <p:cNvSpPr>
            <a:spLocks noChangeShapeType="1"/>
          </p:cNvSpPr>
          <p:nvPr/>
        </p:nvSpPr>
        <p:spPr bwMode="auto">
          <a:xfrm>
            <a:off x="6311037" y="3802064"/>
            <a:ext cx="10795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24"/>
          <p:cNvSpPr>
            <a:spLocks noChangeShapeType="1"/>
          </p:cNvSpPr>
          <p:nvPr/>
        </p:nvSpPr>
        <p:spPr bwMode="auto">
          <a:xfrm>
            <a:off x="6311037" y="4086225"/>
            <a:ext cx="1079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25"/>
          <p:cNvSpPr>
            <a:spLocks noChangeShapeType="1"/>
          </p:cNvSpPr>
          <p:nvPr/>
        </p:nvSpPr>
        <p:spPr bwMode="auto">
          <a:xfrm>
            <a:off x="6311037" y="4368800"/>
            <a:ext cx="1079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26"/>
          <p:cNvSpPr>
            <a:spLocks noChangeShapeType="1"/>
          </p:cNvSpPr>
          <p:nvPr/>
        </p:nvSpPr>
        <p:spPr bwMode="auto">
          <a:xfrm>
            <a:off x="6311037" y="4630739"/>
            <a:ext cx="10795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27"/>
          <p:cNvSpPr>
            <a:spLocks noChangeShapeType="1"/>
          </p:cNvSpPr>
          <p:nvPr/>
        </p:nvSpPr>
        <p:spPr bwMode="auto">
          <a:xfrm>
            <a:off x="6311037" y="4913314"/>
            <a:ext cx="10795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28"/>
          <p:cNvSpPr>
            <a:spLocks noChangeShapeType="1"/>
          </p:cNvSpPr>
          <p:nvPr/>
        </p:nvSpPr>
        <p:spPr bwMode="auto">
          <a:xfrm>
            <a:off x="6311037" y="5197475"/>
            <a:ext cx="1079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29"/>
          <p:cNvSpPr>
            <a:spLocks noChangeShapeType="1"/>
          </p:cNvSpPr>
          <p:nvPr/>
        </p:nvSpPr>
        <p:spPr bwMode="auto">
          <a:xfrm>
            <a:off x="6311037" y="5459414"/>
            <a:ext cx="10795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2" name="Group 44"/>
          <p:cNvGrpSpPr>
            <a:grpSpLocks/>
          </p:cNvGrpSpPr>
          <p:nvPr/>
        </p:nvGrpSpPr>
        <p:grpSpPr bwMode="auto">
          <a:xfrm>
            <a:off x="6615838" y="4500563"/>
            <a:ext cx="4811713" cy="546100"/>
            <a:chOff x="1462" y="2835"/>
            <a:chExt cx="3031" cy="344"/>
          </a:xfrm>
        </p:grpSpPr>
        <p:sp>
          <p:nvSpPr>
            <p:cNvPr id="33" name="Line 45"/>
            <p:cNvSpPr>
              <a:spLocks noChangeShapeType="1"/>
            </p:cNvSpPr>
            <p:nvPr/>
          </p:nvSpPr>
          <p:spPr bwMode="auto">
            <a:xfrm flipH="1" flipV="1">
              <a:off x="1462" y="2917"/>
              <a:ext cx="233" cy="69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46"/>
            <p:cNvSpPr>
              <a:spLocks noChangeShapeType="1"/>
            </p:cNvSpPr>
            <p:nvPr/>
          </p:nvSpPr>
          <p:spPr bwMode="auto">
            <a:xfrm flipH="1" flipV="1">
              <a:off x="1695" y="2986"/>
              <a:ext cx="233" cy="68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47"/>
            <p:cNvSpPr>
              <a:spLocks noChangeShapeType="1"/>
            </p:cNvSpPr>
            <p:nvPr/>
          </p:nvSpPr>
          <p:spPr bwMode="auto">
            <a:xfrm flipH="1" flipV="1">
              <a:off x="1928" y="3054"/>
              <a:ext cx="233" cy="69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48"/>
            <p:cNvSpPr>
              <a:spLocks noChangeShapeType="1"/>
            </p:cNvSpPr>
            <p:nvPr/>
          </p:nvSpPr>
          <p:spPr bwMode="auto">
            <a:xfrm flipH="1" flipV="1">
              <a:off x="2161" y="3123"/>
              <a:ext cx="233" cy="55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49"/>
            <p:cNvSpPr>
              <a:spLocks noChangeShapeType="1"/>
            </p:cNvSpPr>
            <p:nvPr/>
          </p:nvSpPr>
          <p:spPr bwMode="auto">
            <a:xfrm flipH="1">
              <a:off x="2394" y="3178"/>
              <a:ext cx="234" cy="1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50"/>
            <p:cNvSpPr>
              <a:spLocks noChangeShapeType="1"/>
            </p:cNvSpPr>
            <p:nvPr/>
          </p:nvSpPr>
          <p:spPr bwMode="auto">
            <a:xfrm flipH="1">
              <a:off x="2628" y="3164"/>
              <a:ext cx="233" cy="14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51"/>
            <p:cNvSpPr>
              <a:spLocks noChangeShapeType="1"/>
            </p:cNvSpPr>
            <p:nvPr/>
          </p:nvSpPr>
          <p:spPr bwMode="auto">
            <a:xfrm flipH="1">
              <a:off x="2861" y="3123"/>
              <a:ext cx="233" cy="41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52"/>
            <p:cNvSpPr>
              <a:spLocks noChangeShapeType="1"/>
            </p:cNvSpPr>
            <p:nvPr/>
          </p:nvSpPr>
          <p:spPr bwMode="auto">
            <a:xfrm flipH="1">
              <a:off x="3094" y="3082"/>
              <a:ext cx="233" cy="41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53"/>
            <p:cNvSpPr>
              <a:spLocks noChangeShapeType="1"/>
            </p:cNvSpPr>
            <p:nvPr/>
          </p:nvSpPr>
          <p:spPr bwMode="auto">
            <a:xfrm flipH="1">
              <a:off x="3327" y="3041"/>
              <a:ext cx="233" cy="41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54"/>
            <p:cNvSpPr>
              <a:spLocks noChangeShapeType="1"/>
            </p:cNvSpPr>
            <p:nvPr/>
          </p:nvSpPr>
          <p:spPr bwMode="auto">
            <a:xfrm flipH="1">
              <a:off x="3560" y="2999"/>
              <a:ext cx="234" cy="42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55"/>
            <p:cNvSpPr>
              <a:spLocks noChangeShapeType="1"/>
            </p:cNvSpPr>
            <p:nvPr/>
          </p:nvSpPr>
          <p:spPr bwMode="auto">
            <a:xfrm flipH="1">
              <a:off x="3794" y="2944"/>
              <a:ext cx="233" cy="55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56"/>
            <p:cNvSpPr>
              <a:spLocks noChangeShapeType="1"/>
            </p:cNvSpPr>
            <p:nvPr/>
          </p:nvSpPr>
          <p:spPr bwMode="auto">
            <a:xfrm flipH="1">
              <a:off x="4027" y="2890"/>
              <a:ext cx="233" cy="54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57"/>
            <p:cNvSpPr>
              <a:spLocks noChangeShapeType="1"/>
            </p:cNvSpPr>
            <p:nvPr/>
          </p:nvSpPr>
          <p:spPr bwMode="auto">
            <a:xfrm flipH="1">
              <a:off x="4260" y="2835"/>
              <a:ext cx="233" cy="55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" name="Line 72"/>
          <p:cNvSpPr>
            <a:spLocks noChangeShapeType="1"/>
          </p:cNvSpPr>
          <p:nvPr/>
        </p:nvSpPr>
        <p:spPr bwMode="auto">
          <a:xfrm>
            <a:off x="6680926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73"/>
          <p:cNvSpPr>
            <a:spLocks noChangeShapeType="1"/>
          </p:cNvSpPr>
          <p:nvPr/>
        </p:nvSpPr>
        <p:spPr bwMode="auto">
          <a:xfrm>
            <a:off x="7050812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74"/>
          <p:cNvSpPr>
            <a:spLocks noChangeShapeType="1"/>
          </p:cNvSpPr>
          <p:nvPr/>
        </p:nvSpPr>
        <p:spPr bwMode="auto">
          <a:xfrm>
            <a:off x="7420701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75"/>
          <p:cNvSpPr>
            <a:spLocks noChangeShapeType="1"/>
          </p:cNvSpPr>
          <p:nvPr/>
        </p:nvSpPr>
        <p:spPr bwMode="auto">
          <a:xfrm>
            <a:off x="7769951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76"/>
          <p:cNvSpPr>
            <a:spLocks noChangeShapeType="1"/>
          </p:cNvSpPr>
          <p:nvPr/>
        </p:nvSpPr>
        <p:spPr bwMode="auto">
          <a:xfrm>
            <a:off x="8139837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77"/>
          <p:cNvSpPr>
            <a:spLocks noChangeShapeType="1"/>
          </p:cNvSpPr>
          <p:nvPr/>
        </p:nvSpPr>
        <p:spPr bwMode="auto">
          <a:xfrm>
            <a:off x="8509726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78"/>
          <p:cNvSpPr>
            <a:spLocks noChangeShapeType="1"/>
          </p:cNvSpPr>
          <p:nvPr/>
        </p:nvSpPr>
        <p:spPr bwMode="auto">
          <a:xfrm>
            <a:off x="8857387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79"/>
          <p:cNvSpPr>
            <a:spLocks noChangeShapeType="1"/>
          </p:cNvSpPr>
          <p:nvPr/>
        </p:nvSpPr>
        <p:spPr bwMode="auto">
          <a:xfrm>
            <a:off x="9228862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80"/>
          <p:cNvSpPr>
            <a:spLocks noChangeShapeType="1"/>
          </p:cNvSpPr>
          <p:nvPr/>
        </p:nvSpPr>
        <p:spPr bwMode="auto">
          <a:xfrm>
            <a:off x="9576526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81"/>
          <p:cNvSpPr>
            <a:spLocks noChangeShapeType="1"/>
          </p:cNvSpPr>
          <p:nvPr/>
        </p:nvSpPr>
        <p:spPr bwMode="auto">
          <a:xfrm>
            <a:off x="9946412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82"/>
          <p:cNvSpPr>
            <a:spLocks noChangeShapeType="1"/>
          </p:cNvSpPr>
          <p:nvPr/>
        </p:nvSpPr>
        <p:spPr bwMode="auto">
          <a:xfrm>
            <a:off x="10317887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83"/>
          <p:cNvSpPr>
            <a:spLocks noChangeShapeType="1"/>
          </p:cNvSpPr>
          <p:nvPr/>
        </p:nvSpPr>
        <p:spPr bwMode="auto">
          <a:xfrm>
            <a:off x="10665551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84"/>
          <p:cNvSpPr>
            <a:spLocks noChangeShapeType="1"/>
          </p:cNvSpPr>
          <p:nvPr/>
        </p:nvSpPr>
        <p:spPr bwMode="auto">
          <a:xfrm>
            <a:off x="11035437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85"/>
          <p:cNvSpPr>
            <a:spLocks noChangeShapeType="1"/>
          </p:cNvSpPr>
          <p:nvPr/>
        </p:nvSpPr>
        <p:spPr bwMode="auto">
          <a:xfrm>
            <a:off x="11405326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" name="Group 129"/>
          <p:cNvGrpSpPr>
            <a:grpSpLocks/>
          </p:cNvGrpSpPr>
          <p:nvPr/>
        </p:nvGrpSpPr>
        <p:grpSpPr bwMode="auto">
          <a:xfrm>
            <a:off x="6528525" y="4433889"/>
            <a:ext cx="4964112" cy="676275"/>
            <a:chOff x="1407" y="2793"/>
            <a:chExt cx="3127" cy="426"/>
          </a:xfrm>
        </p:grpSpPr>
        <p:sp>
          <p:nvSpPr>
            <p:cNvPr id="104" name="Oval 130"/>
            <p:cNvSpPr>
              <a:spLocks noChangeArrowheads="1"/>
            </p:cNvSpPr>
            <p:nvPr/>
          </p:nvSpPr>
          <p:spPr bwMode="auto">
            <a:xfrm>
              <a:off x="1407" y="2876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105" name="Oval 131"/>
            <p:cNvSpPr>
              <a:spLocks noChangeArrowheads="1"/>
            </p:cNvSpPr>
            <p:nvPr/>
          </p:nvSpPr>
          <p:spPr bwMode="auto">
            <a:xfrm>
              <a:off x="1667" y="2944"/>
              <a:ext cx="83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106" name="Oval 132"/>
            <p:cNvSpPr>
              <a:spLocks noChangeArrowheads="1"/>
            </p:cNvSpPr>
            <p:nvPr/>
          </p:nvSpPr>
          <p:spPr bwMode="auto">
            <a:xfrm>
              <a:off x="1914" y="3013"/>
              <a:ext cx="83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107" name="Oval 133"/>
            <p:cNvSpPr>
              <a:spLocks noChangeArrowheads="1"/>
            </p:cNvSpPr>
            <p:nvPr/>
          </p:nvSpPr>
          <p:spPr bwMode="auto">
            <a:xfrm>
              <a:off x="2147" y="3082"/>
              <a:ext cx="83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108" name="Oval 134"/>
            <p:cNvSpPr>
              <a:spLocks noChangeArrowheads="1"/>
            </p:cNvSpPr>
            <p:nvPr/>
          </p:nvSpPr>
          <p:spPr bwMode="auto">
            <a:xfrm>
              <a:off x="2381" y="3137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109" name="Oval 135"/>
            <p:cNvSpPr>
              <a:spLocks noChangeArrowheads="1"/>
            </p:cNvSpPr>
            <p:nvPr/>
          </p:nvSpPr>
          <p:spPr bwMode="auto">
            <a:xfrm>
              <a:off x="2600" y="3137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110" name="Oval 136"/>
            <p:cNvSpPr>
              <a:spLocks noChangeArrowheads="1"/>
            </p:cNvSpPr>
            <p:nvPr/>
          </p:nvSpPr>
          <p:spPr bwMode="auto">
            <a:xfrm>
              <a:off x="2847" y="3123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111" name="Oval 137"/>
            <p:cNvSpPr>
              <a:spLocks noChangeArrowheads="1"/>
            </p:cNvSpPr>
            <p:nvPr/>
          </p:nvSpPr>
          <p:spPr bwMode="auto">
            <a:xfrm>
              <a:off x="3067" y="3095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112" name="Oval 138"/>
            <p:cNvSpPr>
              <a:spLocks noChangeArrowheads="1"/>
            </p:cNvSpPr>
            <p:nvPr/>
          </p:nvSpPr>
          <p:spPr bwMode="auto">
            <a:xfrm>
              <a:off x="4205" y="2848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113" name="Oval 139"/>
            <p:cNvSpPr>
              <a:spLocks noChangeArrowheads="1"/>
            </p:cNvSpPr>
            <p:nvPr/>
          </p:nvSpPr>
          <p:spPr bwMode="auto">
            <a:xfrm>
              <a:off x="3986" y="2903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114" name="Oval 140"/>
            <p:cNvSpPr>
              <a:spLocks noChangeArrowheads="1"/>
            </p:cNvSpPr>
            <p:nvPr/>
          </p:nvSpPr>
          <p:spPr bwMode="auto">
            <a:xfrm>
              <a:off x="3739" y="2958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115" name="Oval 141"/>
            <p:cNvSpPr>
              <a:spLocks noChangeArrowheads="1"/>
            </p:cNvSpPr>
            <p:nvPr/>
          </p:nvSpPr>
          <p:spPr bwMode="auto">
            <a:xfrm>
              <a:off x="3519" y="3013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116" name="Oval 142"/>
            <p:cNvSpPr>
              <a:spLocks noChangeArrowheads="1"/>
            </p:cNvSpPr>
            <p:nvPr/>
          </p:nvSpPr>
          <p:spPr bwMode="auto">
            <a:xfrm>
              <a:off x="3286" y="3041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117" name="Oval 143"/>
            <p:cNvSpPr>
              <a:spLocks noChangeArrowheads="1"/>
            </p:cNvSpPr>
            <p:nvPr/>
          </p:nvSpPr>
          <p:spPr bwMode="auto">
            <a:xfrm>
              <a:off x="4452" y="2793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</p:grpSp>
      <p:sp>
        <p:nvSpPr>
          <p:cNvPr id="118" name="Rectangle 160"/>
          <p:cNvSpPr>
            <a:spLocks noChangeArrowheads="1"/>
          </p:cNvSpPr>
          <p:nvPr/>
        </p:nvSpPr>
        <p:spPr bwMode="auto">
          <a:xfrm>
            <a:off x="10257562" y="6135689"/>
            <a:ext cx="18317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+mn-lt"/>
              </a:rPr>
              <a:t>Quantity of Output</a:t>
            </a:r>
            <a:endParaRPr lang="en-US" altLang="en-US" sz="2400">
              <a:latin typeface="+mn-lt"/>
            </a:endParaRPr>
          </a:p>
        </p:txBody>
      </p:sp>
      <p:sp>
        <p:nvSpPr>
          <p:cNvPr id="119" name="Rectangle 161"/>
          <p:cNvSpPr>
            <a:spLocks noChangeArrowheads="1"/>
          </p:cNvSpPr>
          <p:nvPr/>
        </p:nvSpPr>
        <p:spPr bwMode="auto">
          <a:xfrm>
            <a:off x="5563325" y="1743075"/>
            <a:ext cx="5055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+mn-lt"/>
              </a:rPr>
              <a:t>Costs</a:t>
            </a:r>
            <a:endParaRPr lang="en-US" altLang="en-US" sz="2400">
              <a:latin typeface="+mn-lt"/>
            </a:endParaRPr>
          </a:p>
        </p:txBody>
      </p:sp>
      <p:sp>
        <p:nvSpPr>
          <p:cNvPr id="120" name="Rectangle 162"/>
          <p:cNvSpPr>
            <a:spLocks noChangeArrowheads="1"/>
          </p:cNvSpPr>
          <p:nvPr/>
        </p:nvSpPr>
        <p:spPr bwMode="auto">
          <a:xfrm>
            <a:off x="5622062" y="2259014"/>
            <a:ext cx="5257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$3.00</a:t>
            </a:r>
            <a:endParaRPr lang="en-US" altLang="en-US" sz="2400">
              <a:latin typeface="+mn-lt"/>
            </a:endParaRPr>
          </a:p>
        </p:txBody>
      </p:sp>
      <p:sp>
        <p:nvSpPr>
          <p:cNvPr id="121" name="Rectangle 163"/>
          <p:cNvSpPr>
            <a:spLocks noChangeArrowheads="1"/>
          </p:cNvSpPr>
          <p:nvPr/>
        </p:nvSpPr>
        <p:spPr bwMode="auto">
          <a:xfrm>
            <a:off x="5752237" y="2852739"/>
            <a:ext cx="408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2.50</a:t>
            </a:r>
            <a:endParaRPr lang="en-US" altLang="en-US" sz="2400">
              <a:latin typeface="+mn-lt"/>
            </a:endParaRPr>
          </a:p>
        </p:txBody>
      </p:sp>
      <p:sp>
        <p:nvSpPr>
          <p:cNvPr id="122" name="Rectangle 164"/>
          <p:cNvSpPr>
            <a:spLocks noChangeArrowheads="1"/>
          </p:cNvSpPr>
          <p:nvPr/>
        </p:nvSpPr>
        <p:spPr bwMode="auto">
          <a:xfrm>
            <a:off x="5752237" y="3417889"/>
            <a:ext cx="408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2.00</a:t>
            </a:r>
            <a:endParaRPr lang="en-US" altLang="en-US" sz="2400">
              <a:latin typeface="+mn-lt"/>
            </a:endParaRPr>
          </a:p>
        </p:txBody>
      </p:sp>
      <p:sp>
        <p:nvSpPr>
          <p:cNvPr id="123" name="Rectangle 165"/>
          <p:cNvSpPr>
            <a:spLocks noChangeArrowheads="1"/>
          </p:cNvSpPr>
          <p:nvPr/>
        </p:nvSpPr>
        <p:spPr bwMode="auto">
          <a:xfrm>
            <a:off x="5752237" y="3954464"/>
            <a:ext cx="408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1.50</a:t>
            </a:r>
            <a:endParaRPr lang="en-US" altLang="en-US" sz="2400">
              <a:latin typeface="+mn-lt"/>
            </a:endParaRPr>
          </a:p>
        </p:txBody>
      </p:sp>
      <p:sp>
        <p:nvSpPr>
          <p:cNvPr id="124" name="Rectangle 166"/>
          <p:cNvSpPr>
            <a:spLocks noChangeArrowheads="1"/>
          </p:cNvSpPr>
          <p:nvPr/>
        </p:nvSpPr>
        <p:spPr bwMode="auto">
          <a:xfrm>
            <a:off x="5752237" y="4505325"/>
            <a:ext cx="408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1.00</a:t>
            </a:r>
            <a:endParaRPr lang="en-US" altLang="en-US" sz="2400">
              <a:latin typeface="+mn-lt"/>
            </a:endParaRPr>
          </a:p>
        </p:txBody>
      </p:sp>
      <p:sp>
        <p:nvSpPr>
          <p:cNvPr id="125" name="Rectangle 167"/>
          <p:cNvSpPr>
            <a:spLocks noChangeArrowheads="1"/>
          </p:cNvSpPr>
          <p:nvPr/>
        </p:nvSpPr>
        <p:spPr bwMode="auto">
          <a:xfrm>
            <a:off x="5752237" y="5070475"/>
            <a:ext cx="408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0.50</a:t>
            </a:r>
            <a:endParaRPr lang="en-US" altLang="en-US" sz="2400">
              <a:latin typeface="+mn-lt"/>
            </a:endParaRPr>
          </a:p>
        </p:txBody>
      </p:sp>
      <p:sp>
        <p:nvSpPr>
          <p:cNvPr id="126" name="Rectangle 168"/>
          <p:cNvSpPr>
            <a:spLocks noChangeArrowheads="1"/>
          </p:cNvSpPr>
          <p:nvPr/>
        </p:nvSpPr>
        <p:spPr bwMode="auto">
          <a:xfrm>
            <a:off x="6201500" y="5765800"/>
            <a:ext cx="1170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0</a:t>
            </a:r>
            <a:endParaRPr lang="en-US" altLang="en-US" sz="2400">
              <a:latin typeface="+mn-lt"/>
            </a:endParaRPr>
          </a:p>
        </p:txBody>
      </p:sp>
      <p:sp>
        <p:nvSpPr>
          <p:cNvPr id="127" name="Rectangle 169"/>
          <p:cNvSpPr>
            <a:spLocks noChangeArrowheads="1"/>
          </p:cNvSpPr>
          <p:nvPr/>
        </p:nvSpPr>
        <p:spPr bwMode="auto">
          <a:xfrm>
            <a:off x="7677875" y="5765800"/>
            <a:ext cx="1170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4</a:t>
            </a:r>
            <a:endParaRPr lang="en-US" altLang="en-US" sz="2400">
              <a:latin typeface="+mn-lt"/>
            </a:endParaRPr>
          </a:p>
        </p:txBody>
      </p:sp>
      <p:sp>
        <p:nvSpPr>
          <p:cNvPr id="128" name="Rectangle 170"/>
          <p:cNvSpPr>
            <a:spLocks noChangeArrowheads="1"/>
          </p:cNvSpPr>
          <p:nvPr/>
        </p:nvSpPr>
        <p:spPr bwMode="auto">
          <a:xfrm>
            <a:off x="6953975" y="5765800"/>
            <a:ext cx="1170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2</a:t>
            </a:r>
            <a:endParaRPr lang="en-US" altLang="en-US" sz="2400">
              <a:latin typeface="+mn-lt"/>
            </a:endParaRPr>
          </a:p>
        </p:txBody>
      </p:sp>
      <p:sp>
        <p:nvSpPr>
          <p:cNvPr id="129" name="Rectangle 171"/>
          <p:cNvSpPr>
            <a:spLocks noChangeArrowheads="1"/>
          </p:cNvSpPr>
          <p:nvPr/>
        </p:nvSpPr>
        <p:spPr bwMode="auto">
          <a:xfrm>
            <a:off x="8403362" y="5765800"/>
            <a:ext cx="1170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6</a:t>
            </a:r>
            <a:endParaRPr lang="en-US" altLang="en-US" sz="2400">
              <a:latin typeface="+mn-lt"/>
            </a:endParaRPr>
          </a:p>
        </p:txBody>
      </p:sp>
      <p:sp>
        <p:nvSpPr>
          <p:cNvPr id="130" name="Rectangle 172"/>
          <p:cNvSpPr>
            <a:spLocks noChangeArrowheads="1"/>
          </p:cNvSpPr>
          <p:nvPr/>
        </p:nvSpPr>
        <p:spPr bwMode="auto">
          <a:xfrm>
            <a:off x="9127262" y="5765800"/>
            <a:ext cx="1170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8</a:t>
            </a:r>
            <a:endParaRPr lang="en-US" altLang="en-US" sz="2400">
              <a:latin typeface="+mn-lt"/>
            </a:endParaRPr>
          </a:p>
        </p:txBody>
      </p:sp>
      <p:sp>
        <p:nvSpPr>
          <p:cNvPr id="131" name="Rectangle 173"/>
          <p:cNvSpPr>
            <a:spLocks noChangeArrowheads="1"/>
          </p:cNvSpPr>
          <p:nvPr/>
        </p:nvSpPr>
        <p:spPr bwMode="auto">
          <a:xfrm>
            <a:off x="11235462" y="5765800"/>
            <a:ext cx="2340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14</a:t>
            </a:r>
            <a:endParaRPr lang="en-US" altLang="en-US" sz="2400">
              <a:latin typeface="+mn-lt"/>
            </a:endParaRPr>
          </a:p>
        </p:txBody>
      </p:sp>
      <p:sp>
        <p:nvSpPr>
          <p:cNvPr id="132" name="Rectangle 174"/>
          <p:cNvSpPr>
            <a:spLocks noChangeArrowheads="1"/>
          </p:cNvSpPr>
          <p:nvPr/>
        </p:nvSpPr>
        <p:spPr bwMode="auto">
          <a:xfrm>
            <a:off x="10509975" y="5765800"/>
            <a:ext cx="2340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12</a:t>
            </a:r>
            <a:endParaRPr lang="en-US" altLang="en-US" sz="2400">
              <a:latin typeface="+mn-lt"/>
            </a:endParaRPr>
          </a:p>
        </p:txBody>
      </p:sp>
      <p:sp>
        <p:nvSpPr>
          <p:cNvPr id="133" name="Rectangle 175"/>
          <p:cNvSpPr>
            <a:spLocks noChangeArrowheads="1"/>
          </p:cNvSpPr>
          <p:nvPr/>
        </p:nvSpPr>
        <p:spPr bwMode="auto">
          <a:xfrm>
            <a:off x="9786075" y="5765800"/>
            <a:ext cx="2340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+mn-lt"/>
              </a:rPr>
              <a:t>10</a:t>
            </a:r>
            <a:endParaRPr lang="en-US" altLang="en-US" sz="2400">
              <a:latin typeface="+mn-lt"/>
            </a:endParaRPr>
          </a:p>
        </p:txBody>
      </p:sp>
      <p:sp>
        <p:nvSpPr>
          <p:cNvPr id="135" name="Rectangle 178"/>
          <p:cNvSpPr>
            <a:spLocks noChangeArrowheads="1"/>
          </p:cNvSpPr>
          <p:nvPr/>
        </p:nvSpPr>
        <p:spPr bwMode="auto">
          <a:xfrm>
            <a:off x="11489462" y="4389439"/>
            <a:ext cx="3661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000000"/>
                </a:solidFill>
                <a:latin typeface="+mn-lt"/>
              </a:rPr>
              <a:t>AVC</a:t>
            </a:r>
            <a:endParaRPr lang="en-US" altLang="en-US" sz="2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047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Marginal Cost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en-US" altLang="en-US" i="1" smtClean="0">
                <a:solidFill>
                  <a:srgbClr val="25A9A6"/>
                </a:solidFill>
              </a:rPr>
              <a:t>Marginal cost </a:t>
            </a:r>
            <a:r>
              <a:rPr lang="en-US" altLang="en-US" smtClean="0"/>
              <a:t>(</a:t>
            </a:r>
            <a:r>
              <a:rPr lang="en-US" altLang="en-US" i="1" smtClean="0"/>
              <a:t>MC</a:t>
            </a:r>
            <a:r>
              <a:rPr lang="en-US" altLang="en-US" smtClean="0"/>
              <a:t>) is the </a:t>
            </a:r>
            <a:r>
              <a:rPr lang="en-US" altLang="en-US" smtClean="0">
                <a:solidFill>
                  <a:srgbClr val="FF0000"/>
                </a:solidFill>
              </a:rPr>
              <a:t>increase in total cost (</a:t>
            </a:r>
            <a:r>
              <a:rPr lang="en-US" altLang="en-US" i="1" smtClean="0">
                <a:solidFill>
                  <a:srgbClr val="FF0000"/>
                </a:solidFill>
              </a:rPr>
              <a:t>TC</a:t>
            </a:r>
            <a:r>
              <a:rPr lang="en-US" altLang="en-US" smtClean="0">
                <a:solidFill>
                  <a:srgbClr val="FF0000"/>
                </a:solidFill>
              </a:rPr>
              <a:t>) that arises from an additional unit of production</a:t>
            </a:r>
            <a:r>
              <a:rPr lang="en-US" altLang="en-US" smtClean="0"/>
              <a:t>.</a:t>
            </a:r>
          </a:p>
          <a:p>
            <a:r>
              <a:rPr lang="en-US" altLang="en-US" smtClean="0"/>
              <a:t>The increase in cost that arises from an extra unit of production is entirely due to the use of additional raw materials and labor</a:t>
            </a:r>
          </a:p>
          <a:p>
            <a:r>
              <a:rPr lang="en-US" altLang="en-US" smtClean="0"/>
              <a:t>Therefore, marginal cost can also be defined as the </a:t>
            </a:r>
            <a:r>
              <a:rPr lang="en-US" altLang="en-US" smtClean="0">
                <a:solidFill>
                  <a:srgbClr val="FF0000"/>
                </a:solidFill>
              </a:rPr>
              <a:t>increase in total </a:t>
            </a:r>
            <a:r>
              <a:rPr lang="en-US" altLang="en-US" i="1" smtClean="0">
                <a:solidFill>
                  <a:srgbClr val="FF0000"/>
                </a:solidFill>
              </a:rPr>
              <a:t>variable</a:t>
            </a:r>
            <a:r>
              <a:rPr lang="en-US" altLang="en-US" smtClean="0">
                <a:solidFill>
                  <a:srgbClr val="FF0000"/>
                </a:solidFill>
              </a:rPr>
              <a:t> cost (</a:t>
            </a:r>
            <a:r>
              <a:rPr lang="en-US" altLang="en-US" i="1" smtClean="0">
                <a:solidFill>
                  <a:srgbClr val="FF0000"/>
                </a:solidFill>
              </a:rPr>
              <a:t>VC</a:t>
            </a:r>
            <a:r>
              <a:rPr lang="en-US" altLang="en-US" smtClean="0">
                <a:solidFill>
                  <a:srgbClr val="FF0000"/>
                </a:solidFill>
              </a:rPr>
              <a:t>) that arises from an additional unit of production</a:t>
            </a:r>
            <a:r>
              <a:rPr lang="en-US" alt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89002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Marginal Cost</a:t>
            </a:r>
          </a:p>
        </p:txBody>
      </p:sp>
      <p:graphicFrame>
        <p:nvGraphicFramePr>
          <p:cNvPr id="44035" name="Object 4"/>
          <p:cNvGraphicFramePr>
            <a:graphicFrameLocks noChangeAspect="1"/>
          </p:cNvGraphicFramePr>
          <p:nvPr/>
        </p:nvGraphicFramePr>
        <p:xfrm>
          <a:off x="2362200" y="2514601"/>
          <a:ext cx="7162800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3" imgW="3276600" imgH="596900" progId="Equation.COEE2">
                  <p:embed/>
                </p:oleObj>
              </mc:Choice>
              <mc:Fallback>
                <p:oleObj name="Equation" r:id="rId3" imgW="3276600" imgH="596900" progId="Equation.COEE2">
                  <p:embed/>
                  <p:pic>
                    <p:nvPicPr>
                      <p:cNvPr id="4403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514601"/>
                        <a:ext cx="7162800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2000250" y="4457700"/>
          <a:ext cx="80772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5" imgW="2692400" imgH="419100" progId="Equation.3">
                  <p:embed/>
                </p:oleObj>
              </mc:Choice>
              <mc:Fallback>
                <p:oleObj name="Equation" r:id="rId5" imgW="2692400" imgH="419100" progId="Equation.3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4457700"/>
                        <a:ext cx="8077200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932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A Typical Firm’s Costs</a:t>
            </a:r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88" y="1314450"/>
            <a:ext cx="7639050" cy="520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783782" y="1314450"/>
            <a:ext cx="1108362" cy="5202238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05954" y="1311982"/>
            <a:ext cx="791666" cy="5202238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1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Freeform 17"/>
          <p:cNvSpPr>
            <a:spLocks/>
          </p:cNvSpPr>
          <p:nvPr/>
        </p:nvSpPr>
        <p:spPr bwMode="auto">
          <a:xfrm>
            <a:off x="3540126" y="1579564"/>
            <a:ext cx="5618163" cy="4162425"/>
          </a:xfrm>
          <a:custGeom>
            <a:avLst/>
            <a:gdLst>
              <a:gd name="T0" fmla="*/ 0 w 3539"/>
              <a:gd name="T1" fmla="*/ 0 h 2622"/>
              <a:gd name="T2" fmla="*/ 0 w 3539"/>
              <a:gd name="T3" fmla="*/ 2147483647 h 2622"/>
              <a:gd name="T4" fmla="*/ 2147483647 w 3539"/>
              <a:gd name="T5" fmla="*/ 2147483647 h 2622"/>
              <a:gd name="T6" fmla="*/ 0 60000 65536"/>
              <a:gd name="T7" fmla="*/ 0 60000 65536"/>
              <a:gd name="T8" fmla="*/ 0 60000 65536"/>
              <a:gd name="T9" fmla="*/ 0 w 3539"/>
              <a:gd name="T10" fmla="*/ 0 h 2622"/>
              <a:gd name="T11" fmla="*/ 3539 w 3539"/>
              <a:gd name="T12" fmla="*/ 2622 h 26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39" h="2622">
                <a:moveTo>
                  <a:pt x="0" y="0"/>
                </a:moveTo>
                <a:lnTo>
                  <a:pt x="0" y="2622"/>
                </a:lnTo>
                <a:lnTo>
                  <a:pt x="3539" y="2622"/>
                </a:lnTo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6" name="Line 18"/>
          <p:cNvSpPr>
            <a:spLocks noChangeShapeType="1"/>
          </p:cNvSpPr>
          <p:nvPr/>
        </p:nvSpPr>
        <p:spPr bwMode="auto">
          <a:xfrm>
            <a:off x="3540125" y="2428875"/>
            <a:ext cx="1079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7" name="Line 19"/>
          <p:cNvSpPr>
            <a:spLocks noChangeShapeType="1"/>
          </p:cNvSpPr>
          <p:nvPr/>
        </p:nvSpPr>
        <p:spPr bwMode="auto">
          <a:xfrm>
            <a:off x="3540125" y="2713039"/>
            <a:ext cx="10795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8" name="Line 20"/>
          <p:cNvSpPr>
            <a:spLocks noChangeShapeType="1"/>
          </p:cNvSpPr>
          <p:nvPr/>
        </p:nvSpPr>
        <p:spPr bwMode="auto">
          <a:xfrm>
            <a:off x="3540125" y="2974975"/>
            <a:ext cx="1079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9" name="Line 21"/>
          <p:cNvSpPr>
            <a:spLocks noChangeShapeType="1"/>
          </p:cNvSpPr>
          <p:nvPr/>
        </p:nvSpPr>
        <p:spPr bwMode="auto">
          <a:xfrm>
            <a:off x="3540125" y="3257550"/>
            <a:ext cx="1079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0" name="Line 22"/>
          <p:cNvSpPr>
            <a:spLocks noChangeShapeType="1"/>
          </p:cNvSpPr>
          <p:nvPr/>
        </p:nvSpPr>
        <p:spPr bwMode="auto">
          <a:xfrm>
            <a:off x="3540125" y="3541714"/>
            <a:ext cx="10795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1" name="Line 23"/>
          <p:cNvSpPr>
            <a:spLocks noChangeShapeType="1"/>
          </p:cNvSpPr>
          <p:nvPr/>
        </p:nvSpPr>
        <p:spPr bwMode="auto">
          <a:xfrm>
            <a:off x="3540125" y="3802064"/>
            <a:ext cx="10795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2" name="Line 24"/>
          <p:cNvSpPr>
            <a:spLocks noChangeShapeType="1"/>
          </p:cNvSpPr>
          <p:nvPr/>
        </p:nvSpPr>
        <p:spPr bwMode="auto">
          <a:xfrm>
            <a:off x="3540125" y="4086225"/>
            <a:ext cx="1079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3" name="Line 25"/>
          <p:cNvSpPr>
            <a:spLocks noChangeShapeType="1"/>
          </p:cNvSpPr>
          <p:nvPr/>
        </p:nvSpPr>
        <p:spPr bwMode="auto">
          <a:xfrm>
            <a:off x="3540125" y="4368800"/>
            <a:ext cx="1079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4" name="Line 26"/>
          <p:cNvSpPr>
            <a:spLocks noChangeShapeType="1"/>
          </p:cNvSpPr>
          <p:nvPr/>
        </p:nvSpPr>
        <p:spPr bwMode="auto">
          <a:xfrm>
            <a:off x="3540125" y="4630739"/>
            <a:ext cx="10795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5" name="Line 27"/>
          <p:cNvSpPr>
            <a:spLocks noChangeShapeType="1"/>
          </p:cNvSpPr>
          <p:nvPr/>
        </p:nvSpPr>
        <p:spPr bwMode="auto">
          <a:xfrm>
            <a:off x="3540125" y="4913314"/>
            <a:ext cx="10795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Line 28"/>
          <p:cNvSpPr>
            <a:spLocks noChangeShapeType="1"/>
          </p:cNvSpPr>
          <p:nvPr/>
        </p:nvSpPr>
        <p:spPr bwMode="auto">
          <a:xfrm>
            <a:off x="3540125" y="5197475"/>
            <a:ext cx="1079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Line 29"/>
          <p:cNvSpPr>
            <a:spLocks noChangeShapeType="1"/>
          </p:cNvSpPr>
          <p:nvPr/>
        </p:nvSpPr>
        <p:spPr bwMode="auto">
          <a:xfrm>
            <a:off x="3540125" y="5459414"/>
            <a:ext cx="10795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3844926" y="2428875"/>
            <a:ext cx="4811713" cy="2268538"/>
            <a:chOff x="1462" y="1530"/>
            <a:chExt cx="3031" cy="1429"/>
          </a:xfrm>
        </p:grpSpPr>
        <p:sp>
          <p:nvSpPr>
            <p:cNvPr id="54425" name="Line 31"/>
            <p:cNvSpPr>
              <a:spLocks noChangeShapeType="1"/>
            </p:cNvSpPr>
            <p:nvPr/>
          </p:nvSpPr>
          <p:spPr bwMode="auto">
            <a:xfrm flipH="1" flipV="1">
              <a:off x="1462" y="1530"/>
              <a:ext cx="233" cy="769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6" name="Line 32"/>
            <p:cNvSpPr>
              <a:spLocks noChangeShapeType="1"/>
            </p:cNvSpPr>
            <p:nvPr/>
          </p:nvSpPr>
          <p:spPr bwMode="auto">
            <a:xfrm flipH="1" flipV="1">
              <a:off x="1695" y="2299"/>
              <a:ext cx="233" cy="288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7" name="Line 33"/>
            <p:cNvSpPr>
              <a:spLocks noChangeShapeType="1"/>
            </p:cNvSpPr>
            <p:nvPr/>
          </p:nvSpPr>
          <p:spPr bwMode="auto">
            <a:xfrm flipH="1" flipV="1">
              <a:off x="1928" y="2587"/>
              <a:ext cx="233" cy="193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8" name="Line 34"/>
            <p:cNvSpPr>
              <a:spLocks noChangeShapeType="1"/>
            </p:cNvSpPr>
            <p:nvPr/>
          </p:nvSpPr>
          <p:spPr bwMode="auto">
            <a:xfrm flipH="1" flipV="1">
              <a:off x="2161" y="2780"/>
              <a:ext cx="233" cy="110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9" name="Line 35"/>
            <p:cNvSpPr>
              <a:spLocks noChangeShapeType="1"/>
            </p:cNvSpPr>
            <p:nvPr/>
          </p:nvSpPr>
          <p:spPr bwMode="auto">
            <a:xfrm flipH="1" flipV="1">
              <a:off x="2394" y="2890"/>
              <a:ext cx="234" cy="54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0" name="Line 36"/>
            <p:cNvSpPr>
              <a:spLocks noChangeShapeType="1"/>
            </p:cNvSpPr>
            <p:nvPr/>
          </p:nvSpPr>
          <p:spPr bwMode="auto">
            <a:xfrm flipH="1" flipV="1">
              <a:off x="2628" y="2944"/>
              <a:ext cx="233" cy="14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1" name="Line 37"/>
            <p:cNvSpPr>
              <a:spLocks noChangeShapeType="1"/>
            </p:cNvSpPr>
            <p:nvPr/>
          </p:nvSpPr>
          <p:spPr bwMode="auto">
            <a:xfrm flipH="1">
              <a:off x="2861" y="2958"/>
              <a:ext cx="233" cy="1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2" name="Line 38"/>
            <p:cNvSpPr>
              <a:spLocks noChangeShapeType="1"/>
            </p:cNvSpPr>
            <p:nvPr/>
          </p:nvSpPr>
          <p:spPr bwMode="auto">
            <a:xfrm flipH="1">
              <a:off x="3094" y="2931"/>
              <a:ext cx="233" cy="27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3" name="Line 39"/>
            <p:cNvSpPr>
              <a:spLocks noChangeShapeType="1"/>
            </p:cNvSpPr>
            <p:nvPr/>
          </p:nvSpPr>
          <p:spPr bwMode="auto">
            <a:xfrm flipH="1">
              <a:off x="3327" y="2903"/>
              <a:ext cx="233" cy="28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4" name="Line 40"/>
            <p:cNvSpPr>
              <a:spLocks noChangeShapeType="1"/>
            </p:cNvSpPr>
            <p:nvPr/>
          </p:nvSpPr>
          <p:spPr bwMode="auto">
            <a:xfrm flipH="1">
              <a:off x="3560" y="2876"/>
              <a:ext cx="234" cy="27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5" name="Line 41"/>
            <p:cNvSpPr>
              <a:spLocks noChangeShapeType="1"/>
            </p:cNvSpPr>
            <p:nvPr/>
          </p:nvSpPr>
          <p:spPr bwMode="auto">
            <a:xfrm flipH="1">
              <a:off x="3794" y="2821"/>
              <a:ext cx="233" cy="55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6" name="Line 42"/>
            <p:cNvSpPr>
              <a:spLocks noChangeShapeType="1"/>
            </p:cNvSpPr>
            <p:nvPr/>
          </p:nvSpPr>
          <p:spPr bwMode="auto">
            <a:xfrm flipH="1">
              <a:off x="4027" y="2780"/>
              <a:ext cx="233" cy="41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7" name="Line 43"/>
            <p:cNvSpPr>
              <a:spLocks noChangeShapeType="1"/>
            </p:cNvSpPr>
            <p:nvPr/>
          </p:nvSpPr>
          <p:spPr bwMode="auto">
            <a:xfrm flipH="1">
              <a:off x="4260" y="2738"/>
              <a:ext cx="233" cy="42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3844926" y="4500563"/>
            <a:ext cx="4811713" cy="546100"/>
            <a:chOff x="1462" y="2835"/>
            <a:chExt cx="3031" cy="344"/>
          </a:xfrm>
        </p:grpSpPr>
        <p:sp>
          <p:nvSpPr>
            <p:cNvPr id="54412" name="Line 45"/>
            <p:cNvSpPr>
              <a:spLocks noChangeShapeType="1"/>
            </p:cNvSpPr>
            <p:nvPr/>
          </p:nvSpPr>
          <p:spPr bwMode="auto">
            <a:xfrm flipH="1" flipV="1">
              <a:off x="1462" y="2917"/>
              <a:ext cx="233" cy="69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3" name="Line 46"/>
            <p:cNvSpPr>
              <a:spLocks noChangeShapeType="1"/>
            </p:cNvSpPr>
            <p:nvPr/>
          </p:nvSpPr>
          <p:spPr bwMode="auto">
            <a:xfrm flipH="1" flipV="1">
              <a:off x="1695" y="2986"/>
              <a:ext cx="233" cy="68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4" name="Line 47"/>
            <p:cNvSpPr>
              <a:spLocks noChangeShapeType="1"/>
            </p:cNvSpPr>
            <p:nvPr/>
          </p:nvSpPr>
          <p:spPr bwMode="auto">
            <a:xfrm flipH="1" flipV="1">
              <a:off x="1928" y="3054"/>
              <a:ext cx="233" cy="69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5" name="Line 48"/>
            <p:cNvSpPr>
              <a:spLocks noChangeShapeType="1"/>
            </p:cNvSpPr>
            <p:nvPr/>
          </p:nvSpPr>
          <p:spPr bwMode="auto">
            <a:xfrm flipH="1" flipV="1">
              <a:off x="2161" y="3123"/>
              <a:ext cx="233" cy="55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6" name="Line 49"/>
            <p:cNvSpPr>
              <a:spLocks noChangeShapeType="1"/>
            </p:cNvSpPr>
            <p:nvPr/>
          </p:nvSpPr>
          <p:spPr bwMode="auto">
            <a:xfrm flipH="1">
              <a:off x="2394" y="3178"/>
              <a:ext cx="234" cy="1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7" name="Line 50"/>
            <p:cNvSpPr>
              <a:spLocks noChangeShapeType="1"/>
            </p:cNvSpPr>
            <p:nvPr/>
          </p:nvSpPr>
          <p:spPr bwMode="auto">
            <a:xfrm flipH="1">
              <a:off x="2628" y="3164"/>
              <a:ext cx="233" cy="14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8" name="Line 51"/>
            <p:cNvSpPr>
              <a:spLocks noChangeShapeType="1"/>
            </p:cNvSpPr>
            <p:nvPr/>
          </p:nvSpPr>
          <p:spPr bwMode="auto">
            <a:xfrm flipH="1">
              <a:off x="2861" y="3123"/>
              <a:ext cx="233" cy="41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9" name="Line 52"/>
            <p:cNvSpPr>
              <a:spLocks noChangeShapeType="1"/>
            </p:cNvSpPr>
            <p:nvPr/>
          </p:nvSpPr>
          <p:spPr bwMode="auto">
            <a:xfrm flipH="1">
              <a:off x="3094" y="3082"/>
              <a:ext cx="233" cy="41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0" name="Line 53"/>
            <p:cNvSpPr>
              <a:spLocks noChangeShapeType="1"/>
            </p:cNvSpPr>
            <p:nvPr/>
          </p:nvSpPr>
          <p:spPr bwMode="auto">
            <a:xfrm flipH="1">
              <a:off x="3327" y="3041"/>
              <a:ext cx="233" cy="41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1" name="Line 54"/>
            <p:cNvSpPr>
              <a:spLocks noChangeShapeType="1"/>
            </p:cNvSpPr>
            <p:nvPr/>
          </p:nvSpPr>
          <p:spPr bwMode="auto">
            <a:xfrm flipH="1">
              <a:off x="3560" y="2999"/>
              <a:ext cx="234" cy="42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2" name="Line 55"/>
            <p:cNvSpPr>
              <a:spLocks noChangeShapeType="1"/>
            </p:cNvSpPr>
            <p:nvPr/>
          </p:nvSpPr>
          <p:spPr bwMode="auto">
            <a:xfrm flipH="1">
              <a:off x="3794" y="2944"/>
              <a:ext cx="233" cy="55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3" name="Line 56"/>
            <p:cNvSpPr>
              <a:spLocks noChangeShapeType="1"/>
            </p:cNvSpPr>
            <p:nvPr/>
          </p:nvSpPr>
          <p:spPr bwMode="auto">
            <a:xfrm flipH="1">
              <a:off x="4027" y="2890"/>
              <a:ext cx="233" cy="54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4" name="Line 57"/>
            <p:cNvSpPr>
              <a:spLocks noChangeShapeType="1"/>
            </p:cNvSpPr>
            <p:nvPr/>
          </p:nvSpPr>
          <p:spPr bwMode="auto">
            <a:xfrm flipH="1">
              <a:off x="4260" y="2835"/>
              <a:ext cx="233" cy="55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3844926" y="3541714"/>
            <a:ext cx="4811713" cy="2047875"/>
            <a:chOff x="1462" y="2231"/>
            <a:chExt cx="3031" cy="1290"/>
          </a:xfrm>
        </p:grpSpPr>
        <p:sp>
          <p:nvSpPr>
            <p:cNvPr id="54399" name="Line 59"/>
            <p:cNvSpPr>
              <a:spLocks noChangeShapeType="1"/>
            </p:cNvSpPr>
            <p:nvPr/>
          </p:nvSpPr>
          <p:spPr bwMode="auto">
            <a:xfrm flipH="1" flipV="1">
              <a:off x="1462" y="2231"/>
              <a:ext cx="233" cy="686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0" name="Line 60"/>
            <p:cNvSpPr>
              <a:spLocks noChangeShapeType="1"/>
            </p:cNvSpPr>
            <p:nvPr/>
          </p:nvSpPr>
          <p:spPr bwMode="auto">
            <a:xfrm flipH="1" flipV="1">
              <a:off x="1695" y="2917"/>
              <a:ext cx="233" cy="233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1" name="Line 61"/>
            <p:cNvSpPr>
              <a:spLocks noChangeShapeType="1"/>
            </p:cNvSpPr>
            <p:nvPr/>
          </p:nvSpPr>
          <p:spPr bwMode="auto">
            <a:xfrm flipH="1" flipV="1">
              <a:off x="1928" y="3150"/>
              <a:ext cx="233" cy="124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2" name="Line 62"/>
            <p:cNvSpPr>
              <a:spLocks noChangeShapeType="1"/>
            </p:cNvSpPr>
            <p:nvPr/>
          </p:nvSpPr>
          <p:spPr bwMode="auto">
            <a:xfrm flipH="1" flipV="1">
              <a:off x="2161" y="3274"/>
              <a:ext cx="233" cy="69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3" name="Line 63"/>
            <p:cNvSpPr>
              <a:spLocks noChangeShapeType="1"/>
            </p:cNvSpPr>
            <p:nvPr/>
          </p:nvSpPr>
          <p:spPr bwMode="auto">
            <a:xfrm flipH="1" flipV="1">
              <a:off x="2394" y="3343"/>
              <a:ext cx="234" cy="41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4" name="Line 64"/>
            <p:cNvSpPr>
              <a:spLocks noChangeShapeType="1"/>
            </p:cNvSpPr>
            <p:nvPr/>
          </p:nvSpPr>
          <p:spPr bwMode="auto">
            <a:xfrm flipH="1" flipV="1">
              <a:off x="2628" y="3384"/>
              <a:ext cx="233" cy="27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5" name="Line 65"/>
            <p:cNvSpPr>
              <a:spLocks noChangeShapeType="1"/>
            </p:cNvSpPr>
            <p:nvPr/>
          </p:nvSpPr>
          <p:spPr bwMode="auto">
            <a:xfrm flipH="1" flipV="1">
              <a:off x="2861" y="3411"/>
              <a:ext cx="233" cy="28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6" name="Line 66"/>
            <p:cNvSpPr>
              <a:spLocks noChangeShapeType="1"/>
            </p:cNvSpPr>
            <p:nvPr/>
          </p:nvSpPr>
          <p:spPr bwMode="auto">
            <a:xfrm flipH="1" flipV="1">
              <a:off x="3094" y="3439"/>
              <a:ext cx="233" cy="27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7" name="Line 67"/>
            <p:cNvSpPr>
              <a:spLocks noChangeShapeType="1"/>
            </p:cNvSpPr>
            <p:nvPr/>
          </p:nvSpPr>
          <p:spPr bwMode="auto">
            <a:xfrm flipH="1" flipV="1">
              <a:off x="3327" y="3466"/>
              <a:ext cx="233" cy="14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8" name="Line 68"/>
            <p:cNvSpPr>
              <a:spLocks noChangeShapeType="1"/>
            </p:cNvSpPr>
            <p:nvPr/>
          </p:nvSpPr>
          <p:spPr bwMode="auto">
            <a:xfrm flipH="1" flipV="1">
              <a:off x="3560" y="3480"/>
              <a:ext cx="234" cy="14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9" name="Line 69"/>
            <p:cNvSpPr>
              <a:spLocks noChangeShapeType="1"/>
            </p:cNvSpPr>
            <p:nvPr/>
          </p:nvSpPr>
          <p:spPr bwMode="auto">
            <a:xfrm flipH="1">
              <a:off x="3794" y="3494"/>
              <a:ext cx="233" cy="1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0" name="Line 70"/>
            <p:cNvSpPr>
              <a:spLocks noChangeShapeType="1"/>
            </p:cNvSpPr>
            <p:nvPr/>
          </p:nvSpPr>
          <p:spPr bwMode="auto">
            <a:xfrm flipH="1" flipV="1">
              <a:off x="4027" y="3494"/>
              <a:ext cx="233" cy="13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11" name="Line 71"/>
            <p:cNvSpPr>
              <a:spLocks noChangeShapeType="1"/>
            </p:cNvSpPr>
            <p:nvPr/>
          </p:nvSpPr>
          <p:spPr bwMode="auto">
            <a:xfrm flipH="1" flipV="1">
              <a:off x="4260" y="3507"/>
              <a:ext cx="233" cy="14"/>
            </a:xfrm>
            <a:prstGeom prst="line">
              <a:avLst/>
            </a:prstGeom>
            <a:noFill/>
            <a:ln w="6508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291" name="Line 72"/>
          <p:cNvSpPr>
            <a:spLocks noChangeShapeType="1"/>
          </p:cNvSpPr>
          <p:nvPr/>
        </p:nvSpPr>
        <p:spPr bwMode="auto">
          <a:xfrm>
            <a:off x="3910014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2" name="Line 73"/>
          <p:cNvSpPr>
            <a:spLocks noChangeShapeType="1"/>
          </p:cNvSpPr>
          <p:nvPr/>
        </p:nvSpPr>
        <p:spPr bwMode="auto">
          <a:xfrm>
            <a:off x="4279900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3" name="Line 74"/>
          <p:cNvSpPr>
            <a:spLocks noChangeShapeType="1"/>
          </p:cNvSpPr>
          <p:nvPr/>
        </p:nvSpPr>
        <p:spPr bwMode="auto">
          <a:xfrm>
            <a:off x="4649789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4" name="Line 75"/>
          <p:cNvSpPr>
            <a:spLocks noChangeShapeType="1"/>
          </p:cNvSpPr>
          <p:nvPr/>
        </p:nvSpPr>
        <p:spPr bwMode="auto">
          <a:xfrm>
            <a:off x="4999039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5" name="Line 76"/>
          <p:cNvSpPr>
            <a:spLocks noChangeShapeType="1"/>
          </p:cNvSpPr>
          <p:nvPr/>
        </p:nvSpPr>
        <p:spPr bwMode="auto">
          <a:xfrm>
            <a:off x="5368925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6" name="Line 77"/>
          <p:cNvSpPr>
            <a:spLocks noChangeShapeType="1"/>
          </p:cNvSpPr>
          <p:nvPr/>
        </p:nvSpPr>
        <p:spPr bwMode="auto">
          <a:xfrm>
            <a:off x="5738814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7" name="Line 78"/>
          <p:cNvSpPr>
            <a:spLocks noChangeShapeType="1"/>
          </p:cNvSpPr>
          <p:nvPr/>
        </p:nvSpPr>
        <p:spPr bwMode="auto">
          <a:xfrm>
            <a:off x="6086475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8" name="Line 79"/>
          <p:cNvSpPr>
            <a:spLocks noChangeShapeType="1"/>
          </p:cNvSpPr>
          <p:nvPr/>
        </p:nvSpPr>
        <p:spPr bwMode="auto">
          <a:xfrm>
            <a:off x="6457950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9" name="Line 80"/>
          <p:cNvSpPr>
            <a:spLocks noChangeShapeType="1"/>
          </p:cNvSpPr>
          <p:nvPr/>
        </p:nvSpPr>
        <p:spPr bwMode="auto">
          <a:xfrm>
            <a:off x="6805614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0" name="Line 81"/>
          <p:cNvSpPr>
            <a:spLocks noChangeShapeType="1"/>
          </p:cNvSpPr>
          <p:nvPr/>
        </p:nvSpPr>
        <p:spPr bwMode="auto">
          <a:xfrm>
            <a:off x="7175500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1" name="Line 82"/>
          <p:cNvSpPr>
            <a:spLocks noChangeShapeType="1"/>
          </p:cNvSpPr>
          <p:nvPr/>
        </p:nvSpPr>
        <p:spPr bwMode="auto">
          <a:xfrm>
            <a:off x="7546975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2" name="Line 83"/>
          <p:cNvSpPr>
            <a:spLocks noChangeShapeType="1"/>
          </p:cNvSpPr>
          <p:nvPr/>
        </p:nvSpPr>
        <p:spPr bwMode="auto">
          <a:xfrm>
            <a:off x="7894639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3" name="Line 84"/>
          <p:cNvSpPr>
            <a:spLocks noChangeShapeType="1"/>
          </p:cNvSpPr>
          <p:nvPr/>
        </p:nvSpPr>
        <p:spPr bwMode="auto">
          <a:xfrm>
            <a:off x="8264525" y="5634038"/>
            <a:ext cx="1588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4" name="Line 85"/>
          <p:cNvSpPr>
            <a:spLocks noChangeShapeType="1"/>
          </p:cNvSpPr>
          <p:nvPr/>
        </p:nvSpPr>
        <p:spPr bwMode="auto">
          <a:xfrm>
            <a:off x="8634414" y="5634038"/>
            <a:ext cx="1587" cy="1079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6"/>
          <p:cNvGrpSpPr>
            <a:grpSpLocks/>
          </p:cNvGrpSpPr>
          <p:nvPr/>
        </p:nvGrpSpPr>
        <p:grpSpPr bwMode="auto">
          <a:xfrm>
            <a:off x="3670301" y="3300414"/>
            <a:ext cx="4811713" cy="2008187"/>
            <a:chOff x="1352" y="2079"/>
            <a:chExt cx="3031" cy="1265"/>
          </a:xfrm>
        </p:grpSpPr>
        <p:sp>
          <p:nvSpPr>
            <p:cNvPr id="54386" name="Line 87"/>
            <p:cNvSpPr>
              <a:spLocks noChangeShapeType="1"/>
            </p:cNvSpPr>
            <p:nvPr/>
          </p:nvSpPr>
          <p:spPr bwMode="auto">
            <a:xfrm flipH="1" flipV="1">
              <a:off x="1352" y="2917"/>
              <a:ext cx="233" cy="137"/>
            </a:xfrm>
            <a:prstGeom prst="line">
              <a:avLst/>
            </a:prstGeom>
            <a:noFill/>
            <a:ln w="65088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7" name="Line 88"/>
            <p:cNvSpPr>
              <a:spLocks noChangeShapeType="1"/>
            </p:cNvSpPr>
            <p:nvPr/>
          </p:nvSpPr>
          <p:spPr bwMode="auto">
            <a:xfrm flipH="1" flipV="1">
              <a:off x="1585" y="3054"/>
              <a:ext cx="233" cy="151"/>
            </a:xfrm>
            <a:prstGeom prst="line">
              <a:avLst/>
            </a:prstGeom>
            <a:noFill/>
            <a:ln w="65088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8" name="Line 89"/>
            <p:cNvSpPr>
              <a:spLocks noChangeShapeType="1"/>
            </p:cNvSpPr>
            <p:nvPr/>
          </p:nvSpPr>
          <p:spPr bwMode="auto">
            <a:xfrm flipH="1" flipV="1">
              <a:off x="1818" y="3205"/>
              <a:ext cx="233" cy="138"/>
            </a:xfrm>
            <a:prstGeom prst="line">
              <a:avLst/>
            </a:prstGeom>
            <a:noFill/>
            <a:ln w="65088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89" name="Line 90"/>
            <p:cNvSpPr>
              <a:spLocks noChangeShapeType="1"/>
            </p:cNvSpPr>
            <p:nvPr/>
          </p:nvSpPr>
          <p:spPr bwMode="auto">
            <a:xfrm flipH="1">
              <a:off x="2051" y="3343"/>
              <a:ext cx="234" cy="1"/>
            </a:xfrm>
            <a:prstGeom prst="line">
              <a:avLst/>
            </a:prstGeom>
            <a:noFill/>
            <a:ln w="65088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0" name="Line 91"/>
            <p:cNvSpPr>
              <a:spLocks noChangeShapeType="1"/>
            </p:cNvSpPr>
            <p:nvPr/>
          </p:nvSpPr>
          <p:spPr bwMode="auto">
            <a:xfrm flipH="1">
              <a:off x="2285" y="3205"/>
              <a:ext cx="233" cy="138"/>
            </a:xfrm>
            <a:prstGeom prst="line">
              <a:avLst/>
            </a:prstGeom>
            <a:noFill/>
            <a:ln w="65088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1" name="Line 92"/>
            <p:cNvSpPr>
              <a:spLocks noChangeShapeType="1"/>
            </p:cNvSpPr>
            <p:nvPr/>
          </p:nvSpPr>
          <p:spPr bwMode="auto">
            <a:xfrm flipH="1">
              <a:off x="2518" y="3054"/>
              <a:ext cx="233" cy="151"/>
            </a:xfrm>
            <a:prstGeom prst="line">
              <a:avLst/>
            </a:prstGeom>
            <a:noFill/>
            <a:ln w="65088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2" name="Line 93"/>
            <p:cNvSpPr>
              <a:spLocks noChangeShapeType="1"/>
            </p:cNvSpPr>
            <p:nvPr/>
          </p:nvSpPr>
          <p:spPr bwMode="auto">
            <a:xfrm flipH="1">
              <a:off x="2751" y="2917"/>
              <a:ext cx="233" cy="137"/>
            </a:xfrm>
            <a:prstGeom prst="line">
              <a:avLst/>
            </a:prstGeom>
            <a:noFill/>
            <a:ln w="65088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3" name="Line 94"/>
            <p:cNvSpPr>
              <a:spLocks noChangeShapeType="1"/>
            </p:cNvSpPr>
            <p:nvPr/>
          </p:nvSpPr>
          <p:spPr bwMode="auto">
            <a:xfrm flipH="1">
              <a:off x="2984" y="2780"/>
              <a:ext cx="233" cy="137"/>
            </a:xfrm>
            <a:prstGeom prst="line">
              <a:avLst/>
            </a:prstGeom>
            <a:noFill/>
            <a:ln w="65088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4" name="Line 95"/>
            <p:cNvSpPr>
              <a:spLocks noChangeShapeType="1"/>
            </p:cNvSpPr>
            <p:nvPr/>
          </p:nvSpPr>
          <p:spPr bwMode="auto">
            <a:xfrm flipH="1">
              <a:off x="3217" y="2642"/>
              <a:ext cx="234" cy="138"/>
            </a:xfrm>
            <a:prstGeom prst="line">
              <a:avLst/>
            </a:prstGeom>
            <a:noFill/>
            <a:ln w="65088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5" name="Line 96"/>
            <p:cNvSpPr>
              <a:spLocks noChangeShapeType="1"/>
            </p:cNvSpPr>
            <p:nvPr/>
          </p:nvSpPr>
          <p:spPr bwMode="auto">
            <a:xfrm flipH="1">
              <a:off x="3451" y="2505"/>
              <a:ext cx="233" cy="137"/>
            </a:xfrm>
            <a:prstGeom prst="line">
              <a:avLst/>
            </a:prstGeom>
            <a:noFill/>
            <a:ln w="65088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6" name="Line 97"/>
            <p:cNvSpPr>
              <a:spLocks noChangeShapeType="1"/>
            </p:cNvSpPr>
            <p:nvPr/>
          </p:nvSpPr>
          <p:spPr bwMode="auto">
            <a:xfrm flipH="1">
              <a:off x="3684" y="2368"/>
              <a:ext cx="233" cy="137"/>
            </a:xfrm>
            <a:prstGeom prst="line">
              <a:avLst/>
            </a:prstGeom>
            <a:noFill/>
            <a:ln w="65088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7" name="Line 98"/>
            <p:cNvSpPr>
              <a:spLocks noChangeShapeType="1"/>
            </p:cNvSpPr>
            <p:nvPr/>
          </p:nvSpPr>
          <p:spPr bwMode="auto">
            <a:xfrm flipH="1">
              <a:off x="3917" y="2231"/>
              <a:ext cx="233" cy="137"/>
            </a:xfrm>
            <a:prstGeom prst="line">
              <a:avLst/>
            </a:prstGeom>
            <a:noFill/>
            <a:ln w="65088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98" name="Line 99"/>
            <p:cNvSpPr>
              <a:spLocks noChangeShapeType="1"/>
            </p:cNvSpPr>
            <p:nvPr/>
          </p:nvSpPr>
          <p:spPr bwMode="auto">
            <a:xfrm flipH="1">
              <a:off x="4150" y="2079"/>
              <a:ext cx="233" cy="152"/>
            </a:xfrm>
            <a:prstGeom prst="line">
              <a:avLst/>
            </a:prstGeom>
            <a:noFill/>
            <a:ln w="65088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00"/>
          <p:cNvGrpSpPr>
            <a:grpSpLocks/>
          </p:cNvGrpSpPr>
          <p:nvPr/>
        </p:nvGrpSpPr>
        <p:grpSpPr bwMode="auto">
          <a:xfrm>
            <a:off x="3778251" y="2363789"/>
            <a:ext cx="4943475" cy="2397125"/>
            <a:chOff x="1420" y="1489"/>
            <a:chExt cx="3114" cy="1510"/>
          </a:xfrm>
        </p:grpSpPr>
        <p:sp>
          <p:nvSpPr>
            <p:cNvPr id="54373" name="Oval 101"/>
            <p:cNvSpPr>
              <a:spLocks noChangeArrowheads="1"/>
            </p:cNvSpPr>
            <p:nvPr/>
          </p:nvSpPr>
          <p:spPr bwMode="auto">
            <a:xfrm>
              <a:off x="1420" y="1489"/>
              <a:ext cx="83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74" name="Oval 102"/>
            <p:cNvSpPr>
              <a:spLocks noChangeArrowheads="1"/>
            </p:cNvSpPr>
            <p:nvPr/>
          </p:nvSpPr>
          <p:spPr bwMode="auto">
            <a:xfrm>
              <a:off x="1654" y="2258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75" name="Oval 103"/>
            <p:cNvSpPr>
              <a:spLocks noChangeArrowheads="1"/>
            </p:cNvSpPr>
            <p:nvPr/>
          </p:nvSpPr>
          <p:spPr bwMode="auto">
            <a:xfrm>
              <a:off x="1914" y="2574"/>
              <a:ext cx="83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76" name="Oval 104"/>
            <p:cNvSpPr>
              <a:spLocks noChangeArrowheads="1"/>
            </p:cNvSpPr>
            <p:nvPr/>
          </p:nvSpPr>
          <p:spPr bwMode="auto">
            <a:xfrm>
              <a:off x="2147" y="2752"/>
              <a:ext cx="83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77" name="Oval 105"/>
            <p:cNvSpPr>
              <a:spLocks noChangeArrowheads="1"/>
            </p:cNvSpPr>
            <p:nvPr/>
          </p:nvSpPr>
          <p:spPr bwMode="auto">
            <a:xfrm>
              <a:off x="2381" y="2848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78" name="Oval 106"/>
            <p:cNvSpPr>
              <a:spLocks noChangeArrowheads="1"/>
            </p:cNvSpPr>
            <p:nvPr/>
          </p:nvSpPr>
          <p:spPr bwMode="auto">
            <a:xfrm>
              <a:off x="2600" y="2903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79" name="Oval 107"/>
            <p:cNvSpPr>
              <a:spLocks noChangeArrowheads="1"/>
            </p:cNvSpPr>
            <p:nvPr/>
          </p:nvSpPr>
          <p:spPr bwMode="auto">
            <a:xfrm>
              <a:off x="3067" y="2917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80" name="Oval 108"/>
            <p:cNvSpPr>
              <a:spLocks noChangeArrowheads="1"/>
            </p:cNvSpPr>
            <p:nvPr/>
          </p:nvSpPr>
          <p:spPr bwMode="auto">
            <a:xfrm>
              <a:off x="4452" y="2684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81" name="Oval 109"/>
            <p:cNvSpPr>
              <a:spLocks noChangeArrowheads="1"/>
            </p:cNvSpPr>
            <p:nvPr/>
          </p:nvSpPr>
          <p:spPr bwMode="auto">
            <a:xfrm>
              <a:off x="4191" y="2738"/>
              <a:ext cx="83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82" name="Oval 110"/>
            <p:cNvSpPr>
              <a:spLocks noChangeArrowheads="1"/>
            </p:cNvSpPr>
            <p:nvPr/>
          </p:nvSpPr>
          <p:spPr bwMode="auto">
            <a:xfrm>
              <a:off x="3986" y="2780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83" name="Oval 111"/>
            <p:cNvSpPr>
              <a:spLocks noChangeArrowheads="1"/>
            </p:cNvSpPr>
            <p:nvPr/>
          </p:nvSpPr>
          <p:spPr bwMode="auto">
            <a:xfrm>
              <a:off x="3739" y="2835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84" name="Oval 112"/>
            <p:cNvSpPr>
              <a:spLocks noChangeArrowheads="1"/>
            </p:cNvSpPr>
            <p:nvPr/>
          </p:nvSpPr>
          <p:spPr bwMode="auto">
            <a:xfrm>
              <a:off x="3519" y="2862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85" name="Oval 113"/>
            <p:cNvSpPr>
              <a:spLocks noChangeArrowheads="1"/>
            </p:cNvSpPr>
            <p:nvPr/>
          </p:nvSpPr>
          <p:spPr bwMode="auto">
            <a:xfrm>
              <a:off x="3300" y="2890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114"/>
          <p:cNvGrpSpPr>
            <a:grpSpLocks/>
          </p:cNvGrpSpPr>
          <p:nvPr/>
        </p:nvGrpSpPr>
        <p:grpSpPr bwMode="auto">
          <a:xfrm>
            <a:off x="3778251" y="3475039"/>
            <a:ext cx="4943475" cy="2179637"/>
            <a:chOff x="1420" y="2189"/>
            <a:chExt cx="3114" cy="1373"/>
          </a:xfrm>
        </p:grpSpPr>
        <p:sp>
          <p:nvSpPr>
            <p:cNvPr id="54359" name="Oval 115"/>
            <p:cNvSpPr>
              <a:spLocks noChangeArrowheads="1"/>
            </p:cNvSpPr>
            <p:nvPr/>
          </p:nvSpPr>
          <p:spPr bwMode="auto">
            <a:xfrm>
              <a:off x="1420" y="2189"/>
              <a:ext cx="83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60" name="Oval 116"/>
            <p:cNvSpPr>
              <a:spLocks noChangeArrowheads="1"/>
            </p:cNvSpPr>
            <p:nvPr/>
          </p:nvSpPr>
          <p:spPr bwMode="auto">
            <a:xfrm>
              <a:off x="1654" y="2876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61" name="Oval 117"/>
            <p:cNvSpPr>
              <a:spLocks noChangeArrowheads="1"/>
            </p:cNvSpPr>
            <p:nvPr/>
          </p:nvSpPr>
          <p:spPr bwMode="auto">
            <a:xfrm>
              <a:off x="1901" y="3109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62" name="Oval 118"/>
            <p:cNvSpPr>
              <a:spLocks noChangeArrowheads="1"/>
            </p:cNvSpPr>
            <p:nvPr/>
          </p:nvSpPr>
          <p:spPr bwMode="auto">
            <a:xfrm>
              <a:off x="2147" y="3233"/>
              <a:ext cx="83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63" name="Oval 119"/>
            <p:cNvSpPr>
              <a:spLocks noChangeArrowheads="1"/>
            </p:cNvSpPr>
            <p:nvPr/>
          </p:nvSpPr>
          <p:spPr bwMode="auto">
            <a:xfrm>
              <a:off x="2381" y="3301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64" name="Oval 120"/>
            <p:cNvSpPr>
              <a:spLocks noChangeArrowheads="1"/>
            </p:cNvSpPr>
            <p:nvPr/>
          </p:nvSpPr>
          <p:spPr bwMode="auto">
            <a:xfrm>
              <a:off x="2600" y="3343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65" name="Oval 121"/>
            <p:cNvSpPr>
              <a:spLocks noChangeArrowheads="1"/>
            </p:cNvSpPr>
            <p:nvPr/>
          </p:nvSpPr>
          <p:spPr bwMode="auto">
            <a:xfrm>
              <a:off x="2833" y="3370"/>
              <a:ext cx="83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66" name="Oval 122"/>
            <p:cNvSpPr>
              <a:spLocks noChangeArrowheads="1"/>
            </p:cNvSpPr>
            <p:nvPr/>
          </p:nvSpPr>
          <p:spPr bwMode="auto">
            <a:xfrm>
              <a:off x="3067" y="3397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67" name="Oval 123"/>
            <p:cNvSpPr>
              <a:spLocks noChangeArrowheads="1"/>
            </p:cNvSpPr>
            <p:nvPr/>
          </p:nvSpPr>
          <p:spPr bwMode="auto">
            <a:xfrm>
              <a:off x="3286" y="3425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68" name="Oval 124"/>
            <p:cNvSpPr>
              <a:spLocks noChangeArrowheads="1"/>
            </p:cNvSpPr>
            <p:nvPr/>
          </p:nvSpPr>
          <p:spPr bwMode="auto">
            <a:xfrm>
              <a:off x="3519" y="3439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69" name="Oval 125"/>
            <p:cNvSpPr>
              <a:spLocks noChangeArrowheads="1"/>
            </p:cNvSpPr>
            <p:nvPr/>
          </p:nvSpPr>
          <p:spPr bwMode="auto">
            <a:xfrm>
              <a:off x="3739" y="3452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70" name="Oval 126"/>
            <p:cNvSpPr>
              <a:spLocks noChangeArrowheads="1"/>
            </p:cNvSpPr>
            <p:nvPr/>
          </p:nvSpPr>
          <p:spPr bwMode="auto">
            <a:xfrm>
              <a:off x="3986" y="3452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71" name="Oval 127"/>
            <p:cNvSpPr>
              <a:spLocks noChangeArrowheads="1"/>
            </p:cNvSpPr>
            <p:nvPr/>
          </p:nvSpPr>
          <p:spPr bwMode="auto">
            <a:xfrm>
              <a:off x="4205" y="3466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72" name="Oval 128"/>
            <p:cNvSpPr>
              <a:spLocks noChangeArrowheads="1"/>
            </p:cNvSpPr>
            <p:nvPr/>
          </p:nvSpPr>
          <p:spPr bwMode="auto">
            <a:xfrm>
              <a:off x="4452" y="3480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8" name="Group 129"/>
          <p:cNvGrpSpPr>
            <a:grpSpLocks/>
          </p:cNvGrpSpPr>
          <p:nvPr/>
        </p:nvGrpSpPr>
        <p:grpSpPr bwMode="auto">
          <a:xfrm>
            <a:off x="3757613" y="4433889"/>
            <a:ext cx="4964112" cy="676275"/>
            <a:chOff x="1407" y="2793"/>
            <a:chExt cx="3127" cy="426"/>
          </a:xfrm>
        </p:grpSpPr>
        <p:sp>
          <p:nvSpPr>
            <p:cNvPr id="54345" name="Oval 130"/>
            <p:cNvSpPr>
              <a:spLocks noChangeArrowheads="1"/>
            </p:cNvSpPr>
            <p:nvPr/>
          </p:nvSpPr>
          <p:spPr bwMode="auto">
            <a:xfrm>
              <a:off x="1407" y="2876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46" name="Oval 131"/>
            <p:cNvSpPr>
              <a:spLocks noChangeArrowheads="1"/>
            </p:cNvSpPr>
            <p:nvPr/>
          </p:nvSpPr>
          <p:spPr bwMode="auto">
            <a:xfrm>
              <a:off x="1667" y="2944"/>
              <a:ext cx="83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47" name="Oval 132"/>
            <p:cNvSpPr>
              <a:spLocks noChangeArrowheads="1"/>
            </p:cNvSpPr>
            <p:nvPr/>
          </p:nvSpPr>
          <p:spPr bwMode="auto">
            <a:xfrm>
              <a:off x="1914" y="3013"/>
              <a:ext cx="83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48" name="Oval 133"/>
            <p:cNvSpPr>
              <a:spLocks noChangeArrowheads="1"/>
            </p:cNvSpPr>
            <p:nvPr/>
          </p:nvSpPr>
          <p:spPr bwMode="auto">
            <a:xfrm>
              <a:off x="2147" y="3082"/>
              <a:ext cx="83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49" name="Oval 134"/>
            <p:cNvSpPr>
              <a:spLocks noChangeArrowheads="1"/>
            </p:cNvSpPr>
            <p:nvPr/>
          </p:nvSpPr>
          <p:spPr bwMode="auto">
            <a:xfrm>
              <a:off x="2381" y="3137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50" name="Oval 135"/>
            <p:cNvSpPr>
              <a:spLocks noChangeArrowheads="1"/>
            </p:cNvSpPr>
            <p:nvPr/>
          </p:nvSpPr>
          <p:spPr bwMode="auto">
            <a:xfrm>
              <a:off x="2600" y="3137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51" name="Oval 136"/>
            <p:cNvSpPr>
              <a:spLocks noChangeArrowheads="1"/>
            </p:cNvSpPr>
            <p:nvPr/>
          </p:nvSpPr>
          <p:spPr bwMode="auto">
            <a:xfrm>
              <a:off x="2847" y="3123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52" name="Oval 137"/>
            <p:cNvSpPr>
              <a:spLocks noChangeArrowheads="1"/>
            </p:cNvSpPr>
            <p:nvPr/>
          </p:nvSpPr>
          <p:spPr bwMode="auto">
            <a:xfrm>
              <a:off x="3067" y="3095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53" name="Oval 138"/>
            <p:cNvSpPr>
              <a:spLocks noChangeArrowheads="1"/>
            </p:cNvSpPr>
            <p:nvPr/>
          </p:nvSpPr>
          <p:spPr bwMode="auto">
            <a:xfrm>
              <a:off x="4205" y="2848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54" name="Oval 139"/>
            <p:cNvSpPr>
              <a:spLocks noChangeArrowheads="1"/>
            </p:cNvSpPr>
            <p:nvPr/>
          </p:nvSpPr>
          <p:spPr bwMode="auto">
            <a:xfrm>
              <a:off x="3986" y="2903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55" name="Oval 140"/>
            <p:cNvSpPr>
              <a:spLocks noChangeArrowheads="1"/>
            </p:cNvSpPr>
            <p:nvPr/>
          </p:nvSpPr>
          <p:spPr bwMode="auto">
            <a:xfrm>
              <a:off x="3739" y="2958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56" name="Oval 141"/>
            <p:cNvSpPr>
              <a:spLocks noChangeArrowheads="1"/>
            </p:cNvSpPr>
            <p:nvPr/>
          </p:nvSpPr>
          <p:spPr bwMode="auto">
            <a:xfrm>
              <a:off x="3519" y="3013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57" name="Oval 142"/>
            <p:cNvSpPr>
              <a:spLocks noChangeArrowheads="1"/>
            </p:cNvSpPr>
            <p:nvPr/>
          </p:nvSpPr>
          <p:spPr bwMode="auto">
            <a:xfrm>
              <a:off x="3286" y="3041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58" name="Oval 143"/>
            <p:cNvSpPr>
              <a:spLocks noChangeArrowheads="1"/>
            </p:cNvSpPr>
            <p:nvPr/>
          </p:nvSpPr>
          <p:spPr bwMode="auto">
            <a:xfrm>
              <a:off x="4452" y="2793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" name="Group 144"/>
          <p:cNvGrpSpPr>
            <a:grpSpLocks/>
          </p:cNvGrpSpPr>
          <p:nvPr/>
        </p:nvGrpSpPr>
        <p:grpSpPr bwMode="auto">
          <a:xfrm>
            <a:off x="3605214" y="3257550"/>
            <a:ext cx="4943475" cy="2114550"/>
            <a:chOff x="1311" y="2052"/>
            <a:chExt cx="3114" cy="1332"/>
          </a:xfrm>
        </p:grpSpPr>
        <p:sp>
          <p:nvSpPr>
            <p:cNvPr id="54331" name="Oval 145"/>
            <p:cNvSpPr>
              <a:spLocks noChangeArrowheads="1"/>
            </p:cNvSpPr>
            <p:nvPr/>
          </p:nvSpPr>
          <p:spPr bwMode="auto">
            <a:xfrm>
              <a:off x="1311" y="2876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32" name="Oval 146"/>
            <p:cNvSpPr>
              <a:spLocks noChangeArrowheads="1"/>
            </p:cNvSpPr>
            <p:nvPr/>
          </p:nvSpPr>
          <p:spPr bwMode="auto">
            <a:xfrm>
              <a:off x="1530" y="3013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33" name="Oval 147"/>
            <p:cNvSpPr>
              <a:spLocks noChangeArrowheads="1"/>
            </p:cNvSpPr>
            <p:nvPr/>
          </p:nvSpPr>
          <p:spPr bwMode="auto">
            <a:xfrm>
              <a:off x="1777" y="3164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34" name="Oval 148"/>
            <p:cNvSpPr>
              <a:spLocks noChangeArrowheads="1"/>
            </p:cNvSpPr>
            <p:nvPr/>
          </p:nvSpPr>
          <p:spPr bwMode="auto">
            <a:xfrm>
              <a:off x="2257" y="3301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35" name="Oval 149"/>
            <p:cNvSpPr>
              <a:spLocks noChangeArrowheads="1"/>
            </p:cNvSpPr>
            <p:nvPr/>
          </p:nvSpPr>
          <p:spPr bwMode="auto">
            <a:xfrm>
              <a:off x="2490" y="3150"/>
              <a:ext cx="83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36" name="Oval 150"/>
            <p:cNvSpPr>
              <a:spLocks noChangeArrowheads="1"/>
            </p:cNvSpPr>
            <p:nvPr/>
          </p:nvSpPr>
          <p:spPr bwMode="auto">
            <a:xfrm>
              <a:off x="2710" y="3013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37" name="Oval 151"/>
            <p:cNvSpPr>
              <a:spLocks noChangeArrowheads="1"/>
            </p:cNvSpPr>
            <p:nvPr/>
          </p:nvSpPr>
          <p:spPr bwMode="auto">
            <a:xfrm>
              <a:off x="2943" y="2890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38" name="Oval 152"/>
            <p:cNvSpPr>
              <a:spLocks noChangeArrowheads="1"/>
            </p:cNvSpPr>
            <p:nvPr/>
          </p:nvSpPr>
          <p:spPr bwMode="auto">
            <a:xfrm>
              <a:off x="3163" y="2738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39" name="Oval 153"/>
            <p:cNvSpPr>
              <a:spLocks noChangeArrowheads="1"/>
            </p:cNvSpPr>
            <p:nvPr/>
          </p:nvSpPr>
          <p:spPr bwMode="auto">
            <a:xfrm>
              <a:off x="3396" y="2615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40" name="Oval 154"/>
            <p:cNvSpPr>
              <a:spLocks noChangeArrowheads="1"/>
            </p:cNvSpPr>
            <p:nvPr/>
          </p:nvSpPr>
          <p:spPr bwMode="auto">
            <a:xfrm>
              <a:off x="3615" y="2478"/>
              <a:ext cx="83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41" name="Oval 155"/>
            <p:cNvSpPr>
              <a:spLocks noChangeArrowheads="1"/>
            </p:cNvSpPr>
            <p:nvPr/>
          </p:nvSpPr>
          <p:spPr bwMode="auto">
            <a:xfrm>
              <a:off x="3835" y="2340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42" name="Oval 156"/>
            <p:cNvSpPr>
              <a:spLocks noChangeArrowheads="1"/>
            </p:cNvSpPr>
            <p:nvPr/>
          </p:nvSpPr>
          <p:spPr bwMode="auto">
            <a:xfrm>
              <a:off x="4082" y="2203"/>
              <a:ext cx="82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43" name="Oval 157"/>
            <p:cNvSpPr>
              <a:spLocks noChangeArrowheads="1"/>
            </p:cNvSpPr>
            <p:nvPr/>
          </p:nvSpPr>
          <p:spPr bwMode="auto">
            <a:xfrm>
              <a:off x="4342" y="2052"/>
              <a:ext cx="83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344" name="Oval 158"/>
            <p:cNvSpPr>
              <a:spLocks noChangeArrowheads="1"/>
            </p:cNvSpPr>
            <p:nvPr/>
          </p:nvSpPr>
          <p:spPr bwMode="auto">
            <a:xfrm>
              <a:off x="2024" y="3301"/>
              <a:ext cx="82" cy="8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54311" name="Rectangle 160"/>
          <p:cNvSpPr>
            <a:spLocks noChangeArrowheads="1"/>
          </p:cNvSpPr>
          <p:nvPr/>
        </p:nvSpPr>
        <p:spPr bwMode="auto">
          <a:xfrm>
            <a:off x="7486650" y="6135689"/>
            <a:ext cx="2038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Quantity of Output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4312" name="Rectangle 161"/>
          <p:cNvSpPr>
            <a:spLocks noChangeArrowheads="1"/>
          </p:cNvSpPr>
          <p:nvPr/>
        </p:nvSpPr>
        <p:spPr bwMode="auto">
          <a:xfrm>
            <a:off x="2792413" y="1743075"/>
            <a:ext cx="635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Costs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4313" name="Rectangle 162"/>
          <p:cNvSpPr>
            <a:spLocks noChangeArrowheads="1"/>
          </p:cNvSpPr>
          <p:nvPr/>
        </p:nvSpPr>
        <p:spPr bwMode="auto">
          <a:xfrm>
            <a:off x="2851150" y="2259014"/>
            <a:ext cx="571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$3.00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4314" name="Rectangle 163"/>
          <p:cNvSpPr>
            <a:spLocks noChangeArrowheads="1"/>
          </p:cNvSpPr>
          <p:nvPr/>
        </p:nvSpPr>
        <p:spPr bwMode="auto">
          <a:xfrm>
            <a:off x="2981325" y="2852739"/>
            <a:ext cx="444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2.50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4315" name="Rectangle 164"/>
          <p:cNvSpPr>
            <a:spLocks noChangeArrowheads="1"/>
          </p:cNvSpPr>
          <p:nvPr/>
        </p:nvSpPr>
        <p:spPr bwMode="auto">
          <a:xfrm>
            <a:off x="2981325" y="3417889"/>
            <a:ext cx="444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2.00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4316" name="Rectangle 165"/>
          <p:cNvSpPr>
            <a:spLocks noChangeArrowheads="1"/>
          </p:cNvSpPr>
          <p:nvPr/>
        </p:nvSpPr>
        <p:spPr bwMode="auto">
          <a:xfrm>
            <a:off x="2981325" y="3954464"/>
            <a:ext cx="444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1.50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4317" name="Rectangle 166"/>
          <p:cNvSpPr>
            <a:spLocks noChangeArrowheads="1"/>
          </p:cNvSpPr>
          <p:nvPr/>
        </p:nvSpPr>
        <p:spPr bwMode="auto">
          <a:xfrm>
            <a:off x="2981325" y="4505325"/>
            <a:ext cx="444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1.00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4318" name="Rectangle 167"/>
          <p:cNvSpPr>
            <a:spLocks noChangeArrowheads="1"/>
          </p:cNvSpPr>
          <p:nvPr/>
        </p:nvSpPr>
        <p:spPr bwMode="auto">
          <a:xfrm>
            <a:off x="2981325" y="5070475"/>
            <a:ext cx="444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0.50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4319" name="Rectangle 168"/>
          <p:cNvSpPr>
            <a:spLocks noChangeArrowheads="1"/>
          </p:cNvSpPr>
          <p:nvPr/>
        </p:nvSpPr>
        <p:spPr bwMode="auto">
          <a:xfrm>
            <a:off x="3430588" y="5765800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4320" name="Rectangle 169"/>
          <p:cNvSpPr>
            <a:spLocks noChangeArrowheads="1"/>
          </p:cNvSpPr>
          <p:nvPr/>
        </p:nvSpPr>
        <p:spPr bwMode="auto">
          <a:xfrm>
            <a:off x="4906963" y="5765800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4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4321" name="Rectangle 170"/>
          <p:cNvSpPr>
            <a:spLocks noChangeArrowheads="1"/>
          </p:cNvSpPr>
          <p:nvPr/>
        </p:nvSpPr>
        <p:spPr bwMode="auto">
          <a:xfrm>
            <a:off x="4183063" y="5765800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2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4322" name="Rectangle 171"/>
          <p:cNvSpPr>
            <a:spLocks noChangeArrowheads="1"/>
          </p:cNvSpPr>
          <p:nvPr/>
        </p:nvSpPr>
        <p:spPr bwMode="auto">
          <a:xfrm>
            <a:off x="5632450" y="5765800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6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4323" name="Rectangle 172"/>
          <p:cNvSpPr>
            <a:spLocks noChangeArrowheads="1"/>
          </p:cNvSpPr>
          <p:nvPr/>
        </p:nvSpPr>
        <p:spPr bwMode="auto">
          <a:xfrm>
            <a:off x="6356350" y="5765800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8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4324" name="Rectangle 173"/>
          <p:cNvSpPr>
            <a:spLocks noChangeArrowheads="1"/>
          </p:cNvSpPr>
          <p:nvPr/>
        </p:nvSpPr>
        <p:spPr bwMode="auto">
          <a:xfrm>
            <a:off x="8464550" y="5765800"/>
            <a:ext cx="254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14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4325" name="Rectangle 174"/>
          <p:cNvSpPr>
            <a:spLocks noChangeArrowheads="1"/>
          </p:cNvSpPr>
          <p:nvPr/>
        </p:nvSpPr>
        <p:spPr bwMode="auto">
          <a:xfrm>
            <a:off x="7739063" y="5765800"/>
            <a:ext cx="254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12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4326" name="Rectangle 175"/>
          <p:cNvSpPr>
            <a:spLocks noChangeArrowheads="1"/>
          </p:cNvSpPr>
          <p:nvPr/>
        </p:nvSpPr>
        <p:spPr bwMode="auto">
          <a:xfrm>
            <a:off x="7015163" y="5765800"/>
            <a:ext cx="254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10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8480" name="Rectangle 176"/>
          <p:cNvSpPr>
            <a:spLocks noChangeArrowheads="1"/>
          </p:cNvSpPr>
          <p:nvPr/>
        </p:nvSpPr>
        <p:spPr bwMode="auto">
          <a:xfrm>
            <a:off x="8586788" y="3149600"/>
            <a:ext cx="35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000000"/>
                </a:solidFill>
              </a:rPr>
              <a:t>MC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8481" name="Rectangle 177"/>
          <p:cNvSpPr>
            <a:spLocks noChangeArrowheads="1"/>
          </p:cNvSpPr>
          <p:nvPr/>
        </p:nvSpPr>
        <p:spPr bwMode="auto">
          <a:xfrm>
            <a:off x="8743950" y="4135439"/>
            <a:ext cx="457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000000"/>
                </a:solidFill>
              </a:rPr>
              <a:t>ATC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8482" name="Rectangle 178"/>
          <p:cNvSpPr>
            <a:spLocks noChangeArrowheads="1"/>
          </p:cNvSpPr>
          <p:nvPr/>
        </p:nvSpPr>
        <p:spPr bwMode="auto">
          <a:xfrm>
            <a:off x="8718550" y="4389439"/>
            <a:ext cx="4699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000000"/>
                </a:solidFill>
              </a:rPr>
              <a:t>AVC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8483" name="Rectangle 179"/>
          <p:cNvSpPr>
            <a:spLocks noChangeArrowheads="1"/>
          </p:cNvSpPr>
          <p:nvPr/>
        </p:nvSpPr>
        <p:spPr bwMode="auto">
          <a:xfrm>
            <a:off x="8737600" y="5432425"/>
            <a:ext cx="457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000000"/>
                </a:solidFill>
              </a:rPr>
              <a:t>AFC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Cost Curves: ATC, AVC, and AFC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67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8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8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8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80" grpId="0" build="p" autoUpdateAnimBg="0"/>
      <p:bldP spid="98481" grpId="0" build="p" autoUpdateAnimBg="0"/>
      <p:bldP spid="98482" grpId="0" build="p" autoUpdateAnimBg="0"/>
      <p:bldP spid="98483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Typical Cost Curves: Important </a:t>
            </a:r>
            <a:r>
              <a:rPr lang="en-US" altLang="en-US" sz="3200" dirty="0" smtClean="0"/>
              <a:t>Properties</a:t>
            </a:r>
            <a:endParaRPr lang="en-US" altLang="en-US" sz="3200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Marginal cost </a:t>
            </a:r>
            <a:r>
              <a:rPr lang="en-US" altLang="en-US" i="1" dirty="0" smtClean="0"/>
              <a:t>eventually</a:t>
            </a:r>
            <a:r>
              <a:rPr lang="en-US" altLang="en-US" dirty="0" smtClean="0"/>
              <a:t> rises with the quantity of output.</a:t>
            </a:r>
          </a:p>
          <a:p>
            <a:r>
              <a:rPr lang="en-US" altLang="en-US" dirty="0" smtClean="0"/>
              <a:t>The average-total-cost curve is U-shaped.</a:t>
            </a:r>
          </a:p>
          <a:p>
            <a:r>
              <a:rPr lang="en-US" altLang="en-US" dirty="0" smtClean="0"/>
              <a:t>The average-variable-cost curve is U-shaped</a:t>
            </a:r>
          </a:p>
          <a:p>
            <a:r>
              <a:rPr lang="en-US" altLang="en-US" dirty="0" smtClean="0"/>
              <a:t>The marginal-cost curve crosses the average-total-cost curve at the output quantity that minimizes the average total cost.</a:t>
            </a:r>
          </a:p>
          <a:p>
            <a:pPr lvl="1"/>
            <a:r>
              <a:rPr lang="en-US" altLang="en-US" dirty="0" smtClean="0"/>
              <a:t>This output is called the </a:t>
            </a:r>
            <a:r>
              <a:rPr lang="en-US" altLang="en-US" b="1" dirty="0" smtClean="0">
                <a:solidFill>
                  <a:srgbClr val="FF0000"/>
                </a:solidFill>
              </a:rPr>
              <a:t>efficient scale output</a:t>
            </a:r>
          </a:p>
          <a:p>
            <a:r>
              <a:rPr lang="en-US" altLang="en-US" dirty="0" smtClean="0"/>
              <a:t>The marginal-cost curve crosses the average-variable-cost curve at the output quantity that minimizes the average variable cost.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788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COSTS IN THE SHORT RUN AND IN THE LONG RUN</a:t>
            </a:r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How much of a firm’s total costs are fixed costs and how much are variable costs depends on the time horizon being considered.</a:t>
            </a:r>
          </a:p>
          <a:p>
            <a:pPr lvl="1"/>
            <a:r>
              <a:rPr lang="en-US" altLang="en-US" dirty="0" smtClean="0">
                <a:solidFill>
                  <a:srgbClr val="0070C0"/>
                </a:solidFill>
              </a:rPr>
              <a:t>In the short run, some costs are fixed.</a:t>
            </a:r>
          </a:p>
          <a:p>
            <a:pPr lvl="1"/>
            <a:r>
              <a:rPr lang="en-US" altLang="en-US" dirty="0" smtClean="0">
                <a:solidFill>
                  <a:srgbClr val="0070C0"/>
                </a:solidFill>
              </a:rPr>
              <a:t>In the long run, all costs are variable.</a:t>
            </a:r>
          </a:p>
        </p:txBody>
      </p:sp>
    </p:spTree>
    <p:extLst>
      <p:ext uri="{BB962C8B-B14F-4D97-AF65-F5344CB8AC3E}">
        <p14:creationId xmlns:p14="http://schemas.microsoft.com/office/powerpoint/2010/main" val="169007679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COSTS IN THE SHORT RUN AND IN THE LONG RUN</a:t>
            </a:r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Because some costs are fixed in the short run and variable in the long run, a firm’s long-run cost curves differ from its short-run cost curves.</a:t>
            </a:r>
          </a:p>
        </p:txBody>
      </p:sp>
    </p:spTree>
    <p:extLst>
      <p:ext uri="{BB962C8B-B14F-4D97-AF65-F5344CB8AC3E}">
        <p14:creationId xmlns:p14="http://schemas.microsoft.com/office/powerpoint/2010/main" val="418118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50800"/>
            <a:ext cx="8229600" cy="685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en-US" sz="2400" b="1" dirty="0" smtClean="0"/>
              <a:t>Average </a:t>
            </a:r>
            <a:r>
              <a:rPr lang="en-US" altLang="en-US" sz="2400" b="1" dirty="0"/>
              <a:t>Total Cost in the Short and Long Run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152776" y="2770188"/>
            <a:ext cx="6577013" cy="1397000"/>
            <a:chOff x="1026" y="1745"/>
            <a:chExt cx="4143" cy="880"/>
          </a:xfrm>
        </p:grpSpPr>
        <p:sp>
          <p:nvSpPr>
            <p:cNvPr id="58410" name="Freeform 18"/>
            <p:cNvSpPr>
              <a:spLocks/>
            </p:cNvSpPr>
            <p:nvPr/>
          </p:nvSpPr>
          <p:spPr bwMode="auto">
            <a:xfrm>
              <a:off x="3028" y="1858"/>
              <a:ext cx="2141" cy="767"/>
            </a:xfrm>
            <a:custGeom>
              <a:avLst/>
              <a:gdLst>
                <a:gd name="T0" fmla="*/ 0 w 170"/>
                <a:gd name="T1" fmla="*/ 2147483647 h 61"/>
                <a:gd name="T2" fmla="*/ 2147483647 w 170"/>
                <a:gd name="T3" fmla="*/ 2147483647 h 61"/>
                <a:gd name="T4" fmla="*/ 2147483647 w 170"/>
                <a:gd name="T5" fmla="*/ 2147483647 h 61"/>
                <a:gd name="T6" fmla="*/ 2147483647 w 170"/>
                <a:gd name="T7" fmla="*/ 0 h 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0"/>
                <a:gd name="T13" fmla="*/ 0 h 61"/>
                <a:gd name="T14" fmla="*/ 170 w 170"/>
                <a:gd name="T15" fmla="*/ 61 h 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0" h="61">
                  <a:moveTo>
                    <a:pt x="0" y="59"/>
                  </a:moveTo>
                  <a:cubicBezTo>
                    <a:pt x="3" y="59"/>
                    <a:pt x="96" y="59"/>
                    <a:pt x="96" y="59"/>
                  </a:cubicBezTo>
                  <a:cubicBezTo>
                    <a:pt x="96" y="59"/>
                    <a:pt x="120" y="61"/>
                    <a:pt x="142" y="41"/>
                  </a:cubicBezTo>
                  <a:cubicBezTo>
                    <a:pt x="145" y="39"/>
                    <a:pt x="170" y="0"/>
                    <a:pt x="170" y="0"/>
                  </a:cubicBezTo>
                </a:path>
              </a:pathLst>
            </a:custGeom>
            <a:noFill/>
            <a:ln w="60325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11" name="Freeform 19"/>
            <p:cNvSpPr>
              <a:spLocks/>
            </p:cNvSpPr>
            <p:nvPr/>
          </p:nvSpPr>
          <p:spPr bwMode="auto">
            <a:xfrm>
              <a:off x="1026" y="1745"/>
              <a:ext cx="2242" cy="880"/>
            </a:xfrm>
            <a:custGeom>
              <a:avLst/>
              <a:gdLst>
                <a:gd name="T0" fmla="*/ 2147483647 w 178"/>
                <a:gd name="T1" fmla="*/ 2147483647 h 70"/>
                <a:gd name="T2" fmla="*/ 2147483647 w 178"/>
                <a:gd name="T3" fmla="*/ 2147483647 h 70"/>
                <a:gd name="T4" fmla="*/ 2147483647 w 178"/>
                <a:gd name="T5" fmla="*/ 2147483647 h 70"/>
                <a:gd name="T6" fmla="*/ 0 w 178"/>
                <a:gd name="T7" fmla="*/ 0 h 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8"/>
                <a:gd name="T13" fmla="*/ 0 h 70"/>
                <a:gd name="T14" fmla="*/ 178 w 178"/>
                <a:gd name="T15" fmla="*/ 70 h 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8" h="70">
                  <a:moveTo>
                    <a:pt x="178" y="68"/>
                  </a:moveTo>
                  <a:cubicBezTo>
                    <a:pt x="175" y="68"/>
                    <a:pt x="80" y="68"/>
                    <a:pt x="80" y="68"/>
                  </a:cubicBezTo>
                  <a:cubicBezTo>
                    <a:pt x="80" y="68"/>
                    <a:pt x="56" y="70"/>
                    <a:pt x="34" y="50"/>
                  </a:cubicBezTo>
                  <a:cubicBezTo>
                    <a:pt x="31" y="48"/>
                    <a:pt x="0" y="0"/>
                    <a:pt x="0" y="0"/>
                  </a:cubicBezTo>
                </a:path>
              </a:pathLst>
            </a:custGeom>
            <a:noFill/>
            <a:ln w="60325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300" name="Freeform 20"/>
          <p:cNvSpPr>
            <a:spLocks/>
          </p:cNvSpPr>
          <p:nvPr/>
        </p:nvSpPr>
        <p:spPr bwMode="auto">
          <a:xfrm>
            <a:off x="4711700" y="2570163"/>
            <a:ext cx="2859088" cy="1536700"/>
          </a:xfrm>
          <a:custGeom>
            <a:avLst/>
            <a:gdLst>
              <a:gd name="T0" fmla="*/ 2147483647 w 143"/>
              <a:gd name="T1" fmla="*/ 0 h 77"/>
              <a:gd name="T2" fmla="*/ 2147483647 w 143"/>
              <a:gd name="T3" fmla="*/ 2147483647 h 77"/>
              <a:gd name="T4" fmla="*/ 2147483647 w 143"/>
              <a:gd name="T5" fmla="*/ 2147483647 h 77"/>
              <a:gd name="T6" fmla="*/ 0 w 143"/>
              <a:gd name="T7" fmla="*/ 0 h 77"/>
              <a:gd name="T8" fmla="*/ 0 60000 65536"/>
              <a:gd name="T9" fmla="*/ 0 60000 65536"/>
              <a:gd name="T10" fmla="*/ 0 60000 65536"/>
              <a:gd name="T11" fmla="*/ 0 60000 65536"/>
              <a:gd name="T12" fmla="*/ 0 w 143"/>
              <a:gd name="T13" fmla="*/ 0 h 77"/>
              <a:gd name="T14" fmla="*/ 143 w 143"/>
              <a:gd name="T15" fmla="*/ 77 h 7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3" h="77">
                <a:moveTo>
                  <a:pt x="143" y="0"/>
                </a:moveTo>
                <a:cubicBezTo>
                  <a:pt x="131" y="22"/>
                  <a:pt x="106" y="77"/>
                  <a:pt x="75" y="77"/>
                </a:cubicBezTo>
                <a:cubicBezTo>
                  <a:pt x="44" y="77"/>
                  <a:pt x="19" y="48"/>
                  <a:pt x="3" y="1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60325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01" name="Freeform 21"/>
          <p:cNvSpPr>
            <a:spLocks/>
          </p:cNvSpPr>
          <p:nvPr/>
        </p:nvSpPr>
        <p:spPr bwMode="auto">
          <a:xfrm>
            <a:off x="6991351" y="2451101"/>
            <a:ext cx="2638425" cy="1655763"/>
          </a:xfrm>
          <a:custGeom>
            <a:avLst/>
            <a:gdLst>
              <a:gd name="T0" fmla="*/ 0 w 132"/>
              <a:gd name="T1" fmla="*/ 2147483647 h 83"/>
              <a:gd name="T2" fmla="*/ 2147483647 w 132"/>
              <a:gd name="T3" fmla="*/ 2147483647 h 83"/>
              <a:gd name="T4" fmla="*/ 2147483647 w 132"/>
              <a:gd name="T5" fmla="*/ 0 h 83"/>
              <a:gd name="T6" fmla="*/ 0 60000 65536"/>
              <a:gd name="T7" fmla="*/ 0 60000 65536"/>
              <a:gd name="T8" fmla="*/ 0 60000 65536"/>
              <a:gd name="T9" fmla="*/ 0 w 132"/>
              <a:gd name="T10" fmla="*/ 0 h 83"/>
              <a:gd name="T11" fmla="*/ 132 w 132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2" h="83">
                <a:moveTo>
                  <a:pt x="0" y="17"/>
                </a:moveTo>
                <a:cubicBezTo>
                  <a:pt x="33" y="46"/>
                  <a:pt x="84" y="83"/>
                  <a:pt x="105" y="69"/>
                </a:cubicBezTo>
                <a:cubicBezTo>
                  <a:pt x="118" y="61"/>
                  <a:pt x="124" y="33"/>
                  <a:pt x="132" y="0"/>
                </a:cubicBezTo>
              </a:path>
            </a:pathLst>
          </a:custGeom>
          <a:noFill/>
          <a:ln w="60325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302" name="Freeform 22"/>
          <p:cNvSpPr>
            <a:spLocks/>
          </p:cNvSpPr>
          <p:nvPr/>
        </p:nvSpPr>
        <p:spPr bwMode="auto">
          <a:xfrm>
            <a:off x="3052763" y="2192339"/>
            <a:ext cx="2679700" cy="1635125"/>
          </a:xfrm>
          <a:custGeom>
            <a:avLst/>
            <a:gdLst>
              <a:gd name="T0" fmla="*/ 0 w 134"/>
              <a:gd name="T1" fmla="*/ 0 h 82"/>
              <a:gd name="T2" fmla="*/ 2147483647 w 134"/>
              <a:gd name="T3" fmla="*/ 2147483647 h 82"/>
              <a:gd name="T4" fmla="*/ 2147483647 w 134"/>
              <a:gd name="T5" fmla="*/ 2147483647 h 82"/>
              <a:gd name="T6" fmla="*/ 0 60000 65536"/>
              <a:gd name="T7" fmla="*/ 0 60000 65536"/>
              <a:gd name="T8" fmla="*/ 0 60000 65536"/>
              <a:gd name="T9" fmla="*/ 0 w 134"/>
              <a:gd name="T10" fmla="*/ 0 h 82"/>
              <a:gd name="T11" fmla="*/ 134 w 134"/>
              <a:gd name="T12" fmla="*/ 82 h 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" h="82">
                <a:moveTo>
                  <a:pt x="0" y="0"/>
                </a:moveTo>
                <a:cubicBezTo>
                  <a:pt x="6" y="25"/>
                  <a:pt x="21" y="54"/>
                  <a:pt x="24" y="58"/>
                </a:cubicBezTo>
                <a:cubicBezTo>
                  <a:pt x="44" y="82"/>
                  <a:pt x="94" y="42"/>
                  <a:pt x="134" y="17"/>
                </a:cubicBezTo>
              </a:path>
            </a:pathLst>
          </a:custGeom>
          <a:noFill/>
          <a:ln w="60325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5" name="Freeform 23"/>
          <p:cNvSpPr>
            <a:spLocks/>
          </p:cNvSpPr>
          <p:nvPr/>
        </p:nvSpPr>
        <p:spPr bwMode="auto">
          <a:xfrm>
            <a:off x="2773364" y="1293814"/>
            <a:ext cx="7096125" cy="4649787"/>
          </a:xfrm>
          <a:custGeom>
            <a:avLst/>
            <a:gdLst>
              <a:gd name="T0" fmla="*/ 0 w 4470"/>
              <a:gd name="T1" fmla="*/ 0 h 2929"/>
              <a:gd name="T2" fmla="*/ 0 w 4470"/>
              <a:gd name="T3" fmla="*/ 2147483647 h 2929"/>
              <a:gd name="T4" fmla="*/ 2147483647 w 4470"/>
              <a:gd name="T5" fmla="*/ 2147483647 h 2929"/>
              <a:gd name="T6" fmla="*/ 0 60000 65536"/>
              <a:gd name="T7" fmla="*/ 0 60000 65536"/>
              <a:gd name="T8" fmla="*/ 0 60000 65536"/>
              <a:gd name="T9" fmla="*/ 0 w 4470"/>
              <a:gd name="T10" fmla="*/ 0 h 2929"/>
              <a:gd name="T11" fmla="*/ 4470 w 4470"/>
              <a:gd name="T12" fmla="*/ 2929 h 29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70" h="2929">
                <a:moveTo>
                  <a:pt x="0" y="0"/>
                </a:moveTo>
                <a:lnTo>
                  <a:pt x="0" y="2929"/>
                </a:lnTo>
                <a:lnTo>
                  <a:pt x="4470" y="2929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6" name="Rectangle 24"/>
          <p:cNvSpPr>
            <a:spLocks noChangeArrowheads="1"/>
          </p:cNvSpPr>
          <p:nvPr/>
        </p:nvSpPr>
        <p:spPr bwMode="auto">
          <a:xfrm>
            <a:off x="8734425" y="6013450"/>
            <a:ext cx="10302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  <a:latin typeface="+mn-lt"/>
              </a:rPr>
              <a:t>Quantity of</a:t>
            </a:r>
            <a:endParaRPr lang="en-US" altLang="en-US" sz="2400">
              <a:latin typeface="+mn-lt"/>
            </a:endParaRPr>
          </a:p>
        </p:txBody>
      </p:sp>
      <p:sp>
        <p:nvSpPr>
          <p:cNvPr id="58377" name="Rectangle 25"/>
          <p:cNvSpPr>
            <a:spLocks noChangeArrowheads="1"/>
          </p:cNvSpPr>
          <p:nvPr/>
        </p:nvSpPr>
        <p:spPr bwMode="auto">
          <a:xfrm>
            <a:off x="8540750" y="6280150"/>
            <a:ext cx="11299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  <a:latin typeface="+mn-lt"/>
              </a:rPr>
              <a:t>Cars per Day</a:t>
            </a:r>
            <a:endParaRPr lang="en-US" altLang="en-US" sz="2400">
              <a:latin typeface="+mn-lt"/>
            </a:endParaRPr>
          </a:p>
        </p:txBody>
      </p:sp>
      <p:sp>
        <p:nvSpPr>
          <p:cNvPr id="58378" name="Rectangle 26"/>
          <p:cNvSpPr>
            <a:spLocks noChangeArrowheads="1"/>
          </p:cNvSpPr>
          <p:nvPr/>
        </p:nvSpPr>
        <p:spPr bwMode="auto">
          <a:xfrm>
            <a:off x="2544763" y="6019800"/>
            <a:ext cx="11060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+mn-lt"/>
              </a:rPr>
              <a:t>0</a:t>
            </a:r>
            <a:endParaRPr lang="en-US" altLang="en-US" sz="2400">
              <a:latin typeface="+mn-lt"/>
            </a:endParaRPr>
          </a:p>
        </p:txBody>
      </p:sp>
      <p:sp>
        <p:nvSpPr>
          <p:cNvPr id="58379" name="Rectangle 27"/>
          <p:cNvSpPr>
            <a:spLocks noChangeArrowheads="1"/>
          </p:cNvSpPr>
          <p:nvPr/>
        </p:nvSpPr>
        <p:spPr bwMode="auto">
          <a:xfrm>
            <a:off x="1819275" y="1271588"/>
            <a:ext cx="72442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  <a:latin typeface="+mn-lt"/>
              </a:rPr>
              <a:t>Average</a:t>
            </a:r>
            <a:endParaRPr lang="en-US" altLang="en-US" sz="2400">
              <a:latin typeface="+mn-lt"/>
            </a:endParaRPr>
          </a:p>
        </p:txBody>
      </p:sp>
      <p:sp>
        <p:nvSpPr>
          <p:cNvPr id="58380" name="Rectangle 28"/>
          <p:cNvSpPr>
            <a:spLocks noChangeArrowheads="1"/>
          </p:cNvSpPr>
          <p:nvPr/>
        </p:nvSpPr>
        <p:spPr bwMode="auto">
          <a:xfrm>
            <a:off x="2152650" y="1538288"/>
            <a:ext cx="43909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  <a:latin typeface="+mn-lt"/>
              </a:rPr>
              <a:t>Total</a:t>
            </a:r>
            <a:endParaRPr lang="en-US" altLang="en-US" sz="2400">
              <a:latin typeface="+mn-lt"/>
            </a:endParaRPr>
          </a:p>
        </p:txBody>
      </p:sp>
      <p:sp>
        <p:nvSpPr>
          <p:cNvPr id="58381" name="Rectangle 29"/>
          <p:cNvSpPr>
            <a:spLocks noChangeArrowheads="1"/>
          </p:cNvSpPr>
          <p:nvPr/>
        </p:nvSpPr>
        <p:spPr bwMode="auto">
          <a:xfrm>
            <a:off x="2192339" y="1803400"/>
            <a:ext cx="39190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  <a:latin typeface="+mn-lt"/>
              </a:rPr>
              <a:t>Cost</a:t>
            </a:r>
            <a:endParaRPr lang="en-US" altLang="en-US" sz="2400">
              <a:latin typeface="+mn-lt"/>
            </a:endParaRP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3230565" y="1544638"/>
            <a:ext cx="1150938" cy="1085850"/>
            <a:chOff x="1075" y="973"/>
            <a:chExt cx="725" cy="684"/>
          </a:xfrm>
        </p:grpSpPr>
        <p:sp>
          <p:nvSpPr>
            <p:cNvPr id="58405" name="Line 33"/>
            <p:cNvSpPr>
              <a:spLocks noChangeShapeType="1"/>
            </p:cNvSpPr>
            <p:nvPr/>
          </p:nvSpPr>
          <p:spPr bwMode="auto">
            <a:xfrm flipH="1">
              <a:off x="1114" y="1456"/>
              <a:ext cx="328" cy="20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06" name="Rectangle 34"/>
            <p:cNvSpPr>
              <a:spLocks noChangeArrowheads="1"/>
            </p:cNvSpPr>
            <p:nvPr/>
          </p:nvSpPr>
          <p:spPr bwMode="auto">
            <a:xfrm>
              <a:off x="1075" y="973"/>
              <a:ext cx="20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 i="1">
                  <a:solidFill>
                    <a:srgbClr val="000000"/>
                  </a:solidFill>
                  <a:latin typeface="+mn-lt"/>
                </a:rPr>
                <a:t>ATC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58407" name="Rectangle 35"/>
            <p:cNvSpPr>
              <a:spLocks noChangeArrowheads="1"/>
            </p:cNvSpPr>
            <p:nvPr/>
          </p:nvSpPr>
          <p:spPr bwMode="auto">
            <a:xfrm>
              <a:off x="1343" y="973"/>
              <a:ext cx="45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+mn-lt"/>
                </a:rPr>
                <a:t> in short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58408" name="Rectangle 36"/>
            <p:cNvSpPr>
              <a:spLocks noChangeArrowheads="1"/>
            </p:cNvSpPr>
            <p:nvPr/>
          </p:nvSpPr>
          <p:spPr bwMode="auto">
            <a:xfrm>
              <a:off x="1213" y="1140"/>
              <a:ext cx="48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+mn-lt"/>
                </a:rPr>
                <a:t>run with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58409" name="Rectangle 37"/>
            <p:cNvSpPr>
              <a:spLocks noChangeArrowheads="1"/>
            </p:cNvSpPr>
            <p:nvPr/>
          </p:nvSpPr>
          <p:spPr bwMode="auto">
            <a:xfrm>
              <a:off x="1075" y="1308"/>
              <a:ext cx="71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+mn-lt"/>
                </a:rPr>
                <a:t>small factory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4813301" y="1544639"/>
            <a:ext cx="1408113" cy="1246187"/>
            <a:chOff x="2072" y="973"/>
            <a:chExt cx="887" cy="785"/>
          </a:xfrm>
        </p:grpSpPr>
        <p:sp>
          <p:nvSpPr>
            <p:cNvPr id="58400" name="Line 39"/>
            <p:cNvSpPr>
              <a:spLocks noChangeShapeType="1"/>
            </p:cNvSpPr>
            <p:nvPr/>
          </p:nvSpPr>
          <p:spPr bwMode="auto">
            <a:xfrm flipH="1">
              <a:off x="2109" y="1456"/>
              <a:ext cx="453" cy="30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01" name="Rectangle 40"/>
            <p:cNvSpPr>
              <a:spLocks noChangeArrowheads="1"/>
            </p:cNvSpPr>
            <p:nvPr/>
          </p:nvSpPr>
          <p:spPr bwMode="auto">
            <a:xfrm>
              <a:off x="2156" y="973"/>
              <a:ext cx="20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 i="1">
                  <a:solidFill>
                    <a:srgbClr val="000000"/>
                  </a:solidFill>
                  <a:latin typeface="+mn-lt"/>
                </a:rPr>
                <a:t>ATC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58402" name="Rectangle 41"/>
            <p:cNvSpPr>
              <a:spLocks noChangeArrowheads="1"/>
            </p:cNvSpPr>
            <p:nvPr/>
          </p:nvSpPr>
          <p:spPr bwMode="auto">
            <a:xfrm>
              <a:off x="2425" y="973"/>
              <a:ext cx="45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+mn-lt"/>
                </a:rPr>
                <a:t> in short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58403" name="Rectangle 42"/>
            <p:cNvSpPr>
              <a:spLocks noChangeArrowheads="1"/>
            </p:cNvSpPr>
            <p:nvPr/>
          </p:nvSpPr>
          <p:spPr bwMode="auto">
            <a:xfrm>
              <a:off x="2295" y="1140"/>
              <a:ext cx="48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+mn-lt"/>
                </a:rPr>
                <a:t>run with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58404" name="Rectangle 43"/>
            <p:cNvSpPr>
              <a:spLocks noChangeArrowheads="1"/>
            </p:cNvSpPr>
            <p:nvPr/>
          </p:nvSpPr>
          <p:spPr bwMode="auto">
            <a:xfrm>
              <a:off x="2072" y="1308"/>
              <a:ext cx="88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+mn-lt"/>
                </a:rPr>
                <a:t>medium factory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6437311" y="1544638"/>
            <a:ext cx="1152524" cy="1225550"/>
            <a:chOff x="3095" y="973"/>
            <a:chExt cx="726" cy="772"/>
          </a:xfrm>
        </p:grpSpPr>
        <p:sp>
          <p:nvSpPr>
            <p:cNvPr id="58395" name="Line 45"/>
            <p:cNvSpPr>
              <a:spLocks noChangeShapeType="1"/>
            </p:cNvSpPr>
            <p:nvPr/>
          </p:nvSpPr>
          <p:spPr bwMode="auto">
            <a:xfrm>
              <a:off x="3469" y="1469"/>
              <a:ext cx="25" cy="276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96" name="Rectangle 46"/>
            <p:cNvSpPr>
              <a:spLocks noChangeArrowheads="1"/>
            </p:cNvSpPr>
            <p:nvPr/>
          </p:nvSpPr>
          <p:spPr bwMode="auto">
            <a:xfrm>
              <a:off x="3095" y="973"/>
              <a:ext cx="20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 i="1">
                  <a:solidFill>
                    <a:srgbClr val="000000"/>
                  </a:solidFill>
                  <a:latin typeface="+mn-lt"/>
                </a:rPr>
                <a:t>ATC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58397" name="Rectangle 47"/>
            <p:cNvSpPr>
              <a:spLocks noChangeArrowheads="1"/>
            </p:cNvSpPr>
            <p:nvPr/>
          </p:nvSpPr>
          <p:spPr bwMode="auto">
            <a:xfrm>
              <a:off x="3364" y="973"/>
              <a:ext cx="45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+mn-lt"/>
                </a:rPr>
                <a:t> in short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58398" name="Rectangle 48"/>
            <p:cNvSpPr>
              <a:spLocks noChangeArrowheads="1"/>
            </p:cNvSpPr>
            <p:nvPr/>
          </p:nvSpPr>
          <p:spPr bwMode="auto">
            <a:xfrm>
              <a:off x="3234" y="1140"/>
              <a:ext cx="48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+mn-lt"/>
                </a:rPr>
                <a:t>run with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58399" name="Rectangle 49"/>
            <p:cNvSpPr>
              <a:spLocks noChangeArrowheads="1"/>
            </p:cNvSpPr>
            <p:nvPr/>
          </p:nvSpPr>
          <p:spPr bwMode="auto">
            <a:xfrm>
              <a:off x="3100" y="1308"/>
              <a:ext cx="69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+mn-lt"/>
                </a:rPr>
                <a:t>large factory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6959602" y="4270375"/>
            <a:ext cx="1422401" cy="935038"/>
            <a:chOff x="3424" y="2690"/>
            <a:chExt cx="896" cy="589"/>
          </a:xfrm>
        </p:grpSpPr>
        <p:sp>
          <p:nvSpPr>
            <p:cNvPr id="58392" name="Line 51"/>
            <p:cNvSpPr>
              <a:spLocks noChangeShapeType="1"/>
            </p:cNvSpPr>
            <p:nvPr/>
          </p:nvSpPr>
          <p:spPr bwMode="auto">
            <a:xfrm flipV="1">
              <a:off x="3916" y="2690"/>
              <a:ext cx="219" cy="42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93" name="Rectangle 52"/>
            <p:cNvSpPr>
              <a:spLocks noChangeArrowheads="1"/>
            </p:cNvSpPr>
            <p:nvPr/>
          </p:nvSpPr>
          <p:spPr bwMode="auto">
            <a:xfrm>
              <a:off x="3424" y="3114"/>
              <a:ext cx="20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 i="1">
                  <a:solidFill>
                    <a:srgbClr val="000000"/>
                  </a:solidFill>
                  <a:latin typeface="+mn-lt"/>
                </a:rPr>
                <a:t>ATC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58394" name="Rectangle 53"/>
            <p:cNvSpPr>
              <a:spLocks noChangeArrowheads="1"/>
            </p:cNvSpPr>
            <p:nvPr/>
          </p:nvSpPr>
          <p:spPr bwMode="auto">
            <a:xfrm>
              <a:off x="3692" y="3114"/>
              <a:ext cx="62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+mn-lt"/>
                </a:rPr>
                <a:t> in long run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3513138" y="3328988"/>
            <a:ext cx="5676900" cy="838200"/>
            <a:chOff x="1253" y="2097"/>
            <a:chExt cx="3576" cy="528"/>
          </a:xfrm>
        </p:grpSpPr>
        <p:sp>
          <p:nvSpPr>
            <p:cNvPr id="58389" name="Oval 55"/>
            <p:cNvSpPr>
              <a:spLocks noChangeArrowheads="1"/>
            </p:cNvSpPr>
            <p:nvPr/>
          </p:nvSpPr>
          <p:spPr bwMode="auto">
            <a:xfrm>
              <a:off x="2940" y="2562"/>
              <a:ext cx="63" cy="6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8390" name="Oval 56"/>
            <p:cNvSpPr>
              <a:spLocks noChangeArrowheads="1"/>
            </p:cNvSpPr>
            <p:nvPr/>
          </p:nvSpPr>
          <p:spPr bwMode="auto">
            <a:xfrm>
              <a:off x="1253" y="2097"/>
              <a:ext cx="63" cy="7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58391" name="Oval 57"/>
            <p:cNvSpPr>
              <a:spLocks noChangeArrowheads="1"/>
            </p:cNvSpPr>
            <p:nvPr/>
          </p:nvSpPr>
          <p:spPr bwMode="auto">
            <a:xfrm>
              <a:off x="4766" y="2348"/>
              <a:ext cx="63" cy="7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983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Economies and Diseconomies of Scale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en-US" altLang="en-US" i="1" smtClean="0">
                <a:solidFill>
                  <a:srgbClr val="25A9A6"/>
                </a:solidFill>
              </a:rPr>
              <a:t>Economies of scale </a:t>
            </a:r>
            <a:r>
              <a:rPr lang="en-US" altLang="en-US" smtClean="0"/>
              <a:t>exist when long-run average total cost falls as the quantity of output increases.</a:t>
            </a:r>
          </a:p>
          <a:p>
            <a:pPr>
              <a:buClr>
                <a:srgbClr val="000000"/>
              </a:buClr>
            </a:pPr>
            <a:r>
              <a:rPr lang="en-US" altLang="en-US" i="1" smtClean="0">
                <a:solidFill>
                  <a:srgbClr val="25A9A6"/>
                </a:solidFill>
              </a:rPr>
              <a:t>Diseconomies of scale </a:t>
            </a:r>
            <a:r>
              <a:rPr lang="en-US" altLang="en-US" smtClean="0"/>
              <a:t>exist when long-run average total cost rises as the quantity of output increases.</a:t>
            </a:r>
          </a:p>
          <a:p>
            <a:pPr>
              <a:buClr>
                <a:srgbClr val="000000"/>
              </a:buClr>
            </a:pPr>
            <a:r>
              <a:rPr lang="en-US" altLang="en-US" i="1" smtClean="0">
                <a:solidFill>
                  <a:srgbClr val="25A9A6"/>
                </a:solidFill>
              </a:rPr>
              <a:t>Constant returns to scale </a:t>
            </a:r>
            <a:r>
              <a:rPr lang="en-US" altLang="en-US" smtClean="0"/>
              <a:t>exists when long-run average total cost stays unchanged as the quantity of output increases</a:t>
            </a:r>
          </a:p>
        </p:txBody>
      </p:sp>
    </p:spTree>
    <p:extLst>
      <p:ext uri="{BB962C8B-B14F-4D97-AF65-F5344CB8AC3E}">
        <p14:creationId xmlns:p14="http://schemas.microsoft.com/office/powerpoint/2010/main" val="35550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</a:t>
            </a:r>
            <a:r>
              <a:rPr lang="en-US" i="1" dirty="0" smtClean="0"/>
              <a:t>The Economy </a:t>
            </a:r>
            <a:r>
              <a:rPr lang="en-US" dirty="0" smtClean="0"/>
              <a:t>by The CORE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Unit 7: The Firm and Its Customers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  <a:hlinkClick r:id="rId3"/>
              </a:rPr>
              <a:t>Unit 7.3: Production: The Cost Function for Beautiful </a:t>
            </a:r>
            <a:r>
              <a:rPr lang="en-US" dirty="0" smtClean="0">
                <a:solidFill>
                  <a:srgbClr val="0070C0"/>
                </a:solidFill>
                <a:hlinkClick r:id="rId3"/>
              </a:rPr>
              <a:t>Cars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4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50800"/>
            <a:ext cx="8229600" cy="685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en-US" sz="2400" b="1" dirty="0" smtClean="0"/>
              <a:t>Average </a:t>
            </a:r>
            <a:r>
              <a:rPr lang="en-US" altLang="en-US" sz="2400" b="1" dirty="0"/>
              <a:t>Total Cost in the Short and Long Run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152776" y="2770188"/>
            <a:ext cx="6577013" cy="1397000"/>
            <a:chOff x="1026" y="1745"/>
            <a:chExt cx="4143" cy="880"/>
          </a:xfrm>
        </p:grpSpPr>
        <p:sp>
          <p:nvSpPr>
            <p:cNvPr id="60486" name="Freeform 18"/>
            <p:cNvSpPr>
              <a:spLocks/>
            </p:cNvSpPr>
            <p:nvPr/>
          </p:nvSpPr>
          <p:spPr bwMode="auto">
            <a:xfrm>
              <a:off x="3028" y="1858"/>
              <a:ext cx="2141" cy="767"/>
            </a:xfrm>
            <a:custGeom>
              <a:avLst/>
              <a:gdLst>
                <a:gd name="T0" fmla="*/ 0 w 170"/>
                <a:gd name="T1" fmla="*/ 2147483647 h 61"/>
                <a:gd name="T2" fmla="*/ 2147483647 w 170"/>
                <a:gd name="T3" fmla="*/ 2147483647 h 61"/>
                <a:gd name="T4" fmla="*/ 2147483647 w 170"/>
                <a:gd name="T5" fmla="*/ 2147483647 h 61"/>
                <a:gd name="T6" fmla="*/ 2147483647 w 170"/>
                <a:gd name="T7" fmla="*/ 0 h 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0"/>
                <a:gd name="T13" fmla="*/ 0 h 61"/>
                <a:gd name="T14" fmla="*/ 170 w 170"/>
                <a:gd name="T15" fmla="*/ 61 h 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0" h="61">
                  <a:moveTo>
                    <a:pt x="0" y="59"/>
                  </a:moveTo>
                  <a:cubicBezTo>
                    <a:pt x="3" y="59"/>
                    <a:pt x="96" y="59"/>
                    <a:pt x="96" y="59"/>
                  </a:cubicBezTo>
                  <a:cubicBezTo>
                    <a:pt x="96" y="59"/>
                    <a:pt x="120" y="61"/>
                    <a:pt x="142" y="41"/>
                  </a:cubicBezTo>
                  <a:cubicBezTo>
                    <a:pt x="145" y="39"/>
                    <a:pt x="170" y="0"/>
                    <a:pt x="170" y="0"/>
                  </a:cubicBezTo>
                </a:path>
              </a:pathLst>
            </a:custGeom>
            <a:noFill/>
            <a:ln w="60325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87" name="Freeform 19"/>
            <p:cNvSpPr>
              <a:spLocks/>
            </p:cNvSpPr>
            <p:nvPr/>
          </p:nvSpPr>
          <p:spPr bwMode="auto">
            <a:xfrm>
              <a:off x="1026" y="1745"/>
              <a:ext cx="2242" cy="880"/>
            </a:xfrm>
            <a:custGeom>
              <a:avLst/>
              <a:gdLst>
                <a:gd name="T0" fmla="*/ 2147483647 w 178"/>
                <a:gd name="T1" fmla="*/ 2147483647 h 70"/>
                <a:gd name="T2" fmla="*/ 2147483647 w 178"/>
                <a:gd name="T3" fmla="*/ 2147483647 h 70"/>
                <a:gd name="T4" fmla="*/ 2147483647 w 178"/>
                <a:gd name="T5" fmla="*/ 2147483647 h 70"/>
                <a:gd name="T6" fmla="*/ 0 w 178"/>
                <a:gd name="T7" fmla="*/ 0 h 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8"/>
                <a:gd name="T13" fmla="*/ 0 h 70"/>
                <a:gd name="T14" fmla="*/ 178 w 178"/>
                <a:gd name="T15" fmla="*/ 70 h 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8" h="70">
                  <a:moveTo>
                    <a:pt x="178" y="68"/>
                  </a:moveTo>
                  <a:cubicBezTo>
                    <a:pt x="175" y="68"/>
                    <a:pt x="80" y="68"/>
                    <a:pt x="80" y="68"/>
                  </a:cubicBezTo>
                  <a:cubicBezTo>
                    <a:pt x="80" y="68"/>
                    <a:pt x="56" y="70"/>
                    <a:pt x="34" y="50"/>
                  </a:cubicBezTo>
                  <a:cubicBezTo>
                    <a:pt x="31" y="48"/>
                    <a:pt x="0" y="0"/>
                    <a:pt x="0" y="0"/>
                  </a:cubicBezTo>
                </a:path>
              </a:pathLst>
            </a:custGeom>
            <a:noFill/>
            <a:ln w="60325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276" name="Freeform 20"/>
          <p:cNvSpPr>
            <a:spLocks/>
          </p:cNvSpPr>
          <p:nvPr/>
        </p:nvSpPr>
        <p:spPr bwMode="auto">
          <a:xfrm>
            <a:off x="4711700" y="2570163"/>
            <a:ext cx="2859088" cy="1536700"/>
          </a:xfrm>
          <a:custGeom>
            <a:avLst/>
            <a:gdLst>
              <a:gd name="T0" fmla="*/ 2147483647 w 143"/>
              <a:gd name="T1" fmla="*/ 0 h 77"/>
              <a:gd name="T2" fmla="*/ 2147483647 w 143"/>
              <a:gd name="T3" fmla="*/ 2147483647 h 77"/>
              <a:gd name="T4" fmla="*/ 2147483647 w 143"/>
              <a:gd name="T5" fmla="*/ 2147483647 h 77"/>
              <a:gd name="T6" fmla="*/ 0 w 143"/>
              <a:gd name="T7" fmla="*/ 0 h 77"/>
              <a:gd name="T8" fmla="*/ 0 60000 65536"/>
              <a:gd name="T9" fmla="*/ 0 60000 65536"/>
              <a:gd name="T10" fmla="*/ 0 60000 65536"/>
              <a:gd name="T11" fmla="*/ 0 60000 65536"/>
              <a:gd name="T12" fmla="*/ 0 w 143"/>
              <a:gd name="T13" fmla="*/ 0 h 77"/>
              <a:gd name="T14" fmla="*/ 143 w 143"/>
              <a:gd name="T15" fmla="*/ 77 h 7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3" h="77">
                <a:moveTo>
                  <a:pt x="143" y="0"/>
                </a:moveTo>
                <a:cubicBezTo>
                  <a:pt x="131" y="22"/>
                  <a:pt x="106" y="77"/>
                  <a:pt x="75" y="77"/>
                </a:cubicBezTo>
                <a:cubicBezTo>
                  <a:pt x="44" y="77"/>
                  <a:pt x="19" y="48"/>
                  <a:pt x="3" y="1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60325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7" name="Freeform 21"/>
          <p:cNvSpPr>
            <a:spLocks/>
          </p:cNvSpPr>
          <p:nvPr/>
        </p:nvSpPr>
        <p:spPr bwMode="auto">
          <a:xfrm>
            <a:off x="6991351" y="2451101"/>
            <a:ext cx="2638425" cy="1655763"/>
          </a:xfrm>
          <a:custGeom>
            <a:avLst/>
            <a:gdLst>
              <a:gd name="T0" fmla="*/ 0 w 132"/>
              <a:gd name="T1" fmla="*/ 2147483647 h 83"/>
              <a:gd name="T2" fmla="*/ 2147483647 w 132"/>
              <a:gd name="T3" fmla="*/ 2147483647 h 83"/>
              <a:gd name="T4" fmla="*/ 2147483647 w 132"/>
              <a:gd name="T5" fmla="*/ 0 h 83"/>
              <a:gd name="T6" fmla="*/ 0 60000 65536"/>
              <a:gd name="T7" fmla="*/ 0 60000 65536"/>
              <a:gd name="T8" fmla="*/ 0 60000 65536"/>
              <a:gd name="T9" fmla="*/ 0 w 132"/>
              <a:gd name="T10" fmla="*/ 0 h 83"/>
              <a:gd name="T11" fmla="*/ 132 w 132"/>
              <a:gd name="T12" fmla="*/ 83 h 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2" h="83">
                <a:moveTo>
                  <a:pt x="0" y="17"/>
                </a:moveTo>
                <a:cubicBezTo>
                  <a:pt x="33" y="46"/>
                  <a:pt x="84" y="83"/>
                  <a:pt x="105" y="69"/>
                </a:cubicBezTo>
                <a:cubicBezTo>
                  <a:pt x="118" y="61"/>
                  <a:pt x="124" y="33"/>
                  <a:pt x="132" y="0"/>
                </a:cubicBezTo>
              </a:path>
            </a:pathLst>
          </a:custGeom>
          <a:noFill/>
          <a:ln w="60325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78" name="Freeform 22"/>
          <p:cNvSpPr>
            <a:spLocks/>
          </p:cNvSpPr>
          <p:nvPr/>
        </p:nvSpPr>
        <p:spPr bwMode="auto">
          <a:xfrm>
            <a:off x="3052763" y="2192339"/>
            <a:ext cx="2679700" cy="1635125"/>
          </a:xfrm>
          <a:custGeom>
            <a:avLst/>
            <a:gdLst>
              <a:gd name="T0" fmla="*/ 0 w 134"/>
              <a:gd name="T1" fmla="*/ 0 h 82"/>
              <a:gd name="T2" fmla="*/ 2147483647 w 134"/>
              <a:gd name="T3" fmla="*/ 2147483647 h 82"/>
              <a:gd name="T4" fmla="*/ 2147483647 w 134"/>
              <a:gd name="T5" fmla="*/ 2147483647 h 82"/>
              <a:gd name="T6" fmla="*/ 0 60000 65536"/>
              <a:gd name="T7" fmla="*/ 0 60000 65536"/>
              <a:gd name="T8" fmla="*/ 0 60000 65536"/>
              <a:gd name="T9" fmla="*/ 0 w 134"/>
              <a:gd name="T10" fmla="*/ 0 h 82"/>
              <a:gd name="T11" fmla="*/ 134 w 134"/>
              <a:gd name="T12" fmla="*/ 82 h 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" h="82">
                <a:moveTo>
                  <a:pt x="0" y="0"/>
                </a:moveTo>
                <a:cubicBezTo>
                  <a:pt x="6" y="25"/>
                  <a:pt x="21" y="54"/>
                  <a:pt x="24" y="58"/>
                </a:cubicBezTo>
                <a:cubicBezTo>
                  <a:pt x="44" y="82"/>
                  <a:pt x="94" y="42"/>
                  <a:pt x="134" y="17"/>
                </a:cubicBezTo>
              </a:path>
            </a:pathLst>
          </a:custGeom>
          <a:noFill/>
          <a:ln w="60325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3" name="Freeform 23"/>
          <p:cNvSpPr>
            <a:spLocks/>
          </p:cNvSpPr>
          <p:nvPr/>
        </p:nvSpPr>
        <p:spPr bwMode="auto">
          <a:xfrm>
            <a:off x="2773364" y="1293814"/>
            <a:ext cx="7096125" cy="4649787"/>
          </a:xfrm>
          <a:custGeom>
            <a:avLst/>
            <a:gdLst>
              <a:gd name="T0" fmla="*/ 0 w 4470"/>
              <a:gd name="T1" fmla="*/ 0 h 2929"/>
              <a:gd name="T2" fmla="*/ 0 w 4470"/>
              <a:gd name="T3" fmla="*/ 2147483647 h 2929"/>
              <a:gd name="T4" fmla="*/ 2147483647 w 4470"/>
              <a:gd name="T5" fmla="*/ 2147483647 h 2929"/>
              <a:gd name="T6" fmla="*/ 0 60000 65536"/>
              <a:gd name="T7" fmla="*/ 0 60000 65536"/>
              <a:gd name="T8" fmla="*/ 0 60000 65536"/>
              <a:gd name="T9" fmla="*/ 0 w 4470"/>
              <a:gd name="T10" fmla="*/ 0 h 2929"/>
              <a:gd name="T11" fmla="*/ 4470 w 4470"/>
              <a:gd name="T12" fmla="*/ 2929 h 29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70" h="2929">
                <a:moveTo>
                  <a:pt x="0" y="0"/>
                </a:moveTo>
                <a:lnTo>
                  <a:pt x="0" y="2929"/>
                </a:lnTo>
                <a:lnTo>
                  <a:pt x="4470" y="2929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4" name="Rectangle 24"/>
          <p:cNvSpPr>
            <a:spLocks noChangeArrowheads="1"/>
          </p:cNvSpPr>
          <p:nvPr/>
        </p:nvSpPr>
        <p:spPr bwMode="auto">
          <a:xfrm>
            <a:off x="8734425" y="6013450"/>
            <a:ext cx="10302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  <a:latin typeface="+mn-lt"/>
              </a:rPr>
              <a:t>Quantity of</a:t>
            </a:r>
            <a:endParaRPr lang="en-US" altLang="en-US" sz="2400">
              <a:latin typeface="+mn-lt"/>
            </a:endParaRPr>
          </a:p>
        </p:txBody>
      </p:sp>
      <p:sp>
        <p:nvSpPr>
          <p:cNvPr id="60425" name="Rectangle 25"/>
          <p:cNvSpPr>
            <a:spLocks noChangeArrowheads="1"/>
          </p:cNvSpPr>
          <p:nvPr/>
        </p:nvSpPr>
        <p:spPr bwMode="auto">
          <a:xfrm>
            <a:off x="8540750" y="6280150"/>
            <a:ext cx="11299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  <a:latin typeface="+mn-lt"/>
              </a:rPr>
              <a:t>Cars per Day</a:t>
            </a:r>
            <a:endParaRPr lang="en-US" altLang="en-US" sz="2400">
              <a:latin typeface="+mn-lt"/>
            </a:endParaRPr>
          </a:p>
        </p:txBody>
      </p:sp>
      <p:sp>
        <p:nvSpPr>
          <p:cNvPr id="60426" name="Rectangle 26"/>
          <p:cNvSpPr>
            <a:spLocks noChangeArrowheads="1"/>
          </p:cNvSpPr>
          <p:nvPr/>
        </p:nvSpPr>
        <p:spPr bwMode="auto">
          <a:xfrm>
            <a:off x="2544763" y="6019800"/>
            <a:ext cx="11060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+mn-lt"/>
              </a:rPr>
              <a:t>0</a:t>
            </a:r>
            <a:endParaRPr lang="en-US" altLang="en-US" sz="2400">
              <a:latin typeface="+mn-lt"/>
            </a:endParaRPr>
          </a:p>
        </p:txBody>
      </p:sp>
      <p:sp>
        <p:nvSpPr>
          <p:cNvPr id="60427" name="Rectangle 27"/>
          <p:cNvSpPr>
            <a:spLocks noChangeArrowheads="1"/>
          </p:cNvSpPr>
          <p:nvPr/>
        </p:nvSpPr>
        <p:spPr bwMode="auto">
          <a:xfrm>
            <a:off x="1819275" y="1271588"/>
            <a:ext cx="72442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  <a:latin typeface="+mn-lt"/>
              </a:rPr>
              <a:t>Average</a:t>
            </a:r>
            <a:endParaRPr lang="en-US" altLang="en-US" sz="2400">
              <a:latin typeface="+mn-lt"/>
            </a:endParaRPr>
          </a:p>
        </p:txBody>
      </p:sp>
      <p:sp>
        <p:nvSpPr>
          <p:cNvPr id="60428" name="Rectangle 28"/>
          <p:cNvSpPr>
            <a:spLocks noChangeArrowheads="1"/>
          </p:cNvSpPr>
          <p:nvPr/>
        </p:nvSpPr>
        <p:spPr bwMode="auto">
          <a:xfrm>
            <a:off x="2152650" y="1538288"/>
            <a:ext cx="43909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  <a:latin typeface="+mn-lt"/>
              </a:rPr>
              <a:t>Total</a:t>
            </a:r>
            <a:endParaRPr lang="en-US" altLang="en-US" sz="2400">
              <a:latin typeface="+mn-lt"/>
            </a:endParaRPr>
          </a:p>
        </p:txBody>
      </p:sp>
      <p:sp>
        <p:nvSpPr>
          <p:cNvPr id="60429" name="Rectangle 29"/>
          <p:cNvSpPr>
            <a:spLocks noChangeArrowheads="1"/>
          </p:cNvSpPr>
          <p:nvPr/>
        </p:nvSpPr>
        <p:spPr bwMode="auto">
          <a:xfrm>
            <a:off x="2192339" y="1803400"/>
            <a:ext cx="39190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  <a:latin typeface="+mn-lt"/>
              </a:rPr>
              <a:t>Cost</a:t>
            </a:r>
            <a:endParaRPr lang="en-US" altLang="en-US" sz="2400">
              <a:latin typeface="+mn-lt"/>
            </a:endParaRP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1892300" y="3529014"/>
            <a:ext cx="5241926" cy="2752725"/>
            <a:chOff x="232" y="2223"/>
            <a:chExt cx="3302" cy="1734"/>
          </a:xfrm>
        </p:grpSpPr>
        <p:sp>
          <p:nvSpPr>
            <p:cNvPr id="60481" name="Freeform 31"/>
            <p:cNvSpPr>
              <a:spLocks/>
            </p:cNvSpPr>
            <p:nvPr/>
          </p:nvSpPr>
          <p:spPr bwMode="auto">
            <a:xfrm>
              <a:off x="787" y="2298"/>
              <a:ext cx="2606" cy="1446"/>
            </a:xfrm>
            <a:custGeom>
              <a:avLst/>
              <a:gdLst>
                <a:gd name="T0" fmla="*/ 2606 w 2606"/>
                <a:gd name="T1" fmla="*/ 1446 h 1446"/>
                <a:gd name="T2" fmla="*/ 2606 w 2606"/>
                <a:gd name="T3" fmla="*/ 0 h 1446"/>
                <a:gd name="T4" fmla="*/ 0 w 2606"/>
                <a:gd name="T5" fmla="*/ 0 h 1446"/>
                <a:gd name="T6" fmla="*/ 0 60000 65536"/>
                <a:gd name="T7" fmla="*/ 0 60000 65536"/>
                <a:gd name="T8" fmla="*/ 0 60000 65536"/>
                <a:gd name="T9" fmla="*/ 0 w 2606"/>
                <a:gd name="T10" fmla="*/ 0 h 1446"/>
                <a:gd name="T11" fmla="*/ 2606 w 2606"/>
                <a:gd name="T12" fmla="*/ 1446 h 14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06" h="1446">
                  <a:moveTo>
                    <a:pt x="2606" y="1446"/>
                  </a:moveTo>
                  <a:lnTo>
                    <a:pt x="2606" y="0"/>
                  </a:lnTo>
                  <a:lnTo>
                    <a:pt x="0" y="0"/>
                  </a:lnTo>
                </a:path>
              </a:pathLst>
            </a:custGeom>
            <a:noFill/>
            <a:ln w="2063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82" name="Oval 32"/>
            <p:cNvSpPr>
              <a:spLocks noChangeArrowheads="1"/>
            </p:cNvSpPr>
            <p:nvPr/>
          </p:nvSpPr>
          <p:spPr bwMode="auto">
            <a:xfrm>
              <a:off x="3368" y="2260"/>
              <a:ext cx="63" cy="6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60483" name="Oval 33"/>
            <p:cNvSpPr>
              <a:spLocks noChangeArrowheads="1"/>
            </p:cNvSpPr>
            <p:nvPr/>
          </p:nvSpPr>
          <p:spPr bwMode="auto">
            <a:xfrm>
              <a:off x="3368" y="2562"/>
              <a:ext cx="63" cy="6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60484" name="Rectangle 34"/>
            <p:cNvSpPr>
              <a:spLocks noChangeArrowheads="1"/>
            </p:cNvSpPr>
            <p:nvPr/>
          </p:nvSpPr>
          <p:spPr bwMode="auto">
            <a:xfrm>
              <a:off x="3221" y="3792"/>
              <a:ext cx="31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+mn-lt"/>
                </a:rPr>
                <a:t>1,200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60485" name="Rectangle 35"/>
            <p:cNvSpPr>
              <a:spLocks noChangeArrowheads="1"/>
            </p:cNvSpPr>
            <p:nvPr/>
          </p:nvSpPr>
          <p:spPr bwMode="auto">
            <a:xfrm>
              <a:off x="232" y="2223"/>
              <a:ext cx="45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+mn-lt"/>
                </a:rPr>
                <a:t>$12,000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012950" y="4021138"/>
            <a:ext cx="4435476" cy="2260600"/>
            <a:chOff x="308" y="2533"/>
            <a:chExt cx="2794" cy="1424"/>
          </a:xfrm>
        </p:grpSpPr>
        <p:sp>
          <p:nvSpPr>
            <p:cNvPr id="60476" name="Oval 37"/>
            <p:cNvSpPr>
              <a:spLocks noChangeArrowheads="1"/>
            </p:cNvSpPr>
            <p:nvPr/>
          </p:nvSpPr>
          <p:spPr bwMode="auto">
            <a:xfrm>
              <a:off x="2940" y="2562"/>
              <a:ext cx="63" cy="6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grpSp>
          <p:nvGrpSpPr>
            <p:cNvPr id="60477" name="Group 38"/>
            <p:cNvGrpSpPr>
              <a:grpSpLocks/>
            </p:cNvGrpSpPr>
            <p:nvPr/>
          </p:nvGrpSpPr>
          <p:grpSpPr bwMode="auto">
            <a:xfrm>
              <a:off x="308" y="2533"/>
              <a:ext cx="2794" cy="1424"/>
              <a:chOff x="308" y="2533"/>
              <a:chExt cx="2794" cy="1424"/>
            </a:xfrm>
          </p:grpSpPr>
          <p:sp>
            <p:nvSpPr>
              <p:cNvPr id="60478" name="Freeform 39"/>
              <p:cNvSpPr>
                <a:spLocks/>
              </p:cNvSpPr>
              <p:nvPr/>
            </p:nvSpPr>
            <p:spPr bwMode="auto">
              <a:xfrm>
                <a:off x="787" y="2600"/>
                <a:ext cx="2191" cy="1144"/>
              </a:xfrm>
              <a:custGeom>
                <a:avLst/>
                <a:gdLst>
                  <a:gd name="T0" fmla="*/ 2191 w 2191"/>
                  <a:gd name="T1" fmla="*/ 1144 h 1144"/>
                  <a:gd name="T2" fmla="*/ 2191 w 2191"/>
                  <a:gd name="T3" fmla="*/ 0 h 1144"/>
                  <a:gd name="T4" fmla="*/ 0 w 2191"/>
                  <a:gd name="T5" fmla="*/ 0 h 1144"/>
                  <a:gd name="T6" fmla="*/ 0 60000 65536"/>
                  <a:gd name="T7" fmla="*/ 0 60000 65536"/>
                  <a:gd name="T8" fmla="*/ 0 60000 65536"/>
                  <a:gd name="T9" fmla="*/ 0 w 2191"/>
                  <a:gd name="T10" fmla="*/ 0 h 1144"/>
                  <a:gd name="T11" fmla="*/ 2191 w 2191"/>
                  <a:gd name="T12" fmla="*/ 1144 h 1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91" h="1144">
                    <a:moveTo>
                      <a:pt x="2191" y="1144"/>
                    </a:moveTo>
                    <a:lnTo>
                      <a:pt x="2191" y="0"/>
                    </a:lnTo>
                    <a:lnTo>
                      <a:pt x="0" y="0"/>
                    </a:lnTo>
                  </a:path>
                </a:pathLst>
              </a:custGeom>
              <a:noFill/>
              <a:ln w="20638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79" name="Rectangle 40"/>
              <p:cNvSpPr>
                <a:spLocks noChangeArrowheads="1"/>
              </p:cNvSpPr>
              <p:nvPr/>
            </p:nvSpPr>
            <p:spPr bwMode="auto">
              <a:xfrm>
                <a:off x="2789" y="3792"/>
                <a:ext cx="313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700">
                    <a:solidFill>
                      <a:srgbClr val="000000"/>
                    </a:solidFill>
                    <a:latin typeface="+mn-lt"/>
                  </a:rPr>
                  <a:t>1,000</a:t>
                </a:r>
                <a:endParaRPr lang="en-US" altLang="en-US" sz="2400">
                  <a:latin typeface="+mn-lt"/>
                </a:endParaRPr>
              </a:p>
            </p:txBody>
          </p:sp>
          <p:sp>
            <p:nvSpPr>
              <p:cNvPr id="60480" name="Rectangle 41"/>
              <p:cNvSpPr>
                <a:spLocks noChangeArrowheads="1"/>
              </p:cNvSpPr>
              <p:nvPr/>
            </p:nvSpPr>
            <p:spPr bwMode="auto">
              <a:xfrm>
                <a:off x="308" y="2533"/>
                <a:ext cx="383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700">
                    <a:solidFill>
                      <a:srgbClr val="000000"/>
                    </a:solidFill>
                    <a:latin typeface="+mn-lt"/>
                  </a:rPr>
                  <a:t>10,000</a:t>
                </a:r>
                <a:endParaRPr lang="en-US" altLang="en-US" sz="2400">
                  <a:latin typeface="+mn-lt"/>
                </a:endParaRPr>
              </a:p>
            </p:txBody>
          </p:sp>
        </p:grp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2870200" y="2870201"/>
            <a:ext cx="1162050" cy="2405063"/>
            <a:chOff x="848" y="1808"/>
            <a:chExt cx="732" cy="1515"/>
          </a:xfrm>
        </p:grpSpPr>
        <p:sp>
          <p:nvSpPr>
            <p:cNvPr id="60469" name="Oval 43"/>
            <p:cNvSpPr>
              <a:spLocks noChangeArrowheads="1"/>
            </p:cNvSpPr>
            <p:nvPr/>
          </p:nvSpPr>
          <p:spPr bwMode="auto">
            <a:xfrm>
              <a:off x="1253" y="2097"/>
              <a:ext cx="63" cy="7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grpSp>
          <p:nvGrpSpPr>
            <p:cNvPr id="60470" name="Group 44"/>
            <p:cNvGrpSpPr>
              <a:grpSpLocks/>
            </p:cNvGrpSpPr>
            <p:nvPr/>
          </p:nvGrpSpPr>
          <p:grpSpPr bwMode="auto">
            <a:xfrm>
              <a:off x="848" y="1808"/>
              <a:ext cx="732" cy="1515"/>
              <a:chOff x="848" y="1808"/>
              <a:chExt cx="732" cy="1515"/>
            </a:xfrm>
          </p:grpSpPr>
          <p:sp>
            <p:nvSpPr>
              <p:cNvPr id="60471" name="Freeform 45"/>
              <p:cNvSpPr>
                <a:spLocks/>
              </p:cNvSpPr>
              <p:nvPr/>
            </p:nvSpPr>
            <p:spPr bwMode="auto">
              <a:xfrm>
                <a:off x="951" y="1808"/>
                <a:ext cx="629" cy="792"/>
              </a:xfrm>
              <a:custGeom>
                <a:avLst/>
                <a:gdLst>
                  <a:gd name="T0" fmla="*/ 2147483647 w 50"/>
                  <a:gd name="T1" fmla="*/ 2147483647 h 63"/>
                  <a:gd name="T2" fmla="*/ 2147483647 w 50"/>
                  <a:gd name="T3" fmla="*/ 2147483647 h 63"/>
                  <a:gd name="T4" fmla="*/ 2147483647 w 50"/>
                  <a:gd name="T5" fmla="*/ 2147483647 h 63"/>
                  <a:gd name="T6" fmla="*/ 2147483647 w 50"/>
                  <a:gd name="T7" fmla="*/ 2147483647 h 63"/>
                  <a:gd name="T8" fmla="*/ 2147483647 w 50"/>
                  <a:gd name="T9" fmla="*/ 2147483647 h 63"/>
                  <a:gd name="T10" fmla="*/ 2147483647 w 50"/>
                  <a:gd name="T11" fmla="*/ 2147483647 h 63"/>
                  <a:gd name="T12" fmla="*/ 2147483647 w 50"/>
                  <a:gd name="T13" fmla="*/ 0 h 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0"/>
                  <a:gd name="T22" fmla="*/ 0 h 63"/>
                  <a:gd name="T23" fmla="*/ 50 w 50"/>
                  <a:gd name="T24" fmla="*/ 63 h 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0" h="63">
                    <a:moveTo>
                      <a:pt x="50" y="62"/>
                    </a:moveTo>
                    <a:cubicBezTo>
                      <a:pt x="48" y="63"/>
                      <a:pt x="45" y="62"/>
                      <a:pt x="44" y="60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4" y="35"/>
                      <a:pt x="21" y="34"/>
                      <a:pt x="19" y="36"/>
                    </a:cubicBezTo>
                    <a:cubicBezTo>
                      <a:pt x="21" y="34"/>
                      <a:pt x="21" y="32"/>
                      <a:pt x="20" y="3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0" y="5"/>
                      <a:pt x="0" y="1"/>
                      <a:pt x="1" y="0"/>
                    </a:cubicBezTo>
                  </a:path>
                </a:pathLst>
              </a:cu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72" name="Line 46"/>
              <p:cNvSpPr>
                <a:spLocks noChangeShapeType="1"/>
              </p:cNvSpPr>
              <p:nvPr/>
            </p:nvSpPr>
            <p:spPr bwMode="auto">
              <a:xfrm>
                <a:off x="1190" y="2273"/>
                <a:ext cx="1" cy="528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73" name="Rectangle 47"/>
              <p:cNvSpPr>
                <a:spLocks noChangeArrowheads="1"/>
              </p:cNvSpPr>
              <p:nvPr/>
            </p:nvSpPr>
            <p:spPr bwMode="auto">
              <a:xfrm>
                <a:off x="848" y="2823"/>
                <a:ext cx="603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700">
                    <a:solidFill>
                      <a:srgbClr val="000000"/>
                    </a:solidFill>
                    <a:latin typeface="+mn-lt"/>
                  </a:rPr>
                  <a:t>Economies</a:t>
                </a:r>
                <a:endParaRPr lang="en-US" altLang="en-US" sz="2400">
                  <a:latin typeface="+mn-lt"/>
                </a:endParaRPr>
              </a:p>
            </p:txBody>
          </p:sp>
          <p:sp>
            <p:nvSpPr>
              <p:cNvPr id="60474" name="Rectangle 48"/>
              <p:cNvSpPr>
                <a:spLocks noChangeArrowheads="1"/>
              </p:cNvSpPr>
              <p:nvPr/>
            </p:nvSpPr>
            <p:spPr bwMode="auto">
              <a:xfrm>
                <a:off x="1121" y="2991"/>
                <a:ext cx="115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700">
                    <a:solidFill>
                      <a:srgbClr val="000000"/>
                    </a:solidFill>
                    <a:latin typeface="+mn-lt"/>
                  </a:rPr>
                  <a:t>of</a:t>
                </a:r>
                <a:endParaRPr lang="en-US" altLang="en-US" sz="2400">
                  <a:latin typeface="+mn-lt"/>
                </a:endParaRPr>
              </a:p>
            </p:txBody>
          </p:sp>
          <p:sp>
            <p:nvSpPr>
              <p:cNvPr id="60475" name="Rectangle 49"/>
              <p:cNvSpPr>
                <a:spLocks noChangeArrowheads="1"/>
              </p:cNvSpPr>
              <p:nvPr/>
            </p:nvSpPr>
            <p:spPr bwMode="auto">
              <a:xfrm>
                <a:off x="1020" y="3158"/>
                <a:ext cx="277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700">
                    <a:solidFill>
                      <a:srgbClr val="000000"/>
                    </a:solidFill>
                    <a:latin typeface="+mn-lt"/>
                  </a:rPr>
                  <a:t>scale</a:t>
                </a:r>
                <a:endParaRPr lang="en-US" altLang="en-US" sz="2400">
                  <a:latin typeface="+mn-lt"/>
                </a:endParaRPr>
              </a:p>
            </p:txBody>
          </p:sp>
        </p:grpSp>
      </p:grpSp>
      <p:grpSp>
        <p:nvGrpSpPr>
          <p:cNvPr id="8" name="Group 50"/>
          <p:cNvGrpSpPr>
            <a:grpSpLocks/>
          </p:cNvGrpSpPr>
          <p:nvPr/>
        </p:nvGrpSpPr>
        <p:grpSpPr bwMode="auto">
          <a:xfrm>
            <a:off x="3230565" y="1544638"/>
            <a:ext cx="1150938" cy="1085850"/>
            <a:chOff x="1075" y="973"/>
            <a:chExt cx="725" cy="684"/>
          </a:xfrm>
        </p:grpSpPr>
        <p:sp>
          <p:nvSpPr>
            <p:cNvPr id="60464" name="Line 51"/>
            <p:cNvSpPr>
              <a:spLocks noChangeShapeType="1"/>
            </p:cNvSpPr>
            <p:nvPr/>
          </p:nvSpPr>
          <p:spPr bwMode="auto">
            <a:xfrm flipH="1">
              <a:off x="1114" y="1456"/>
              <a:ext cx="328" cy="20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65" name="Rectangle 52"/>
            <p:cNvSpPr>
              <a:spLocks noChangeArrowheads="1"/>
            </p:cNvSpPr>
            <p:nvPr/>
          </p:nvSpPr>
          <p:spPr bwMode="auto">
            <a:xfrm>
              <a:off x="1075" y="973"/>
              <a:ext cx="20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 i="1">
                  <a:solidFill>
                    <a:srgbClr val="000000"/>
                  </a:solidFill>
                  <a:latin typeface="+mn-lt"/>
                </a:rPr>
                <a:t>ATC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60466" name="Rectangle 53"/>
            <p:cNvSpPr>
              <a:spLocks noChangeArrowheads="1"/>
            </p:cNvSpPr>
            <p:nvPr/>
          </p:nvSpPr>
          <p:spPr bwMode="auto">
            <a:xfrm>
              <a:off x="1343" y="973"/>
              <a:ext cx="45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+mn-lt"/>
                </a:rPr>
                <a:t> in short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60467" name="Rectangle 54"/>
            <p:cNvSpPr>
              <a:spLocks noChangeArrowheads="1"/>
            </p:cNvSpPr>
            <p:nvPr/>
          </p:nvSpPr>
          <p:spPr bwMode="auto">
            <a:xfrm>
              <a:off x="1213" y="1140"/>
              <a:ext cx="48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+mn-lt"/>
                </a:rPr>
                <a:t>run with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60468" name="Rectangle 55"/>
            <p:cNvSpPr>
              <a:spLocks noChangeArrowheads="1"/>
            </p:cNvSpPr>
            <p:nvPr/>
          </p:nvSpPr>
          <p:spPr bwMode="auto">
            <a:xfrm>
              <a:off x="1075" y="1308"/>
              <a:ext cx="71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+mn-lt"/>
                </a:rPr>
                <a:t>small factory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9" name="Group 56"/>
          <p:cNvGrpSpPr>
            <a:grpSpLocks/>
          </p:cNvGrpSpPr>
          <p:nvPr/>
        </p:nvGrpSpPr>
        <p:grpSpPr bwMode="auto">
          <a:xfrm>
            <a:off x="4813301" y="1544639"/>
            <a:ext cx="1408113" cy="1246187"/>
            <a:chOff x="2072" y="973"/>
            <a:chExt cx="887" cy="785"/>
          </a:xfrm>
        </p:grpSpPr>
        <p:sp>
          <p:nvSpPr>
            <p:cNvPr id="60459" name="Line 57"/>
            <p:cNvSpPr>
              <a:spLocks noChangeShapeType="1"/>
            </p:cNvSpPr>
            <p:nvPr/>
          </p:nvSpPr>
          <p:spPr bwMode="auto">
            <a:xfrm flipH="1">
              <a:off x="2109" y="1456"/>
              <a:ext cx="453" cy="30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60" name="Rectangle 58"/>
            <p:cNvSpPr>
              <a:spLocks noChangeArrowheads="1"/>
            </p:cNvSpPr>
            <p:nvPr/>
          </p:nvSpPr>
          <p:spPr bwMode="auto">
            <a:xfrm>
              <a:off x="2156" y="973"/>
              <a:ext cx="20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 i="1">
                  <a:solidFill>
                    <a:srgbClr val="000000"/>
                  </a:solidFill>
                  <a:latin typeface="+mn-lt"/>
                </a:rPr>
                <a:t>ATC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60461" name="Rectangle 59"/>
            <p:cNvSpPr>
              <a:spLocks noChangeArrowheads="1"/>
            </p:cNvSpPr>
            <p:nvPr/>
          </p:nvSpPr>
          <p:spPr bwMode="auto">
            <a:xfrm>
              <a:off x="2425" y="973"/>
              <a:ext cx="45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+mn-lt"/>
                </a:rPr>
                <a:t> in short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60462" name="Rectangle 60"/>
            <p:cNvSpPr>
              <a:spLocks noChangeArrowheads="1"/>
            </p:cNvSpPr>
            <p:nvPr/>
          </p:nvSpPr>
          <p:spPr bwMode="auto">
            <a:xfrm>
              <a:off x="2295" y="1140"/>
              <a:ext cx="48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+mn-lt"/>
                </a:rPr>
                <a:t>run with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60463" name="Rectangle 61"/>
            <p:cNvSpPr>
              <a:spLocks noChangeArrowheads="1"/>
            </p:cNvSpPr>
            <p:nvPr/>
          </p:nvSpPr>
          <p:spPr bwMode="auto">
            <a:xfrm>
              <a:off x="2072" y="1308"/>
              <a:ext cx="88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+mn-lt"/>
                </a:rPr>
                <a:t>medium factory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10" name="Group 62"/>
          <p:cNvGrpSpPr>
            <a:grpSpLocks/>
          </p:cNvGrpSpPr>
          <p:nvPr/>
        </p:nvGrpSpPr>
        <p:grpSpPr bwMode="auto">
          <a:xfrm>
            <a:off x="6437311" y="1544638"/>
            <a:ext cx="1152524" cy="1225550"/>
            <a:chOff x="3095" y="973"/>
            <a:chExt cx="726" cy="772"/>
          </a:xfrm>
        </p:grpSpPr>
        <p:sp>
          <p:nvSpPr>
            <p:cNvPr id="60454" name="Line 63"/>
            <p:cNvSpPr>
              <a:spLocks noChangeShapeType="1"/>
            </p:cNvSpPr>
            <p:nvPr/>
          </p:nvSpPr>
          <p:spPr bwMode="auto">
            <a:xfrm>
              <a:off x="3469" y="1469"/>
              <a:ext cx="25" cy="276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55" name="Rectangle 64"/>
            <p:cNvSpPr>
              <a:spLocks noChangeArrowheads="1"/>
            </p:cNvSpPr>
            <p:nvPr/>
          </p:nvSpPr>
          <p:spPr bwMode="auto">
            <a:xfrm>
              <a:off x="3095" y="973"/>
              <a:ext cx="20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 i="1">
                  <a:solidFill>
                    <a:srgbClr val="000000"/>
                  </a:solidFill>
                  <a:latin typeface="+mn-lt"/>
                </a:rPr>
                <a:t>ATC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60456" name="Rectangle 65"/>
            <p:cNvSpPr>
              <a:spLocks noChangeArrowheads="1"/>
            </p:cNvSpPr>
            <p:nvPr/>
          </p:nvSpPr>
          <p:spPr bwMode="auto">
            <a:xfrm>
              <a:off x="3364" y="973"/>
              <a:ext cx="45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+mn-lt"/>
                </a:rPr>
                <a:t> in short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60457" name="Rectangle 66"/>
            <p:cNvSpPr>
              <a:spLocks noChangeArrowheads="1"/>
            </p:cNvSpPr>
            <p:nvPr/>
          </p:nvSpPr>
          <p:spPr bwMode="auto">
            <a:xfrm>
              <a:off x="3234" y="1140"/>
              <a:ext cx="48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+mn-lt"/>
                </a:rPr>
                <a:t>run with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60458" name="Rectangle 67"/>
            <p:cNvSpPr>
              <a:spLocks noChangeArrowheads="1"/>
            </p:cNvSpPr>
            <p:nvPr/>
          </p:nvSpPr>
          <p:spPr bwMode="auto">
            <a:xfrm>
              <a:off x="3100" y="1308"/>
              <a:ext cx="69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+mn-lt"/>
                </a:rPr>
                <a:t>large factory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11" name="Group 68"/>
          <p:cNvGrpSpPr>
            <a:grpSpLocks/>
          </p:cNvGrpSpPr>
          <p:nvPr/>
        </p:nvGrpSpPr>
        <p:grpSpPr bwMode="auto">
          <a:xfrm>
            <a:off x="8008938" y="2049464"/>
            <a:ext cx="1581150" cy="1000125"/>
            <a:chOff x="4085" y="1291"/>
            <a:chExt cx="996" cy="630"/>
          </a:xfrm>
        </p:grpSpPr>
        <p:sp>
          <p:nvSpPr>
            <p:cNvPr id="60451" name="Line 69"/>
            <p:cNvSpPr>
              <a:spLocks noChangeShapeType="1"/>
            </p:cNvSpPr>
            <p:nvPr/>
          </p:nvSpPr>
          <p:spPr bwMode="auto">
            <a:xfrm>
              <a:off x="4577" y="1456"/>
              <a:ext cx="504" cy="465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52" name="Rectangle 70"/>
            <p:cNvSpPr>
              <a:spLocks noChangeArrowheads="1"/>
            </p:cNvSpPr>
            <p:nvPr/>
          </p:nvSpPr>
          <p:spPr bwMode="auto">
            <a:xfrm>
              <a:off x="4085" y="1291"/>
              <a:ext cx="20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 i="1">
                  <a:solidFill>
                    <a:srgbClr val="000000"/>
                  </a:solidFill>
                  <a:latin typeface="+mn-lt"/>
                </a:rPr>
                <a:t>ATC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60453" name="Rectangle 71"/>
            <p:cNvSpPr>
              <a:spLocks noChangeArrowheads="1"/>
            </p:cNvSpPr>
            <p:nvPr/>
          </p:nvSpPr>
          <p:spPr bwMode="auto">
            <a:xfrm>
              <a:off x="4353" y="1291"/>
              <a:ext cx="62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+mn-lt"/>
                </a:rPr>
                <a:t> in long run</a:t>
              </a:r>
              <a:endParaRPr lang="en-US" altLang="en-US" sz="2400">
                <a:latin typeface="+mn-lt"/>
              </a:endParaRPr>
            </a:p>
          </p:txBody>
        </p:sp>
      </p:grpSp>
      <p:grpSp>
        <p:nvGrpSpPr>
          <p:cNvPr id="12" name="Group 72"/>
          <p:cNvGrpSpPr>
            <a:grpSpLocks/>
          </p:cNvGrpSpPr>
          <p:nvPr/>
        </p:nvGrpSpPr>
        <p:grpSpPr bwMode="auto">
          <a:xfrm>
            <a:off x="8234364" y="3070225"/>
            <a:ext cx="1595437" cy="2725738"/>
            <a:chOff x="4227" y="1934"/>
            <a:chExt cx="1005" cy="1717"/>
          </a:xfrm>
        </p:grpSpPr>
        <p:sp>
          <p:nvSpPr>
            <p:cNvPr id="60444" name="Oval 73"/>
            <p:cNvSpPr>
              <a:spLocks noChangeArrowheads="1"/>
            </p:cNvSpPr>
            <p:nvPr/>
          </p:nvSpPr>
          <p:spPr bwMode="auto">
            <a:xfrm>
              <a:off x="4766" y="2348"/>
              <a:ext cx="63" cy="7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grpSp>
          <p:nvGrpSpPr>
            <p:cNvPr id="60445" name="Group 74"/>
            <p:cNvGrpSpPr>
              <a:grpSpLocks/>
            </p:cNvGrpSpPr>
            <p:nvPr/>
          </p:nvGrpSpPr>
          <p:grpSpPr bwMode="auto">
            <a:xfrm>
              <a:off x="4227" y="1934"/>
              <a:ext cx="1005" cy="1717"/>
              <a:chOff x="4227" y="1934"/>
              <a:chExt cx="1005" cy="1717"/>
            </a:xfrm>
          </p:grpSpPr>
          <p:sp>
            <p:nvSpPr>
              <p:cNvPr id="60446" name="Freeform 75"/>
              <p:cNvSpPr>
                <a:spLocks/>
              </p:cNvSpPr>
              <p:nvPr/>
            </p:nvSpPr>
            <p:spPr bwMode="auto">
              <a:xfrm>
                <a:off x="4590" y="1934"/>
                <a:ext cx="642" cy="791"/>
              </a:xfrm>
              <a:custGeom>
                <a:avLst/>
                <a:gdLst>
                  <a:gd name="T0" fmla="*/ 0 w 51"/>
                  <a:gd name="T1" fmla="*/ 2147483647 h 63"/>
                  <a:gd name="T2" fmla="*/ 2147483647 w 51"/>
                  <a:gd name="T3" fmla="*/ 2147483647 h 63"/>
                  <a:gd name="T4" fmla="*/ 2147483647 w 51"/>
                  <a:gd name="T5" fmla="*/ 2147483647 h 63"/>
                  <a:gd name="T6" fmla="*/ 2147483647 w 51"/>
                  <a:gd name="T7" fmla="*/ 2147483647 h 63"/>
                  <a:gd name="T8" fmla="*/ 2147483647 w 51"/>
                  <a:gd name="T9" fmla="*/ 2147483647 h 63"/>
                  <a:gd name="T10" fmla="*/ 2147483647 w 51"/>
                  <a:gd name="T11" fmla="*/ 2147483647 h 63"/>
                  <a:gd name="T12" fmla="*/ 2147483647 w 51"/>
                  <a:gd name="T13" fmla="*/ 0 h 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1"/>
                  <a:gd name="T22" fmla="*/ 0 h 63"/>
                  <a:gd name="T23" fmla="*/ 51 w 51"/>
                  <a:gd name="T24" fmla="*/ 63 h 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1" h="63">
                    <a:moveTo>
                      <a:pt x="0" y="62"/>
                    </a:moveTo>
                    <a:cubicBezTo>
                      <a:pt x="2" y="63"/>
                      <a:pt x="5" y="62"/>
                      <a:pt x="6" y="60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4"/>
                      <a:pt x="29" y="34"/>
                      <a:pt x="31" y="35"/>
                    </a:cubicBezTo>
                    <a:cubicBezTo>
                      <a:pt x="29" y="34"/>
                      <a:pt x="29" y="32"/>
                      <a:pt x="30" y="30"/>
                    </a:cubicBezTo>
                    <a:cubicBezTo>
                      <a:pt x="49" y="6"/>
                      <a:pt x="49" y="6"/>
                      <a:pt x="49" y="6"/>
                    </a:cubicBezTo>
                    <a:cubicBezTo>
                      <a:pt x="50" y="4"/>
                      <a:pt x="51" y="1"/>
                      <a:pt x="49" y="0"/>
                    </a:cubicBezTo>
                  </a:path>
                </a:pathLst>
              </a:cu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47" name="Line 76"/>
              <p:cNvSpPr>
                <a:spLocks noChangeShapeType="1"/>
              </p:cNvSpPr>
              <p:nvPr/>
            </p:nvSpPr>
            <p:spPr bwMode="auto">
              <a:xfrm flipH="1">
                <a:off x="4678" y="2399"/>
                <a:ext cx="302" cy="74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448" name="Rectangle 77"/>
              <p:cNvSpPr>
                <a:spLocks noChangeArrowheads="1"/>
              </p:cNvSpPr>
              <p:nvPr/>
            </p:nvSpPr>
            <p:spPr bwMode="auto">
              <a:xfrm>
                <a:off x="4227" y="3150"/>
                <a:ext cx="776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700">
                    <a:solidFill>
                      <a:srgbClr val="000000"/>
                    </a:solidFill>
                    <a:latin typeface="+mn-lt"/>
                  </a:rPr>
                  <a:t>Diseconomies</a:t>
                </a:r>
                <a:endParaRPr lang="en-US" altLang="en-US" sz="2400">
                  <a:latin typeface="+mn-lt"/>
                </a:endParaRPr>
              </a:p>
            </p:txBody>
          </p:sp>
          <p:sp>
            <p:nvSpPr>
              <p:cNvPr id="60449" name="Rectangle 78"/>
              <p:cNvSpPr>
                <a:spLocks noChangeArrowheads="1"/>
              </p:cNvSpPr>
              <p:nvPr/>
            </p:nvSpPr>
            <p:spPr bwMode="auto">
              <a:xfrm>
                <a:off x="4592" y="3318"/>
                <a:ext cx="115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700">
                    <a:solidFill>
                      <a:srgbClr val="000000"/>
                    </a:solidFill>
                    <a:latin typeface="+mn-lt"/>
                  </a:rPr>
                  <a:t>of</a:t>
                </a:r>
                <a:endParaRPr lang="en-US" altLang="en-US" sz="2400">
                  <a:latin typeface="+mn-lt"/>
                </a:endParaRPr>
              </a:p>
            </p:txBody>
          </p:sp>
          <p:sp>
            <p:nvSpPr>
              <p:cNvPr id="60450" name="Rectangle 79"/>
              <p:cNvSpPr>
                <a:spLocks noChangeArrowheads="1"/>
              </p:cNvSpPr>
              <p:nvPr/>
            </p:nvSpPr>
            <p:spPr bwMode="auto">
              <a:xfrm>
                <a:off x="4491" y="3486"/>
                <a:ext cx="277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700">
                    <a:solidFill>
                      <a:srgbClr val="000000"/>
                    </a:solidFill>
                    <a:latin typeface="+mn-lt"/>
                  </a:rPr>
                  <a:t>scale</a:t>
                </a:r>
                <a:endParaRPr lang="en-US" altLang="en-US" sz="2400">
                  <a:latin typeface="+mn-lt"/>
                </a:endParaRPr>
              </a:p>
            </p:txBody>
          </p:sp>
        </p:grpSp>
      </p:grpSp>
      <p:grpSp>
        <p:nvGrpSpPr>
          <p:cNvPr id="14" name="Group 80"/>
          <p:cNvGrpSpPr>
            <a:grpSpLocks/>
          </p:cNvGrpSpPr>
          <p:nvPr/>
        </p:nvGrpSpPr>
        <p:grpSpPr bwMode="auto">
          <a:xfrm>
            <a:off x="4513264" y="4246563"/>
            <a:ext cx="3957637" cy="1022350"/>
            <a:chOff x="1883" y="2675"/>
            <a:chExt cx="2493" cy="644"/>
          </a:xfrm>
        </p:grpSpPr>
        <p:sp>
          <p:nvSpPr>
            <p:cNvPr id="60439" name="Freeform 81"/>
            <p:cNvSpPr>
              <a:spLocks/>
            </p:cNvSpPr>
            <p:nvPr/>
          </p:nvSpPr>
          <p:spPr bwMode="auto">
            <a:xfrm>
              <a:off x="1883" y="2675"/>
              <a:ext cx="2493" cy="101"/>
            </a:xfrm>
            <a:custGeom>
              <a:avLst/>
              <a:gdLst>
                <a:gd name="T0" fmla="*/ 2147483647 w 198"/>
                <a:gd name="T1" fmla="*/ 0 h 8"/>
                <a:gd name="T2" fmla="*/ 2147483647 w 198"/>
                <a:gd name="T3" fmla="*/ 2147483647 h 8"/>
                <a:gd name="T4" fmla="*/ 2147483647 w 198"/>
                <a:gd name="T5" fmla="*/ 2147483647 h 8"/>
                <a:gd name="T6" fmla="*/ 2147483647 w 198"/>
                <a:gd name="T7" fmla="*/ 2147483647 h 8"/>
                <a:gd name="T8" fmla="*/ 2147483647 w 198"/>
                <a:gd name="T9" fmla="*/ 2147483647 h 8"/>
                <a:gd name="T10" fmla="*/ 2147483647 w 198"/>
                <a:gd name="T11" fmla="*/ 2147483647 h 8"/>
                <a:gd name="T12" fmla="*/ 0 w 198"/>
                <a:gd name="T13" fmla="*/ 0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8"/>
                <a:gd name="T22" fmla="*/ 0 h 8"/>
                <a:gd name="T23" fmla="*/ 198 w 198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8" h="8">
                  <a:moveTo>
                    <a:pt x="198" y="0"/>
                  </a:moveTo>
                  <a:cubicBezTo>
                    <a:pt x="198" y="2"/>
                    <a:pt x="194" y="4"/>
                    <a:pt x="192" y="4"/>
                  </a:cubicBezTo>
                  <a:cubicBezTo>
                    <a:pt x="108" y="4"/>
                    <a:pt x="108" y="4"/>
                    <a:pt x="108" y="4"/>
                  </a:cubicBezTo>
                  <a:cubicBezTo>
                    <a:pt x="106" y="4"/>
                    <a:pt x="104" y="6"/>
                    <a:pt x="104" y="8"/>
                  </a:cubicBezTo>
                  <a:cubicBezTo>
                    <a:pt x="104" y="6"/>
                    <a:pt x="102" y="4"/>
                    <a:pt x="100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4" y="4"/>
                    <a:pt x="0" y="2"/>
                    <a:pt x="0" y="0"/>
                  </a:cubicBez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0" name="Rectangle 82"/>
            <p:cNvSpPr>
              <a:spLocks noChangeArrowheads="1"/>
            </p:cNvSpPr>
            <p:nvPr/>
          </p:nvSpPr>
          <p:spPr bwMode="auto">
            <a:xfrm>
              <a:off x="2886" y="2815"/>
              <a:ext cx="608" cy="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n-lt"/>
              </a:endParaRPr>
            </a:p>
          </p:txBody>
        </p:sp>
        <p:sp>
          <p:nvSpPr>
            <p:cNvPr id="60441" name="Rectangle 83"/>
            <p:cNvSpPr>
              <a:spLocks noChangeArrowheads="1"/>
            </p:cNvSpPr>
            <p:nvPr/>
          </p:nvSpPr>
          <p:spPr bwMode="auto">
            <a:xfrm>
              <a:off x="2924" y="2819"/>
              <a:ext cx="49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+mn-lt"/>
                </a:rPr>
                <a:t>Constant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60442" name="Rectangle 84"/>
            <p:cNvSpPr>
              <a:spLocks noChangeArrowheads="1"/>
            </p:cNvSpPr>
            <p:nvPr/>
          </p:nvSpPr>
          <p:spPr bwMode="auto">
            <a:xfrm>
              <a:off x="2907" y="2986"/>
              <a:ext cx="55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+mn-lt"/>
                </a:rPr>
                <a:t>returns to</a:t>
              </a:r>
              <a:endParaRPr lang="en-US" altLang="en-US" sz="2400">
                <a:latin typeface="+mn-lt"/>
              </a:endParaRPr>
            </a:p>
          </p:txBody>
        </p:sp>
        <p:sp>
          <p:nvSpPr>
            <p:cNvPr id="60443" name="Rectangle 85"/>
            <p:cNvSpPr>
              <a:spLocks noChangeArrowheads="1"/>
            </p:cNvSpPr>
            <p:nvPr/>
          </p:nvSpPr>
          <p:spPr bwMode="auto">
            <a:xfrm>
              <a:off x="3033" y="3154"/>
              <a:ext cx="27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+mn-lt"/>
                </a:rPr>
                <a:t>scale</a:t>
              </a:r>
              <a:endParaRPr lang="en-US" altLang="en-US" sz="240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22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6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6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Shifts of the Cost Curves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Advances in technology </a:t>
            </a:r>
            <a:r>
              <a:rPr lang="en-US" dirty="0" smtClean="0"/>
              <a:t>generally reduce costs. </a:t>
            </a:r>
          </a:p>
          <a:p>
            <a:r>
              <a:rPr lang="en-US" dirty="0" smtClean="0"/>
              <a:t>Similarly, any </a:t>
            </a:r>
            <a:r>
              <a:rPr lang="en-US" dirty="0" smtClean="0">
                <a:solidFill>
                  <a:srgbClr val="0070C0"/>
                </a:solidFill>
              </a:rPr>
              <a:t>decrease in the prices of raw materials and labor </a:t>
            </a:r>
            <a:r>
              <a:rPr lang="en-US" dirty="0" smtClean="0"/>
              <a:t>usually reduce costs.</a:t>
            </a:r>
            <a:endParaRPr lang="en-US" dirty="0"/>
          </a:p>
          <a:p>
            <a:r>
              <a:rPr lang="en-US" dirty="0" smtClean="0"/>
              <a:t>The various cost curves then shift downwards.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70C0"/>
                </a:solidFill>
              </a:rPr>
              <a:t>decrease in fixed costs</a:t>
            </a:r>
            <a:r>
              <a:rPr lang="en-US" dirty="0" smtClean="0"/>
              <a:t>—such as factory rent—shifts the </a:t>
            </a:r>
            <a:r>
              <a:rPr lang="en-US" i="1" dirty="0" smtClean="0"/>
              <a:t>FC</a:t>
            </a:r>
            <a:r>
              <a:rPr lang="en-US" dirty="0" smtClean="0"/>
              <a:t>, </a:t>
            </a:r>
            <a:r>
              <a:rPr lang="en-US" i="1" dirty="0" smtClean="0"/>
              <a:t>TC</a:t>
            </a:r>
            <a:r>
              <a:rPr lang="en-US" dirty="0" smtClean="0"/>
              <a:t>, </a:t>
            </a:r>
            <a:r>
              <a:rPr lang="en-US" i="1" dirty="0" smtClean="0"/>
              <a:t>AFC</a:t>
            </a:r>
            <a:r>
              <a:rPr lang="en-US" dirty="0" smtClean="0"/>
              <a:t>, and </a:t>
            </a:r>
            <a:r>
              <a:rPr lang="en-US" i="1" dirty="0" smtClean="0"/>
              <a:t>ATC</a:t>
            </a:r>
            <a:r>
              <a:rPr lang="en-US" dirty="0" smtClean="0"/>
              <a:t> curves downward.</a:t>
            </a:r>
          </a:p>
          <a:p>
            <a:pPr lvl="1"/>
            <a:r>
              <a:rPr lang="en-US" dirty="0" smtClean="0"/>
              <a:t>But </a:t>
            </a:r>
            <a:r>
              <a:rPr lang="en-US" i="1" dirty="0" smtClean="0"/>
              <a:t>VC</a:t>
            </a:r>
            <a:r>
              <a:rPr lang="en-US" dirty="0" smtClean="0"/>
              <a:t>, </a:t>
            </a:r>
            <a:r>
              <a:rPr lang="en-US" i="1" dirty="0" smtClean="0"/>
              <a:t>AVC</a:t>
            </a:r>
            <a:r>
              <a:rPr lang="en-US" dirty="0" smtClean="0"/>
              <a:t>, and </a:t>
            </a:r>
            <a:r>
              <a:rPr lang="en-US" i="1" dirty="0" smtClean="0"/>
              <a:t>MC</a:t>
            </a:r>
            <a:r>
              <a:rPr lang="en-US" dirty="0" smtClean="0"/>
              <a:t> are unaffected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1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Calibri" pitchFamily="34" charset="0"/>
              </a:rPr>
              <a:t>Any Questions?</a:t>
            </a:r>
          </a:p>
        </p:txBody>
      </p:sp>
      <p:sp>
        <p:nvSpPr>
          <p:cNvPr id="737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Arial" charset="0"/>
                <a:ea typeface="Calibri" pitchFamily="34" charset="0"/>
              </a:rPr>
              <a:t>CHAPTER 10 EXTERNALITIES</a:t>
            </a:r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333BA77-EFF4-43EA-9077-5F5ACD4DD778}" type="slidenum">
              <a:rPr lang="en-US" altLang="en-US" sz="1400">
                <a:latin typeface="Arial" charset="0"/>
                <a:ea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400">
              <a:latin typeface="Arial" charset="0"/>
              <a:ea typeface="Calibri" pitchFamily="34" charset="0"/>
            </a:endParaRPr>
          </a:p>
        </p:txBody>
      </p:sp>
      <p:pic>
        <p:nvPicPr>
          <p:cNvPr id="73734" name="Picture 4" descr="AskQues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589" y="1057275"/>
            <a:ext cx="279082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879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Firm Behavior and the Organization of Industry </a:t>
            </a:r>
          </a:p>
        </p:txBody>
      </p:sp>
      <p:sp>
        <p:nvSpPr>
          <p:cNvPr id="1024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In this part of the course, we will look at how the functioning of an economy depends on the degree to which businesses can exert control over the prices they set</a:t>
            </a:r>
          </a:p>
          <a:p>
            <a:r>
              <a:rPr lang="en-US" altLang="en-US" dirty="0" smtClean="0"/>
              <a:t>How much freedom a firm has to set its prices depends on the intensity of the competition it faces from other firms</a:t>
            </a:r>
          </a:p>
          <a:p>
            <a:r>
              <a:rPr lang="en-US" altLang="en-US" dirty="0" smtClean="0"/>
              <a:t>This is why the analysis of prices depends on the intensity of competition</a:t>
            </a:r>
          </a:p>
        </p:txBody>
      </p:sp>
      <p:sp>
        <p:nvSpPr>
          <p:cNvPr id="10244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Calibri" panose="020F0502020204030204" pitchFamily="34" charset="0"/>
              </a:rPr>
              <a:t>THE </a:t>
            </a:r>
            <a:r>
              <a:rPr lang="en-US" altLang="en-US" sz="1400" dirty="0">
                <a:latin typeface="Calibri" panose="020F0502020204030204" pitchFamily="34" charset="0"/>
              </a:rPr>
              <a:t>COSTS OF PRODUCTION</a:t>
            </a:r>
          </a:p>
        </p:txBody>
      </p:sp>
    </p:spTree>
    <p:extLst>
      <p:ext uri="{BB962C8B-B14F-4D97-AF65-F5344CB8AC3E}">
        <p14:creationId xmlns:p14="http://schemas.microsoft.com/office/powerpoint/2010/main" val="28236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Intensity of competition varies from industry to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Perfect Competition</a:t>
            </a:r>
          </a:p>
          <a:p>
            <a:pPr lvl="1"/>
            <a:r>
              <a:rPr lang="en-US" dirty="0" smtClean="0"/>
              <a:t>Many firms, all selling the exact same product</a:t>
            </a:r>
          </a:p>
          <a:p>
            <a:r>
              <a:rPr lang="en-US" dirty="0" smtClean="0"/>
              <a:t>Monopoly</a:t>
            </a:r>
          </a:p>
          <a:p>
            <a:pPr lvl="1"/>
            <a:r>
              <a:rPr lang="en-US" dirty="0" smtClean="0"/>
              <a:t>One firm</a:t>
            </a:r>
          </a:p>
          <a:p>
            <a:r>
              <a:rPr lang="en-US" dirty="0" smtClean="0"/>
              <a:t>Monopolistic Competition</a:t>
            </a:r>
          </a:p>
          <a:p>
            <a:pPr lvl="1"/>
            <a:r>
              <a:rPr lang="en-US" dirty="0" smtClean="0"/>
              <a:t>Many firms, all selling the same basic product but with some product differences across firms</a:t>
            </a:r>
          </a:p>
          <a:p>
            <a:r>
              <a:rPr lang="en-US" dirty="0" smtClean="0"/>
              <a:t>Oligopoly</a:t>
            </a:r>
          </a:p>
          <a:p>
            <a:pPr lvl="1"/>
            <a:r>
              <a:rPr lang="en-US" dirty="0" smtClean="0"/>
              <a:t>A small number of firms, selling the same basic product but perhaps with some product differences across firms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7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Firm’s Costs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We have seen the theory of supply and demand, which assumes perfect competition</a:t>
            </a:r>
          </a:p>
          <a:p>
            <a:r>
              <a:rPr lang="en-US" altLang="en-US" dirty="0" smtClean="0"/>
              <a:t>We have seen that the supply curve of </a:t>
            </a:r>
            <a:r>
              <a:rPr lang="en-US" altLang="en-US" dirty="0"/>
              <a:t>the theory of supply and demand is </a:t>
            </a:r>
            <a:r>
              <a:rPr lang="en-US" altLang="en-US" dirty="0" smtClean="0"/>
              <a:t>constructed from data on production costs</a:t>
            </a:r>
          </a:p>
          <a:p>
            <a:pPr lvl="1"/>
            <a:r>
              <a:rPr lang="en-US" altLang="en-US" dirty="0" smtClean="0"/>
              <a:t>Recall the example of the house painters Mary, Frieda, Georgia and Grandma</a:t>
            </a:r>
          </a:p>
          <a:p>
            <a:r>
              <a:rPr lang="en-US" altLang="en-US" dirty="0" smtClean="0"/>
              <a:t>In this chapter, we take a closer look at costs</a:t>
            </a:r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01605" y="6388389"/>
            <a:ext cx="2327564" cy="384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Calibri" panose="020F0502020204030204" pitchFamily="34" charset="0"/>
              </a:rPr>
              <a:t>THE </a:t>
            </a:r>
            <a:r>
              <a:rPr lang="en-US" altLang="en-US" sz="1400" dirty="0">
                <a:latin typeface="Calibri" panose="020F0502020204030204" pitchFamily="34" charset="0"/>
              </a:rPr>
              <a:t>COSTS OF PRODUCTION</a:t>
            </a:r>
          </a:p>
        </p:txBody>
      </p:sp>
    </p:spTree>
    <p:extLst>
      <p:ext uri="{BB962C8B-B14F-4D97-AF65-F5344CB8AC3E}">
        <p14:creationId xmlns:p14="http://schemas.microsoft.com/office/powerpoint/2010/main" val="232013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Firm’s Costs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 reason to study costs is that the intensity of competition between firms can depend on the relationship between a firm’s costs and its level of production</a:t>
            </a:r>
          </a:p>
          <a:p>
            <a:r>
              <a:rPr lang="en-US" altLang="en-US" dirty="0" smtClean="0"/>
              <a:t>In crude terms, if firms’ costs per unit produced tend to be lower when production levels are higher, existing mega-firms are likely to crush any competition from firms that are new and small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01605" y="6388389"/>
            <a:ext cx="2327564" cy="384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Calibri" panose="020F0502020204030204" pitchFamily="34" charset="0"/>
              </a:rPr>
              <a:t>THE </a:t>
            </a:r>
            <a:r>
              <a:rPr lang="en-US" altLang="en-US" sz="1400" dirty="0">
                <a:latin typeface="Calibri" panose="020F0502020204030204" pitchFamily="34" charset="0"/>
              </a:rPr>
              <a:t>COSTS OF PRODUCTION</a:t>
            </a:r>
          </a:p>
        </p:txBody>
      </p:sp>
    </p:spTree>
    <p:extLst>
      <p:ext uri="{BB962C8B-B14F-4D97-AF65-F5344CB8AC3E}">
        <p14:creationId xmlns:p14="http://schemas.microsoft.com/office/powerpoint/2010/main" val="128361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Profit, the firm’s objective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economic goal of a firm is to maximize its </a:t>
            </a:r>
            <a:r>
              <a:rPr lang="en-US" i="1" dirty="0" smtClean="0">
                <a:solidFill>
                  <a:srgbClr val="25A9A6"/>
                </a:solidFill>
              </a:rPr>
              <a:t>profit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Profit = Total revenue – Total cost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dirty="0"/>
              <a:t>This </a:t>
            </a:r>
            <a:r>
              <a:rPr lang="en-US" dirty="0" smtClean="0"/>
              <a:t>assumption—like all assumptions—is not always true. Firms may have other motives. (But let’s keep the discussion simple.)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09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2119</Words>
  <Application>Microsoft Office PowerPoint</Application>
  <PresentationFormat>Widescreen</PresentationFormat>
  <Paragraphs>348</Paragraphs>
  <Slides>42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Calibri Light</vt:lpstr>
      <vt:lpstr>Symbol</vt:lpstr>
      <vt:lpstr>Tahoma</vt:lpstr>
      <vt:lpstr>Times New Roman</vt:lpstr>
      <vt:lpstr>Office Theme</vt:lpstr>
      <vt:lpstr>Equation</vt:lpstr>
      <vt:lpstr>The Costs of Production</vt:lpstr>
      <vt:lpstr>Sources: Principles of Microeconomics/Economics by N. Gregory Mankiw</vt:lpstr>
      <vt:lpstr>Sources: Principles of Microeconomics/Economics by Timothy Taylor</vt:lpstr>
      <vt:lpstr>Sources: The Economy by The CORE Team</vt:lpstr>
      <vt:lpstr>Firm Behavior and the Organization of Industry </vt:lpstr>
      <vt:lpstr>Intensity of competition varies from industry to industry</vt:lpstr>
      <vt:lpstr>A Firm’s Costs</vt:lpstr>
      <vt:lpstr>A Firm’s Costs</vt:lpstr>
      <vt:lpstr>Profit, the firm’s objective</vt:lpstr>
      <vt:lpstr>Profit Maximization → Cost Minimization</vt:lpstr>
      <vt:lpstr>Profit Maximization → Cost Minimization</vt:lpstr>
      <vt:lpstr>Profit Maximization → Cost Minimization</vt:lpstr>
      <vt:lpstr>Total Revenue, Total Cost, and Profit</vt:lpstr>
      <vt:lpstr>Explicit and Implicit Costs</vt:lpstr>
      <vt:lpstr>Implicit Costs: Examples</vt:lpstr>
      <vt:lpstr>Economic Profit versus Accounting Profit</vt:lpstr>
      <vt:lpstr>Figure 1 Economists versus Accountants</vt:lpstr>
      <vt:lpstr>Economic Profit and Firm Sustainability</vt:lpstr>
      <vt:lpstr>THE VARIOUS MEASURES OF COST</vt:lpstr>
      <vt:lpstr>(Total) Fixed Costs</vt:lpstr>
      <vt:lpstr>(Total) Variable Costs</vt:lpstr>
      <vt:lpstr>A Typical Firm’s Costs</vt:lpstr>
      <vt:lpstr>Cost Curves: Total Cost, Variable Cost, and Fixed Cost</vt:lpstr>
      <vt:lpstr>Average Costs</vt:lpstr>
      <vt:lpstr>Average Costs: Fixed, Variable, and Total</vt:lpstr>
      <vt:lpstr>Average Costs: Fixed, Variable, and Total</vt:lpstr>
      <vt:lpstr>A Typical Firm’s Costs</vt:lpstr>
      <vt:lpstr>Average Cost Curves: ATC, AVC, and AFC</vt:lpstr>
      <vt:lpstr>Average Cost Curves: ATC, AVC, and AFC</vt:lpstr>
      <vt:lpstr>Average Cost Curves: ATC, AVC, and AFC</vt:lpstr>
      <vt:lpstr>Marginal Cost</vt:lpstr>
      <vt:lpstr>Marginal Cost</vt:lpstr>
      <vt:lpstr>A Typical Firm’s Costs</vt:lpstr>
      <vt:lpstr>Average Cost Curves: ATC, AVC, and AFC</vt:lpstr>
      <vt:lpstr>Typical Cost Curves: Important Properties</vt:lpstr>
      <vt:lpstr>COSTS IN THE SHORT RUN AND IN THE LONG RUN</vt:lpstr>
      <vt:lpstr>COSTS IN THE SHORT RUN AND IN THE LONG RUN</vt:lpstr>
      <vt:lpstr>Average Total Cost in the Short and Long Run</vt:lpstr>
      <vt:lpstr>Economies and Diseconomies of Scale</vt:lpstr>
      <vt:lpstr>Average Total Cost in the Short and Long Run</vt:lpstr>
      <vt:lpstr>Shifts of the Cost Curves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Costs of Production</dc:title>
  <dc:creator>Udayan Roy</dc:creator>
  <cp:lastModifiedBy>Udayan Roy</cp:lastModifiedBy>
  <cp:revision>25</cp:revision>
  <dcterms:created xsi:type="dcterms:W3CDTF">2017-11-27T03:04:23Z</dcterms:created>
  <dcterms:modified xsi:type="dcterms:W3CDTF">2021-04-15T03:39:42Z</dcterms:modified>
</cp:coreProperties>
</file>